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6" r:id="rId3"/>
    <p:sldId id="270" r:id="rId4"/>
    <p:sldId id="258" r:id="rId5"/>
    <p:sldId id="259" r:id="rId6"/>
    <p:sldId id="260" r:id="rId7"/>
    <p:sldId id="272" r:id="rId8"/>
    <p:sldId id="273" r:id="rId9"/>
    <p:sldId id="262" r:id="rId10"/>
    <p:sldId id="275" r:id="rId11"/>
    <p:sldId id="276" r:id="rId12"/>
    <p:sldId id="277" r:id="rId13"/>
    <p:sldId id="263" r:id="rId14"/>
    <p:sldId id="279" r:id="rId15"/>
    <p:sldId id="264" r:id="rId16"/>
    <p:sldId id="267" r:id="rId17"/>
    <p:sldId id="282" r:id="rId18"/>
    <p:sldId id="283" r:id="rId19"/>
    <p:sldId id="268" r:id="rId20"/>
    <p:sldId id="269" r:id="rId21"/>
  </p:sldIdLst>
  <p:sldSz cx="18288000" cy="10287000"/>
  <p:notesSz cx="6858000" cy="9144000"/>
  <p:embeddedFontLst>
    <p:embeddedFont>
      <p:font typeface="Canva Sans Bold" panose="020B0604020202020204" charset="0"/>
      <p:regular r:id="rId22"/>
    </p:embeddedFont>
    <p:embeddedFont>
      <p:font typeface="DM Sans" pitchFamily="2" charset="0"/>
      <p:regular r:id="rId23"/>
      <p:bold r:id="rId24"/>
      <p:italic r:id="rId25"/>
    </p:embeddedFont>
    <p:embeddedFont>
      <p:font typeface="DM Sans Bold" pitchFamily="2" charset="0"/>
      <p:regular r:id="rId26"/>
      <p:bold r:id="rId27"/>
    </p:embeddedFont>
    <p:embeddedFont>
      <p:font typeface="Gaegu" pitchFamily="2" charset="0"/>
      <p:regular r:id="rId28"/>
      <p:bold r:id="rId29"/>
    </p:embeddedFont>
    <p:embeddedFont>
      <p:font typeface="Lato Bold" panose="020B0604020202020204" charset="0"/>
      <p:regular r:id="rId30"/>
    </p:embeddedFont>
    <p:embeddedFont>
      <p:font typeface="Lora" pitchFamily="2" charset="0"/>
      <p:regular r:id="rId31"/>
      <p:bold r:id="rId32"/>
      <p:italic r:id="rId33"/>
      <p:boldItalic r:id="rId34"/>
    </p:embeddedFont>
    <p:embeddedFont>
      <p:font typeface="Lora Bold" charset="0"/>
      <p:regular r:id="rId35"/>
    </p:embeddedFont>
    <p:embeddedFont>
      <p:font typeface="Lora Bold Italics" panose="020B0604020202020204" charset="0"/>
      <p:regular r:id="rId36"/>
    </p:embeddedFont>
    <p:embeddedFont>
      <p:font typeface="Lora Italics" panose="020B0604020202020204" charset="0"/>
      <p:regular r:id="rId37"/>
    </p:embeddedFont>
    <p:embeddedFont>
      <p:font typeface="Montserrat Heavy" panose="020B0604020202020204"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395"/>
    <a:srgbClr val="9EB8DA"/>
    <a:srgbClr val="E5ECF5"/>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9" d="100"/>
          <a:sy n="49" d="100"/>
        </p:scale>
        <p:origin x="38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13.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svg"/><Relationship Id="rId18" Type="http://schemas.openxmlformats.org/officeDocument/2006/relationships/image" Target="../media/image76.png"/><Relationship Id="rId3" Type="http://schemas.openxmlformats.org/officeDocument/2006/relationships/image" Target="../media/image61.svg"/><Relationship Id="rId21" Type="http://schemas.openxmlformats.org/officeDocument/2006/relationships/image" Target="../media/image53.svg"/><Relationship Id="rId7" Type="http://schemas.openxmlformats.org/officeDocument/2006/relationships/image" Target="../media/image65.svg"/><Relationship Id="rId12" Type="http://schemas.openxmlformats.org/officeDocument/2006/relationships/image" Target="../media/image70.png"/><Relationship Id="rId17" Type="http://schemas.openxmlformats.org/officeDocument/2006/relationships/image" Target="../media/image75.svg"/><Relationship Id="rId2" Type="http://schemas.openxmlformats.org/officeDocument/2006/relationships/image" Target="../media/image60.png"/><Relationship Id="rId16" Type="http://schemas.openxmlformats.org/officeDocument/2006/relationships/image" Target="../media/image74.png"/><Relationship Id="rId20"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64.png"/><Relationship Id="rId11" Type="http://schemas.openxmlformats.org/officeDocument/2006/relationships/image" Target="../media/image69.svg"/><Relationship Id="rId5" Type="http://schemas.openxmlformats.org/officeDocument/2006/relationships/image" Target="../media/image63.svg"/><Relationship Id="rId15" Type="http://schemas.openxmlformats.org/officeDocument/2006/relationships/image" Target="../media/image73.svg"/><Relationship Id="rId10" Type="http://schemas.openxmlformats.org/officeDocument/2006/relationships/image" Target="../media/image68.png"/><Relationship Id="rId19" Type="http://schemas.openxmlformats.org/officeDocument/2006/relationships/image" Target="../media/image77.svg"/><Relationship Id="rId4" Type="http://schemas.openxmlformats.org/officeDocument/2006/relationships/image" Target="../media/image62.png"/><Relationship Id="rId9" Type="http://schemas.openxmlformats.org/officeDocument/2006/relationships/image" Target="../media/image67.svg"/><Relationship Id="rId14" Type="http://schemas.openxmlformats.org/officeDocument/2006/relationships/image" Target="../media/image72.png"/></Relationships>
</file>

<file path=ppt/slides/_rels/slide11.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svg"/><Relationship Id="rId7" Type="http://schemas.openxmlformats.org/officeDocument/2006/relationships/image" Target="../media/image83.svg"/><Relationship Id="rId2" Type="http://schemas.openxmlformats.org/officeDocument/2006/relationships/image" Target="../media/image78.png"/><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image" Target="../media/image81.svg"/><Relationship Id="rId4" Type="http://schemas.openxmlformats.org/officeDocument/2006/relationships/image" Target="../media/image80.png"/><Relationship Id="rId9" Type="http://schemas.openxmlformats.org/officeDocument/2006/relationships/image" Target="../media/image85.svg"/></Relationships>
</file>

<file path=ppt/slides/_rels/slide13.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7.svg"/><Relationship Id="rId18" Type="http://schemas.openxmlformats.org/officeDocument/2006/relationships/image" Target="../media/image102.png"/><Relationship Id="rId3" Type="http://schemas.openxmlformats.org/officeDocument/2006/relationships/image" Target="../media/image87.svg"/><Relationship Id="rId21" Type="http://schemas.openxmlformats.org/officeDocument/2006/relationships/image" Target="../media/image105.svg"/><Relationship Id="rId7" Type="http://schemas.openxmlformats.org/officeDocument/2006/relationships/image" Target="../media/image91.svg"/><Relationship Id="rId12" Type="http://schemas.openxmlformats.org/officeDocument/2006/relationships/image" Target="../media/image96.png"/><Relationship Id="rId17" Type="http://schemas.openxmlformats.org/officeDocument/2006/relationships/image" Target="../media/image101.svg"/><Relationship Id="rId25" Type="http://schemas.openxmlformats.org/officeDocument/2006/relationships/image" Target="../media/image109.svg"/><Relationship Id="rId2" Type="http://schemas.openxmlformats.org/officeDocument/2006/relationships/image" Target="../media/image86.png"/><Relationship Id="rId16" Type="http://schemas.openxmlformats.org/officeDocument/2006/relationships/image" Target="../media/image100.png"/><Relationship Id="rId20" Type="http://schemas.openxmlformats.org/officeDocument/2006/relationships/image" Target="../media/image104.png"/><Relationship Id="rId1" Type="http://schemas.openxmlformats.org/officeDocument/2006/relationships/slideLayout" Target="../slideLayouts/slideLayout7.xml"/><Relationship Id="rId6" Type="http://schemas.openxmlformats.org/officeDocument/2006/relationships/image" Target="../media/image90.png"/><Relationship Id="rId11" Type="http://schemas.openxmlformats.org/officeDocument/2006/relationships/image" Target="../media/image95.svg"/><Relationship Id="rId24" Type="http://schemas.openxmlformats.org/officeDocument/2006/relationships/image" Target="../media/image108.png"/><Relationship Id="rId5" Type="http://schemas.openxmlformats.org/officeDocument/2006/relationships/image" Target="../media/image89.svg"/><Relationship Id="rId15" Type="http://schemas.openxmlformats.org/officeDocument/2006/relationships/image" Target="../media/image99.svg"/><Relationship Id="rId23" Type="http://schemas.openxmlformats.org/officeDocument/2006/relationships/image" Target="../media/image107.svg"/><Relationship Id="rId10" Type="http://schemas.openxmlformats.org/officeDocument/2006/relationships/image" Target="../media/image94.png"/><Relationship Id="rId19" Type="http://schemas.openxmlformats.org/officeDocument/2006/relationships/image" Target="../media/image103.svg"/><Relationship Id="rId4" Type="http://schemas.openxmlformats.org/officeDocument/2006/relationships/image" Target="../media/image88.png"/><Relationship Id="rId9" Type="http://schemas.openxmlformats.org/officeDocument/2006/relationships/image" Target="../media/image93.svg"/><Relationship Id="rId14" Type="http://schemas.openxmlformats.org/officeDocument/2006/relationships/image" Target="../media/image98.png"/><Relationship Id="rId22" Type="http://schemas.openxmlformats.org/officeDocument/2006/relationships/image" Target="../media/image106.png"/></Relationships>
</file>

<file path=ppt/slides/_rels/slide14.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16.svg"/><Relationship Id="rId3" Type="http://schemas.openxmlformats.org/officeDocument/2006/relationships/image" Target="../media/image111.svg"/><Relationship Id="rId7" Type="http://schemas.openxmlformats.org/officeDocument/2006/relationships/image" Target="../media/image115.png"/><Relationship Id="rId2" Type="http://schemas.openxmlformats.org/officeDocument/2006/relationships/image" Target="../media/image110.png"/><Relationship Id="rId1" Type="http://schemas.openxmlformats.org/officeDocument/2006/relationships/slideLayout" Target="../slideLayouts/slideLayout7.xml"/><Relationship Id="rId6" Type="http://schemas.openxmlformats.org/officeDocument/2006/relationships/image" Target="../media/image114.svg"/><Relationship Id="rId5" Type="http://schemas.openxmlformats.org/officeDocument/2006/relationships/image" Target="../media/image113.png"/><Relationship Id="rId4" Type="http://schemas.openxmlformats.org/officeDocument/2006/relationships/image" Target="../media/image112.png"/></Relationships>
</file>

<file path=ppt/slides/_rels/slide16.xml.rels><?xml version="1.0" encoding="UTF-8" standalone="yes"?>
<Relationships xmlns="http://schemas.openxmlformats.org/package/2006/relationships"><Relationship Id="rId3" Type="http://schemas.openxmlformats.org/officeDocument/2006/relationships/image" Target="../media/image118.svg"/><Relationship Id="rId2" Type="http://schemas.openxmlformats.org/officeDocument/2006/relationships/image" Target="../media/image1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0.svg"/><Relationship Id="rId2" Type="http://schemas.openxmlformats.org/officeDocument/2006/relationships/image" Target="../media/image119.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7.xml"/><Relationship Id="rId6" Type="http://schemas.openxmlformats.org/officeDocument/2006/relationships/image" Target="../media/image125.svg"/><Relationship Id="rId5" Type="http://schemas.openxmlformats.org/officeDocument/2006/relationships/image" Target="../media/image124.png"/><Relationship Id="rId4" Type="http://schemas.openxmlformats.org/officeDocument/2006/relationships/image" Target="../media/image123.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5.sv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3.sv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22.png"/><Relationship Id="rId2" Type="http://schemas.openxmlformats.org/officeDocument/2006/relationships/image" Target="../media/image16.png"/><Relationship Id="rId16"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15.svg"/><Relationship Id="rId5" Type="http://schemas.openxmlformats.org/officeDocument/2006/relationships/image" Target="../media/image19.svg"/><Relationship Id="rId15" Type="http://schemas.openxmlformats.org/officeDocument/2006/relationships/image" Target="../media/image25.svg"/><Relationship Id="rId10" Type="http://schemas.openxmlformats.org/officeDocument/2006/relationships/image" Target="../media/image14.png"/><Relationship Id="rId4" Type="http://schemas.openxmlformats.org/officeDocument/2006/relationships/image" Target="../media/image18.png"/><Relationship Id="rId9" Type="http://schemas.openxmlformats.org/officeDocument/2006/relationships/image" Target="../media/image13.svg"/><Relationship Id="rId1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18.png"/><Relationship Id="rId18" Type="http://schemas.openxmlformats.org/officeDocument/2006/relationships/image" Target="../media/image35.svg"/><Relationship Id="rId26" Type="http://schemas.openxmlformats.org/officeDocument/2006/relationships/image" Target="../media/image43.svg"/><Relationship Id="rId3" Type="http://schemas.openxmlformats.org/officeDocument/2006/relationships/image" Target="../media/image26.png"/><Relationship Id="rId21" Type="http://schemas.openxmlformats.org/officeDocument/2006/relationships/image" Target="../media/image38.png"/><Relationship Id="rId7" Type="http://schemas.openxmlformats.org/officeDocument/2006/relationships/image" Target="../media/image30.png"/><Relationship Id="rId12" Type="http://schemas.openxmlformats.org/officeDocument/2006/relationships/image" Target="../media/image33.svg"/><Relationship Id="rId17" Type="http://schemas.openxmlformats.org/officeDocument/2006/relationships/image" Target="../media/image34.png"/><Relationship Id="rId25" Type="http://schemas.openxmlformats.org/officeDocument/2006/relationships/image" Target="../media/image42.png"/><Relationship Id="rId2" Type="http://schemas.openxmlformats.org/officeDocument/2006/relationships/image" Target="../media/image3.png"/><Relationship Id="rId16" Type="http://schemas.openxmlformats.org/officeDocument/2006/relationships/image" Target="../media/image21.svg"/><Relationship Id="rId20"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29.svg"/><Relationship Id="rId11" Type="http://schemas.openxmlformats.org/officeDocument/2006/relationships/image" Target="../media/image32.png"/><Relationship Id="rId24" Type="http://schemas.openxmlformats.org/officeDocument/2006/relationships/image" Target="../media/image41.svg"/><Relationship Id="rId5" Type="http://schemas.openxmlformats.org/officeDocument/2006/relationships/image" Target="../media/image28.png"/><Relationship Id="rId15" Type="http://schemas.openxmlformats.org/officeDocument/2006/relationships/image" Target="../media/image20.png"/><Relationship Id="rId23" Type="http://schemas.openxmlformats.org/officeDocument/2006/relationships/image" Target="../media/image40.png"/><Relationship Id="rId28" Type="http://schemas.openxmlformats.org/officeDocument/2006/relationships/image" Target="../media/image45.svg"/><Relationship Id="rId10" Type="http://schemas.openxmlformats.org/officeDocument/2006/relationships/image" Target="../media/image17.svg"/><Relationship Id="rId19" Type="http://schemas.openxmlformats.org/officeDocument/2006/relationships/image" Target="../media/image36.jpeg"/><Relationship Id="rId4" Type="http://schemas.openxmlformats.org/officeDocument/2006/relationships/image" Target="../media/image27.svg"/><Relationship Id="rId9" Type="http://schemas.openxmlformats.org/officeDocument/2006/relationships/image" Target="../media/image16.png"/><Relationship Id="rId14" Type="http://schemas.openxmlformats.org/officeDocument/2006/relationships/image" Target="../media/image19.svg"/><Relationship Id="rId22" Type="http://schemas.openxmlformats.org/officeDocument/2006/relationships/image" Target="../media/image39.svg"/><Relationship Id="rId27" Type="http://schemas.openxmlformats.org/officeDocument/2006/relationships/image" Target="../media/image44.png"/></Relationships>
</file>

<file path=ppt/slides/_rels/slide7.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svg"/><Relationship Id="rId3" Type="http://schemas.openxmlformats.org/officeDocument/2006/relationships/image" Target="../media/image49.svg"/><Relationship Id="rId7" Type="http://schemas.openxmlformats.org/officeDocument/2006/relationships/image" Target="../media/image53.svg"/><Relationship Id="rId12" Type="http://schemas.openxmlformats.org/officeDocument/2006/relationships/image" Target="../media/image58.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57.svg"/><Relationship Id="rId5" Type="http://schemas.openxmlformats.org/officeDocument/2006/relationships/image" Target="../media/image51.sv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8760460"/>
            <a:chOff x="0" y="0"/>
            <a:chExt cx="24384000" cy="11680613"/>
          </a:xfrm>
        </p:grpSpPr>
        <p:sp>
          <p:nvSpPr>
            <p:cNvPr id="3" name="Freeform 3"/>
            <p:cNvSpPr/>
            <p:nvPr/>
          </p:nvSpPr>
          <p:spPr>
            <a:xfrm>
              <a:off x="0" y="0"/>
              <a:ext cx="24384000" cy="11679936"/>
            </a:xfrm>
            <a:custGeom>
              <a:avLst/>
              <a:gdLst/>
              <a:ahLst/>
              <a:cxnLst/>
              <a:rect l="l" t="t" r="r" b="b"/>
              <a:pathLst>
                <a:path w="24384000" h="11679936">
                  <a:moveTo>
                    <a:pt x="0" y="11679936"/>
                  </a:moveTo>
                  <a:lnTo>
                    <a:pt x="24384000" y="11679936"/>
                  </a:lnTo>
                  <a:lnTo>
                    <a:pt x="24384000" y="0"/>
                  </a:lnTo>
                  <a:lnTo>
                    <a:pt x="0" y="0"/>
                  </a:lnTo>
                  <a:lnTo>
                    <a:pt x="0" y="11679936"/>
                  </a:lnTo>
                  <a:close/>
                </a:path>
              </a:pathLst>
            </a:custGeom>
            <a:solidFill>
              <a:srgbClr val="F1F4FF"/>
            </a:solidFill>
          </p:spPr>
          <p:txBody>
            <a:bodyPr/>
            <a:lstStyle/>
            <a:p>
              <a:endParaRPr lang="en-IN"/>
            </a:p>
          </p:txBody>
        </p:sp>
      </p:grpSp>
      <p:sp>
        <p:nvSpPr>
          <p:cNvPr id="4" name="Freeform 4"/>
          <p:cNvSpPr/>
          <p:nvPr/>
        </p:nvSpPr>
        <p:spPr>
          <a:xfrm>
            <a:off x="9827257" y="0"/>
            <a:ext cx="8460742" cy="9523862"/>
          </a:xfrm>
          <a:custGeom>
            <a:avLst/>
            <a:gdLst/>
            <a:ahLst/>
            <a:cxnLst/>
            <a:rect l="l" t="t" r="r" b="b"/>
            <a:pathLst>
              <a:path w="8460742" h="9523862">
                <a:moveTo>
                  <a:pt x="0" y="0"/>
                </a:moveTo>
                <a:lnTo>
                  <a:pt x="8460742" y="0"/>
                </a:lnTo>
                <a:lnTo>
                  <a:pt x="8460742" y="9523862"/>
                </a:lnTo>
                <a:lnTo>
                  <a:pt x="0" y="9523862"/>
                </a:lnTo>
                <a:lnTo>
                  <a:pt x="0" y="0"/>
                </a:lnTo>
                <a:close/>
              </a:path>
            </a:pathLst>
          </a:custGeom>
          <a:blipFill>
            <a:blip r:embed="rId2"/>
            <a:stretch>
              <a:fillRect t="-15" b="-15"/>
            </a:stretch>
          </a:blipFill>
        </p:spPr>
        <p:txBody>
          <a:bodyPr/>
          <a:lstStyle/>
          <a:p>
            <a:endParaRPr lang="en-IN"/>
          </a:p>
        </p:txBody>
      </p:sp>
      <p:grpSp>
        <p:nvGrpSpPr>
          <p:cNvPr id="5" name="Group 5"/>
          <p:cNvGrpSpPr/>
          <p:nvPr/>
        </p:nvGrpSpPr>
        <p:grpSpPr>
          <a:xfrm>
            <a:off x="0" y="8759928"/>
            <a:ext cx="18275935" cy="1527175"/>
            <a:chOff x="0" y="0"/>
            <a:chExt cx="24367913" cy="2036233"/>
          </a:xfrm>
        </p:grpSpPr>
        <p:sp>
          <p:nvSpPr>
            <p:cNvPr id="6" name="Freeform 6"/>
            <p:cNvSpPr/>
            <p:nvPr/>
          </p:nvSpPr>
          <p:spPr>
            <a:xfrm>
              <a:off x="0" y="0"/>
              <a:ext cx="24367362" cy="2036064"/>
            </a:xfrm>
            <a:custGeom>
              <a:avLst/>
              <a:gdLst/>
              <a:ahLst/>
              <a:cxnLst/>
              <a:rect l="l" t="t" r="r" b="b"/>
              <a:pathLst>
                <a:path w="24367362" h="2036064">
                  <a:moveTo>
                    <a:pt x="0" y="0"/>
                  </a:moveTo>
                  <a:lnTo>
                    <a:pt x="24367362" y="0"/>
                  </a:lnTo>
                  <a:lnTo>
                    <a:pt x="24367362" y="2036064"/>
                  </a:lnTo>
                  <a:lnTo>
                    <a:pt x="0" y="2036064"/>
                  </a:lnTo>
                  <a:lnTo>
                    <a:pt x="0" y="0"/>
                  </a:lnTo>
                  <a:close/>
                </a:path>
              </a:pathLst>
            </a:custGeom>
            <a:solidFill>
              <a:srgbClr val="FFFFFF"/>
            </a:solidFill>
          </p:spPr>
          <p:txBody>
            <a:bodyPr/>
            <a:lstStyle/>
            <a:p>
              <a:endParaRPr lang="en-IN"/>
            </a:p>
          </p:txBody>
        </p:sp>
      </p:grpSp>
      <p:sp>
        <p:nvSpPr>
          <p:cNvPr id="7" name="TextBox 7"/>
          <p:cNvSpPr txBox="1"/>
          <p:nvPr/>
        </p:nvSpPr>
        <p:spPr>
          <a:xfrm>
            <a:off x="1028700" y="4032335"/>
            <a:ext cx="7230745" cy="1583017"/>
          </a:xfrm>
          <a:prstGeom prst="rect">
            <a:avLst/>
          </a:prstGeom>
        </p:spPr>
        <p:txBody>
          <a:bodyPr lIns="0" tIns="0" rIns="0" bIns="0" rtlCol="0" anchor="t">
            <a:spAutoFit/>
          </a:bodyPr>
          <a:lstStyle/>
          <a:p>
            <a:pPr algn="l">
              <a:lnSpc>
                <a:spcPts val="6090"/>
              </a:lnSpc>
            </a:pPr>
            <a:r>
              <a:rPr lang="en-US" sz="6149">
                <a:solidFill>
                  <a:srgbClr val="001689"/>
                </a:solidFill>
                <a:latin typeface="DM Sans Bold"/>
              </a:rPr>
              <a:t>Measuring Collectivisation</a:t>
            </a:r>
          </a:p>
        </p:txBody>
      </p:sp>
      <p:sp>
        <p:nvSpPr>
          <p:cNvPr id="9" name="Freeform 9" descr="A blue text on a black background  Description automatically generated"/>
          <p:cNvSpPr/>
          <p:nvPr/>
        </p:nvSpPr>
        <p:spPr>
          <a:xfrm>
            <a:off x="762000" y="840125"/>
            <a:ext cx="4560165" cy="1527175"/>
          </a:xfrm>
          <a:custGeom>
            <a:avLst/>
            <a:gdLst/>
            <a:ahLst/>
            <a:cxnLst/>
            <a:rect l="l" t="t" r="r" b="b"/>
            <a:pathLst>
              <a:path w="4560165" h="1527175">
                <a:moveTo>
                  <a:pt x="0" y="0"/>
                </a:moveTo>
                <a:lnTo>
                  <a:pt x="4560165" y="0"/>
                </a:lnTo>
                <a:lnTo>
                  <a:pt x="4560165" y="1527175"/>
                </a:lnTo>
                <a:lnTo>
                  <a:pt x="0" y="1527175"/>
                </a:lnTo>
                <a:lnTo>
                  <a:pt x="0" y="0"/>
                </a:lnTo>
                <a:close/>
              </a:path>
            </a:pathLst>
          </a:custGeom>
          <a:blipFill>
            <a:blip r:embed="rId3"/>
            <a:stretch>
              <a:fillRect/>
            </a:stretch>
          </a:blipFill>
        </p:spPr>
        <p:txBody>
          <a:bodyPr/>
          <a:lstStyle/>
          <a:p>
            <a:endParaRPr lang="en-IN"/>
          </a:p>
        </p:txBody>
      </p:sp>
      <p:sp>
        <p:nvSpPr>
          <p:cNvPr id="10" name="object 6">
            <a:extLst>
              <a:ext uri="{FF2B5EF4-FFF2-40B4-BE49-F238E27FC236}">
                <a16:creationId xmlns:a16="http://schemas.microsoft.com/office/drawing/2014/main" id="{AB819653-FD4D-E180-C90F-99DB182D6CF7}"/>
              </a:ext>
            </a:extLst>
          </p:cNvPr>
          <p:cNvSpPr txBox="1"/>
          <p:nvPr/>
        </p:nvSpPr>
        <p:spPr>
          <a:xfrm>
            <a:off x="1026523" y="6016736"/>
            <a:ext cx="8574677" cy="2337819"/>
          </a:xfrm>
          <a:prstGeom prst="rect">
            <a:avLst/>
          </a:prstGeom>
        </p:spPr>
        <p:txBody>
          <a:bodyPr vert="horz" wrap="square" lIns="0" tIns="92710" rIns="0" bIns="0" rtlCol="0">
            <a:spAutoFit/>
          </a:bodyPr>
          <a:lstStyle/>
          <a:p>
            <a:pPr marL="12700" marR="5080">
              <a:lnSpc>
                <a:spcPts val="3150"/>
              </a:lnSpc>
              <a:spcBef>
                <a:spcPts val="730"/>
              </a:spcBef>
            </a:pPr>
            <a:r>
              <a:rPr lang="en-US" sz="3150" dirty="0">
                <a:solidFill>
                  <a:srgbClr val="4959D4"/>
                </a:solidFill>
                <a:latin typeface="DM Sans"/>
                <a:cs typeface="DM Sans"/>
              </a:rPr>
              <a:t>BEING THE CHANGE: Towards greater inclusion and diversity in international development evaluation</a:t>
            </a:r>
          </a:p>
          <a:p>
            <a:pPr marL="12700" marR="5080">
              <a:lnSpc>
                <a:spcPts val="3150"/>
              </a:lnSpc>
              <a:spcBef>
                <a:spcPts val="730"/>
              </a:spcBef>
            </a:pPr>
            <a:endParaRPr lang="en-US" sz="3150" dirty="0">
              <a:solidFill>
                <a:srgbClr val="4959D4"/>
              </a:solidFill>
              <a:latin typeface="DM Sans"/>
              <a:cs typeface="DM Sans"/>
            </a:endParaRPr>
          </a:p>
          <a:p>
            <a:pPr marL="12700" marR="5080">
              <a:lnSpc>
                <a:spcPts val="3150"/>
              </a:lnSpc>
              <a:spcBef>
                <a:spcPts val="730"/>
              </a:spcBef>
            </a:pPr>
            <a:r>
              <a:rPr lang="en-US" sz="3150" dirty="0">
                <a:solidFill>
                  <a:srgbClr val="4959D4"/>
                </a:solidFill>
                <a:latin typeface="DM Sans"/>
                <a:cs typeface="DM Sans"/>
              </a:rPr>
              <a:t>3 June 2024</a:t>
            </a:r>
            <a:endParaRPr sz="3150" dirty="0">
              <a:latin typeface="DM Sans"/>
              <a:cs typeface="DM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812800" cy="457200"/>
          </a:xfrm>
        </p:grpSpPr>
        <p:sp>
          <p:nvSpPr>
            <p:cNvPr id="3" name="Freeform 3"/>
            <p:cNvSpPr/>
            <p:nvPr/>
          </p:nvSpPr>
          <p:spPr>
            <a:xfrm>
              <a:off x="0" y="0"/>
              <a:ext cx="812800" cy="457200"/>
            </a:xfrm>
            <a:custGeom>
              <a:avLst/>
              <a:gdLst/>
              <a:ahLst/>
              <a:cxnLst/>
              <a:rect l="l" t="t" r="r" b="b"/>
              <a:pathLst>
                <a:path w="812800" h="457200">
                  <a:moveTo>
                    <a:pt x="0" y="0"/>
                  </a:moveTo>
                  <a:lnTo>
                    <a:pt x="812800" y="0"/>
                  </a:lnTo>
                  <a:lnTo>
                    <a:pt x="812800" y="457200"/>
                  </a:lnTo>
                  <a:lnTo>
                    <a:pt x="0" y="457200"/>
                  </a:lnTo>
                  <a:close/>
                </a:path>
              </a:pathLst>
            </a:custGeom>
            <a:solidFill>
              <a:srgbClr val="F1F4FF"/>
            </a:solidFill>
          </p:spPr>
          <p:txBody>
            <a:bodyPr/>
            <a:lstStyle/>
            <a:p>
              <a:endParaRPr lang="en-IN"/>
            </a:p>
          </p:txBody>
        </p:sp>
        <p:sp>
          <p:nvSpPr>
            <p:cNvPr id="4" name="TextBox 4"/>
            <p:cNvSpPr txBox="1"/>
            <p:nvPr/>
          </p:nvSpPr>
          <p:spPr>
            <a:xfrm>
              <a:off x="0" y="-38100"/>
              <a:ext cx="812800" cy="495300"/>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1949854" y="680267"/>
            <a:ext cx="2262248" cy="2098235"/>
          </a:xfrm>
          <a:custGeom>
            <a:avLst/>
            <a:gdLst/>
            <a:ahLst/>
            <a:cxnLst/>
            <a:rect l="l" t="t" r="r" b="b"/>
            <a:pathLst>
              <a:path w="2262248" h="2098235">
                <a:moveTo>
                  <a:pt x="0" y="0"/>
                </a:moveTo>
                <a:lnTo>
                  <a:pt x="2262248" y="0"/>
                </a:lnTo>
                <a:lnTo>
                  <a:pt x="2262248" y="2098235"/>
                </a:lnTo>
                <a:lnTo>
                  <a:pt x="0" y="20982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a:p>
        </p:txBody>
      </p:sp>
      <p:sp>
        <p:nvSpPr>
          <p:cNvPr id="6" name="Freeform 6"/>
          <p:cNvSpPr/>
          <p:nvPr/>
        </p:nvSpPr>
        <p:spPr>
          <a:xfrm>
            <a:off x="4771693" y="614988"/>
            <a:ext cx="2204420" cy="2099710"/>
          </a:xfrm>
          <a:custGeom>
            <a:avLst/>
            <a:gdLst/>
            <a:ahLst/>
            <a:cxnLst/>
            <a:rect l="l" t="t" r="r" b="b"/>
            <a:pathLst>
              <a:path w="2204420" h="2099710">
                <a:moveTo>
                  <a:pt x="0" y="0"/>
                </a:moveTo>
                <a:lnTo>
                  <a:pt x="2204420" y="0"/>
                </a:lnTo>
                <a:lnTo>
                  <a:pt x="2204420" y="2099711"/>
                </a:lnTo>
                <a:lnTo>
                  <a:pt x="0" y="20997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N"/>
          </a:p>
        </p:txBody>
      </p:sp>
      <p:sp>
        <p:nvSpPr>
          <p:cNvPr id="7" name="Freeform 7"/>
          <p:cNvSpPr/>
          <p:nvPr/>
        </p:nvSpPr>
        <p:spPr>
          <a:xfrm rot="-10800000" flipH="1">
            <a:off x="9264049" y="1389382"/>
            <a:ext cx="1847606" cy="550922"/>
          </a:xfrm>
          <a:custGeom>
            <a:avLst/>
            <a:gdLst/>
            <a:ahLst/>
            <a:cxnLst/>
            <a:rect l="l" t="t" r="r" b="b"/>
            <a:pathLst>
              <a:path w="1847606" h="550922">
                <a:moveTo>
                  <a:pt x="1847605" y="0"/>
                </a:moveTo>
                <a:lnTo>
                  <a:pt x="0" y="0"/>
                </a:lnTo>
                <a:lnTo>
                  <a:pt x="0" y="550923"/>
                </a:lnTo>
                <a:lnTo>
                  <a:pt x="1847605" y="550923"/>
                </a:lnTo>
                <a:lnTo>
                  <a:pt x="1847605"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IN"/>
          </a:p>
        </p:txBody>
      </p:sp>
      <p:sp>
        <p:nvSpPr>
          <p:cNvPr id="8" name="Freeform 8"/>
          <p:cNvSpPr/>
          <p:nvPr/>
        </p:nvSpPr>
        <p:spPr>
          <a:xfrm flipH="1">
            <a:off x="7814313" y="1664843"/>
            <a:ext cx="1847606" cy="550922"/>
          </a:xfrm>
          <a:custGeom>
            <a:avLst/>
            <a:gdLst/>
            <a:ahLst/>
            <a:cxnLst/>
            <a:rect l="l" t="t" r="r" b="b"/>
            <a:pathLst>
              <a:path w="1847606" h="550922">
                <a:moveTo>
                  <a:pt x="1847606" y="0"/>
                </a:moveTo>
                <a:lnTo>
                  <a:pt x="0" y="0"/>
                </a:lnTo>
                <a:lnTo>
                  <a:pt x="0" y="550923"/>
                </a:lnTo>
                <a:lnTo>
                  <a:pt x="1847606" y="550923"/>
                </a:lnTo>
                <a:lnTo>
                  <a:pt x="1847606"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IN"/>
          </a:p>
        </p:txBody>
      </p:sp>
      <p:sp>
        <p:nvSpPr>
          <p:cNvPr id="9" name="Freeform 9"/>
          <p:cNvSpPr/>
          <p:nvPr/>
        </p:nvSpPr>
        <p:spPr>
          <a:xfrm>
            <a:off x="2033884" y="820431"/>
            <a:ext cx="2223459" cy="2239748"/>
          </a:xfrm>
          <a:custGeom>
            <a:avLst/>
            <a:gdLst/>
            <a:ahLst/>
            <a:cxnLst/>
            <a:rect l="l" t="t" r="r" b="b"/>
            <a:pathLst>
              <a:path w="2223459" h="2239748">
                <a:moveTo>
                  <a:pt x="0" y="0"/>
                </a:moveTo>
                <a:lnTo>
                  <a:pt x="2223459" y="0"/>
                </a:lnTo>
                <a:lnTo>
                  <a:pt x="2223459" y="2239747"/>
                </a:lnTo>
                <a:lnTo>
                  <a:pt x="0" y="2239747"/>
                </a:lnTo>
                <a:lnTo>
                  <a:pt x="0" y="0"/>
                </a:lnTo>
                <a:close/>
              </a:path>
            </a:pathLst>
          </a:custGeom>
          <a:blipFill>
            <a:blip r:embed="rId8">
              <a:alphaModFix amt="65000"/>
              <a:extLst>
                <a:ext uri="{96DAC541-7B7A-43D3-8B79-37D633B846F1}">
                  <asvg:svgBlip xmlns:asvg="http://schemas.microsoft.com/office/drawing/2016/SVG/main" r:embed="rId9"/>
                </a:ext>
              </a:extLst>
            </a:blip>
            <a:stretch>
              <a:fillRect/>
            </a:stretch>
          </a:blipFill>
        </p:spPr>
        <p:txBody>
          <a:bodyPr/>
          <a:lstStyle/>
          <a:p>
            <a:endParaRPr lang="en-IN"/>
          </a:p>
        </p:txBody>
      </p:sp>
      <p:sp>
        <p:nvSpPr>
          <p:cNvPr id="10" name="AutoShape 10"/>
          <p:cNvSpPr/>
          <p:nvPr/>
        </p:nvSpPr>
        <p:spPr>
          <a:xfrm flipH="1">
            <a:off x="9162110" y="3512243"/>
            <a:ext cx="19050" cy="1526503"/>
          </a:xfrm>
          <a:prstGeom prst="line">
            <a:avLst/>
          </a:prstGeom>
          <a:ln w="38100" cap="flat">
            <a:solidFill>
              <a:srgbClr val="000000"/>
            </a:solidFill>
            <a:prstDash val="solid"/>
            <a:headEnd type="none" w="sm" len="sm"/>
            <a:tailEnd type="none" w="sm" len="sm"/>
          </a:ln>
        </p:spPr>
        <p:txBody>
          <a:bodyPr/>
          <a:lstStyle/>
          <a:p>
            <a:endParaRPr lang="en-IN"/>
          </a:p>
        </p:txBody>
      </p:sp>
      <p:sp>
        <p:nvSpPr>
          <p:cNvPr id="11" name="Freeform 11"/>
          <p:cNvSpPr/>
          <p:nvPr/>
        </p:nvSpPr>
        <p:spPr>
          <a:xfrm>
            <a:off x="1215415" y="3345928"/>
            <a:ext cx="6704232" cy="1692819"/>
          </a:xfrm>
          <a:custGeom>
            <a:avLst/>
            <a:gdLst/>
            <a:ahLst/>
            <a:cxnLst/>
            <a:rect l="l" t="t" r="r" b="b"/>
            <a:pathLst>
              <a:path w="6704232" h="1692819">
                <a:moveTo>
                  <a:pt x="0" y="0"/>
                </a:moveTo>
                <a:lnTo>
                  <a:pt x="6704232" y="0"/>
                </a:lnTo>
                <a:lnTo>
                  <a:pt x="6704232" y="1692819"/>
                </a:lnTo>
                <a:lnTo>
                  <a:pt x="0" y="169281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IN"/>
          </a:p>
        </p:txBody>
      </p:sp>
      <p:sp>
        <p:nvSpPr>
          <p:cNvPr id="12" name="AutoShape 12"/>
          <p:cNvSpPr/>
          <p:nvPr/>
        </p:nvSpPr>
        <p:spPr>
          <a:xfrm flipH="1">
            <a:off x="9060852" y="5586955"/>
            <a:ext cx="19050" cy="1526503"/>
          </a:xfrm>
          <a:prstGeom prst="line">
            <a:avLst/>
          </a:prstGeom>
          <a:ln w="38100" cap="flat">
            <a:solidFill>
              <a:srgbClr val="000000"/>
            </a:solidFill>
            <a:prstDash val="solid"/>
            <a:headEnd type="none" w="sm" len="sm"/>
            <a:tailEnd type="none" w="sm" len="sm"/>
          </a:ln>
        </p:spPr>
        <p:txBody>
          <a:bodyPr/>
          <a:lstStyle/>
          <a:p>
            <a:endParaRPr lang="en-IN"/>
          </a:p>
        </p:txBody>
      </p:sp>
      <p:sp>
        <p:nvSpPr>
          <p:cNvPr id="13" name="AutoShape 13"/>
          <p:cNvSpPr/>
          <p:nvPr/>
        </p:nvSpPr>
        <p:spPr>
          <a:xfrm flipH="1">
            <a:off x="9124011" y="8010413"/>
            <a:ext cx="19050" cy="1526503"/>
          </a:xfrm>
          <a:prstGeom prst="line">
            <a:avLst/>
          </a:prstGeom>
          <a:ln w="38100" cap="flat">
            <a:solidFill>
              <a:srgbClr val="000000"/>
            </a:solidFill>
            <a:prstDash val="solid"/>
            <a:headEnd type="none" w="sm" len="sm"/>
            <a:tailEnd type="none" w="sm" len="sm"/>
          </a:ln>
        </p:spPr>
        <p:txBody>
          <a:bodyPr/>
          <a:lstStyle/>
          <a:p>
            <a:endParaRPr lang="en-IN"/>
          </a:p>
        </p:txBody>
      </p:sp>
      <p:sp>
        <p:nvSpPr>
          <p:cNvPr id="14" name="Freeform 14"/>
          <p:cNvSpPr/>
          <p:nvPr/>
        </p:nvSpPr>
        <p:spPr>
          <a:xfrm>
            <a:off x="4567531" y="5829322"/>
            <a:ext cx="782664" cy="782664"/>
          </a:xfrm>
          <a:custGeom>
            <a:avLst/>
            <a:gdLst/>
            <a:ahLst/>
            <a:cxnLst/>
            <a:rect l="l" t="t" r="r" b="b"/>
            <a:pathLst>
              <a:path w="782664" h="782664">
                <a:moveTo>
                  <a:pt x="0" y="0"/>
                </a:moveTo>
                <a:lnTo>
                  <a:pt x="782663" y="0"/>
                </a:lnTo>
                <a:lnTo>
                  <a:pt x="782663" y="782664"/>
                </a:lnTo>
                <a:lnTo>
                  <a:pt x="0" y="78266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IN"/>
          </a:p>
        </p:txBody>
      </p:sp>
      <p:sp>
        <p:nvSpPr>
          <p:cNvPr id="15" name="Freeform 15"/>
          <p:cNvSpPr/>
          <p:nvPr/>
        </p:nvSpPr>
        <p:spPr>
          <a:xfrm>
            <a:off x="3639871" y="5731951"/>
            <a:ext cx="927660" cy="927660"/>
          </a:xfrm>
          <a:custGeom>
            <a:avLst/>
            <a:gdLst/>
            <a:ahLst/>
            <a:cxnLst/>
            <a:rect l="l" t="t" r="r" b="b"/>
            <a:pathLst>
              <a:path w="927660" h="927660">
                <a:moveTo>
                  <a:pt x="0" y="0"/>
                </a:moveTo>
                <a:lnTo>
                  <a:pt x="927660" y="0"/>
                </a:lnTo>
                <a:lnTo>
                  <a:pt x="927660" y="927660"/>
                </a:lnTo>
                <a:lnTo>
                  <a:pt x="0" y="92766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IN"/>
          </a:p>
        </p:txBody>
      </p:sp>
      <p:sp>
        <p:nvSpPr>
          <p:cNvPr id="16" name="Freeform 16"/>
          <p:cNvSpPr/>
          <p:nvPr/>
        </p:nvSpPr>
        <p:spPr>
          <a:xfrm>
            <a:off x="2885923" y="5818807"/>
            <a:ext cx="753948" cy="753948"/>
          </a:xfrm>
          <a:custGeom>
            <a:avLst/>
            <a:gdLst/>
            <a:ahLst/>
            <a:cxnLst/>
            <a:rect l="l" t="t" r="r" b="b"/>
            <a:pathLst>
              <a:path w="753948" h="753948">
                <a:moveTo>
                  <a:pt x="0" y="0"/>
                </a:moveTo>
                <a:lnTo>
                  <a:pt x="753948" y="0"/>
                </a:lnTo>
                <a:lnTo>
                  <a:pt x="753948" y="753948"/>
                </a:lnTo>
                <a:lnTo>
                  <a:pt x="0" y="753948"/>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IN"/>
          </a:p>
        </p:txBody>
      </p:sp>
      <p:sp>
        <p:nvSpPr>
          <p:cNvPr id="17" name="Freeform 17"/>
          <p:cNvSpPr/>
          <p:nvPr/>
        </p:nvSpPr>
        <p:spPr>
          <a:xfrm>
            <a:off x="2129965" y="5785278"/>
            <a:ext cx="821006" cy="821006"/>
          </a:xfrm>
          <a:custGeom>
            <a:avLst/>
            <a:gdLst/>
            <a:ahLst/>
            <a:cxnLst/>
            <a:rect l="l" t="t" r="r" b="b"/>
            <a:pathLst>
              <a:path w="821006" h="821006">
                <a:moveTo>
                  <a:pt x="0" y="0"/>
                </a:moveTo>
                <a:lnTo>
                  <a:pt x="821006" y="0"/>
                </a:lnTo>
                <a:lnTo>
                  <a:pt x="821006" y="821006"/>
                </a:lnTo>
                <a:lnTo>
                  <a:pt x="0" y="82100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IN"/>
          </a:p>
        </p:txBody>
      </p:sp>
      <p:sp>
        <p:nvSpPr>
          <p:cNvPr id="18" name="TextBox 18"/>
          <p:cNvSpPr txBox="1"/>
          <p:nvPr/>
        </p:nvSpPr>
        <p:spPr>
          <a:xfrm>
            <a:off x="2206943" y="1669614"/>
            <a:ext cx="2088500" cy="482704"/>
          </a:xfrm>
          <a:prstGeom prst="rect">
            <a:avLst/>
          </a:prstGeom>
        </p:spPr>
        <p:txBody>
          <a:bodyPr lIns="0" tIns="0" rIns="0" bIns="0" rtlCol="0" anchor="t">
            <a:spAutoFit/>
          </a:bodyPr>
          <a:lstStyle/>
          <a:p>
            <a:pPr algn="l">
              <a:lnSpc>
                <a:spcPts val="4154"/>
              </a:lnSpc>
            </a:pPr>
            <a:r>
              <a:rPr lang="en-US" sz="2629">
                <a:solidFill>
                  <a:srgbClr val="FFFFFF"/>
                </a:solidFill>
                <a:latin typeface="Lora Bold"/>
              </a:rPr>
              <a:t>Mainstream</a:t>
            </a:r>
          </a:p>
        </p:txBody>
      </p:sp>
      <p:sp>
        <p:nvSpPr>
          <p:cNvPr id="19" name="TextBox 19"/>
          <p:cNvSpPr txBox="1"/>
          <p:nvPr/>
        </p:nvSpPr>
        <p:spPr>
          <a:xfrm>
            <a:off x="14688892" y="1209187"/>
            <a:ext cx="2088500" cy="1006579"/>
          </a:xfrm>
          <a:prstGeom prst="rect">
            <a:avLst/>
          </a:prstGeom>
        </p:spPr>
        <p:txBody>
          <a:bodyPr lIns="0" tIns="0" rIns="0" bIns="0" rtlCol="0" anchor="t">
            <a:spAutoFit/>
          </a:bodyPr>
          <a:lstStyle/>
          <a:p>
            <a:pPr algn="l">
              <a:lnSpc>
                <a:spcPts val="4154"/>
              </a:lnSpc>
            </a:pPr>
            <a:r>
              <a:rPr lang="en-US" sz="2629">
                <a:solidFill>
                  <a:srgbClr val="000000"/>
                </a:solidFill>
                <a:latin typeface="Lora Bold"/>
              </a:rPr>
              <a:t>Social Movement</a:t>
            </a:r>
          </a:p>
        </p:txBody>
      </p:sp>
      <p:sp>
        <p:nvSpPr>
          <p:cNvPr id="20" name="TextBox 20"/>
          <p:cNvSpPr txBox="1"/>
          <p:nvPr/>
        </p:nvSpPr>
        <p:spPr>
          <a:xfrm>
            <a:off x="9411572" y="5500992"/>
            <a:ext cx="8085756" cy="1818743"/>
          </a:xfrm>
          <a:prstGeom prst="rect">
            <a:avLst/>
          </a:prstGeom>
        </p:spPr>
        <p:txBody>
          <a:bodyPr lIns="0" tIns="0" rIns="0" bIns="0" rtlCol="0" anchor="t">
            <a:spAutoFit/>
          </a:bodyPr>
          <a:lstStyle/>
          <a:p>
            <a:pPr algn="l">
              <a:lnSpc>
                <a:spcPts val="4154"/>
              </a:lnSpc>
            </a:pPr>
            <a:r>
              <a:rPr lang="en-US" sz="2629">
                <a:solidFill>
                  <a:srgbClr val="000000"/>
                </a:solidFill>
                <a:latin typeface="Lora Italics"/>
              </a:rPr>
              <a:t>Rules:</a:t>
            </a:r>
          </a:p>
          <a:p>
            <a:pPr algn="l">
              <a:lnSpc>
                <a:spcPts val="3838"/>
              </a:lnSpc>
            </a:pPr>
            <a:r>
              <a:rPr lang="en-US" sz="2429">
                <a:solidFill>
                  <a:srgbClr val="000000"/>
                </a:solidFill>
                <a:latin typeface="Lora Bold"/>
              </a:rPr>
              <a:t>Ways of working are subject to the ways of the pattern</a:t>
            </a:r>
          </a:p>
          <a:p>
            <a:pPr algn="l">
              <a:lnSpc>
                <a:spcPts val="3364"/>
              </a:lnSpc>
            </a:pPr>
            <a:r>
              <a:rPr lang="en-US" sz="2129">
                <a:solidFill>
                  <a:srgbClr val="000000"/>
                </a:solidFill>
                <a:latin typeface="Lora Italics"/>
              </a:rPr>
              <a:t>[the rigid processes and procedures in these institutions]</a:t>
            </a:r>
          </a:p>
          <a:p>
            <a:pPr algn="l">
              <a:lnSpc>
                <a:spcPts val="3364"/>
              </a:lnSpc>
            </a:pPr>
            <a:endParaRPr lang="en-US" sz="2129">
              <a:solidFill>
                <a:srgbClr val="000000"/>
              </a:solidFill>
              <a:latin typeface="Lora Italics"/>
            </a:endParaRPr>
          </a:p>
        </p:txBody>
      </p:sp>
      <p:sp>
        <p:nvSpPr>
          <p:cNvPr id="21" name="TextBox 21"/>
          <p:cNvSpPr txBox="1"/>
          <p:nvPr/>
        </p:nvSpPr>
        <p:spPr>
          <a:xfrm>
            <a:off x="9405638" y="7781743"/>
            <a:ext cx="8154850" cy="1898118"/>
          </a:xfrm>
          <a:prstGeom prst="rect">
            <a:avLst/>
          </a:prstGeom>
        </p:spPr>
        <p:txBody>
          <a:bodyPr lIns="0" tIns="0" rIns="0" bIns="0" rtlCol="0" anchor="t">
            <a:spAutoFit/>
          </a:bodyPr>
          <a:lstStyle/>
          <a:p>
            <a:pPr algn="l">
              <a:lnSpc>
                <a:spcPts val="4154"/>
              </a:lnSpc>
            </a:pPr>
            <a:r>
              <a:rPr lang="en-US" sz="2629">
                <a:solidFill>
                  <a:srgbClr val="000000"/>
                </a:solidFill>
                <a:latin typeface="Lora Italics"/>
              </a:rPr>
              <a:t>Board:</a:t>
            </a:r>
            <a:r>
              <a:rPr lang="en-US" sz="2629">
                <a:solidFill>
                  <a:srgbClr val="000000"/>
                </a:solidFill>
                <a:latin typeface="Lora Bold"/>
              </a:rPr>
              <a:t> </a:t>
            </a:r>
          </a:p>
          <a:p>
            <a:pPr algn="l">
              <a:lnSpc>
                <a:spcPts val="3838"/>
              </a:lnSpc>
            </a:pPr>
            <a:r>
              <a:rPr lang="en-US" sz="2429">
                <a:solidFill>
                  <a:srgbClr val="000000"/>
                </a:solidFill>
                <a:latin typeface="Lora Bold"/>
              </a:rPr>
              <a:t>Structure gives a base, as well as a pattern </a:t>
            </a:r>
            <a:r>
              <a:rPr lang="en-US" sz="2429">
                <a:solidFill>
                  <a:srgbClr val="000000"/>
                </a:solidFill>
                <a:latin typeface="Lora"/>
              </a:rPr>
              <a:t>(black and white)</a:t>
            </a:r>
          </a:p>
          <a:p>
            <a:pPr algn="l">
              <a:lnSpc>
                <a:spcPts val="3364"/>
              </a:lnSpc>
            </a:pPr>
            <a:r>
              <a:rPr lang="en-US" sz="2129">
                <a:solidFill>
                  <a:srgbClr val="000000"/>
                </a:solidFill>
                <a:latin typeface="Lora Italics"/>
              </a:rPr>
              <a:t>[Patriarchy, capitalism, etc.]</a:t>
            </a:r>
          </a:p>
        </p:txBody>
      </p:sp>
      <p:sp>
        <p:nvSpPr>
          <p:cNvPr id="22" name="TextBox 22"/>
          <p:cNvSpPr txBox="1"/>
          <p:nvPr/>
        </p:nvSpPr>
        <p:spPr>
          <a:xfrm>
            <a:off x="9474732" y="3546273"/>
            <a:ext cx="7589669" cy="1372719"/>
          </a:xfrm>
          <a:prstGeom prst="rect">
            <a:avLst/>
          </a:prstGeom>
        </p:spPr>
        <p:txBody>
          <a:bodyPr lIns="0" tIns="0" rIns="0" bIns="0" rtlCol="0" anchor="t">
            <a:spAutoFit/>
          </a:bodyPr>
          <a:lstStyle/>
          <a:p>
            <a:pPr algn="l">
              <a:lnSpc>
                <a:spcPts val="3838"/>
              </a:lnSpc>
            </a:pPr>
            <a:r>
              <a:rPr lang="en-US" sz="2429">
                <a:solidFill>
                  <a:srgbClr val="000000"/>
                </a:solidFill>
                <a:latin typeface="Lora Italics"/>
              </a:rPr>
              <a:t>Chess pieces:</a:t>
            </a:r>
          </a:p>
          <a:p>
            <a:pPr algn="l">
              <a:lnSpc>
                <a:spcPts val="3838"/>
              </a:lnSpc>
            </a:pPr>
            <a:r>
              <a:rPr lang="en-US" sz="2429">
                <a:solidFill>
                  <a:srgbClr val="000000"/>
                </a:solidFill>
                <a:latin typeface="Lora Bold"/>
              </a:rPr>
              <a:t>Institutions</a:t>
            </a:r>
            <a:r>
              <a:rPr lang="en-US" sz="2429">
                <a:solidFill>
                  <a:srgbClr val="000000"/>
                </a:solidFill>
                <a:latin typeface="Lora Italics"/>
              </a:rPr>
              <a:t> </a:t>
            </a:r>
          </a:p>
          <a:p>
            <a:pPr algn="l">
              <a:lnSpc>
                <a:spcPts val="3364"/>
              </a:lnSpc>
            </a:pPr>
            <a:r>
              <a:rPr lang="en-US" sz="2129">
                <a:solidFill>
                  <a:srgbClr val="000000"/>
                </a:solidFill>
                <a:latin typeface="Lora Italics"/>
              </a:rPr>
              <a:t>[ministries/religious places/schools]</a:t>
            </a:r>
          </a:p>
        </p:txBody>
      </p:sp>
      <p:sp>
        <p:nvSpPr>
          <p:cNvPr id="23" name="Freeform 23"/>
          <p:cNvSpPr/>
          <p:nvPr/>
        </p:nvSpPr>
        <p:spPr>
          <a:xfrm>
            <a:off x="1396305" y="7402561"/>
            <a:ext cx="4487132" cy="2479141"/>
          </a:xfrm>
          <a:custGeom>
            <a:avLst/>
            <a:gdLst/>
            <a:ahLst/>
            <a:cxnLst/>
            <a:rect l="l" t="t" r="r" b="b"/>
            <a:pathLst>
              <a:path w="4487132" h="2479141">
                <a:moveTo>
                  <a:pt x="0" y="0"/>
                </a:moveTo>
                <a:lnTo>
                  <a:pt x="4487132" y="0"/>
                </a:lnTo>
                <a:lnTo>
                  <a:pt x="4487132" y="2479140"/>
                </a:lnTo>
                <a:lnTo>
                  <a:pt x="0" y="2479140"/>
                </a:lnTo>
                <a:lnTo>
                  <a:pt x="0" y="0"/>
                </a:lnTo>
                <a:close/>
              </a:path>
            </a:pathLst>
          </a:custGeom>
          <a:blipFill>
            <a:blip r:embed="rId20">
              <a:alphaModFix amt="41000"/>
              <a:extLst>
                <a:ext uri="{96DAC541-7B7A-43D3-8B79-37D633B846F1}">
                  <asvg:svgBlip xmlns:asvg="http://schemas.microsoft.com/office/drawing/2016/SVG/main" r:embed="rId21"/>
                </a:ext>
              </a:extLst>
            </a:blip>
            <a:stretch>
              <a:fillRect/>
            </a:stretch>
          </a:blipFill>
        </p:spPr>
        <p:txBody>
          <a:bodyPr/>
          <a:lstStyle/>
          <a:p>
            <a:endParaRPr lang="en-I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921703" y="2345103"/>
            <a:ext cx="3931270" cy="3651167"/>
          </a:xfrm>
          <a:custGeom>
            <a:avLst/>
            <a:gdLst/>
            <a:ahLst/>
            <a:cxnLst/>
            <a:rect l="l" t="t" r="r" b="b"/>
            <a:pathLst>
              <a:path w="3931270" h="3651167">
                <a:moveTo>
                  <a:pt x="0" y="0"/>
                </a:moveTo>
                <a:lnTo>
                  <a:pt x="3931270" y="0"/>
                </a:lnTo>
                <a:lnTo>
                  <a:pt x="3931270" y="3651167"/>
                </a:lnTo>
                <a:lnTo>
                  <a:pt x="0" y="36511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a:p>
        </p:txBody>
      </p:sp>
      <p:sp>
        <p:nvSpPr>
          <p:cNvPr id="3" name="Freeform 3"/>
          <p:cNvSpPr/>
          <p:nvPr/>
        </p:nvSpPr>
        <p:spPr>
          <a:xfrm>
            <a:off x="5808066" y="2605053"/>
            <a:ext cx="3931270" cy="3651167"/>
          </a:xfrm>
          <a:custGeom>
            <a:avLst/>
            <a:gdLst/>
            <a:ahLst/>
            <a:cxnLst/>
            <a:rect l="l" t="t" r="r" b="b"/>
            <a:pathLst>
              <a:path w="3931270" h="3651167">
                <a:moveTo>
                  <a:pt x="0" y="0"/>
                </a:moveTo>
                <a:lnTo>
                  <a:pt x="3931271" y="0"/>
                </a:lnTo>
                <a:lnTo>
                  <a:pt x="3931271" y="3651167"/>
                </a:lnTo>
                <a:lnTo>
                  <a:pt x="0" y="36511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a:p>
        </p:txBody>
      </p:sp>
      <p:sp>
        <p:nvSpPr>
          <p:cNvPr id="4" name="Freeform 4"/>
          <p:cNvSpPr/>
          <p:nvPr/>
        </p:nvSpPr>
        <p:spPr>
          <a:xfrm>
            <a:off x="7451454" y="4917346"/>
            <a:ext cx="3931270" cy="3651167"/>
          </a:xfrm>
          <a:custGeom>
            <a:avLst/>
            <a:gdLst/>
            <a:ahLst/>
            <a:cxnLst/>
            <a:rect l="l" t="t" r="r" b="b"/>
            <a:pathLst>
              <a:path w="3931270" h="3651167">
                <a:moveTo>
                  <a:pt x="0" y="0"/>
                </a:moveTo>
                <a:lnTo>
                  <a:pt x="3931270" y="0"/>
                </a:lnTo>
                <a:lnTo>
                  <a:pt x="3931270" y="3651167"/>
                </a:lnTo>
                <a:lnTo>
                  <a:pt x="0" y="36511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a:p>
        </p:txBody>
      </p:sp>
      <p:grpSp>
        <p:nvGrpSpPr>
          <p:cNvPr id="5" name="Group 5"/>
          <p:cNvGrpSpPr/>
          <p:nvPr/>
        </p:nvGrpSpPr>
        <p:grpSpPr>
          <a:xfrm>
            <a:off x="7282655" y="3154872"/>
            <a:ext cx="4100070" cy="410007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F3F6"/>
            </a:solidFill>
          </p:spPr>
          <p:txBody>
            <a:bodyPr/>
            <a:lstStyle/>
            <a:p>
              <a:endParaRPr lang="en-IN"/>
            </a:p>
          </p:txBody>
        </p:sp>
        <p:sp>
          <p:nvSpPr>
            <p:cNvPr id="7" name="TextBox 7"/>
            <p:cNvSpPr txBox="1"/>
            <p:nvPr/>
          </p:nvSpPr>
          <p:spPr>
            <a:xfrm>
              <a:off x="76200" y="76200"/>
              <a:ext cx="660400" cy="660400"/>
            </a:xfrm>
            <a:prstGeom prst="rect">
              <a:avLst/>
            </a:prstGeom>
          </p:spPr>
          <p:txBody>
            <a:bodyPr lIns="50800" tIns="50800" rIns="50800" bIns="50800" rtlCol="0" anchor="ctr"/>
            <a:lstStyle/>
            <a:p>
              <a:pPr algn="ctr">
                <a:lnSpc>
                  <a:spcPts val="2160"/>
                </a:lnSpc>
              </a:pPr>
              <a:endParaRPr/>
            </a:p>
          </p:txBody>
        </p:sp>
      </p:grpSp>
      <p:sp>
        <p:nvSpPr>
          <p:cNvPr id="8" name="TextBox 8"/>
          <p:cNvSpPr txBox="1"/>
          <p:nvPr/>
        </p:nvSpPr>
        <p:spPr>
          <a:xfrm rot="-5400000">
            <a:off x="-3581374" y="4923854"/>
            <a:ext cx="8229600" cy="439293"/>
          </a:xfrm>
          <a:prstGeom prst="rect">
            <a:avLst/>
          </a:prstGeom>
        </p:spPr>
        <p:txBody>
          <a:bodyPr lIns="0" tIns="0" rIns="0" bIns="0" rtlCol="0" anchor="t">
            <a:spAutoFit/>
          </a:bodyPr>
          <a:lstStyle/>
          <a:p>
            <a:pPr algn="l">
              <a:lnSpc>
                <a:spcPts val="3611"/>
              </a:lnSpc>
            </a:pPr>
            <a:r>
              <a:rPr lang="en-US" sz="2579">
                <a:solidFill>
                  <a:srgbClr val="545454"/>
                </a:solidFill>
                <a:latin typeface="Lora Bold"/>
              </a:rPr>
              <a:t>Critical Reflection on Interface with Grant Making</a:t>
            </a:r>
          </a:p>
        </p:txBody>
      </p:sp>
      <p:sp>
        <p:nvSpPr>
          <p:cNvPr id="9" name="TextBox 9"/>
          <p:cNvSpPr txBox="1"/>
          <p:nvPr/>
        </p:nvSpPr>
        <p:spPr>
          <a:xfrm>
            <a:off x="7556110" y="4612341"/>
            <a:ext cx="3553159" cy="1127982"/>
          </a:xfrm>
          <a:prstGeom prst="rect">
            <a:avLst/>
          </a:prstGeom>
        </p:spPr>
        <p:txBody>
          <a:bodyPr lIns="0" tIns="0" rIns="0" bIns="0" rtlCol="0" anchor="t">
            <a:spAutoFit/>
          </a:bodyPr>
          <a:lstStyle/>
          <a:p>
            <a:pPr algn="ctr">
              <a:lnSpc>
                <a:spcPts val="2927"/>
              </a:lnSpc>
            </a:pPr>
            <a:r>
              <a:rPr lang="en-US" sz="2091">
                <a:solidFill>
                  <a:srgbClr val="001391"/>
                </a:solidFill>
                <a:cs typeface="Lora Italics"/>
              </a:rPr>
              <a:t>சிந்தனை</a:t>
            </a:r>
            <a:r>
              <a:rPr lang="en-US" sz="2091">
                <a:solidFill>
                  <a:srgbClr val="001391"/>
                </a:solidFill>
                <a:latin typeface="Lora Italics"/>
              </a:rPr>
              <a:t> </a:t>
            </a:r>
          </a:p>
          <a:p>
            <a:pPr marL="0" lvl="0" indent="0" algn="ctr">
              <a:lnSpc>
                <a:spcPts val="2927"/>
              </a:lnSpc>
              <a:spcBef>
                <a:spcPct val="0"/>
              </a:spcBef>
            </a:pPr>
            <a:r>
              <a:rPr lang="en-US" sz="2091" u="none" strike="noStrike">
                <a:solidFill>
                  <a:srgbClr val="001391"/>
                </a:solidFill>
                <a:latin typeface="Lora Italics"/>
              </a:rPr>
              <a:t>Critical Reflection as a core attribute of Collectivisation</a:t>
            </a:r>
          </a:p>
        </p:txBody>
      </p:sp>
      <p:sp>
        <p:nvSpPr>
          <p:cNvPr id="10" name="TextBox 10"/>
          <p:cNvSpPr txBox="1"/>
          <p:nvPr/>
        </p:nvSpPr>
        <p:spPr>
          <a:xfrm>
            <a:off x="1349949" y="6199070"/>
            <a:ext cx="4736997" cy="1076919"/>
          </a:xfrm>
          <a:prstGeom prst="rect">
            <a:avLst/>
          </a:prstGeom>
        </p:spPr>
        <p:txBody>
          <a:bodyPr lIns="0" tIns="0" rIns="0" bIns="0" rtlCol="0" anchor="t">
            <a:spAutoFit/>
          </a:bodyPr>
          <a:lstStyle/>
          <a:p>
            <a:pPr marL="0" lvl="0" indent="0" algn="r">
              <a:lnSpc>
                <a:spcPts val="4342"/>
              </a:lnSpc>
              <a:spcBef>
                <a:spcPct val="0"/>
              </a:spcBef>
            </a:pPr>
            <a:r>
              <a:rPr lang="en-US" sz="3101">
                <a:solidFill>
                  <a:srgbClr val="7092B6"/>
                </a:solidFill>
                <a:latin typeface="Lora Italics"/>
              </a:rPr>
              <a:t>Developing </a:t>
            </a:r>
            <a:r>
              <a:rPr lang="en-US" sz="3101" u="none" strike="noStrike">
                <a:solidFill>
                  <a:srgbClr val="7092B6"/>
                </a:solidFill>
                <a:latin typeface="Lora Bold Italics"/>
              </a:rPr>
              <a:t>Monitoring Indicators </a:t>
            </a:r>
          </a:p>
        </p:txBody>
      </p:sp>
      <p:sp>
        <p:nvSpPr>
          <p:cNvPr id="11" name="TextBox 11"/>
          <p:cNvSpPr txBox="1"/>
          <p:nvPr/>
        </p:nvSpPr>
        <p:spPr>
          <a:xfrm rot="5400000">
            <a:off x="13881106" y="4985206"/>
            <a:ext cx="7630319" cy="439401"/>
          </a:xfrm>
          <a:prstGeom prst="rect">
            <a:avLst/>
          </a:prstGeom>
        </p:spPr>
        <p:txBody>
          <a:bodyPr lIns="0" tIns="0" rIns="0" bIns="0" rtlCol="0" anchor="t">
            <a:spAutoFit/>
          </a:bodyPr>
          <a:lstStyle/>
          <a:p>
            <a:pPr algn="ctr">
              <a:lnSpc>
                <a:spcPts val="3606"/>
              </a:lnSpc>
            </a:pPr>
            <a:r>
              <a:rPr lang="en-US" sz="2575">
                <a:solidFill>
                  <a:srgbClr val="145DA0"/>
                </a:solidFill>
                <a:latin typeface="Lora Bold"/>
              </a:rPr>
              <a:t>Critical Reflection on Collectivisation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roup 2">
            <a:extLst>
              <a:ext uri="{FF2B5EF4-FFF2-40B4-BE49-F238E27FC236}">
                <a16:creationId xmlns:a16="http://schemas.microsoft.com/office/drawing/2014/main" id="{478B06B5-ACF8-DE43-5069-D4D0AE465C5C}"/>
              </a:ext>
            </a:extLst>
          </p:cNvPr>
          <p:cNvGrpSpPr/>
          <p:nvPr/>
        </p:nvGrpSpPr>
        <p:grpSpPr>
          <a:xfrm>
            <a:off x="-95211" y="0"/>
            <a:ext cx="18383211" cy="10287000"/>
            <a:chOff x="0" y="0"/>
            <a:chExt cx="817032" cy="457200"/>
          </a:xfrm>
        </p:grpSpPr>
        <p:sp>
          <p:nvSpPr>
            <p:cNvPr id="91" name="Freeform 3">
              <a:extLst>
                <a:ext uri="{FF2B5EF4-FFF2-40B4-BE49-F238E27FC236}">
                  <a16:creationId xmlns:a16="http://schemas.microsoft.com/office/drawing/2014/main" id="{181519AA-075B-EC86-DBA4-3E6E7FA3663A}"/>
                </a:ext>
              </a:extLst>
            </p:cNvPr>
            <p:cNvSpPr/>
            <p:nvPr/>
          </p:nvSpPr>
          <p:spPr>
            <a:xfrm>
              <a:off x="0" y="0"/>
              <a:ext cx="817032" cy="457200"/>
            </a:xfrm>
            <a:custGeom>
              <a:avLst/>
              <a:gdLst/>
              <a:ahLst/>
              <a:cxnLst/>
              <a:rect l="l" t="t" r="r" b="b"/>
              <a:pathLst>
                <a:path w="817032" h="457200">
                  <a:moveTo>
                    <a:pt x="0" y="0"/>
                  </a:moveTo>
                  <a:lnTo>
                    <a:pt x="817032" y="0"/>
                  </a:lnTo>
                  <a:lnTo>
                    <a:pt x="817032" y="457200"/>
                  </a:lnTo>
                  <a:lnTo>
                    <a:pt x="0" y="457200"/>
                  </a:lnTo>
                  <a:close/>
                </a:path>
              </a:pathLst>
            </a:custGeom>
            <a:solidFill>
              <a:srgbClr val="F1F4FF"/>
            </a:solidFill>
          </p:spPr>
          <p:txBody>
            <a:bodyPr/>
            <a:lstStyle/>
            <a:p>
              <a:endParaRPr lang="en-IN"/>
            </a:p>
          </p:txBody>
        </p:sp>
        <p:sp>
          <p:nvSpPr>
            <p:cNvPr id="92" name="TextBox 4">
              <a:extLst>
                <a:ext uri="{FF2B5EF4-FFF2-40B4-BE49-F238E27FC236}">
                  <a16:creationId xmlns:a16="http://schemas.microsoft.com/office/drawing/2014/main" id="{BD94DEC6-F741-C1A3-4554-7CCE9E68500D}"/>
                </a:ext>
              </a:extLst>
            </p:cNvPr>
            <p:cNvSpPr txBox="1"/>
            <p:nvPr/>
          </p:nvSpPr>
          <p:spPr>
            <a:xfrm>
              <a:off x="0" y="-38100"/>
              <a:ext cx="817032" cy="495300"/>
            </a:xfrm>
            <a:prstGeom prst="rect">
              <a:avLst/>
            </a:prstGeom>
          </p:spPr>
          <p:txBody>
            <a:bodyPr lIns="50800" tIns="50800" rIns="50800" bIns="50800" rtlCol="0" anchor="ctr"/>
            <a:lstStyle/>
            <a:p>
              <a:pPr algn="ctr">
                <a:lnSpc>
                  <a:spcPts val="2659"/>
                </a:lnSpc>
                <a:spcBef>
                  <a:spcPct val="0"/>
                </a:spcBef>
              </a:pPr>
              <a:endParaRPr/>
            </a:p>
          </p:txBody>
        </p:sp>
      </p:grpSp>
      <p:sp>
        <p:nvSpPr>
          <p:cNvPr id="2" name="Freeform 2"/>
          <p:cNvSpPr/>
          <p:nvPr/>
        </p:nvSpPr>
        <p:spPr>
          <a:xfrm>
            <a:off x="1397060" y="3778351"/>
            <a:ext cx="1270505" cy="1216486"/>
          </a:xfrm>
          <a:custGeom>
            <a:avLst/>
            <a:gdLst/>
            <a:ahLst/>
            <a:cxnLst/>
            <a:rect l="l" t="t" r="r" b="b"/>
            <a:pathLst>
              <a:path w="1270505" h="1216486">
                <a:moveTo>
                  <a:pt x="0" y="0"/>
                </a:moveTo>
                <a:lnTo>
                  <a:pt x="1270505" y="0"/>
                </a:lnTo>
                <a:lnTo>
                  <a:pt x="1270505" y="1216486"/>
                </a:lnTo>
                <a:lnTo>
                  <a:pt x="0" y="12164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a:p>
        </p:txBody>
      </p:sp>
      <p:sp>
        <p:nvSpPr>
          <p:cNvPr id="3" name="Freeform 3"/>
          <p:cNvSpPr/>
          <p:nvPr/>
        </p:nvSpPr>
        <p:spPr>
          <a:xfrm>
            <a:off x="3468395" y="2873417"/>
            <a:ext cx="1270505" cy="1216486"/>
          </a:xfrm>
          <a:custGeom>
            <a:avLst/>
            <a:gdLst/>
            <a:ahLst/>
            <a:cxnLst/>
            <a:rect l="l" t="t" r="r" b="b"/>
            <a:pathLst>
              <a:path w="1270505" h="1216486">
                <a:moveTo>
                  <a:pt x="0" y="0"/>
                </a:moveTo>
                <a:lnTo>
                  <a:pt x="1270505" y="0"/>
                </a:lnTo>
                <a:lnTo>
                  <a:pt x="1270505" y="1216486"/>
                </a:lnTo>
                <a:lnTo>
                  <a:pt x="0" y="12164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a:p>
        </p:txBody>
      </p:sp>
      <p:sp>
        <p:nvSpPr>
          <p:cNvPr id="4" name="Freeform 4"/>
          <p:cNvSpPr/>
          <p:nvPr/>
        </p:nvSpPr>
        <p:spPr>
          <a:xfrm>
            <a:off x="5323307" y="4218850"/>
            <a:ext cx="1270505" cy="1216486"/>
          </a:xfrm>
          <a:custGeom>
            <a:avLst/>
            <a:gdLst/>
            <a:ahLst/>
            <a:cxnLst/>
            <a:rect l="l" t="t" r="r" b="b"/>
            <a:pathLst>
              <a:path w="1270505" h="1216486">
                <a:moveTo>
                  <a:pt x="0" y="0"/>
                </a:moveTo>
                <a:lnTo>
                  <a:pt x="1270505" y="0"/>
                </a:lnTo>
                <a:lnTo>
                  <a:pt x="1270505" y="1216486"/>
                </a:lnTo>
                <a:lnTo>
                  <a:pt x="0" y="12164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a:p>
        </p:txBody>
      </p:sp>
      <p:sp>
        <p:nvSpPr>
          <p:cNvPr id="5" name="Freeform 5"/>
          <p:cNvSpPr/>
          <p:nvPr/>
        </p:nvSpPr>
        <p:spPr>
          <a:xfrm>
            <a:off x="4308905" y="6076167"/>
            <a:ext cx="1270505" cy="1216486"/>
          </a:xfrm>
          <a:custGeom>
            <a:avLst/>
            <a:gdLst/>
            <a:ahLst/>
            <a:cxnLst/>
            <a:rect l="l" t="t" r="r" b="b"/>
            <a:pathLst>
              <a:path w="1270505" h="1216486">
                <a:moveTo>
                  <a:pt x="0" y="0"/>
                </a:moveTo>
                <a:lnTo>
                  <a:pt x="1270506" y="0"/>
                </a:lnTo>
                <a:lnTo>
                  <a:pt x="1270506" y="1216486"/>
                </a:lnTo>
                <a:lnTo>
                  <a:pt x="0" y="12164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a:p>
        </p:txBody>
      </p:sp>
      <p:sp>
        <p:nvSpPr>
          <p:cNvPr id="6" name="Freeform 6"/>
          <p:cNvSpPr/>
          <p:nvPr/>
        </p:nvSpPr>
        <p:spPr>
          <a:xfrm>
            <a:off x="1924395" y="5777173"/>
            <a:ext cx="1270505" cy="1216486"/>
          </a:xfrm>
          <a:custGeom>
            <a:avLst/>
            <a:gdLst/>
            <a:ahLst/>
            <a:cxnLst/>
            <a:rect l="l" t="t" r="r" b="b"/>
            <a:pathLst>
              <a:path w="1270505" h="1216486">
                <a:moveTo>
                  <a:pt x="0" y="0"/>
                </a:moveTo>
                <a:lnTo>
                  <a:pt x="1270505" y="0"/>
                </a:lnTo>
                <a:lnTo>
                  <a:pt x="1270505" y="1216485"/>
                </a:lnTo>
                <a:lnTo>
                  <a:pt x="0" y="12164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a:p>
        </p:txBody>
      </p:sp>
      <p:sp>
        <p:nvSpPr>
          <p:cNvPr id="7" name="TextBox 7"/>
          <p:cNvSpPr txBox="1"/>
          <p:nvPr/>
        </p:nvSpPr>
        <p:spPr>
          <a:xfrm>
            <a:off x="2195370" y="6247776"/>
            <a:ext cx="728555" cy="227654"/>
          </a:xfrm>
          <a:prstGeom prst="rect">
            <a:avLst/>
          </a:prstGeom>
        </p:spPr>
        <p:txBody>
          <a:bodyPr lIns="0" tIns="0" rIns="0" bIns="0" rtlCol="0" anchor="t">
            <a:spAutoFit/>
          </a:bodyPr>
          <a:lstStyle/>
          <a:p>
            <a:pPr algn="l">
              <a:lnSpc>
                <a:spcPts val="1924"/>
              </a:lnSpc>
            </a:pPr>
            <a:r>
              <a:rPr lang="en-US" sz="1218">
                <a:solidFill>
                  <a:srgbClr val="042F32"/>
                </a:solidFill>
                <a:latin typeface="Montserrat Heavy"/>
              </a:rPr>
              <a:t>Stage 4</a:t>
            </a:r>
          </a:p>
        </p:txBody>
      </p:sp>
      <p:sp>
        <p:nvSpPr>
          <p:cNvPr id="8" name="TextBox 8"/>
          <p:cNvSpPr txBox="1"/>
          <p:nvPr/>
        </p:nvSpPr>
        <p:spPr>
          <a:xfrm>
            <a:off x="4579881" y="6546770"/>
            <a:ext cx="728555" cy="227654"/>
          </a:xfrm>
          <a:prstGeom prst="rect">
            <a:avLst/>
          </a:prstGeom>
        </p:spPr>
        <p:txBody>
          <a:bodyPr lIns="0" tIns="0" rIns="0" bIns="0" rtlCol="0" anchor="t">
            <a:spAutoFit/>
          </a:bodyPr>
          <a:lstStyle/>
          <a:p>
            <a:pPr algn="l">
              <a:lnSpc>
                <a:spcPts val="1924"/>
              </a:lnSpc>
            </a:pPr>
            <a:r>
              <a:rPr lang="en-US" sz="1218">
                <a:solidFill>
                  <a:srgbClr val="042F32"/>
                </a:solidFill>
                <a:latin typeface="Montserrat Heavy"/>
              </a:rPr>
              <a:t>Stage 3</a:t>
            </a:r>
          </a:p>
        </p:txBody>
      </p:sp>
      <p:sp>
        <p:nvSpPr>
          <p:cNvPr id="9" name="TextBox 9"/>
          <p:cNvSpPr txBox="1"/>
          <p:nvPr/>
        </p:nvSpPr>
        <p:spPr>
          <a:xfrm>
            <a:off x="5594282" y="4689453"/>
            <a:ext cx="728555" cy="227654"/>
          </a:xfrm>
          <a:prstGeom prst="rect">
            <a:avLst/>
          </a:prstGeom>
        </p:spPr>
        <p:txBody>
          <a:bodyPr lIns="0" tIns="0" rIns="0" bIns="0" rtlCol="0" anchor="t">
            <a:spAutoFit/>
          </a:bodyPr>
          <a:lstStyle/>
          <a:p>
            <a:pPr algn="l">
              <a:lnSpc>
                <a:spcPts val="1924"/>
              </a:lnSpc>
            </a:pPr>
            <a:r>
              <a:rPr lang="en-US" sz="1218">
                <a:solidFill>
                  <a:srgbClr val="042F32"/>
                </a:solidFill>
                <a:latin typeface="Montserrat Heavy"/>
              </a:rPr>
              <a:t>Stage 2</a:t>
            </a:r>
          </a:p>
        </p:txBody>
      </p:sp>
      <p:sp>
        <p:nvSpPr>
          <p:cNvPr id="10" name="TextBox 10"/>
          <p:cNvSpPr txBox="1"/>
          <p:nvPr/>
        </p:nvSpPr>
        <p:spPr>
          <a:xfrm>
            <a:off x="3739370" y="3344020"/>
            <a:ext cx="728555" cy="227654"/>
          </a:xfrm>
          <a:prstGeom prst="rect">
            <a:avLst/>
          </a:prstGeom>
        </p:spPr>
        <p:txBody>
          <a:bodyPr lIns="0" tIns="0" rIns="0" bIns="0" rtlCol="0" anchor="t">
            <a:spAutoFit/>
          </a:bodyPr>
          <a:lstStyle/>
          <a:p>
            <a:pPr algn="l">
              <a:lnSpc>
                <a:spcPts val="1924"/>
              </a:lnSpc>
            </a:pPr>
            <a:r>
              <a:rPr lang="en-US" sz="1218">
                <a:solidFill>
                  <a:srgbClr val="042F32"/>
                </a:solidFill>
                <a:latin typeface="Montserrat Heavy"/>
              </a:rPr>
              <a:t>Stage 1</a:t>
            </a:r>
          </a:p>
        </p:txBody>
      </p:sp>
      <p:sp>
        <p:nvSpPr>
          <p:cNvPr id="11" name="TextBox 11"/>
          <p:cNvSpPr txBox="1"/>
          <p:nvPr/>
        </p:nvSpPr>
        <p:spPr>
          <a:xfrm>
            <a:off x="1668035" y="4248954"/>
            <a:ext cx="728555" cy="227654"/>
          </a:xfrm>
          <a:prstGeom prst="rect">
            <a:avLst/>
          </a:prstGeom>
        </p:spPr>
        <p:txBody>
          <a:bodyPr lIns="0" tIns="0" rIns="0" bIns="0" rtlCol="0" anchor="t">
            <a:spAutoFit/>
          </a:bodyPr>
          <a:lstStyle/>
          <a:p>
            <a:pPr algn="l">
              <a:lnSpc>
                <a:spcPts val="1924"/>
              </a:lnSpc>
            </a:pPr>
            <a:r>
              <a:rPr lang="en-US" sz="1218">
                <a:solidFill>
                  <a:srgbClr val="042F32"/>
                </a:solidFill>
                <a:latin typeface="Montserrat Heavy"/>
              </a:rPr>
              <a:t>Stage 5</a:t>
            </a:r>
          </a:p>
        </p:txBody>
      </p:sp>
      <p:grpSp>
        <p:nvGrpSpPr>
          <p:cNvPr id="12" name="Group 12"/>
          <p:cNvGrpSpPr/>
          <p:nvPr/>
        </p:nvGrpSpPr>
        <p:grpSpPr>
          <a:xfrm>
            <a:off x="3922158" y="2342402"/>
            <a:ext cx="1022000" cy="348983"/>
            <a:chOff x="0" y="0"/>
            <a:chExt cx="311389" cy="106330"/>
          </a:xfrm>
        </p:grpSpPr>
        <p:sp>
          <p:nvSpPr>
            <p:cNvPr id="13" name="Freeform 13"/>
            <p:cNvSpPr/>
            <p:nvPr/>
          </p:nvSpPr>
          <p:spPr>
            <a:xfrm>
              <a:off x="0" y="0"/>
              <a:ext cx="311389" cy="106330"/>
            </a:xfrm>
            <a:custGeom>
              <a:avLst/>
              <a:gdLst/>
              <a:ahLst/>
              <a:cxnLst/>
              <a:rect l="l" t="t" r="r" b="b"/>
              <a:pathLst>
                <a:path w="311389" h="106330">
                  <a:moveTo>
                    <a:pt x="53165" y="0"/>
                  </a:moveTo>
                  <a:lnTo>
                    <a:pt x="258224" y="0"/>
                  </a:lnTo>
                  <a:cubicBezTo>
                    <a:pt x="272325" y="0"/>
                    <a:pt x="285847" y="5601"/>
                    <a:pt x="295818" y="15572"/>
                  </a:cubicBezTo>
                  <a:cubicBezTo>
                    <a:pt x="305788" y="25542"/>
                    <a:pt x="311389" y="39065"/>
                    <a:pt x="311389" y="53165"/>
                  </a:cubicBezTo>
                  <a:lnTo>
                    <a:pt x="311389" y="53165"/>
                  </a:lnTo>
                  <a:cubicBezTo>
                    <a:pt x="311389" y="82528"/>
                    <a:pt x="287587" y="106330"/>
                    <a:pt x="258224" y="106330"/>
                  </a:cubicBezTo>
                  <a:lnTo>
                    <a:pt x="53165" y="106330"/>
                  </a:lnTo>
                  <a:cubicBezTo>
                    <a:pt x="23803" y="106330"/>
                    <a:pt x="0" y="82528"/>
                    <a:pt x="0" y="53165"/>
                  </a:cubicBezTo>
                  <a:lnTo>
                    <a:pt x="0" y="53165"/>
                  </a:lnTo>
                  <a:cubicBezTo>
                    <a:pt x="0" y="23803"/>
                    <a:pt x="23803" y="0"/>
                    <a:pt x="53165" y="0"/>
                  </a:cubicBezTo>
                  <a:close/>
                </a:path>
              </a:pathLst>
            </a:custGeom>
            <a:solidFill>
              <a:srgbClr val="F3F7FA"/>
            </a:solidFill>
          </p:spPr>
          <p:txBody>
            <a:bodyPr/>
            <a:lstStyle/>
            <a:p>
              <a:endParaRPr lang="en-IN"/>
            </a:p>
          </p:txBody>
        </p:sp>
        <p:sp>
          <p:nvSpPr>
            <p:cNvPr id="14" name="TextBox 14"/>
            <p:cNvSpPr txBox="1"/>
            <p:nvPr/>
          </p:nvSpPr>
          <p:spPr>
            <a:xfrm>
              <a:off x="0" y="-38100"/>
              <a:ext cx="311389" cy="144430"/>
            </a:xfrm>
            <a:prstGeom prst="rect">
              <a:avLst/>
            </a:prstGeom>
          </p:spPr>
          <p:txBody>
            <a:bodyPr lIns="50800" tIns="50800" rIns="50800" bIns="50800" rtlCol="0" anchor="ctr"/>
            <a:lstStyle/>
            <a:p>
              <a:pPr algn="ctr">
                <a:lnSpc>
                  <a:spcPts val="1584"/>
                </a:lnSpc>
              </a:pPr>
              <a:r>
                <a:rPr lang="en-US" sz="1003">
                  <a:solidFill>
                    <a:srgbClr val="000000"/>
                  </a:solidFill>
                  <a:latin typeface="Lora"/>
                </a:rPr>
                <a:t>Preparing</a:t>
              </a:r>
            </a:p>
          </p:txBody>
        </p:sp>
      </p:grpSp>
      <p:grpSp>
        <p:nvGrpSpPr>
          <p:cNvPr id="15" name="Group 15"/>
          <p:cNvGrpSpPr/>
          <p:nvPr/>
        </p:nvGrpSpPr>
        <p:grpSpPr>
          <a:xfrm>
            <a:off x="6726128" y="4189568"/>
            <a:ext cx="1056691" cy="574081"/>
            <a:chOff x="0" y="0"/>
            <a:chExt cx="321959" cy="174915"/>
          </a:xfrm>
        </p:grpSpPr>
        <p:sp>
          <p:nvSpPr>
            <p:cNvPr id="16" name="Freeform 16"/>
            <p:cNvSpPr/>
            <p:nvPr/>
          </p:nvSpPr>
          <p:spPr>
            <a:xfrm>
              <a:off x="0" y="0"/>
              <a:ext cx="321959" cy="174915"/>
            </a:xfrm>
            <a:custGeom>
              <a:avLst/>
              <a:gdLst/>
              <a:ahLst/>
              <a:cxnLst/>
              <a:rect l="l" t="t" r="r" b="b"/>
              <a:pathLst>
                <a:path w="321959" h="174915">
                  <a:moveTo>
                    <a:pt x="87457" y="0"/>
                  </a:moveTo>
                  <a:lnTo>
                    <a:pt x="234502" y="0"/>
                  </a:lnTo>
                  <a:cubicBezTo>
                    <a:pt x="282803" y="0"/>
                    <a:pt x="321959" y="39156"/>
                    <a:pt x="321959" y="87457"/>
                  </a:cubicBezTo>
                  <a:lnTo>
                    <a:pt x="321959" y="87457"/>
                  </a:lnTo>
                  <a:cubicBezTo>
                    <a:pt x="321959" y="135759"/>
                    <a:pt x="282803" y="174915"/>
                    <a:pt x="234502" y="174915"/>
                  </a:cubicBezTo>
                  <a:lnTo>
                    <a:pt x="87457" y="174915"/>
                  </a:lnTo>
                  <a:cubicBezTo>
                    <a:pt x="39156" y="174915"/>
                    <a:pt x="0" y="135759"/>
                    <a:pt x="0" y="87457"/>
                  </a:cubicBezTo>
                  <a:lnTo>
                    <a:pt x="0" y="87457"/>
                  </a:lnTo>
                  <a:cubicBezTo>
                    <a:pt x="0" y="39156"/>
                    <a:pt x="39156" y="0"/>
                    <a:pt x="87457" y="0"/>
                  </a:cubicBezTo>
                  <a:close/>
                </a:path>
              </a:pathLst>
            </a:custGeom>
            <a:solidFill>
              <a:srgbClr val="F3F7FA"/>
            </a:solidFill>
          </p:spPr>
          <p:txBody>
            <a:bodyPr/>
            <a:lstStyle/>
            <a:p>
              <a:endParaRPr lang="en-IN"/>
            </a:p>
          </p:txBody>
        </p:sp>
        <p:sp>
          <p:nvSpPr>
            <p:cNvPr id="17" name="TextBox 17"/>
            <p:cNvSpPr txBox="1"/>
            <p:nvPr/>
          </p:nvSpPr>
          <p:spPr>
            <a:xfrm>
              <a:off x="0" y="-38100"/>
              <a:ext cx="321959" cy="213015"/>
            </a:xfrm>
            <a:prstGeom prst="rect">
              <a:avLst/>
            </a:prstGeom>
          </p:spPr>
          <p:txBody>
            <a:bodyPr lIns="50800" tIns="50800" rIns="50800" bIns="50800" rtlCol="0" anchor="ctr"/>
            <a:lstStyle/>
            <a:p>
              <a:pPr algn="ctr">
                <a:lnSpc>
                  <a:spcPts val="1584"/>
                </a:lnSpc>
              </a:pPr>
              <a:r>
                <a:rPr lang="en-US" sz="1003">
                  <a:solidFill>
                    <a:srgbClr val="000000"/>
                  </a:solidFill>
                  <a:latin typeface="Lora"/>
                </a:rPr>
                <a:t>Claiming entitlements</a:t>
              </a:r>
            </a:p>
          </p:txBody>
        </p:sp>
      </p:grpSp>
      <p:grpSp>
        <p:nvGrpSpPr>
          <p:cNvPr id="18" name="Group 18"/>
          <p:cNvGrpSpPr/>
          <p:nvPr/>
        </p:nvGrpSpPr>
        <p:grpSpPr>
          <a:xfrm>
            <a:off x="5537493" y="7079979"/>
            <a:ext cx="1188635" cy="578154"/>
            <a:chOff x="0" y="0"/>
            <a:chExt cx="362161" cy="176156"/>
          </a:xfrm>
        </p:grpSpPr>
        <p:sp>
          <p:nvSpPr>
            <p:cNvPr id="19" name="Freeform 19"/>
            <p:cNvSpPr/>
            <p:nvPr/>
          </p:nvSpPr>
          <p:spPr>
            <a:xfrm>
              <a:off x="0" y="0"/>
              <a:ext cx="362161" cy="176156"/>
            </a:xfrm>
            <a:custGeom>
              <a:avLst/>
              <a:gdLst/>
              <a:ahLst/>
              <a:cxnLst/>
              <a:rect l="l" t="t" r="r" b="b"/>
              <a:pathLst>
                <a:path w="362161" h="176156">
                  <a:moveTo>
                    <a:pt x="88078" y="0"/>
                  </a:moveTo>
                  <a:lnTo>
                    <a:pt x="274083" y="0"/>
                  </a:lnTo>
                  <a:cubicBezTo>
                    <a:pt x="297443" y="0"/>
                    <a:pt x="319846" y="9280"/>
                    <a:pt x="336364" y="25797"/>
                  </a:cubicBezTo>
                  <a:cubicBezTo>
                    <a:pt x="352881" y="42315"/>
                    <a:pt x="362161" y="64718"/>
                    <a:pt x="362161" y="88078"/>
                  </a:cubicBezTo>
                  <a:lnTo>
                    <a:pt x="362161" y="88078"/>
                  </a:lnTo>
                  <a:cubicBezTo>
                    <a:pt x="362161" y="111438"/>
                    <a:pt x="352881" y="133840"/>
                    <a:pt x="336364" y="150358"/>
                  </a:cubicBezTo>
                  <a:cubicBezTo>
                    <a:pt x="319846" y="166876"/>
                    <a:pt x="297443" y="176156"/>
                    <a:pt x="274083" y="176156"/>
                  </a:cubicBezTo>
                  <a:lnTo>
                    <a:pt x="88078" y="176156"/>
                  </a:lnTo>
                  <a:cubicBezTo>
                    <a:pt x="64718" y="176156"/>
                    <a:pt x="42315" y="166876"/>
                    <a:pt x="25797" y="150358"/>
                  </a:cubicBezTo>
                  <a:cubicBezTo>
                    <a:pt x="9280" y="133840"/>
                    <a:pt x="0" y="111438"/>
                    <a:pt x="0" y="88078"/>
                  </a:cubicBezTo>
                  <a:lnTo>
                    <a:pt x="0" y="88078"/>
                  </a:lnTo>
                  <a:cubicBezTo>
                    <a:pt x="0" y="64718"/>
                    <a:pt x="9280" y="42315"/>
                    <a:pt x="25797" y="25797"/>
                  </a:cubicBezTo>
                  <a:cubicBezTo>
                    <a:pt x="42315" y="9280"/>
                    <a:pt x="64718" y="0"/>
                    <a:pt x="88078" y="0"/>
                  </a:cubicBezTo>
                  <a:close/>
                </a:path>
              </a:pathLst>
            </a:custGeom>
            <a:solidFill>
              <a:srgbClr val="F3F7FA"/>
            </a:solidFill>
          </p:spPr>
          <p:txBody>
            <a:bodyPr/>
            <a:lstStyle/>
            <a:p>
              <a:endParaRPr lang="en-IN"/>
            </a:p>
          </p:txBody>
        </p:sp>
        <p:sp>
          <p:nvSpPr>
            <p:cNvPr id="20" name="TextBox 20"/>
            <p:cNvSpPr txBox="1"/>
            <p:nvPr/>
          </p:nvSpPr>
          <p:spPr>
            <a:xfrm>
              <a:off x="0" y="-38100"/>
              <a:ext cx="362161" cy="214256"/>
            </a:xfrm>
            <a:prstGeom prst="rect">
              <a:avLst/>
            </a:prstGeom>
          </p:spPr>
          <p:txBody>
            <a:bodyPr lIns="50800" tIns="50800" rIns="50800" bIns="50800" rtlCol="0" anchor="ctr"/>
            <a:lstStyle/>
            <a:p>
              <a:pPr algn="ctr">
                <a:lnSpc>
                  <a:spcPts val="1584"/>
                </a:lnSpc>
              </a:pPr>
              <a:r>
                <a:rPr lang="en-US" sz="1003">
                  <a:solidFill>
                    <a:srgbClr val="000000"/>
                  </a:solidFill>
                  <a:latin typeface="Lora"/>
                </a:rPr>
                <a:t>Agitation for structural change</a:t>
              </a:r>
            </a:p>
          </p:txBody>
        </p:sp>
      </p:grpSp>
      <p:grpSp>
        <p:nvGrpSpPr>
          <p:cNvPr id="21" name="Group 21"/>
          <p:cNvGrpSpPr/>
          <p:nvPr/>
        </p:nvGrpSpPr>
        <p:grpSpPr>
          <a:xfrm>
            <a:off x="820534" y="6790902"/>
            <a:ext cx="995605" cy="578154"/>
            <a:chOff x="0" y="0"/>
            <a:chExt cx="303347" cy="176156"/>
          </a:xfrm>
        </p:grpSpPr>
        <p:sp>
          <p:nvSpPr>
            <p:cNvPr id="22" name="Freeform 22"/>
            <p:cNvSpPr/>
            <p:nvPr/>
          </p:nvSpPr>
          <p:spPr>
            <a:xfrm>
              <a:off x="0" y="0"/>
              <a:ext cx="303347" cy="176156"/>
            </a:xfrm>
            <a:custGeom>
              <a:avLst/>
              <a:gdLst/>
              <a:ahLst/>
              <a:cxnLst/>
              <a:rect l="l" t="t" r="r" b="b"/>
              <a:pathLst>
                <a:path w="303347" h="176156">
                  <a:moveTo>
                    <a:pt x="88078" y="0"/>
                  </a:moveTo>
                  <a:lnTo>
                    <a:pt x="215270" y="0"/>
                  </a:lnTo>
                  <a:cubicBezTo>
                    <a:pt x="263914" y="0"/>
                    <a:pt x="303347" y="39434"/>
                    <a:pt x="303347" y="88078"/>
                  </a:cubicBezTo>
                  <a:lnTo>
                    <a:pt x="303347" y="88078"/>
                  </a:lnTo>
                  <a:cubicBezTo>
                    <a:pt x="303347" y="111438"/>
                    <a:pt x="294068" y="133840"/>
                    <a:pt x="277550" y="150358"/>
                  </a:cubicBezTo>
                  <a:cubicBezTo>
                    <a:pt x="261032" y="166876"/>
                    <a:pt x="238629" y="176156"/>
                    <a:pt x="215270" y="176156"/>
                  </a:cubicBezTo>
                  <a:lnTo>
                    <a:pt x="88078" y="176156"/>
                  </a:lnTo>
                  <a:cubicBezTo>
                    <a:pt x="64718" y="176156"/>
                    <a:pt x="42315" y="166876"/>
                    <a:pt x="25797" y="150358"/>
                  </a:cubicBezTo>
                  <a:cubicBezTo>
                    <a:pt x="9280" y="133840"/>
                    <a:pt x="0" y="111438"/>
                    <a:pt x="0" y="88078"/>
                  </a:cubicBezTo>
                  <a:lnTo>
                    <a:pt x="0" y="88078"/>
                  </a:lnTo>
                  <a:cubicBezTo>
                    <a:pt x="0" y="64718"/>
                    <a:pt x="9280" y="42315"/>
                    <a:pt x="25797" y="25797"/>
                  </a:cubicBezTo>
                  <a:cubicBezTo>
                    <a:pt x="42315" y="9280"/>
                    <a:pt x="64718" y="0"/>
                    <a:pt x="88078" y="0"/>
                  </a:cubicBezTo>
                  <a:close/>
                </a:path>
              </a:pathLst>
            </a:custGeom>
            <a:solidFill>
              <a:srgbClr val="F3F7FA"/>
            </a:solidFill>
          </p:spPr>
          <p:txBody>
            <a:bodyPr/>
            <a:lstStyle/>
            <a:p>
              <a:endParaRPr lang="en-IN"/>
            </a:p>
          </p:txBody>
        </p:sp>
        <p:sp>
          <p:nvSpPr>
            <p:cNvPr id="23" name="TextBox 23"/>
            <p:cNvSpPr txBox="1"/>
            <p:nvPr/>
          </p:nvSpPr>
          <p:spPr>
            <a:xfrm>
              <a:off x="0" y="-38100"/>
              <a:ext cx="303347" cy="214256"/>
            </a:xfrm>
            <a:prstGeom prst="rect">
              <a:avLst/>
            </a:prstGeom>
          </p:spPr>
          <p:txBody>
            <a:bodyPr lIns="50800" tIns="50800" rIns="50800" bIns="50800" rtlCol="0" anchor="ctr"/>
            <a:lstStyle/>
            <a:p>
              <a:pPr algn="ctr">
                <a:lnSpc>
                  <a:spcPts val="1584"/>
                </a:lnSpc>
              </a:pPr>
              <a:r>
                <a:rPr lang="en-US" sz="1003">
                  <a:solidFill>
                    <a:srgbClr val="000000"/>
                  </a:solidFill>
                  <a:latin typeface="Lora"/>
                </a:rPr>
                <a:t>Retaliation by mainstream</a:t>
              </a:r>
            </a:p>
          </p:txBody>
        </p:sp>
      </p:grpSp>
      <p:grpSp>
        <p:nvGrpSpPr>
          <p:cNvPr id="24" name="Group 24"/>
          <p:cNvGrpSpPr/>
          <p:nvPr/>
        </p:nvGrpSpPr>
        <p:grpSpPr>
          <a:xfrm>
            <a:off x="212823" y="3481660"/>
            <a:ext cx="1184237" cy="578324"/>
            <a:chOff x="0" y="0"/>
            <a:chExt cx="360821" cy="176208"/>
          </a:xfrm>
        </p:grpSpPr>
        <p:sp>
          <p:nvSpPr>
            <p:cNvPr id="25" name="Freeform 25"/>
            <p:cNvSpPr/>
            <p:nvPr/>
          </p:nvSpPr>
          <p:spPr>
            <a:xfrm>
              <a:off x="0" y="0"/>
              <a:ext cx="360821" cy="176208"/>
            </a:xfrm>
            <a:custGeom>
              <a:avLst/>
              <a:gdLst/>
              <a:ahLst/>
              <a:cxnLst/>
              <a:rect l="l" t="t" r="r" b="b"/>
              <a:pathLst>
                <a:path w="360821" h="176208">
                  <a:moveTo>
                    <a:pt x="88104" y="0"/>
                  </a:moveTo>
                  <a:lnTo>
                    <a:pt x="272717" y="0"/>
                  </a:lnTo>
                  <a:cubicBezTo>
                    <a:pt x="296084" y="0"/>
                    <a:pt x="318493" y="9282"/>
                    <a:pt x="335016" y="25805"/>
                  </a:cubicBezTo>
                  <a:cubicBezTo>
                    <a:pt x="351539" y="42328"/>
                    <a:pt x="360821" y="64737"/>
                    <a:pt x="360821" y="88104"/>
                  </a:cubicBezTo>
                  <a:lnTo>
                    <a:pt x="360821" y="88104"/>
                  </a:lnTo>
                  <a:cubicBezTo>
                    <a:pt x="360821" y="111470"/>
                    <a:pt x="351539" y="133880"/>
                    <a:pt x="335016" y="150403"/>
                  </a:cubicBezTo>
                  <a:cubicBezTo>
                    <a:pt x="318493" y="166925"/>
                    <a:pt x="296084" y="176208"/>
                    <a:pt x="272717" y="176208"/>
                  </a:cubicBezTo>
                  <a:lnTo>
                    <a:pt x="88104" y="176208"/>
                  </a:lnTo>
                  <a:cubicBezTo>
                    <a:pt x="64737" y="176208"/>
                    <a:pt x="42328" y="166925"/>
                    <a:pt x="25805" y="150403"/>
                  </a:cubicBezTo>
                  <a:cubicBezTo>
                    <a:pt x="9282" y="133880"/>
                    <a:pt x="0" y="111470"/>
                    <a:pt x="0" y="88104"/>
                  </a:cubicBezTo>
                  <a:lnTo>
                    <a:pt x="0" y="88104"/>
                  </a:lnTo>
                  <a:cubicBezTo>
                    <a:pt x="0" y="64737"/>
                    <a:pt x="9282" y="42328"/>
                    <a:pt x="25805" y="25805"/>
                  </a:cubicBezTo>
                  <a:cubicBezTo>
                    <a:pt x="42328" y="9282"/>
                    <a:pt x="64737" y="0"/>
                    <a:pt x="88104" y="0"/>
                  </a:cubicBezTo>
                  <a:close/>
                </a:path>
              </a:pathLst>
            </a:custGeom>
            <a:solidFill>
              <a:srgbClr val="F3F7FA"/>
            </a:solidFill>
          </p:spPr>
          <p:txBody>
            <a:bodyPr/>
            <a:lstStyle/>
            <a:p>
              <a:endParaRPr lang="en-IN"/>
            </a:p>
          </p:txBody>
        </p:sp>
        <p:sp>
          <p:nvSpPr>
            <p:cNvPr id="26" name="TextBox 26"/>
            <p:cNvSpPr txBox="1"/>
            <p:nvPr/>
          </p:nvSpPr>
          <p:spPr>
            <a:xfrm>
              <a:off x="0" y="-38100"/>
              <a:ext cx="360821" cy="214308"/>
            </a:xfrm>
            <a:prstGeom prst="rect">
              <a:avLst/>
            </a:prstGeom>
          </p:spPr>
          <p:txBody>
            <a:bodyPr lIns="50800" tIns="50800" rIns="50800" bIns="50800" rtlCol="0" anchor="ctr"/>
            <a:lstStyle/>
            <a:p>
              <a:pPr algn="ctr">
                <a:lnSpc>
                  <a:spcPts val="1584"/>
                </a:lnSpc>
              </a:pPr>
              <a:r>
                <a:rPr lang="en-US" sz="1003">
                  <a:solidFill>
                    <a:srgbClr val="000000"/>
                  </a:solidFill>
                  <a:latin typeface="Lora"/>
                </a:rPr>
                <a:t>Collective retreats or pauses</a:t>
              </a:r>
            </a:p>
          </p:txBody>
        </p:sp>
      </p:grpSp>
      <p:grpSp>
        <p:nvGrpSpPr>
          <p:cNvPr id="27" name="Group 27"/>
          <p:cNvGrpSpPr/>
          <p:nvPr/>
        </p:nvGrpSpPr>
        <p:grpSpPr>
          <a:xfrm>
            <a:off x="7893168" y="515174"/>
            <a:ext cx="9995297" cy="9256652"/>
            <a:chOff x="0" y="0"/>
            <a:chExt cx="2510878" cy="2325327"/>
          </a:xfrm>
        </p:grpSpPr>
        <p:sp>
          <p:nvSpPr>
            <p:cNvPr id="28" name="Freeform 28"/>
            <p:cNvSpPr/>
            <p:nvPr/>
          </p:nvSpPr>
          <p:spPr>
            <a:xfrm>
              <a:off x="0" y="0"/>
              <a:ext cx="2510879" cy="2325326"/>
            </a:xfrm>
            <a:custGeom>
              <a:avLst/>
              <a:gdLst/>
              <a:ahLst/>
              <a:cxnLst/>
              <a:rect l="l" t="t" r="r" b="b"/>
              <a:pathLst>
                <a:path w="2510879" h="2325326">
                  <a:moveTo>
                    <a:pt x="28659" y="0"/>
                  </a:moveTo>
                  <a:lnTo>
                    <a:pt x="2482220" y="0"/>
                  </a:lnTo>
                  <a:cubicBezTo>
                    <a:pt x="2498048" y="0"/>
                    <a:pt x="2510879" y="12831"/>
                    <a:pt x="2510879" y="28659"/>
                  </a:cubicBezTo>
                  <a:lnTo>
                    <a:pt x="2510879" y="2296668"/>
                  </a:lnTo>
                  <a:cubicBezTo>
                    <a:pt x="2510879" y="2312496"/>
                    <a:pt x="2498048" y="2325326"/>
                    <a:pt x="2482220" y="2325326"/>
                  </a:cubicBezTo>
                  <a:lnTo>
                    <a:pt x="28659" y="2325326"/>
                  </a:lnTo>
                  <a:cubicBezTo>
                    <a:pt x="12831" y="2325326"/>
                    <a:pt x="0" y="2312496"/>
                    <a:pt x="0" y="2296668"/>
                  </a:cubicBezTo>
                  <a:lnTo>
                    <a:pt x="0" y="28659"/>
                  </a:lnTo>
                  <a:cubicBezTo>
                    <a:pt x="0" y="12831"/>
                    <a:pt x="12831" y="0"/>
                    <a:pt x="28659" y="0"/>
                  </a:cubicBezTo>
                  <a:close/>
                </a:path>
              </a:pathLst>
            </a:custGeom>
            <a:solidFill>
              <a:srgbClr val="FFFEFE"/>
            </a:solidFill>
          </p:spPr>
          <p:txBody>
            <a:bodyPr/>
            <a:lstStyle/>
            <a:p>
              <a:endParaRPr lang="en-IN"/>
            </a:p>
          </p:txBody>
        </p:sp>
        <p:sp>
          <p:nvSpPr>
            <p:cNvPr id="29" name="TextBox 29"/>
            <p:cNvSpPr txBox="1"/>
            <p:nvPr/>
          </p:nvSpPr>
          <p:spPr>
            <a:xfrm>
              <a:off x="0" y="-47625"/>
              <a:ext cx="2510878" cy="2372952"/>
            </a:xfrm>
            <a:prstGeom prst="rect">
              <a:avLst/>
            </a:prstGeom>
          </p:spPr>
          <p:txBody>
            <a:bodyPr lIns="50800" tIns="50800" rIns="50800" bIns="50800" rtlCol="0" anchor="ctr"/>
            <a:lstStyle/>
            <a:p>
              <a:pPr algn="ctr">
                <a:lnSpc>
                  <a:spcPts val="1742"/>
                </a:lnSpc>
              </a:pPr>
              <a:endParaRPr/>
            </a:p>
            <a:p>
              <a:pPr algn="ctr">
                <a:lnSpc>
                  <a:spcPts val="1742"/>
                </a:lnSpc>
              </a:pPr>
              <a:endParaRPr/>
            </a:p>
          </p:txBody>
        </p:sp>
      </p:grpSp>
      <p:sp>
        <p:nvSpPr>
          <p:cNvPr id="30" name="Freeform 30"/>
          <p:cNvSpPr/>
          <p:nvPr/>
        </p:nvSpPr>
        <p:spPr>
          <a:xfrm>
            <a:off x="8183193" y="7517627"/>
            <a:ext cx="423099" cy="405110"/>
          </a:xfrm>
          <a:custGeom>
            <a:avLst/>
            <a:gdLst/>
            <a:ahLst/>
            <a:cxnLst/>
            <a:rect l="l" t="t" r="r" b="b"/>
            <a:pathLst>
              <a:path w="423099" h="405110">
                <a:moveTo>
                  <a:pt x="0" y="0"/>
                </a:moveTo>
                <a:lnTo>
                  <a:pt x="423099" y="0"/>
                </a:lnTo>
                <a:lnTo>
                  <a:pt x="423099" y="405110"/>
                </a:lnTo>
                <a:lnTo>
                  <a:pt x="0" y="4051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a:p>
        </p:txBody>
      </p:sp>
      <p:sp>
        <p:nvSpPr>
          <p:cNvPr id="31" name="Freeform 31"/>
          <p:cNvSpPr/>
          <p:nvPr/>
        </p:nvSpPr>
        <p:spPr>
          <a:xfrm>
            <a:off x="8872982" y="7216269"/>
            <a:ext cx="423099" cy="405110"/>
          </a:xfrm>
          <a:custGeom>
            <a:avLst/>
            <a:gdLst/>
            <a:ahLst/>
            <a:cxnLst/>
            <a:rect l="l" t="t" r="r" b="b"/>
            <a:pathLst>
              <a:path w="423099" h="405110">
                <a:moveTo>
                  <a:pt x="0" y="0"/>
                </a:moveTo>
                <a:lnTo>
                  <a:pt x="423099" y="0"/>
                </a:lnTo>
                <a:lnTo>
                  <a:pt x="423099" y="405110"/>
                </a:lnTo>
                <a:lnTo>
                  <a:pt x="0" y="4051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a:p>
        </p:txBody>
      </p:sp>
      <p:sp>
        <p:nvSpPr>
          <p:cNvPr id="32" name="Freeform 32"/>
          <p:cNvSpPr/>
          <p:nvPr/>
        </p:nvSpPr>
        <p:spPr>
          <a:xfrm>
            <a:off x="9490698" y="7664321"/>
            <a:ext cx="423099" cy="405110"/>
          </a:xfrm>
          <a:custGeom>
            <a:avLst/>
            <a:gdLst/>
            <a:ahLst/>
            <a:cxnLst/>
            <a:rect l="l" t="t" r="r" b="b"/>
            <a:pathLst>
              <a:path w="423099" h="405110">
                <a:moveTo>
                  <a:pt x="0" y="0"/>
                </a:moveTo>
                <a:lnTo>
                  <a:pt x="423099" y="0"/>
                </a:lnTo>
                <a:lnTo>
                  <a:pt x="423099" y="405109"/>
                </a:lnTo>
                <a:lnTo>
                  <a:pt x="0" y="4051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a:p>
        </p:txBody>
      </p:sp>
      <p:sp>
        <p:nvSpPr>
          <p:cNvPr id="33" name="Freeform 33"/>
          <p:cNvSpPr/>
          <p:nvPr/>
        </p:nvSpPr>
        <p:spPr>
          <a:xfrm>
            <a:off x="9152885" y="8282838"/>
            <a:ext cx="423099" cy="405110"/>
          </a:xfrm>
          <a:custGeom>
            <a:avLst/>
            <a:gdLst/>
            <a:ahLst/>
            <a:cxnLst/>
            <a:rect l="l" t="t" r="r" b="b"/>
            <a:pathLst>
              <a:path w="423099" h="405110">
                <a:moveTo>
                  <a:pt x="0" y="0"/>
                </a:moveTo>
                <a:lnTo>
                  <a:pt x="423099" y="0"/>
                </a:lnTo>
                <a:lnTo>
                  <a:pt x="423099" y="405109"/>
                </a:lnTo>
                <a:lnTo>
                  <a:pt x="0" y="4051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a:p>
        </p:txBody>
      </p:sp>
      <p:sp>
        <p:nvSpPr>
          <p:cNvPr id="34" name="Freeform 34"/>
          <p:cNvSpPr/>
          <p:nvPr/>
        </p:nvSpPr>
        <p:spPr>
          <a:xfrm>
            <a:off x="8358804" y="8183268"/>
            <a:ext cx="423099" cy="405110"/>
          </a:xfrm>
          <a:custGeom>
            <a:avLst/>
            <a:gdLst/>
            <a:ahLst/>
            <a:cxnLst/>
            <a:rect l="l" t="t" r="r" b="b"/>
            <a:pathLst>
              <a:path w="423099" h="405110">
                <a:moveTo>
                  <a:pt x="0" y="0"/>
                </a:moveTo>
                <a:lnTo>
                  <a:pt x="423099" y="0"/>
                </a:lnTo>
                <a:lnTo>
                  <a:pt x="423099" y="405109"/>
                </a:lnTo>
                <a:lnTo>
                  <a:pt x="0" y="4051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a:p>
        </p:txBody>
      </p:sp>
      <p:sp>
        <p:nvSpPr>
          <p:cNvPr id="35" name="Freeform 35"/>
          <p:cNvSpPr/>
          <p:nvPr/>
        </p:nvSpPr>
        <p:spPr>
          <a:xfrm rot="2397340" flipV="1">
            <a:off x="9300613" y="7380037"/>
            <a:ext cx="375934" cy="106201"/>
          </a:xfrm>
          <a:custGeom>
            <a:avLst/>
            <a:gdLst/>
            <a:ahLst/>
            <a:cxnLst/>
            <a:rect l="l" t="t" r="r" b="b"/>
            <a:pathLst>
              <a:path w="375934" h="106201">
                <a:moveTo>
                  <a:pt x="0" y="106202"/>
                </a:moveTo>
                <a:lnTo>
                  <a:pt x="375934" y="106202"/>
                </a:lnTo>
                <a:lnTo>
                  <a:pt x="375934" y="0"/>
                </a:lnTo>
                <a:lnTo>
                  <a:pt x="0" y="0"/>
                </a:lnTo>
                <a:lnTo>
                  <a:pt x="0" y="106202"/>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N"/>
          </a:p>
        </p:txBody>
      </p:sp>
      <p:sp>
        <p:nvSpPr>
          <p:cNvPr id="36" name="Freeform 36"/>
          <p:cNvSpPr/>
          <p:nvPr/>
        </p:nvSpPr>
        <p:spPr>
          <a:xfrm rot="-1349559" flipV="1">
            <a:off x="8452612" y="7362558"/>
            <a:ext cx="375934" cy="106201"/>
          </a:xfrm>
          <a:custGeom>
            <a:avLst/>
            <a:gdLst/>
            <a:ahLst/>
            <a:cxnLst/>
            <a:rect l="l" t="t" r="r" b="b"/>
            <a:pathLst>
              <a:path w="375934" h="106201">
                <a:moveTo>
                  <a:pt x="0" y="106201"/>
                </a:moveTo>
                <a:lnTo>
                  <a:pt x="375934" y="106201"/>
                </a:lnTo>
                <a:lnTo>
                  <a:pt x="375934" y="0"/>
                </a:lnTo>
                <a:lnTo>
                  <a:pt x="0" y="0"/>
                </a:lnTo>
                <a:lnTo>
                  <a:pt x="0" y="106201"/>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N"/>
          </a:p>
        </p:txBody>
      </p:sp>
      <p:sp>
        <p:nvSpPr>
          <p:cNvPr id="37" name="Freeform 37"/>
          <p:cNvSpPr/>
          <p:nvPr/>
        </p:nvSpPr>
        <p:spPr>
          <a:xfrm rot="7512723" flipV="1">
            <a:off x="9514280" y="8204255"/>
            <a:ext cx="375934" cy="106201"/>
          </a:xfrm>
          <a:custGeom>
            <a:avLst/>
            <a:gdLst/>
            <a:ahLst/>
            <a:cxnLst/>
            <a:rect l="l" t="t" r="r" b="b"/>
            <a:pathLst>
              <a:path w="375934" h="106201">
                <a:moveTo>
                  <a:pt x="0" y="106202"/>
                </a:moveTo>
                <a:lnTo>
                  <a:pt x="375934" y="106202"/>
                </a:lnTo>
                <a:lnTo>
                  <a:pt x="375934" y="0"/>
                </a:lnTo>
                <a:lnTo>
                  <a:pt x="0" y="0"/>
                </a:lnTo>
                <a:lnTo>
                  <a:pt x="0" y="106202"/>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N"/>
          </a:p>
        </p:txBody>
      </p:sp>
      <p:sp>
        <p:nvSpPr>
          <p:cNvPr id="38" name="Freeform 38"/>
          <p:cNvSpPr/>
          <p:nvPr/>
        </p:nvSpPr>
        <p:spPr>
          <a:xfrm rot="-9950024" flipV="1">
            <a:off x="8754591" y="8537358"/>
            <a:ext cx="375934" cy="106201"/>
          </a:xfrm>
          <a:custGeom>
            <a:avLst/>
            <a:gdLst/>
            <a:ahLst/>
            <a:cxnLst/>
            <a:rect l="l" t="t" r="r" b="b"/>
            <a:pathLst>
              <a:path w="375934" h="106201">
                <a:moveTo>
                  <a:pt x="0" y="106202"/>
                </a:moveTo>
                <a:lnTo>
                  <a:pt x="375934" y="106202"/>
                </a:lnTo>
                <a:lnTo>
                  <a:pt x="375934" y="0"/>
                </a:lnTo>
                <a:lnTo>
                  <a:pt x="0" y="0"/>
                </a:lnTo>
                <a:lnTo>
                  <a:pt x="0" y="106202"/>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N"/>
          </a:p>
        </p:txBody>
      </p:sp>
      <p:sp>
        <p:nvSpPr>
          <p:cNvPr id="39" name="Freeform 39"/>
          <p:cNvSpPr/>
          <p:nvPr/>
        </p:nvSpPr>
        <p:spPr>
          <a:xfrm rot="-6319962" flipV="1">
            <a:off x="8069924" y="8062939"/>
            <a:ext cx="375934" cy="106201"/>
          </a:xfrm>
          <a:custGeom>
            <a:avLst/>
            <a:gdLst/>
            <a:ahLst/>
            <a:cxnLst/>
            <a:rect l="l" t="t" r="r" b="b"/>
            <a:pathLst>
              <a:path w="375934" h="106201">
                <a:moveTo>
                  <a:pt x="0" y="106201"/>
                </a:moveTo>
                <a:lnTo>
                  <a:pt x="375934" y="106201"/>
                </a:lnTo>
                <a:lnTo>
                  <a:pt x="375934" y="0"/>
                </a:lnTo>
                <a:lnTo>
                  <a:pt x="0" y="0"/>
                </a:lnTo>
                <a:lnTo>
                  <a:pt x="0" y="106201"/>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N"/>
          </a:p>
        </p:txBody>
      </p:sp>
      <p:sp>
        <p:nvSpPr>
          <p:cNvPr id="40" name="Freeform 40"/>
          <p:cNvSpPr/>
          <p:nvPr/>
        </p:nvSpPr>
        <p:spPr>
          <a:xfrm rot="1991858" flipV="1">
            <a:off x="8716869" y="7865437"/>
            <a:ext cx="596070" cy="168390"/>
          </a:xfrm>
          <a:custGeom>
            <a:avLst/>
            <a:gdLst/>
            <a:ahLst/>
            <a:cxnLst/>
            <a:rect l="l" t="t" r="r" b="b"/>
            <a:pathLst>
              <a:path w="596070" h="168390">
                <a:moveTo>
                  <a:pt x="0" y="168390"/>
                </a:moveTo>
                <a:lnTo>
                  <a:pt x="596070" y="168390"/>
                </a:lnTo>
                <a:lnTo>
                  <a:pt x="596070" y="0"/>
                </a:lnTo>
                <a:lnTo>
                  <a:pt x="0" y="0"/>
                </a:lnTo>
                <a:lnTo>
                  <a:pt x="0" y="16839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N"/>
          </a:p>
        </p:txBody>
      </p:sp>
      <p:sp>
        <p:nvSpPr>
          <p:cNvPr id="41" name="Freeform 41"/>
          <p:cNvSpPr/>
          <p:nvPr/>
        </p:nvSpPr>
        <p:spPr>
          <a:xfrm>
            <a:off x="10398826" y="5107995"/>
            <a:ext cx="790542" cy="756930"/>
          </a:xfrm>
          <a:custGeom>
            <a:avLst/>
            <a:gdLst/>
            <a:ahLst/>
            <a:cxnLst/>
            <a:rect l="l" t="t" r="r" b="b"/>
            <a:pathLst>
              <a:path w="790542" h="756930">
                <a:moveTo>
                  <a:pt x="0" y="0"/>
                </a:moveTo>
                <a:lnTo>
                  <a:pt x="790542" y="0"/>
                </a:lnTo>
                <a:lnTo>
                  <a:pt x="790542" y="756930"/>
                </a:lnTo>
                <a:lnTo>
                  <a:pt x="0" y="7569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a:p>
        </p:txBody>
      </p:sp>
      <p:sp>
        <p:nvSpPr>
          <p:cNvPr id="42" name="Freeform 42"/>
          <p:cNvSpPr/>
          <p:nvPr/>
        </p:nvSpPr>
        <p:spPr>
          <a:xfrm>
            <a:off x="11687665" y="4544921"/>
            <a:ext cx="790542" cy="756930"/>
          </a:xfrm>
          <a:custGeom>
            <a:avLst/>
            <a:gdLst/>
            <a:ahLst/>
            <a:cxnLst/>
            <a:rect l="l" t="t" r="r" b="b"/>
            <a:pathLst>
              <a:path w="790542" h="756930">
                <a:moveTo>
                  <a:pt x="0" y="0"/>
                </a:moveTo>
                <a:lnTo>
                  <a:pt x="790542" y="0"/>
                </a:lnTo>
                <a:lnTo>
                  <a:pt x="790542" y="756930"/>
                </a:lnTo>
                <a:lnTo>
                  <a:pt x="0" y="7569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a:p>
        </p:txBody>
      </p:sp>
      <p:sp>
        <p:nvSpPr>
          <p:cNvPr id="43" name="Freeform 43"/>
          <p:cNvSpPr/>
          <p:nvPr/>
        </p:nvSpPr>
        <p:spPr>
          <a:xfrm>
            <a:off x="12841841" y="5382086"/>
            <a:ext cx="790542" cy="756930"/>
          </a:xfrm>
          <a:custGeom>
            <a:avLst/>
            <a:gdLst/>
            <a:ahLst/>
            <a:cxnLst/>
            <a:rect l="l" t="t" r="r" b="b"/>
            <a:pathLst>
              <a:path w="790542" h="756930">
                <a:moveTo>
                  <a:pt x="0" y="0"/>
                </a:moveTo>
                <a:lnTo>
                  <a:pt x="790542" y="0"/>
                </a:lnTo>
                <a:lnTo>
                  <a:pt x="790542" y="756929"/>
                </a:lnTo>
                <a:lnTo>
                  <a:pt x="0" y="7569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a:p>
        </p:txBody>
      </p:sp>
      <p:sp>
        <p:nvSpPr>
          <p:cNvPr id="44" name="Freeform 44"/>
          <p:cNvSpPr/>
          <p:nvPr/>
        </p:nvSpPr>
        <p:spPr>
          <a:xfrm>
            <a:off x="12210653" y="6537758"/>
            <a:ext cx="790542" cy="756930"/>
          </a:xfrm>
          <a:custGeom>
            <a:avLst/>
            <a:gdLst/>
            <a:ahLst/>
            <a:cxnLst/>
            <a:rect l="l" t="t" r="r" b="b"/>
            <a:pathLst>
              <a:path w="790542" h="756930">
                <a:moveTo>
                  <a:pt x="0" y="0"/>
                </a:moveTo>
                <a:lnTo>
                  <a:pt x="790542" y="0"/>
                </a:lnTo>
                <a:lnTo>
                  <a:pt x="790542" y="756929"/>
                </a:lnTo>
                <a:lnTo>
                  <a:pt x="0" y="7569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a:p>
        </p:txBody>
      </p:sp>
      <p:sp>
        <p:nvSpPr>
          <p:cNvPr id="45" name="Freeform 45"/>
          <p:cNvSpPr/>
          <p:nvPr/>
        </p:nvSpPr>
        <p:spPr>
          <a:xfrm>
            <a:off x="10726947" y="6351715"/>
            <a:ext cx="790542" cy="756930"/>
          </a:xfrm>
          <a:custGeom>
            <a:avLst/>
            <a:gdLst/>
            <a:ahLst/>
            <a:cxnLst/>
            <a:rect l="l" t="t" r="r" b="b"/>
            <a:pathLst>
              <a:path w="790542" h="756930">
                <a:moveTo>
                  <a:pt x="0" y="0"/>
                </a:moveTo>
                <a:lnTo>
                  <a:pt x="790542" y="0"/>
                </a:lnTo>
                <a:lnTo>
                  <a:pt x="790542" y="756930"/>
                </a:lnTo>
                <a:lnTo>
                  <a:pt x="0" y="7569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a:p>
        </p:txBody>
      </p:sp>
      <p:sp>
        <p:nvSpPr>
          <p:cNvPr id="46" name="Freeform 46"/>
          <p:cNvSpPr/>
          <p:nvPr/>
        </p:nvSpPr>
        <p:spPr>
          <a:xfrm rot="2397340" flipV="1">
            <a:off x="12486676" y="4850915"/>
            <a:ext cx="702416" cy="198433"/>
          </a:xfrm>
          <a:custGeom>
            <a:avLst/>
            <a:gdLst/>
            <a:ahLst/>
            <a:cxnLst/>
            <a:rect l="l" t="t" r="r" b="b"/>
            <a:pathLst>
              <a:path w="702416" h="198433">
                <a:moveTo>
                  <a:pt x="0" y="198432"/>
                </a:moveTo>
                <a:lnTo>
                  <a:pt x="702416" y="198432"/>
                </a:lnTo>
                <a:lnTo>
                  <a:pt x="702416" y="0"/>
                </a:lnTo>
                <a:lnTo>
                  <a:pt x="0" y="0"/>
                </a:lnTo>
                <a:lnTo>
                  <a:pt x="0" y="198432"/>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N"/>
          </a:p>
        </p:txBody>
      </p:sp>
      <p:sp>
        <p:nvSpPr>
          <p:cNvPr id="47" name="Freeform 47"/>
          <p:cNvSpPr/>
          <p:nvPr/>
        </p:nvSpPr>
        <p:spPr>
          <a:xfrm rot="-1349559" flipV="1">
            <a:off x="10902222" y="4818255"/>
            <a:ext cx="702416" cy="198433"/>
          </a:xfrm>
          <a:custGeom>
            <a:avLst/>
            <a:gdLst/>
            <a:ahLst/>
            <a:cxnLst/>
            <a:rect l="l" t="t" r="r" b="b"/>
            <a:pathLst>
              <a:path w="702416" h="198433">
                <a:moveTo>
                  <a:pt x="0" y="198433"/>
                </a:moveTo>
                <a:lnTo>
                  <a:pt x="702417" y="198433"/>
                </a:lnTo>
                <a:lnTo>
                  <a:pt x="702417" y="0"/>
                </a:lnTo>
                <a:lnTo>
                  <a:pt x="0" y="0"/>
                </a:lnTo>
                <a:lnTo>
                  <a:pt x="0" y="198433"/>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N"/>
          </a:p>
        </p:txBody>
      </p:sp>
      <p:sp>
        <p:nvSpPr>
          <p:cNvPr id="48" name="Freeform 48"/>
          <p:cNvSpPr/>
          <p:nvPr/>
        </p:nvSpPr>
        <p:spPr>
          <a:xfrm rot="7512723" flipV="1">
            <a:off x="12885904" y="6390930"/>
            <a:ext cx="702416" cy="198433"/>
          </a:xfrm>
          <a:custGeom>
            <a:avLst/>
            <a:gdLst/>
            <a:ahLst/>
            <a:cxnLst/>
            <a:rect l="l" t="t" r="r" b="b"/>
            <a:pathLst>
              <a:path w="702416" h="198433">
                <a:moveTo>
                  <a:pt x="0" y="198433"/>
                </a:moveTo>
                <a:lnTo>
                  <a:pt x="702416" y="198433"/>
                </a:lnTo>
                <a:lnTo>
                  <a:pt x="702416" y="0"/>
                </a:lnTo>
                <a:lnTo>
                  <a:pt x="0" y="0"/>
                </a:lnTo>
                <a:lnTo>
                  <a:pt x="0" y="198433"/>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N"/>
          </a:p>
        </p:txBody>
      </p:sp>
      <p:sp>
        <p:nvSpPr>
          <p:cNvPr id="49" name="Freeform 49"/>
          <p:cNvSpPr/>
          <p:nvPr/>
        </p:nvSpPr>
        <p:spPr>
          <a:xfrm rot="-9950024" flipV="1">
            <a:off x="11466458" y="7013319"/>
            <a:ext cx="702416" cy="198433"/>
          </a:xfrm>
          <a:custGeom>
            <a:avLst/>
            <a:gdLst/>
            <a:ahLst/>
            <a:cxnLst/>
            <a:rect l="l" t="t" r="r" b="b"/>
            <a:pathLst>
              <a:path w="702416" h="198433">
                <a:moveTo>
                  <a:pt x="0" y="198432"/>
                </a:moveTo>
                <a:lnTo>
                  <a:pt x="702416" y="198432"/>
                </a:lnTo>
                <a:lnTo>
                  <a:pt x="702416" y="0"/>
                </a:lnTo>
                <a:lnTo>
                  <a:pt x="0" y="0"/>
                </a:lnTo>
                <a:lnTo>
                  <a:pt x="0" y="198432"/>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N"/>
          </a:p>
        </p:txBody>
      </p:sp>
      <p:sp>
        <p:nvSpPr>
          <p:cNvPr id="50" name="Freeform 50"/>
          <p:cNvSpPr/>
          <p:nvPr/>
        </p:nvSpPr>
        <p:spPr>
          <a:xfrm rot="-6319962" flipV="1">
            <a:off x="10187187" y="6126886"/>
            <a:ext cx="702416" cy="198433"/>
          </a:xfrm>
          <a:custGeom>
            <a:avLst/>
            <a:gdLst/>
            <a:ahLst/>
            <a:cxnLst/>
            <a:rect l="l" t="t" r="r" b="b"/>
            <a:pathLst>
              <a:path w="702416" h="198433">
                <a:moveTo>
                  <a:pt x="0" y="198433"/>
                </a:moveTo>
                <a:lnTo>
                  <a:pt x="702416" y="198433"/>
                </a:lnTo>
                <a:lnTo>
                  <a:pt x="702416" y="0"/>
                </a:lnTo>
                <a:lnTo>
                  <a:pt x="0" y="0"/>
                </a:lnTo>
                <a:lnTo>
                  <a:pt x="0" y="198433"/>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N"/>
          </a:p>
        </p:txBody>
      </p:sp>
      <p:sp>
        <p:nvSpPr>
          <p:cNvPr id="51" name="Freeform 51"/>
          <p:cNvSpPr/>
          <p:nvPr/>
        </p:nvSpPr>
        <p:spPr>
          <a:xfrm rot="1991858" flipV="1">
            <a:off x="11395975" y="5757863"/>
            <a:ext cx="1113730" cy="314629"/>
          </a:xfrm>
          <a:custGeom>
            <a:avLst/>
            <a:gdLst/>
            <a:ahLst/>
            <a:cxnLst/>
            <a:rect l="l" t="t" r="r" b="b"/>
            <a:pathLst>
              <a:path w="1113730" h="314629">
                <a:moveTo>
                  <a:pt x="0" y="314628"/>
                </a:moveTo>
                <a:lnTo>
                  <a:pt x="1113731" y="314628"/>
                </a:lnTo>
                <a:lnTo>
                  <a:pt x="1113731" y="0"/>
                </a:lnTo>
                <a:lnTo>
                  <a:pt x="0" y="0"/>
                </a:lnTo>
                <a:lnTo>
                  <a:pt x="0" y="314628"/>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N"/>
          </a:p>
        </p:txBody>
      </p:sp>
      <p:sp>
        <p:nvSpPr>
          <p:cNvPr id="52" name="Freeform 52"/>
          <p:cNvSpPr/>
          <p:nvPr/>
        </p:nvSpPr>
        <p:spPr>
          <a:xfrm>
            <a:off x="13361884" y="2076254"/>
            <a:ext cx="1049556" cy="1004931"/>
          </a:xfrm>
          <a:custGeom>
            <a:avLst/>
            <a:gdLst/>
            <a:ahLst/>
            <a:cxnLst/>
            <a:rect l="l" t="t" r="r" b="b"/>
            <a:pathLst>
              <a:path w="1049556" h="1004931">
                <a:moveTo>
                  <a:pt x="0" y="0"/>
                </a:moveTo>
                <a:lnTo>
                  <a:pt x="1049556" y="0"/>
                </a:lnTo>
                <a:lnTo>
                  <a:pt x="1049556" y="1004931"/>
                </a:lnTo>
                <a:lnTo>
                  <a:pt x="0" y="10049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a:p>
        </p:txBody>
      </p:sp>
      <p:sp>
        <p:nvSpPr>
          <p:cNvPr id="53" name="Freeform 53"/>
          <p:cNvSpPr/>
          <p:nvPr/>
        </p:nvSpPr>
        <p:spPr>
          <a:xfrm>
            <a:off x="15073000" y="1328693"/>
            <a:ext cx="1049556" cy="1004931"/>
          </a:xfrm>
          <a:custGeom>
            <a:avLst/>
            <a:gdLst/>
            <a:ahLst/>
            <a:cxnLst/>
            <a:rect l="l" t="t" r="r" b="b"/>
            <a:pathLst>
              <a:path w="1049556" h="1004931">
                <a:moveTo>
                  <a:pt x="0" y="0"/>
                </a:moveTo>
                <a:lnTo>
                  <a:pt x="1049556" y="0"/>
                </a:lnTo>
                <a:lnTo>
                  <a:pt x="1049556" y="1004932"/>
                </a:lnTo>
                <a:lnTo>
                  <a:pt x="0" y="10049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a:p>
        </p:txBody>
      </p:sp>
      <p:sp>
        <p:nvSpPr>
          <p:cNvPr id="54" name="Freeform 54"/>
          <p:cNvSpPr/>
          <p:nvPr/>
        </p:nvSpPr>
        <p:spPr>
          <a:xfrm>
            <a:off x="16605331" y="2440147"/>
            <a:ext cx="1049556" cy="1004931"/>
          </a:xfrm>
          <a:custGeom>
            <a:avLst/>
            <a:gdLst/>
            <a:ahLst/>
            <a:cxnLst/>
            <a:rect l="l" t="t" r="r" b="b"/>
            <a:pathLst>
              <a:path w="1049556" h="1004931">
                <a:moveTo>
                  <a:pt x="0" y="0"/>
                </a:moveTo>
                <a:lnTo>
                  <a:pt x="1049556" y="0"/>
                </a:lnTo>
                <a:lnTo>
                  <a:pt x="1049556" y="1004931"/>
                </a:lnTo>
                <a:lnTo>
                  <a:pt x="0" y="10049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a:p>
        </p:txBody>
      </p:sp>
      <p:sp>
        <p:nvSpPr>
          <p:cNvPr id="55" name="Freeform 55"/>
          <p:cNvSpPr/>
          <p:nvPr/>
        </p:nvSpPr>
        <p:spPr>
          <a:xfrm>
            <a:off x="15767340" y="3974465"/>
            <a:ext cx="1049556" cy="1004931"/>
          </a:xfrm>
          <a:custGeom>
            <a:avLst/>
            <a:gdLst/>
            <a:ahLst/>
            <a:cxnLst/>
            <a:rect l="l" t="t" r="r" b="b"/>
            <a:pathLst>
              <a:path w="1049556" h="1004931">
                <a:moveTo>
                  <a:pt x="0" y="0"/>
                </a:moveTo>
                <a:lnTo>
                  <a:pt x="1049557" y="0"/>
                </a:lnTo>
                <a:lnTo>
                  <a:pt x="1049557" y="1004931"/>
                </a:lnTo>
                <a:lnTo>
                  <a:pt x="0" y="10049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a:p>
        </p:txBody>
      </p:sp>
      <p:sp>
        <p:nvSpPr>
          <p:cNvPr id="56" name="Freeform 56"/>
          <p:cNvSpPr/>
          <p:nvPr/>
        </p:nvSpPr>
        <p:spPr>
          <a:xfrm>
            <a:off x="13797512" y="3727467"/>
            <a:ext cx="1049556" cy="1004931"/>
          </a:xfrm>
          <a:custGeom>
            <a:avLst/>
            <a:gdLst/>
            <a:ahLst/>
            <a:cxnLst/>
            <a:rect l="l" t="t" r="r" b="b"/>
            <a:pathLst>
              <a:path w="1049556" h="1004931">
                <a:moveTo>
                  <a:pt x="0" y="0"/>
                </a:moveTo>
                <a:lnTo>
                  <a:pt x="1049556" y="0"/>
                </a:lnTo>
                <a:lnTo>
                  <a:pt x="1049556" y="1004931"/>
                </a:lnTo>
                <a:lnTo>
                  <a:pt x="0" y="10049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a:p>
        </p:txBody>
      </p:sp>
      <p:sp>
        <p:nvSpPr>
          <p:cNvPr id="57" name="Freeform 57"/>
          <p:cNvSpPr/>
          <p:nvPr/>
        </p:nvSpPr>
        <p:spPr>
          <a:xfrm rot="2397340" flipV="1">
            <a:off x="16133799" y="1734943"/>
            <a:ext cx="932557" cy="263447"/>
          </a:xfrm>
          <a:custGeom>
            <a:avLst/>
            <a:gdLst/>
            <a:ahLst/>
            <a:cxnLst/>
            <a:rect l="l" t="t" r="r" b="b"/>
            <a:pathLst>
              <a:path w="932557" h="263447">
                <a:moveTo>
                  <a:pt x="0" y="263447"/>
                </a:moveTo>
                <a:lnTo>
                  <a:pt x="932557" y="263447"/>
                </a:lnTo>
                <a:lnTo>
                  <a:pt x="932557" y="0"/>
                </a:lnTo>
                <a:lnTo>
                  <a:pt x="0" y="0"/>
                </a:lnTo>
                <a:lnTo>
                  <a:pt x="0" y="263447"/>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N"/>
          </a:p>
        </p:txBody>
      </p:sp>
      <p:sp>
        <p:nvSpPr>
          <p:cNvPr id="58" name="Freeform 58"/>
          <p:cNvSpPr/>
          <p:nvPr/>
        </p:nvSpPr>
        <p:spPr>
          <a:xfrm rot="-1349559" flipV="1">
            <a:off x="14030214" y="1691582"/>
            <a:ext cx="932557" cy="263447"/>
          </a:xfrm>
          <a:custGeom>
            <a:avLst/>
            <a:gdLst/>
            <a:ahLst/>
            <a:cxnLst/>
            <a:rect l="l" t="t" r="r" b="b"/>
            <a:pathLst>
              <a:path w="932557" h="263447">
                <a:moveTo>
                  <a:pt x="0" y="263448"/>
                </a:moveTo>
                <a:lnTo>
                  <a:pt x="932557" y="263448"/>
                </a:lnTo>
                <a:lnTo>
                  <a:pt x="932557" y="0"/>
                </a:lnTo>
                <a:lnTo>
                  <a:pt x="0" y="0"/>
                </a:lnTo>
                <a:lnTo>
                  <a:pt x="0" y="263448"/>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N"/>
          </a:p>
        </p:txBody>
      </p:sp>
      <p:sp>
        <p:nvSpPr>
          <p:cNvPr id="59" name="Freeform 59"/>
          <p:cNvSpPr/>
          <p:nvPr/>
        </p:nvSpPr>
        <p:spPr>
          <a:xfrm rot="7512723" flipV="1">
            <a:off x="16663830" y="3779531"/>
            <a:ext cx="932557" cy="263447"/>
          </a:xfrm>
          <a:custGeom>
            <a:avLst/>
            <a:gdLst/>
            <a:ahLst/>
            <a:cxnLst/>
            <a:rect l="l" t="t" r="r" b="b"/>
            <a:pathLst>
              <a:path w="932557" h="263447">
                <a:moveTo>
                  <a:pt x="0" y="263447"/>
                </a:moveTo>
                <a:lnTo>
                  <a:pt x="932557" y="263447"/>
                </a:lnTo>
                <a:lnTo>
                  <a:pt x="932557" y="0"/>
                </a:lnTo>
                <a:lnTo>
                  <a:pt x="0" y="0"/>
                </a:lnTo>
                <a:lnTo>
                  <a:pt x="0" y="263447"/>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N"/>
          </a:p>
        </p:txBody>
      </p:sp>
      <p:sp>
        <p:nvSpPr>
          <p:cNvPr id="60" name="Freeform 60"/>
          <p:cNvSpPr/>
          <p:nvPr/>
        </p:nvSpPr>
        <p:spPr>
          <a:xfrm rot="-9950024" flipV="1">
            <a:off x="14779316" y="4605839"/>
            <a:ext cx="932557" cy="263447"/>
          </a:xfrm>
          <a:custGeom>
            <a:avLst/>
            <a:gdLst/>
            <a:ahLst/>
            <a:cxnLst/>
            <a:rect l="l" t="t" r="r" b="b"/>
            <a:pathLst>
              <a:path w="932557" h="263447">
                <a:moveTo>
                  <a:pt x="0" y="263447"/>
                </a:moveTo>
                <a:lnTo>
                  <a:pt x="932557" y="263447"/>
                </a:lnTo>
                <a:lnTo>
                  <a:pt x="932557" y="0"/>
                </a:lnTo>
                <a:lnTo>
                  <a:pt x="0" y="0"/>
                </a:lnTo>
                <a:lnTo>
                  <a:pt x="0" y="263447"/>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N"/>
          </a:p>
        </p:txBody>
      </p:sp>
      <p:sp>
        <p:nvSpPr>
          <p:cNvPr id="61" name="Freeform 61"/>
          <p:cNvSpPr/>
          <p:nvPr/>
        </p:nvSpPr>
        <p:spPr>
          <a:xfrm rot="-6319962" flipV="1">
            <a:off x="13300120" y="3470276"/>
            <a:ext cx="852160" cy="240735"/>
          </a:xfrm>
          <a:custGeom>
            <a:avLst/>
            <a:gdLst/>
            <a:ahLst/>
            <a:cxnLst/>
            <a:rect l="l" t="t" r="r" b="b"/>
            <a:pathLst>
              <a:path w="852160" h="240735">
                <a:moveTo>
                  <a:pt x="0" y="240735"/>
                </a:moveTo>
                <a:lnTo>
                  <a:pt x="852160" y="240735"/>
                </a:lnTo>
                <a:lnTo>
                  <a:pt x="852160" y="0"/>
                </a:lnTo>
                <a:lnTo>
                  <a:pt x="0" y="0"/>
                </a:lnTo>
                <a:lnTo>
                  <a:pt x="0" y="240735"/>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N"/>
          </a:p>
        </p:txBody>
      </p:sp>
      <p:sp>
        <p:nvSpPr>
          <p:cNvPr id="62" name="Freeform 62"/>
          <p:cNvSpPr/>
          <p:nvPr/>
        </p:nvSpPr>
        <p:spPr>
          <a:xfrm rot="1991858" flipV="1">
            <a:off x="14685741" y="2939044"/>
            <a:ext cx="1478634" cy="417714"/>
          </a:xfrm>
          <a:custGeom>
            <a:avLst/>
            <a:gdLst/>
            <a:ahLst/>
            <a:cxnLst/>
            <a:rect l="l" t="t" r="r" b="b"/>
            <a:pathLst>
              <a:path w="1478634" h="417714">
                <a:moveTo>
                  <a:pt x="0" y="417714"/>
                </a:moveTo>
                <a:lnTo>
                  <a:pt x="1478634" y="417714"/>
                </a:lnTo>
                <a:lnTo>
                  <a:pt x="1478634" y="0"/>
                </a:lnTo>
                <a:lnTo>
                  <a:pt x="0" y="0"/>
                </a:lnTo>
                <a:lnTo>
                  <a:pt x="0" y="417714"/>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N"/>
          </a:p>
        </p:txBody>
      </p:sp>
      <p:grpSp>
        <p:nvGrpSpPr>
          <p:cNvPr id="63" name="Group 63"/>
          <p:cNvGrpSpPr/>
          <p:nvPr/>
        </p:nvGrpSpPr>
        <p:grpSpPr>
          <a:xfrm rot="-2752520">
            <a:off x="8090671" y="4843244"/>
            <a:ext cx="2526463" cy="1794220"/>
            <a:chOff x="0" y="0"/>
            <a:chExt cx="3368617" cy="2392293"/>
          </a:xfrm>
        </p:grpSpPr>
        <p:sp>
          <p:nvSpPr>
            <p:cNvPr id="64" name="Freeform 64"/>
            <p:cNvSpPr/>
            <p:nvPr/>
          </p:nvSpPr>
          <p:spPr>
            <a:xfrm rot="-1644934" flipV="1">
              <a:off x="898921" y="452262"/>
              <a:ext cx="2290552" cy="1336849"/>
            </a:xfrm>
            <a:custGeom>
              <a:avLst/>
              <a:gdLst/>
              <a:ahLst/>
              <a:cxnLst/>
              <a:rect l="l" t="t" r="r" b="b"/>
              <a:pathLst>
                <a:path w="2290552" h="1336849">
                  <a:moveTo>
                    <a:pt x="0" y="1336849"/>
                  </a:moveTo>
                  <a:lnTo>
                    <a:pt x="2290551" y="1336849"/>
                  </a:lnTo>
                  <a:lnTo>
                    <a:pt x="2290551" y="0"/>
                  </a:lnTo>
                  <a:lnTo>
                    <a:pt x="0" y="0"/>
                  </a:lnTo>
                  <a:lnTo>
                    <a:pt x="0" y="1336849"/>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IN"/>
            </a:p>
          </p:txBody>
        </p:sp>
        <p:sp>
          <p:nvSpPr>
            <p:cNvPr id="65" name="Freeform 65"/>
            <p:cNvSpPr/>
            <p:nvPr/>
          </p:nvSpPr>
          <p:spPr>
            <a:xfrm rot="-5210443" flipV="1">
              <a:off x="-192755" y="1314051"/>
              <a:ext cx="1286747" cy="840313"/>
            </a:xfrm>
            <a:custGeom>
              <a:avLst/>
              <a:gdLst/>
              <a:ahLst/>
              <a:cxnLst/>
              <a:rect l="l" t="t" r="r" b="b"/>
              <a:pathLst>
                <a:path w="1286747" h="840313">
                  <a:moveTo>
                    <a:pt x="79061" y="840313"/>
                  </a:moveTo>
                  <a:lnTo>
                    <a:pt x="1286747" y="704849"/>
                  </a:lnTo>
                  <a:lnTo>
                    <a:pt x="1207685" y="0"/>
                  </a:lnTo>
                  <a:lnTo>
                    <a:pt x="0" y="135463"/>
                  </a:lnTo>
                  <a:lnTo>
                    <a:pt x="79061" y="840313"/>
                  </a:lnTo>
                  <a:close/>
                </a:path>
              </a:pathLst>
            </a:custGeom>
            <a:blipFill>
              <a:blip r:embed="rId6">
                <a:extLst>
                  <a:ext uri="{96DAC541-7B7A-43D3-8B79-37D633B846F1}">
                    <asvg:svgBlip xmlns:asvg="http://schemas.microsoft.com/office/drawing/2016/SVG/main" r:embed="rId7"/>
                  </a:ext>
                </a:extLst>
              </a:blip>
              <a:stretch>
                <a:fillRect l="-43387" t="-15373" r="-16656" b="-27658"/>
              </a:stretch>
            </a:blipFill>
          </p:spPr>
          <p:txBody>
            <a:bodyPr/>
            <a:lstStyle/>
            <a:p>
              <a:endParaRPr lang="en-IN"/>
            </a:p>
          </p:txBody>
        </p:sp>
      </p:grpSp>
      <p:sp>
        <p:nvSpPr>
          <p:cNvPr id="66" name="Freeform 66"/>
          <p:cNvSpPr/>
          <p:nvPr/>
        </p:nvSpPr>
        <p:spPr>
          <a:xfrm rot="-1082508">
            <a:off x="9281094" y="5429040"/>
            <a:ext cx="878056" cy="1198029"/>
          </a:xfrm>
          <a:custGeom>
            <a:avLst/>
            <a:gdLst/>
            <a:ahLst/>
            <a:cxnLst/>
            <a:rect l="l" t="t" r="r" b="b"/>
            <a:pathLst>
              <a:path w="878056" h="1198029">
                <a:moveTo>
                  <a:pt x="0" y="0"/>
                </a:moveTo>
                <a:lnTo>
                  <a:pt x="878056" y="0"/>
                </a:lnTo>
                <a:lnTo>
                  <a:pt x="878056" y="1198029"/>
                </a:lnTo>
                <a:lnTo>
                  <a:pt x="0" y="119802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IN"/>
          </a:p>
        </p:txBody>
      </p:sp>
      <p:sp>
        <p:nvSpPr>
          <p:cNvPr id="67" name="TextBox 67"/>
          <p:cNvSpPr txBox="1"/>
          <p:nvPr/>
        </p:nvSpPr>
        <p:spPr>
          <a:xfrm>
            <a:off x="13590955" y="2455874"/>
            <a:ext cx="601854" cy="186821"/>
          </a:xfrm>
          <a:prstGeom prst="rect">
            <a:avLst/>
          </a:prstGeom>
        </p:spPr>
        <p:txBody>
          <a:bodyPr lIns="0" tIns="0" rIns="0" bIns="0" rtlCol="0" anchor="t">
            <a:spAutoFit/>
          </a:bodyPr>
          <a:lstStyle/>
          <a:p>
            <a:pPr algn="l">
              <a:lnSpc>
                <a:spcPts val="1590"/>
              </a:lnSpc>
            </a:pPr>
            <a:r>
              <a:rPr lang="en-US" sz="1006">
                <a:solidFill>
                  <a:srgbClr val="042F32"/>
                </a:solidFill>
                <a:latin typeface="Montserrat Heavy"/>
              </a:rPr>
              <a:t>Stage 5</a:t>
            </a:r>
          </a:p>
        </p:txBody>
      </p:sp>
      <p:grpSp>
        <p:nvGrpSpPr>
          <p:cNvPr id="68" name="Group 68"/>
          <p:cNvGrpSpPr/>
          <p:nvPr/>
        </p:nvGrpSpPr>
        <p:grpSpPr>
          <a:xfrm rot="-2752520">
            <a:off x="11061866" y="1820885"/>
            <a:ext cx="2749124" cy="1952348"/>
            <a:chOff x="0" y="0"/>
            <a:chExt cx="3665499" cy="2603130"/>
          </a:xfrm>
        </p:grpSpPr>
        <p:sp>
          <p:nvSpPr>
            <p:cNvPr id="69" name="Freeform 69"/>
            <p:cNvSpPr/>
            <p:nvPr/>
          </p:nvSpPr>
          <p:spPr>
            <a:xfrm rot="-1644934" flipV="1">
              <a:off x="978144" y="492120"/>
              <a:ext cx="2492422" cy="1454668"/>
            </a:xfrm>
            <a:custGeom>
              <a:avLst/>
              <a:gdLst/>
              <a:ahLst/>
              <a:cxnLst/>
              <a:rect l="l" t="t" r="r" b="b"/>
              <a:pathLst>
                <a:path w="2492422" h="1454668">
                  <a:moveTo>
                    <a:pt x="0" y="1454668"/>
                  </a:moveTo>
                  <a:lnTo>
                    <a:pt x="2492422" y="1454668"/>
                  </a:lnTo>
                  <a:lnTo>
                    <a:pt x="2492422" y="0"/>
                  </a:lnTo>
                  <a:lnTo>
                    <a:pt x="0" y="0"/>
                  </a:lnTo>
                  <a:lnTo>
                    <a:pt x="0" y="1454668"/>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IN"/>
            </a:p>
          </p:txBody>
        </p:sp>
        <p:sp>
          <p:nvSpPr>
            <p:cNvPr id="70" name="Freeform 70"/>
            <p:cNvSpPr/>
            <p:nvPr/>
          </p:nvSpPr>
          <p:spPr>
            <a:xfrm rot="-5210443" flipV="1">
              <a:off x="-209743" y="1429860"/>
              <a:ext cx="1400151" cy="914371"/>
            </a:xfrm>
            <a:custGeom>
              <a:avLst/>
              <a:gdLst/>
              <a:ahLst/>
              <a:cxnLst/>
              <a:rect l="l" t="t" r="r" b="b"/>
              <a:pathLst>
                <a:path w="1400151" h="914371">
                  <a:moveTo>
                    <a:pt x="86029" y="914372"/>
                  </a:moveTo>
                  <a:lnTo>
                    <a:pt x="1400150" y="766969"/>
                  </a:lnTo>
                  <a:lnTo>
                    <a:pt x="1314121" y="0"/>
                  </a:lnTo>
                  <a:lnTo>
                    <a:pt x="0" y="147403"/>
                  </a:lnTo>
                  <a:lnTo>
                    <a:pt x="86029" y="914372"/>
                  </a:lnTo>
                  <a:close/>
                </a:path>
              </a:pathLst>
            </a:custGeom>
            <a:blipFill>
              <a:blip r:embed="rId6">
                <a:extLst>
                  <a:ext uri="{96DAC541-7B7A-43D3-8B79-37D633B846F1}">
                    <asvg:svgBlip xmlns:asvg="http://schemas.microsoft.com/office/drawing/2016/SVG/main" r:embed="rId7"/>
                  </a:ext>
                </a:extLst>
              </a:blip>
              <a:stretch>
                <a:fillRect l="-43387" t="-15373" r="-16656" b="-27658"/>
              </a:stretch>
            </a:blipFill>
          </p:spPr>
          <p:txBody>
            <a:bodyPr/>
            <a:lstStyle/>
            <a:p>
              <a:endParaRPr lang="en-IN"/>
            </a:p>
          </p:txBody>
        </p:sp>
      </p:grpSp>
      <p:sp>
        <p:nvSpPr>
          <p:cNvPr id="71" name="Freeform 71"/>
          <p:cNvSpPr/>
          <p:nvPr/>
        </p:nvSpPr>
        <p:spPr>
          <a:xfrm rot="-1082508">
            <a:off x="12357203" y="2458308"/>
            <a:ext cx="955440" cy="1303614"/>
          </a:xfrm>
          <a:custGeom>
            <a:avLst/>
            <a:gdLst/>
            <a:ahLst/>
            <a:cxnLst/>
            <a:rect l="l" t="t" r="r" b="b"/>
            <a:pathLst>
              <a:path w="955440" h="1303614">
                <a:moveTo>
                  <a:pt x="0" y="0"/>
                </a:moveTo>
                <a:lnTo>
                  <a:pt x="955440" y="0"/>
                </a:lnTo>
                <a:lnTo>
                  <a:pt x="955440" y="1303614"/>
                </a:lnTo>
                <a:lnTo>
                  <a:pt x="0" y="130361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IN"/>
          </a:p>
        </p:txBody>
      </p:sp>
      <p:grpSp>
        <p:nvGrpSpPr>
          <p:cNvPr id="72" name="Group 72"/>
          <p:cNvGrpSpPr/>
          <p:nvPr/>
        </p:nvGrpSpPr>
        <p:grpSpPr>
          <a:xfrm>
            <a:off x="14663788" y="7659686"/>
            <a:ext cx="2654808" cy="912707"/>
            <a:chOff x="0" y="0"/>
            <a:chExt cx="1182103" cy="406400"/>
          </a:xfrm>
        </p:grpSpPr>
        <p:sp>
          <p:nvSpPr>
            <p:cNvPr id="73" name="Freeform 73"/>
            <p:cNvSpPr/>
            <p:nvPr/>
          </p:nvSpPr>
          <p:spPr>
            <a:xfrm>
              <a:off x="0" y="0"/>
              <a:ext cx="1182103" cy="406400"/>
            </a:xfrm>
            <a:custGeom>
              <a:avLst/>
              <a:gdLst/>
              <a:ahLst/>
              <a:cxnLst/>
              <a:rect l="l" t="t" r="r" b="b"/>
              <a:pathLst>
                <a:path w="1182103" h="406400">
                  <a:moveTo>
                    <a:pt x="978903" y="0"/>
                  </a:moveTo>
                  <a:lnTo>
                    <a:pt x="203200" y="0"/>
                  </a:lnTo>
                  <a:lnTo>
                    <a:pt x="0" y="203200"/>
                  </a:lnTo>
                  <a:lnTo>
                    <a:pt x="203200" y="406400"/>
                  </a:lnTo>
                  <a:lnTo>
                    <a:pt x="978903" y="406400"/>
                  </a:lnTo>
                  <a:lnTo>
                    <a:pt x="1182103" y="203200"/>
                  </a:lnTo>
                  <a:lnTo>
                    <a:pt x="978903" y="0"/>
                  </a:lnTo>
                  <a:close/>
                </a:path>
              </a:pathLst>
            </a:custGeom>
            <a:solidFill>
              <a:srgbClr val="2B4257"/>
            </a:solidFill>
          </p:spPr>
          <p:txBody>
            <a:bodyPr/>
            <a:lstStyle/>
            <a:p>
              <a:endParaRPr lang="en-IN"/>
            </a:p>
          </p:txBody>
        </p:sp>
        <p:sp>
          <p:nvSpPr>
            <p:cNvPr id="74" name="TextBox 74"/>
            <p:cNvSpPr txBox="1"/>
            <p:nvPr/>
          </p:nvSpPr>
          <p:spPr>
            <a:xfrm>
              <a:off x="152400" y="-38100"/>
              <a:ext cx="877303" cy="444500"/>
            </a:xfrm>
            <a:prstGeom prst="rect">
              <a:avLst/>
            </a:prstGeom>
          </p:spPr>
          <p:txBody>
            <a:bodyPr lIns="50800" tIns="50800" rIns="50800" bIns="50800" rtlCol="0" anchor="ctr"/>
            <a:lstStyle/>
            <a:p>
              <a:pPr algn="ctr">
                <a:lnSpc>
                  <a:spcPts val="1742"/>
                </a:lnSpc>
              </a:pPr>
              <a:r>
                <a:rPr lang="en-US" sz="1103">
                  <a:solidFill>
                    <a:srgbClr val="FFFFFF"/>
                  </a:solidFill>
                  <a:latin typeface="Lora Bold"/>
                </a:rPr>
                <a:t>Multiple Cycles and Pathways </a:t>
              </a:r>
            </a:p>
          </p:txBody>
        </p:sp>
      </p:grpSp>
      <p:sp>
        <p:nvSpPr>
          <p:cNvPr id="75" name="TextBox 75"/>
          <p:cNvSpPr txBox="1"/>
          <p:nvPr/>
        </p:nvSpPr>
        <p:spPr>
          <a:xfrm>
            <a:off x="8449043" y="8336796"/>
            <a:ext cx="242621" cy="79003"/>
          </a:xfrm>
          <a:prstGeom prst="rect">
            <a:avLst/>
          </a:prstGeom>
        </p:spPr>
        <p:txBody>
          <a:bodyPr lIns="0" tIns="0" rIns="0" bIns="0" rtlCol="0" anchor="t">
            <a:spAutoFit/>
          </a:bodyPr>
          <a:lstStyle/>
          <a:p>
            <a:pPr algn="l">
              <a:lnSpc>
                <a:spcPts val="640"/>
              </a:lnSpc>
            </a:pPr>
            <a:r>
              <a:rPr lang="en-US" sz="405">
                <a:solidFill>
                  <a:srgbClr val="042F32"/>
                </a:solidFill>
                <a:latin typeface="Montserrat Heavy"/>
              </a:rPr>
              <a:t>Stage 4</a:t>
            </a:r>
          </a:p>
        </p:txBody>
      </p:sp>
      <p:sp>
        <p:nvSpPr>
          <p:cNvPr id="76" name="TextBox 76"/>
          <p:cNvSpPr txBox="1"/>
          <p:nvPr/>
        </p:nvSpPr>
        <p:spPr>
          <a:xfrm>
            <a:off x="9243125" y="8436366"/>
            <a:ext cx="242621" cy="79003"/>
          </a:xfrm>
          <a:prstGeom prst="rect">
            <a:avLst/>
          </a:prstGeom>
        </p:spPr>
        <p:txBody>
          <a:bodyPr lIns="0" tIns="0" rIns="0" bIns="0" rtlCol="0" anchor="t">
            <a:spAutoFit/>
          </a:bodyPr>
          <a:lstStyle/>
          <a:p>
            <a:pPr algn="l">
              <a:lnSpc>
                <a:spcPts val="640"/>
              </a:lnSpc>
            </a:pPr>
            <a:r>
              <a:rPr lang="en-US" sz="405">
                <a:solidFill>
                  <a:srgbClr val="042F32"/>
                </a:solidFill>
                <a:latin typeface="Montserrat Heavy"/>
              </a:rPr>
              <a:t>Stage 3</a:t>
            </a:r>
          </a:p>
        </p:txBody>
      </p:sp>
      <p:sp>
        <p:nvSpPr>
          <p:cNvPr id="77" name="TextBox 77"/>
          <p:cNvSpPr txBox="1"/>
          <p:nvPr/>
        </p:nvSpPr>
        <p:spPr>
          <a:xfrm>
            <a:off x="9580937" y="7817849"/>
            <a:ext cx="242621" cy="79003"/>
          </a:xfrm>
          <a:prstGeom prst="rect">
            <a:avLst/>
          </a:prstGeom>
        </p:spPr>
        <p:txBody>
          <a:bodyPr lIns="0" tIns="0" rIns="0" bIns="0" rtlCol="0" anchor="t">
            <a:spAutoFit/>
          </a:bodyPr>
          <a:lstStyle/>
          <a:p>
            <a:pPr algn="l">
              <a:lnSpc>
                <a:spcPts val="640"/>
              </a:lnSpc>
            </a:pPr>
            <a:r>
              <a:rPr lang="en-US" sz="405">
                <a:solidFill>
                  <a:srgbClr val="042F32"/>
                </a:solidFill>
                <a:latin typeface="Montserrat Heavy"/>
              </a:rPr>
              <a:t>Stage 2</a:t>
            </a:r>
          </a:p>
        </p:txBody>
      </p:sp>
      <p:sp>
        <p:nvSpPr>
          <p:cNvPr id="78" name="TextBox 78"/>
          <p:cNvSpPr txBox="1"/>
          <p:nvPr/>
        </p:nvSpPr>
        <p:spPr>
          <a:xfrm>
            <a:off x="8963221" y="7369798"/>
            <a:ext cx="242621" cy="79003"/>
          </a:xfrm>
          <a:prstGeom prst="rect">
            <a:avLst/>
          </a:prstGeom>
        </p:spPr>
        <p:txBody>
          <a:bodyPr lIns="0" tIns="0" rIns="0" bIns="0" rtlCol="0" anchor="t">
            <a:spAutoFit/>
          </a:bodyPr>
          <a:lstStyle/>
          <a:p>
            <a:pPr algn="l">
              <a:lnSpc>
                <a:spcPts val="640"/>
              </a:lnSpc>
            </a:pPr>
            <a:r>
              <a:rPr lang="en-US" sz="405">
                <a:solidFill>
                  <a:srgbClr val="042F32"/>
                </a:solidFill>
                <a:latin typeface="Montserrat Heavy"/>
              </a:rPr>
              <a:t>Stage 1</a:t>
            </a:r>
          </a:p>
        </p:txBody>
      </p:sp>
      <p:sp>
        <p:nvSpPr>
          <p:cNvPr id="79" name="TextBox 79"/>
          <p:cNvSpPr txBox="1"/>
          <p:nvPr/>
        </p:nvSpPr>
        <p:spPr>
          <a:xfrm>
            <a:off x="8273432" y="7671156"/>
            <a:ext cx="242621" cy="79003"/>
          </a:xfrm>
          <a:prstGeom prst="rect">
            <a:avLst/>
          </a:prstGeom>
        </p:spPr>
        <p:txBody>
          <a:bodyPr lIns="0" tIns="0" rIns="0" bIns="0" rtlCol="0" anchor="t">
            <a:spAutoFit/>
          </a:bodyPr>
          <a:lstStyle/>
          <a:p>
            <a:pPr algn="l">
              <a:lnSpc>
                <a:spcPts val="640"/>
              </a:lnSpc>
            </a:pPr>
            <a:r>
              <a:rPr lang="en-US" sz="405">
                <a:solidFill>
                  <a:srgbClr val="042F32"/>
                </a:solidFill>
                <a:latin typeface="Montserrat Heavy"/>
              </a:rPr>
              <a:t>Stage 5</a:t>
            </a:r>
          </a:p>
        </p:txBody>
      </p:sp>
      <p:sp>
        <p:nvSpPr>
          <p:cNvPr id="80" name="TextBox 80"/>
          <p:cNvSpPr txBox="1"/>
          <p:nvPr/>
        </p:nvSpPr>
        <p:spPr>
          <a:xfrm>
            <a:off x="10895555" y="6645596"/>
            <a:ext cx="453326" cy="140594"/>
          </a:xfrm>
          <a:prstGeom prst="rect">
            <a:avLst/>
          </a:prstGeom>
        </p:spPr>
        <p:txBody>
          <a:bodyPr lIns="0" tIns="0" rIns="0" bIns="0" rtlCol="0" anchor="t">
            <a:spAutoFit/>
          </a:bodyPr>
          <a:lstStyle/>
          <a:p>
            <a:pPr algn="l">
              <a:lnSpc>
                <a:spcPts val="1197"/>
              </a:lnSpc>
            </a:pPr>
            <a:r>
              <a:rPr lang="en-US" sz="758">
                <a:solidFill>
                  <a:srgbClr val="042F32"/>
                </a:solidFill>
                <a:latin typeface="Montserrat Heavy"/>
              </a:rPr>
              <a:t>Stage 4</a:t>
            </a:r>
          </a:p>
        </p:txBody>
      </p:sp>
      <p:sp>
        <p:nvSpPr>
          <p:cNvPr id="81" name="TextBox 81"/>
          <p:cNvSpPr txBox="1"/>
          <p:nvPr/>
        </p:nvSpPr>
        <p:spPr>
          <a:xfrm>
            <a:off x="12379261" y="6831638"/>
            <a:ext cx="453326" cy="140594"/>
          </a:xfrm>
          <a:prstGeom prst="rect">
            <a:avLst/>
          </a:prstGeom>
        </p:spPr>
        <p:txBody>
          <a:bodyPr lIns="0" tIns="0" rIns="0" bIns="0" rtlCol="0" anchor="t">
            <a:spAutoFit/>
          </a:bodyPr>
          <a:lstStyle/>
          <a:p>
            <a:pPr algn="l">
              <a:lnSpc>
                <a:spcPts val="1197"/>
              </a:lnSpc>
            </a:pPr>
            <a:r>
              <a:rPr lang="en-US" sz="758">
                <a:solidFill>
                  <a:srgbClr val="042F32"/>
                </a:solidFill>
                <a:latin typeface="Montserrat Heavy"/>
              </a:rPr>
              <a:t>Stage 3</a:t>
            </a:r>
          </a:p>
        </p:txBody>
      </p:sp>
      <p:sp>
        <p:nvSpPr>
          <p:cNvPr id="82" name="TextBox 82"/>
          <p:cNvSpPr txBox="1"/>
          <p:nvPr/>
        </p:nvSpPr>
        <p:spPr>
          <a:xfrm>
            <a:off x="13010449" y="5675966"/>
            <a:ext cx="453326" cy="140594"/>
          </a:xfrm>
          <a:prstGeom prst="rect">
            <a:avLst/>
          </a:prstGeom>
        </p:spPr>
        <p:txBody>
          <a:bodyPr lIns="0" tIns="0" rIns="0" bIns="0" rtlCol="0" anchor="t">
            <a:spAutoFit/>
          </a:bodyPr>
          <a:lstStyle/>
          <a:p>
            <a:pPr algn="l">
              <a:lnSpc>
                <a:spcPts val="1197"/>
              </a:lnSpc>
            </a:pPr>
            <a:r>
              <a:rPr lang="en-US" sz="758">
                <a:solidFill>
                  <a:srgbClr val="042F32"/>
                </a:solidFill>
                <a:latin typeface="Montserrat Heavy"/>
              </a:rPr>
              <a:t>Stage 2</a:t>
            </a:r>
          </a:p>
        </p:txBody>
      </p:sp>
      <p:sp>
        <p:nvSpPr>
          <p:cNvPr id="83" name="TextBox 83"/>
          <p:cNvSpPr txBox="1"/>
          <p:nvPr/>
        </p:nvSpPr>
        <p:spPr>
          <a:xfrm>
            <a:off x="11856273" y="4838802"/>
            <a:ext cx="453326" cy="140594"/>
          </a:xfrm>
          <a:prstGeom prst="rect">
            <a:avLst/>
          </a:prstGeom>
        </p:spPr>
        <p:txBody>
          <a:bodyPr lIns="0" tIns="0" rIns="0" bIns="0" rtlCol="0" anchor="t">
            <a:spAutoFit/>
          </a:bodyPr>
          <a:lstStyle/>
          <a:p>
            <a:pPr algn="l">
              <a:lnSpc>
                <a:spcPts val="1197"/>
              </a:lnSpc>
            </a:pPr>
            <a:r>
              <a:rPr lang="en-US" sz="758">
                <a:solidFill>
                  <a:srgbClr val="042F32"/>
                </a:solidFill>
                <a:latin typeface="Montserrat Heavy"/>
              </a:rPr>
              <a:t>Stage 1</a:t>
            </a:r>
          </a:p>
        </p:txBody>
      </p:sp>
      <p:sp>
        <p:nvSpPr>
          <p:cNvPr id="84" name="TextBox 84"/>
          <p:cNvSpPr txBox="1"/>
          <p:nvPr/>
        </p:nvSpPr>
        <p:spPr>
          <a:xfrm>
            <a:off x="10571366" y="5394054"/>
            <a:ext cx="453326" cy="140594"/>
          </a:xfrm>
          <a:prstGeom prst="rect">
            <a:avLst/>
          </a:prstGeom>
        </p:spPr>
        <p:txBody>
          <a:bodyPr lIns="0" tIns="0" rIns="0" bIns="0" rtlCol="0" anchor="t">
            <a:spAutoFit/>
          </a:bodyPr>
          <a:lstStyle/>
          <a:p>
            <a:pPr algn="l">
              <a:lnSpc>
                <a:spcPts val="1197"/>
              </a:lnSpc>
            </a:pPr>
            <a:r>
              <a:rPr lang="en-US" sz="758">
                <a:solidFill>
                  <a:srgbClr val="042F32"/>
                </a:solidFill>
                <a:latin typeface="Montserrat Heavy"/>
              </a:rPr>
              <a:t>Stage 5</a:t>
            </a:r>
          </a:p>
        </p:txBody>
      </p:sp>
      <p:sp>
        <p:nvSpPr>
          <p:cNvPr id="85" name="TextBox 85"/>
          <p:cNvSpPr txBox="1"/>
          <p:nvPr/>
        </p:nvSpPr>
        <p:spPr>
          <a:xfrm>
            <a:off x="14021363" y="4117472"/>
            <a:ext cx="601854" cy="186821"/>
          </a:xfrm>
          <a:prstGeom prst="rect">
            <a:avLst/>
          </a:prstGeom>
        </p:spPr>
        <p:txBody>
          <a:bodyPr lIns="0" tIns="0" rIns="0" bIns="0" rtlCol="0" anchor="t">
            <a:spAutoFit/>
          </a:bodyPr>
          <a:lstStyle/>
          <a:p>
            <a:pPr algn="l">
              <a:lnSpc>
                <a:spcPts val="1590"/>
              </a:lnSpc>
            </a:pPr>
            <a:r>
              <a:rPr lang="en-US" sz="1006">
                <a:solidFill>
                  <a:srgbClr val="042F32"/>
                </a:solidFill>
                <a:latin typeface="Montserrat Heavy"/>
              </a:rPr>
              <a:t>Stage 4</a:t>
            </a:r>
          </a:p>
        </p:txBody>
      </p:sp>
      <p:sp>
        <p:nvSpPr>
          <p:cNvPr id="86" name="TextBox 86"/>
          <p:cNvSpPr txBox="1"/>
          <p:nvPr/>
        </p:nvSpPr>
        <p:spPr>
          <a:xfrm>
            <a:off x="15991191" y="4364470"/>
            <a:ext cx="601854" cy="186821"/>
          </a:xfrm>
          <a:prstGeom prst="rect">
            <a:avLst/>
          </a:prstGeom>
        </p:spPr>
        <p:txBody>
          <a:bodyPr lIns="0" tIns="0" rIns="0" bIns="0" rtlCol="0" anchor="t">
            <a:spAutoFit/>
          </a:bodyPr>
          <a:lstStyle/>
          <a:p>
            <a:pPr algn="l">
              <a:lnSpc>
                <a:spcPts val="1590"/>
              </a:lnSpc>
            </a:pPr>
            <a:r>
              <a:rPr lang="en-US" sz="1006">
                <a:solidFill>
                  <a:srgbClr val="042F32"/>
                </a:solidFill>
                <a:latin typeface="Montserrat Heavy"/>
              </a:rPr>
              <a:t>Stage 3</a:t>
            </a:r>
          </a:p>
        </p:txBody>
      </p:sp>
      <p:sp>
        <p:nvSpPr>
          <p:cNvPr id="87" name="TextBox 87"/>
          <p:cNvSpPr txBox="1"/>
          <p:nvPr/>
        </p:nvSpPr>
        <p:spPr>
          <a:xfrm>
            <a:off x="16829182" y="2830152"/>
            <a:ext cx="601854" cy="186821"/>
          </a:xfrm>
          <a:prstGeom prst="rect">
            <a:avLst/>
          </a:prstGeom>
        </p:spPr>
        <p:txBody>
          <a:bodyPr lIns="0" tIns="0" rIns="0" bIns="0" rtlCol="0" anchor="t">
            <a:spAutoFit/>
          </a:bodyPr>
          <a:lstStyle/>
          <a:p>
            <a:pPr algn="l">
              <a:lnSpc>
                <a:spcPts val="1590"/>
              </a:lnSpc>
            </a:pPr>
            <a:r>
              <a:rPr lang="en-US" sz="1006">
                <a:solidFill>
                  <a:srgbClr val="042F32"/>
                </a:solidFill>
                <a:latin typeface="Montserrat Heavy"/>
              </a:rPr>
              <a:t>Stage 2</a:t>
            </a:r>
          </a:p>
        </p:txBody>
      </p:sp>
      <p:sp>
        <p:nvSpPr>
          <p:cNvPr id="88" name="TextBox 88"/>
          <p:cNvSpPr txBox="1"/>
          <p:nvPr/>
        </p:nvSpPr>
        <p:spPr>
          <a:xfrm>
            <a:off x="15296851" y="1718698"/>
            <a:ext cx="601854" cy="186821"/>
          </a:xfrm>
          <a:prstGeom prst="rect">
            <a:avLst/>
          </a:prstGeom>
        </p:spPr>
        <p:txBody>
          <a:bodyPr lIns="0" tIns="0" rIns="0" bIns="0" rtlCol="0" anchor="t">
            <a:spAutoFit/>
          </a:bodyPr>
          <a:lstStyle/>
          <a:p>
            <a:pPr algn="l">
              <a:lnSpc>
                <a:spcPts val="1590"/>
              </a:lnSpc>
            </a:pPr>
            <a:r>
              <a:rPr lang="en-US" sz="1006">
                <a:solidFill>
                  <a:srgbClr val="042F32"/>
                </a:solidFill>
                <a:latin typeface="Montserrat Heavy"/>
              </a:rPr>
              <a:t>Stage 1</a:t>
            </a:r>
          </a:p>
        </p:txBody>
      </p:sp>
      <p:sp>
        <p:nvSpPr>
          <p:cNvPr id="89" name="TextBox 89"/>
          <p:cNvSpPr txBox="1"/>
          <p:nvPr/>
        </p:nvSpPr>
        <p:spPr>
          <a:xfrm>
            <a:off x="2942850" y="869426"/>
            <a:ext cx="2380456" cy="653795"/>
          </a:xfrm>
          <a:prstGeom prst="rect">
            <a:avLst/>
          </a:prstGeom>
        </p:spPr>
        <p:txBody>
          <a:bodyPr lIns="0" tIns="0" rIns="0" bIns="0" rtlCol="0" anchor="t">
            <a:spAutoFit/>
          </a:bodyPr>
          <a:lstStyle/>
          <a:p>
            <a:pPr marL="0" lvl="0" indent="0" algn="r">
              <a:lnSpc>
                <a:spcPts val="5264"/>
              </a:lnSpc>
              <a:spcBef>
                <a:spcPct val="0"/>
              </a:spcBef>
            </a:pPr>
            <a:r>
              <a:rPr lang="en-US" sz="3760" u="none" strike="noStrike">
                <a:solidFill>
                  <a:srgbClr val="001391"/>
                </a:solidFill>
                <a:latin typeface="Lora Bold Italics"/>
              </a:rPr>
              <a:t>Key Stages</a:t>
            </a: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5211" y="0"/>
            <a:ext cx="18383211" cy="10287000"/>
            <a:chOff x="0" y="0"/>
            <a:chExt cx="817032" cy="457200"/>
          </a:xfrm>
        </p:grpSpPr>
        <p:sp>
          <p:nvSpPr>
            <p:cNvPr id="3" name="Freeform 3"/>
            <p:cNvSpPr/>
            <p:nvPr/>
          </p:nvSpPr>
          <p:spPr>
            <a:xfrm>
              <a:off x="0" y="0"/>
              <a:ext cx="817032" cy="457200"/>
            </a:xfrm>
            <a:custGeom>
              <a:avLst/>
              <a:gdLst/>
              <a:ahLst/>
              <a:cxnLst/>
              <a:rect l="l" t="t" r="r" b="b"/>
              <a:pathLst>
                <a:path w="817032" h="457200">
                  <a:moveTo>
                    <a:pt x="0" y="0"/>
                  </a:moveTo>
                  <a:lnTo>
                    <a:pt x="817032" y="0"/>
                  </a:lnTo>
                  <a:lnTo>
                    <a:pt x="817032" y="457200"/>
                  </a:lnTo>
                  <a:lnTo>
                    <a:pt x="0" y="457200"/>
                  </a:lnTo>
                  <a:close/>
                </a:path>
              </a:pathLst>
            </a:custGeom>
            <a:solidFill>
              <a:srgbClr val="F1F4FF"/>
            </a:solidFill>
          </p:spPr>
          <p:txBody>
            <a:bodyPr/>
            <a:lstStyle/>
            <a:p>
              <a:endParaRPr lang="en-IN"/>
            </a:p>
          </p:txBody>
        </p:sp>
        <p:sp>
          <p:nvSpPr>
            <p:cNvPr id="4" name="TextBox 4"/>
            <p:cNvSpPr txBox="1"/>
            <p:nvPr/>
          </p:nvSpPr>
          <p:spPr>
            <a:xfrm>
              <a:off x="0" y="-38100"/>
              <a:ext cx="817032" cy="495300"/>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150873" y="7130278"/>
            <a:ext cx="5762625" cy="1152525"/>
          </a:xfrm>
          <a:custGeom>
            <a:avLst/>
            <a:gdLst/>
            <a:ahLst/>
            <a:cxnLst/>
            <a:rect l="l" t="t" r="r" b="b"/>
            <a:pathLst>
              <a:path w="5762625" h="1152525">
                <a:moveTo>
                  <a:pt x="0" y="0"/>
                </a:moveTo>
                <a:lnTo>
                  <a:pt x="5762625" y="0"/>
                </a:lnTo>
                <a:lnTo>
                  <a:pt x="5762625" y="1152525"/>
                </a:lnTo>
                <a:lnTo>
                  <a:pt x="0" y="11525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a:p>
        </p:txBody>
      </p:sp>
      <p:sp>
        <p:nvSpPr>
          <p:cNvPr id="6" name="Freeform 6"/>
          <p:cNvSpPr/>
          <p:nvPr/>
        </p:nvSpPr>
        <p:spPr>
          <a:xfrm>
            <a:off x="7652360" y="5609741"/>
            <a:ext cx="1258685" cy="967614"/>
          </a:xfrm>
          <a:custGeom>
            <a:avLst/>
            <a:gdLst/>
            <a:ahLst/>
            <a:cxnLst/>
            <a:rect l="l" t="t" r="r" b="b"/>
            <a:pathLst>
              <a:path w="1258685" h="967614">
                <a:moveTo>
                  <a:pt x="0" y="0"/>
                </a:moveTo>
                <a:lnTo>
                  <a:pt x="1258685" y="0"/>
                </a:lnTo>
                <a:lnTo>
                  <a:pt x="1258685" y="967615"/>
                </a:lnTo>
                <a:lnTo>
                  <a:pt x="0" y="9676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N"/>
          </a:p>
        </p:txBody>
      </p:sp>
      <p:sp>
        <p:nvSpPr>
          <p:cNvPr id="7" name="Freeform 7"/>
          <p:cNvSpPr/>
          <p:nvPr/>
        </p:nvSpPr>
        <p:spPr>
          <a:xfrm>
            <a:off x="7902855" y="7215531"/>
            <a:ext cx="1008191" cy="1008191"/>
          </a:xfrm>
          <a:custGeom>
            <a:avLst/>
            <a:gdLst/>
            <a:ahLst/>
            <a:cxnLst/>
            <a:rect l="l" t="t" r="r" b="b"/>
            <a:pathLst>
              <a:path w="1008191" h="1008191">
                <a:moveTo>
                  <a:pt x="0" y="0"/>
                </a:moveTo>
                <a:lnTo>
                  <a:pt x="1008190" y="0"/>
                </a:lnTo>
                <a:lnTo>
                  <a:pt x="1008190" y="1008190"/>
                </a:lnTo>
                <a:lnTo>
                  <a:pt x="0" y="100819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IN"/>
          </a:p>
        </p:txBody>
      </p:sp>
      <p:sp>
        <p:nvSpPr>
          <p:cNvPr id="8" name="Freeform 8"/>
          <p:cNvSpPr/>
          <p:nvPr/>
        </p:nvSpPr>
        <p:spPr>
          <a:xfrm rot="2837598">
            <a:off x="7847527" y="2491142"/>
            <a:ext cx="881461" cy="881461"/>
          </a:xfrm>
          <a:custGeom>
            <a:avLst/>
            <a:gdLst/>
            <a:ahLst/>
            <a:cxnLst/>
            <a:rect l="l" t="t" r="r" b="b"/>
            <a:pathLst>
              <a:path w="881461" h="881461">
                <a:moveTo>
                  <a:pt x="0" y="0"/>
                </a:moveTo>
                <a:lnTo>
                  <a:pt x="881461" y="0"/>
                </a:lnTo>
                <a:lnTo>
                  <a:pt x="881461" y="881461"/>
                </a:lnTo>
                <a:lnTo>
                  <a:pt x="0" y="88146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IN"/>
          </a:p>
        </p:txBody>
      </p:sp>
      <p:sp>
        <p:nvSpPr>
          <p:cNvPr id="9" name="Freeform 9"/>
          <p:cNvSpPr/>
          <p:nvPr/>
        </p:nvSpPr>
        <p:spPr>
          <a:xfrm>
            <a:off x="12404344" y="3733771"/>
            <a:ext cx="4535584" cy="1513751"/>
          </a:xfrm>
          <a:custGeom>
            <a:avLst/>
            <a:gdLst/>
            <a:ahLst/>
            <a:cxnLst/>
            <a:rect l="l" t="t" r="r" b="b"/>
            <a:pathLst>
              <a:path w="4535584" h="1513751">
                <a:moveTo>
                  <a:pt x="0" y="0"/>
                </a:moveTo>
                <a:lnTo>
                  <a:pt x="4535585" y="0"/>
                </a:lnTo>
                <a:lnTo>
                  <a:pt x="4535585" y="1513751"/>
                </a:lnTo>
                <a:lnTo>
                  <a:pt x="0" y="151375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IN"/>
          </a:p>
        </p:txBody>
      </p:sp>
      <p:sp>
        <p:nvSpPr>
          <p:cNvPr id="10" name="Freeform 10"/>
          <p:cNvSpPr/>
          <p:nvPr/>
        </p:nvSpPr>
        <p:spPr>
          <a:xfrm>
            <a:off x="614627" y="6777853"/>
            <a:ext cx="1072493" cy="1028700"/>
          </a:xfrm>
          <a:custGeom>
            <a:avLst/>
            <a:gdLst/>
            <a:ahLst/>
            <a:cxnLst/>
            <a:rect l="l" t="t" r="r" b="b"/>
            <a:pathLst>
              <a:path w="1072493" h="1028700">
                <a:moveTo>
                  <a:pt x="0" y="0"/>
                </a:moveTo>
                <a:lnTo>
                  <a:pt x="1072493" y="0"/>
                </a:lnTo>
                <a:lnTo>
                  <a:pt x="1072493" y="1028700"/>
                </a:lnTo>
                <a:lnTo>
                  <a:pt x="0" y="10287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IN"/>
          </a:p>
        </p:txBody>
      </p:sp>
      <p:sp>
        <p:nvSpPr>
          <p:cNvPr id="11" name="Freeform 11"/>
          <p:cNvSpPr/>
          <p:nvPr/>
        </p:nvSpPr>
        <p:spPr>
          <a:xfrm>
            <a:off x="1100285" y="8602419"/>
            <a:ext cx="5687250" cy="1137450"/>
          </a:xfrm>
          <a:custGeom>
            <a:avLst/>
            <a:gdLst/>
            <a:ahLst/>
            <a:cxnLst/>
            <a:rect l="l" t="t" r="r" b="b"/>
            <a:pathLst>
              <a:path w="5687250" h="1137450">
                <a:moveTo>
                  <a:pt x="0" y="0"/>
                </a:moveTo>
                <a:lnTo>
                  <a:pt x="5687250" y="0"/>
                </a:lnTo>
                <a:lnTo>
                  <a:pt x="5687250" y="1137450"/>
                </a:lnTo>
                <a:lnTo>
                  <a:pt x="0" y="11374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a:p>
        </p:txBody>
      </p:sp>
      <p:sp>
        <p:nvSpPr>
          <p:cNvPr id="12" name="Freeform 12"/>
          <p:cNvSpPr/>
          <p:nvPr/>
        </p:nvSpPr>
        <p:spPr>
          <a:xfrm>
            <a:off x="564038" y="8520928"/>
            <a:ext cx="1072493" cy="1028700"/>
          </a:xfrm>
          <a:custGeom>
            <a:avLst/>
            <a:gdLst/>
            <a:ahLst/>
            <a:cxnLst/>
            <a:rect l="l" t="t" r="r" b="b"/>
            <a:pathLst>
              <a:path w="1072493" h="1028700">
                <a:moveTo>
                  <a:pt x="0" y="0"/>
                </a:moveTo>
                <a:lnTo>
                  <a:pt x="1072493" y="0"/>
                </a:lnTo>
                <a:lnTo>
                  <a:pt x="1072493" y="1028700"/>
                </a:lnTo>
                <a:lnTo>
                  <a:pt x="0" y="10287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IN"/>
          </a:p>
        </p:txBody>
      </p:sp>
      <p:sp>
        <p:nvSpPr>
          <p:cNvPr id="13" name="Freeform 13"/>
          <p:cNvSpPr/>
          <p:nvPr/>
        </p:nvSpPr>
        <p:spPr>
          <a:xfrm>
            <a:off x="1100285" y="2309085"/>
            <a:ext cx="5774963" cy="1154993"/>
          </a:xfrm>
          <a:custGeom>
            <a:avLst/>
            <a:gdLst/>
            <a:ahLst/>
            <a:cxnLst/>
            <a:rect l="l" t="t" r="r" b="b"/>
            <a:pathLst>
              <a:path w="5774963" h="1154993">
                <a:moveTo>
                  <a:pt x="0" y="0"/>
                </a:moveTo>
                <a:lnTo>
                  <a:pt x="5774963" y="0"/>
                </a:lnTo>
                <a:lnTo>
                  <a:pt x="5774963" y="1154992"/>
                </a:lnTo>
                <a:lnTo>
                  <a:pt x="0" y="11549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a:p>
        </p:txBody>
      </p:sp>
      <p:sp>
        <p:nvSpPr>
          <p:cNvPr id="14" name="Freeform 14"/>
          <p:cNvSpPr/>
          <p:nvPr/>
        </p:nvSpPr>
        <p:spPr>
          <a:xfrm>
            <a:off x="564038" y="2036027"/>
            <a:ext cx="1072493" cy="1028253"/>
          </a:xfrm>
          <a:custGeom>
            <a:avLst/>
            <a:gdLst/>
            <a:ahLst/>
            <a:cxnLst/>
            <a:rect l="l" t="t" r="r" b="b"/>
            <a:pathLst>
              <a:path w="1072493" h="1028253">
                <a:moveTo>
                  <a:pt x="0" y="0"/>
                </a:moveTo>
                <a:lnTo>
                  <a:pt x="1072493" y="0"/>
                </a:lnTo>
                <a:lnTo>
                  <a:pt x="1072493" y="1028253"/>
                </a:lnTo>
                <a:lnTo>
                  <a:pt x="0" y="102825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IN"/>
          </a:p>
        </p:txBody>
      </p:sp>
      <p:sp>
        <p:nvSpPr>
          <p:cNvPr id="15" name="Freeform 15"/>
          <p:cNvSpPr/>
          <p:nvPr/>
        </p:nvSpPr>
        <p:spPr>
          <a:xfrm>
            <a:off x="4360033" y="3713510"/>
            <a:ext cx="7495186" cy="1499037"/>
          </a:xfrm>
          <a:custGeom>
            <a:avLst/>
            <a:gdLst/>
            <a:ahLst/>
            <a:cxnLst/>
            <a:rect l="l" t="t" r="r" b="b"/>
            <a:pathLst>
              <a:path w="7495186" h="1499037">
                <a:moveTo>
                  <a:pt x="0" y="0"/>
                </a:moveTo>
                <a:lnTo>
                  <a:pt x="7495186" y="0"/>
                </a:lnTo>
                <a:lnTo>
                  <a:pt x="7495186" y="1499037"/>
                </a:lnTo>
                <a:lnTo>
                  <a:pt x="0" y="1499037"/>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IN"/>
          </a:p>
        </p:txBody>
      </p:sp>
      <p:sp>
        <p:nvSpPr>
          <p:cNvPr id="16" name="Freeform 16"/>
          <p:cNvSpPr/>
          <p:nvPr/>
        </p:nvSpPr>
        <p:spPr>
          <a:xfrm>
            <a:off x="3716674" y="3266989"/>
            <a:ext cx="1413431" cy="1355716"/>
          </a:xfrm>
          <a:custGeom>
            <a:avLst/>
            <a:gdLst/>
            <a:ahLst/>
            <a:cxnLst/>
            <a:rect l="l" t="t" r="r" b="b"/>
            <a:pathLst>
              <a:path w="1413431" h="1355716">
                <a:moveTo>
                  <a:pt x="0" y="0"/>
                </a:moveTo>
                <a:lnTo>
                  <a:pt x="1413432" y="0"/>
                </a:lnTo>
                <a:lnTo>
                  <a:pt x="1413432" y="1355716"/>
                </a:lnTo>
                <a:lnTo>
                  <a:pt x="0" y="1355716"/>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IN"/>
          </a:p>
        </p:txBody>
      </p:sp>
      <p:sp>
        <p:nvSpPr>
          <p:cNvPr id="17" name="Freeform 17"/>
          <p:cNvSpPr/>
          <p:nvPr/>
        </p:nvSpPr>
        <p:spPr>
          <a:xfrm>
            <a:off x="1100285" y="5422835"/>
            <a:ext cx="5774963" cy="1154993"/>
          </a:xfrm>
          <a:custGeom>
            <a:avLst/>
            <a:gdLst/>
            <a:ahLst/>
            <a:cxnLst/>
            <a:rect l="l" t="t" r="r" b="b"/>
            <a:pathLst>
              <a:path w="5774963" h="1154993">
                <a:moveTo>
                  <a:pt x="0" y="0"/>
                </a:moveTo>
                <a:lnTo>
                  <a:pt x="5774963" y="0"/>
                </a:lnTo>
                <a:lnTo>
                  <a:pt x="5774963" y="1154993"/>
                </a:lnTo>
                <a:lnTo>
                  <a:pt x="0" y="11549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a:p>
        </p:txBody>
      </p:sp>
      <p:sp>
        <p:nvSpPr>
          <p:cNvPr id="18" name="Freeform 18"/>
          <p:cNvSpPr/>
          <p:nvPr/>
        </p:nvSpPr>
        <p:spPr>
          <a:xfrm>
            <a:off x="564038" y="5068597"/>
            <a:ext cx="1072493" cy="1028700"/>
          </a:xfrm>
          <a:custGeom>
            <a:avLst/>
            <a:gdLst/>
            <a:ahLst/>
            <a:cxnLst/>
            <a:rect l="l" t="t" r="r" b="b"/>
            <a:pathLst>
              <a:path w="1072493" h="1028700">
                <a:moveTo>
                  <a:pt x="0" y="0"/>
                </a:moveTo>
                <a:lnTo>
                  <a:pt x="1072493" y="0"/>
                </a:lnTo>
                <a:lnTo>
                  <a:pt x="1072493" y="1028700"/>
                </a:lnTo>
                <a:lnTo>
                  <a:pt x="0" y="1028700"/>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IN"/>
          </a:p>
        </p:txBody>
      </p:sp>
      <p:sp>
        <p:nvSpPr>
          <p:cNvPr id="19" name="Freeform 19"/>
          <p:cNvSpPr/>
          <p:nvPr/>
        </p:nvSpPr>
        <p:spPr>
          <a:xfrm>
            <a:off x="7605079" y="8861424"/>
            <a:ext cx="1854237" cy="878445"/>
          </a:xfrm>
          <a:custGeom>
            <a:avLst/>
            <a:gdLst/>
            <a:ahLst/>
            <a:cxnLst/>
            <a:rect l="l" t="t" r="r" b="b"/>
            <a:pathLst>
              <a:path w="1854237" h="878445">
                <a:moveTo>
                  <a:pt x="0" y="0"/>
                </a:moveTo>
                <a:lnTo>
                  <a:pt x="1854237" y="0"/>
                </a:lnTo>
                <a:lnTo>
                  <a:pt x="1854237" y="878445"/>
                </a:lnTo>
                <a:lnTo>
                  <a:pt x="0" y="878445"/>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IN"/>
          </a:p>
        </p:txBody>
      </p:sp>
      <p:sp>
        <p:nvSpPr>
          <p:cNvPr id="20" name="TextBox 20"/>
          <p:cNvSpPr txBox="1"/>
          <p:nvPr/>
        </p:nvSpPr>
        <p:spPr>
          <a:xfrm>
            <a:off x="2101193" y="449656"/>
            <a:ext cx="14637933" cy="1064259"/>
          </a:xfrm>
          <a:prstGeom prst="rect">
            <a:avLst/>
          </a:prstGeom>
        </p:spPr>
        <p:txBody>
          <a:bodyPr lIns="0" tIns="0" rIns="0" bIns="0" rtlCol="0" anchor="t">
            <a:spAutoFit/>
          </a:bodyPr>
          <a:lstStyle/>
          <a:p>
            <a:pPr algn="ctr">
              <a:lnSpc>
                <a:spcPts val="4340"/>
              </a:lnSpc>
            </a:pPr>
            <a:r>
              <a:rPr lang="en-US" sz="3100">
                <a:solidFill>
                  <a:srgbClr val="001689"/>
                </a:solidFill>
                <a:latin typeface="Lora Bold"/>
              </a:rPr>
              <a:t>Evolving a Self-Assessment Framework to Assess the Collective’s Alignment with the Social Movement Approach</a:t>
            </a:r>
          </a:p>
        </p:txBody>
      </p:sp>
      <p:sp>
        <p:nvSpPr>
          <p:cNvPr id="21" name="TextBox 21"/>
          <p:cNvSpPr txBox="1"/>
          <p:nvPr/>
        </p:nvSpPr>
        <p:spPr>
          <a:xfrm>
            <a:off x="1608886" y="2459862"/>
            <a:ext cx="4757761" cy="815338"/>
          </a:xfrm>
          <a:prstGeom prst="rect">
            <a:avLst/>
          </a:prstGeom>
        </p:spPr>
        <p:txBody>
          <a:bodyPr lIns="0" tIns="0" rIns="0" bIns="0" rtlCol="0" anchor="t">
            <a:spAutoFit/>
          </a:bodyPr>
          <a:lstStyle/>
          <a:p>
            <a:pPr algn="ctr">
              <a:lnSpc>
                <a:spcPts val="3360"/>
              </a:lnSpc>
            </a:pPr>
            <a:r>
              <a:rPr lang="en-US" sz="2400" dirty="0">
                <a:solidFill>
                  <a:srgbClr val="FFFEFE"/>
                </a:solidFill>
                <a:latin typeface="Canva Sans Bold"/>
              </a:rPr>
              <a:t>Collective Belongs to communities of the Margins</a:t>
            </a:r>
          </a:p>
        </p:txBody>
      </p:sp>
      <p:sp>
        <p:nvSpPr>
          <p:cNvPr id="22" name="TextBox 22"/>
          <p:cNvSpPr txBox="1"/>
          <p:nvPr/>
        </p:nvSpPr>
        <p:spPr>
          <a:xfrm>
            <a:off x="1602717" y="5544847"/>
            <a:ext cx="4757761" cy="815338"/>
          </a:xfrm>
          <a:prstGeom prst="rect">
            <a:avLst/>
          </a:prstGeom>
        </p:spPr>
        <p:txBody>
          <a:bodyPr lIns="0" tIns="0" rIns="0" bIns="0" rtlCol="0" anchor="t">
            <a:spAutoFit/>
          </a:bodyPr>
          <a:lstStyle/>
          <a:p>
            <a:pPr algn="ctr">
              <a:lnSpc>
                <a:spcPts val="3360"/>
              </a:lnSpc>
            </a:pPr>
            <a:r>
              <a:rPr lang="en-US" sz="2400">
                <a:solidFill>
                  <a:srgbClr val="FFFEFE"/>
                </a:solidFill>
                <a:latin typeface="Canva Sans Bold"/>
              </a:rPr>
              <a:t>Collective is evolving its own ideology and politics </a:t>
            </a:r>
          </a:p>
        </p:txBody>
      </p:sp>
      <p:sp>
        <p:nvSpPr>
          <p:cNvPr id="23" name="TextBox 23"/>
          <p:cNvSpPr txBox="1"/>
          <p:nvPr/>
        </p:nvSpPr>
        <p:spPr>
          <a:xfrm>
            <a:off x="1653305" y="7489371"/>
            <a:ext cx="4757761" cy="396238"/>
          </a:xfrm>
          <a:prstGeom prst="rect">
            <a:avLst/>
          </a:prstGeom>
        </p:spPr>
        <p:txBody>
          <a:bodyPr lIns="0" tIns="0" rIns="0" bIns="0" rtlCol="0" anchor="t">
            <a:spAutoFit/>
          </a:bodyPr>
          <a:lstStyle/>
          <a:p>
            <a:pPr algn="ctr">
              <a:lnSpc>
                <a:spcPts val="3360"/>
              </a:lnSpc>
            </a:pPr>
            <a:r>
              <a:rPr lang="en-US" sz="2400">
                <a:solidFill>
                  <a:srgbClr val="FFFEFE"/>
                </a:solidFill>
                <a:latin typeface="Canva Sans Bold"/>
              </a:rPr>
              <a:t>Collective is well-networked </a:t>
            </a:r>
          </a:p>
        </p:txBody>
      </p:sp>
      <p:sp>
        <p:nvSpPr>
          <p:cNvPr id="24" name="TextBox 24"/>
          <p:cNvSpPr txBox="1"/>
          <p:nvPr/>
        </p:nvSpPr>
        <p:spPr>
          <a:xfrm>
            <a:off x="5035874" y="4187977"/>
            <a:ext cx="6270219" cy="538663"/>
          </a:xfrm>
          <a:prstGeom prst="rect">
            <a:avLst/>
          </a:prstGeom>
        </p:spPr>
        <p:txBody>
          <a:bodyPr lIns="0" tIns="0" rIns="0" bIns="0" rtlCol="0" anchor="t">
            <a:spAutoFit/>
          </a:bodyPr>
          <a:lstStyle/>
          <a:p>
            <a:pPr algn="ctr">
              <a:lnSpc>
                <a:spcPts val="4428"/>
              </a:lnSpc>
            </a:pPr>
            <a:r>
              <a:rPr lang="en-US" sz="3163" dirty="0">
                <a:solidFill>
                  <a:srgbClr val="FFFEFE"/>
                </a:solidFill>
                <a:latin typeface="Canva Sans Bold"/>
              </a:rPr>
              <a:t>It is a Living Collective</a:t>
            </a:r>
          </a:p>
        </p:txBody>
      </p:sp>
      <p:sp>
        <p:nvSpPr>
          <p:cNvPr id="25" name="TextBox 25"/>
          <p:cNvSpPr txBox="1"/>
          <p:nvPr/>
        </p:nvSpPr>
        <p:spPr>
          <a:xfrm>
            <a:off x="1385182" y="8997178"/>
            <a:ext cx="4757761" cy="396238"/>
          </a:xfrm>
          <a:prstGeom prst="rect">
            <a:avLst/>
          </a:prstGeom>
        </p:spPr>
        <p:txBody>
          <a:bodyPr lIns="0" tIns="0" rIns="0" bIns="0" rtlCol="0" anchor="t">
            <a:spAutoFit/>
          </a:bodyPr>
          <a:lstStyle/>
          <a:p>
            <a:pPr algn="ctr">
              <a:lnSpc>
                <a:spcPts val="3360"/>
              </a:lnSpc>
            </a:pPr>
            <a:r>
              <a:rPr lang="en-US" sz="2400">
                <a:solidFill>
                  <a:srgbClr val="FFFEFE"/>
                </a:solidFill>
                <a:latin typeface="Canva Sans Bold"/>
              </a:rPr>
              <a:t>Collective is self-reliant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500"/>
                                        <p:tgtEl>
                                          <p:spTgt spid="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500"/>
                                        <p:tgtEl>
                                          <p:spTgt spid="2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fade">
                                      <p:cBhvr>
                                        <p:cTn id="73" dur="500"/>
                                        <p:tgtEl>
                                          <p:spTgt spid="11"/>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1" grpId="0"/>
      <p:bldP spid="22" grpId="0"/>
      <p:bldP spid="23"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921703" y="2345103"/>
            <a:ext cx="3931270" cy="3651167"/>
          </a:xfrm>
          <a:custGeom>
            <a:avLst/>
            <a:gdLst/>
            <a:ahLst/>
            <a:cxnLst/>
            <a:rect l="l" t="t" r="r" b="b"/>
            <a:pathLst>
              <a:path w="3931270" h="3651167">
                <a:moveTo>
                  <a:pt x="0" y="0"/>
                </a:moveTo>
                <a:lnTo>
                  <a:pt x="3931270" y="0"/>
                </a:lnTo>
                <a:lnTo>
                  <a:pt x="3931270" y="3651167"/>
                </a:lnTo>
                <a:lnTo>
                  <a:pt x="0" y="36511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a:p>
        </p:txBody>
      </p:sp>
      <p:sp>
        <p:nvSpPr>
          <p:cNvPr id="3" name="Freeform 3"/>
          <p:cNvSpPr/>
          <p:nvPr/>
        </p:nvSpPr>
        <p:spPr>
          <a:xfrm>
            <a:off x="5808066" y="2605053"/>
            <a:ext cx="3931270" cy="3651167"/>
          </a:xfrm>
          <a:custGeom>
            <a:avLst/>
            <a:gdLst/>
            <a:ahLst/>
            <a:cxnLst/>
            <a:rect l="l" t="t" r="r" b="b"/>
            <a:pathLst>
              <a:path w="3931270" h="3651167">
                <a:moveTo>
                  <a:pt x="0" y="0"/>
                </a:moveTo>
                <a:lnTo>
                  <a:pt x="3931271" y="0"/>
                </a:lnTo>
                <a:lnTo>
                  <a:pt x="3931271" y="3651167"/>
                </a:lnTo>
                <a:lnTo>
                  <a:pt x="0" y="36511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a:p>
        </p:txBody>
      </p:sp>
      <p:sp>
        <p:nvSpPr>
          <p:cNvPr id="4" name="Freeform 4"/>
          <p:cNvSpPr/>
          <p:nvPr/>
        </p:nvSpPr>
        <p:spPr>
          <a:xfrm>
            <a:off x="7451454" y="4917346"/>
            <a:ext cx="3931270" cy="3651167"/>
          </a:xfrm>
          <a:custGeom>
            <a:avLst/>
            <a:gdLst/>
            <a:ahLst/>
            <a:cxnLst/>
            <a:rect l="l" t="t" r="r" b="b"/>
            <a:pathLst>
              <a:path w="3931270" h="3651167">
                <a:moveTo>
                  <a:pt x="0" y="0"/>
                </a:moveTo>
                <a:lnTo>
                  <a:pt x="3931270" y="0"/>
                </a:lnTo>
                <a:lnTo>
                  <a:pt x="3931270" y="3651167"/>
                </a:lnTo>
                <a:lnTo>
                  <a:pt x="0" y="36511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a:p>
        </p:txBody>
      </p:sp>
      <p:grpSp>
        <p:nvGrpSpPr>
          <p:cNvPr id="5" name="Group 5"/>
          <p:cNvGrpSpPr/>
          <p:nvPr/>
        </p:nvGrpSpPr>
        <p:grpSpPr>
          <a:xfrm>
            <a:off x="7282655" y="3154872"/>
            <a:ext cx="4100070" cy="410007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F3F6"/>
            </a:solidFill>
          </p:spPr>
          <p:txBody>
            <a:bodyPr/>
            <a:lstStyle/>
            <a:p>
              <a:endParaRPr lang="en-IN"/>
            </a:p>
          </p:txBody>
        </p:sp>
        <p:sp>
          <p:nvSpPr>
            <p:cNvPr id="7" name="TextBox 7"/>
            <p:cNvSpPr txBox="1"/>
            <p:nvPr/>
          </p:nvSpPr>
          <p:spPr>
            <a:xfrm>
              <a:off x="76200" y="76200"/>
              <a:ext cx="660400" cy="660400"/>
            </a:xfrm>
            <a:prstGeom prst="rect">
              <a:avLst/>
            </a:prstGeom>
          </p:spPr>
          <p:txBody>
            <a:bodyPr lIns="50800" tIns="50800" rIns="50800" bIns="50800" rtlCol="0" anchor="ctr"/>
            <a:lstStyle/>
            <a:p>
              <a:pPr algn="ctr">
                <a:lnSpc>
                  <a:spcPts val="2160"/>
                </a:lnSpc>
              </a:pPr>
              <a:endParaRPr/>
            </a:p>
          </p:txBody>
        </p:sp>
      </p:grpSp>
      <p:sp>
        <p:nvSpPr>
          <p:cNvPr id="8" name="TextBox 8"/>
          <p:cNvSpPr txBox="1"/>
          <p:nvPr/>
        </p:nvSpPr>
        <p:spPr>
          <a:xfrm rot="-5400000">
            <a:off x="-3581374" y="4923854"/>
            <a:ext cx="8229600" cy="439293"/>
          </a:xfrm>
          <a:prstGeom prst="rect">
            <a:avLst/>
          </a:prstGeom>
        </p:spPr>
        <p:txBody>
          <a:bodyPr lIns="0" tIns="0" rIns="0" bIns="0" rtlCol="0" anchor="t">
            <a:spAutoFit/>
          </a:bodyPr>
          <a:lstStyle/>
          <a:p>
            <a:pPr algn="l">
              <a:lnSpc>
                <a:spcPts val="3611"/>
              </a:lnSpc>
            </a:pPr>
            <a:r>
              <a:rPr lang="en-US" sz="2579">
                <a:solidFill>
                  <a:srgbClr val="545454"/>
                </a:solidFill>
                <a:latin typeface="Lora Bold"/>
              </a:rPr>
              <a:t>Critical Reflection on Interface with Grant Making</a:t>
            </a:r>
          </a:p>
        </p:txBody>
      </p:sp>
      <p:sp>
        <p:nvSpPr>
          <p:cNvPr id="9" name="TextBox 9"/>
          <p:cNvSpPr txBox="1"/>
          <p:nvPr/>
        </p:nvSpPr>
        <p:spPr>
          <a:xfrm>
            <a:off x="7556110" y="4612341"/>
            <a:ext cx="3553159" cy="1127982"/>
          </a:xfrm>
          <a:prstGeom prst="rect">
            <a:avLst/>
          </a:prstGeom>
        </p:spPr>
        <p:txBody>
          <a:bodyPr lIns="0" tIns="0" rIns="0" bIns="0" rtlCol="0" anchor="t">
            <a:spAutoFit/>
          </a:bodyPr>
          <a:lstStyle/>
          <a:p>
            <a:pPr algn="ctr">
              <a:lnSpc>
                <a:spcPts val="2927"/>
              </a:lnSpc>
            </a:pPr>
            <a:r>
              <a:rPr lang="en-US" sz="2091">
                <a:solidFill>
                  <a:srgbClr val="001391"/>
                </a:solidFill>
                <a:cs typeface="Lora Italics"/>
              </a:rPr>
              <a:t>சிந்தனை</a:t>
            </a:r>
            <a:r>
              <a:rPr lang="en-US" sz="2091">
                <a:solidFill>
                  <a:srgbClr val="001391"/>
                </a:solidFill>
                <a:latin typeface="Lora Italics"/>
              </a:rPr>
              <a:t> </a:t>
            </a:r>
          </a:p>
          <a:p>
            <a:pPr marL="0" lvl="0" indent="0" algn="ctr">
              <a:lnSpc>
                <a:spcPts val="2927"/>
              </a:lnSpc>
              <a:spcBef>
                <a:spcPct val="0"/>
              </a:spcBef>
            </a:pPr>
            <a:r>
              <a:rPr lang="en-US" sz="2091" u="none" strike="noStrike">
                <a:solidFill>
                  <a:srgbClr val="001391"/>
                </a:solidFill>
                <a:latin typeface="Lora Italics"/>
              </a:rPr>
              <a:t>Critical Reflection as a core attribute of Collectivisation</a:t>
            </a:r>
          </a:p>
        </p:txBody>
      </p:sp>
      <p:sp>
        <p:nvSpPr>
          <p:cNvPr id="10" name="TextBox 10"/>
          <p:cNvSpPr txBox="1"/>
          <p:nvPr/>
        </p:nvSpPr>
        <p:spPr>
          <a:xfrm>
            <a:off x="12006140" y="1249601"/>
            <a:ext cx="4206938" cy="1095502"/>
          </a:xfrm>
          <a:prstGeom prst="rect">
            <a:avLst/>
          </a:prstGeom>
        </p:spPr>
        <p:txBody>
          <a:bodyPr lIns="0" tIns="0" rIns="0" bIns="0" rtlCol="0" anchor="t">
            <a:spAutoFit/>
          </a:bodyPr>
          <a:lstStyle/>
          <a:p>
            <a:pPr marL="0" lvl="0" indent="0" algn="r">
              <a:lnSpc>
                <a:spcPts val="4368"/>
              </a:lnSpc>
              <a:spcBef>
                <a:spcPct val="0"/>
              </a:spcBef>
            </a:pPr>
            <a:r>
              <a:rPr lang="en-US" sz="3120">
                <a:solidFill>
                  <a:srgbClr val="7092B6"/>
                </a:solidFill>
                <a:latin typeface="Lora Bold Italics"/>
              </a:rPr>
              <a:t>Sustainability</a:t>
            </a:r>
            <a:r>
              <a:rPr lang="en-US" sz="3120">
                <a:solidFill>
                  <a:srgbClr val="7092B6"/>
                </a:solidFill>
                <a:latin typeface="Lora Italics"/>
              </a:rPr>
              <a:t>: Fear of NGO-isation</a:t>
            </a:r>
          </a:p>
        </p:txBody>
      </p:sp>
      <p:sp>
        <p:nvSpPr>
          <p:cNvPr id="11" name="TextBox 11"/>
          <p:cNvSpPr txBox="1"/>
          <p:nvPr/>
        </p:nvSpPr>
        <p:spPr>
          <a:xfrm rot="5400000">
            <a:off x="13881106" y="4985206"/>
            <a:ext cx="7630319" cy="439401"/>
          </a:xfrm>
          <a:prstGeom prst="rect">
            <a:avLst/>
          </a:prstGeom>
        </p:spPr>
        <p:txBody>
          <a:bodyPr lIns="0" tIns="0" rIns="0" bIns="0" rtlCol="0" anchor="t">
            <a:spAutoFit/>
          </a:bodyPr>
          <a:lstStyle/>
          <a:p>
            <a:pPr algn="ctr">
              <a:lnSpc>
                <a:spcPts val="3606"/>
              </a:lnSpc>
            </a:pPr>
            <a:r>
              <a:rPr lang="en-US" sz="2575">
                <a:solidFill>
                  <a:srgbClr val="145DA0"/>
                </a:solidFill>
                <a:latin typeface="Lora Bold"/>
              </a:rPr>
              <a:t>Critical Reflection on Collectivisation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5211" y="-128713"/>
            <a:ext cx="18383211" cy="10415713"/>
            <a:chOff x="0" y="0"/>
            <a:chExt cx="817032" cy="462921"/>
          </a:xfrm>
        </p:grpSpPr>
        <p:sp>
          <p:nvSpPr>
            <p:cNvPr id="3" name="Freeform 3"/>
            <p:cNvSpPr/>
            <p:nvPr/>
          </p:nvSpPr>
          <p:spPr>
            <a:xfrm>
              <a:off x="0" y="0"/>
              <a:ext cx="817032" cy="462921"/>
            </a:xfrm>
            <a:custGeom>
              <a:avLst/>
              <a:gdLst/>
              <a:ahLst/>
              <a:cxnLst/>
              <a:rect l="l" t="t" r="r" b="b"/>
              <a:pathLst>
                <a:path w="817032" h="462921">
                  <a:moveTo>
                    <a:pt x="0" y="0"/>
                  </a:moveTo>
                  <a:lnTo>
                    <a:pt x="817032" y="0"/>
                  </a:lnTo>
                  <a:lnTo>
                    <a:pt x="817032" y="462921"/>
                  </a:lnTo>
                  <a:lnTo>
                    <a:pt x="0" y="462921"/>
                  </a:lnTo>
                  <a:close/>
                </a:path>
              </a:pathLst>
            </a:custGeom>
            <a:solidFill>
              <a:srgbClr val="F1F4FF"/>
            </a:solidFill>
          </p:spPr>
          <p:txBody>
            <a:bodyPr/>
            <a:lstStyle/>
            <a:p>
              <a:endParaRPr lang="en-IN"/>
            </a:p>
          </p:txBody>
        </p:sp>
        <p:sp>
          <p:nvSpPr>
            <p:cNvPr id="4" name="TextBox 4"/>
            <p:cNvSpPr txBox="1"/>
            <p:nvPr/>
          </p:nvSpPr>
          <p:spPr>
            <a:xfrm>
              <a:off x="0" y="-38100"/>
              <a:ext cx="817032" cy="501021"/>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1543905" y="6397520"/>
            <a:ext cx="5715395" cy="2763156"/>
            <a:chOff x="0" y="0"/>
            <a:chExt cx="1758649" cy="850234"/>
          </a:xfrm>
        </p:grpSpPr>
        <p:sp>
          <p:nvSpPr>
            <p:cNvPr id="6" name="Freeform 6"/>
            <p:cNvSpPr/>
            <p:nvPr/>
          </p:nvSpPr>
          <p:spPr>
            <a:xfrm>
              <a:off x="0" y="0"/>
              <a:ext cx="1758649" cy="850234"/>
            </a:xfrm>
            <a:custGeom>
              <a:avLst/>
              <a:gdLst/>
              <a:ahLst/>
              <a:cxnLst/>
              <a:rect l="l" t="t" r="r" b="b"/>
              <a:pathLst>
                <a:path w="1758649" h="850234">
                  <a:moveTo>
                    <a:pt x="23028" y="0"/>
                  </a:moveTo>
                  <a:lnTo>
                    <a:pt x="1735621" y="0"/>
                  </a:lnTo>
                  <a:cubicBezTo>
                    <a:pt x="1748339" y="0"/>
                    <a:pt x="1758649" y="10310"/>
                    <a:pt x="1758649" y="23028"/>
                  </a:cubicBezTo>
                  <a:lnTo>
                    <a:pt x="1758649" y="827206"/>
                  </a:lnTo>
                  <a:cubicBezTo>
                    <a:pt x="1758649" y="839924"/>
                    <a:pt x="1748339" y="850234"/>
                    <a:pt x="1735621" y="850234"/>
                  </a:cubicBezTo>
                  <a:lnTo>
                    <a:pt x="23028" y="850234"/>
                  </a:lnTo>
                  <a:cubicBezTo>
                    <a:pt x="16920" y="850234"/>
                    <a:pt x="11063" y="847808"/>
                    <a:pt x="6745" y="843489"/>
                  </a:cubicBezTo>
                  <a:cubicBezTo>
                    <a:pt x="2426" y="839170"/>
                    <a:pt x="0" y="833313"/>
                    <a:pt x="0" y="827206"/>
                  </a:cubicBezTo>
                  <a:lnTo>
                    <a:pt x="0" y="23028"/>
                  </a:lnTo>
                  <a:cubicBezTo>
                    <a:pt x="0" y="16920"/>
                    <a:pt x="2426" y="11063"/>
                    <a:pt x="6745" y="6745"/>
                  </a:cubicBezTo>
                  <a:cubicBezTo>
                    <a:pt x="11063" y="2426"/>
                    <a:pt x="16920" y="0"/>
                    <a:pt x="23028" y="0"/>
                  </a:cubicBezTo>
                  <a:close/>
                </a:path>
              </a:pathLst>
            </a:custGeom>
            <a:solidFill>
              <a:srgbClr val="FFFEFE">
                <a:alpha val="90980"/>
              </a:srgbClr>
            </a:solidFill>
          </p:spPr>
          <p:txBody>
            <a:bodyPr/>
            <a:lstStyle/>
            <a:p>
              <a:endParaRPr lang="en-IN"/>
            </a:p>
          </p:txBody>
        </p:sp>
        <p:sp>
          <p:nvSpPr>
            <p:cNvPr id="7" name="TextBox 7"/>
            <p:cNvSpPr txBox="1"/>
            <p:nvPr/>
          </p:nvSpPr>
          <p:spPr>
            <a:xfrm>
              <a:off x="0" y="-38100"/>
              <a:ext cx="1758649" cy="888334"/>
            </a:xfrm>
            <a:prstGeom prst="rect">
              <a:avLst/>
            </a:prstGeom>
          </p:spPr>
          <p:txBody>
            <a:bodyPr lIns="50058" tIns="50058" rIns="50058" bIns="50058" rtlCol="0" anchor="ctr"/>
            <a:lstStyle/>
            <a:p>
              <a:pPr algn="just">
                <a:lnSpc>
                  <a:spcPts val="1584"/>
                </a:lnSpc>
              </a:pPr>
              <a:endParaRPr/>
            </a:p>
          </p:txBody>
        </p:sp>
      </p:grpSp>
      <p:sp>
        <p:nvSpPr>
          <p:cNvPr id="8" name="TextBox 8"/>
          <p:cNvSpPr txBox="1"/>
          <p:nvPr/>
        </p:nvSpPr>
        <p:spPr>
          <a:xfrm>
            <a:off x="11729601" y="6499826"/>
            <a:ext cx="5327945" cy="2416675"/>
          </a:xfrm>
          <a:prstGeom prst="rect">
            <a:avLst/>
          </a:prstGeom>
        </p:spPr>
        <p:txBody>
          <a:bodyPr lIns="0" tIns="0" rIns="0" bIns="0" rtlCol="0" anchor="t">
            <a:spAutoFit/>
          </a:bodyPr>
          <a:lstStyle/>
          <a:p>
            <a:pPr algn="just">
              <a:lnSpc>
                <a:spcPts val="3898"/>
              </a:lnSpc>
              <a:spcBef>
                <a:spcPct val="0"/>
              </a:spcBef>
            </a:pPr>
            <a:r>
              <a:rPr lang="en-US" sz="2467">
                <a:solidFill>
                  <a:srgbClr val="2B4257"/>
                </a:solidFill>
                <a:latin typeface="Lora"/>
              </a:rPr>
              <a:t>The different clusters of where the funds are spent are plotted against each nerve of the angiogram. This represents the spread of the funds across different aspects.</a:t>
            </a:r>
          </a:p>
        </p:txBody>
      </p:sp>
      <p:sp>
        <p:nvSpPr>
          <p:cNvPr id="9" name="TextBox 9"/>
          <p:cNvSpPr txBox="1"/>
          <p:nvPr/>
        </p:nvSpPr>
        <p:spPr>
          <a:xfrm>
            <a:off x="13119438" y="900709"/>
            <a:ext cx="3756237" cy="1812036"/>
          </a:xfrm>
          <a:prstGeom prst="rect">
            <a:avLst/>
          </a:prstGeom>
        </p:spPr>
        <p:txBody>
          <a:bodyPr lIns="0" tIns="0" rIns="0" bIns="0" rtlCol="0" anchor="t">
            <a:spAutoFit/>
          </a:bodyPr>
          <a:lstStyle/>
          <a:p>
            <a:pPr marL="0" lvl="0" indent="0" algn="r">
              <a:lnSpc>
                <a:spcPts val="7223"/>
              </a:lnSpc>
              <a:spcBef>
                <a:spcPct val="0"/>
              </a:spcBef>
            </a:pPr>
            <a:r>
              <a:rPr lang="en-US" sz="5159" u="none" strike="noStrike" dirty="0">
                <a:solidFill>
                  <a:srgbClr val="001391"/>
                </a:solidFill>
                <a:latin typeface="Lora Bold Italics"/>
              </a:rPr>
              <a:t>Fund Angiogram</a:t>
            </a:r>
          </a:p>
        </p:txBody>
      </p:sp>
      <p:sp>
        <p:nvSpPr>
          <p:cNvPr id="10" name="Freeform 10"/>
          <p:cNvSpPr/>
          <p:nvPr/>
        </p:nvSpPr>
        <p:spPr>
          <a:xfrm rot="-3508367">
            <a:off x="6213555" y="5125060"/>
            <a:ext cx="1249639" cy="1270427"/>
          </a:xfrm>
          <a:custGeom>
            <a:avLst/>
            <a:gdLst/>
            <a:ahLst/>
            <a:cxnLst/>
            <a:rect l="l" t="t" r="r" b="b"/>
            <a:pathLst>
              <a:path w="1249639" h="1270427">
                <a:moveTo>
                  <a:pt x="0" y="0"/>
                </a:moveTo>
                <a:lnTo>
                  <a:pt x="1249639" y="0"/>
                </a:lnTo>
                <a:lnTo>
                  <a:pt x="1249639" y="1270428"/>
                </a:lnTo>
                <a:lnTo>
                  <a:pt x="0" y="12704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a:p>
        </p:txBody>
      </p:sp>
      <p:sp>
        <p:nvSpPr>
          <p:cNvPr id="11" name="Freeform 11"/>
          <p:cNvSpPr/>
          <p:nvPr/>
        </p:nvSpPr>
        <p:spPr>
          <a:xfrm rot="8939503">
            <a:off x="1622735" y="1445327"/>
            <a:ext cx="7972244" cy="8511422"/>
          </a:xfrm>
          <a:custGeom>
            <a:avLst/>
            <a:gdLst/>
            <a:ahLst/>
            <a:cxnLst/>
            <a:rect l="l" t="t" r="r" b="b"/>
            <a:pathLst>
              <a:path w="7972244" h="8511422">
                <a:moveTo>
                  <a:pt x="0" y="0"/>
                </a:moveTo>
                <a:lnTo>
                  <a:pt x="7972244" y="0"/>
                </a:lnTo>
                <a:lnTo>
                  <a:pt x="7972244" y="8511422"/>
                </a:lnTo>
                <a:lnTo>
                  <a:pt x="0" y="8511422"/>
                </a:lnTo>
                <a:lnTo>
                  <a:pt x="0" y="0"/>
                </a:lnTo>
                <a:close/>
              </a:path>
            </a:pathLst>
          </a:custGeom>
          <a:blipFill>
            <a:blip r:embed="rId4"/>
            <a:stretch>
              <a:fillRect l="-7100" r="-294" b="-1607"/>
            </a:stretch>
          </a:blipFill>
        </p:spPr>
        <p:txBody>
          <a:bodyPr/>
          <a:lstStyle/>
          <a:p>
            <a:endParaRPr lang="en-IN"/>
          </a:p>
        </p:txBody>
      </p:sp>
      <p:grpSp>
        <p:nvGrpSpPr>
          <p:cNvPr id="18" name="Group 18"/>
          <p:cNvGrpSpPr/>
          <p:nvPr/>
        </p:nvGrpSpPr>
        <p:grpSpPr>
          <a:xfrm rot="-597363">
            <a:off x="8505539" y="5277127"/>
            <a:ext cx="1488021" cy="591433"/>
            <a:chOff x="0" y="0"/>
            <a:chExt cx="463322" cy="184153"/>
          </a:xfrm>
          <a:solidFill>
            <a:srgbClr val="EAEAEA">
              <a:alpha val="96078"/>
            </a:srgbClr>
          </a:solidFill>
        </p:grpSpPr>
        <p:sp>
          <p:nvSpPr>
            <p:cNvPr id="19" name="Freeform 19"/>
            <p:cNvSpPr/>
            <p:nvPr/>
          </p:nvSpPr>
          <p:spPr>
            <a:xfrm>
              <a:off x="0" y="0"/>
              <a:ext cx="463322" cy="184153"/>
            </a:xfrm>
            <a:prstGeom prst="ellipse">
              <a:avLst/>
            </a:prstGeom>
            <a:grpFill/>
          </p:spPr>
          <p:txBody>
            <a:bodyPr/>
            <a:lstStyle/>
            <a:p>
              <a:endParaRPr lang="en-IN" dirty="0"/>
            </a:p>
          </p:txBody>
        </p:sp>
        <p:sp>
          <p:nvSpPr>
            <p:cNvPr id="20" name="TextBox 20"/>
            <p:cNvSpPr txBox="1"/>
            <p:nvPr/>
          </p:nvSpPr>
          <p:spPr>
            <a:xfrm>
              <a:off x="0" y="-38100"/>
              <a:ext cx="463322" cy="222253"/>
            </a:xfrm>
            <a:prstGeom prst="ellipse">
              <a:avLst/>
            </a:prstGeom>
            <a:grpFill/>
          </p:spPr>
          <p:txBody>
            <a:bodyPr lIns="50576" tIns="50576" rIns="50576" bIns="50576" rtlCol="0" anchor="ctr"/>
            <a:lstStyle/>
            <a:p>
              <a:pPr algn="ctr">
                <a:lnSpc>
                  <a:spcPts val="1584"/>
                </a:lnSpc>
              </a:pPr>
              <a:r>
                <a:rPr lang="en-US" sz="1003" dirty="0">
                  <a:solidFill>
                    <a:srgbClr val="000000">
                      <a:alpha val="89804"/>
                    </a:srgbClr>
                  </a:solidFill>
                  <a:latin typeface="Lora Bold"/>
                </a:rPr>
                <a:t>Hamlet volunteers</a:t>
              </a:r>
            </a:p>
          </p:txBody>
        </p:sp>
      </p:grpSp>
      <p:grpSp>
        <p:nvGrpSpPr>
          <p:cNvPr id="21" name="Group 21"/>
          <p:cNvGrpSpPr/>
          <p:nvPr/>
        </p:nvGrpSpPr>
        <p:grpSpPr>
          <a:xfrm rot="-1304226">
            <a:off x="7570990" y="3813071"/>
            <a:ext cx="1488021" cy="591433"/>
            <a:chOff x="0" y="0"/>
            <a:chExt cx="463322" cy="184153"/>
          </a:xfrm>
        </p:grpSpPr>
        <p:sp>
          <p:nvSpPr>
            <p:cNvPr id="22" name="Freeform 22"/>
            <p:cNvSpPr/>
            <p:nvPr/>
          </p:nvSpPr>
          <p:spPr>
            <a:xfrm>
              <a:off x="0" y="0"/>
              <a:ext cx="463322" cy="184153"/>
            </a:xfrm>
            <a:custGeom>
              <a:avLst/>
              <a:gdLst/>
              <a:ahLst/>
              <a:cxnLst/>
              <a:rect l="l" t="t" r="r" b="b"/>
              <a:pathLst>
                <a:path w="463322" h="184153">
                  <a:moveTo>
                    <a:pt x="88448" y="0"/>
                  </a:moveTo>
                  <a:lnTo>
                    <a:pt x="374874" y="0"/>
                  </a:lnTo>
                  <a:cubicBezTo>
                    <a:pt x="398332" y="0"/>
                    <a:pt x="420829" y="9319"/>
                    <a:pt x="437416" y="25906"/>
                  </a:cubicBezTo>
                  <a:cubicBezTo>
                    <a:pt x="454003" y="42493"/>
                    <a:pt x="463322" y="64990"/>
                    <a:pt x="463322" y="88448"/>
                  </a:cubicBezTo>
                  <a:lnTo>
                    <a:pt x="463322" y="95705"/>
                  </a:lnTo>
                  <a:cubicBezTo>
                    <a:pt x="463322" y="144554"/>
                    <a:pt x="423722" y="184153"/>
                    <a:pt x="374874" y="184153"/>
                  </a:cubicBezTo>
                  <a:lnTo>
                    <a:pt x="88448" y="184153"/>
                  </a:lnTo>
                  <a:cubicBezTo>
                    <a:pt x="64990" y="184153"/>
                    <a:pt x="42493" y="174835"/>
                    <a:pt x="25906" y="158247"/>
                  </a:cubicBezTo>
                  <a:cubicBezTo>
                    <a:pt x="9319" y="141660"/>
                    <a:pt x="0" y="119163"/>
                    <a:pt x="0" y="95705"/>
                  </a:cubicBezTo>
                  <a:lnTo>
                    <a:pt x="0" y="88448"/>
                  </a:lnTo>
                  <a:cubicBezTo>
                    <a:pt x="0" y="64990"/>
                    <a:pt x="9319" y="42493"/>
                    <a:pt x="25906" y="25906"/>
                  </a:cubicBezTo>
                  <a:cubicBezTo>
                    <a:pt x="42493" y="9319"/>
                    <a:pt x="64990" y="0"/>
                    <a:pt x="88448" y="0"/>
                  </a:cubicBezTo>
                  <a:close/>
                </a:path>
              </a:pathLst>
            </a:custGeom>
            <a:solidFill>
              <a:srgbClr val="E3E7ED">
                <a:alpha val="91765"/>
              </a:srgbClr>
            </a:solidFill>
          </p:spPr>
          <p:txBody>
            <a:bodyPr/>
            <a:lstStyle/>
            <a:p>
              <a:endParaRPr lang="en-IN"/>
            </a:p>
          </p:txBody>
        </p:sp>
        <p:sp>
          <p:nvSpPr>
            <p:cNvPr id="23" name="TextBox 23"/>
            <p:cNvSpPr txBox="1"/>
            <p:nvPr/>
          </p:nvSpPr>
          <p:spPr>
            <a:xfrm>
              <a:off x="0" y="-38100"/>
              <a:ext cx="463322" cy="222253"/>
            </a:xfrm>
            <a:prstGeom prst="rect">
              <a:avLst/>
            </a:prstGeom>
          </p:spPr>
          <p:txBody>
            <a:bodyPr lIns="50576" tIns="50576" rIns="50576" bIns="50576" rtlCol="0" anchor="ctr"/>
            <a:lstStyle/>
            <a:p>
              <a:pPr algn="ctr">
                <a:lnSpc>
                  <a:spcPts val="1584"/>
                </a:lnSpc>
              </a:pPr>
              <a:r>
                <a:rPr lang="en-US" sz="1003" dirty="0">
                  <a:solidFill>
                    <a:srgbClr val="000000">
                      <a:alpha val="91765"/>
                    </a:srgbClr>
                  </a:solidFill>
                  <a:latin typeface="Lora Bold"/>
                </a:rPr>
                <a:t>Meeting/Training costs</a:t>
              </a:r>
            </a:p>
          </p:txBody>
        </p:sp>
      </p:grpSp>
      <p:grpSp>
        <p:nvGrpSpPr>
          <p:cNvPr id="24" name="Group 24"/>
          <p:cNvGrpSpPr/>
          <p:nvPr/>
        </p:nvGrpSpPr>
        <p:grpSpPr>
          <a:xfrm rot="-429777">
            <a:off x="7013897" y="2199074"/>
            <a:ext cx="1488021" cy="591433"/>
            <a:chOff x="0" y="0"/>
            <a:chExt cx="463322" cy="184153"/>
          </a:xfrm>
        </p:grpSpPr>
        <p:sp>
          <p:nvSpPr>
            <p:cNvPr id="25" name="Freeform 25"/>
            <p:cNvSpPr/>
            <p:nvPr/>
          </p:nvSpPr>
          <p:spPr>
            <a:xfrm>
              <a:off x="0" y="0"/>
              <a:ext cx="463322" cy="184153"/>
            </a:xfrm>
            <a:custGeom>
              <a:avLst/>
              <a:gdLst/>
              <a:ahLst/>
              <a:cxnLst/>
              <a:rect l="l" t="t" r="r" b="b"/>
              <a:pathLst>
                <a:path w="463322" h="184153">
                  <a:moveTo>
                    <a:pt x="88448" y="0"/>
                  </a:moveTo>
                  <a:lnTo>
                    <a:pt x="374874" y="0"/>
                  </a:lnTo>
                  <a:cubicBezTo>
                    <a:pt x="398332" y="0"/>
                    <a:pt x="420829" y="9319"/>
                    <a:pt x="437416" y="25906"/>
                  </a:cubicBezTo>
                  <a:cubicBezTo>
                    <a:pt x="454003" y="42493"/>
                    <a:pt x="463322" y="64990"/>
                    <a:pt x="463322" y="88448"/>
                  </a:cubicBezTo>
                  <a:lnTo>
                    <a:pt x="463322" y="95705"/>
                  </a:lnTo>
                  <a:cubicBezTo>
                    <a:pt x="463322" y="144554"/>
                    <a:pt x="423722" y="184153"/>
                    <a:pt x="374874" y="184153"/>
                  </a:cubicBezTo>
                  <a:lnTo>
                    <a:pt x="88448" y="184153"/>
                  </a:lnTo>
                  <a:cubicBezTo>
                    <a:pt x="64990" y="184153"/>
                    <a:pt x="42493" y="174835"/>
                    <a:pt x="25906" y="158247"/>
                  </a:cubicBezTo>
                  <a:cubicBezTo>
                    <a:pt x="9319" y="141660"/>
                    <a:pt x="0" y="119163"/>
                    <a:pt x="0" y="95705"/>
                  </a:cubicBezTo>
                  <a:lnTo>
                    <a:pt x="0" y="88448"/>
                  </a:lnTo>
                  <a:cubicBezTo>
                    <a:pt x="0" y="64990"/>
                    <a:pt x="9319" y="42493"/>
                    <a:pt x="25906" y="25906"/>
                  </a:cubicBezTo>
                  <a:cubicBezTo>
                    <a:pt x="42493" y="9319"/>
                    <a:pt x="64990" y="0"/>
                    <a:pt x="88448" y="0"/>
                  </a:cubicBezTo>
                  <a:close/>
                </a:path>
              </a:pathLst>
            </a:custGeom>
            <a:solidFill>
              <a:srgbClr val="E3E7ED">
                <a:alpha val="89804"/>
              </a:srgbClr>
            </a:solidFill>
          </p:spPr>
          <p:txBody>
            <a:bodyPr/>
            <a:lstStyle/>
            <a:p>
              <a:endParaRPr lang="en-IN" dirty="0"/>
            </a:p>
          </p:txBody>
        </p:sp>
        <p:sp>
          <p:nvSpPr>
            <p:cNvPr id="26" name="TextBox 26"/>
            <p:cNvSpPr txBox="1"/>
            <p:nvPr/>
          </p:nvSpPr>
          <p:spPr>
            <a:xfrm>
              <a:off x="0" y="-38100"/>
              <a:ext cx="463322" cy="222253"/>
            </a:xfrm>
            <a:prstGeom prst="rect">
              <a:avLst/>
            </a:prstGeom>
          </p:spPr>
          <p:txBody>
            <a:bodyPr lIns="50576" tIns="50576" rIns="50576" bIns="50576" rtlCol="0" anchor="ctr"/>
            <a:lstStyle/>
            <a:p>
              <a:pPr algn="ctr">
                <a:lnSpc>
                  <a:spcPts val="1584"/>
                </a:lnSpc>
              </a:pPr>
              <a:r>
                <a:rPr lang="en-US" sz="1003">
                  <a:solidFill>
                    <a:srgbClr val="000000">
                      <a:alpha val="89804"/>
                    </a:srgbClr>
                  </a:solidFill>
                  <a:latin typeface="Lora Bold"/>
                </a:rPr>
                <a:t>Seeking entitlements</a:t>
              </a:r>
            </a:p>
          </p:txBody>
        </p:sp>
      </p:grpSp>
      <p:grpSp>
        <p:nvGrpSpPr>
          <p:cNvPr id="27" name="Group 27"/>
          <p:cNvGrpSpPr/>
          <p:nvPr/>
        </p:nvGrpSpPr>
        <p:grpSpPr>
          <a:xfrm rot="-799130">
            <a:off x="5941708" y="4375892"/>
            <a:ext cx="1488021" cy="591433"/>
            <a:chOff x="0" y="0"/>
            <a:chExt cx="463322" cy="184153"/>
          </a:xfrm>
        </p:grpSpPr>
        <p:sp>
          <p:nvSpPr>
            <p:cNvPr id="28" name="Freeform 28"/>
            <p:cNvSpPr/>
            <p:nvPr/>
          </p:nvSpPr>
          <p:spPr>
            <a:xfrm>
              <a:off x="0" y="0"/>
              <a:ext cx="463322" cy="184153"/>
            </a:xfrm>
            <a:custGeom>
              <a:avLst/>
              <a:gdLst/>
              <a:ahLst/>
              <a:cxnLst/>
              <a:rect l="l" t="t" r="r" b="b"/>
              <a:pathLst>
                <a:path w="463322" h="184153">
                  <a:moveTo>
                    <a:pt x="88448" y="0"/>
                  </a:moveTo>
                  <a:lnTo>
                    <a:pt x="374874" y="0"/>
                  </a:lnTo>
                  <a:cubicBezTo>
                    <a:pt x="398332" y="0"/>
                    <a:pt x="420829" y="9319"/>
                    <a:pt x="437416" y="25906"/>
                  </a:cubicBezTo>
                  <a:cubicBezTo>
                    <a:pt x="454003" y="42493"/>
                    <a:pt x="463322" y="64990"/>
                    <a:pt x="463322" y="88448"/>
                  </a:cubicBezTo>
                  <a:lnTo>
                    <a:pt x="463322" y="95705"/>
                  </a:lnTo>
                  <a:cubicBezTo>
                    <a:pt x="463322" y="144554"/>
                    <a:pt x="423722" y="184153"/>
                    <a:pt x="374874" y="184153"/>
                  </a:cubicBezTo>
                  <a:lnTo>
                    <a:pt x="88448" y="184153"/>
                  </a:lnTo>
                  <a:cubicBezTo>
                    <a:pt x="64990" y="184153"/>
                    <a:pt x="42493" y="174835"/>
                    <a:pt x="25906" y="158247"/>
                  </a:cubicBezTo>
                  <a:cubicBezTo>
                    <a:pt x="9319" y="141660"/>
                    <a:pt x="0" y="119163"/>
                    <a:pt x="0" y="95705"/>
                  </a:cubicBezTo>
                  <a:lnTo>
                    <a:pt x="0" y="88448"/>
                  </a:lnTo>
                  <a:cubicBezTo>
                    <a:pt x="0" y="64990"/>
                    <a:pt x="9319" y="42493"/>
                    <a:pt x="25906" y="25906"/>
                  </a:cubicBezTo>
                  <a:cubicBezTo>
                    <a:pt x="42493" y="9319"/>
                    <a:pt x="64990" y="0"/>
                    <a:pt x="88448" y="0"/>
                  </a:cubicBezTo>
                  <a:close/>
                </a:path>
              </a:pathLst>
            </a:custGeom>
            <a:solidFill>
              <a:srgbClr val="E3E7ED">
                <a:alpha val="82745"/>
              </a:srgbClr>
            </a:solidFill>
          </p:spPr>
          <p:txBody>
            <a:bodyPr/>
            <a:lstStyle/>
            <a:p>
              <a:endParaRPr lang="en-IN" dirty="0"/>
            </a:p>
          </p:txBody>
        </p:sp>
        <p:sp>
          <p:nvSpPr>
            <p:cNvPr id="29" name="TextBox 29"/>
            <p:cNvSpPr txBox="1"/>
            <p:nvPr/>
          </p:nvSpPr>
          <p:spPr>
            <a:xfrm>
              <a:off x="0" y="-38100"/>
              <a:ext cx="463322" cy="222253"/>
            </a:xfrm>
            <a:prstGeom prst="rect">
              <a:avLst/>
            </a:prstGeom>
          </p:spPr>
          <p:txBody>
            <a:bodyPr lIns="50576" tIns="50576" rIns="50576" bIns="50576" rtlCol="0" anchor="ctr"/>
            <a:lstStyle/>
            <a:p>
              <a:pPr algn="ctr">
                <a:lnSpc>
                  <a:spcPts val="1584"/>
                </a:lnSpc>
              </a:pPr>
              <a:r>
                <a:rPr lang="en-US" sz="1003" dirty="0">
                  <a:solidFill>
                    <a:srgbClr val="000000">
                      <a:alpha val="82745"/>
                    </a:srgbClr>
                  </a:solidFill>
                  <a:latin typeface="Lora Bold"/>
                </a:rPr>
                <a:t>Travel costs (for all levels)</a:t>
              </a:r>
            </a:p>
          </p:txBody>
        </p:sp>
      </p:grpSp>
      <p:grpSp>
        <p:nvGrpSpPr>
          <p:cNvPr id="36" name="Group 36"/>
          <p:cNvGrpSpPr/>
          <p:nvPr/>
        </p:nvGrpSpPr>
        <p:grpSpPr>
          <a:xfrm rot="-187482">
            <a:off x="3498392" y="8209936"/>
            <a:ext cx="1804194" cy="806478"/>
            <a:chOff x="0" y="0"/>
            <a:chExt cx="561768" cy="251111"/>
          </a:xfrm>
        </p:grpSpPr>
        <p:sp>
          <p:nvSpPr>
            <p:cNvPr id="37" name="Freeform 37"/>
            <p:cNvSpPr/>
            <p:nvPr/>
          </p:nvSpPr>
          <p:spPr>
            <a:xfrm>
              <a:off x="0" y="0"/>
              <a:ext cx="561768" cy="251111"/>
            </a:xfrm>
            <a:custGeom>
              <a:avLst/>
              <a:gdLst/>
              <a:ahLst/>
              <a:cxnLst/>
              <a:rect l="l" t="t" r="r" b="b"/>
              <a:pathLst>
                <a:path w="561768" h="251111">
                  <a:moveTo>
                    <a:pt x="72948" y="0"/>
                  </a:moveTo>
                  <a:lnTo>
                    <a:pt x="488820" y="0"/>
                  </a:lnTo>
                  <a:cubicBezTo>
                    <a:pt x="529108" y="0"/>
                    <a:pt x="561768" y="32660"/>
                    <a:pt x="561768" y="72948"/>
                  </a:cubicBezTo>
                  <a:lnTo>
                    <a:pt x="561768" y="178163"/>
                  </a:lnTo>
                  <a:cubicBezTo>
                    <a:pt x="561768" y="197510"/>
                    <a:pt x="554083" y="216065"/>
                    <a:pt x="540402" y="229745"/>
                  </a:cubicBezTo>
                  <a:cubicBezTo>
                    <a:pt x="526722" y="243426"/>
                    <a:pt x="508167" y="251111"/>
                    <a:pt x="488820" y="251111"/>
                  </a:cubicBezTo>
                  <a:lnTo>
                    <a:pt x="72948" y="251111"/>
                  </a:lnTo>
                  <a:cubicBezTo>
                    <a:pt x="32660" y="251111"/>
                    <a:pt x="0" y="218451"/>
                    <a:pt x="0" y="178163"/>
                  </a:cubicBezTo>
                  <a:lnTo>
                    <a:pt x="0" y="72948"/>
                  </a:lnTo>
                  <a:cubicBezTo>
                    <a:pt x="0" y="53601"/>
                    <a:pt x="7686" y="35046"/>
                    <a:pt x="21366" y="21366"/>
                  </a:cubicBezTo>
                  <a:cubicBezTo>
                    <a:pt x="35046" y="7686"/>
                    <a:pt x="53601" y="0"/>
                    <a:pt x="72948" y="0"/>
                  </a:cubicBezTo>
                  <a:close/>
                </a:path>
              </a:pathLst>
            </a:custGeom>
            <a:solidFill>
              <a:srgbClr val="E3E7ED">
                <a:alpha val="82745"/>
              </a:srgbClr>
            </a:solidFill>
          </p:spPr>
          <p:txBody>
            <a:bodyPr/>
            <a:lstStyle/>
            <a:p>
              <a:endParaRPr lang="en-IN"/>
            </a:p>
          </p:txBody>
        </p:sp>
        <p:sp>
          <p:nvSpPr>
            <p:cNvPr id="38" name="TextBox 38"/>
            <p:cNvSpPr txBox="1"/>
            <p:nvPr/>
          </p:nvSpPr>
          <p:spPr>
            <a:xfrm>
              <a:off x="0" y="-38100"/>
              <a:ext cx="561768" cy="289211"/>
            </a:xfrm>
            <a:prstGeom prst="rect">
              <a:avLst/>
            </a:prstGeom>
          </p:spPr>
          <p:txBody>
            <a:bodyPr lIns="50576" tIns="50576" rIns="50576" bIns="50576" rtlCol="0" anchor="ctr"/>
            <a:lstStyle/>
            <a:p>
              <a:pPr algn="ctr">
                <a:lnSpc>
                  <a:spcPts val="1584"/>
                </a:lnSpc>
              </a:pPr>
              <a:r>
                <a:rPr lang="en-US" sz="1003">
                  <a:solidFill>
                    <a:srgbClr val="000000">
                      <a:alpha val="82745"/>
                    </a:srgbClr>
                  </a:solidFill>
                  <a:latin typeface="Lora Bold"/>
                </a:rPr>
                <a:t>Communication </a:t>
              </a:r>
            </a:p>
            <a:p>
              <a:pPr algn="ctr">
                <a:lnSpc>
                  <a:spcPts val="1584"/>
                </a:lnSpc>
              </a:pPr>
              <a:r>
                <a:rPr lang="en-US" sz="1003">
                  <a:solidFill>
                    <a:srgbClr val="000000">
                      <a:alpha val="82745"/>
                    </a:srgbClr>
                  </a:solidFill>
                  <a:latin typeface="Lora Bold"/>
                </a:rPr>
                <a:t>skills &gt;= Programme knowledge</a:t>
              </a:r>
            </a:p>
          </p:txBody>
        </p:sp>
      </p:grpSp>
      <p:grpSp>
        <p:nvGrpSpPr>
          <p:cNvPr id="39" name="Group 39"/>
          <p:cNvGrpSpPr/>
          <p:nvPr/>
        </p:nvGrpSpPr>
        <p:grpSpPr>
          <a:xfrm rot="-306714">
            <a:off x="2312238" y="7705281"/>
            <a:ext cx="1488021" cy="591433"/>
            <a:chOff x="0" y="0"/>
            <a:chExt cx="463322" cy="184153"/>
          </a:xfrm>
        </p:grpSpPr>
        <p:sp>
          <p:nvSpPr>
            <p:cNvPr id="40" name="Freeform 40"/>
            <p:cNvSpPr/>
            <p:nvPr/>
          </p:nvSpPr>
          <p:spPr>
            <a:xfrm>
              <a:off x="0" y="0"/>
              <a:ext cx="463322" cy="184153"/>
            </a:xfrm>
            <a:custGeom>
              <a:avLst/>
              <a:gdLst/>
              <a:ahLst/>
              <a:cxnLst/>
              <a:rect l="l" t="t" r="r" b="b"/>
              <a:pathLst>
                <a:path w="463322" h="184153">
                  <a:moveTo>
                    <a:pt x="88448" y="0"/>
                  </a:moveTo>
                  <a:lnTo>
                    <a:pt x="374874" y="0"/>
                  </a:lnTo>
                  <a:cubicBezTo>
                    <a:pt x="398332" y="0"/>
                    <a:pt x="420829" y="9319"/>
                    <a:pt x="437416" y="25906"/>
                  </a:cubicBezTo>
                  <a:cubicBezTo>
                    <a:pt x="454003" y="42493"/>
                    <a:pt x="463322" y="64990"/>
                    <a:pt x="463322" y="88448"/>
                  </a:cubicBezTo>
                  <a:lnTo>
                    <a:pt x="463322" y="95705"/>
                  </a:lnTo>
                  <a:cubicBezTo>
                    <a:pt x="463322" y="144554"/>
                    <a:pt x="423722" y="184153"/>
                    <a:pt x="374874" y="184153"/>
                  </a:cubicBezTo>
                  <a:lnTo>
                    <a:pt x="88448" y="184153"/>
                  </a:lnTo>
                  <a:cubicBezTo>
                    <a:pt x="64990" y="184153"/>
                    <a:pt x="42493" y="174835"/>
                    <a:pt x="25906" y="158247"/>
                  </a:cubicBezTo>
                  <a:cubicBezTo>
                    <a:pt x="9319" y="141660"/>
                    <a:pt x="0" y="119163"/>
                    <a:pt x="0" y="95705"/>
                  </a:cubicBezTo>
                  <a:lnTo>
                    <a:pt x="0" y="88448"/>
                  </a:lnTo>
                  <a:cubicBezTo>
                    <a:pt x="0" y="64990"/>
                    <a:pt x="9319" y="42493"/>
                    <a:pt x="25906" y="25906"/>
                  </a:cubicBezTo>
                  <a:cubicBezTo>
                    <a:pt x="42493" y="9319"/>
                    <a:pt x="64990" y="0"/>
                    <a:pt x="88448" y="0"/>
                  </a:cubicBezTo>
                  <a:close/>
                </a:path>
              </a:pathLst>
            </a:custGeom>
            <a:solidFill>
              <a:srgbClr val="E3E7ED">
                <a:alpha val="82745"/>
              </a:srgbClr>
            </a:solidFill>
          </p:spPr>
          <p:txBody>
            <a:bodyPr/>
            <a:lstStyle/>
            <a:p>
              <a:endParaRPr lang="en-IN"/>
            </a:p>
          </p:txBody>
        </p:sp>
        <p:sp>
          <p:nvSpPr>
            <p:cNvPr id="41" name="TextBox 41"/>
            <p:cNvSpPr txBox="1"/>
            <p:nvPr/>
          </p:nvSpPr>
          <p:spPr>
            <a:xfrm>
              <a:off x="0" y="-38100"/>
              <a:ext cx="463322" cy="222253"/>
            </a:xfrm>
            <a:prstGeom prst="rect">
              <a:avLst/>
            </a:prstGeom>
          </p:spPr>
          <p:txBody>
            <a:bodyPr lIns="50576" tIns="50576" rIns="50576" bIns="50576" rtlCol="0" anchor="ctr"/>
            <a:lstStyle/>
            <a:p>
              <a:pPr algn="ctr">
                <a:lnSpc>
                  <a:spcPts val="1584"/>
                </a:lnSpc>
              </a:pPr>
              <a:r>
                <a:rPr lang="en-US" sz="1003">
                  <a:solidFill>
                    <a:srgbClr val="000000">
                      <a:alpha val="82745"/>
                    </a:srgbClr>
                  </a:solidFill>
                  <a:latin typeface="Lora Bold"/>
                </a:rPr>
                <a:t>Managerial skill &gt;= leadership skills</a:t>
              </a:r>
            </a:p>
          </p:txBody>
        </p:sp>
      </p:grpSp>
      <p:grpSp>
        <p:nvGrpSpPr>
          <p:cNvPr id="42" name="Group 42"/>
          <p:cNvGrpSpPr/>
          <p:nvPr/>
        </p:nvGrpSpPr>
        <p:grpSpPr>
          <a:xfrm rot="-137967">
            <a:off x="2165907" y="6767762"/>
            <a:ext cx="1488021" cy="591433"/>
            <a:chOff x="0" y="0"/>
            <a:chExt cx="463322" cy="184153"/>
          </a:xfrm>
        </p:grpSpPr>
        <p:sp>
          <p:nvSpPr>
            <p:cNvPr id="43" name="Freeform 43"/>
            <p:cNvSpPr/>
            <p:nvPr/>
          </p:nvSpPr>
          <p:spPr>
            <a:xfrm>
              <a:off x="0" y="0"/>
              <a:ext cx="463322" cy="184153"/>
            </a:xfrm>
            <a:custGeom>
              <a:avLst/>
              <a:gdLst/>
              <a:ahLst/>
              <a:cxnLst/>
              <a:rect l="l" t="t" r="r" b="b"/>
              <a:pathLst>
                <a:path w="463322" h="184153">
                  <a:moveTo>
                    <a:pt x="88448" y="0"/>
                  </a:moveTo>
                  <a:lnTo>
                    <a:pt x="374874" y="0"/>
                  </a:lnTo>
                  <a:cubicBezTo>
                    <a:pt x="398332" y="0"/>
                    <a:pt x="420829" y="9319"/>
                    <a:pt x="437416" y="25906"/>
                  </a:cubicBezTo>
                  <a:cubicBezTo>
                    <a:pt x="454003" y="42493"/>
                    <a:pt x="463322" y="64990"/>
                    <a:pt x="463322" y="88448"/>
                  </a:cubicBezTo>
                  <a:lnTo>
                    <a:pt x="463322" y="95705"/>
                  </a:lnTo>
                  <a:cubicBezTo>
                    <a:pt x="463322" y="144554"/>
                    <a:pt x="423722" y="184153"/>
                    <a:pt x="374874" y="184153"/>
                  </a:cubicBezTo>
                  <a:lnTo>
                    <a:pt x="88448" y="184153"/>
                  </a:lnTo>
                  <a:cubicBezTo>
                    <a:pt x="64990" y="184153"/>
                    <a:pt x="42493" y="174835"/>
                    <a:pt x="25906" y="158247"/>
                  </a:cubicBezTo>
                  <a:cubicBezTo>
                    <a:pt x="9319" y="141660"/>
                    <a:pt x="0" y="119163"/>
                    <a:pt x="0" y="95705"/>
                  </a:cubicBezTo>
                  <a:lnTo>
                    <a:pt x="0" y="88448"/>
                  </a:lnTo>
                  <a:cubicBezTo>
                    <a:pt x="0" y="64990"/>
                    <a:pt x="9319" y="42493"/>
                    <a:pt x="25906" y="25906"/>
                  </a:cubicBezTo>
                  <a:cubicBezTo>
                    <a:pt x="42493" y="9319"/>
                    <a:pt x="64990" y="0"/>
                    <a:pt x="88448" y="0"/>
                  </a:cubicBezTo>
                  <a:close/>
                </a:path>
              </a:pathLst>
            </a:custGeom>
            <a:solidFill>
              <a:srgbClr val="E3E7ED">
                <a:alpha val="82745"/>
              </a:srgbClr>
            </a:solidFill>
          </p:spPr>
          <p:txBody>
            <a:bodyPr/>
            <a:lstStyle/>
            <a:p>
              <a:endParaRPr lang="en-IN"/>
            </a:p>
          </p:txBody>
        </p:sp>
        <p:sp>
          <p:nvSpPr>
            <p:cNvPr id="44" name="TextBox 44"/>
            <p:cNvSpPr txBox="1"/>
            <p:nvPr/>
          </p:nvSpPr>
          <p:spPr>
            <a:xfrm>
              <a:off x="0" y="-38100"/>
              <a:ext cx="463322" cy="222253"/>
            </a:xfrm>
            <a:prstGeom prst="rect">
              <a:avLst/>
            </a:prstGeom>
          </p:spPr>
          <p:txBody>
            <a:bodyPr lIns="50576" tIns="50576" rIns="50576" bIns="50576" rtlCol="0" anchor="ctr"/>
            <a:lstStyle/>
            <a:p>
              <a:pPr algn="ctr">
                <a:lnSpc>
                  <a:spcPts val="1584"/>
                </a:lnSpc>
              </a:pPr>
              <a:r>
                <a:rPr lang="en-US" sz="1003">
                  <a:solidFill>
                    <a:srgbClr val="000000">
                      <a:alpha val="82745"/>
                    </a:srgbClr>
                  </a:solidFill>
                  <a:latin typeface="Lora Bold"/>
                </a:rPr>
                <a:t>Reporting skill &gt;= Mobilising skill</a:t>
              </a:r>
            </a:p>
          </p:txBody>
        </p:sp>
      </p:grpSp>
      <p:grpSp>
        <p:nvGrpSpPr>
          <p:cNvPr id="45" name="Group 45"/>
          <p:cNvGrpSpPr/>
          <p:nvPr/>
        </p:nvGrpSpPr>
        <p:grpSpPr>
          <a:xfrm rot="9108144">
            <a:off x="4632587" y="5939255"/>
            <a:ext cx="619787" cy="331508"/>
            <a:chOff x="0" y="0"/>
            <a:chExt cx="190161" cy="101712"/>
          </a:xfrm>
        </p:grpSpPr>
        <p:sp>
          <p:nvSpPr>
            <p:cNvPr id="46" name="Freeform 46"/>
            <p:cNvSpPr/>
            <p:nvPr/>
          </p:nvSpPr>
          <p:spPr>
            <a:xfrm>
              <a:off x="0" y="0"/>
              <a:ext cx="190161" cy="101712"/>
            </a:xfrm>
            <a:custGeom>
              <a:avLst/>
              <a:gdLst/>
              <a:ahLst/>
              <a:cxnLst/>
              <a:rect l="l" t="t" r="r" b="b"/>
              <a:pathLst>
                <a:path w="190161" h="101712">
                  <a:moveTo>
                    <a:pt x="0" y="0"/>
                  </a:moveTo>
                  <a:lnTo>
                    <a:pt x="190161" y="0"/>
                  </a:lnTo>
                  <a:lnTo>
                    <a:pt x="190161" y="101712"/>
                  </a:lnTo>
                  <a:lnTo>
                    <a:pt x="0" y="101712"/>
                  </a:lnTo>
                  <a:close/>
                </a:path>
              </a:pathLst>
            </a:custGeom>
            <a:solidFill>
              <a:srgbClr val="FFFFFF"/>
            </a:solidFill>
          </p:spPr>
          <p:txBody>
            <a:bodyPr/>
            <a:lstStyle/>
            <a:p>
              <a:endParaRPr lang="en-IN"/>
            </a:p>
          </p:txBody>
        </p:sp>
        <p:sp>
          <p:nvSpPr>
            <p:cNvPr id="47" name="TextBox 47"/>
            <p:cNvSpPr txBox="1"/>
            <p:nvPr/>
          </p:nvSpPr>
          <p:spPr>
            <a:xfrm>
              <a:off x="0" y="-19050"/>
              <a:ext cx="190161" cy="120762"/>
            </a:xfrm>
            <a:prstGeom prst="rect">
              <a:avLst/>
            </a:prstGeom>
          </p:spPr>
          <p:txBody>
            <a:bodyPr lIns="51326" tIns="51326" rIns="51326" bIns="51326" rtlCol="0" anchor="ctr"/>
            <a:lstStyle/>
            <a:p>
              <a:pPr algn="ctr">
                <a:lnSpc>
                  <a:spcPts val="1679"/>
                </a:lnSpc>
              </a:pPr>
              <a:endParaRPr/>
            </a:p>
          </p:txBody>
        </p:sp>
      </p:grpSp>
      <p:sp>
        <p:nvSpPr>
          <p:cNvPr id="48" name="Freeform 48"/>
          <p:cNvSpPr/>
          <p:nvPr/>
        </p:nvSpPr>
        <p:spPr>
          <a:xfrm>
            <a:off x="8532985" y="2824194"/>
            <a:ext cx="1444690" cy="1468724"/>
          </a:xfrm>
          <a:custGeom>
            <a:avLst/>
            <a:gdLst/>
            <a:ahLst/>
            <a:cxnLst/>
            <a:rect l="l" t="t" r="r" b="b"/>
            <a:pathLst>
              <a:path w="1444690" h="1468724">
                <a:moveTo>
                  <a:pt x="0" y="0"/>
                </a:moveTo>
                <a:lnTo>
                  <a:pt x="1444690" y="0"/>
                </a:lnTo>
                <a:lnTo>
                  <a:pt x="1444690" y="1468724"/>
                </a:lnTo>
                <a:lnTo>
                  <a:pt x="0" y="14687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a:p>
        </p:txBody>
      </p:sp>
      <p:sp>
        <p:nvSpPr>
          <p:cNvPr id="49" name="Freeform 49"/>
          <p:cNvSpPr/>
          <p:nvPr/>
        </p:nvSpPr>
        <p:spPr>
          <a:xfrm rot="1396903">
            <a:off x="8878716" y="6495250"/>
            <a:ext cx="1444690" cy="1468724"/>
          </a:xfrm>
          <a:custGeom>
            <a:avLst/>
            <a:gdLst/>
            <a:ahLst/>
            <a:cxnLst/>
            <a:rect l="l" t="t" r="r" b="b"/>
            <a:pathLst>
              <a:path w="1444690" h="1468724">
                <a:moveTo>
                  <a:pt x="0" y="0"/>
                </a:moveTo>
                <a:lnTo>
                  <a:pt x="1444690" y="0"/>
                </a:lnTo>
                <a:lnTo>
                  <a:pt x="1444690" y="1468724"/>
                </a:lnTo>
                <a:lnTo>
                  <a:pt x="0" y="14687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a:p>
        </p:txBody>
      </p:sp>
      <p:sp>
        <p:nvSpPr>
          <p:cNvPr id="50" name="Freeform 50"/>
          <p:cNvSpPr/>
          <p:nvPr/>
        </p:nvSpPr>
        <p:spPr>
          <a:xfrm>
            <a:off x="6846194" y="7567974"/>
            <a:ext cx="1444690" cy="1468724"/>
          </a:xfrm>
          <a:custGeom>
            <a:avLst/>
            <a:gdLst/>
            <a:ahLst/>
            <a:cxnLst/>
            <a:rect l="l" t="t" r="r" b="b"/>
            <a:pathLst>
              <a:path w="1444690" h="1468724">
                <a:moveTo>
                  <a:pt x="0" y="0"/>
                </a:moveTo>
                <a:lnTo>
                  <a:pt x="1444690" y="0"/>
                </a:lnTo>
                <a:lnTo>
                  <a:pt x="1444690" y="1468723"/>
                </a:lnTo>
                <a:lnTo>
                  <a:pt x="0" y="14687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a:p>
        </p:txBody>
      </p:sp>
      <p:sp>
        <p:nvSpPr>
          <p:cNvPr id="51" name="Freeform 51"/>
          <p:cNvSpPr/>
          <p:nvPr/>
        </p:nvSpPr>
        <p:spPr>
          <a:xfrm>
            <a:off x="3746123" y="5647208"/>
            <a:ext cx="1444690" cy="1468724"/>
          </a:xfrm>
          <a:custGeom>
            <a:avLst/>
            <a:gdLst/>
            <a:ahLst/>
            <a:cxnLst/>
            <a:rect l="l" t="t" r="r" b="b"/>
            <a:pathLst>
              <a:path w="1444690" h="1468724">
                <a:moveTo>
                  <a:pt x="0" y="0"/>
                </a:moveTo>
                <a:lnTo>
                  <a:pt x="1444690" y="0"/>
                </a:lnTo>
                <a:lnTo>
                  <a:pt x="1444690" y="1468723"/>
                </a:lnTo>
                <a:lnTo>
                  <a:pt x="0" y="14687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a:p>
        </p:txBody>
      </p:sp>
      <p:sp>
        <p:nvSpPr>
          <p:cNvPr id="52" name="Freeform 52"/>
          <p:cNvSpPr/>
          <p:nvPr/>
        </p:nvSpPr>
        <p:spPr>
          <a:xfrm>
            <a:off x="485523" y="527809"/>
            <a:ext cx="1618080" cy="2235689"/>
          </a:xfrm>
          <a:custGeom>
            <a:avLst/>
            <a:gdLst/>
            <a:ahLst/>
            <a:cxnLst/>
            <a:rect l="l" t="t" r="r" b="b"/>
            <a:pathLst>
              <a:path w="1618080" h="2235689">
                <a:moveTo>
                  <a:pt x="0" y="0"/>
                </a:moveTo>
                <a:lnTo>
                  <a:pt x="1618079" y="0"/>
                </a:lnTo>
                <a:lnTo>
                  <a:pt x="1618079" y="2235689"/>
                </a:lnTo>
                <a:lnTo>
                  <a:pt x="0" y="223568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IN"/>
          </a:p>
        </p:txBody>
      </p:sp>
      <p:sp>
        <p:nvSpPr>
          <p:cNvPr id="53" name="Freeform 53"/>
          <p:cNvSpPr/>
          <p:nvPr/>
        </p:nvSpPr>
        <p:spPr>
          <a:xfrm rot="5474972">
            <a:off x="525850" y="1314964"/>
            <a:ext cx="1846022" cy="1846022"/>
          </a:xfrm>
          <a:custGeom>
            <a:avLst/>
            <a:gdLst/>
            <a:ahLst/>
            <a:cxnLst/>
            <a:rect l="l" t="t" r="r" b="b"/>
            <a:pathLst>
              <a:path w="1846022" h="1846022">
                <a:moveTo>
                  <a:pt x="0" y="0"/>
                </a:moveTo>
                <a:lnTo>
                  <a:pt x="1846022" y="0"/>
                </a:lnTo>
                <a:lnTo>
                  <a:pt x="1846022" y="1846022"/>
                </a:lnTo>
                <a:lnTo>
                  <a:pt x="0" y="184602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IN"/>
          </a:p>
        </p:txBody>
      </p:sp>
      <p:sp>
        <p:nvSpPr>
          <p:cNvPr id="54" name="TextBox 54"/>
          <p:cNvSpPr txBox="1"/>
          <p:nvPr/>
        </p:nvSpPr>
        <p:spPr>
          <a:xfrm>
            <a:off x="9284463" y="7409232"/>
            <a:ext cx="928885" cy="223078"/>
          </a:xfrm>
          <a:prstGeom prst="rect">
            <a:avLst/>
          </a:prstGeom>
        </p:spPr>
        <p:txBody>
          <a:bodyPr lIns="0" tIns="0" rIns="0" bIns="0" rtlCol="0" anchor="t">
            <a:spAutoFit/>
          </a:bodyPr>
          <a:lstStyle/>
          <a:p>
            <a:pPr algn="ctr">
              <a:lnSpc>
                <a:spcPts val="1826"/>
              </a:lnSpc>
              <a:spcBef>
                <a:spcPct val="0"/>
              </a:spcBef>
            </a:pPr>
            <a:r>
              <a:rPr lang="en-US" sz="1156">
                <a:solidFill>
                  <a:srgbClr val="FFFFFF"/>
                </a:solidFill>
                <a:latin typeface="Lora Bold"/>
              </a:rPr>
              <a:t>People</a:t>
            </a:r>
          </a:p>
        </p:txBody>
      </p:sp>
      <p:sp>
        <p:nvSpPr>
          <p:cNvPr id="55" name="TextBox 55"/>
          <p:cNvSpPr txBox="1"/>
          <p:nvPr/>
        </p:nvSpPr>
        <p:spPr>
          <a:xfrm>
            <a:off x="6612437" y="5396233"/>
            <a:ext cx="928885" cy="454324"/>
          </a:xfrm>
          <a:prstGeom prst="rect">
            <a:avLst/>
          </a:prstGeom>
        </p:spPr>
        <p:txBody>
          <a:bodyPr lIns="0" tIns="0" rIns="0" bIns="0" rtlCol="0" anchor="t">
            <a:spAutoFit/>
          </a:bodyPr>
          <a:lstStyle/>
          <a:p>
            <a:pPr algn="ctr">
              <a:lnSpc>
                <a:spcPts val="1826"/>
              </a:lnSpc>
            </a:pPr>
            <a:r>
              <a:rPr lang="en-US" sz="1156">
                <a:solidFill>
                  <a:srgbClr val="FFFFFF"/>
                </a:solidFill>
                <a:latin typeface="Lora Bold"/>
              </a:rPr>
              <a:t>Shift in </a:t>
            </a:r>
          </a:p>
          <a:p>
            <a:pPr algn="ctr">
              <a:lnSpc>
                <a:spcPts val="1826"/>
              </a:lnSpc>
              <a:spcBef>
                <a:spcPct val="0"/>
              </a:spcBef>
            </a:pPr>
            <a:r>
              <a:rPr lang="en-US" sz="1156">
                <a:solidFill>
                  <a:srgbClr val="FFFFFF"/>
                </a:solidFill>
                <a:latin typeface="Lora Bold"/>
              </a:rPr>
              <a:t>Narratives</a:t>
            </a:r>
          </a:p>
        </p:txBody>
      </p:sp>
      <p:sp>
        <p:nvSpPr>
          <p:cNvPr id="56" name="TextBox 56"/>
          <p:cNvSpPr txBox="1"/>
          <p:nvPr/>
        </p:nvSpPr>
        <p:spPr>
          <a:xfrm>
            <a:off x="9048789" y="3637941"/>
            <a:ext cx="928885" cy="223078"/>
          </a:xfrm>
          <a:prstGeom prst="rect">
            <a:avLst/>
          </a:prstGeom>
        </p:spPr>
        <p:txBody>
          <a:bodyPr lIns="0" tIns="0" rIns="0" bIns="0" rtlCol="0" anchor="t">
            <a:spAutoFit/>
          </a:bodyPr>
          <a:lstStyle/>
          <a:p>
            <a:pPr algn="ctr">
              <a:lnSpc>
                <a:spcPts val="1826"/>
              </a:lnSpc>
              <a:spcBef>
                <a:spcPct val="0"/>
              </a:spcBef>
            </a:pPr>
            <a:r>
              <a:rPr lang="en-US" sz="1156">
                <a:solidFill>
                  <a:srgbClr val="FFFFFF"/>
                </a:solidFill>
                <a:latin typeface="Lora Bold"/>
              </a:rPr>
              <a:t>Activities</a:t>
            </a:r>
          </a:p>
        </p:txBody>
      </p:sp>
      <p:sp>
        <p:nvSpPr>
          <p:cNvPr id="57" name="TextBox 57"/>
          <p:cNvSpPr txBox="1"/>
          <p:nvPr/>
        </p:nvSpPr>
        <p:spPr>
          <a:xfrm>
            <a:off x="7361998" y="8390097"/>
            <a:ext cx="928885" cy="223078"/>
          </a:xfrm>
          <a:prstGeom prst="rect">
            <a:avLst/>
          </a:prstGeom>
        </p:spPr>
        <p:txBody>
          <a:bodyPr lIns="0" tIns="0" rIns="0" bIns="0" rtlCol="0" anchor="t">
            <a:spAutoFit/>
          </a:bodyPr>
          <a:lstStyle/>
          <a:p>
            <a:pPr algn="ctr">
              <a:lnSpc>
                <a:spcPts val="1826"/>
              </a:lnSpc>
              <a:spcBef>
                <a:spcPct val="0"/>
              </a:spcBef>
            </a:pPr>
            <a:r>
              <a:rPr lang="en-US" sz="1156">
                <a:solidFill>
                  <a:srgbClr val="FFFFFF"/>
                </a:solidFill>
                <a:latin typeface="Lora Bold"/>
              </a:rPr>
              <a:t>Assets</a:t>
            </a:r>
          </a:p>
        </p:txBody>
      </p:sp>
      <p:sp>
        <p:nvSpPr>
          <p:cNvPr id="58" name="TextBox 58"/>
          <p:cNvSpPr txBox="1"/>
          <p:nvPr/>
        </p:nvSpPr>
        <p:spPr>
          <a:xfrm>
            <a:off x="4261928" y="6515071"/>
            <a:ext cx="928885" cy="223078"/>
          </a:xfrm>
          <a:prstGeom prst="rect">
            <a:avLst/>
          </a:prstGeom>
        </p:spPr>
        <p:txBody>
          <a:bodyPr lIns="0" tIns="0" rIns="0" bIns="0" rtlCol="0" anchor="t">
            <a:spAutoFit/>
          </a:bodyPr>
          <a:lstStyle/>
          <a:p>
            <a:pPr algn="ctr">
              <a:lnSpc>
                <a:spcPts val="1826"/>
              </a:lnSpc>
              <a:spcBef>
                <a:spcPct val="0"/>
              </a:spcBef>
            </a:pPr>
            <a:r>
              <a:rPr lang="en-US" sz="1156">
                <a:solidFill>
                  <a:srgbClr val="FFFFFF"/>
                </a:solidFill>
                <a:latin typeface="Lora Bold"/>
              </a:rPr>
              <a:t>Skills</a:t>
            </a:r>
          </a:p>
        </p:txBody>
      </p:sp>
      <p:sp>
        <p:nvSpPr>
          <p:cNvPr id="62" name="TextBox 20">
            <a:extLst>
              <a:ext uri="{FF2B5EF4-FFF2-40B4-BE49-F238E27FC236}">
                <a16:creationId xmlns:a16="http://schemas.microsoft.com/office/drawing/2014/main" id="{7DA19715-2DC9-0045-9156-37E870528A39}"/>
              </a:ext>
            </a:extLst>
          </p:cNvPr>
          <p:cNvSpPr txBox="1"/>
          <p:nvPr/>
        </p:nvSpPr>
        <p:spPr>
          <a:xfrm rot="21002637">
            <a:off x="7170943" y="5868516"/>
            <a:ext cx="1488021" cy="713796"/>
          </a:xfrm>
          <a:prstGeom prst="ellipse">
            <a:avLst/>
          </a:prstGeom>
          <a:solidFill>
            <a:srgbClr val="EAEAEA">
              <a:alpha val="96078"/>
            </a:srgbClr>
          </a:solidFill>
        </p:spPr>
        <p:txBody>
          <a:bodyPr lIns="50576" tIns="50576" rIns="50576" bIns="50576" rtlCol="0" anchor="ctr"/>
          <a:lstStyle/>
          <a:p>
            <a:pPr algn="ctr">
              <a:lnSpc>
                <a:spcPts val="1584"/>
              </a:lnSpc>
            </a:pPr>
            <a:r>
              <a:rPr lang="en-US" sz="1003" dirty="0">
                <a:solidFill>
                  <a:srgbClr val="000000">
                    <a:alpha val="89804"/>
                  </a:srgbClr>
                </a:solidFill>
                <a:latin typeface="Lora Bold"/>
              </a:rPr>
              <a:t>Evaluation team</a:t>
            </a:r>
          </a:p>
        </p:txBody>
      </p:sp>
      <p:sp>
        <p:nvSpPr>
          <p:cNvPr id="63" name="TextBox 20">
            <a:extLst>
              <a:ext uri="{FF2B5EF4-FFF2-40B4-BE49-F238E27FC236}">
                <a16:creationId xmlns:a16="http://schemas.microsoft.com/office/drawing/2014/main" id="{52D3A5FA-4F01-1D2D-914C-6A1302DB7D0C}"/>
              </a:ext>
            </a:extLst>
          </p:cNvPr>
          <p:cNvSpPr txBox="1"/>
          <p:nvPr/>
        </p:nvSpPr>
        <p:spPr>
          <a:xfrm rot="21002637">
            <a:off x="7476885" y="6625471"/>
            <a:ext cx="1488021" cy="713796"/>
          </a:xfrm>
          <a:prstGeom prst="ellipse">
            <a:avLst/>
          </a:prstGeom>
          <a:solidFill>
            <a:srgbClr val="EAEAEA">
              <a:alpha val="96078"/>
            </a:srgbClr>
          </a:solidFill>
        </p:spPr>
        <p:txBody>
          <a:bodyPr lIns="50576" tIns="50576" rIns="50576" bIns="50576" rtlCol="0" anchor="ctr"/>
          <a:lstStyle/>
          <a:p>
            <a:pPr algn="ctr">
              <a:lnSpc>
                <a:spcPts val="1584"/>
              </a:lnSpc>
            </a:pPr>
            <a:r>
              <a:rPr lang="en-US" sz="1003" dirty="0" err="1">
                <a:solidFill>
                  <a:srgbClr val="000000">
                    <a:alpha val="89804"/>
                  </a:srgbClr>
                </a:solidFill>
                <a:latin typeface="Lora Bold"/>
              </a:rPr>
              <a:t>Programme</a:t>
            </a:r>
            <a:r>
              <a:rPr lang="en-US" sz="1003" dirty="0">
                <a:solidFill>
                  <a:srgbClr val="000000">
                    <a:alpha val="89804"/>
                  </a:srgbClr>
                </a:solidFill>
                <a:latin typeface="Lora Bold"/>
              </a:rPr>
              <a:t> Coordinator</a:t>
            </a:r>
          </a:p>
        </p:txBody>
      </p:sp>
      <p:sp>
        <p:nvSpPr>
          <p:cNvPr id="64" name="TextBox 20">
            <a:extLst>
              <a:ext uri="{FF2B5EF4-FFF2-40B4-BE49-F238E27FC236}">
                <a16:creationId xmlns:a16="http://schemas.microsoft.com/office/drawing/2014/main" id="{2D4036AC-61AE-B504-3814-7E7AF50591DA}"/>
              </a:ext>
            </a:extLst>
          </p:cNvPr>
          <p:cNvSpPr txBox="1"/>
          <p:nvPr/>
        </p:nvSpPr>
        <p:spPr>
          <a:xfrm rot="21002637">
            <a:off x="7583119" y="9039428"/>
            <a:ext cx="1488021" cy="713796"/>
          </a:xfrm>
          <a:prstGeom prst="ellipse">
            <a:avLst/>
          </a:prstGeom>
          <a:solidFill>
            <a:srgbClr val="EAEAEA">
              <a:alpha val="96078"/>
            </a:srgbClr>
          </a:solidFill>
        </p:spPr>
        <p:txBody>
          <a:bodyPr lIns="50576" tIns="50576" rIns="50576" bIns="50576" rtlCol="0" anchor="ctr"/>
          <a:lstStyle/>
          <a:p>
            <a:pPr algn="ctr">
              <a:lnSpc>
                <a:spcPts val="1584"/>
              </a:lnSpc>
            </a:pPr>
            <a:r>
              <a:rPr lang="en-US" sz="1003" dirty="0">
                <a:solidFill>
                  <a:srgbClr val="000000">
                    <a:alpha val="89804"/>
                  </a:srgbClr>
                </a:solidFill>
                <a:latin typeface="Lora Bold"/>
              </a:rPr>
              <a:t>Rented Office</a:t>
            </a:r>
          </a:p>
        </p:txBody>
      </p:sp>
      <p:sp>
        <p:nvSpPr>
          <p:cNvPr id="65" name="TextBox 20">
            <a:extLst>
              <a:ext uri="{FF2B5EF4-FFF2-40B4-BE49-F238E27FC236}">
                <a16:creationId xmlns:a16="http://schemas.microsoft.com/office/drawing/2014/main" id="{3F7D5E92-B92E-D056-31F9-4A202F2C38C2}"/>
              </a:ext>
            </a:extLst>
          </p:cNvPr>
          <p:cNvSpPr txBox="1"/>
          <p:nvPr/>
        </p:nvSpPr>
        <p:spPr>
          <a:xfrm rot="21002637">
            <a:off x="5923988" y="8227932"/>
            <a:ext cx="1488021" cy="713796"/>
          </a:xfrm>
          <a:prstGeom prst="ellipse">
            <a:avLst/>
          </a:prstGeom>
          <a:solidFill>
            <a:srgbClr val="EAEAEA">
              <a:alpha val="96078"/>
            </a:srgbClr>
          </a:solidFill>
        </p:spPr>
        <p:txBody>
          <a:bodyPr lIns="50576" tIns="50576" rIns="50576" bIns="50576" rtlCol="0" anchor="ctr"/>
          <a:lstStyle/>
          <a:p>
            <a:pPr algn="ctr">
              <a:lnSpc>
                <a:spcPts val="1584"/>
              </a:lnSpc>
            </a:pPr>
            <a:r>
              <a:rPr lang="en-US" sz="1003" dirty="0">
                <a:solidFill>
                  <a:srgbClr val="000000">
                    <a:alpha val="89804"/>
                  </a:srgbClr>
                </a:solidFill>
                <a:latin typeface="Lora Bold"/>
              </a:rPr>
              <a:t>Equipment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548" y="-9525"/>
            <a:ext cx="18383211" cy="10296525"/>
            <a:chOff x="0" y="0"/>
            <a:chExt cx="817032" cy="457623"/>
          </a:xfrm>
        </p:grpSpPr>
        <p:sp>
          <p:nvSpPr>
            <p:cNvPr id="3" name="Freeform 3"/>
            <p:cNvSpPr/>
            <p:nvPr/>
          </p:nvSpPr>
          <p:spPr>
            <a:xfrm>
              <a:off x="0" y="0"/>
              <a:ext cx="817032" cy="457623"/>
            </a:xfrm>
            <a:custGeom>
              <a:avLst/>
              <a:gdLst/>
              <a:ahLst/>
              <a:cxnLst/>
              <a:rect l="l" t="t" r="r" b="b"/>
              <a:pathLst>
                <a:path w="817032" h="457623">
                  <a:moveTo>
                    <a:pt x="0" y="0"/>
                  </a:moveTo>
                  <a:lnTo>
                    <a:pt x="817032" y="0"/>
                  </a:lnTo>
                  <a:lnTo>
                    <a:pt x="817032" y="457623"/>
                  </a:lnTo>
                  <a:lnTo>
                    <a:pt x="0" y="457623"/>
                  </a:lnTo>
                  <a:close/>
                </a:path>
              </a:pathLst>
            </a:custGeom>
            <a:solidFill>
              <a:srgbClr val="F1F4FF"/>
            </a:solidFill>
          </p:spPr>
          <p:txBody>
            <a:bodyPr/>
            <a:lstStyle/>
            <a:p>
              <a:endParaRPr lang="en-IN"/>
            </a:p>
          </p:txBody>
        </p:sp>
        <p:sp>
          <p:nvSpPr>
            <p:cNvPr id="4" name="TextBox 4"/>
            <p:cNvSpPr txBox="1"/>
            <p:nvPr/>
          </p:nvSpPr>
          <p:spPr>
            <a:xfrm>
              <a:off x="0" y="-38100"/>
              <a:ext cx="817032" cy="495723"/>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2694360" y="-2139930"/>
            <a:ext cx="12899279" cy="11041761"/>
            <a:chOff x="0" y="-38100"/>
            <a:chExt cx="2403254" cy="2057181"/>
          </a:xfrm>
        </p:grpSpPr>
        <p:sp>
          <p:nvSpPr>
            <p:cNvPr id="6" name="Freeform 6"/>
            <p:cNvSpPr/>
            <p:nvPr/>
          </p:nvSpPr>
          <p:spPr>
            <a:xfrm>
              <a:off x="89067" y="685896"/>
              <a:ext cx="2314187" cy="1333185"/>
            </a:xfrm>
            <a:custGeom>
              <a:avLst/>
              <a:gdLst/>
              <a:ahLst/>
              <a:cxnLst/>
              <a:rect l="l" t="t" r="r" b="b"/>
              <a:pathLst>
                <a:path w="2314187" h="1333185">
                  <a:moveTo>
                    <a:pt x="23061" y="0"/>
                  </a:moveTo>
                  <a:lnTo>
                    <a:pt x="2291125" y="0"/>
                  </a:lnTo>
                  <a:cubicBezTo>
                    <a:pt x="2297242" y="0"/>
                    <a:pt x="2303107" y="2430"/>
                    <a:pt x="2307432" y="6755"/>
                  </a:cubicBezTo>
                  <a:cubicBezTo>
                    <a:pt x="2311757" y="11079"/>
                    <a:pt x="2314187" y="16945"/>
                    <a:pt x="2314187" y="23061"/>
                  </a:cubicBezTo>
                  <a:lnTo>
                    <a:pt x="2314187" y="1310124"/>
                  </a:lnTo>
                  <a:cubicBezTo>
                    <a:pt x="2314187" y="1316240"/>
                    <a:pt x="2311757" y="1322106"/>
                    <a:pt x="2307432" y="1326430"/>
                  </a:cubicBezTo>
                  <a:cubicBezTo>
                    <a:pt x="2303107" y="1330755"/>
                    <a:pt x="2297242" y="1333185"/>
                    <a:pt x="2291125" y="1333185"/>
                  </a:cubicBezTo>
                  <a:lnTo>
                    <a:pt x="23061" y="1333185"/>
                  </a:lnTo>
                  <a:cubicBezTo>
                    <a:pt x="16945" y="1333185"/>
                    <a:pt x="11079" y="1330755"/>
                    <a:pt x="6755" y="1326430"/>
                  </a:cubicBezTo>
                  <a:cubicBezTo>
                    <a:pt x="2430" y="1322106"/>
                    <a:pt x="0" y="1316240"/>
                    <a:pt x="0" y="1310124"/>
                  </a:cubicBezTo>
                  <a:lnTo>
                    <a:pt x="0" y="23061"/>
                  </a:lnTo>
                  <a:cubicBezTo>
                    <a:pt x="0" y="16945"/>
                    <a:pt x="2430" y="11079"/>
                    <a:pt x="6755" y="6755"/>
                  </a:cubicBezTo>
                  <a:cubicBezTo>
                    <a:pt x="11079" y="2430"/>
                    <a:pt x="16945" y="0"/>
                    <a:pt x="23061" y="0"/>
                  </a:cubicBezTo>
                  <a:close/>
                </a:path>
              </a:pathLst>
            </a:custGeom>
            <a:solidFill>
              <a:srgbClr val="F8F7F7"/>
            </a:solidFill>
          </p:spPr>
          <p:txBody>
            <a:bodyPr/>
            <a:lstStyle/>
            <a:p>
              <a:endParaRPr lang="en-IN" dirty="0"/>
            </a:p>
          </p:txBody>
        </p:sp>
        <p:sp>
          <p:nvSpPr>
            <p:cNvPr id="7" name="TextBox 7"/>
            <p:cNvSpPr txBox="1"/>
            <p:nvPr/>
          </p:nvSpPr>
          <p:spPr>
            <a:xfrm>
              <a:off x="0" y="-38100"/>
              <a:ext cx="2314187" cy="1371285"/>
            </a:xfrm>
            <a:prstGeom prst="rect">
              <a:avLst/>
            </a:prstGeom>
          </p:spPr>
          <p:txBody>
            <a:bodyPr lIns="50800" tIns="50800" rIns="50800" bIns="50800" rtlCol="0" anchor="ctr"/>
            <a:lstStyle/>
            <a:p>
              <a:pPr algn="ctr">
                <a:lnSpc>
                  <a:spcPts val="1584"/>
                </a:lnSpc>
              </a:pPr>
              <a:endParaRPr/>
            </a:p>
          </p:txBody>
        </p:sp>
      </p:grpSp>
      <p:sp>
        <p:nvSpPr>
          <p:cNvPr id="8" name="Freeform 8"/>
          <p:cNvSpPr/>
          <p:nvPr/>
        </p:nvSpPr>
        <p:spPr>
          <a:xfrm>
            <a:off x="8518687" y="4783731"/>
            <a:ext cx="1382934" cy="985341"/>
          </a:xfrm>
          <a:custGeom>
            <a:avLst/>
            <a:gdLst/>
            <a:ahLst/>
            <a:cxnLst/>
            <a:rect l="l" t="t" r="r" b="b"/>
            <a:pathLst>
              <a:path w="1382934" h="985341">
                <a:moveTo>
                  <a:pt x="0" y="0"/>
                </a:moveTo>
                <a:lnTo>
                  <a:pt x="1382935" y="0"/>
                </a:lnTo>
                <a:lnTo>
                  <a:pt x="1382935" y="985341"/>
                </a:lnTo>
                <a:lnTo>
                  <a:pt x="0" y="9853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dirty="0"/>
          </a:p>
        </p:txBody>
      </p:sp>
      <p:sp>
        <p:nvSpPr>
          <p:cNvPr id="9" name="Freeform 9"/>
          <p:cNvSpPr/>
          <p:nvPr/>
        </p:nvSpPr>
        <p:spPr>
          <a:xfrm>
            <a:off x="8518687" y="2569792"/>
            <a:ext cx="1382934" cy="985341"/>
          </a:xfrm>
          <a:custGeom>
            <a:avLst/>
            <a:gdLst/>
            <a:ahLst/>
            <a:cxnLst/>
            <a:rect l="l" t="t" r="r" b="b"/>
            <a:pathLst>
              <a:path w="1382934" h="985341">
                <a:moveTo>
                  <a:pt x="0" y="0"/>
                </a:moveTo>
                <a:lnTo>
                  <a:pt x="1382935" y="0"/>
                </a:lnTo>
                <a:lnTo>
                  <a:pt x="1382935" y="985341"/>
                </a:lnTo>
                <a:lnTo>
                  <a:pt x="0" y="9853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a:p>
        </p:txBody>
      </p:sp>
      <p:sp>
        <p:nvSpPr>
          <p:cNvPr id="10" name="Freeform 10"/>
          <p:cNvSpPr/>
          <p:nvPr/>
        </p:nvSpPr>
        <p:spPr>
          <a:xfrm>
            <a:off x="8572448" y="6997670"/>
            <a:ext cx="1382934" cy="985341"/>
          </a:xfrm>
          <a:custGeom>
            <a:avLst/>
            <a:gdLst/>
            <a:ahLst/>
            <a:cxnLst/>
            <a:rect l="l" t="t" r="r" b="b"/>
            <a:pathLst>
              <a:path w="1382934" h="985341">
                <a:moveTo>
                  <a:pt x="0" y="0"/>
                </a:moveTo>
                <a:lnTo>
                  <a:pt x="1382934" y="0"/>
                </a:lnTo>
                <a:lnTo>
                  <a:pt x="1382934" y="985341"/>
                </a:lnTo>
                <a:lnTo>
                  <a:pt x="0" y="9853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a:p>
        </p:txBody>
      </p:sp>
      <p:sp>
        <p:nvSpPr>
          <p:cNvPr id="11" name="TextBox 11"/>
          <p:cNvSpPr txBox="1"/>
          <p:nvPr/>
        </p:nvSpPr>
        <p:spPr>
          <a:xfrm>
            <a:off x="10314575" y="2113626"/>
            <a:ext cx="3239548" cy="405015"/>
          </a:xfrm>
          <a:prstGeom prst="rect">
            <a:avLst/>
          </a:prstGeom>
        </p:spPr>
        <p:txBody>
          <a:bodyPr lIns="0" tIns="0" rIns="0" bIns="0" rtlCol="0" anchor="t">
            <a:spAutoFit/>
          </a:bodyPr>
          <a:lstStyle/>
          <a:p>
            <a:pPr algn="ctr">
              <a:lnSpc>
                <a:spcPts val="3343"/>
              </a:lnSpc>
              <a:spcBef>
                <a:spcPct val="0"/>
              </a:spcBef>
            </a:pPr>
            <a:r>
              <a:rPr lang="en-US" sz="2115">
                <a:solidFill>
                  <a:srgbClr val="000000"/>
                </a:solidFill>
                <a:latin typeface="Lora"/>
              </a:rPr>
              <a:t>Collective ‘serving’ people</a:t>
            </a:r>
          </a:p>
        </p:txBody>
      </p:sp>
      <p:sp>
        <p:nvSpPr>
          <p:cNvPr id="12" name="TextBox 12"/>
          <p:cNvSpPr txBox="1"/>
          <p:nvPr/>
        </p:nvSpPr>
        <p:spPr>
          <a:xfrm>
            <a:off x="3145772" y="3000897"/>
            <a:ext cx="4888699" cy="826420"/>
          </a:xfrm>
          <a:prstGeom prst="rect">
            <a:avLst/>
          </a:prstGeom>
        </p:spPr>
        <p:txBody>
          <a:bodyPr lIns="0" tIns="0" rIns="0" bIns="0" rtlCol="0" anchor="t">
            <a:spAutoFit/>
          </a:bodyPr>
          <a:lstStyle/>
          <a:p>
            <a:pPr algn="r">
              <a:lnSpc>
                <a:spcPts val="3343"/>
              </a:lnSpc>
              <a:spcBef>
                <a:spcPct val="0"/>
              </a:spcBef>
            </a:pPr>
            <a:r>
              <a:rPr lang="en-US" sz="2115" dirty="0">
                <a:solidFill>
                  <a:srgbClr val="000000"/>
                </a:solidFill>
                <a:latin typeface="Lora"/>
              </a:rPr>
              <a:t>From demanding for representative administration</a:t>
            </a:r>
          </a:p>
        </p:txBody>
      </p:sp>
      <p:sp>
        <p:nvSpPr>
          <p:cNvPr id="13" name="TextBox 13"/>
          <p:cNvSpPr txBox="1"/>
          <p:nvPr/>
        </p:nvSpPr>
        <p:spPr>
          <a:xfrm>
            <a:off x="6961996" y="818114"/>
            <a:ext cx="4603837" cy="598180"/>
          </a:xfrm>
          <a:prstGeom prst="rect">
            <a:avLst/>
          </a:prstGeom>
        </p:spPr>
        <p:txBody>
          <a:bodyPr lIns="0" tIns="0" rIns="0" bIns="0" rtlCol="0" anchor="t">
            <a:spAutoFit/>
          </a:bodyPr>
          <a:lstStyle/>
          <a:p>
            <a:pPr marL="0" lvl="0" indent="0" algn="ctr">
              <a:lnSpc>
                <a:spcPts val="5040"/>
              </a:lnSpc>
              <a:spcBef>
                <a:spcPct val="0"/>
              </a:spcBef>
            </a:pPr>
            <a:r>
              <a:rPr lang="en-US" sz="3600" u="none" strike="noStrike" dirty="0">
                <a:solidFill>
                  <a:srgbClr val="001395"/>
                </a:solidFill>
                <a:latin typeface="Lora Bold"/>
              </a:rPr>
              <a:t>Shift in Focus</a:t>
            </a:r>
          </a:p>
        </p:txBody>
      </p:sp>
      <p:sp>
        <p:nvSpPr>
          <p:cNvPr id="14" name="TextBox 14"/>
          <p:cNvSpPr txBox="1"/>
          <p:nvPr/>
        </p:nvSpPr>
        <p:spPr>
          <a:xfrm>
            <a:off x="3145772" y="4325173"/>
            <a:ext cx="4797782" cy="826420"/>
          </a:xfrm>
          <a:prstGeom prst="rect">
            <a:avLst/>
          </a:prstGeom>
        </p:spPr>
        <p:txBody>
          <a:bodyPr lIns="0" tIns="0" rIns="0" bIns="0" rtlCol="0" anchor="t">
            <a:spAutoFit/>
          </a:bodyPr>
          <a:lstStyle/>
          <a:p>
            <a:pPr algn="r">
              <a:lnSpc>
                <a:spcPts val="3343"/>
              </a:lnSpc>
              <a:spcBef>
                <a:spcPct val="0"/>
              </a:spcBef>
            </a:pPr>
            <a:r>
              <a:rPr lang="en-US" sz="2115" dirty="0">
                <a:solidFill>
                  <a:srgbClr val="000000"/>
                </a:solidFill>
                <a:latin typeface="Lora"/>
              </a:rPr>
              <a:t>From structural and systemic transformation</a:t>
            </a:r>
          </a:p>
        </p:txBody>
      </p:sp>
      <p:sp>
        <p:nvSpPr>
          <p:cNvPr id="15" name="TextBox 15"/>
          <p:cNvSpPr txBox="1"/>
          <p:nvPr/>
        </p:nvSpPr>
        <p:spPr>
          <a:xfrm>
            <a:off x="4630432" y="5652170"/>
            <a:ext cx="3313122" cy="405015"/>
          </a:xfrm>
          <a:prstGeom prst="rect">
            <a:avLst/>
          </a:prstGeom>
        </p:spPr>
        <p:txBody>
          <a:bodyPr lIns="0" tIns="0" rIns="0" bIns="0" rtlCol="0" anchor="t">
            <a:spAutoFit/>
          </a:bodyPr>
          <a:lstStyle/>
          <a:p>
            <a:pPr algn="ctr">
              <a:lnSpc>
                <a:spcPts val="3343"/>
              </a:lnSpc>
              <a:spcBef>
                <a:spcPct val="0"/>
              </a:spcBef>
            </a:pPr>
            <a:r>
              <a:rPr lang="en-US" sz="2115" dirty="0">
                <a:solidFill>
                  <a:srgbClr val="000000"/>
                </a:solidFill>
                <a:latin typeface="Lora"/>
              </a:rPr>
              <a:t>From people-led advocacy</a:t>
            </a:r>
          </a:p>
        </p:txBody>
      </p:sp>
      <p:sp>
        <p:nvSpPr>
          <p:cNvPr id="16" name="TextBox 16"/>
          <p:cNvSpPr txBox="1"/>
          <p:nvPr/>
        </p:nvSpPr>
        <p:spPr>
          <a:xfrm>
            <a:off x="3145772" y="6557762"/>
            <a:ext cx="4888699" cy="794090"/>
          </a:xfrm>
          <a:prstGeom prst="rect">
            <a:avLst/>
          </a:prstGeom>
        </p:spPr>
        <p:txBody>
          <a:bodyPr lIns="0" tIns="0" rIns="0" bIns="0" rtlCol="0" anchor="t">
            <a:spAutoFit/>
          </a:bodyPr>
          <a:lstStyle/>
          <a:p>
            <a:pPr algn="r">
              <a:lnSpc>
                <a:spcPts val="3201"/>
              </a:lnSpc>
              <a:spcBef>
                <a:spcPct val="0"/>
              </a:spcBef>
            </a:pPr>
            <a:r>
              <a:rPr lang="en-US" sz="2026" dirty="0">
                <a:solidFill>
                  <a:srgbClr val="000000"/>
                </a:solidFill>
                <a:latin typeface="Lora"/>
              </a:rPr>
              <a:t>From  local leadership-blooming collective</a:t>
            </a:r>
          </a:p>
        </p:txBody>
      </p:sp>
      <p:sp>
        <p:nvSpPr>
          <p:cNvPr id="17" name="TextBox 17"/>
          <p:cNvSpPr txBox="1"/>
          <p:nvPr/>
        </p:nvSpPr>
        <p:spPr>
          <a:xfrm>
            <a:off x="3304411" y="7834108"/>
            <a:ext cx="4730059" cy="826420"/>
          </a:xfrm>
          <a:prstGeom prst="rect">
            <a:avLst/>
          </a:prstGeom>
        </p:spPr>
        <p:txBody>
          <a:bodyPr lIns="0" tIns="0" rIns="0" bIns="0" rtlCol="0" anchor="t">
            <a:spAutoFit/>
          </a:bodyPr>
          <a:lstStyle/>
          <a:p>
            <a:pPr algn="r">
              <a:lnSpc>
                <a:spcPts val="3343"/>
              </a:lnSpc>
              <a:spcBef>
                <a:spcPct val="0"/>
              </a:spcBef>
            </a:pPr>
            <a:r>
              <a:rPr lang="en-US" sz="2115" dirty="0">
                <a:solidFill>
                  <a:srgbClr val="000000"/>
                </a:solidFill>
                <a:latin typeface="Lora"/>
              </a:rPr>
              <a:t>From primacy to community-</a:t>
            </a:r>
            <a:r>
              <a:rPr lang="en-US" sz="2115" dirty="0" err="1">
                <a:solidFill>
                  <a:srgbClr val="000000"/>
                </a:solidFill>
                <a:latin typeface="Lora"/>
              </a:rPr>
              <a:t>mobilising</a:t>
            </a:r>
            <a:r>
              <a:rPr lang="en-US" sz="2115" dirty="0">
                <a:solidFill>
                  <a:srgbClr val="000000"/>
                </a:solidFill>
                <a:latin typeface="Lora"/>
              </a:rPr>
              <a:t> skill</a:t>
            </a:r>
          </a:p>
        </p:txBody>
      </p:sp>
      <p:sp>
        <p:nvSpPr>
          <p:cNvPr id="18" name="TextBox 18"/>
          <p:cNvSpPr txBox="1"/>
          <p:nvPr/>
        </p:nvSpPr>
        <p:spPr>
          <a:xfrm>
            <a:off x="4083923" y="2113626"/>
            <a:ext cx="3859631" cy="405015"/>
          </a:xfrm>
          <a:prstGeom prst="rect">
            <a:avLst/>
          </a:prstGeom>
        </p:spPr>
        <p:txBody>
          <a:bodyPr lIns="0" tIns="0" rIns="0" bIns="0" rtlCol="0" anchor="t">
            <a:spAutoFit/>
          </a:bodyPr>
          <a:lstStyle/>
          <a:p>
            <a:pPr algn="r">
              <a:lnSpc>
                <a:spcPts val="3343"/>
              </a:lnSpc>
              <a:spcBef>
                <a:spcPct val="0"/>
              </a:spcBef>
            </a:pPr>
            <a:r>
              <a:rPr lang="en-US" sz="2115" dirty="0">
                <a:solidFill>
                  <a:srgbClr val="000000"/>
                </a:solidFill>
                <a:latin typeface="Lora"/>
              </a:rPr>
              <a:t>From People-owned Collective</a:t>
            </a:r>
          </a:p>
        </p:txBody>
      </p:sp>
      <p:sp>
        <p:nvSpPr>
          <p:cNvPr id="19" name="TextBox 19"/>
          <p:cNvSpPr txBox="1"/>
          <p:nvPr/>
        </p:nvSpPr>
        <p:spPr>
          <a:xfrm>
            <a:off x="10314575" y="3000897"/>
            <a:ext cx="5040534" cy="826420"/>
          </a:xfrm>
          <a:prstGeom prst="rect">
            <a:avLst/>
          </a:prstGeom>
        </p:spPr>
        <p:txBody>
          <a:bodyPr lIns="0" tIns="0" rIns="0" bIns="0" rtlCol="0" anchor="t">
            <a:spAutoFit/>
          </a:bodyPr>
          <a:lstStyle/>
          <a:p>
            <a:pPr algn="l">
              <a:lnSpc>
                <a:spcPts val="3343"/>
              </a:lnSpc>
              <a:spcBef>
                <a:spcPct val="0"/>
              </a:spcBef>
            </a:pPr>
            <a:r>
              <a:rPr lang="en-US" sz="2115">
                <a:solidFill>
                  <a:srgbClr val="000000"/>
                </a:solidFill>
                <a:latin typeface="Lora"/>
              </a:rPr>
              <a:t>Claiming rights from non-representative administration</a:t>
            </a:r>
          </a:p>
        </p:txBody>
      </p:sp>
      <p:sp>
        <p:nvSpPr>
          <p:cNvPr id="20" name="TextBox 20"/>
          <p:cNvSpPr txBox="1"/>
          <p:nvPr/>
        </p:nvSpPr>
        <p:spPr>
          <a:xfrm>
            <a:off x="10348995" y="4309571"/>
            <a:ext cx="4341856" cy="826420"/>
          </a:xfrm>
          <a:prstGeom prst="rect">
            <a:avLst/>
          </a:prstGeom>
        </p:spPr>
        <p:txBody>
          <a:bodyPr lIns="0" tIns="0" rIns="0" bIns="0" rtlCol="0" anchor="t">
            <a:spAutoFit/>
          </a:bodyPr>
          <a:lstStyle/>
          <a:p>
            <a:pPr algn="l">
              <a:lnSpc>
                <a:spcPts val="3343"/>
              </a:lnSpc>
              <a:spcBef>
                <a:spcPct val="0"/>
              </a:spcBef>
            </a:pPr>
            <a:r>
              <a:rPr lang="en-US" sz="2115">
                <a:solidFill>
                  <a:srgbClr val="000000"/>
                </a:solidFill>
                <a:latin typeface="Lora"/>
              </a:rPr>
              <a:t>Claiming rights and entitlements from existing system</a:t>
            </a:r>
          </a:p>
        </p:txBody>
      </p:sp>
      <p:sp>
        <p:nvSpPr>
          <p:cNvPr id="21" name="TextBox 21"/>
          <p:cNvSpPr txBox="1"/>
          <p:nvPr/>
        </p:nvSpPr>
        <p:spPr>
          <a:xfrm>
            <a:off x="10348995" y="5618246"/>
            <a:ext cx="4884734" cy="405015"/>
          </a:xfrm>
          <a:prstGeom prst="rect">
            <a:avLst/>
          </a:prstGeom>
        </p:spPr>
        <p:txBody>
          <a:bodyPr lIns="0" tIns="0" rIns="0" bIns="0" rtlCol="0" anchor="t">
            <a:spAutoFit/>
          </a:bodyPr>
          <a:lstStyle/>
          <a:p>
            <a:pPr algn="l">
              <a:lnSpc>
                <a:spcPts val="3343"/>
              </a:lnSpc>
              <a:spcBef>
                <a:spcPct val="0"/>
              </a:spcBef>
            </a:pPr>
            <a:r>
              <a:rPr lang="en-US" sz="2115">
                <a:solidFill>
                  <a:srgbClr val="000000"/>
                </a:solidFill>
                <a:latin typeface="Lora"/>
              </a:rPr>
              <a:t>Leaders’ network dependent advocacy</a:t>
            </a:r>
          </a:p>
        </p:txBody>
      </p:sp>
      <p:sp>
        <p:nvSpPr>
          <p:cNvPr id="22" name="TextBox 22"/>
          <p:cNvSpPr txBox="1"/>
          <p:nvPr/>
        </p:nvSpPr>
        <p:spPr>
          <a:xfrm>
            <a:off x="10348995" y="6505517"/>
            <a:ext cx="4884734" cy="826420"/>
          </a:xfrm>
          <a:prstGeom prst="rect">
            <a:avLst/>
          </a:prstGeom>
        </p:spPr>
        <p:txBody>
          <a:bodyPr lIns="0" tIns="0" rIns="0" bIns="0" rtlCol="0" anchor="t">
            <a:spAutoFit/>
          </a:bodyPr>
          <a:lstStyle/>
          <a:p>
            <a:pPr algn="l">
              <a:lnSpc>
                <a:spcPts val="3343"/>
              </a:lnSpc>
              <a:spcBef>
                <a:spcPct val="0"/>
              </a:spcBef>
            </a:pPr>
            <a:r>
              <a:rPr lang="en-US" sz="2115">
                <a:solidFill>
                  <a:srgbClr val="000000"/>
                </a:solidFill>
                <a:latin typeface="Lora"/>
              </a:rPr>
              <a:t>Singular leadership model (hero worship)</a:t>
            </a:r>
          </a:p>
        </p:txBody>
      </p:sp>
      <p:sp>
        <p:nvSpPr>
          <p:cNvPr id="23" name="TextBox 23"/>
          <p:cNvSpPr txBox="1"/>
          <p:nvPr/>
        </p:nvSpPr>
        <p:spPr>
          <a:xfrm>
            <a:off x="10366112" y="7814192"/>
            <a:ext cx="4778216" cy="826420"/>
          </a:xfrm>
          <a:prstGeom prst="rect">
            <a:avLst/>
          </a:prstGeom>
        </p:spPr>
        <p:txBody>
          <a:bodyPr lIns="0" tIns="0" rIns="0" bIns="0" rtlCol="0" anchor="t">
            <a:spAutoFit/>
          </a:bodyPr>
          <a:lstStyle/>
          <a:p>
            <a:pPr algn="l">
              <a:lnSpc>
                <a:spcPts val="3343"/>
              </a:lnSpc>
              <a:spcBef>
                <a:spcPct val="0"/>
              </a:spcBef>
            </a:pPr>
            <a:r>
              <a:rPr lang="en-US" sz="2115">
                <a:solidFill>
                  <a:srgbClr val="000000"/>
                </a:solidFill>
                <a:latin typeface="Lora"/>
              </a:rPr>
              <a:t>Primacy to English and documentation </a:t>
            </a:r>
          </a:p>
        </p:txBody>
      </p:sp>
      <p:sp>
        <p:nvSpPr>
          <p:cNvPr id="24" name="TextBox 24"/>
          <p:cNvSpPr txBox="1"/>
          <p:nvPr/>
        </p:nvSpPr>
        <p:spPr>
          <a:xfrm>
            <a:off x="13351835" y="9163050"/>
            <a:ext cx="4587925" cy="888111"/>
          </a:xfrm>
          <a:prstGeom prst="rect">
            <a:avLst/>
          </a:prstGeom>
        </p:spPr>
        <p:txBody>
          <a:bodyPr lIns="0" tIns="0" rIns="0" bIns="0" rtlCol="0" anchor="t">
            <a:spAutoFit/>
          </a:bodyPr>
          <a:lstStyle/>
          <a:p>
            <a:pPr marL="0" lvl="0" indent="0" algn="r">
              <a:lnSpc>
                <a:spcPts val="7223"/>
              </a:lnSpc>
              <a:spcBef>
                <a:spcPct val="0"/>
              </a:spcBef>
            </a:pPr>
            <a:r>
              <a:rPr lang="en-US" sz="5159" u="none" strike="noStrike" dirty="0" err="1">
                <a:solidFill>
                  <a:srgbClr val="001391"/>
                </a:solidFill>
                <a:latin typeface="Lora Bold Italics"/>
              </a:rPr>
              <a:t>Exi</a:t>
            </a:r>
            <a:r>
              <a:rPr lang="en-US" sz="5159" u="none" strike="noStrike" dirty="0">
                <a:solidFill>
                  <a:srgbClr val="001391"/>
                </a:solidFill>
                <a:latin typeface="Lora Bold Italics"/>
              </a:rPr>
              <a:t>(s)t strategy</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left)">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left)">
                                      <p:cBhvr>
                                        <p:cTn id="56" dur="500"/>
                                        <p:tgtEl>
                                          <p:spTgt spid="17"/>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left)">
                                      <p:cBhvr>
                                        <p:cTn id="5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P spid="12" grpId="0"/>
      <p:bldP spid="14" grpId="0"/>
      <p:bldP spid="15" grpId="0"/>
      <p:bldP spid="16" grpId="0"/>
      <p:bldP spid="17" grpId="0"/>
      <p:bldP spid="18" grpId="0"/>
      <p:bldP spid="19" grpId="0"/>
      <p:bldP spid="20" grpId="0"/>
      <p:bldP spid="21" grpId="0"/>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921703" y="2345103"/>
            <a:ext cx="3931270" cy="3651167"/>
          </a:xfrm>
          <a:custGeom>
            <a:avLst/>
            <a:gdLst/>
            <a:ahLst/>
            <a:cxnLst/>
            <a:rect l="l" t="t" r="r" b="b"/>
            <a:pathLst>
              <a:path w="3931270" h="3651167">
                <a:moveTo>
                  <a:pt x="0" y="0"/>
                </a:moveTo>
                <a:lnTo>
                  <a:pt x="3931270" y="0"/>
                </a:lnTo>
                <a:lnTo>
                  <a:pt x="3931270" y="3651167"/>
                </a:lnTo>
                <a:lnTo>
                  <a:pt x="0" y="36511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a:p>
        </p:txBody>
      </p:sp>
      <p:sp>
        <p:nvSpPr>
          <p:cNvPr id="3" name="Freeform 3"/>
          <p:cNvSpPr/>
          <p:nvPr/>
        </p:nvSpPr>
        <p:spPr>
          <a:xfrm>
            <a:off x="5808066" y="2605053"/>
            <a:ext cx="3931270" cy="3651167"/>
          </a:xfrm>
          <a:custGeom>
            <a:avLst/>
            <a:gdLst/>
            <a:ahLst/>
            <a:cxnLst/>
            <a:rect l="l" t="t" r="r" b="b"/>
            <a:pathLst>
              <a:path w="3931270" h="3651167">
                <a:moveTo>
                  <a:pt x="0" y="0"/>
                </a:moveTo>
                <a:lnTo>
                  <a:pt x="3931271" y="0"/>
                </a:lnTo>
                <a:lnTo>
                  <a:pt x="3931271" y="3651167"/>
                </a:lnTo>
                <a:lnTo>
                  <a:pt x="0" y="36511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a:p>
        </p:txBody>
      </p:sp>
      <p:sp>
        <p:nvSpPr>
          <p:cNvPr id="4" name="Freeform 4"/>
          <p:cNvSpPr/>
          <p:nvPr/>
        </p:nvSpPr>
        <p:spPr>
          <a:xfrm>
            <a:off x="7451454" y="4917346"/>
            <a:ext cx="3931270" cy="3651167"/>
          </a:xfrm>
          <a:custGeom>
            <a:avLst/>
            <a:gdLst/>
            <a:ahLst/>
            <a:cxnLst/>
            <a:rect l="l" t="t" r="r" b="b"/>
            <a:pathLst>
              <a:path w="3931270" h="3651167">
                <a:moveTo>
                  <a:pt x="0" y="0"/>
                </a:moveTo>
                <a:lnTo>
                  <a:pt x="3931270" y="0"/>
                </a:lnTo>
                <a:lnTo>
                  <a:pt x="3931270" y="3651167"/>
                </a:lnTo>
                <a:lnTo>
                  <a:pt x="0" y="36511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a:p>
        </p:txBody>
      </p:sp>
      <p:grpSp>
        <p:nvGrpSpPr>
          <p:cNvPr id="5" name="Group 5"/>
          <p:cNvGrpSpPr/>
          <p:nvPr/>
        </p:nvGrpSpPr>
        <p:grpSpPr>
          <a:xfrm>
            <a:off x="7282655" y="3154872"/>
            <a:ext cx="4100070" cy="410007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F3F6"/>
            </a:solidFill>
          </p:spPr>
          <p:txBody>
            <a:bodyPr/>
            <a:lstStyle/>
            <a:p>
              <a:endParaRPr lang="en-IN"/>
            </a:p>
          </p:txBody>
        </p:sp>
        <p:sp>
          <p:nvSpPr>
            <p:cNvPr id="7" name="TextBox 7"/>
            <p:cNvSpPr txBox="1"/>
            <p:nvPr/>
          </p:nvSpPr>
          <p:spPr>
            <a:xfrm>
              <a:off x="76200" y="76200"/>
              <a:ext cx="660400" cy="660400"/>
            </a:xfrm>
            <a:prstGeom prst="rect">
              <a:avLst/>
            </a:prstGeom>
          </p:spPr>
          <p:txBody>
            <a:bodyPr lIns="50800" tIns="50800" rIns="50800" bIns="50800" rtlCol="0" anchor="ctr"/>
            <a:lstStyle/>
            <a:p>
              <a:pPr algn="ctr">
                <a:lnSpc>
                  <a:spcPts val="2160"/>
                </a:lnSpc>
              </a:pPr>
              <a:endParaRPr/>
            </a:p>
          </p:txBody>
        </p:sp>
      </p:grpSp>
      <p:sp>
        <p:nvSpPr>
          <p:cNvPr id="8" name="TextBox 8"/>
          <p:cNvSpPr txBox="1"/>
          <p:nvPr/>
        </p:nvSpPr>
        <p:spPr>
          <a:xfrm rot="-5400000">
            <a:off x="-3581374" y="4923854"/>
            <a:ext cx="8229600" cy="439293"/>
          </a:xfrm>
          <a:prstGeom prst="rect">
            <a:avLst/>
          </a:prstGeom>
        </p:spPr>
        <p:txBody>
          <a:bodyPr lIns="0" tIns="0" rIns="0" bIns="0" rtlCol="0" anchor="t">
            <a:spAutoFit/>
          </a:bodyPr>
          <a:lstStyle/>
          <a:p>
            <a:pPr algn="l">
              <a:lnSpc>
                <a:spcPts val="3611"/>
              </a:lnSpc>
            </a:pPr>
            <a:r>
              <a:rPr lang="en-US" sz="2579">
                <a:solidFill>
                  <a:srgbClr val="545454"/>
                </a:solidFill>
                <a:latin typeface="Lora Bold"/>
              </a:rPr>
              <a:t>Critical Reflection on Interface with Grant Making</a:t>
            </a:r>
          </a:p>
        </p:txBody>
      </p:sp>
      <p:sp>
        <p:nvSpPr>
          <p:cNvPr id="9" name="TextBox 9"/>
          <p:cNvSpPr txBox="1"/>
          <p:nvPr/>
        </p:nvSpPr>
        <p:spPr>
          <a:xfrm>
            <a:off x="7556110" y="4612341"/>
            <a:ext cx="3553159" cy="1127982"/>
          </a:xfrm>
          <a:prstGeom prst="rect">
            <a:avLst/>
          </a:prstGeom>
        </p:spPr>
        <p:txBody>
          <a:bodyPr lIns="0" tIns="0" rIns="0" bIns="0" rtlCol="0" anchor="t">
            <a:spAutoFit/>
          </a:bodyPr>
          <a:lstStyle/>
          <a:p>
            <a:pPr algn="ctr">
              <a:lnSpc>
                <a:spcPts val="2927"/>
              </a:lnSpc>
            </a:pPr>
            <a:r>
              <a:rPr lang="en-US" sz="2091">
                <a:solidFill>
                  <a:srgbClr val="001391"/>
                </a:solidFill>
                <a:cs typeface="Lora Italics"/>
              </a:rPr>
              <a:t>சிந்தனை</a:t>
            </a:r>
            <a:r>
              <a:rPr lang="en-US" sz="2091">
                <a:solidFill>
                  <a:srgbClr val="001391"/>
                </a:solidFill>
                <a:latin typeface="Lora Italics"/>
              </a:rPr>
              <a:t> </a:t>
            </a:r>
          </a:p>
          <a:p>
            <a:pPr marL="0" lvl="0" indent="0" algn="ctr">
              <a:lnSpc>
                <a:spcPts val="2927"/>
              </a:lnSpc>
              <a:spcBef>
                <a:spcPct val="0"/>
              </a:spcBef>
            </a:pPr>
            <a:r>
              <a:rPr lang="en-US" sz="2091" u="none" strike="noStrike">
                <a:solidFill>
                  <a:srgbClr val="001391"/>
                </a:solidFill>
                <a:latin typeface="Lora Italics"/>
              </a:rPr>
              <a:t>Critical Reflection as a core attribute of Collectivisation</a:t>
            </a:r>
          </a:p>
        </p:txBody>
      </p:sp>
      <p:sp>
        <p:nvSpPr>
          <p:cNvPr id="10" name="TextBox 10"/>
          <p:cNvSpPr txBox="1"/>
          <p:nvPr/>
        </p:nvSpPr>
        <p:spPr>
          <a:xfrm rot="5400000">
            <a:off x="13881106" y="4985206"/>
            <a:ext cx="7630319" cy="439401"/>
          </a:xfrm>
          <a:prstGeom prst="rect">
            <a:avLst/>
          </a:prstGeom>
        </p:spPr>
        <p:txBody>
          <a:bodyPr lIns="0" tIns="0" rIns="0" bIns="0" rtlCol="0" anchor="t">
            <a:spAutoFit/>
          </a:bodyPr>
          <a:lstStyle/>
          <a:p>
            <a:pPr algn="ctr">
              <a:lnSpc>
                <a:spcPts val="3606"/>
              </a:lnSpc>
            </a:pPr>
            <a:r>
              <a:rPr lang="en-US" sz="2575">
                <a:solidFill>
                  <a:srgbClr val="145DA0"/>
                </a:solidFill>
                <a:latin typeface="Lora Bold"/>
              </a:rPr>
              <a:t>Critical Reflection on Collectivisation</a:t>
            </a:r>
          </a:p>
        </p:txBody>
      </p:sp>
      <p:sp>
        <p:nvSpPr>
          <p:cNvPr id="11" name="TextBox 11"/>
          <p:cNvSpPr txBox="1"/>
          <p:nvPr/>
        </p:nvSpPr>
        <p:spPr>
          <a:xfrm>
            <a:off x="12582874" y="6979063"/>
            <a:ext cx="4206938" cy="536702"/>
          </a:xfrm>
          <a:prstGeom prst="rect">
            <a:avLst/>
          </a:prstGeom>
        </p:spPr>
        <p:txBody>
          <a:bodyPr lIns="0" tIns="0" rIns="0" bIns="0" rtlCol="0" anchor="t">
            <a:spAutoFit/>
          </a:bodyPr>
          <a:lstStyle/>
          <a:p>
            <a:pPr marL="0" lvl="0" indent="0" algn="just">
              <a:lnSpc>
                <a:spcPts val="4368"/>
              </a:lnSpc>
              <a:spcBef>
                <a:spcPct val="0"/>
              </a:spcBef>
            </a:pPr>
            <a:r>
              <a:rPr lang="en-US" sz="3120">
                <a:solidFill>
                  <a:srgbClr val="7092B6"/>
                </a:solidFill>
                <a:latin typeface="Lora Bold Italics"/>
              </a:rPr>
              <a:t>Ethics</a:t>
            </a:r>
          </a:p>
        </p:txBody>
      </p:sp>
    </p:spTree>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D788AAB3-0B32-9487-4078-94FDDF15054F}"/>
              </a:ext>
            </a:extLst>
          </p:cNvPr>
          <p:cNvGrpSpPr/>
          <p:nvPr/>
        </p:nvGrpSpPr>
        <p:grpSpPr>
          <a:xfrm>
            <a:off x="0" y="0"/>
            <a:ext cx="18288000" cy="10287000"/>
            <a:chOff x="0" y="0"/>
            <a:chExt cx="24384000" cy="13716000"/>
          </a:xfrm>
        </p:grpSpPr>
        <p:sp>
          <p:nvSpPr>
            <p:cNvPr id="7" name="Freeform 3">
              <a:extLst>
                <a:ext uri="{FF2B5EF4-FFF2-40B4-BE49-F238E27FC236}">
                  <a16:creationId xmlns:a16="http://schemas.microsoft.com/office/drawing/2014/main" id="{AEED15F3-FEA8-93C6-D2F6-1323ED9EFFE4}"/>
                </a:ext>
              </a:extLst>
            </p:cNvPr>
            <p:cNvSpPr/>
            <p:nvPr/>
          </p:nvSpPr>
          <p:spPr>
            <a:xfrm>
              <a:off x="0" y="0"/>
              <a:ext cx="24384000" cy="13716000"/>
            </a:xfrm>
            <a:custGeom>
              <a:avLst/>
              <a:gdLst/>
              <a:ahLst/>
              <a:cxnLst/>
              <a:rect l="l" t="t" r="r" b="b"/>
              <a:pathLst>
                <a:path w="24384000" h="13716000">
                  <a:moveTo>
                    <a:pt x="24384000" y="13716000"/>
                  </a:moveTo>
                  <a:lnTo>
                    <a:pt x="0" y="13716000"/>
                  </a:lnTo>
                  <a:lnTo>
                    <a:pt x="0" y="0"/>
                  </a:lnTo>
                  <a:lnTo>
                    <a:pt x="24384000" y="0"/>
                  </a:lnTo>
                  <a:lnTo>
                    <a:pt x="24384000" y="13716000"/>
                  </a:lnTo>
                  <a:close/>
                </a:path>
              </a:pathLst>
            </a:custGeom>
            <a:solidFill>
              <a:srgbClr val="F1F4FF"/>
            </a:solidFill>
          </p:spPr>
          <p:txBody>
            <a:bodyPr/>
            <a:lstStyle/>
            <a:p>
              <a:endParaRPr lang="en-IN"/>
            </a:p>
          </p:txBody>
        </p:sp>
      </p:grpSp>
      <p:sp>
        <p:nvSpPr>
          <p:cNvPr id="2" name="Freeform 2"/>
          <p:cNvSpPr/>
          <p:nvPr/>
        </p:nvSpPr>
        <p:spPr>
          <a:xfrm>
            <a:off x="10625098" y="2660627"/>
            <a:ext cx="6113716" cy="6113716"/>
          </a:xfrm>
          <a:custGeom>
            <a:avLst/>
            <a:gdLst/>
            <a:ahLst/>
            <a:cxnLst/>
            <a:rect l="l" t="t" r="r" b="b"/>
            <a:pathLst>
              <a:path w="6113716" h="6113716">
                <a:moveTo>
                  <a:pt x="0" y="0"/>
                </a:moveTo>
                <a:lnTo>
                  <a:pt x="6113716" y="0"/>
                </a:lnTo>
                <a:lnTo>
                  <a:pt x="6113716" y="6113716"/>
                </a:lnTo>
                <a:lnTo>
                  <a:pt x="0" y="61137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a:p>
        </p:txBody>
      </p:sp>
      <p:sp>
        <p:nvSpPr>
          <p:cNvPr id="3" name="TextBox 3"/>
          <p:cNvSpPr txBox="1"/>
          <p:nvPr/>
        </p:nvSpPr>
        <p:spPr>
          <a:xfrm>
            <a:off x="5775622" y="818114"/>
            <a:ext cx="5790211" cy="1221126"/>
          </a:xfrm>
          <a:prstGeom prst="rect">
            <a:avLst/>
          </a:prstGeom>
        </p:spPr>
        <p:txBody>
          <a:bodyPr lIns="0" tIns="0" rIns="0" bIns="0" rtlCol="0" anchor="t">
            <a:spAutoFit/>
          </a:bodyPr>
          <a:lstStyle/>
          <a:p>
            <a:pPr marL="0" lvl="0" indent="0" algn="ctr">
              <a:lnSpc>
                <a:spcPts val="5040"/>
              </a:lnSpc>
              <a:spcBef>
                <a:spcPct val="0"/>
              </a:spcBef>
            </a:pPr>
            <a:r>
              <a:rPr lang="en-US" sz="3600">
                <a:solidFill>
                  <a:srgbClr val="001391"/>
                </a:solidFill>
                <a:latin typeface="Lora Bold"/>
              </a:rPr>
              <a:t>Community-led Ethical Review Boards</a:t>
            </a:r>
          </a:p>
        </p:txBody>
      </p:sp>
      <p:sp>
        <p:nvSpPr>
          <p:cNvPr id="4" name="TextBox 4"/>
          <p:cNvSpPr txBox="1"/>
          <p:nvPr/>
        </p:nvSpPr>
        <p:spPr>
          <a:xfrm>
            <a:off x="1922684" y="3899543"/>
            <a:ext cx="6748043" cy="3635884"/>
          </a:xfrm>
          <a:prstGeom prst="rect">
            <a:avLst/>
          </a:prstGeom>
        </p:spPr>
        <p:txBody>
          <a:bodyPr lIns="0" tIns="0" rIns="0" bIns="0" rtlCol="0" anchor="t">
            <a:spAutoFit/>
          </a:bodyPr>
          <a:lstStyle/>
          <a:p>
            <a:pPr marL="751327" lvl="1" indent="-375664" algn="l">
              <a:lnSpc>
                <a:spcPts val="4871"/>
              </a:lnSpc>
              <a:buFont typeface="Arial"/>
              <a:buChar char="•"/>
            </a:pPr>
            <a:r>
              <a:rPr lang="en-US" sz="3479" dirty="0">
                <a:solidFill>
                  <a:srgbClr val="000000"/>
                </a:solidFill>
                <a:latin typeface="Lora"/>
              </a:rPr>
              <a:t>Ongoing monitoring and community engagement</a:t>
            </a:r>
          </a:p>
          <a:p>
            <a:pPr algn="l">
              <a:lnSpc>
                <a:spcPts val="4871"/>
              </a:lnSpc>
            </a:pPr>
            <a:endParaRPr lang="en-US" sz="3479" dirty="0">
              <a:solidFill>
                <a:srgbClr val="000000"/>
              </a:solidFill>
              <a:latin typeface="Lora"/>
            </a:endParaRPr>
          </a:p>
          <a:p>
            <a:pPr marL="751327" lvl="1" indent="-375664" algn="l">
              <a:lnSpc>
                <a:spcPts val="4871"/>
              </a:lnSpc>
              <a:buFont typeface="Arial"/>
              <a:buChar char="•"/>
            </a:pPr>
            <a:r>
              <a:rPr lang="en-US" sz="3479" dirty="0">
                <a:solidFill>
                  <a:srgbClr val="000000"/>
                </a:solidFill>
                <a:latin typeface="Lora"/>
              </a:rPr>
              <a:t>Ground Level Panels</a:t>
            </a:r>
          </a:p>
          <a:p>
            <a:pPr algn="l">
              <a:lnSpc>
                <a:spcPts val="4871"/>
              </a:lnSpc>
            </a:pPr>
            <a:endParaRPr lang="en-US" sz="3479" dirty="0">
              <a:solidFill>
                <a:srgbClr val="000000"/>
              </a:solidFill>
              <a:latin typeface="Lora"/>
            </a:endParaRPr>
          </a:p>
          <a:p>
            <a:pPr marL="751327" lvl="1" indent="-375664" algn="l">
              <a:lnSpc>
                <a:spcPts val="4871"/>
              </a:lnSpc>
              <a:buFont typeface="Arial"/>
              <a:buChar char="•"/>
            </a:pPr>
            <a:r>
              <a:rPr lang="en-US" sz="3479" dirty="0">
                <a:solidFill>
                  <a:srgbClr val="000000"/>
                </a:solidFill>
                <a:latin typeface="Lora"/>
              </a:rPr>
              <a:t>Community Evaluators</a:t>
            </a:r>
          </a:p>
        </p:txBody>
      </p:sp>
      <p:sp>
        <p:nvSpPr>
          <p:cNvPr id="5" name="Freeform 5" descr="A blue text on a black background  Description automatically generated"/>
          <p:cNvSpPr/>
          <p:nvPr/>
        </p:nvSpPr>
        <p:spPr>
          <a:xfrm>
            <a:off x="14249400" y="468102"/>
            <a:ext cx="3459858" cy="1158688"/>
          </a:xfrm>
          <a:custGeom>
            <a:avLst/>
            <a:gdLst/>
            <a:ahLst/>
            <a:cxnLst/>
            <a:rect l="l" t="t" r="r" b="b"/>
            <a:pathLst>
              <a:path w="3459858" h="1158688">
                <a:moveTo>
                  <a:pt x="0" y="0"/>
                </a:moveTo>
                <a:lnTo>
                  <a:pt x="3459858" y="0"/>
                </a:lnTo>
                <a:lnTo>
                  <a:pt x="3459858" y="1158688"/>
                </a:lnTo>
                <a:lnTo>
                  <a:pt x="0" y="1158688"/>
                </a:lnTo>
                <a:lnTo>
                  <a:pt x="0" y="0"/>
                </a:lnTo>
                <a:close/>
              </a:path>
            </a:pathLst>
          </a:custGeom>
          <a:blipFill>
            <a:blip r:embed="rId4"/>
            <a:stretch>
              <a:fillRect/>
            </a:stretch>
          </a:blipFill>
        </p:spPr>
        <p:txBody>
          <a:bodyPr/>
          <a:lstStyle/>
          <a:p>
            <a:endParaRPr lang="en-IN"/>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24384000" y="13716000"/>
                  </a:moveTo>
                  <a:lnTo>
                    <a:pt x="0" y="13716000"/>
                  </a:lnTo>
                  <a:lnTo>
                    <a:pt x="0" y="0"/>
                  </a:lnTo>
                  <a:lnTo>
                    <a:pt x="24384000" y="0"/>
                  </a:lnTo>
                  <a:lnTo>
                    <a:pt x="24384000" y="13716000"/>
                  </a:lnTo>
                  <a:close/>
                </a:path>
              </a:pathLst>
            </a:custGeom>
            <a:solidFill>
              <a:srgbClr val="F1F4FF"/>
            </a:solidFill>
          </p:spPr>
          <p:txBody>
            <a:bodyPr/>
            <a:lstStyle/>
            <a:p>
              <a:endParaRPr lang="en-IN"/>
            </a:p>
          </p:txBody>
        </p:sp>
      </p:grpSp>
      <p:grpSp>
        <p:nvGrpSpPr>
          <p:cNvPr id="4" name="Group 4"/>
          <p:cNvGrpSpPr/>
          <p:nvPr/>
        </p:nvGrpSpPr>
        <p:grpSpPr>
          <a:xfrm>
            <a:off x="0" y="8759928"/>
            <a:ext cx="18275935" cy="1527175"/>
            <a:chOff x="0" y="0"/>
            <a:chExt cx="24367913" cy="2036233"/>
          </a:xfrm>
        </p:grpSpPr>
        <p:sp>
          <p:nvSpPr>
            <p:cNvPr id="5" name="Freeform 5"/>
            <p:cNvSpPr/>
            <p:nvPr/>
          </p:nvSpPr>
          <p:spPr>
            <a:xfrm>
              <a:off x="0" y="0"/>
              <a:ext cx="24367362" cy="2036064"/>
            </a:xfrm>
            <a:custGeom>
              <a:avLst/>
              <a:gdLst/>
              <a:ahLst/>
              <a:cxnLst/>
              <a:rect l="l" t="t" r="r" b="b"/>
              <a:pathLst>
                <a:path w="24367362" h="2036064">
                  <a:moveTo>
                    <a:pt x="0" y="0"/>
                  </a:moveTo>
                  <a:lnTo>
                    <a:pt x="24367362" y="0"/>
                  </a:lnTo>
                  <a:lnTo>
                    <a:pt x="24367362" y="2036064"/>
                  </a:lnTo>
                  <a:lnTo>
                    <a:pt x="0" y="2036064"/>
                  </a:lnTo>
                  <a:lnTo>
                    <a:pt x="0" y="0"/>
                  </a:lnTo>
                  <a:close/>
                </a:path>
              </a:pathLst>
            </a:custGeom>
            <a:solidFill>
              <a:srgbClr val="FFFFFF"/>
            </a:solidFill>
          </p:spPr>
          <p:txBody>
            <a:bodyPr/>
            <a:lstStyle/>
            <a:p>
              <a:endParaRPr lang="en-IN"/>
            </a:p>
          </p:txBody>
        </p:sp>
      </p:grpSp>
      <p:grpSp>
        <p:nvGrpSpPr>
          <p:cNvPr id="6" name="Group 6"/>
          <p:cNvGrpSpPr/>
          <p:nvPr/>
        </p:nvGrpSpPr>
        <p:grpSpPr>
          <a:xfrm>
            <a:off x="0" y="1648584"/>
            <a:ext cx="5193030" cy="38100"/>
            <a:chOff x="0" y="0"/>
            <a:chExt cx="6924040" cy="50800"/>
          </a:xfrm>
        </p:grpSpPr>
        <p:sp>
          <p:nvSpPr>
            <p:cNvPr id="7" name="Freeform 7"/>
            <p:cNvSpPr/>
            <p:nvPr/>
          </p:nvSpPr>
          <p:spPr>
            <a:xfrm>
              <a:off x="0" y="0"/>
              <a:ext cx="6923532" cy="50800"/>
            </a:xfrm>
            <a:custGeom>
              <a:avLst/>
              <a:gdLst/>
              <a:ahLst/>
              <a:cxnLst/>
              <a:rect l="l" t="t" r="r" b="b"/>
              <a:pathLst>
                <a:path w="6923532" h="50800">
                  <a:moveTo>
                    <a:pt x="0" y="50800"/>
                  </a:moveTo>
                  <a:lnTo>
                    <a:pt x="0" y="0"/>
                  </a:lnTo>
                  <a:lnTo>
                    <a:pt x="6923532" y="0"/>
                  </a:lnTo>
                  <a:lnTo>
                    <a:pt x="6923532" y="50800"/>
                  </a:lnTo>
                  <a:lnTo>
                    <a:pt x="0" y="50800"/>
                  </a:lnTo>
                  <a:close/>
                </a:path>
              </a:pathLst>
            </a:custGeom>
            <a:solidFill>
              <a:srgbClr val="E98517"/>
            </a:solidFill>
          </p:spPr>
          <p:txBody>
            <a:bodyPr/>
            <a:lstStyle/>
            <a:p>
              <a:endParaRPr lang="en-IN"/>
            </a:p>
          </p:txBody>
        </p:sp>
      </p:grpSp>
      <p:sp>
        <p:nvSpPr>
          <p:cNvPr id="8" name="Freeform 8" descr="A blue text on a black background  Description automatically generated"/>
          <p:cNvSpPr/>
          <p:nvPr/>
        </p:nvSpPr>
        <p:spPr>
          <a:xfrm>
            <a:off x="14249400" y="468102"/>
            <a:ext cx="3459858" cy="1158688"/>
          </a:xfrm>
          <a:custGeom>
            <a:avLst/>
            <a:gdLst/>
            <a:ahLst/>
            <a:cxnLst/>
            <a:rect l="l" t="t" r="r" b="b"/>
            <a:pathLst>
              <a:path w="3459858" h="1158688">
                <a:moveTo>
                  <a:pt x="0" y="0"/>
                </a:moveTo>
                <a:lnTo>
                  <a:pt x="3459858" y="0"/>
                </a:lnTo>
                <a:lnTo>
                  <a:pt x="3459858" y="1158688"/>
                </a:lnTo>
                <a:lnTo>
                  <a:pt x="0" y="1158688"/>
                </a:lnTo>
                <a:lnTo>
                  <a:pt x="0" y="0"/>
                </a:lnTo>
                <a:close/>
              </a:path>
            </a:pathLst>
          </a:custGeom>
          <a:blipFill>
            <a:blip r:embed="rId2"/>
            <a:stretch>
              <a:fillRect/>
            </a:stretch>
          </a:blipFill>
        </p:spPr>
        <p:txBody>
          <a:bodyPr/>
          <a:lstStyle/>
          <a:p>
            <a:endParaRPr lang="en-IN"/>
          </a:p>
        </p:txBody>
      </p:sp>
      <p:sp>
        <p:nvSpPr>
          <p:cNvPr id="9" name="TextBox 9"/>
          <p:cNvSpPr txBox="1"/>
          <p:nvPr/>
        </p:nvSpPr>
        <p:spPr>
          <a:xfrm>
            <a:off x="1907074" y="2828434"/>
            <a:ext cx="14473852" cy="4555141"/>
          </a:xfrm>
          <a:prstGeom prst="rect">
            <a:avLst/>
          </a:prstGeom>
        </p:spPr>
        <p:txBody>
          <a:bodyPr lIns="0" tIns="0" rIns="0" bIns="0" rtlCol="0" anchor="t">
            <a:spAutoFit/>
          </a:bodyPr>
          <a:lstStyle/>
          <a:p>
            <a:pPr marL="0" lvl="0" indent="0" algn="r">
              <a:lnSpc>
                <a:spcPts val="8454"/>
              </a:lnSpc>
              <a:spcBef>
                <a:spcPct val="0"/>
              </a:spcBef>
            </a:pPr>
            <a:r>
              <a:rPr lang="en-US" sz="6038" u="none" strike="noStrike" dirty="0" err="1">
                <a:solidFill>
                  <a:srgbClr val="001689"/>
                </a:solidFill>
                <a:latin typeface="Lora Bold Italics"/>
                <a:cs typeface="Lora Bold Italics"/>
              </a:rPr>
              <a:t>சிந்தனை</a:t>
            </a:r>
            <a:r>
              <a:rPr lang="en-US" sz="6038" u="none" strike="noStrike" dirty="0">
                <a:solidFill>
                  <a:srgbClr val="001689"/>
                </a:solidFill>
                <a:latin typeface="Lora Bold Italics"/>
                <a:cs typeface="Lora Bold Italics"/>
              </a:rPr>
              <a:t> (</a:t>
            </a:r>
            <a:r>
              <a:rPr lang="en-US" sz="6038" u="none" strike="noStrike" dirty="0" err="1">
                <a:solidFill>
                  <a:srgbClr val="001689"/>
                </a:solidFill>
                <a:latin typeface="Lora Bold Italics"/>
                <a:cs typeface="Lora Bold Italics"/>
              </a:rPr>
              <a:t>Sindhanai</a:t>
            </a:r>
            <a:r>
              <a:rPr lang="en-US" sz="6038" u="none" strike="noStrike" dirty="0">
                <a:solidFill>
                  <a:srgbClr val="001689"/>
                </a:solidFill>
                <a:latin typeface="Lora Bold Italics"/>
                <a:cs typeface="Lora Bold Italics"/>
              </a:rPr>
              <a:t>) [Tamil]</a:t>
            </a:r>
          </a:p>
          <a:p>
            <a:pPr marL="0" lvl="0" indent="0" algn="r">
              <a:lnSpc>
                <a:spcPts val="3904"/>
              </a:lnSpc>
              <a:spcBef>
                <a:spcPct val="0"/>
              </a:spcBef>
            </a:pPr>
            <a:r>
              <a:rPr lang="en-US" sz="2788" u="none" strike="noStrike" dirty="0">
                <a:solidFill>
                  <a:srgbClr val="0B0B0B"/>
                </a:solidFill>
                <a:latin typeface="Lora Italics"/>
              </a:rPr>
              <a:t>English translation: Critical thinking</a:t>
            </a:r>
          </a:p>
          <a:p>
            <a:pPr marL="0" lvl="0" indent="0" algn="r">
              <a:lnSpc>
                <a:spcPts val="3904"/>
              </a:lnSpc>
              <a:spcBef>
                <a:spcPct val="0"/>
              </a:spcBef>
            </a:pPr>
            <a:r>
              <a:rPr lang="en-US" sz="2788" u="none" strike="noStrike" dirty="0">
                <a:solidFill>
                  <a:srgbClr val="0B0B0B"/>
                </a:solidFill>
                <a:latin typeface="Lora"/>
              </a:rPr>
              <a:t> </a:t>
            </a:r>
          </a:p>
          <a:p>
            <a:pPr marL="0" lvl="0" indent="0" algn="r">
              <a:lnSpc>
                <a:spcPts val="3904"/>
              </a:lnSpc>
              <a:spcBef>
                <a:spcPct val="0"/>
              </a:spcBef>
            </a:pPr>
            <a:endParaRPr lang="en-US" sz="2788" u="none" strike="noStrike" dirty="0">
              <a:solidFill>
                <a:srgbClr val="0B0B0B"/>
              </a:solidFill>
              <a:latin typeface="Lora"/>
            </a:endParaRPr>
          </a:p>
          <a:p>
            <a:pPr marL="0" lvl="0" indent="0" algn="ctr">
              <a:lnSpc>
                <a:spcPts val="3904"/>
              </a:lnSpc>
              <a:spcBef>
                <a:spcPct val="0"/>
              </a:spcBef>
            </a:pPr>
            <a:r>
              <a:rPr lang="en-US" sz="2788" u="none" strike="noStrike" dirty="0">
                <a:solidFill>
                  <a:srgbClr val="0B0B0B"/>
                </a:solidFill>
                <a:latin typeface="Lora"/>
              </a:rPr>
              <a:t>The ability to think clearly and rationally about complex issues. It involves examining assumptions, evaluating evidence, and drawing sound conclusions. Critical thinking is essential for social movements to be able to understand the root causes of indignity and intersectionality, and to develop effective strategies for addressing them. </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812800" cy="457200"/>
          </a:xfrm>
        </p:grpSpPr>
        <p:sp>
          <p:nvSpPr>
            <p:cNvPr id="3" name="Freeform 3"/>
            <p:cNvSpPr/>
            <p:nvPr/>
          </p:nvSpPr>
          <p:spPr>
            <a:xfrm>
              <a:off x="0" y="0"/>
              <a:ext cx="812800" cy="457200"/>
            </a:xfrm>
            <a:custGeom>
              <a:avLst/>
              <a:gdLst/>
              <a:ahLst/>
              <a:cxnLst/>
              <a:rect l="l" t="t" r="r" b="b"/>
              <a:pathLst>
                <a:path w="812800" h="457200">
                  <a:moveTo>
                    <a:pt x="0" y="0"/>
                  </a:moveTo>
                  <a:lnTo>
                    <a:pt x="812800" y="0"/>
                  </a:lnTo>
                  <a:lnTo>
                    <a:pt x="812800" y="457200"/>
                  </a:lnTo>
                  <a:lnTo>
                    <a:pt x="0" y="457200"/>
                  </a:lnTo>
                  <a:close/>
                </a:path>
              </a:pathLst>
            </a:custGeom>
            <a:solidFill>
              <a:srgbClr val="F1F4FF"/>
            </a:solidFill>
          </p:spPr>
          <p:txBody>
            <a:bodyPr/>
            <a:lstStyle/>
            <a:p>
              <a:endParaRPr lang="en-IN"/>
            </a:p>
          </p:txBody>
        </p:sp>
        <p:sp>
          <p:nvSpPr>
            <p:cNvPr id="4" name="TextBox 4"/>
            <p:cNvSpPr txBox="1"/>
            <p:nvPr/>
          </p:nvSpPr>
          <p:spPr>
            <a:xfrm>
              <a:off x="0" y="-38100"/>
              <a:ext cx="812800" cy="495300"/>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5457746" y="219176"/>
            <a:ext cx="2415790" cy="809524"/>
          </a:xfrm>
          <a:custGeom>
            <a:avLst/>
            <a:gdLst/>
            <a:ahLst/>
            <a:cxnLst/>
            <a:rect l="l" t="t" r="r" b="b"/>
            <a:pathLst>
              <a:path w="2415790" h="809524">
                <a:moveTo>
                  <a:pt x="0" y="0"/>
                </a:moveTo>
                <a:lnTo>
                  <a:pt x="2415790" y="0"/>
                </a:lnTo>
                <a:lnTo>
                  <a:pt x="2415790" y="809524"/>
                </a:lnTo>
                <a:lnTo>
                  <a:pt x="0" y="809524"/>
                </a:lnTo>
                <a:lnTo>
                  <a:pt x="0" y="0"/>
                </a:lnTo>
                <a:close/>
              </a:path>
            </a:pathLst>
          </a:custGeom>
          <a:blipFill>
            <a:blip r:embed="rId2"/>
            <a:stretch>
              <a:fillRect/>
            </a:stretch>
          </a:blipFill>
        </p:spPr>
        <p:txBody>
          <a:bodyPr/>
          <a:lstStyle/>
          <a:p>
            <a:endParaRPr lang="en-IN"/>
          </a:p>
        </p:txBody>
      </p:sp>
      <p:sp>
        <p:nvSpPr>
          <p:cNvPr id="6" name="Freeform 6"/>
          <p:cNvSpPr/>
          <p:nvPr/>
        </p:nvSpPr>
        <p:spPr>
          <a:xfrm>
            <a:off x="2050369" y="1839553"/>
            <a:ext cx="2047113" cy="2057400"/>
          </a:xfrm>
          <a:custGeom>
            <a:avLst/>
            <a:gdLst/>
            <a:ahLst/>
            <a:cxnLst/>
            <a:rect l="l" t="t" r="r" b="b"/>
            <a:pathLst>
              <a:path w="2047113" h="2057400">
                <a:moveTo>
                  <a:pt x="0" y="0"/>
                </a:moveTo>
                <a:lnTo>
                  <a:pt x="2047113" y="0"/>
                </a:lnTo>
                <a:lnTo>
                  <a:pt x="2047113" y="2057400"/>
                </a:lnTo>
                <a:lnTo>
                  <a:pt x="0" y="20574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IN"/>
          </a:p>
        </p:txBody>
      </p:sp>
      <p:sp>
        <p:nvSpPr>
          <p:cNvPr id="7" name="Freeform 7"/>
          <p:cNvSpPr/>
          <p:nvPr/>
        </p:nvSpPr>
        <p:spPr>
          <a:xfrm>
            <a:off x="14216595" y="3873781"/>
            <a:ext cx="2482301" cy="2539438"/>
          </a:xfrm>
          <a:custGeom>
            <a:avLst/>
            <a:gdLst/>
            <a:ahLst/>
            <a:cxnLst/>
            <a:rect l="l" t="t" r="r" b="b"/>
            <a:pathLst>
              <a:path w="2482301" h="2539438">
                <a:moveTo>
                  <a:pt x="0" y="0"/>
                </a:moveTo>
                <a:lnTo>
                  <a:pt x="2482301" y="0"/>
                </a:lnTo>
                <a:lnTo>
                  <a:pt x="2482301" y="2539438"/>
                </a:lnTo>
                <a:lnTo>
                  <a:pt x="0" y="25394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IN"/>
          </a:p>
        </p:txBody>
      </p:sp>
      <p:sp>
        <p:nvSpPr>
          <p:cNvPr id="8" name="Freeform 8"/>
          <p:cNvSpPr/>
          <p:nvPr/>
        </p:nvSpPr>
        <p:spPr>
          <a:xfrm>
            <a:off x="6196127" y="2190132"/>
            <a:ext cx="6333065" cy="5953081"/>
          </a:xfrm>
          <a:custGeom>
            <a:avLst/>
            <a:gdLst/>
            <a:ahLst/>
            <a:cxnLst/>
            <a:rect l="l" t="t" r="r" b="b"/>
            <a:pathLst>
              <a:path w="6333065" h="5953081">
                <a:moveTo>
                  <a:pt x="0" y="0"/>
                </a:moveTo>
                <a:lnTo>
                  <a:pt x="6333065" y="0"/>
                </a:lnTo>
                <a:lnTo>
                  <a:pt x="6333065" y="5953081"/>
                </a:lnTo>
                <a:lnTo>
                  <a:pt x="0" y="595308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IN"/>
          </a:p>
        </p:txBody>
      </p:sp>
      <p:sp>
        <p:nvSpPr>
          <p:cNvPr id="9" name="TextBox 9"/>
          <p:cNvSpPr txBox="1"/>
          <p:nvPr/>
        </p:nvSpPr>
        <p:spPr>
          <a:xfrm>
            <a:off x="1028700" y="4147846"/>
            <a:ext cx="4477748" cy="1242569"/>
          </a:xfrm>
          <a:prstGeom prst="rect">
            <a:avLst/>
          </a:prstGeom>
        </p:spPr>
        <p:txBody>
          <a:bodyPr lIns="0" tIns="0" rIns="0" bIns="0" rtlCol="0" anchor="t">
            <a:spAutoFit/>
          </a:bodyPr>
          <a:lstStyle/>
          <a:p>
            <a:pPr marL="0" lvl="0" indent="0" algn="ctr">
              <a:lnSpc>
                <a:spcPts val="5011"/>
              </a:lnSpc>
              <a:spcBef>
                <a:spcPct val="0"/>
              </a:spcBef>
            </a:pPr>
            <a:r>
              <a:rPr lang="en-US" sz="3579">
                <a:solidFill>
                  <a:srgbClr val="001391"/>
                </a:solidFill>
                <a:latin typeface="Lora Bold"/>
              </a:rPr>
              <a:t>Programme and Evaluation </a:t>
            </a:r>
          </a:p>
        </p:txBody>
      </p:sp>
      <p:sp>
        <p:nvSpPr>
          <p:cNvPr id="10" name="TextBox 10"/>
          <p:cNvSpPr txBox="1"/>
          <p:nvPr/>
        </p:nvSpPr>
        <p:spPr>
          <a:xfrm>
            <a:off x="13218872" y="6758431"/>
            <a:ext cx="4477748" cy="2499869"/>
          </a:xfrm>
          <a:prstGeom prst="rect">
            <a:avLst/>
          </a:prstGeom>
        </p:spPr>
        <p:txBody>
          <a:bodyPr lIns="0" tIns="0" rIns="0" bIns="0" rtlCol="0" anchor="t">
            <a:spAutoFit/>
          </a:bodyPr>
          <a:lstStyle/>
          <a:p>
            <a:pPr marL="0" lvl="0" indent="0" algn="ctr">
              <a:lnSpc>
                <a:spcPts val="5011"/>
              </a:lnSpc>
              <a:spcBef>
                <a:spcPct val="0"/>
              </a:spcBef>
            </a:pPr>
            <a:r>
              <a:rPr lang="en-US" sz="3579">
                <a:solidFill>
                  <a:srgbClr val="001391"/>
                </a:solidFill>
                <a:latin typeface="Lora Bold"/>
              </a:rPr>
              <a:t>Collectives and articulated voices from the community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
            <a:ext cx="18288000" cy="8760460"/>
            <a:chOff x="0" y="0"/>
            <a:chExt cx="24384000" cy="11680613"/>
          </a:xfrm>
        </p:grpSpPr>
        <p:sp>
          <p:nvSpPr>
            <p:cNvPr id="3" name="Freeform 3"/>
            <p:cNvSpPr/>
            <p:nvPr/>
          </p:nvSpPr>
          <p:spPr>
            <a:xfrm>
              <a:off x="0" y="0"/>
              <a:ext cx="24384000" cy="11679936"/>
            </a:xfrm>
            <a:custGeom>
              <a:avLst/>
              <a:gdLst/>
              <a:ahLst/>
              <a:cxnLst/>
              <a:rect l="l" t="t" r="r" b="b"/>
              <a:pathLst>
                <a:path w="24384000" h="11679936">
                  <a:moveTo>
                    <a:pt x="0" y="11679936"/>
                  </a:moveTo>
                  <a:lnTo>
                    <a:pt x="24384000" y="11679936"/>
                  </a:lnTo>
                  <a:lnTo>
                    <a:pt x="24384000" y="0"/>
                  </a:lnTo>
                  <a:lnTo>
                    <a:pt x="0" y="0"/>
                  </a:lnTo>
                  <a:lnTo>
                    <a:pt x="0" y="11679936"/>
                  </a:lnTo>
                  <a:close/>
                </a:path>
              </a:pathLst>
            </a:custGeom>
            <a:solidFill>
              <a:srgbClr val="4959D4"/>
            </a:solidFill>
          </p:spPr>
          <p:txBody>
            <a:bodyPr/>
            <a:lstStyle/>
            <a:p>
              <a:endParaRPr lang="en-IN"/>
            </a:p>
          </p:txBody>
        </p:sp>
      </p:grpSp>
      <p:sp>
        <p:nvSpPr>
          <p:cNvPr id="4" name="Freeform 4"/>
          <p:cNvSpPr/>
          <p:nvPr/>
        </p:nvSpPr>
        <p:spPr>
          <a:xfrm>
            <a:off x="5503205" y="1622233"/>
            <a:ext cx="7269480" cy="6995282"/>
          </a:xfrm>
          <a:custGeom>
            <a:avLst/>
            <a:gdLst/>
            <a:ahLst/>
            <a:cxnLst/>
            <a:rect l="l" t="t" r="r" b="b"/>
            <a:pathLst>
              <a:path w="7269480" h="6995282">
                <a:moveTo>
                  <a:pt x="0" y="0"/>
                </a:moveTo>
                <a:lnTo>
                  <a:pt x="7269480" y="0"/>
                </a:lnTo>
                <a:lnTo>
                  <a:pt x="7269480" y="6995282"/>
                </a:lnTo>
                <a:lnTo>
                  <a:pt x="0" y="6995282"/>
                </a:lnTo>
                <a:lnTo>
                  <a:pt x="0" y="0"/>
                </a:lnTo>
                <a:close/>
              </a:path>
            </a:pathLst>
          </a:custGeom>
          <a:blipFill>
            <a:blip r:embed="rId2"/>
            <a:stretch>
              <a:fillRect t="-45704"/>
            </a:stretch>
          </a:blipFill>
        </p:spPr>
        <p:txBody>
          <a:bodyPr/>
          <a:lstStyle/>
          <a:p>
            <a:endParaRPr lang="en-IN"/>
          </a:p>
        </p:txBody>
      </p:sp>
      <p:sp>
        <p:nvSpPr>
          <p:cNvPr id="5" name="Freeform 5"/>
          <p:cNvSpPr/>
          <p:nvPr/>
        </p:nvSpPr>
        <p:spPr>
          <a:xfrm>
            <a:off x="14492535" y="5773325"/>
            <a:ext cx="3795463" cy="4513674"/>
          </a:xfrm>
          <a:custGeom>
            <a:avLst/>
            <a:gdLst/>
            <a:ahLst/>
            <a:cxnLst/>
            <a:rect l="l" t="t" r="r" b="b"/>
            <a:pathLst>
              <a:path w="3795463" h="4513674">
                <a:moveTo>
                  <a:pt x="0" y="0"/>
                </a:moveTo>
                <a:lnTo>
                  <a:pt x="3795463" y="0"/>
                </a:lnTo>
                <a:lnTo>
                  <a:pt x="3795463" y="4513674"/>
                </a:lnTo>
                <a:lnTo>
                  <a:pt x="0" y="4513674"/>
                </a:lnTo>
                <a:lnTo>
                  <a:pt x="0" y="0"/>
                </a:lnTo>
                <a:close/>
              </a:path>
            </a:pathLst>
          </a:custGeom>
          <a:blipFill>
            <a:blip r:embed="rId3"/>
            <a:stretch>
              <a:fillRect l="-69" r="-69"/>
            </a:stretch>
          </a:blipFill>
        </p:spPr>
        <p:txBody>
          <a:bodyPr/>
          <a:lstStyle/>
          <a:p>
            <a:endParaRPr lang="en-IN"/>
          </a:p>
        </p:txBody>
      </p:sp>
      <p:sp>
        <p:nvSpPr>
          <p:cNvPr id="6" name="Freeform 6"/>
          <p:cNvSpPr/>
          <p:nvPr/>
        </p:nvSpPr>
        <p:spPr>
          <a:xfrm>
            <a:off x="0" y="3"/>
            <a:ext cx="3877882" cy="5053750"/>
          </a:xfrm>
          <a:custGeom>
            <a:avLst/>
            <a:gdLst/>
            <a:ahLst/>
            <a:cxnLst/>
            <a:rect l="l" t="t" r="r" b="b"/>
            <a:pathLst>
              <a:path w="3877882" h="5053750">
                <a:moveTo>
                  <a:pt x="0" y="0"/>
                </a:moveTo>
                <a:lnTo>
                  <a:pt x="3877882" y="0"/>
                </a:lnTo>
                <a:lnTo>
                  <a:pt x="3877882" y="5053750"/>
                </a:lnTo>
                <a:lnTo>
                  <a:pt x="0" y="5053750"/>
                </a:lnTo>
                <a:lnTo>
                  <a:pt x="0" y="0"/>
                </a:lnTo>
                <a:close/>
              </a:path>
            </a:pathLst>
          </a:custGeom>
          <a:blipFill>
            <a:blip r:embed="rId4"/>
            <a:stretch>
              <a:fillRect t="-39" b="-39"/>
            </a:stretch>
          </a:blipFill>
        </p:spPr>
        <p:txBody>
          <a:bodyPr/>
          <a:lstStyle/>
          <a:p>
            <a:endParaRPr lang="en-IN"/>
          </a:p>
        </p:txBody>
      </p:sp>
      <p:sp>
        <p:nvSpPr>
          <p:cNvPr id="7" name="TextBox 7"/>
          <p:cNvSpPr txBox="1"/>
          <p:nvPr/>
        </p:nvSpPr>
        <p:spPr>
          <a:xfrm>
            <a:off x="7319734" y="708799"/>
            <a:ext cx="12533630" cy="639801"/>
          </a:xfrm>
          <a:prstGeom prst="rect">
            <a:avLst/>
          </a:prstGeom>
        </p:spPr>
        <p:txBody>
          <a:bodyPr lIns="0" tIns="0" rIns="0" bIns="0" rtlCol="0" anchor="t">
            <a:spAutoFit/>
          </a:bodyPr>
          <a:lstStyle/>
          <a:p>
            <a:pPr algn="l">
              <a:lnSpc>
                <a:spcPts val="4860"/>
              </a:lnSpc>
            </a:pPr>
            <a:r>
              <a:rPr lang="en-US" sz="4050">
                <a:solidFill>
                  <a:srgbClr val="E98517"/>
                </a:solidFill>
                <a:latin typeface="DM Sans Bold"/>
              </a:rPr>
              <a:t>3 - 7 June 2024</a:t>
            </a:r>
          </a:p>
        </p:txBody>
      </p:sp>
      <p:sp>
        <p:nvSpPr>
          <p:cNvPr id="8" name="Freeform 8"/>
          <p:cNvSpPr/>
          <p:nvPr/>
        </p:nvSpPr>
        <p:spPr>
          <a:xfrm>
            <a:off x="0" y="1280362"/>
            <a:ext cx="18275935" cy="9006743"/>
          </a:xfrm>
          <a:custGeom>
            <a:avLst/>
            <a:gdLst/>
            <a:ahLst/>
            <a:cxnLst/>
            <a:rect l="l" t="t" r="r" b="b"/>
            <a:pathLst>
              <a:path w="18275935" h="9006743">
                <a:moveTo>
                  <a:pt x="0" y="0"/>
                </a:moveTo>
                <a:lnTo>
                  <a:pt x="18275935" y="0"/>
                </a:lnTo>
                <a:lnTo>
                  <a:pt x="18275935" y="9006743"/>
                </a:lnTo>
                <a:lnTo>
                  <a:pt x="0" y="900674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I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03990"/>
            <a:ext cx="18288000" cy="10490990"/>
            <a:chOff x="0" y="0"/>
            <a:chExt cx="812800" cy="466266"/>
          </a:xfrm>
        </p:grpSpPr>
        <p:sp>
          <p:nvSpPr>
            <p:cNvPr id="3" name="Freeform 3"/>
            <p:cNvSpPr/>
            <p:nvPr/>
          </p:nvSpPr>
          <p:spPr>
            <a:xfrm>
              <a:off x="0" y="0"/>
              <a:ext cx="812800" cy="466266"/>
            </a:xfrm>
            <a:custGeom>
              <a:avLst/>
              <a:gdLst/>
              <a:ahLst/>
              <a:cxnLst/>
              <a:rect l="l" t="t" r="r" b="b"/>
              <a:pathLst>
                <a:path w="812800" h="466266">
                  <a:moveTo>
                    <a:pt x="0" y="0"/>
                  </a:moveTo>
                  <a:lnTo>
                    <a:pt x="812800" y="0"/>
                  </a:lnTo>
                  <a:lnTo>
                    <a:pt x="812800" y="466266"/>
                  </a:lnTo>
                  <a:lnTo>
                    <a:pt x="0" y="466266"/>
                  </a:lnTo>
                  <a:close/>
                </a:path>
              </a:pathLst>
            </a:custGeom>
            <a:solidFill>
              <a:srgbClr val="F1F4FF"/>
            </a:solidFill>
          </p:spPr>
          <p:txBody>
            <a:bodyPr/>
            <a:lstStyle/>
            <a:p>
              <a:endParaRPr lang="en-IN"/>
            </a:p>
          </p:txBody>
        </p:sp>
        <p:sp>
          <p:nvSpPr>
            <p:cNvPr id="4" name="TextBox 4"/>
            <p:cNvSpPr txBox="1"/>
            <p:nvPr/>
          </p:nvSpPr>
          <p:spPr>
            <a:xfrm>
              <a:off x="0" y="-38100"/>
              <a:ext cx="812800" cy="50436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3642931" y="2371460"/>
            <a:ext cx="10795146" cy="6564532"/>
            <a:chOff x="0" y="0"/>
            <a:chExt cx="5614368" cy="3414099"/>
          </a:xfrm>
        </p:grpSpPr>
        <p:sp>
          <p:nvSpPr>
            <p:cNvPr id="6" name="Freeform 6"/>
            <p:cNvSpPr/>
            <p:nvPr/>
          </p:nvSpPr>
          <p:spPr>
            <a:xfrm>
              <a:off x="10160" y="16510"/>
              <a:ext cx="5591508" cy="3386159"/>
            </a:xfrm>
            <a:custGeom>
              <a:avLst/>
              <a:gdLst/>
              <a:ahLst/>
              <a:cxnLst/>
              <a:rect l="l" t="t" r="r" b="b"/>
              <a:pathLst>
                <a:path w="5591508" h="3386159">
                  <a:moveTo>
                    <a:pt x="5591508" y="3386159"/>
                  </a:moveTo>
                  <a:lnTo>
                    <a:pt x="0" y="3378539"/>
                  </a:lnTo>
                  <a:lnTo>
                    <a:pt x="0" y="1187635"/>
                  </a:lnTo>
                  <a:lnTo>
                    <a:pt x="17780" y="19050"/>
                  </a:lnTo>
                  <a:lnTo>
                    <a:pt x="2786287" y="0"/>
                  </a:lnTo>
                  <a:lnTo>
                    <a:pt x="5572458" y="5080"/>
                  </a:lnTo>
                  <a:close/>
                </a:path>
              </a:pathLst>
            </a:custGeom>
            <a:solidFill>
              <a:srgbClr val="FFFFFF"/>
            </a:solidFill>
          </p:spPr>
          <p:txBody>
            <a:bodyPr/>
            <a:lstStyle/>
            <a:p>
              <a:endParaRPr lang="en-IN"/>
            </a:p>
          </p:txBody>
        </p:sp>
        <p:sp>
          <p:nvSpPr>
            <p:cNvPr id="7" name="Freeform 7"/>
            <p:cNvSpPr/>
            <p:nvPr/>
          </p:nvSpPr>
          <p:spPr>
            <a:xfrm>
              <a:off x="-3810" y="0"/>
              <a:ext cx="5620718" cy="3412829"/>
            </a:xfrm>
            <a:custGeom>
              <a:avLst/>
              <a:gdLst/>
              <a:ahLst/>
              <a:cxnLst/>
              <a:rect l="l" t="t" r="r" b="b"/>
              <a:pathLst>
                <a:path w="5620718" h="3412829">
                  <a:moveTo>
                    <a:pt x="5586428" y="21590"/>
                  </a:moveTo>
                  <a:cubicBezTo>
                    <a:pt x="5587698" y="34290"/>
                    <a:pt x="5587698" y="44450"/>
                    <a:pt x="5588968" y="54610"/>
                  </a:cubicBezTo>
                  <a:cubicBezTo>
                    <a:pt x="5591508" y="115198"/>
                    <a:pt x="5592778" y="188846"/>
                    <a:pt x="5595318" y="259865"/>
                  </a:cubicBezTo>
                  <a:cubicBezTo>
                    <a:pt x="5595318" y="362447"/>
                    <a:pt x="5608018" y="2385154"/>
                    <a:pt x="5614368" y="2487735"/>
                  </a:cubicBezTo>
                  <a:cubicBezTo>
                    <a:pt x="5620718" y="2642924"/>
                    <a:pt x="5616908" y="2800742"/>
                    <a:pt x="5616908" y="2955930"/>
                  </a:cubicBezTo>
                  <a:cubicBezTo>
                    <a:pt x="5616908" y="3092706"/>
                    <a:pt x="5618178" y="3218961"/>
                    <a:pt x="5619448" y="3351869"/>
                  </a:cubicBezTo>
                  <a:cubicBezTo>
                    <a:pt x="5619448" y="3373459"/>
                    <a:pt x="5619448" y="3387429"/>
                    <a:pt x="5619448" y="3411559"/>
                  </a:cubicBezTo>
                  <a:cubicBezTo>
                    <a:pt x="5596588" y="3411559"/>
                    <a:pt x="5576268" y="3412829"/>
                    <a:pt x="5543278" y="3411559"/>
                  </a:cubicBezTo>
                  <a:cubicBezTo>
                    <a:pt x="5259366" y="3406479"/>
                    <a:pt x="4971087" y="3412829"/>
                    <a:pt x="4687176" y="3407749"/>
                  </a:cubicBezTo>
                  <a:cubicBezTo>
                    <a:pt x="4516829" y="3403939"/>
                    <a:pt x="4350850" y="3406479"/>
                    <a:pt x="4180503" y="3403939"/>
                  </a:cubicBezTo>
                  <a:cubicBezTo>
                    <a:pt x="4101882" y="3402669"/>
                    <a:pt x="4023260" y="3401399"/>
                    <a:pt x="3944638" y="3400129"/>
                  </a:cubicBezTo>
                  <a:cubicBezTo>
                    <a:pt x="3896592" y="3400129"/>
                    <a:pt x="3852913" y="3401399"/>
                    <a:pt x="3804866" y="3401399"/>
                  </a:cubicBezTo>
                  <a:cubicBezTo>
                    <a:pt x="3682566" y="3400129"/>
                    <a:pt x="3346240" y="3401399"/>
                    <a:pt x="3223940" y="3400129"/>
                  </a:cubicBezTo>
                  <a:cubicBezTo>
                    <a:pt x="3136583" y="3398859"/>
                    <a:pt x="1389436" y="3407749"/>
                    <a:pt x="1302078" y="3406479"/>
                  </a:cubicBezTo>
                  <a:cubicBezTo>
                    <a:pt x="1280239" y="3406479"/>
                    <a:pt x="1254032" y="3407749"/>
                    <a:pt x="1232192" y="3407749"/>
                  </a:cubicBezTo>
                  <a:cubicBezTo>
                    <a:pt x="1179778" y="3407749"/>
                    <a:pt x="1131731" y="3409019"/>
                    <a:pt x="1079317" y="3409019"/>
                  </a:cubicBezTo>
                  <a:cubicBezTo>
                    <a:pt x="948281" y="3409019"/>
                    <a:pt x="821613" y="3407749"/>
                    <a:pt x="690577" y="3406479"/>
                  </a:cubicBezTo>
                  <a:cubicBezTo>
                    <a:pt x="611955" y="3405209"/>
                    <a:pt x="533333" y="3403939"/>
                    <a:pt x="459080" y="3402669"/>
                  </a:cubicBezTo>
                  <a:cubicBezTo>
                    <a:pt x="319308" y="3401399"/>
                    <a:pt x="179536" y="3400129"/>
                    <a:pt x="48260" y="3400129"/>
                  </a:cubicBezTo>
                  <a:cubicBezTo>
                    <a:pt x="38100" y="3400129"/>
                    <a:pt x="29210" y="3400129"/>
                    <a:pt x="19050" y="3398859"/>
                  </a:cubicBezTo>
                  <a:cubicBezTo>
                    <a:pt x="10160" y="3397589"/>
                    <a:pt x="5080" y="3391239"/>
                    <a:pt x="7620" y="3382349"/>
                  </a:cubicBezTo>
                  <a:cubicBezTo>
                    <a:pt x="16510" y="3350476"/>
                    <a:pt x="12700" y="3284719"/>
                    <a:pt x="11430" y="3216331"/>
                  </a:cubicBezTo>
                  <a:cubicBezTo>
                    <a:pt x="10160" y="3076924"/>
                    <a:pt x="6350" y="2940148"/>
                    <a:pt x="7620" y="2800742"/>
                  </a:cubicBezTo>
                  <a:cubicBezTo>
                    <a:pt x="5080" y="2627142"/>
                    <a:pt x="0" y="478180"/>
                    <a:pt x="7620" y="301949"/>
                  </a:cubicBezTo>
                  <a:cubicBezTo>
                    <a:pt x="8890" y="267756"/>
                    <a:pt x="7620" y="230931"/>
                    <a:pt x="8890" y="196737"/>
                  </a:cubicBezTo>
                  <a:cubicBezTo>
                    <a:pt x="10160" y="141501"/>
                    <a:pt x="12700" y="81004"/>
                    <a:pt x="13970" y="44450"/>
                  </a:cubicBezTo>
                  <a:cubicBezTo>
                    <a:pt x="13970" y="41910"/>
                    <a:pt x="15240" y="39370"/>
                    <a:pt x="16510" y="38100"/>
                  </a:cubicBezTo>
                  <a:cubicBezTo>
                    <a:pt x="38100" y="35560"/>
                    <a:pt x="70339" y="30480"/>
                    <a:pt x="140225" y="29210"/>
                  </a:cubicBezTo>
                  <a:cubicBezTo>
                    <a:pt x="258158" y="25400"/>
                    <a:pt x="376090" y="22860"/>
                    <a:pt x="498390" y="20320"/>
                  </a:cubicBezTo>
                  <a:cubicBezTo>
                    <a:pt x="581380" y="17780"/>
                    <a:pt x="664369" y="16510"/>
                    <a:pt x="742991" y="13970"/>
                  </a:cubicBezTo>
                  <a:cubicBezTo>
                    <a:pt x="821613" y="11430"/>
                    <a:pt x="904602" y="8890"/>
                    <a:pt x="983224" y="8890"/>
                  </a:cubicBezTo>
                  <a:cubicBezTo>
                    <a:pt x="1070581" y="7620"/>
                    <a:pt x="1157938" y="10160"/>
                    <a:pt x="1245296" y="8890"/>
                  </a:cubicBezTo>
                  <a:cubicBezTo>
                    <a:pt x="1354493" y="8890"/>
                    <a:pt x="3333137" y="6350"/>
                    <a:pt x="3442333" y="5080"/>
                  </a:cubicBezTo>
                  <a:cubicBezTo>
                    <a:pt x="3547162" y="3810"/>
                    <a:pt x="3651991" y="2540"/>
                    <a:pt x="3761188" y="2540"/>
                  </a:cubicBezTo>
                  <a:cubicBezTo>
                    <a:pt x="3940270" y="1270"/>
                    <a:pt x="4114985" y="0"/>
                    <a:pt x="4294068" y="0"/>
                  </a:cubicBezTo>
                  <a:cubicBezTo>
                    <a:pt x="4368322" y="0"/>
                    <a:pt x="4446943" y="2540"/>
                    <a:pt x="4521197" y="2540"/>
                  </a:cubicBezTo>
                  <a:cubicBezTo>
                    <a:pt x="4726487" y="3810"/>
                    <a:pt x="4936144" y="5080"/>
                    <a:pt x="5141434" y="7620"/>
                  </a:cubicBezTo>
                  <a:cubicBezTo>
                    <a:pt x="5250631" y="8890"/>
                    <a:pt x="5359828" y="12700"/>
                    <a:pt x="5469024" y="16510"/>
                  </a:cubicBezTo>
                  <a:cubicBezTo>
                    <a:pt x="5495231" y="16510"/>
                    <a:pt x="5521439" y="16510"/>
                    <a:pt x="5543278" y="16510"/>
                  </a:cubicBezTo>
                  <a:cubicBezTo>
                    <a:pt x="5567378" y="17780"/>
                    <a:pt x="5576268" y="20320"/>
                    <a:pt x="5586428" y="21590"/>
                  </a:cubicBezTo>
                  <a:close/>
                  <a:moveTo>
                    <a:pt x="5596588" y="3395049"/>
                  </a:moveTo>
                  <a:cubicBezTo>
                    <a:pt x="5597858" y="3378539"/>
                    <a:pt x="5599128" y="3365839"/>
                    <a:pt x="5599128" y="3353139"/>
                  </a:cubicBezTo>
                  <a:cubicBezTo>
                    <a:pt x="5597858" y="3205810"/>
                    <a:pt x="5596588" y="3066403"/>
                    <a:pt x="5596588" y="2916476"/>
                  </a:cubicBezTo>
                  <a:cubicBezTo>
                    <a:pt x="5596588" y="2848088"/>
                    <a:pt x="5599128" y="2779700"/>
                    <a:pt x="5597858" y="2711312"/>
                  </a:cubicBezTo>
                  <a:cubicBezTo>
                    <a:pt x="5597858" y="2648184"/>
                    <a:pt x="5596588" y="2582426"/>
                    <a:pt x="5595318" y="2519299"/>
                  </a:cubicBezTo>
                  <a:cubicBezTo>
                    <a:pt x="5590238" y="2421978"/>
                    <a:pt x="5578808" y="407162"/>
                    <a:pt x="5578808" y="309840"/>
                  </a:cubicBezTo>
                  <a:cubicBezTo>
                    <a:pt x="5576268" y="228301"/>
                    <a:pt x="5573728" y="144131"/>
                    <a:pt x="5571188" y="63500"/>
                  </a:cubicBezTo>
                  <a:cubicBezTo>
                    <a:pt x="5569918" y="44450"/>
                    <a:pt x="5568648" y="43180"/>
                    <a:pt x="5530175" y="41910"/>
                  </a:cubicBezTo>
                  <a:cubicBezTo>
                    <a:pt x="5517071" y="41910"/>
                    <a:pt x="5508335" y="41910"/>
                    <a:pt x="5495231" y="40640"/>
                  </a:cubicBezTo>
                  <a:cubicBezTo>
                    <a:pt x="5386035" y="36830"/>
                    <a:pt x="5272470" y="31750"/>
                    <a:pt x="5163273" y="30480"/>
                  </a:cubicBezTo>
                  <a:cubicBezTo>
                    <a:pt x="4896833" y="26670"/>
                    <a:pt x="4626026" y="25400"/>
                    <a:pt x="4359586" y="22860"/>
                  </a:cubicBezTo>
                  <a:cubicBezTo>
                    <a:pt x="4320275" y="22860"/>
                    <a:pt x="4276596" y="22860"/>
                    <a:pt x="4237286" y="22860"/>
                  </a:cubicBezTo>
                  <a:cubicBezTo>
                    <a:pt x="4171768" y="22860"/>
                    <a:pt x="4106250" y="22860"/>
                    <a:pt x="4045099" y="22860"/>
                  </a:cubicBezTo>
                  <a:cubicBezTo>
                    <a:pt x="3905328" y="22860"/>
                    <a:pt x="3765556" y="22860"/>
                    <a:pt x="3630152" y="24130"/>
                  </a:cubicBezTo>
                  <a:cubicBezTo>
                    <a:pt x="3512219" y="25400"/>
                    <a:pt x="1524839" y="29210"/>
                    <a:pt x="1406907" y="29210"/>
                  </a:cubicBezTo>
                  <a:cubicBezTo>
                    <a:pt x="1214721" y="29210"/>
                    <a:pt x="1022535" y="26670"/>
                    <a:pt x="830349" y="33020"/>
                  </a:cubicBezTo>
                  <a:cubicBezTo>
                    <a:pt x="729887" y="36830"/>
                    <a:pt x="633794" y="36830"/>
                    <a:pt x="537701" y="38100"/>
                  </a:cubicBezTo>
                  <a:cubicBezTo>
                    <a:pt x="371722" y="41910"/>
                    <a:pt x="205743" y="45720"/>
                    <a:pt x="49530" y="50800"/>
                  </a:cubicBezTo>
                  <a:cubicBezTo>
                    <a:pt x="36830" y="50800"/>
                    <a:pt x="34290" y="53340"/>
                    <a:pt x="33020" y="73113"/>
                  </a:cubicBezTo>
                  <a:cubicBezTo>
                    <a:pt x="31750" y="120458"/>
                    <a:pt x="31750" y="167804"/>
                    <a:pt x="30480" y="215149"/>
                  </a:cubicBezTo>
                  <a:cubicBezTo>
                    <a:pt x="29210" y="294059"/>
                    <a:pt x="26670" y="370338"/>
                    <a:pt x="25400" y="449247"/>
                  </a:cubicBezTo>
                  <a:cubicBezTo>
                    <a:pt x="20320" y="533417"/>
                    <a:pt x="26670" y="2590317"/>
                    <a:pt x="29210" y="2674487"/>
                  </a:cubicBezTo>
                  <a:cubicBezTo>
                    <a:pt x="29210" y="2763918"/>
                    <a:pt x="29210" y="2855979"/>
                    <a:pt x="30480" y="2945409"/>
                  </a:cubicBezTo>
                  <a:cubicBezTo>
                    <a:pt x="30480" y="3011167"/>
                    <a:pt x="33020" y="3076924"/>
                    <a:pt x="33020" y="3142682"/>
                  </a:cubicBezTo>
                  <a:cubicBezTo>
                    <a:pt x="33020" y="3213700"/>
                    <a:pt x="33020" y="3284719"/>
                    <a:pt x="31750" y="3353139"/>
                  </a:cubicBezTo>
                  <a:cubicBezTo>
                    <a:pt x="31750" y="3356949"/>
                    <a:pt x="31750" y="3359489"/>
                    <a:pt x="31750" y="3363299"/>
                  </a:cubicBezTo>
                  <a:cubicBezTo>
                    <a:pt x="31750" y="3373459"/>
                    <a:pt x="35560" y="3377269"/>
                    <a:pt x="44450" y="3377269"/>
                  </a:cubicBezTo>
                  <a:cubicBezTo>
                    <a:pt x="79075" y="3377269"/>
                    <a:pt x="140225" y="3378539"/>
                    <a:pt x="197008" y="3378539"/>
                  </a:cubicBezTo>
                  <a:cubicBezTo>
                    <a:pt x="279997" y="3378539"/>
                    <a:pt x="367354" y="3375999"/>
                    <a:pt x="450344" y="3378539"/>
                  </a:cubicBezTo>
                  <a:cubicBezTo>
                    <a:pt x="585748" y="3382349"/>
                    <a:pt x="721152" y="3384889"/>
                    <a:pt x="856556" y="3383619"/>
                  </a:cubicBezTo>
                  <a:cubicBezTo>
                    <a:pt x="943913" y="3382349"/>
                    <a:pt x="1026902" y="3384889"/>
                    <a:pt x="1114260" y="3384889"/>
                  </a:cubicBezTo>
                  <a:cubicBezTo>
                    <a:pt x="1240928" y="3384889"/>
                    <a:pt x="1367596" y="3383619"/>
                    <a:pt x="1494264" y="3384889"/>
                  </a:cubicBezTo>
                  <a:cubicBezTo>
                    <a:pt x="1682083" y="3386159"/>
                    <a:pt x="3743716" y="3375999"/>
                    <a:pt x="3935903" y="3378539"/>
                  </a:cubicBezTo>
                  <a:cubicBezTo>
                    <a:pt x="4018892" y="3379809"/>
                    <a:pt x="4101882" y="3381079"/>
                    <a:pt x="4180503" y="3381079"/>
                  </a:cubicBezTo>
                  <a:cubicBezTo>
                    <a:pt x="4324643" y="3383619"/>
                    <a:pt x="4464414" y="3379809"/>
                    <a:pt x="4608555" y="3383619"/>
                  </a:cubicBezTo>
                  <a:cubicBezTo>
                    <a:pt x="4726487" y="3386159"/>
                    <a:pt x="4844419" y="3386159"/>
                    <a:pt x="4962352" y="3388699"/>
                  </a:cubicBezTo>
                  <a:cubicBezTo>
                    <a:pt x="5137066" y="3392509"/>
                    <a:pt x="5311781" y="3395049"/>
                    <a:pt x="5486496" y="3396319"/>
                  </a:cubicBezTo>
                  <a:cubicBezTo>
                    <a:pt x="5552014" y="3396319"/>
                    <a:pt x="5576268" y="3395049"/>
                    <a:pt x="5596588" y="3395049"/>
                  </a:cubicBezTo>
                  <a:close/>
                </a:path>
              </a:pathLst>
            </a:custGeom>
            <a:solidFill>
              <a:srgbClr val="000000"/>
            </a:solidFill>
          </p:spPr>
          <p:txBody>
            <a:bodyPr/>
            <a:lstStyle/>
            <a:p>
              <a:endParaRPr lang="en-IN"/>
            </a:p>
          </p:txBody>
        </p:sp>
      </p:grpSp>
      <p:grpSp>
        <p:nvGrpSpPr>
          <p:cNvPr id="8" name="Group 8"/>
          <p:cNvGrpSpPr/>
          <p:nvPr/>
        </p:nvGrpSpPr>
        <p:grpSpPr>
          <a:xfrm>
            <a:off x="1064454" y="4044844"/>
            <a:ext cx="2469075" cy="246907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1395"/>
            </a:solidFill>
          </p:spPr>
          <p:txBody>
            <a:bodyPr/>
            <a:lstStyle/>
            <a:p>
              <a:endParaRPr lang="en-IN"/>
            </a:p>
          </p:txBody>
        </p:sp>
        <p:sp>
          <p:nvSpPr>
            <p:cNvPr id="10" name="TextBox 10"/>
            <p:cNvSpPr txBox="1"/>
            <p:nvPr/>
          </p:nvSpPr>
          <p:spPr>
            <a:xfrm>
              <a:off x="76200" y="66675"/>
              <a:ext cx="660400" cy="669925"/>
            </a:xfrm>
            <a:prstGeom prst="rect">
              <a:avLst/>
            </a:prstGeom>
          </p:spPr>
          <p:txBody>
            <a:bodyPr lIns="50800" tIns="50800" rIns="50800" bIns="50800" rtlCol="0" anchor="ctr"/>
            <a:lstStyle/>
            <a:p>
              <a:pPr algn="ctr">
                <a:lnSpc>
                  <a:spcPts val="2635"/>
                </a:lnSpc>
              </a:pPr>
              <a:endParaRPr/>
            </a:p>
          </p:txBody>
        </p:sp>
      </p:grpSp>
      <p:sp>
        <p:nvSpPr>
          <p:cNvPr id="11" name="Freeform 11"/>
          <p:cNvSpPr/>
          <p:nvPr/>
        </p:nvSpPr>
        <p:spPr>
          <a:xfrm rot="-5400000">
            <a:off x="-85985" y="4799869"/>
            <a:ext cx="2379402" cy="959026"/>
          </a:xfrm>
          <a:custGeom>
            <a:avLst/>
            <a:gdLst/>
            <a:ahLst/>
            <a:cxnLst/>
            <a:rect l="l" t="t" r="r" b="b"/>
            <a:pathLst>
              <a:path w="2379402" h="959026">
                <a:moveTo>
                  <a:pt x="0" y="0"/>
                </a:moveTo>
                <a:lnTo>
                  <a:pt x="2379402" y="0"/>
                </a:lnTo>
                <a:lnTo>
                  <a:pt x="2379402" y="959026"/>
                </a:lnTo>
                <a:lnTo>
                  <a:pt x="0" y="959026"/>
                </a:lnTo>
                <a:lnTo>
                  <a:pt x="0" y="0"/>
                </a:lnTo>
                <a:close/>
              </a:path>
            </a:pathLst>
          </a:custGeom>
          <a:blipFill>
            <a:blip r:embed="rId2">
              <a:extLst>
                <a:ext uri="{96DAC541-7B7A-43D3-8B79-37D633B846F1}">
                  <asvg:svgBlip xmlns:asvg="http://schemas.microsoft.com/office/drawing/2016/SVG/main" r:embed="rId3"/>
                </a:ext>
              </a:extLst>
            </a:blip>
            <a:stretch>
              <a:fillRect b="-124197"/>
            </a:stretch>
          </a:blipFill>
        </p:spPr>
        <p:txBody>
          <a:bodyPr/>
          <a:lstStyle/>
          <a:p>
            <a:endParaRPr lang="en-IN"/>
          </a:p>
        </p:txBody>
      </p:sp>
      <p:sp>
        <p:nvSpPr>
          <p:cNvPr id="12" name="Freeform 12"/>
          <p:cNvSpPr/>
          <p:nvPr/>
        </p:nvSpPr>
        <p:spPr>
          <a:xfrm rot="-5400000" flipV="1">
            <a:off x="15805739" y="5199704"/>
            <a:ext cx="2379402" cy="959026"/>
          </a:xfrm>
          <a:custGeom>
            <a:avLst/>
            <a:gdLst/>
            <a:ahLst/>
            <a:cxnLst/>
            <a:rect l="l" t="t" r="r" b="b"/>
            <a:pathLst>
              <a:path w="2379402" h="959026">
                <a:moveTo>
                  <a:pt x="0" y="959027"/>
                </a:moveTo>
                <a:lnTo>
                  <a:pt x="2379402" y="959027"/>
                </a:lnTo>
                <a:lnTo>
                  <a:pt x="2379402" y="0"/>
                </a:lnTo>
                <a:lnTo>
                  <a:pt x="0" y="0"/>
                </a:lnTo>
                <a:lnTo>
                  <a:pt x="0" y="959027"/>
                </a:lnTo>
                <a:close/>
              </a:path>
            </a:pathLst>
          </a:custGeom>
          <a:blipFill>
            <a:blip r:embed="rId2">
              <a:extLst>
                <a:ext uri="{96DAC541-7B7A-43D3-8B79-37D633B846F1}">
                  <asvg:svgBlip xmlns:asvg="http://schemas.microsoft.com/office/drawing/2016/SVG/main" r:embed="rId3"/>
                </a:ext>
              </a:extLst>
            </a:blip>
            <a:stretch>
              <a:fillRect b="-124197"/>
            </a:stretch>
          </a:blipFill>
        </p:spPr>
        <p:txBody>
          <a:bodyPr/>
          <a:lstStyle/>
          <a:p>
            <a:endParaRPr lang="en-IN"/>
          </a:p>
        </p:txBody>
      </p:sp>
      <p:grpSp>
        <p:nvGrpSpPr>
          <p:cNvPr id="13" name="Group 13"/>
          <p:cNvGrpSpPr/>
          <p:nvPr/>
        </p:nvGrpSpPr>
        <p:grpSpPr>
          <a:xfrm rot="340441">
            <a:off x="6597645" y="3100875"/>
            <a:ext cx="2203284" cy="2211475"/>
            <a:chOff x="0" y="0"/>
            <a:chExt cx="1708150" cy="1714500"/>
          </a:xfrm>
        </p:grpSpPr>
        <p:sp>
          <p:nvSpPr>
            <p:cNvPr id="14" name="Freeform 14"/>
            <p:cNvSpPr/>
            <p:nvPr/>
          </p:nvSpPr>
          <p:spPr>
            <a:xfrm>
              <a:off x="10160" y="16510"/>
              <a:ext cx="1685290" cy="1686560"/>
            </a:xfrm>
            <a:custGeom>
              <a:avLst/>
              <a:gdLst/>
              <a:ahLst/>
              <a:cxnLst/>
              <a:rect l="l" t="t" r="r" b="b"/>
              <a:pathLst>
                <a:path w="1685290" h="1686560">
                  <a:moveTo>
                    <a:pt x="1685290" y="1686560"/>
                  </a:moveTo>
                  <a:lnTo>
                    <a:pt x="0" y="1678940"/>
                  </a:lnTo>
                  <a:lnTo>
                    <a:pt x="0" y="598170"/>
                  </a:lnTo>
                  <a:lnTo>
                    <a:pt x="17780" y="19050"/>
                  </a:lnTo>
                  <a:lnTo>
                    <a:pt x="838200" y="0"/>
                  </a:lnTo>
                  <a:lnTo>
                    <a:pt x="1666240" y="5080"/>
                  </a:lnTo>
                  <a:close/>
                </a:path>
              </a:pathLst>
            </a:custGeom>
            <a:solidFill>
              <a:srgbClr val="FFFFFF"/>
            </a:solidFill>
          </p:spPr>
          <p:txBody>
            <a:bodyPr/>
            <a:lstStyle/>
            <a:p>
              <a:endParaRPr lang="en-IN"/>
            </a:p>
          </p:txBody>
        </p:sp>
        <p:sp>
          <p:nvSpPr>
            <p:cNvPr id="15" name="Freeform 15"/>
            <p:cNvSpPr/>
            <p:nvPr/>
          </p:nvSpPr>
          <p:spPr>
            <a:xfrm>
              <a:off x="-3810" y="0"/>
              <a:ext cx="1714500" cy="1713230"/>
            </a:xfrm>
            <a:custGeom>
              <a:avLst/>
              <a:gdLst/>
              <a:ahLst/>
              <a:cxnLst/>
              <a:rect l="l" t="t" r="r" b="b"/>
              <a:pathLst>
                <a:path w="1714500" h="1713230">
                  <a:moveTo>
                    <a:pt x="1680210" y="21590"/>
                  </a:moveTo>
                  <a:cubicBezTo>
                    <a:pt x="1681480" y="34290"/>
                    <a:pt x="1681480" y="44450"/>
                    <a:pt x="1682750" y="54610"/>
                  </a:cubicBezTo>
                  <a:cubicBezTo>
                    <a:pt x="1685290" y="88900"/>
                    <a:pt x="1686560" y="124460"/>
                    <a:pt x="1689100" y="158750"/>
                  </a:cubicBezTo>
                  <a:cubicBezTo>
                    <a:pt x="1689100" y="208280"/>
                    <a:pt x="1701800" y="1184910"/>
                    <a:pt x="1708150" y="1234440"/>
                  </a:cubicBezTo>
                  <a:cubicBezTo>
                    <a:pt x="1714500" y="1309370"/>
                    <a:pt x="1710690" y="1385570"/>
                    <a:pt x="1710690" y="1460500"/>
                  </a:cubicBezTo>
                  <a:cubicBezTo>
                    <a:pt x="1710690" y="1526540"/>
                    <a:pt x="1711960" y="1587500"/>
                    <a:pt x="1713230" y="1652270"/>
                  </a:cubicBezTo>
                  <a:cubicBezTo>
                    <a:pt x="1713230" y="1673860"/>
                    <a:pt x="1713230" y="1687830"/>
                    <a:pt x="1713230" y="1711960"/>
                  </a:cubicBezTo>
                  <a:cubicBezTo>
                    <a:pt x="1690370" y="1711960"/>
                    <a:pt x="1670050" y="1713230"/>
                    <a:pt x="1649730" y="1711960"/>
                  </a:cubicBezTo>
                  <a:cubicBezTo>
                    <a:pt x="1567180" y="1706880"/>
                    <a:pt x="1483360" y="1713230"/>
                    <a:pt x="1400810" y="1708150"/>
                  </a:cubicBezTo>
                  <a:cubicBezTo>
                    <a:pt x="1351280" y="1704340"/>
                    <a:pt x="1303020" y="1706880"/>
                    <a:pt x="1253490" y="1704340"/>
                  </a:cubicBezTo>
                  <a:cubicBezTo>
                    <a:pt x="1230630" y="1703070"/>
                    <a:pt x="1207770" y="1701800"/>
                    <a:pt x="1184910" y="1700530"/>
                  </a:cubicBezTo>
                  <a:cubicBezTo>
                    <a:pt x="1170940" y="1700530"/>
                    <a:pt x="1158240" y="1701800"/>
                    <a:pt x="1144270" y="1701800"/>
                  </a:cubicBezTo>
                  <a:cubicBezTo>
                    <a:pt x="1108710" y="1700530"/>
                    <a:pt x="1010920" y="1701800"/>
                    <a:pt x="975360" y="1700530"/>
                  </a:cubicBezTo>
                  <a:cubicBezTo>
                    <a:pt x="949960" y="1699260"/>
                    <a:pt x="441960" y="1708150"/>
                    <a:pt x="416560" y="1706880"/>
                  </a:cubicBezTo>
                  <a:cubicBezTo>
                    <a:pt x="410210" y="1706880"/>
                    <a:pt x="402590" y="1708150"/>
                    <a:pt x="396240" y="1708150"/>
                  </a:cubicBezTo>
                  <a:cubicBezTo>
                    <a:pt x="381000" y="1708150"/>
                    <a:pt x="367030" y="1709420"/>
                    <a:pt x="351790" y="1709420"/>
                  </a:cubicBezTo>
                  <a:cubicBezTo>
                    <a:pt x="313690" y="1709420"/>
                    <a:pt x="276860" y="1708150"/>
                    <a:pt x="238760" y="1706880"/>
                  </a:cubicBezTo>
                  <a:cubicBezTo>
                    <a:pt x="215900" y="1705610"/>
                    <a:pt x="193040" y="1704340"/>
                    <a:pt x="171450" y="1703070"/>
                  </a:cubicBezTo>
                  <a:cubicBezTo>
                    <a:pt x="130810" y="1701800"/>
                    <a:pt x="90170" y="1700530"/>
                    <a:pt x="48260" y="1700530"/>
                  </a:cubicBezTo>
                  <a:cubicBezTo>
                    <a:pt x="38100" y="1700530"/>
                    <a:pt x="29210" y="1700530"/>
                    <a:pt x="19050" y="1699260"/>
                  </a:cubicBezTo>
                  <a:cubicBezTo>
                    <a:pt x="10160" y="1697990"/>
                    <a:pt x="5080" y="1691640"/>
                    <a:pt x="7620" y="1682750"/>
                  </a:cubicBezTo>
                  <a:cubicBezTo>
                    <a:pt x="16510" y="1651000"/>
                    <a:pt x="12700" y="1619250"/>
                    <a:pt x="11430" y="1586230"/>
                  </a:cubicBezTo>
                  <a:cubicBezTo>
                    <a:pt x="10160" y="1518920"/>
                    <a:pt x="6350" y="1452880"/>
                    <a:pt x="7620" y="1385570"/>
                  </a:cubicBezTo>
                  <a:cubicBezTo>
                    <a:pt x="5080" y="1301750"/>
                    <a:pt x="0" y="264160"/>
                    <a:pt x="7620" y="179070"/>
                  </a:cubicBezTo>
                  <a:cubicBezTo>
                    <a:pt x="8890" y="162560"/>
                    <a:pt x="7620" y="144780"/>
                    <a:pt x="8890" y="128270"/>
                  </a:cubicBezTo>
                  <a:cubicBezTo>
                    <a:pt x="10160" y="101600"/>
                    <a:pt x="12700" y="72390"/>
                    <a:pt x="13970" y="44450"/>
                  </a:cubicBezTo>
                  <a:cubicBezTo>
                    <a:pt x="13970" y="41910"/>
                    <a:pt x="15240" y="39370"/>
                    <a:pt x="16510" y="38100"/>
                  </a:cubicBezTo>
                  <a:cubicBezTo>
                    <a:pt x="38100" y="35560"/>
                    <a:pt x="58420" y="30480"/>
                    <a:pt x="78740" y="29210"/>
                  </a:cubicBezTo>
                  <a:cubicBezTo>
                    <a:pt x="113030" y="25400"/>
                    <a:pt x="147320" y="22860"/>
                    <a:pt x="182880" y="20320"/>
                  </a:cubicBezTo>
                  <a:cubicBezTo>
                    <a:pt x="207010" y="17780"/>
                    <a:pt x="231140" y="16510"/>
                    <a:pt x="254000" y="13970"/>
                  </a:cubicBezTo>
                  <a:cubicBezTo>
                    <a:pt x="276860" y="11430"/>
                    <a:pt x="300990" y="8890"/>
                    <a:pt x="323850" y="8890"/>
                  </a:cubicBezTo>
                  <a:cubicBezTo>
                    <a:pt x="349250" y="7620"/>
                    <a:pt x="374650" y="10160"/>
                    <a:pt x="400050" y="8890"/>
                  </a:cubicBezTo>
                  <a:cubicBezTo>
                    <a:pt x="431800" y="8890"/>
                    <a:pt x="1007110" y="6350"/>
                    <a:pt x="1038860" y="5080"/>
                  </a:cubicBezTo>
                  <a:cubicBezTo>
                    <a:pt x="1069340" y="3810"/>
                    <a:pt x="1099820" y="2540"/>
                    <a:pt x="1131570" y="2540"/>
                  </a:cubicBezTo>
                  <a:cubicBezTo>
                    <a:pt x="1183640" y="1270"/>
                    <a:pt x="1234440" y="0"/>
                    <a:pt x="1286510" y="0"/>
                  </a:cubicBezTo>
                  <a:cubicBezTo>
                    <a:pt x="1308100" y="0"/>
                    <a:pt x="1330960" y="2540"/>
                    <a:pt x="1352550" y="2540"/>
                  </a:cubicBezTo>
                  <a:cubicBezTo>
                    <a:pt x="1412240" y="3810"/>
                    <a:pt x="1473200" y="5080"/>
                    <a:pt x="1532890" y="7620"/>
                  </a:cubicBezTo>
                  <a:cubicBezTo>
                    <a:pt x="1564640" y="8890"/>
                    <a:pt x="1596390" y="12700"/>
                    <a:pt x="1628140" y="16510"/>
                  </a:cubicBezTo>
                  <a:cubicBezTo>
                    <a:pt x="1635760" y="16510"/>
                    <a:pt x="1643380" y="16510"/>
                    <a:pt x="1649730" y="16510"/>
                  </a:cubicBezTo>
                  <a:cubicBezTo>
                    <a:pt x="1661160" y="17780"/>
                    <a:pt x="1670050" y="20320"/>
                    <a:pt x="1680210" y="21590"/>
                  </a:cubicBezTo>
                  <a:close/>
                  <a:moveTo>
                    <a:pt x="1690370" y="1695450"/>
                  </a:moveTo>
                  <a:cubicBezTo>
                    <a:pt x="1691640" y="1678940"/>
                    <a:pt x="1692910" y="1666240"/>
                    <a:pt x="1692910" y="1653540"/>
                  </a:cubicBezTo>
                  <a:cubicBezTo>
                    <a:pt x="1691640" y="1581150"/>
                    <a:pt x="1690370" y="1513840"/>
                    <a:pt x="1690370" y="1441450"/>
                  </a:cubicBezTo>
                  <a:cubicBezTo>
                    <a:pt x="1690370" y="1408430"/>
                    <a:pt x="1692910" y="1375410"/>
                    <a:pt x="1691640" y="1342390"/>
                  </a:cubicBezTo>
                  <a:cubicBezTo>
                    <a:pt x="1691640" y="1311910"/>
                    <a:pt x="1690370" y="1280160"/>
                    <a:pt x="1689100" y="1249680"/>
                  </a:cubicBezTo>
                  <a:cubicBezTo>
                    <a:pt x="1684020" y="1202690"/>
                    <a:pt x="1672590" y="229870"/>
                    <a:pt x="1672590" y="182880"/>
                  </a:cubicBezTo>
                  <a:cubicBezTo>
                    <a:pt x="1670050" y="143510"/>
                    <a:pt x="1667510" y="102870"/>
                    <a:pt x="1664970" y="63500"/>
                  </a:cubicBezTo>
                  <a:cubicBezTo>
                    <a:pt x="1663700" y="44450"/>
                    <a:pt x="1662430" y="43180"/>
                    <a:pt x="1645920" y="41910"/>
                  </a:cubicBezTo>
                  <a:cubicBezTo>
                    <a:pt x="1642110" y="41910"/>
                    <a:pt x="1639570" y="41910"/>
                    <a:pt x="1635760" y="40640"/>
                  </a:cubicBezTo>
                  <a:cubicBezTo>
                    <a:pt x="1604010" y="36830"/>
                    <a:pt x="1570990" y="31750"/>
                    <a:pt x="1539240" y="30480"/>
                  </a:cubicBezTo>
                  <a:cubicBezTo>
                    <a:pt x="1461770" y="26670"/>
                    <a:pt x="1383030" y="25400"/>
                    <a:pt x="1305560" y="22860"/>
                  </a:cubicBezTo>
                  <a:cubicBezTo>
                    <a:pt x="1294130" y="22860"/>
                    <a:pt x="1281430" y="22860"/>
                    <a:pt x="1270000" y="22860"/>
                  </a:cubicBezTo>
                  <a:cubicBezTo>
                    <a:pt x="1250950" y="22860"/>
                    <a:pt x="1231900" y="22860"/>
                    <a:pt x="1214120" y="22860"/>
                  </a:cubicBezTo>
                  <a:cubicBezTo>
                    <a:pt x="1173480" y="22860"/>
                    <a:pt x="1132840" y="22860"/>
                    <a:pt x="1093470" y="24130"/>
                  </a:cubicBezTo>
                  <a:cubicBezTo>
                    <a:pt x="1059180" y="25400"/>
                    <a:pt x="481330" y="29210"/>
                    <a:pt x="447040" y="29210"/>
                  </a:cubicBezTo>
                  <a:cubicBezTo>
                    <a:pt x="391160" y="29210"/>
                    <a:pt x="335280" y="26670"/>
                    <a:pt x="279400" y="33020"/>
                  </a:cubicBezTo>
                  <a:cubicBezTo>
                    <a:pt x="250190" y="36830"/>
                    <a:pt x="222250" y="36830"/>
                    <a:pt x="194310" y="38100"/>
                  </a:cubicBezTo>
                  <a:cubicBezTo>
                    <a:pt x="146050" y="41910"/>
                    <a:pt x="97790" y="45720"/>
                    <a:pt x="49530" y="50800"/>
                  </a:cubicBezTo>
                  <a:cubicBezTo>
                    <a:pt x="36830" y="50800"/>
                    <a:pt x="34290" y="53340"/>
                    <a:pt x="33020" y="68580"/>
                  </a:cubicBezTo>
                  <a:cubicBezTo>
                    <a:pt x="31750" y="91440"/>
                    <a:pt x="31750" y="114300"/>
                    <a:pt x="30480" y="137160"/>
                  </a:cubicBezTo>
                  <a:cubicBezTo>
                    <a:pt x="29210" y="175260"/>
                    <a:pt x="26670" y="212090"/>
                    <a:pt x="25400" y="250190"/>
                  </a:cubicBezTo>
                  <a:cubicBezTo>
                    <a:pt x="20320" y="290830"/>
                    <a:pt x="26670" y="1283970"/>
                    <a:pt x="29210" y="1324610"/>
                  </a:cubicBezTo>
                  <a:cubicBezTo>
                    <a:pt x="29210" y="1367790"/>
                    <a:pt x="29210" y="1412240"/>
                    <a:pt x="30480" y="1455420"/>
                  </a:cubicBezTo>
                  <a:cubicBezTo>
                    <a:pt x="30480" y="1487170"/>
                    <a:pt x="33020" y="1518920"/>
                    <a:pt x="33020" y="1550670"/>
                  </a:cubicBezTo>
                  <a:cubicBezTo>
                    <a:pt x="33020" y="1584960"/>
                    <a:pt x="33020" y="1619250"/>
                    <a:pt x="31750" y="1653540"/>
                  </a:cubicBezTo>
                  <a:cubicBezTo>
                    <a:pt x="31750" y="1657350"/>
                    <a:pt x="31750" y="1659890"/>
                    <a:pt x="31750" y="1663700"/>
                  </a:cubicBezTo>
                  <a:cubicBezTo>
                    <a:pt x="31750" y="1673860"/>
                    <a:pt x="35560" y="1677670"/>
                    <a:pt x="44450" y="1677670"/>
                  </a:cubicBezTo>
                  <a:cubicBezTo>
                    <a:pt x="60960" y="1677670"/>
                    <a:pt x="78740" y="1678940"/>
                    <a:pt x="95250" y="1678940"/>
                  </a:cubicBezTo>
                  <a:cubicBezTo>
                    <a:pt x="119380" y="1678940"/>
                    <a:pt x="144780" y="1676400"/>
                    <a:pt x="168910" y="1678940"/>
                  </a:cubicBezTo>
                  <a:cubicBezTo>
                    <a:pt x="208280" y="1682750"/>
                    <a:pt x="247650" y="1685290"/>
                    <a:pt x="287020" y="1684020"/>
                  </a:cubicBezTo>
                  <a:cubicBezTo>
                    <a:pt x="312420" y="1682750"/>
                    <a:pt x="336550" y="1685290"/>
                    <a:pt x="361950" y="1685290"/>
                  </a:cubicBezTo>
                  <a:cubicBezTo>
                    <a:pt x="398780" y="1685290"/>
                    <a:pt x="435610" y="1684020"/>
                    <a:pt x="472440" y="1685290"/>
                  </a:cubicBezTo>
                  <a:cubicBezTo>
                    <a:pt x="527050" y="1686560"/>
                    <a:pt x="1126490" y="1676400"/>
                    <a:pt x="1182370" y="1678940"/>
                  </a:cubicBezTo>
                  <a:cubicBezTo>
                    <a:pt x="1206500" y="1680210"/>
                    <a:pt x="1230630" y="1681480"/>
                    <a:pt x="1253490" y="1681480"/>
                  </a:cubicBezTo>
                  <a:cubicBezTo>
                    <a:pt x="1295400" y="1684020"/>
                    <a:pt x="1336040" y="1680210"/>
                    <a:pt x="1377950" y="1684020"/>
                  </a:cubicBezTo>
                  <a:cubicBezTo>
                    <a:pt x="1412240" y="1686560"/>
                    <a:pt x="1446530" y="1686560"/>
                    <a:pt x="1480820" y="1689100"/>
                  </a:cubicBezTo>
                  <a:cubicBezTo>
                    <a:pt x="1531620" y="1692910"/>
                    <a:pt x="1582420" y="1695450"/>
                    <a:pt x="1633220" y="1696720"/>
                  </a:cubicBezTo>
                  <a:cubicBezTo>
                    <a:pt x="1652270" y="1696720"/>
                    <a:pt x="1670050" y="1695450"/>
                    <a:pt x="1690370" y="1695450"/>
                  </a:cubicBezTo>
                  <a:close/>
                </a:path>
              </a:pathLst>
            </a:custGeom>
            <a:solidFill>
              <a:srgbClr val="000000"/>
            </a:solidFill>
          </p:spPr>
          <p:txBody>
            <a:bodyPr/>
            <a:lstStyle/>
            <a:p>
              <a:endParaRPr lang="en-IN"/>
            </a:p>
          </p:txBody>
        </p:sp>
      </p:grpSp>
      <p:grpSp>
        <p:nvGrpSpPr>
          <p:cNvPr id="16" name="Group 16"/>
          <p:cNvGrpSpPr/>
          <p:nvPr/>
        </p:nvGrpSpPr>
        <p:grpSpPr>
          <a:xfrm rot="-318951">
            <a:off x="9561359" y="2893228"/>
            <a:ext cx="2203284" cy="2211475"/>
            <a:chOff x="0" y="0"/>
            <a:chExt cx="1708150" cy="1714500"/>
          </a:xfrm>
        </p:grpSpPr>
        <p:sp>
          <p:nvSpPr>
            <p:cNvPr id="17" name="Freeform 17"/>
            <p:cNvSpPr/>
            <p:nvPr/>
          </p:nvSpPr>
          <p:spPr>
            <a:xfrm>
              <a:off x="10160" y="16510"/>
              <a:ext cx="1685290" cy="1686560"/>
            </a:xfrm>
            <a:custGeom>
              <a:avLst/>
              <a:gdLst/>
              <a:ahLst/>
              <a:cxnLst/>
              <a:rect l="l" t="t" r="r" b="b"/>
              <a:pathLst>
                <a:path w="1685290" h="1686560">
                  <a:moveTo>
                    <a:pt x="1685290" y="1686560"/>
                  </a:moveTo>
                  <a:lnTo>
                    <a:pt x="0" y="1678940"/>
                  </a:lnTo>
                  <a:lnTo>
                    <a:pt x="0" y="598170"/>
                  </a:lnTo>
                  <a:lnTo>
                    <a:pt x="17780" y="19050"/>
                  </a:lnTo>
                  <a:lnTo>
                    <a:pt x="838200" y="0"/>
                  </a:lnTo>
                  <a:lnTo>
                    <a:pt x="1666240" y="5080"/>
                  </a:lnTo>
                  <a:close/>
                </a:path>
              </a:pathLst>
            </a:custGeom>
            <a:solidFill>
              <a:srgbClr val="FFFFFF"/>
            </a:solidFill>
          </p:spPr>
          <p:txBody>
            <a:bodyPr/>
            <a:lstStyle/>
            <a:p>
              <a:endParaRPr lang="en-IN"/>
            </a:p>
          </p:txBody>
        </p:sp>
        <p:sp>
          <p:nvSpPr>
            <p:cNvPr id="18" name="Freeform 18"/>
            <p:cNvSpPr/>
            <p:nvPr/>
          </p:nvSpPr>
          <p:spPr>
            <a:xfrm>
              <a:off x="-3810" y="0"/>
              <a:ext cx="1714500" cy="1713230"/>
            </a:xfrm>
            <a:custGeom>
              <a:avLst/>
              <a:gdLst/>
              <a:ahLst/>
              <a:cxnLst/>
              <a:rect l="l" t="t" r="r" b="b"/>
              <a:pathLst>
                <a:path w="1714500" h="1713230">
                  <a:moveTo>
                    <a:pt x="1680210" y="21590"/>
                  </a:moveTo>
                  <a:cubicBezTo>
                    <a:pt x="1681480" y="34290"/>
                    <a:pt x="1681480" y="44450"/>
                    <a:pt x="1682750" y="54610"/>
                  </a:cubicBezTo>
                  <a:cubicBezTo>
                    <a:pt x="1685290" y="88900"/>
                    <a:pt x="1686560" y="124460"/>
                    <a:pt x="1689100" y="158750"/>
                  </a:cubicBezTo>
                  <a:cubicBezTo>
                    <a:pt x="1689100" y="208280"/>
                    <a:pt x="1701800" y="1184910"/>
                    <a:pt x="1708150" y="1234440"/>
                  </a:cubicBezTo>
                  <a:cubicBezTo>
                    <a:pt x="1714500" y="1309370"/>
                    <a:pt x="1710690" y="1385570"/>
                    <a:pt x="1710690" y="1460500"/>
                  </a:cubicBezTo>
                  <a:cubicBezTo>
                    <a:pt x="1710690" y="1526540"/>
                    <a:pt x="1711960" y="1587500"/>
                    <a:pt x="1713230" y="1652270"/>
                  </a:cubicBezTo>
                  <a:cubicBezTo>
                    <a:pt x="1713230" y="1673860"/>
                    <a:pt x="1713230" y="1687830"/>
                    <a:pt x="1713230" y="1711960"/>
                  </a:cubicBezTo>
                  <a:cubicBezTo>
                    <a:pt x="1690370" y="1711960"/>
                    <a:pt x="1670050" y="1713230"/>
                    <a:pt x="1649730" y="1711960"/>
                  </a:cubicBezTo>
                  <a:cubicBezTo>
                    <a:pt x="1567180" y="1706880"/>
                    <a:pt x="1483360" y="1713230"/>
                    <a:pt x="1400810" y="1708150"/>
                  </a:cubicBezTo>
                  <a:cubicBezTo>
                    <a:pt x="1351280" y="1704340"/>
                    <a:pt x="1303020" y="1706880"/>
                    <a:pt x="1253490" y="1704340"/>
                  </a:cubicBezTo>
                  <a:cubicBezTo>
                    <a:pt x="1230630" y="1703070"/>
                    <a:pt x="1207770" y="1701800"/>
                    <a:pt x="1184910" y="1700530"/>
                  </a:cubicBezTo>
                  <a:cubicBezTo>
                    <a:pt x="1170940" y="1700530"/>
                    <a:pt x="1158240" y="1701800"/>
                    <a:pt x="1144270" y="1701800"/>
                  </a:cubicBezTo>
                  <a:cubicBezTo>
                    <a:pt x="1108710" y="1700530"/>
                    <a:pt x="1010920" y="1701800"/>
                    <a:pt x="975360" y="1700530"/>
                  </a:cubicBezTo>
                  <a:cubicBezTo>
                    <a:pt x="949960" y="1699260"/>
                    <a:pt x="441960" y="1708150"/>
                    <a:pt x="416560" y="1706880"/>
                  </a:cubicBezTo>
                  <a:cubicBezTo>
                    <a:pt x="410210" y="1706880"/>
                    <a:pt x="402590" y="1708150"/>
                    <a:pt x="396240" y="1708150"/>
                  </a:cubicBezTo>
                  <a:cubicBezTo>
                    <a:pt x="381000" y="1708150"/>
                    <a:pt x="367030" y="1709420"/>
                    <a:pt x="351790" y="1709420"/>
                  </a:cubicBezTo>
                  <a:cubicBezTo>
                    <a:pt x="313690" y="1709420"/>
                    <a:pt x="276860" y="1708150"/>
                    <a:pt x="238760" y="1706880"/>
                  </a:cubicBezTo>
                  <a:cubicBezTo>
                    <a:pt x="215900" y="1705610"/>
                    <a:pt x="193040" y="1704340"/>
                    <a:pt x="171450" y="1703070"/>
                  </a:cubicBezTo>
                  <a:cubicBezTo>
                    <a:pt x="130810" y="1701800"/>
                    <a:pt x="90170" y="1700530"/>
                    <a:pt x="48260" y="1700530"/>
                  </a:cubicBezTo>
                  <a:cubicBezTo>
                    <a:pt x="38100" y="1700530"/>
                    <a:pt x="29210" y="1700530"/>
                    <a:pt x="19050" y="1699260"/>
                  </a:cubicBezTo>
                  <a:cubicBezTo>
                    <a:pt x="10160" y="1697990"/>
                    <a:pt x="5080" y="1691640"/>
                    <a:pt x="7620" y="1682750"/>
                  </a:cubicBezTo>
                  <a:cubicBezTo>
                    <a:pt x="16510" y="1651000"/>
                    <a:pt x="12700" y="1619250"/>
                    <a:pt x="11430" y="1586230"/>
                  </a:cubicBezTo>
                  <a:cubicBezTo>
                    <a:pt x="10160" y="1518920"/>
                    <a:pt x="6350" y="1452880"/>
                    <a:pt x="7620" y="1385570"/>
                  </a:cubicBezTo>
                  <a:cubicBezTo>
                    <a:pt x="5080" y="1301750"/>
                    <a:pt x="0" y="264160"/>
                    <a:pt x="7620" y="179070"/>
                  </a:cubicBezTo>
                  <a:cubicBezTo>
                    <a:pt x="8890" y="162560"/>
                    <a:pt x="7620" y="144780"/>
                    <a:pt x="8890" y="128270"/>
                  </a:cubicBezTo>
                  <a:cubicBezTo>
                    <a:pt x="10160" y="101600"/>
                    <a:pt x="12700" y="72390"/>
                    <a:pt x="13970" y="44450"/>
                  </a:cubicBezTo>
                  <a:cubicBezTo>
                    <a:pt x="13970" y="41910"/>
                    <a:pt x="15240" y="39370"/>
                    <a:pt x="16510" y="38100"/>
                  </a:cubicBezTo>
                  <a:cubicBezTo>
                    <a:pt x="38100" y="35560"/>
                    <a:pt x="58420" y="30480"/>
                    <a:pt x="78740" y="29210"/>
                  </a:cubicBezTo>
                  <a:cubicBezTo>
                    <a:pt x="113030" y="25400"/>
                    <a:pt x="147320" y="22860"/>
                    <a:pt x="182880" y="20320"/>
                  </a:cubicBezTo>
                  <a:cubicBezTo>
                    <a:pt x="207010" y="17780"/>
                    <a:pt x="231140" y="16510"/>
                    <a:pt x="254000" y="13970"/>
                  </a:cubicBezTo>
                  <a:cubicBezTo>
                    <a:pt x="276860" y="11430"/>
                    <a:pt x="300990" y="8890"/>
                    <a:pt x="323850" y="8890"/>
                  </a:cubicBezTo>
                  <a:cubicBezTo>
                    <a:pt x="349250" y="7620"/>
                    <a:pt x="374650" y="10160"/>
                    <a:pt x="400050" y="8890"/>
                  </a:cubicBezTo>
                  <a:cubicBezTo>
                    <a:pt x="431800" y="8890"/>
                    <a:pt x="1007110" y="6350"/>
                    <a:pt x="1038860" y="5080"/>
                  </a:cubicBezTo>
                  <a:cubicBezTo>
                    <a:pt x="1069340" y="3810"/>
                    <a:pt x="1099820" y="2540"/>
                    <a:pt x="1131570" y="2540"/>
                  </a:cubicBezTo>
                  <a:cubicBezTo>
                    <a:pt x="1183640" y="1270"/>
                    <a:pt x="1234440" y="0"/>
                    <a:pt x="1286510" y="0"/>
                  </a:cubicBezTo>
                  <a:cubicBezTo>
                    <a:pt x="1308100" y="0"/>
                    <a:pt x="1330960" y="2540"/>
                    <a:pt x="1352550" y="2540"/>
                  </a:cubicBezTo>
                  <a:cubicBezTo>
                    <a:pt x="1412240" y="3810"/>
                    <a:pt x="1473200" y="5080"/>
                    <a:pt x="1532890" y="7620"/>
                  </a:cubicBezTo>
                  <a:cubicBezTo>
                    <a:pt x="1564640" y="8890"/>
                    <a:pt x="1596390" y="12700"/>
                    <a:pt x="1628140" y="16510"/>
                  </a:cubicBezTo>
                  <a:cubicBezTo>
                    <a:pt x="1635760" y="16510"/>
                    <a:pt x="1643380" y="16510"/>
                    <a:pt x="1649730" y="16510"/>
                  </a:cubicBezTo>
                  <a:cubicBezTo>
                    <a:pt x="1661160" y="17780"/>
                    <a:pt x="1670050" y="20320"/>
                    <a:pt x="1680210" y="21590"/>
                  </a:cubicBezTo>
                  <a:close/>
                  <a:moveTo>
                    <a:pt x="1690370" y="1695450"/>
                  </a:moveTo>
                  <a:cubicBezTo>
                    <a:pt x="1691640" y="1678940"/>
                    <a:pt x="1692910" y="1666240"/>
                    <a:pt x="1692910" y="1653540"/>
                  </a:cubicBezTo>
                  <a:cubicBezTo>
                    <a:pt x="1691640" y="1581150"/>
                    <a:pt x="1690370" y="1513840"/>
                    <a:pt x="1690370" y="1441450"/>
                  </a:cubicBezTo>
                  <a:cubicBezTo>
                    <a:pt x="1690370" y="1408430"/>
                    <a:pt x="1692910" y="1375410"/>
                    <a:pt x="1691640" y="1342390"/>
                  </a:cubicBezTo>
                  <a:cubicBezTo>
                    <a:pt x="1691640" y="1311910"/>
                    <a:pt x="1690370" y="1280160"/>
                    <a:pt x="1689100" y="1249680"/>
                  </a:cubicBezTo>
                  <a:cubicBezTo>
                    <a:pt x="1684020" y="1202690"/>
                    <a:pt x="1672590" y="229870"/>
                    <a:pt x="1672590" y="182880"/>
                  </a:cubicBezTo>
                  <a:cubicBezTo>
                    <a:pt x="1670050" y="143510"/>
                    <a:pt x="1667510" y="102870"/>
                    <a:pt x="1664970" y="63500"/>
                  </a:cubicBezTo>
                  <a:cubicBezTo>
                    <a:pt x="1663700" y="44450"/>
                    <a:pt x="1662430" y="43180"/>
                    <a:pt x="1645920" y="41910"/>
                  </a:cubicBezTo>
                  <a:cubicBezTo>
                    <a:pt x="1642110" y="41910"/>
                    <a:pt x="1639570" y="41910"/>
                    <a:pt x="1635760" y="40640"/>
                  </a:cubicBezTo>
                  <a:cubicBezTo>
                    <a:pt x="1604010" y="36830"/>
                    <a:pt x="1570990" y="31750"/>
                    <a:pt x="1539240" y="30480"/>
                  </a:cubicBezTo>
                  <a:cubicBezTo>
                    <a:pt x="1461770" y="26670"/>
                    <a:pt x="1383030" y="25400"/>
                    <a:pt x="1305560" y="22860"/>
                  </a:cubicBezTo>
                  <a:cubicBezTo>
                    <a:pt x="1294130" y="22860"/>
                    <a:pt x="1281430" y="22860"/>
                    <a:pt x="1270000" y="22860"/>
                  </a:cubicBezTo>
                  <a:cubicBezTo>
                    <a:pt x="1250950" y="22860"/>
                    <a:pt x="1231900" y="22860"/>
                    <a:pt x="1214120" y="22860"/>
                  </a:cubicBezTo>
                  <a:cubicBezTo>
                    <a:pt x="1173480" y="22860"/>
                    <a:pt x="1132840" y="22860"/>
                    <a:pt x="1093470" y="24130"/>
                  </a:cubicBezTo>
                  <a:cubicBezTo>
                    <a:pt x="1059180" y="25400"/>
                    <a:pt x="481330" y="29210"/>
                    <a:pt x="447040" y="29210"/>
                  </a:cubicBezTo>
                  <a:cubicBezTo>
                    <a:pt x="391160" y="29210"/>
                    <a:pt x="335280" y="26670"/>
                    <a:pt x="279400" y="33020"/>
                  </a:cubicBezTo>
                  <a:cubicBezTo>
                    <a:pt x="250190" y="36830"/>
                    <a:pt x="222250" y="36830"/>
                    <a:pt x="194310" y="38100"/>
                  </a:cubicBezTo>
                  <a:cubicBezTo>
                    <a:pt x="146050" y="41910"/>
                    <a:pt x="97790" y="45720"/>
                    <a:pt x="49530" y="50800"/>
                  </a:cubicBezTo>
                  <a:cubicBezTo>
                    <a:pt x="36830" y="50800"/>
                    <a:pt x="34290" y="53340"/>
                    <a:pt x="33020" y="68580"/>
                  </a:cubicBezTo>
                  <a:cubicBezTo>
                    <a:pt x="31750" y="91440"/>
                    <a:pt x="31750" y="114300"/>
                    <a:pt x="30480" y="137160"/>
                  </a:cubicBezTo>
                  <a:cubicBezTo>
                    <a:pt x="29210" y="175260"/>
                    <a:pt x="26670" y="212090"/>
                    <a:pt x="25400" y="250190"/>
                  </a:cubicBezTo>
                  <a:cubicBezTo>
                    <a:pt x="20320" y="290830"/>
                    <a:pt x="26670" y="1283970"/>
                    <a:pt x="29210" y="1324610"/>
                  </a:cubicBezTo>
                  <a:cubicBezTo>
                    <a:pt x="29210" y="1367790"/>
                    <a:pt x="29210" y="1412240"/>
                    <a:pt x="30480" y="1455420"/>
                  </a:cubicBezTo>
                  <a:cubicBezTo>
                    <a:pt x="30480" y="1487170"/>
                    <a:pt x="33020" y="1518920"/>
                    <a:pt x="33020" y="1550670"/>
                  </a:cubicBezTo>
                  <a:cubicBezTo>
                    <a:pt x="33020" y="1584960"/>
                    <a:pt x="33020" y="1619250"/>
                    <a:pt x="31750" y="1653540"/>
                  </a:cubicBezTo>
                  <a:cubicBezTo>
                    <a:pt x="31750" y="1657350"/>
                    <a:pt x="31750" y="1659890"/>
                    <a:pt x="31750" y="1663700"/>
                  </a:cubicBezTo>
                  <a:cubicBezTo>
                    <a:pt x="31750" y="1673860"/>
                    <a:pt x="35560" y="1677670"/>
                    <a:pt x="44450" y="1677670"/>
                  </a:cubicBezTo>
                  <a:cubicBezTo>
                    <a:pt x="60960" y="1677670"/>
                    <a:pt x="78740" y="1678940"/>
                    <a:pt x="95250" y="1678940"/>
                  </a:cubicBezTo>
                  <a:cubicBezTo>
                    <a:pt x="119380" y="1678940"/>
                    <a:pt x="144780" y="1676400"/>
                    <a:pt x="168910" y="1678940"/>
                  </a:cubicBezTo>
                  <a:cubicBezTo>
                    <a:pt x="208280" y="1682750"/>
                    <a:pt x="247650" y="1685290"/>
                    <a:pt x="287020" y="1684020"/>
                  </a:cubicBezTo>
                  <a:cubicBezTo>
                    <a:pt x="312420" y="1682750"/>
                    <a:pt x="336550" y="1685290"/>
                    <a:pt x="361950" y="1685290"/>
                  </a:cubicBezTo>
                  <a:cubicBezTo>
                    <a:pt x="398780" y="1685290"/>
                    <a:pt x="435610" y="1684020"/>
                    <a:pt x="472440" y="1685290"/>
                  </a:cubicBezTo>
                  <a:cubicBezTo>
                    <a:pt x="527050" y="1686560"/>
                    <a:pt x="1126490" y="1676400"/>
                    <a:pt x="1182370" y="1678940"/>
                  </a:cubicBezTo>
                  <a:cubicBezTo>
                    <a:pt x="1206500" y="1680210"/>
                    <a:pt x="1230630" y="1681480"/>
                    <a:pt x="1253490" y="1681480"/>
                  </a:cubicBezTo>
                  <a:cubicBezTo>
                    <a:pt x="1295400" y="1684020"/>
                    <a:pt x="1336040" y="1680210"/>
                    <a:pt x="1377950" y="1684020"/>
                  </a:cubicBezTo>
                  <a:cubicBezTo>
                    <a:pt x="1412240" y="1686560"/>
                    <a:pt x="1446530" y="1686560"/>
                    <a:pt x="1480820" y="1689100"/>
                  </a:cubicBezTo>
                  <a:cubicBezTo>
                    <a:pt x="1531620" y="1692910"/>
                    <a:pt x="1582420" y="1695450"/>
                    <a:pt x="1633220" y="1696720"/>
                  </a:cubicBezTo>
                  <a:cubicBezTo>
                    <a:pt x="1652270" y="1696720"/>
                    <a:pt x="1670050" y="1695450"/>
                    <a:pt x="1690370" y="1695450"/>
                  </a:cubicBezTo>
                  <a:close/>
                </a:path>
              </a:pathLst>
            </a:custGeom>
            <a:solidFill>
              <a:srgbClr val="000000"/>
            </a:solidFill>
          </p:spPr>
          <p:txBody>
            <a:bodyPr/>
            <a:lstStyle/>
            <a:p>
              <a:endParaRPr lang="en-IN"/>
            </a:p>
          </p:txBody>
        </p:sp>
      </p:grpSp>
      <p:sp>
        <p:nvSpPr>
          <p:cNvPr id="19" name="AutoShape 19"/>
          <p:cNvSpPr/>
          <p:nvPr/>
        </p:nvSpPr>
        <p:spPr>
          <a:xfrm rot="138720">
            <a:off x="7494052" y="2897899"/>
            <a:ext cx="607462" cy="208984"/>
          </a:xfrm>
          <a:prstGeom prst="rect">
            <a:avLst/>
          </a:prstGeom>
          <a:solidFill>
            <a:srgbClr val="000000"/>
          </a:solidFill>
        </p:spPr>
        <p:txBody>
          <a:bodyPr/>
          <a:lstStyle/>
          <a:p>
            <a:endParaRPr lang="en-IN"/>
          </a:p>
        </p:txBody>
      </p:sp>
      <p:sp>
        <p:nvSpPr>
          <p:cNvPr id="20" name="AutoShape 20"/>
          <p:cNvSpPr/>
          <p:nvPr/>
        </p:nvSpPr>
        <p:spPr>
          <a:xfrm rot="-520672">
            <a:off x="10166790" y="2691428"/>
            <a:ext cx="607462" cy="208984"/>
          </a:xfrm>
          <a:prstGeom prst="rect">
            <a:avLst/>
          </a:prstGeom>
          <a:solidFill>
            <a:srgbClr val="000000"/>
          </a:solidFill>
        </p:spPr>
        <p:txBody>
          <a:bodyPr/>
          <a:lstStyle/>
          <a:p>
            <a:endParaRPr lang="en-IN"/>
          </a:p>
        </p:txBody>
      </p:sp>
      <p:grpSp>
        <p:nvGrpSpPr>
          <p:cNvPr id="21" name="Group 21"/>
          <p:cNvGrpSpPr/>
          <p:nvPr/>
        </p:nvGrpSpPr>
        <p:grpSpPr>
          <a:xfrm rot="340441">
            <a:off x="11282479" y="5711000"/>
            <a:ext cx="2203284" cy="2211475"/>
            <a:chOff x="0" y="0"/>
            <a:chExt cx="1708150" cy="1714500"/>
          </a:xfrm>
        </p:grpSpPr>
        <p:sp>
          <p:nvSpPr>
            <p:cNvPr id="22" name="Freeform 22"/>
            <p:cNvSpPr/>
            <p:nvPr/>
          </p:nvSpPr>
          <p:spPr>
            <a:xfrm>
              <a:off x="10160" y="16510"/>
              <a:ext cx="1685290" cy="1686560"/>
            </a:xfrm>
            <a:custGeom>
              <a:avLst/>
              <a:gdLst/>
              <a:ahLst/>
              <a:cxnLst/>
              <a:rect l="l" t="t" r="r" b="b"/>
              <a:pathLst>
                <a:path w="1685290" h="1686560">
                  <a:moveTo>
                    <a:pt x="1685290" y="1686560"/>
                  </a:moveTo>
                  <a:lnTo>
                    <a:pt x="0" y="1678940"/>
                  </a:lnTo>
                  <a:lnTo>
                    <a:pt x="0" y="598170"/>
                  </a:lnTo>
                  <a:lnTo>
                    <a:pt x="17780" y="19050"/>
                  </a:lnTo>
                  <a:lnTo>
                    <a:pt x="838200" y="0"/>
                  </a:lnTo>
                  <a:lnTo>
                    <a:pt x="1666240" y="5080"/>
                  </a:lnTo>
                  <a:close/>
                </a:path>
              </a:pathLst>
            </a:custGeom>
            <a:solidFill>
              <a:srgbClr val="FFFFFF"/>
            </a:solidFill>
          </p:spPr>
          <p:txBody>
            <a:bodyPr/>
            <a:lstStyle/>
            <a:p>
              <a:endParaRPr lang="en-IN"/>
            </a:p>
          </p:txBody>
        </p:sp>
        <p:sp>
          <p:nvSpPr>
            <p:cNvPr id="23" name="Freeform 23"/>
            <p:cNvSpPr/>
            <p:nvPr/>
          </p:nvSpPr>
          <p:spPr>
            <a:xfrm>
              <a:off x="-3810" y="0"/>
              <a:ext cx="1714500" cy="1713230"/>
            </a:xfrm>
            <a:custGeom>
              <a:avLst/>
              <a:gdLst/>
              <a:ahLst/>
              <a:cxnLst/>
              <a:rect l="l" t="t" r="r" b="b"/>
              <a:pathLst>
                <a:path w="1714500" h="1713230">
                  <a:moveTo>
                    <a:pt x="1680210" y="21590"/>
                  </a:moveTo>
                  <a:cubicBezTo>
                    <a:pt x="1681480" y="34290"/>
                    <a:pt x="1681480" y="44450"/>
                    <a:pt x="1682750" y="54610"/>
                  </a:cubicBezTo>
                  <a:cubicBezTo>
                    <a:pt x="1685290" y="88900"/>
                    <a:pt x="1686560" y="124460"/>
                    <a:pt x="1689100" y="158750"/>
                  </a:cubicBezTo>
                  <a:cubicBezTo>
                    <a:pt x="1689100" y="208280"/>
                    <a:pt x="1701800" y="1184910"/>
                    <a:pt x="1708150" y="1234440"/>
                  </a:cubicBezTo>
                  <a:cubicBezTo>
                    <a:pt x="1714500" y="1309370"/>
                    <a:pt x="1710690" y="1385570"/>
                    <a:pt x="1710690" y="1460500"/>
                  </a:cubicBezTo>
                  <a:cubicBezTo>
                    <a:pt x="1710690" y="1526540"/>
                    <a:pt x="1711960" y="1587500"/>
                    <a:pt x="1713230" y="1652270"/>
                  </a:cubicBezTo>
                  <a:cubicBezTo>
                    <a:pt x="1713230" y="1673860"/>
                    <a:pt x="1713230" y="1687830"/>
                    <a:pt x="1713230" y="1711960"/>
                  </a:cubicBezTo>
                  <a:cubicBezTo>
                    <a:pt x="1690370" y="1711960"/>
                    <a:pt x="1670050" y="1713230"/>
                    <a:pt x="1649730" y="1711960"/>
                  </a:cubicBezTo>
                  <a:cubicBezTo>
                    <a:pt x="1567180" y="1706880"/>
                    <a:pt x="1483360" y="1713230"/>
                    <a:pt x="1400810" y="1708150"/>
                  </a:cubicBezTo>
                  <a:cubicBezTo>
                    <a:pt x="1351280" y="1704340"/>
                    <a:pt x="1303020" y="1706880"/>
                    <a:pt x="1253490" y="1704340"/>
                  </a:cubicBezTo>
                  <a:cubicBezTo>
                    <a:pt x="1230630" y="1703070"/>
                    <a:pt x="1207770" y="1701800"/>
                    <a:pt x="1184910" y="1700530"/>
                  </a:cubicBezTo>
                  <a:cubicBezTo>
                    <a:pt x="1170940" y="1700530"/>
                    <a:pt x="1158240" y="1701800"/>
                    <a:pt x="1144270" y="1701800"/>
                  </a:cubicBezTo>
                  <a:cubicBezTo>
                    <a:pt x="1108710" y="1700530"/>
                    <a:pt x="1010920" y="1701800"/>
                    <a:pt x="975360" y="1700530"/>
                  </a:cubicBezTo>
                  <a:cubicBezTo>
                    <a:pt x="949960" y="1699260"/>
                    <a:pt x="441960" y="1708150"/>
                    <a:pt x="416560" y="1706880"/>
                  </a:cubicBezTo>
                  <a:cubicBezTo>
                    <a:pt x="410210" y="1706880"/>
                    <a:pt x="402590" y="1708150"/>
                    <a:pt x="396240" y="1708150"/>
                  </a:cubicBezTo>
                  <a:cubicBezTo>
                    <a:pt x="381000" y="1708150"/>
                    <a:pt x="367030" y="1709420"/>
                    <a:pt x="351790" y="1709420"/>
                  </a:cubicBezTo>
                  <a:cubicBezTo>
                    <a:pt x="313690" y="1709420"/>
                    <a:pt x="276860" y="1708150"/>
                    <a:pt x="238760" y="1706880"/>
                  </a:cubicBezTo>
                  <a:cubicBezTo>
                    <a:pt x="215900" y="1705610"/>
                    <a:pt x="193040" y="1704340"/>
                    <a:pt x="171450" y="1703070"/>
                  </a:cubicBezTo>
                  <a:cubicBezTo>
                    <a:pt x="130810" y="1701800"/>
                    <a:pt x="90170" y="1700530"/>
                    <a:pt x="48260" y="1700530"/>
                  </a:cubicBezTo>
                  <a:cubicBezTo>
                    <a:pt x="38100" y="1700530"/>
                    <a:pt x="29210" y="1700530"/>
                    <a:pt x="19050" y="1699260"/>
                  </a:cubicBezTo>
                  <a:cubicBezTo>
                    <a:pt x="10160" y="1697990"/>
                    <a:pt x="5080" y="1691640"/>
                    <a:pt x="7620" y="1682750"/>
                  </a:cubicBezTo>
                  <a:cubicBezTo>
                    <a:pt x="16510" y="1651000"/>
                    <a:pt x="12700" y="1619250"/>
                    <a:pt x="11430" y="1586230"/>
                  </a:cubicBezTo>
                  <a:cubicBezTo>
                    <a:pt x="10160" y="1518920"/>
                    <a:pt x="6350" y="1452880"/>
                    <a:pt x="7620" y="1385570"/>
                  </a:cubicBezTo>
                  <a:cubicBezTo>
                    <a:pt x="5080" y="1301750"/>
                    <a:pt x="0" y="264160"/>
                    <a:pt x="7620" y="179070"/>
                  </a:cubicBezTo>
                  <a:cubicBezTo>
                    <a:pt x="8890" y="162560"/>
                    <a:pt x="7620" y="144780"/>
                    <a:pt x="8890" y="128270"/>
                  </a:cubicBezTo>
                  <a:cubicBezTo>
                    <a:pt x="10160" y="101600"/>
                    <a:pt x="12700" y="72390"/>
                    <a:pt x="13970" y="44450"/>
                  </a:cubicBezTo>
                  <a:cubicBezTo>
                    <a:pt x="13970" y="41910"/>
                    <a:pt x="15240" y="39370"/>
                    <a:pt x="16510" y="38100"/>
                  </a:cubicBezTo>
                  <a:cubicBezTo>
                    <a:pt x="38100" y="35560"/>
                    <a:pt x="58420" y="30480"/>
                    <a:pt x="78740" y="29210"/>
                  </a:cubicBezTo>
                  <a:cubicBezTo>
                    <a:pt x="113030" y="25400"/>
                    <a:pt x="147320" y="22860"/>
                    <a:pt x="182880" y="20320"/>
                  </a:cubicBezTo>
                  <a:cubicBezTo>
                    <a:pt x="207010" y="17780"/>
                    <a:pt x="231140" y="16510"/>
                    <a:pt x="254000" y="13970"/>
                  </a:cubicBezTo>
                  <a:cubicBezTo>
                    <a:pt x="276860" y="11430"/>
                    <a:pt x="300990" y="8890"/>
                    <a:pt x="323850" y="8890"/>
                  </a:cubicBezTo>
                  <a:cubicBezTo>
                    <a:pt x="349250" y="7620"/>
                    <a:pt x="374650" y="10160"/>
                    <a:pt x="400050" y="8890"/>
                  </a:cubicBezTo>
                  <a:cubicBezTo>
                    <a:pt x="431800" y="8890"/>
                    <a:pt x="1007110" y="6350"/>
                    <a:pt x="1038860" y="5080"/>
                  </a:cubicBezTo>
                  <a:cubicBezTo>
                    <a:pt x="1069340" y="3810"/>
                    <a:pt x="1099820" y="2540"/>
                    <a:pt x="1131570" y="2540"/>
                  </a:cubicBezTo>
                  <a:cubicBezTo>
                    <a:pt x="1183640" y="1270"/>
                    <a:pt x="1234440" y="0"/>
                    <a:pt x="1286510" y="0"/>
                  </a:cubicBezTo>
                  <a:cubicBezTo>
                    <a:pt x="1308100" y="0"/>
                    <a:pt x="1330960" y="2540"/>
                    <a:pt x="1352550" y="2540"/>
                  </a:cubicBezTo>
                  <a:cubicBezTo>
                    <a:pt x="1412240" y="3810"/>
                    <a:pt x="1473200" y="5080"/>
                    <a:pt x="1532890" y="7620"/>
                  </a:cubicBezTo>
                  <a:cubicBezTo>
                    <a:pt x="1564640" y="8890"/>
                    <a:pt x="1596390" y="12700"/>
                    <a:pt x="1628140" y="16510"/>
                  </a:cubicBezTo>
                  <a:cubicBezTo>
                    <a:pt x="1635760" y="16510"/>
                    <a:pt x="1643380" y="16510"/>
                    <a:pt x="1649730" y="16510"/>
                  </a:cubicBezTo>
                  <a:cubicBezTo>
                    <a:pt x="1661160" y="17780"/>
                    <a:pt x="1670050" y="20320"/>
                    <a:pt x="1680210" y="21590"/>
                  </a:cubicBezTo>
                  <a:close/>
                  <a:moveTo>
                    <a:pt x="1690370" y="1695450"/>
                  </a:moveTo>
                  <a:cubicBezTo>
                    <a:pt x="1691640" y="1678940"/>
                    <a:pt x="1692910" y="1666240"/>
                    <a:pt x="1692910" y="1653540"/>
                  </a:cubicBezTo>
                  <a:cubicBezTo>
                    <a:pt x="1691640" y="1581150"/>
                    <a:pt x="1690370" y="1513840"/>
                    <a:pt x="1690370" y="1441450"/>
                  </a:cubicBezTo>
                  <a:cubicBezTo>
                    <a:pt x="1690370" y="1408430"/>
                    <a:pt x="1692910" y="1375410"/>
                    <a:pt x="1691640" y="1342390"/>
                  </a:cubicBezTo>
                  <a:cubicBezTo>
                    <a:pt x="1691640" y="1311910"/>
                    <a:pt x="1690370" y="1280160"/>
                    <a:pt x="1689100" y="1249680"/>
                  </a:cubicBezTo>
                  <a:cubicBezTo>
                    <a:pt x="1684020" y="1202690"/>
                    <a:pt x="1672590" y="229870"/>
                    <a:pt x="1672590" y="182880"/>
                  </a:cubicBezTo>
                  <a:cubicBezTo>
                    <a:pt x="1670050" y="143510"/>
                    <a:pt x="1667510" y="102870"/>
                    <a:pt x="1664970" y="63500"/>
                  </a:cubicBezTo>
                  <a:cubicBezTo>
                    <a:pt x="1663700" y="44450"/>
                    <a:pt x="1662430" y="43180"/>
                    <a:pt x="1645920" y="41910"/>
                  </a:cubicBezTo>
                  <a:cubicBezTo>
                    <a:pt x="1642110" y="41910"/>
                    <a:pt x="1639570" y="41910"/>
                    <a:pt x="1635760" y="40640"/>
                  </a:cubicBezTo>
                  <a:cubicBezTo>
                    <a:pt x="1604010" y="36830"/>
                    <a:pt x="1570990" y="31750"/>
                    <a:pt x="1539240" y="30480"/>
                  </a:cubicBezTo>
                  <a:cubicBezTo>
                    <a:pt x="1461770" y="26670"/>
                    <a:pt x="1383030" y="25400"/>
                    <a:pt x="1305560" y="22860"/>
                  </a:cubicBezTo>
                  <a:cubicBezTo>
                    <a:pt x="1294130" y="22860"/>
                    <a:pt x="1281430" y="22860"/>
                    <a:pt x="1270000" y="22860"/>
                  </a:cubicBezTo>
                  <a:cubicBezTo>
                    <a:pt x="1250950" y="22860"/>
                    <a:pt x="1231900" y="22860"/>
                    <a:pt x="1214120" y="22860"/>
                  </a:cubicBezTo>
                  <a:cubicBezTo>
                    <a:pt x="1173480" y="22860"/>
                    <a:pt x="1132840" y="22860"/>
                    <a:pt x="1093470" y="24130"/>
                  </a:cubicBezTo>
                  <a:cubicBezTo>
                    <a:pt x="1059180" y="25400"/>
                    <a:pt x="481330" y="29210"/>
                    <a:pt x="447040" y="29210"/>
                  </a:cubicBezTo>
                  <a:cubicBezTo>
                    <a:pt x="391160" y="29210"/>
                    <a:pt x="335280" y="26670"/>
                    <a:pt x="279400" y="33020"/>
                  </a:cubicBezTo>
                  <a:cubicBezTo>
                    <a:pt x="250190" y="36830"/>
                    <a:pt x="222250" y="36830"/>
                    <a:pt x="194310" y="38100"/>
                  </a:cubicBezTo>
                  <a:cubicBezTo>
                    <a:pt x="146050" y="41910"/>
                    <a:pt x="97790" y="45720"/>
                    <a:pt x="49530" y="50800"/>
                  </a:cubicBezTo>
                  <a:cubicBezTo>
                    <a:pt x="36830" y="50800"/>
                    <a:pt x="34290" y="53340"/>
                    <a:pt x="33020" y="68580"/>
                  </a:cubicBezTo>
                  <a:cubicBezTo>
                    <a:pt x="31750" y="91440"/>
                    <a:pt x="31750" y="114300"/>
                    <a:pt x="30480" y="137160"/>
                  </a:cubicBezTo>
                  <a:cubicBezTo>
                    <a:pt x="29210" y="175260"/>
                    <a:pt x="26670" y="212090"/>
                    <a:pt x="25400" y="250190"/>
                  </a:cubicBezTo>
                  <a:cubicBezTo>
                    <a:pt x="20320" y="290830"/>
                    <a:pt x="26670" y="1283970"/>
                    <a:pt x="29210" y="1324610"/>
                  </a:cubicBezTo>
                  <a:cubicBezTo>
                    <a:pt x="29210" y="1367790"/>
                    <a:pt x="29210" y="1412240"/>
                    <a:pt x="30480" y="1455420"/>
                  </a:cubicBezTo>
                  <a:cubicBezTo>
                    <a:pt x="30480" y="1487170"/>
                    <a:pt x="33020" y="1518920"/>
                    <a:pt x="33020" y="1550670"/>
                  </a:cubicBezTo>
                  <a:cubicBezTo>
                    <a:pt x="33020" y="1584960"/>
                    <a:pt x="33020" y="1619250"/>
                    <a:pt x="31750" y="1653540"/>
                  </a:cubicBezTo>
                  <a:cubicBezTo>
                    <a:pt x="31750" y="1657350"/>
                    <a:pt x="31750" y="1659890"/>
                    <a:pt x="31750" y="1663700"/>
                  </a:cubicBezTo>
                  <a:cubicBezTo>
                    <a:pt x="31750" y="1673860"/>
                    <a:pt x="35560" y="1677670"/>
                    <a:pt x="44450" y="1677670"/>
                  </a:cubicBezTo>
                  <a:cubicBezTo>
                    <a:pt x="60960" y="1677670"/>
                    <a:pt x="78740" y="1678940"/>
                    <a:pt x="95250" y="1678940"/>
                  </a:cubicBezTo>
                  <a:cubicBezTo>
                    <a:pt x="119380" y="1678940"/>
                    <a:pt x="144780" y="1676400"/>
                    <a:pt x="168910" y="1678940"/>
                  </a:cubicBezTo>
                  <a:cubicBezTo>
                    <a:pt x="208280" y="1682750"/>
                    <a:pt x="247650" y="1685290"/>
                    <a:pt x="287020" y="1684020"/>
                  </a:cubicBezTo>
                  <a:cubicBezTo>
                    <a:pt x="312420" y="1682750"/>
                    <a:pt x="336550" y="1685290"/>
                    <a:pt x="361950" y="1685290"/>
                  </a:cubicBezTo>
                  <a:cubicBezTo>
                    <a:pt x="398780" y="1685290"/>
                    <a:pt x="435610" y="1684020"/>
                    <a:pt x="472440" y="1685290"/>
                  </a:cubicBezTo>
                  <a:cubicBezTo>
                    <a:pt x="527050" y="1686560"/>
                    <a:pt x="1126490" y="1676400"/>
                    <a:pt x="1182370" y="1678940"/>
                  </a:cubicBezTo>
                  <a:cubicBezTo>
                    <a:pt x="1206500" y="1680210"/>
                    <a:pt x="1230630" y="1681480"/>
                    <a:pt x="1253490" y="1681480"/>
                  </a:cubicBezTo>
                  <a:cubicBezTo>
                    <a:pt x="1295400" y="1684020"/>
                    <a:pt x="1336040" y="1680210"/>
                    <a:pt x="1377950" y="1684020"/>
                  </a:cubicBezTo>
                  <a:cubicBezTo>
                    <a:pt x="1412240" y="1686560"/>
                    <a:pt x="1446530" y="1686560"/>
                    <a:pt x="1480820" y="1689100"/>
                  </a:cubicBezTo>
                  <a:cubicBezTo>
                    <a:pt x="1531620" y="1692910"/>
                    <a:pt x="1582420" y="1695450"/>
                    <a:pt x="1633220" y="1696720"/>
                  </a:cubicBezTo>
                  <a:cubicBezTo>
                    <a:pt x="1652270" y="1696720"/>
                    <a:pt x="1670050" y="1695450"/>
                    <a:pt x="1690370" y="1695450"/>
                  </a:cubicBezTo>
                  <a:close/>
                </a:path>
              </a:pathLst>
            </a:custGeom>
            <a:solidFill>
              <a:srgbClr val="000000"/>
            </a:solidFill>
          </p:spPr>
          <p:txBody>
            <a:bodyPr/>
            <a:lstStyle/>
            <a:p>
              <a:endParaRPr lang="en-IN"/>
            </a:p>
          </p:txBody>
        </p:sp>
      </p:grpSp>
      <p:sp>
        <p:nvSpPr>
          <p:cNvPr id="24" name="AutoShape 24"/>
          <p:cNvSpPr/>
          <p:nvPr/>
        </p:nvSpPr>
        <p:spPr>
          <a:xfrm rot="138720">
            <a:off x="12178886" y="5508023"/>
            <a:ext cx="607462" cy="208984"/>
          </a:xfrm>
          <a:prstGeom prst="rect">
            <a:avLst/>
          </a:prstGeom>
          <a:solidFill>
            <a:srgbClr val="000000"/>
          </a:solidFill>
        </p:spPr>
        <p:txBody>
          <a:bodyPr/>
          <a:lstStyle/>
          <a:p>
            <a:endParaRPr lang="en-IN"/>
          </a:p>
        </p:txBody>
      </p:sp>
      <p:grpSp>
        <p:nvGrpSpPr>
          <p:cNvPr id="25" name="Group 25"/>
          <p:cNvGrpSpPr/>
          <p:nvPr/>
        </p:nvGrpSpPr>
        <p:grpSpPr>
          <a:xfrm rot="-318951">
            <a:off x="7853513" y="6315761"/>
            <a:ext cx="2203284" cy="2211475"/>
            <a:chOff x="0" y="0"/>
            <a:chExt cx="1708150" cy="1714500"/>
          </a:xfrm>
        </p:grpSpPr>
        <p:sp>
          <p:nvSpPr>
            <p:cNvPr id="26" name="Freeform 26"/>
            <p:cNvSpPr/>
            <p:nvPr/>
          </p:nvSpPr>
          <p:spPr>
            <a:xfrm>
              <a:off x="10160" y="16510"/>
              <a:ext cx="1685290" cy="1686560"/>
            </a:xfrm>
            <a:custGeom>
              <a:avLst/>
              <a:gdLst/>
              <a:ahLst/>
              <a:cxnLst/>
              <a:rect l="l" t="t" r="r" b="b"/>
              <a:pathLst>
                <a:path w="1685290" h="1686560">
                  <a:moveTo>
                    <a:pt x="1685290" y="1686560"/>
                  </a:moveTo>
                  <a:lnTo>
                    <a:pt x="0" y="1678940"/>
                  </a:lnTo>
                  <a:lnTo>
                    <a:pt x="0" y="598170"/>
                  </a:lnTo>
                  <a:lnTo>
                    <a:pt x="17780" y="19050"/>
                  </a:lnTo>
                  <a:lnTo>
                    <a:pt x="838200" y="0"/>
                  </a:lnTo>
                  <a:lnTo>
                    <a:pt x="1666240" y="5080"/>
                  </a:lnTo>
                  <a:close/>
                </a:path>
              </a:pathLst>
            </a:custGeom>
            <a:solidFill>
              <a:srgbClr val="FFFFFF"/>
            </a:solidFill>
          </p:spPr>
          <p:txBody>
            <a:bodyPr/>
            <a:lstStyle/>
            <a:p>
              <a:endParaRPr lang="en-IN"/>
            </a:p>
          </p:txBody>
        </p:sp>
        <p:sp>
          <p:nvSpPr>
            <p:cNvPr id="27" name="Freeform 27"/>
            <p:cNvSpPr/>
            <p:nvPr/>
          </p:nvSpPr>
          <p:spPr>
            <a:xfrm>
              <a:off x="-3810" y="0"/>
              <a:ext cx="1714500" cy="1713230"/>
            </a:xfrm>
            <a:custGeom>
              <a:avLst/>
              <a:gdLst/>
              <a:ahLst/>
              <a:cxnLst/>
              <a:rect l="l" t="t" r="r" b="b"/>
              <a:pathLst>
                <a:path w="1714500" h="1713230">
                  <a:moveTo>
                    <a:pt x="1680210" y="21590"/>
                  </a:moveTo>
                  <a:cubicBezTo>
                    <a:pt x="1681480" y="34290"/>
                    <a:pt x="1681480" y="44450"/>
                    <a:pt x="1682750" y="54610"/>
                  </a:cubicBezTo>
                  <a:cubicBezTo>
                    <a:pt x="1685290" y="88900"/>
                    <a:pt x="1686560" y="124460"/>
                    <a:pt x="1689100" y="158750"/>
                  </a:cubicBezTo>
                  <a:cubicBezTo>
                    <a:pt x="1689100" y="208280"/>
                    <a:pt x="1701800" y="1184910"/>
                    <a:pt x="1708150" y="1234440"/>
                  </a:cubicBezTo>
                  <a:cubicBezTo>
                    <a:pt x="1714500" y="1309370"/>
                    <a:pt x="1710690" y="1385570"/>
                    <a:pt x="1710690" y="1460500"/>
                  </a:cubicBezTo>
                  <a:cubicBezTo>
                    <a:pt x="1710690" y="1526540"/>
                    <a:pt x="1711960" y="1587500"/>
                    <a:pt x="1713230" y="1652270"/>
                  </a:cubicBezTo>
                  <a:cubicBezTo>
                    <a:pt x="1713230" y="1673860"/>
                    <a:pt x="1713230" y="1687830"/>
                    <a:pt x="1713230" y="1711960"/>
                  </a:cubicBezTo>
                  <a:cubicBezTo>
                    <a:pt x="1690370" y="1711960"/>
                    <a:pt x="1670050" y="1713230"/>
                    <a:pt x="1649730" y="1711960"/>
                  </a:cubicBezTo>
                  <a:cubicBezTo>
                    <a:pt x="1567180" y="1706880"/>
                    <a:pt x="1483360" y="1713230"/>
                    <a:pt x="1400810" y="1708150"/>
                  </a:cubicBezTo>
                  <a:cubicBezTo>
                    <a:pt x="1351280" y="1704340"/>
                    <a:pt x="1303020" y="1706880"/>
                    <a:pt x="1253490" y="1704340"/>
                  </a:cubicBezTo>
                  <a:cubicBezTo>
                    <a:pt x="1230630" y="1703070"/>
                    <a:pt x="1207770" y="1701800"/>
                    <a:pt x="1184910" y="1700530"/>
                  </a:cubicBezTo>
                  <a:cubicBezTo>
                    <a:pt x="1170940" y="1700530"/>
                    <a:pt x="1158240" y="1701800"/>
                    <a:pt x="1144270" y="1701800"/>
                  </a:cubicBezTo>
                  <a:cubicBezTo>
                    <a:pt x="1108710" y="1700530"/>
                    <a:pt x="1010920" y="1701800"/>
                    <a:pt x="975360" y="1700530"/>
                  </a:cubicBezTo>
                  <a:cubicBezTo>
                    <a:pt x="949960" y="1699260"/>
                    <a:pt x="441960" y="1708150"/>
                    <a:pt x="416560" y="1706880"/>
                  </a:cubicBezTo>
                  <a:cubicBezTo>
                    <a:pt x="410210" y="1706880"/>
                    <a:pt x="402590" y="1708150"/>
                    <a:pt x="396240" y="1708150"/>
                  </a:cubicBezTo>
                  <a:cubicBezTo>
                    <a:pt x="381000" y="1708150"/>
                    <a:pt x="367030" y="1709420"/>
                    <a:pt x="351790" y="1709420"/>
                  </a:cubicBezTo>
                  <a:cubicBezTo>
                    <a:pt x="313690" y="1709420"/>
                    <a:pt x="276860" y="1708150"/>
                    <a:pt x="238760" y="1706880"/>
                  </a:cubicBezTo>
                  <a:cubicBezTo>
                    <a:pt x="215900" y="1705610"/>
                    <a:pt x="193040" y="1704340"/>
                    <a:pt x="171450" y="1703070"/>
                  </a:cubicBezTo>
                  <a:cubicBezTo>
                    <a:pt x="130810" y="1701800"/>
                    <a:pt x="90170" y="1700530"/>
                    <a:pt x="48260" y="1700530"/>
                  </a:cubicBezTo>
                  <a:cubicBezTo>
                    <a:pt x="38100" y="1700530"/>
                    <a:pt x="29210" y="1700530"/>
                    <a:pt x="19050" y="1699260"/>
                  </a:cubicBezTo>
                  <a:cubicBezTo>
                    <a:pt x="10160" y="1697990"/>
                    <a:pt x="5080" y="1691640"/>
                    <a:pt x="7620" y="1682750"/>
                  </a:cubicBezTo>
                  <a:cubicBezTo>
                    <a:pt x="16510" y="1651000"/>
                    <a:pt x="12700" y="1619250"/>
                    <a:pt x="11430" y="1586230"/>
                  </a:cubicBezTo>
                  <a:cubicBezTo>
                    <a:pt x="10160" y="1518920"/>
                    <a:pt x="6350" y="1452880"/>
                    <a:pt x="7620" y="1385570"/>
                  </a:cubicBezTo>
                  <a:cubicBezTo>
                    <a:pt x="5080" y="1301750"/>
                    <a:pt x="0" y="264160"/>
                    <a:pt x="7620" y="179070"/>
                  </a:cubicBezTo>
                  <a:cubicBezTo>
                    <a:pt x="8890" y="162560"/>
                    <a:pt x="7620" y="144780"/>
                    <a:pt x="8890" y="128270"/>
                  </a:cubicBezTo>
                  <a:cubicBezTo>
                    <a:pt x="10160" y="101600"/>
                    <a:pt x="12700" y="72390"/>
                    <a:pt x="13970" y="44450"/>
                  </a:cubicBezTo>
                  <a:cubicBezTo>
                    <a:pt x="13970" y="41910"/>
                    <a:pt x="15240" y="39370"/>
                    <a:pt x="16510" y="38100"/>
                  </a:cubicBezTo>
                  <a:cubicBezTo>
                    <a:pt x="38100" y="35560"/>
                    <a:pt x="58420" y="30480"/>
                    <a:pt x="78740" y="29210"/>
                  </a:cubicBezTo>
                  <a:cubicBezTo>
                    <a:pt x="113030" y="25400"/>
                    <a:pt x="147320" y="22860"/>
                    <a:pt x="182880" y="20320"/>
                  </a:cubicBezTo>
                  <a:cubicBezTo>
                    <a:pt x="207010" y="17780"/>
                    <a:pt x="231140" y="16510"/>
                    <a:pt x="254000" y="13970"/>
                  </a:cubicBezTo>
                  <a:cubicBezTo>
                    <a:pt x="276860" y="11430"/>
                    <a:pt x="300990" y="8890"/>
                    <a:pt x="323850" y="8890"/>
                  </a:cubicBezTo>
                  <a:cubicBezTo>
                    <a:pt x="349250" y="7620"/>
                    <a:pt x="374650" y="10160"/>
                    <a:pt x="400050" y="8890"/>
                  </a:cubicBezTo>
                  <a:cubicBezTo>
                    <a:pt x="431800" y="8890"/>
                    <a:pt x="1007110" y="6350"/>
                    <a:pt x="1038860" y="5080"/>
                  </a:cubicBezTo>
                  <a:cubicBezTo>
                    <a:pt x="1069340" y="3810"/>
                    <a:pt x="1099820" y="2540"/>
                    <a:pt x="1131570" y="2540"/>
                  </a:cubicBezTo>
                  <a:cubicBezTo>
                    <a:pt x="1183640" y="1270"/>
                    <a:pt x="1234440" y="0"/>
                    <a:pt x="1286510" y="0"/>
                  </a:cubicBezTo>
                  <a:cubicBezTo>
                    <a:pt x="1308100" y="0"/>
                    <a:pt x="1330960" y="2540"/>
                    <a:pt x="1352550" y="2540"/>
                  </a:cubicBezTo>
                  <a:cubicBezTo>
                    <a:pt x="1412240" y="3810"/>
                    <a:pt x="1473200" y="5080"/>
                    <a:pt x="1532890" y="7620"/>
                  </a:cubicBezTo>
                  <a:cubicBezTo>
                    <a:pt x="1564640" y="8890"/>
                    <a:pt x="1596390" y="12700"/>
                    <a:pt x="1628140" y="16510"/>
                  </a:cubicBezTo>
                  <a:cubicBezTo>
                    <a:pt x="1635760" y="16510"/>
                    <a:pt x="1643380" y="16510"/>
                    <a:pt x="1649730" y="16510"/>
                  </a:cubicBezTo>
                  <a:cubicBezTo>
                    <a:pt x="1661160" y="17780"/>
                    <a:pt x="1670050" y="20320"/>
                    <a:pt x="1680210" y="21590"/>
                  </a:cubicBezTo>
                  <a:close/>
                  <a:moveTo>
                    <a:pt x="1690370" y="1695450"/>
                  </a:moveTo>
                  <a:cubicBezTo>
                    <a:pt x="1691640" y="1678940"/>
                    <a:pt x="1692910" y="1666240"/>
                    <a:pt x="1692910" y="1653540"/>
                  </a:cubicBezTo>
                  <a:cubicBezTo>
                    <a:pt x="1691640" y="1581150"/>
                    <a:pt x="1690370" y="1513840"/>
                    <a:pt x="1690370" y="1441450"/>
                  </a:cubicBezTo>
                  <a:cubicBezTo>
                    <a:pt x="1690370" y="1408430"/>
                    <a:pt x="1692910" y="1375410"/>
                    <a:pt x="1691640" y="1342390"/>
                  </a:cubicBezTo>
                  <a:cubicBezTo>
                    <a:pt x="1691640" y="1311910"/>
                    <a:pt x="1690370" y="1280160"/>
                    <a:pt x="1689100" y="1249680"/>
                  </a:cubicBezTo>
                  <a:cubicBezTo>
                    <a:pt x="1684020" y="1202690"/>
                    <a:pt x="1672590" y="229870"/>
                    <a:pt x="1672590" y="182880"/>
                  </a:cubicBezTo>
                  <a:cubicBezTo>
                    <a:pt x="1670050" y="143510"/>
                    <a:pt x="1667510" y="102870"/>
                    <a:pt x="1664970" y="63500"/>
                  </a:cubicBezTo>
                  <a:cubicBezTo>
                    <a:pt x="1663700" y="44450"/>
                    <a:pt x="1662430" y="43180"/>
                    <a:pt x="1645920" y="41910"/>
                  </a:cubicBezTo>
                  <a:cubicBezTo>
                    <a:pt x="1642110" y="41910"/>
                    <a:pt x="1639570" y="41910"/>
                    <a:pt x="1635760" y="40640"/>
                  </a:cubicBezTo>
                  <a:cubicBezTo>
                    <a:pt x="1604010" y="36830"/>
                    <a:pt x="1570990" y="31750"/>
                    <a:pt x="1539240" y="30480"/>
                  </a:cubicBezTo>
                  <a:cubicBezTo>
                    <a:pt x="1461770" y="26670"/>
                    <a:pt x="1383030" y="25400"/>
                    <a:pt x="1305560" y="22860"/>
                  </a:cubicBezTo>
                  <a:cubicBezTo>
                    <a:pt x="1294130" y="22860"/>
                    <a:pt x="1281430" y="22860"/>
                    <a:pt x="1270000" y="22860"/>
                  </a:cubicBezTo>
                  <a:cubicBezTo>
                    <a:pt x="1250950" y="22860"/>
                    <a:pt x="1231900" y="22860"/>
                    <a:pt x="1214120" y="22860"/>
                  </a:cubicBezTo>
                  <a:cubicBezTo>
                    <a:pt x="1173480" y="22860"/>
                    <a:pt x="1132840" y="22860"/>
                    <a:pt x="1093470" y="24130"/>
                  </a:cubicBezTo>
                  <a:cubicBezTo>
                    <a:pt x="1059180" y="25400"/>
                    <a:pt x="481330" y="29210"/>
                    <a:pt x="447040" y="29210"/>
                  </a:cubicBezTo>
                  <a:cubicBezTo>
                    <a:pt x="391160" y="29210"/>
                    <a:pt x="335280" y="26670"/>
                    <a:pt x="279400" y="33020"/>
                  </a:cubicBezTo>
                  <a:cubicBezTo>
                    <a:pt x="250190" y="36830"/>
                    <a:pt x="222250" y="36830"/>
                    <a:pt x="194310" y="38100"/>
                  </a:cubicBezTo>
                  <a:cubicBezTo>
                    <a:pt x="146050" y="41910"/>
                    <a:pt x="97790" y="45720"/>
                    <a:pt x="49530" y="50800"/>
                  </a:cubicBezTo>
                  <a:cubicBezTo>
                    <a:pt x="36830" y="50800"/>
                    <a:pt x="34290" y="53340"/>
                    <a:pt x="33020" y="68580"/>
                  </a:cubicBezTo>
                  <a:cubicBezTo>
                    <a:pt x="31750" y="91440"/>
                    <a:pt x="31750" y="114300"/>
                    <a:pt x="30480" y="137160"/>
                  </a:cubicBezTo>
                  <a:cubicBezTo>
                    <a:pt x="29210" y="175260"/>
                    <a:pt x="26670" y="212090"/>
                    <a:pt x="25400" y="250190"/>
                  </a:cubicBezTo>
                  <a:cubicBezTo>
                    <a:pt x="20320" y="290830"/>
                    <a:pt x="26670" y="1283970"/>
                    <a:pt x="29210" y="1324610"/>
                  </a:cubicBezTo>
                  <a:cubicBezTo>
                    <a:pt x="29210" y="1367790"/>
                    <a:pt x="29210" y="1412240"/>
                    <a:pt x="30480" y="1455420"/>
                  </a:cubicBezTo>
                  <a:cubicBezTo>
                    <a:pt x="30480" y="1487170"/>
                    <a:pt x="33020" y="1518920"/>
                    <a:pt x="33020" y="1550670"/>
                  </a:cubicBezTo>
                  <a:cubicBezTo>
                    <a:pt x="33020" y="1584960"/>
                    <a:pt x="33020" y="1619250"/>
                    <a:pt x="31750" y="1653540"/>
                  </a:cubicBezTo>
                  <a:cubicBezTo>
                    <a:pt x="31750" y="1657350"/>
                    <a:pt x="31750" y="1659890"/>
                    <a:pt x="31750" y="1663700"/>
                  </a:cubicBezTo>
                  <a:cubicBezTo>
                    <a:pt x="31750" y="1673860"/>
                    <a:pt x="35560" y="1677670"/>
                    <a:pt x="44450" y="1677670"/>
                  </a:cubicBezTo>
                  <a:cubicBezTo>
                    <a:pt x="60960" y="1677670"/>
                    <a:pt x="78740" y="1678940"/>
                    <a:pt x="95250" y="1678940"/>
                  </a:cubicBezTo>
                  <a:cubicBezTo>
                    <a:pt x="119380" y="1678940"/>
                    <a:pt x="144780" y="1676400"/>
                    <a:pt x="168910" y="1678940"/>
                  </a:cubicBezTo>
                  <a:cubicBezTo>
                    <a:pt x="208280" y="1682750"/>
                    <a:pt x="247650" y="1685290"/>
                    <a:pt x="287020" y="1684020"/>
                  </a:cubicBezTo>
                  <a:cubicBezTo>
                    <a:pt x="312420" y="1682750"/>
                    <a:pt x="336550" y="1685290"/>
                    <a:pt x="361950" y="1685290"/>
                  </a:cubicBezTo>
                  <a:cubicBezTo>
                    <a:pt x="398780" y="1685290"/>
                    <a:pt x="435610" y="1684020"/>
                    <a:pt x="472440" y="1685290"/>
                  </a:cubicBezTo>
                  <a:cubicBezTo>
                    <a:pt x="527050" y="1686560"/>
                    <a:pt x="1126490" y="1676400"/>
                    <a:pt x="1182370" y="1678940"/>
                  </a:cubicBezTo>
                  <a:cubicBezTo>
                    <a:pt x="1206500" y="1680210"/>
                    <a:pt x="1230630" y="1681480"/>
                    <a:pt x="1253490" y="1681480"/>
                  </a:cubicBezTo>
                  <a:cubicBezTo>
                    <a:pt x="1295400" y="1684020"/>
                    <a:pt x="1336040" y="1680210"/>
                    <a:pt x="1377950" y="1684020"/>
                  </a:cubicBezTo>
                  <a:cubicBezTo>
                    <a:pt x="1412240" y="1686560"/>
                    <a:pt x="1446530" y="1686560"/>
                    <a:pt x="1480820" y="1689100"/>
                  </a:cubicBezTo>
                  <a:cubicBezTo>
                    <a:pt x="1531620" y="1692910"/>
                    <a:pt x="1582420" y="1695450"/>
                    <a:pt x="1633220" y="1696720"/>
                  </a:cubicBezTo>
                  <a:cubicBezTo>
                    <a:pt x="1652270" y="1696720"/>
                    <a:pt x="1670050" y="1695450"/>
                    <a:pt x="1690370" y="1695450"/>
                  </a:cubicBezTo>
                  <a:close/>
                </a:path>
              </a:pathLst>
            </a:custGeom>
            <a:solidFill>
              <a:srgbClr val="000000"/>
            </a:solidFill>
          </p:spPr>
          <p:txBody>
            <a:bodyPr/>
            <a:lstStyle/>
            <a:p>
              <a:endParaRPr lang="en-IN"/>
            </a:p>
          </p:txBody>
        </p:sp>
      </p:grpSp>
      <p:sp>
        <p:nvSpPr>
          <p:cNvPr id="28" name="AutoShape 28"/>
          <p:cNvSpPr/>
          <p:nvPr/>
        </p:nvSpPr>
        <p:spPr>
          <a:xfrm rot="-520672">
            <a:off x="8458944" y="6144256"/>
            <a:ext cx="607462" cy="208984"/>
          </a:xfrm>
          <a:prstGeom prst="rect">
            <a:avLst/>
          </a:prstGeom>
          <a:solidFill>
            <a:srgbClr val="000000"/>
          </a:solidFill>
        </p:spPr>
        <p:txBody>
          <a:bodyPr/>
          <a:lstStyle/>
          <a:p>
            <a:endParaRPr lang="en-IN"/>
          </a:p>
        </p:txBody>
      </p:sp>
      <p:grpSp>
        <p:nvGrpSpPr>
          <p:cNvPr id="29" name="Group 29"/>
          <p:cNvGrpSpPr/>
          <p:nvPr/>
        </p:nvGrpSpPr>
        <p:grpSpPr>
          <a:xfrm rot="-318951">
            <a:off x="4320026" y="5662280"/>
            <a:ext cx="2203284" cy="2211475"/>
            <a:chOff x="0" y="0"/>
            <a:chExt cx="1708150" cy="1714500"/>
          </a:xfrm>
        </p:grpSpPr>
        <p:sp>
          <p:nvSpPr>
            <p:cNvPr id="30" name="Freeform 30"/>
            <p:cNvSpPr/>
            <p:nvPr/>
          </p:nvSpPr>
          <p:spPr>
            <a:xfrm>
              <a:off x="10160" y="16510"/>
              <a:ext cx="1685290" cy="1686560"/>
            </a:xfrm>
            <a:custGeom>
              <a:avLst/>
              <a:gdLst/>
              <a:ahLst/>
              <a:cxnLst/>
              <a:rect l="l" t="t" r="r" b="b"/>
              <a:pathLst>
                <a:path w="1685290" h="1686560">
                  <a:moveTo>
                    <a:pt x="1685290" y="1686560"/>
                  </a:moveTo>
                  <a:lnTo>
                    <a:pt x="0" y="1678940"/>
                  </a:lnTo>
                  <a:lnTo>
                    <a:pt x="0" y="598170"/>
                  </a:lnTo>
                  <a:lnTo>
                    <a:pt x="17780" y="19050"/>
                  </a:lnTo>
                  <a:lnTo>
                    <a:pt x="838200" y="0"/>
                  </a:lnTo>
                  <a:lnTo>
                    <a:pt x="1666240" y="5080"/>
                  </a:lnTo>
                  <a:close/>
                </a:path>
              </a:pathLst>
            </a:custGeom>
            <a:solidFill>
              <a:srgbClr val="FFFFFF"/>
            </a:solidFill>
          </p:spPr>
          <p:txBody>
            <a:bodyPr/>
            <a:lstStyle/>
            <a:p>
              <a:endParaRPr lang="en-IN"/>
            </a:p>
          </p:txBody>
        </p:sp>
        <p:sp>
          <p:nvSpPr>
            <p:cNvPr id="31" name="Freeform 31"/>
            <p:cNvSpPr/>
            <p:nvPr/>
          </p:nvSpPr>
          <p:spPr>
            <a:xfrm>
              <a:off x="-3810" y="0"/>
              <a:ext cx="1714500" cy="1713230"/>
            </a:xfrm>
            <a:custGeom>
              <a:avLst/>
              <a:gdLst/>
              <a:ahLst/>
              <a:cxnLst/>
              <a:rect l="l" t="t" r="r" b="b"/>
              <a:pathLst>
                <a:path w="1714500" h="1713230">
                  <a:moveTo>
                    <a:pt x="1680210" y="21590"/>
                  </a:moveTo>
                  <a:cubicBezTo>
                    <a:pt x="1681480" y="34290"/>
                    <a:pt x="1681480" y="44450"/>
                    <a:pt x="1682750" y="54610"/>
                  </a:cubicBezTo>
                  <a:cubicBezTo>
                    <a:pt x="1685290" y="88900"/>
                    <a:pt x="1686560" y="124460"/>
                    <a:pt x="1689100" y="158750"/>
                  </a:cubicBezTo>
                  <a:cubicBezTo>
                    <a:pt x="1689100" y="208280"/>
                    <a:pt x="1701800" y="1184910"/>
                    <a:pt x="1708150" y="1234440"/>
                  </a:cubicBezTo>
                  <a:cubicBezTo>
                    <a:pt x="1714500" y="1309370"/>
                    <a:pt x="1710690" y="1385570"/>
                    <a:pt x="1710690" y="1460500"/>
                  </a:cubicBezTo>
                  <a:cubicBezTo>
                    <a:pt x="1710690" y="1526540"/>
                    <a:pt x="1711960" y="1587500"/>
                    <a:pt x="1713230" y="1652270"/>
                  </a:cubicBezTo>
                  <a:cubicBezTo>
                    <a:pt x="1713230" y="1673860"/>
                    <a:pt x="1713230" y="1687830"/>
                    <a:pt x="1713230" y="1711960"/>
                  </a:cubicBezTo>
                  <a:cubicBezTo>
                    <a:pt x="1690370" y="1711960"/>
                    <a:pt x="1670050" y="1713230"/>
                    <a:pt x="1649730" y="1711960"/>
                  </a:cubicBezTo>
                  <a:cubicBezTo>
                    <a:pt x="1567180" y="1706880"/>
                    <a:pt x="1483360" y="1713230"/>
                    <a:pt x="1400810" y="1708150"/>
                  </a:cubicBezTo>
                  <a:cubicBezTo>
                    <a:pt x="1351280" y="1704340"/>
                    <a:pt x="1303020" y="1706880"/>
                    <a:pt x="1253490" y="1704340"/>
                  </a:cubicBezTo>
                  <a:cubicBezTo>
                    <a:pt x="1230630" y="1703070"/>
                    <a:pt x="1207770" y="1701800"/>
                    <a:pt x="1184910" y="1700530"/>
                  </a:cubicBezTo>
                  <a:cubicBezTo>
                    <a:pt x="1170940" y="1700530"/>
                    <a:pt x="1158240" y="1701800"/>
                    <a:pt x="1144270" y="1701800"/>
                  </a:cubicBezTo>
                  <a:cubicBezTo>
                    <a:pt x="1108710" y="1700530"/>
                    <a:pt x="1010920" y="1701800"/>
                    <a:pt x="975360" y="1700530"/>
                  </a:cubicBezTo>
                  <a:cubicBezTo>
                    <a:pt x="949960" y="1699260"/>
                    <a:pt x="441960" y="1708150"/>
                    <a:pt x="416560" y="1706880"/>
                  </a:cubicBezTo>
                  <a:cubicBezTo>
                    <a:pt x="410210" y="1706880"/>
                    <a:pt x="402590" y="1708150"/>
                    <a:pt x="396240" y="1708150"/>
                  </a:cubicBezTo>
                  <a:cubicBezTo>
                    <a:pt x="381000" y="1708150"/>
                    <a:pt x="367030" y="1709420"/>
                    <a:pt x="351790" y="1709420"/>
                  </a:cubicBezTo>
                  <a:cubicBezTo>
                    <a:pt x="313690" y="1709420"/>
                    <a:pt x="276860" y="1708150"/>
                    <a:pt x="238760" y="1706880"/>
                  </a:cubicBezTo>
                  <a:cubicBezTo>
                    <a:pt x="215900" y="1705610"/>
                    <a:pt x="193040" y="1704340"/>
                    <a:pt x="171450" y="1703070"/>
                  </a:cubicBezTo>
                  <a:cubicBezTo>
                    <a:pt x="130810" y="1701800"/>
                    <a:pt x="90170" y="1700530"/>
                    <a:pt x="48260" y="1700530"/>
                  </a:cubicBezTo>
                  <a:cubicBezTo>
                    <a:pt x="38100" y="1700530"/>
                    <a:pt x="29210" y="1700530"/>
                    <a:pt x="19050" y="1699260"/>
                  </a:cubicBezTo>
                  <a:cubicBezTo>
                    <a:pt x="10160" y="1697990"/>
                    <a:pt x="5080" y="1691640"/>
                    <a:pt x="7620" y="1682750"/>
                  </a:cubicBezTo>
                  <a:cubicBezTo>
                    <a:pt x="16510" y="1651000"/>
                    <a:pt x="12700" y="1619250"/>
                    <a:pt x="11430" y="1586230"/>
                  </a:cubicBezTo>
                  <a:cubicBezTo>
                    <a:pt x="10160" y="1518920"/>
                    <a:pt x="6350" y="1452880"/>
                    <a:pt x="7620" y="1385570"/>
                  </a:cubicBezTo>
                  <a:cubicBezTo>
                    <a:pt x="5080" y="1301750"/>
                    <a:pt x="0" y="264160"/>
                    <a:pt x="7620" y="179070"/>
                  </a:cubicBezTo>
                  <a:cubicBezTo>
                    <a:pt x="8890" y="162560"/>
                    <a:pt x="7620" y="144780"/>
                    <a:pt x="8890" y="128270"/>
                  </a:cubicBezTo>
                  <a:cubicBezTo>
                    <a:pt x="10160" y="101600"/>
                    <a:pt x="12700" y="72390"/>
                    <a:pt x="13970" y="44450"/>
                  </a:cubicBezTo>
                  <a:cubicBezTo>
                    <a:pt x="13970" y="41910"/>
                    <a:pt x="15240" y="39370"/>
                    <a:pt x="16510" y="38100"/>
                  </a:cubicBezTo>
                  <a:cubicBezTo>
                    <a:pt x="38100" y="35560"/>
                    <a:pt x="58420" y="30480"/>
                    <a:pt x="78740" y="29210"/>
                  </a:cubicBezTo>
                  <a:cubicBezTo>
                    <a:pt x="113030" y="25400"/>
                    <a:pt x="147320" y="22860"/>
                    <a:pt x="182880" y="20320"/>
                  </a:cubicBezTo>
                  <a:cubicBezTo>
                    <a:pt x="207010" y="17780"/>
                    <a:pt x="231140" y="16510"/>
                    <a:pt x="254000" y="13970"/>
                  </a:cubicBezTo>
                  <a:cubicBezTo>
                    <a:pt x="276860" y="11430"/>
                    <a:pt x="300990" y="8890"/>
                    <a:pt x="323850" y="8890"/>
                  </a:cubicBezTo>
                  <a:cubicBezTo>
                    <a:pt x="349250" y="7620"/>
                    <a:pt x="374650" y="10160"/>
                    <a:pt x="400050" y="8890"/>
                  </a:cubicBezTo>
                  <a:cubicBezTo>
                    <a:pt x="431800" y="8890"/>
                    <a:pt x="1007110" y="6350"/>
                    <a:pt x="1038860" y="5080"/>
                  </a:cubicBezTo>
                  <a:cubicBezTo>
                    <a:pt x="1069340" y="3810"/>
                    <a:pt x="1099820" y="2540"/>
                    <a:pt x="1131570" y="2540"/>
                  </a:cubicBezTo>
                  <a:cubicBezTo>
                    <a:pt x="1183640" y="1270"/>
                    <a:pt x="1234440" y="0"/>
                    <a:pt x="1286510" y="0"/>
                  </a:cubicBezTo>
                  <a:cubicBezTo>
                    <a:pt x="1308100" y="0"/>
                    <a:pt x="1330960" y="2540"/>
                    <a:pt x="1352550" y="2540"/>
                  </a:cubicBezTo>
                  <a:cubicBezTo>
                    <a:pt x="1412240" y="3810"/>
                    <a:pt x="1473200" y="5080"/>
                    <a:pt x="1532890" y="7620"/>
                  </a:cubicBezTo>
                  <a:cubicBezTo>
                    <a:pt x="1564640" y="8890"/>
                    <a:pt x="1596390" y="12700"/>
                    <a:pt x="1628140" y="16510"/>
                  </a:cubicBezTo>
                  <a:cubicBezTo>
                    <a:pt x="1635760" y="16510"/>
                    <a:pt x="1643380" y="16510"/>
                    <a:pt x="1649730" y="16510"/>
                  </a:cubicBezTo>
                  <a:cubicBezTo>
                    <a:pt x="1661160" y="17780"/>
                    <a:pt x="1670050" y="20320"/>
                    <a:pt x="1680210" y="21590"/>
                  </a:cubicBezTo>
                  <a:close/>
                  <a:moveTo>
                    <a:pt x="1690370" y="1695450"/>
                  </a:moveTo>
                  <a:cubicBezTo>
                    <a:pt x="1691640" y="1678940"/>
                    <a:pt x="1692910" y="1666240"/>
                    <a:pt x="1692910" y="1653540"/>
                  </a:cubicBezTo>
                  <a:cubicBezTo>
                    <a:pt x="1691640" y="1581150"/>
                    <a:pt x="1690370" y="1513840"/>
                    <a:pt x="1690370" y="1441450"/>
                  </a:cubicBezTo>
                  <a:cubicBezTo>
                    <a:pt x="1690370" y="1408430"/>
                    <a:pt x="1692910" y="1375410"/>
                    <a:pt x="1691640" y="1342390"/>
                  </a:cubicBezTo>
                  <a:cubicBezTo>
                    <a:pt x="1691640" y="1311910"/>
                    <a:pt x="1690370" y="1280160"/>
                    <a:pt x="1689100" y="1249680"/>
                  </a:cubicBezTo>
                  <a:cubicBezTo>
                    <a:pt x="1684020" y="1202690"/>
                    <a:pt x="1672590" y="229870"/>
                    <a:pt x="1672590" y="182880"/>
                  </a:cubicBezTo>
                  <a:cubicBezTo>
                    <a:pt x="1670050" y="143510"/>
                    <a:pt x="1667510" y="102870"/>
                    <a:pt x="1664970" y="63500"/>
                  </a:cubicBezTo>
                  <a:cubicBezTo>
                    <a:pt x="1663700" y="44450"/>
                    <a:pt x="1662430" y="43180"/>
                    <a:pt x="1645920" y="41910"/>
                  </a:cubicBezTo>
                  <a:cubicBezTo>
                    <a:pt x="1642110" y="41910"/>
                    <a:pt x="1639570" y="41910"/>
                    <a:pt x="1635760" y="40640"/>
                  </a:cubicBezTo>
                  <a:cubicBezTo>
                    <a:pt x="1604010" y="36830"/>
                    <a:pt x="1570990" y="31750"/>
                    <a:pt x="1539240" y="30480"/>
                  </a:cubicBezTo>
                  <a:cubicBezTo>
                    <a:pt x="1461770" y="26670"/>
                    <a:pt x="1383030" y="25400"/>
                    <a:pt x="1305560" y="22860"/>
                  </a:cubicBezTo>
                  <a:cubicBezTo>
                    <a:pt x="1294130" y="22860"/>
                    <a:pt x="1281430" y="22860"/>
                    <a:pt x="1270000" y="22860"/>
                  </a:cubicBezTo>
                  <a:cubicBezTo>
                    <a:pt x="1250950" y="22860"/>
                    <a:pt x="1231900" y="22860"/>
                    <a:pt x="1214120" y="22860"/>
                  </a:cubicBezTo>
                  <a:cubicBezTo>
                    <a:pt x="1173480" y="22860"/>
                    <a:pt x="1132840" y="22860"/>
                    <a:pt x="1093470" y="24130"/>
                  </a:cubicBezTo>
                  <a:cubicBezTo>
                    <a:pt x="1059180" y="25400"/>
                    <a:pt x="481330" y="29210"/>
                    <a:pt x="447040" y="29210"/>
                  </a:cubicBezTo>
                  <a:cubicBezTo>
                    <a:pt x="391160" y="29210"/>
                    <a:pt x="335280" y="26670"/>
                    <a:pt x="279400" y="33020"/>
                  </a:cubicBezTo>
                  <a:cubicBezTo>
                    <a:pt x="250190" y="36830"/>
                    <a:pt x="222250" y="36830"/>
                    <a:pt x="194310" y="38100"/>
                  </a:cubicBezTo>
                  <a:cubicBezTo>
                    <a:pt x="146050" y="41910"/>
                    <a:pt x="97790" y="45720"/>
                    <a:pt x="49530" y="50800"/>
                  </a:cubicBezTo>
                  <a:cubicBezTo>
                    <a:pt x="36830" y="50800"/>
                    <a:pt x="34290" y="53340"/>
                    <a:pt x="33020" y="68580"/>
                  </a:cubicBezTo>
                  <a:cubicBezTo>
                    <a:pt x="31750" y="91440"/>
                    <a:pt x="31750" y="114300"/>
                    <a:pt x="30480" y="137160"/>
                  </a:cubicBezTo>
                  <a:cubicBezTo>
                    <a:pt x="29210" y="175260"/>
                    <a:pt x="26670" y="212090"/>
                    <a:pt x="25400" y="250190"/>
                  </a:cubicBezTo>
                  <a:cubicBezTo>
                    <a:pt x="20320" y="290830"/>
                    <a:pt x="26670" y="1283970"/>
                    <a:pt x="29210" y="1324610"/>
                  </a:cubicBezTo>
                  <a:cubicBezTo>
                    <a:pt x="29210" y="1367790"/>
                    <a:pt x="29210" y="1412240"/>
                    <a:pt x="30480" y="1455420"/>
                  </a:cubicBezTo>
                  <a:cubicBezTo>
                    <a:pt x="30480" y="1487170"/>
                    <a:pt x="33020" y="1518920"/>
                    <a:pt x="33020" y="1550670"/>
                  </a:cubicBezTo>
                  <a:cubicBezTo>
                    <a:pt x="33020" y="1584960"/>
                    <a:pt x="33020" y="1619250"/>
                    <a:pt x="31750" y="1653540"/>
                  </a:cubicBezTo>
                  <a:cubicBezTo>
                    <a:pt x="31750" y="1657350"/>
                    <a:pt x="31750" y="1659890"/>
                    <a:pt x="31750" y="1663700"/>
                  </a:cubicBezTo>
                  <a:cubicBezTo>
                    <a:pt x="31750" y="1673860"/>
                    <a:pt x="35560" y="1677670"/>
                    <a:pt x="44450" y="1677670"/>
                  </a:cubicBezTo>
                  <a:cubicBezTo>
                    <a:pt x="60960" y="1677670"/>
                    <a:pt x="78740" y="1678940"/>
                    <a:pt x="95250" y="1678940"/>
                  </a:cubicBezTo>
                  <a:cubicBezTo>
                    <a:pt x="119380" y="1678940"/>
                    <a:pt x="144780" y="1676400"/>
                    <a:pt x="168910" y="1678940"/>
                  </a:cubicBezTo>
                  <a:cubicBezTo>
                    <a:pt x="208280" y="1682750"/>
                    <a:pt x="247650" y="1685290"/>
                    <a:pt x="287020" y="1684020"/>
                  </a:cubicBezTo>
                  <a:cubicBezTo>
                    <a:pt x="312420" y="1682750"/>
                    <a:pt x="336550" y="1685290"/>
                    <a:pt x="361950" y="1685290"/>
                  </a:cubicBezTo>
                  <a:cubicBezTo>
                    <a:pt x="398780" y="1685290"/>
                    <a:pt x="435610" y="1684020"/>
                    <a:pt x="472440" y="1685290"/>
                  </a:cubicBezTo>
                  <a:cubicBezTo>
                    <a:pt x="527050" y="1686560"/>
                    <a:pt x="1126490" y="1676400"/>
                    <a:pt x="1182370" y="1678940"/>
                  </a:cubicBezTo>
                  <a:cubicBezTo>
                    <a:pt x="1206500" y="1680210"/>
                    <a:pt x="1230630" y="1681480"/>
                    <a:pt x="1253490" y="1681480"/>
                  </a:cubicBezTo>
                  <a:cubicBezTo>
                    <a:pt x="1295400" y="1684020"/>
                    <a:pt x="1336040" y="1680210"/>
                    <a:pt x="1377950" y="1684020"/>
                  </a:cubicBezTo>
                  <a:cubicBezTo>
                    <a:pt x="1412240" y="1686560"/>
                    <a:pt x="1446530" y="1686560"/>
                    <a:pt x="1480820" y="1689100"/>
                  </a:cubicBezTo>
                  <a:cubicBezTo>
                    <a:pt x="1531620" y="1692910"/>
                    <a:pt x="1582420" y="1695450"/>
                    <a:pt x="1633220" y="1696720"/>
                  </a:cubicBezTo>
                  <a:cubicBezTo>
                    <a:pt x="1652270" y="1696720"/>
                    <a:pt x="1670050" y="1695450"/>
                    <a:pt x="1690370" y="1695450"/>
                  </a:cubicBezTo>
                  <a:close/>
                </a:path>
              </a:pathLst>
            </a:custGeom>
            <a:solidFill>
              <a:srgbClr val="000000"/>
            </a:solidFill>
          </p:spPr>
          <p:txBody>
            <a:bodyPr/>
            <a:lstStyle/>
            <a:p>
              <a:endParaRPr lang="en-IN"/>
            </a:p>
          </p:txBody>
        </p:sp>
      </p:grpSp>
      <p:sp>
        <p:nvSpPr>
          <p:cNvPr id="32" name="AutoShape 32"/>
          <p:cNvSpPr/>
          <p:nvPr/>
        </p:nvSpPr>
        <p:spPr>
          <a:xfrm rot="-520672">
            <a:off x="4925457" y="5460480"/>
            <a:ext cx="607462" cy="208984"/>
          </a:xfrm>
          <a:prstGeom prst="rect">
            <a:avLst/>
          </a:prstGeom>
          <a:solidFill>
            <a:srgbClr val="000000"/>
          </a:solidFill>
        </p:spPr>
        <p:txBody>
          <a:bodyPr/>
          <a:lstStyle/>
          <a:p>
            <a:endParaRPr lang="en-IN"/>
          </a:p>
        </p:txBody>
      </p:sp>
      <p:sp>
        <p:nvSpPr>
          <p:cNvPr id="33" name="Freeform 33"/>
          <p:cNvSpPr/>
          <p:nvPr/>
        </p:nvSpPr>
        <p:spPr>
          <a:xfrm>
            <a:off x="1276939" y="4229592"/>
            <a:ext cx="2044105" cy="1660835"/>
          </a:xfrm>
          <a:custGeom>
            <a:avLst/>
            <a:gdLst/>
            <a:ahLst/>
            <a:cxnLst/>
            <a:rect l="l" t="t" r="r" b="b"/>
            <a:pathLst>
              <a:path w="2044105" h="1660835">
                <a:moveTo>
                  <a:pt x="0" y="0"/>
                </a:moveTo>
                <a:lnTo>
                  <a:pt x="2044105" y="0"/>
                </a:lnTo>
                <a:lnTo>
                  <a:pt x="2044105" y="1660835"/>
                </a:lnTo>
                <a:lnTo>
                  <a:pt x="0" y="16608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N"/>
          </a:p>
        </p:txBody>
      </p:sp>
      <p:grpSp>
        <p:nvGrpSpPr>
          <p:cNvPr id="34" name="Group 34"/>
          <p:cNvGrpSpPr/>
          <p:nvPr/>
        </p:nvGrpSpPr>
        <p:grpSpPr>
          <a:xfrm>
            <a:off x="14546960" y="4316024"/>
            <a:ext cx="2469075" cy="2469075"/>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1395"/>
            </a:solidFill>
          </p:spPr>
          <p:txBody>
            <a:bodyPr/>
            <a:lstStyle/>
            <a:p>
              <a:endParaRPr lang="en-IN"/>
            </a:p>
          </p:txBody>
        </p:sp>
        <p:sp>
          <p:nvSpPr>
            <p:cNvPr id="36" name="TextBox 36"/>
            <p:cNvSpPr txBox="1"/>
            <p:nvPr/>
          </p:nvSpPr>
          <p:spPr>
            <a:xfrm>
              <a:off x="76200" y="66675"/>
              <a:ext cx="660400" cy="669925"/>
            </a:xfrm>
            <a:prstGeom prst="rect">
              <a:avLst/>
            </a:prstGeom>
          </p:spPr>
          <p:txBody>
            <a:bodyPr lIns="50800" tIns="50800" rIns="50800" bIns="50800" rtlCol="0" anchor="ctr"/>
            <a:lstStyle/>
            <a:p>
              <a:pPr algn="ctr">
                <a:lnSpc>
                  <a:spcPts val="2635"/>
                </a:lnSpc>
              </a:pPr>
              <a:endParaRPr/>
            </a:p>
          </p:txBody>
        </p:sp>
      </p:grpSp>
      <p:sp>
        <p:nvSpPr>
          <p:cNvPr id="37" name="Freeform 37"/>
          <p:cNvSpPr/>
          <p:nvPr/>
        </p:nvSpPr>
        <p:spPr>
          <a:xfrm>
            <a:off x="15037870" y="4570959"/>
            <a:ext cx="1487255" cy="1590647"/>
          </a:xfrm>
          <a:custGeom>
            <a:avLst/>
            <a:gdLst/>
            <a:ahLst/>
            <a:cxnLst/>
            <a:rect l="l" t="t" r="r" b="b"/>
            <a:pathLst>
              <a:path w="1487255" h="1590647">
                <a:moveTo>
                  <a:pt x="0" y="0"/>
                </a:moveTo>
                <a:lnTo>
                  <a:pt x="1487255" y="0"/>
                </a:lnTo>
                <a:lnTo>
                  <a:pt x="1487255" y="1590647"/>
                </a:lnTo>
                <a:lnTo>
                  <a:pt x="0" y="159064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IN"/>
          </a:p>
        </p:txBody>
      </p:sp>
      <p:sp>
        <p:nvSpPr>
          <p:cNvPr id="38" name="TextBox 38"/>
          <p:cNvSpPr txBox="1"/>
          <p:nvPr/>
        </p:nvSpPr>
        <p:spPr>
          <a:xfrm>
            <a:off x="1376867" y="727246"/>
            <a:ext cx="10224247" cy="712979"/>
          </a:xfrm>
          <a:prstGeom prst="rect">
            <a:avLst/>
          </a:prstGeom>
        </p:spPr>
        <p:txBody>
          <a:bodyPr lIns="0" tIns="0" rIns="0" bIns="0" rtlCol="0" anchor="t">
            <a:spAutoFit/>
          </a:bodyPr>
          <a:lstStyle/>
          <a:p>
            <a:pPr marL="0" lvl="0" indent="0">
              <a:lnSpc>
                <a:spcPts val="5851"/>
              </a:lnSpc>
              <a:spcBef>
                <a:spcPct val="0"/>
              </a:spcBef>
            </a:pPr>
            <a:r>
              <a:rPr lang="en-US" sz="4179" u="none" strike="noStrike" dirty="0">
                <a:solidFill>
                  <a:srgbClr val="001391"/>
                </a:solidFill>
                <a:latin typeface="Lora Bold"/>
              </a:rPr>
              <a:t>Collective and Grantmaker Interface</a:t>
            </a:r>
          </a:p>
        </p:txBody>
      </p:sp>
      <p:sp>
        <p:nvSpPr>
          <p:cNvPr id="39" name="TextBox 39"/>
          <p:cNvSpPr txBox="1"/>
          <p:nvPr/>
        </p:nvSpPr>
        <p:spPr>
          <a:xfrm rot="340441">
            <a:off x="6711657" y="3375988"/>
            <a:ext cx="1972634" cy="1687686"/>
          </a:xfrm>
          <a:prstGeom prst="rect">
            <a:avLst/>
          </a:prstGeom>
        </p:spPr>
        <p:txBody>
          <a:bodyPr lIns="0" tIns="0" rIns="0" bIns="0" rtlCol="0" anchor="t">
            <a:spAutoFit/>
          </a:bodyPr>
          <a:lstStyle/>
          <a:p>
            <a:pPr algn="ctr">
              <a:lnSpc>
                <a:spcPts val="2281"/>
              </a:lnSpc>
            </a:pPr>
            <a:r>
              <a:rPr lang="en-US" sz="1901">
                <a:solidFill>
                  <a:srgbClr val="000000"/>
                </a:solidFill>
                <a:latin typeface="Lora Bold"/>
              </a:rPr>
              <a:t>What is your second-line</a:t>
            </a:r>
            <a:r>
              <a:rPr lang="en-US" sz="1901" u="none">
                <a:solidFill>
                  <a:srgbClr val="000000"/>
                </a:solidFill>
                <a:latin typeface="Lora Bold"/>
              </a:rPr>
              <a:t> leadership? Why are there no women in the leadership?</a:t>
            </a:r>
          </a:p>
        </p:txBody>
      </p:sp>
      <p:sp>
        <p:nvSpPr>
          <p:cNvPr id="40" name="TextBox 40"/>
          <p:cNvSpPr txBox="1"/>
          <p:nvPr/>
        </p:nvSpPr>
        <p:spPr>
          <a:xfrm rot="-318951">
            <a:off x="9677915" y="3027708"/>
            <a:ext cx="1972634" cy="1968966"/>
          </a:xfrm>
          <a:prstGeom prst="rect">
            <a:avLst/>
          </a:prstGeom>
        </p:spPr>
        <p:txBody>
          <a:bodyPr lIns="0" tIns="0" rIns="0" bIns="0" rtlCol="0" anchor="t">
            <a:spAutoFit/>
          </a:bodyPr>
          <a:lstStyle/>
          <a:p>
            <a:pPr algn="ctr">
              <a:lnSpc>
                <a:spcPts val="2281"/>
              </a:lnSpc>
            </a:pPr>
            <a:r>
              <a:rPr lang="en-US" sz="1901">
                <a:solidFill>
                  <a:srgbClr val="000000"/>
                </a:solidFill>
                <a:latin typeface="Lora Bold"/>
              </a:rPr>
              <a:t>What is your</a:t>
            </a:r>
            <a:r>
              <a:rPr lang="en-US" sz="1901" u="none">
                <a:solidFill>
                  <a:srgbClr val="000000"/>
                </a:solidFill>
                <a:latin typeface="Lora Bold"/>
              </a:rPr>
              <a:t> sustainability plan? If we do not fund next year, would you be able to survive?</a:t>
            </a:r>
          </a:p>
        </p:txBody>
      </p:sp>
      <p:sp>
        <p:nvSpPr>
          <p:cNvPr id="41" name="TextBox 41"/>
          <p:cNvSpPr txBox="1"/>
          <p:nvPr/>
        </p:nvSpPr>
        <p:spPr>
          <a:xfrm rot="340441">
            <a:off x="11396491" y="6485160"/>
            <a:ext cx="1972634" cy="689592"/>
          </a:xfrm>
          <a:prstGeom prst="rect">
            <a:avLst/>
          </a:prstGeom>
        </p:spPr>
        <p:txBody>
          <a:bodyPr lIns="0" tIns="0" rIns="0" bIns="0" rtlCol="0" anchor="t">
            <a:spAutoFit/>
          </a:bodyPr>
          <a:lstStyle/>
          <a:p>
            <a:pPr algn="ctr">
              <a:lnSpc>
                <a:spcPts val="2738"/>
              </a:lnSpc>
            </a:pPr>
            <a:r>
              <a:rPr lang="en-US" sz="2282">
                <a:solidFill>
                  <a:srgbClr val="000000"/>
                </a:solidFill>
                <a:latin typeface="Lora Bold"/>
              </a:rPr>
              <a:t>How div</a:t>
            </a:r>
            <a:r>
              <a:rPr lang="en-US" sz="2282" u="none">
                <a:solidFill>
                  <a:srgbClr val="000000"/>
                </a:solidFill>
                <a:latin typeface="Lora Bold"/>
              </a:rPr>
              <a:t>erse is your board?</a:t>
            </a:r>
          </a:p>
        </p:txBody>
      </p:sp>
      <p:sp>
        <p:nvSpPr>
          <p:cNvPr id="42" name="TextBox 42"/>
          <p:cNvSpPr txBox="1"/>
          <p:nvPr/>
        </p:nvSpPr>
        <p:spPr>
          <a:xfrm rot="-318951">
            <a:off x="7968423" y="6948741"/>
            <a:ext cx="1972634" cy="962251"/>
          </a:xfrm>
          <a:prstGeom prst="rect">
            <a:avLst/>
          </a:prstGeom>
        </p:spPr>
        <p:txBody>
          <a:bodyPr lIns="0" tIns="0" rIns="0" bIns="0" rtlCol="0" anchor="t">
            <a:spAutoFit/>
          </a:bodyPr>
          <a:lstStyle/>
          <a:p>
            <a:pPr algn="ctr">
              <a:lnSpc>
                <a:spcPts val="2510"/>
              </a:lnSpc>
            </a:pPr>
            <a:r>
              <a:rPr lang="en-US" sz="2091">
                <a:solidFill>
                  <a:srgbClr val="000000"/>
                </a:solidFill>
                <a:latin typeface="Lora Bold"/>
              </a:rPr>
              <a:t>How</a:t>
            </a:r>
            <a:r>
              <a:rPr lang="en-US" sz="2091" u="none">
                <a:solidFill>
                  <a:srgbClr val="000000"/>
                </a:solidFill>
                <a:latin typeface="Lora Bold"/>
              </a:rPr>
              <a:t> wide is your membership?</a:t>
            </a:r>
          </a:p>
        </p:txBody>
      </p:sp>
      <p:sp>
        <p:nvSpPr>
          <p:cNvPr id="43" name="TextBox 43"/>
          <p:cNvSpPr txBox="1"/>
          <p:nvPr/>
        </p:nvSpPr>
        <p:spPr>
          <a:xfrm rot="-318951">
            <a:off x="4436166" y="6295374"/>
            <a:ext cx="1972634" cy="962251"/>
          </a:xfrm>
          <a:prstGeom prst="rect">
            <a:avLst/>
          </a:prstGeom>
        </p:spPr>
        <p:txBody>
          <a:bodyPr lIns="0" tIns="0" rIns="0" bIns="0" rtlCol="0" anchor="t">
            <a:spAutoFit/>
          </a:bodyPr>
          <a:lstStyle/>
          <a:p>
            <a:pPr algn="ctr">
              <a:lnSpc>
                <a:spcPts val="2510"/>
              </a:lnSpc>
            </a:pPr>
            <a:r>
              <a:rPr lang="en-US" sz="2091" dirty="0">
                <a:solidFill>
                  <a:srgbClr val="000000"/>
                </a:solidFill>
                <a:latin typeface="Lora Bold"/>
              </a:rPr>
              <a:t>Where</a:t>
            </a:r>
            <a:r>
              <a:rPr lang="en-US" sz="2091" u="none" dirty="0">
                <a:solidFill>
                  <a:srgbClr val="000000"/>
                </a:solidFill>
                <a:latin typeface="Lora Bold"/>
              </a:rPr>
              <a:t> are the youth in your leadership?</a:t>
            </a:r>
          </a:p>
        </p:txBody>
      </p:sp>
      <p:sp>
        <p:nvSpPr>
          <p:cNvPr id="44" name="TextBox 44"/>
          <p:cNvSpPr txBox="1"/>
          <p:nvPr/>
        </p:nvSpPr>
        <p:spPr>
          <a:xfrm>
            <a:off x="14953122" y="6208781"/>
            <a:ext cx="1656751" cy="276246"/>
          </a:xfrm>
          <a:prstGeom prst="rect">
            <a:avLst/>
          </a:prstGeom>
        </p:spPr>
        <p:txBody>
          <a:bodyPr lIns="0" tIns="0" rIns="0" bIns="0" rtlCol="0" anchor="t">
            <a:spAutoFit/>
          </a:bodyPr>
          <a:lstStyle/>
          <a:p>
            <a:pPr algn="ctr">
              <a:lnSpc>
                <a:spcPts val="2108"/>
              </a:lnSpc>
            </a:pPr>
            <a:r>
              <a:rPr lang="en-US" sz="1756">
                <a:solidFill>
                  <a:srgbClr val="FFFFFF"/>
                </a:solidFill>
                <a:latin typeface="Lato Bold"/>
              </a:rPr>
              <a:t>Grantmakers</a:t>
            </a:r>
          </a:p>
        </p:txBody>
      </p:sp>
      <p:sp>
        <p:nvSpPr>
          <p:cNvPr id="45" name="TextBox 45"/>
          <p:cNvSpPr txBox="1"/>
          <p:nvPr/>
        </p:nvSpPr>
        <p:spPr>
          <a:xfrm>
            <a:off x="1470616" y="5962977"/>
            <a:ext cx="1656751" cy="276246"/>
          </a:xfrm>
          <a:prstGeom prst="rect">
            <a:avLst/>
          </a:prstGeom>
        </p:spPr>
        <p:txBody>
          <a:bodyPr lIns="0" tIns="0" rIns="0" bIns="0" rtlCol="0" anchor="t">
            <a:spAutoFit/>
          </a:bodyPr>
          <a:lstStyle/>
          <a:p>
            <a:pPr algn="ctr">
              <a:lnSpc>
                <a:spcPts val="2108"/>
              </a:lnSpc>
            </a:pPr>
            <a:r>
              <a:rPr lang="en-US" sz="1756">
                <a:solidFill>
                  <a:srgbClr val="FFFFFF"/>
                </a:solidFill>
                <a:latin typeface="Lato Bold"/>
              </a:rPr>
              <a:t>Collectives</a:t>
            </a:r>
          </a:p>
        </p:txBody>
      </p:sp>
      <p:sp>
        <p:nvSpPr>
          <p:cNvPr id="46" name="Freeform 46"/>
          <p:cNvSpPr/>
          <p:nvPr/>
        </p:nvSpPr>
        <p:spPr>
          <a:xfrm>
            <a:off x="15457746" y="219176"/>
            <a:ext cx="2415790" cy="809524"/>
          </a:xfrm>
          <a:custGeom>
            <a:avLst/>
            <a:gdLst/>
            <a:ahLst/>
            <a:cxnLst/>
            <a:rect l="l" t="t" r="r" b="b"/>
            <a:pathLst>
              <a:path w="2415790" h="809524">
                <a:moveTo>
                  <a:pt x="0" y="0"/>
                </a:moveTo>
                <a:lnTo>
                  <a:pt x="2415790" y="0"/>
                </a:lnTo>
                <a:lnTo>
                  <a:pt x="2415790" y="809524"/>
                </a:lnTo>
                <a:lnTo>
                  <a:pt x="0" y="809524"/>
                </a:lnTo>
                <a:lnTo>
                  <a:pt x="0" y="0"/>
                </a:lnTo>
                <a:close/>
              </a:path>
            </a:pathLst>
          </a:custGeom>
          <a:blipFill>
            <a:blip r:embed="rId8"/>
            <a:stretch>
              <a:fillRect/>
            </a:stretch>
          </a:blipFill>
        </p:spPr>
        <p:txBody>
          <a:bodyPr/>
          <a:lstStyle/>
          <a:p>
            <a:endParaRPr lang="en-IN"/>
          </a:p>
        </p:txBody>
      </p:sp>
      <p:grpSp>
        <p:nvGrpSpPr>
          <p:cNvPr id="47" name="Group 6">
            <a:extLst>
              <a:ext uri="{FF2B5EF4-FFF2-40B4-BE49-F238E27FC236}">
                <a16:creationId xmlns:a16="http://schemas.microsoft.com/office/drawing/2014/main" id="{F79FAE47-0662-AE53-5584-3D9213118F8E}"/>
              </a:ext>
            </a:extLst>
          </p:cNvPr>
          <p:cNvGrpSpPr/>
          <p:nvPr/>
        </p:nvGrpSpPr>
        <p:grpSpPr>
          <a:xfrm>
            <a:off x="0" y="1648584"/>
            <a:ext cx="5193030" cy="38100"/>
            <a:chOff x="0" y="0"/>
            <a:chExt cx="6924040" cy="50800"/>
          </a:xfrm>
        </p:grpSpPr>
        <p:sp>
          <p:nvSpPr>
            <p:cNvPr id="48" name="Freeform 7">
              <a:extLst>
                <a:ext uri="{FF2B5EF4-FFF2-40B4-BE49-F238E27FC236}">
                  <a16:creationId xmlns:a16="http://schemas.microsoft.com/office/drawing/2014/main" id="{AD6F92A3-73E3-3DD8-9A8A-193628B779BA}"/>
                </a:ext>
              </a:extLst>
            </p:cNvPr>
            <p:cNvSpPr/>
            <p:nvPr/>
          </p:nvSpPr>
          <p:spPr>
            <a:xfrm>
              <a:off x="0" y="0"/>
              <a:ext cx="6923532" cy="50800"/>
            </a:xfrm>
            <a:custGeom>
              <a:avLst/>
              <a:gdLst/>
              <a:ahLst/>
              <a:cxnLst/>
              <a:rect l="l" t="t" r="r" b="b"/>
              <a:pathLst>
                <a:path w="6923532" h="50800">
                  <a:moveTo>
                    <a:pt x="0" y="50800"/>
                  </a:moveTo>
                  <a:lnTo>
                    <a:pt x="0" y="0"/>
                  </a:lnTo>
                  <a:lnTo>
                    <a:pt x="6923532" y="0"/>
                  </a:lnTo>
                  <a:lnTo>
                    <a:pt x="6923532" y="50800"/>
                  </a:lnTo>
                  <a:lnTo>
                    <a:pt x="0" y="50800"/>
                  </a:lnTo>
                  <a:close/>
                </a:path>
              </a:pathLst>
            </a:custGeom>
            <a:solidFill>
              <a:srgbClr val="E98517"/>
            </a:solidFill>
          </p:spPr>
          <p:txBody>
            <a:bodyPr/>
            <a:lstStyle/>
            <a:p>
              <a:endParaRPr lang="en-IN"/>
            </a:p>
          </p:txBody>
        </p:sp>
      </p:grpSp>
    </p:spTree>
    <p:extLst>
      <p:ext uri="{BB962C8B-B14F-4D97-AF65-F5344CB8AC3E}">
        <p14:creationId xmlns:p14="http://schemas.microsoft.com/office/powerpoint/2010/main" val="3224925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6640" y="-1070112"/>
            <a:ext cx="18764640" cy="11447832"/>
            <a:chOff x="0" y="-38100"/>
            <a:chExt cx="833984" cy="508793"/>
          </a:xfrm>
        </p:grpSpPr>
        <p:sp>
          <p:nvSpPr>
            <p:cNvPr id="3" name="Freeform 3"/>
            <p:cNvSpPr/>
            <p:nvPr/>
          </p:nvSpPr>
          <p:spPr>
            <a:xfrm>
              <a:off x="21184" y="7772"/>
              <a:ext cx="812800" cy="462921"/>
            </a:xfrm>
            <a:custGeom>
              <a:avLst/>
              <a:gdLst/>
              <a:ahLst/>
              <a:cxnLst/>
              <a:rect l="l" t="t" r="r" b="b"/>
              <a:pathLst>
                <a:path w="812800" h="462921">
                  <a:moveTo>
                    <a:pt x="0" y="0"/>
                  </a:moveTo>
                  <a:lnTo>
                    <a:pt x="812800" y="0"/>
                  </a:lnTo>
                  <a:lnTo>
                    <a:pt x="812800" y="462921"/>
                  </a:lnTo>
                  <a:lnTo>
                    <a:pt x="0" y="462921"/>
                  </a:lnTo>
                  <a:close/>
                </a:path>
              </a:pathLst>
            </a:custGeom>
            <a:solidFill>
              <a:srgbClr val="F1F4FF"/>
            </a:solidFill>
          </p:spPr>
          <p:txBody>
            <a:bodyPr/>
            <a:lstStyle/>
            <a:p>
              <a:endParaRPr lang="en-IN"/>
            </a:p>
          </p:txBody>
        </p:sp>
        <p:sp>
          <p:nvSpPr>
            <p:cNvPr id="4" name="TextBox 4"/>
            <p:cNvSpPr txBox="1"/>
            <p:nvPr/>
          </p:nvSpPr>
          <p:spPr>
            <a:xfrm>
              <a:off x="0" y="-38100"/>
              <a:ext cx="812800" cy="501021"/>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340441">
            <a:off x="5488207" y="2479415"/>
            <a:ext cx="1340524" cy="1345507"/>
            <a:chOff x="0" y="0"/>
            <a:chExt cx="1708150" cy="1714500"/>
          </a:xfrm>
        </p:grpSpPr>
        <p:sp>
          <p:nvSpPr>
            <p:cNvPr id="6" name="Freeform 6"/>
            <p:cNvSpPr/>
            <p:nvPr/>
          </p:nvSpPr>
          <p:spPr>
            <a:xfrm>
              <a:off x="10160" y="16510"/>
              <a:ext cx="1685290" cy="1686560"/>
            </a:xfrm>
            <a:custGeom>
              <a:avLst/>
              <a:gdLst/>
              <a:ahLst/>
              <a:cxnLst/>
              <a:rect l="l" t="t" r="r" b="b"/>
              <a:pathLst>
                <a:path w="1685290" h="1686560">
                  <a:moveTo>
                    <a:pt x="1685290" y="1686560"/>
                  </a:moveTo>
                  <a:lnTo>
                    <a:pt x="0" y="1678940"/>
                  </a:lnTo>
                  <a:lnTo>
                    <a:pt x="0" y="598170"/>
                  </a:lnTo>
                  <a:lnTo>
                    <a:pt x="17780" y="19050"/>
                  </a:lnTo>
                  <a:lnTo>
                    <a:pt x="838200" y="0"/>
                  </a:lnTo>
                  <a:lnTo>
                    <a:pt x="1666240" y="5080"/>
                  </a:lnTo>
                  <a:close/>
                </a:path>
              </a:pathLst>
            </a:custGeom>
            <a:solidFill>
              <a:srgbClr val="ACBDC5">
                <a:alpha val="50980"/>
              </a:srgbClr>
            </a:solidFill>
          </p:spPr>
          <p:txBody>
            <a:bodyPr/>
            <a:lstStyle/>
            <a:p>
              <a:endParaRPr lang="en-IN"/>
            </a:p>
          </p:txBody>
        </p:sp>
        <p:sp>
          <p:nvSpPr>
            <p:cNvPr id="7" name="Freeform 7"/>
            <p:cNvSpPr/>
            <p:nvPr/>
          </p:nvSpPr>
          <p:spPr>
            <a:xfrm>
              <a:off x="-3810" y="0"/>
              <a:ext cx="1714500" cy="1713230"/>
            </a:xfrm>
            <a:custGeom>
              <a:avLst/>
              <a:gdLst/>
              <a:ahLst/>
              <a:cxnLst/>
              <a:rect l="l" t="t" r="r" b="b"/>
              <a:pathLst>
                <a:path w="1714500" h="1713230">
                  <a:moveTo>
                    <a:pt x="1680210" y="21590"/>
                  </a:moveTo>
                  <a:cubicBezTo>
                    <a:pt x="1681480" y="34290"/>
                    <a:pt x="1681480" y="44450"/>
                    <a:pt x="1682750" y="54610"/>
                  </a:cubicBezTo>
                  <a:cubicBezTo>
                    <a:pt x="1685290" y="88900"/>
                    <a:pt x="1686560" y="124460"/>
                    <a:pt x="1689100" y="158750"/>
                  </a:cubicBezTo>
                  <a:cubicBezTo>
                    <a:pt x="1689100" y="208280"/>
                    <a:pt x="1701800" y="1184910"/>
                    <a:pt x="1708150" y="1234440"/>
                  </a:cubicBezTo>
                  <a:cubicBezTo>
                    <a:pt x="1714500" y="1309370"/>
                    <a:pt x="1710690" y="1385570"/>
                    <a:pt x="1710690" y="1460500"/>
                  </a:cubicBezTo>
                  <a:cubicBezTo>
                    <a:pt x="1710690" y="1526540"/>
                    <a:pt x="1711960" y="1587500"/>
                    <a:pt x="1713230" y="1652270"/>
                  </a:cubicBezTo>
                  <a:cubicBezTo>
                    <a:pt x="1713230" y="1673860"/>
                    <a:pt x="1713230" y="1687830"/>
                    <a:pt x="1713230" y="1711960"/>
                  </a:cubicBezTo>
                  <a:cubicBezTo>
                    <a:pt x="1690370" y="1711960"/>
                    <a:pt x="1670050" y="1713230"/>
                    <a:pt x="1649730" y="1711960"/>
                  </a:cubicBezTo>
                  <a:cubicBezTo>
                    <a:pt x="1567180" y="1706880"/>
                    <a:pt x="1483360" y="1713230"/>
                    <a:pt x="1400810" y="1708150"/>
                  </a:cubicBezTo>
                  <a:cubicBezTo>
                    <a:pt x="1351280" y="1704340"/>
                    <a:pt x="1303020" y="1706880"/>
                    <a:pt x="1253490" y="1704340"/>
                  </a:cubicBezTo>
                  <a:cubicBezTo>
                    <a:pt x="1230630" y="1703070"/>
                    <a:pt x="1207770" y="1701800"/>
                    <a:pt x="1184910" y="1700530"/>
                  </a:cubicBezTo>
                  <a:cubicBezTo>
                    <a:pt x="1170940" y="1700530"/>
                    <a:pt x="1158240" y="1701800"/>
                    <a:pt x="1144270" y="1701800"/>
                  </a:cubicBezTo>
                  <a:cubicBezTo>
                    <a:pt x="1108710" y="1700530"/>
                    <a:pt x="1010920" y="1701800"/>
                    <a:pt x="975360" y="1700530"/>
                  </a:cubicBezTo>
                  <a:cubicBezTo>
                    <a:pt x="949960" y="1699260"/>
                    <a:pt x="441960" y="1708150"/>
                    <a:pt x="416560" y="1706880"/>
                  </a:cubicBezTo>
                  <a:cubicBezTo>
                    <a:pt x="410210" y="1706880"/>
                    <a:pt x="402590" y="1708150"/>
                    <a:pt x="396240" y="1708150"/>
                  </a:cubicBezTo>
                  <a:cubicBezTo>
                    <a:pt x="381000" y="1708150"/>
                    <a:pt x="367030" y="1709420"/>
                    <a:pt x="351790" y="1709420"/>
                  </a:cubicBezTo>
                  <a:cubicBezTo>
                    <a:pt x="313690" y="1709420"/>
                    <a:pt x="276860" y="1708150"/>
                    <a:pt x="238760" y="1706880"/>
                  </a:cubicBezTo>
                  <a:cubicBezTo>
                    <a:pt x="215900" y="1705610"/>
                    <a:pt x="193040" y="1704340"/>
                    <a:pt x="171450" y="1703070"/>
                  </a:cubicBezTo>
                  <a:cubicBezTo>
                    <a:pt x="130810" y="1701800"/>
                    <a:pt x="90170" y="1700530"/>
                    <a:pt x="48260" y="1700530"/>
                  </a:cubicBezTo>
                  <a:cubicBezTo>
                    <a:pt x="38100" y="1700530"/>
                    <a:pt x="29210" y="1700530"/>
                    <a:pt x="19050" y="1699260"/>
                  </a:cubicBezTo>
                  <a:cubicBezTo>
                    <a:pt x="10160" y="1697990"/>
                    <a:pt x="5080" y="1691640"/>
                    <a:pt x="7620" y="1682750"/>
                  </a:cubicBezTo>
                  <a:cubicBezTo>
                    <a:pt x="16510" y="1651000"/>
                    <a:pt x="12700" y="1619250"/>
                    <a:pt x="11430" y="1586230"/>
                  </a:cubicBezTo>
                  <a:cubicBezTo>
                    <a:pt x="10160" y="1518920"/>
                    <a:pt x="6350" y="1452880"/>
                    <a:pt x="7620" y="1385570"/>
                  </a:cubicBezTo>
                  <a:cubicBezTo>
                    <a:pt x="5080" y="1301750"/>
                    <a:pt x="0" y="264160"/>
                    <a:pt x="7620" y="179070"/>
                  </a:cubicBezTo>
                  <a:cubicBezTo>
                    <a:pt x="8890" y="162560"/>
                    <a:pt x="7620" y="144780"/>
                    <a:pt x="8890" y="128270"/>
                  </a:cubicBezTo>
                  <a:cubicBezTo>
                    <a:pt x="10160" y="101600"/>
                    <a:pt x="12700" y="72390"/>
                    <a:pt x="13970" y="44450"/>
                  </a:cubicBezTo>
                  <a:cubicBezTo>
                    <a:pt x="13970" y="41910"/>
                    <a:pt x="15240" y="39370"/>
                    <a:pt x="16510" y="38100"/>
                  </a:cubicBezTo>
                  <a:cubicBezTo>
                    <a:pt x="38100" y="35560"/>
                    <a:pt x="58420" y="30480"/>
                    <a:pt x="78740" y="29210"/>
                  </a:cubicBezTo>
                  <a:cubicBezTo>
                    <a:pt x="113030" y="25400"/>
                    <a:pt x="147320" y="22860"/>
                    <a:pt x="182880" y="20320"/>
                  </a:cubicBezTo>
                  <a:cubicBezTo>
                    <a:pt x="207010" y="17780"/>
                    <a:pt x="231140" y="16510"/>
                    <a:pt x="254000" y="13970"/>
                  </a:cubicBezTo>
                  <a:cubicBezTo>
                    <a:pt x="276860" y="11430"/>
                    <a:pt x="300990" y="8890"/>
                    <a:pt x="323850" y="8890"/>
                  </a:cubicBezTo>
                  <a:cubicBezTo>
                    <a:pt x="349250" y="7620"/>
                    <a:pt x="374650" y="10160"/>
                    <a:pt x="400050" y="8890"/>
                  </a:cubicBezTo>
                  <a:cubicBezTo>
                    <a:pt x="431800" y="8890"/>
                    <a:pt x="1007110" y="6350"/>
                    <a:pt x="1038860" y="5080"/>
                  </a:cubicBezTo>
                  <a:cubicBezTo>
                    <a:pt x="1069340" y="3810"/>
                    <a:pt x="1099820" y="2540"/>
                    <a:pt x="1131570" y="2540"/>
                  </a:cubicBezTo>
                  <a:cubicBezTo>
                    <a:pt x="1183640" y="1270"/>
                    <a:pt x="1234440" y="0"/>
                    <a:pt x="1286510" y="0"/>
                  </a:cubicBezTo>
                  <a:cubicBezTo>
                    <a:pt x="1308100" y="0"/>
                    <a:pt x="1330960" y="2540"/>
                    <a:pt x="1352550" y="2540"/>
                  </a:cubicBezTo>
                  <a:cubicBezTo>
                    <a:pt x="1412240" y="3810"/>
                    <a:pt x="1473200" y="5080"/>
                    <a:pt x="1532890" y="7620"/>
                  </a:cubicBezTo>
                  <a:cubicBezTo>
                    <a:pt x="1564640" y="8890"/>
                    <a:pt x="1596390" y="12700"/>
                    <a:pt x="1628140" y="16510"/>
                  </a:cubicBezTo>
                  <a:cubicBezTo>
                    <a:pt x="1635760" y="16510"/>
                    <a:pt x="1643380" y="16510"/>
                    <a:pt x="1649730" y="16510"/>
                  </a:cubicBezTo>
                  <a:cubicBezTo>
                    <a:pt x="1661160" y="17780"/>
                    <a:pt x="1670050" y="20320"/>
                    <a:pt x="1680210" y="21590"/>
                  </a:cubicBezTo>
                  <a:close/>
                  <a:moveTo>
                    <a:pt x="1690370" y="1695450"/>
                  </a:moveTo>
                  <a:cubicBezTo>
                    <a:pt x="1691640" y="1678940"/>
                    <a:pt x="1692910" y="1666240"/>
                    <a:pt x="1692910" y="1653540"/>
                  </a:cubicBezTo>
                  <a:cubicBezTo>
                    <a:pt x="1691640" y="1581150"/>
                    <a:pt x="1690370" y="1513840"/>
                    <a:pt x="1690370" y="1441450"/>
                  </a:cubicBezTo>
                  <a:cubicBezTo>
                    <a:pt x="1690370" y="1408430"/>
                    <a:pt x="1692910" y="1375410"/>
                    <a:pt x="1691640" y="1342390"/>
                  </a:cubicBezTo>
                  <a:cubicBezTo>
                    <a:pt x="1691640" y="1311910"/>
                    <a:pt x="1690370" y="1280160"/>
                    <a:pt x="1689100" y="1249680"/>
                  </a:cubicBezTo>
                  <a:cubicBezTo>
                    <a:pt x="1684020" y="1202690"/>
                    <a:pt x="1672590" y="229870"/>
                    <a:pt x="1672590" y="182880"/>
                  </a:cubicBezTo>
                  <a:cubicBezTo>
                    <a:pt x="1670050" y="143510"/>
                    <a:pt x="1667510" y="102870"/>
                    <a:pt x="1664970" y="63500"/>
                  </a:cubicBezTo>
                  <a:cubicBezTo>
                    <a:pt x="1663700" y="44450"/>
                    <a:pt x="1662430" y="43180"/>
                    <a:pt x="1645920" y="41910"/>
                  </a:cubicBezTo>
                  <a:cubicBezTo>
                    <a:pt x="1642110" y="41910"/>
                    <a:pt x="1639570" y="41910"/>
                    <a:pt x="1635760" y="40640"/>
                  </a:cubicBezTo>
                  <a:cubicBezTo>
                    <a:pt x="1604010" y="36830"/>
                    <a:pt x="1570990" y="31750"/>
                    <a:pt x="1539240" y="30480"/>
                  </a:cubicBezTo>
                  <a:cubicBezTo>
                    <a:pt x="1461770" y="26670"/>
                    <a:pt x="1383030" y="25400"/>
                    <a:pt x="1305560" y="22860"/>
                  </a:cubicBezTo>
                  <a:cubicBezTo>
                    <a:pt x="1294130" y="22860"/>
                    <a:pt x="1281430" y="22860"/>
                    <a:pt x="1270000" y="22860"/>
                  </a:cubicBezTo>
                  <a:cubicBezTo>
                    <a:pt x="1250950" y="22860"/>
                    <a:pt x="1231900" y="22860"/>
                    <a:pt x="1214120" y="22860"/>
                  </a:cubicBezTo>
                  <a:cubicBezTo>
                    <a:pt x="1173480" y="22860"/>
                    <a:pt x="1132840" y="22860"/>
                    <a:pt x="1093470" y="24130"/>
                  </a:cubicBezTo>
                  <a:cubicBezTo>
                    <a:pt x="1059180" y="25400"/>
                    <a:pt x="481330" y="29210"/>
                    <a:pt x="447040" y="29210"/>
                  </a:cubicBezTo>
                  <a:cubicBezTo>
                    <a:pt x="391160" y="29210"/>
                    <a:pt x="335280" y="26670"/>
                    <a:pt x="279400" y="33020"/>
                  </a:cubicBezTo>
                  <a:cubicBezTo>
                    <a:pt x="250190" y="36830"/>
                    <a:pt x="222250" y="36830"/>
                    <a:pt x="194310" y="38100"/>
                  </a:cubicBezTo>
                  <a:cubicBezTo>
                    <a:pt x="146050" y="41910"/>
                    <a:pt x="97790" y="45720"/>
                    <a:pt x="49530" y="50800"/>
                  </a:cubicBezTo>
                  <a:cubicBezTo>
                    <a:pt x="36830" y="50800"/>
                    <a:pt x="34290" y="53340"/>
                    <a:pt x="33020" y="68580"/>
                  </a:cubicBezTo>
                  <a:cubicBezTo>
                    <a:pt x="31750" y="91440"/>
                    <a:pt x="31750" y="114300"/>
                    <a:pt x="30480" y="137160"/>
                  </a:cubicBezTo>
                  <a:cubicBezTo>
                    <a:pt x="29210" y="175260"/>
                    <a:pt x="26670" y="212090"/>
                    <a:pt x="25400" y="250190"/>
                  </a:cubicBezTo>
                  <a:cubicBezTo>
                    <a:pt x="20320" y="290830"/>
                    <a:pt x="26670" y="1283970"/>
                    <a:pt x="29210" y="1324610"/>
                  </a:cubicBezTo>
                  <a:cubicBezTo>
                    <a:pt x="29210" y="1367790"/>
                    <a:pt x="29210" y="1412240"/>
                    <a:pt x="30480" y="1455420"/>
                  </a:cubicBezTo>
                  <a:cubicBezTo>
                    <a:pt x="30480" y="1487170"/>
                    <a:pt x="33020" y="1518920"/>
                    <a:pt x="33020" y="1550670"/>
                  </a:cubicBezTo>
                  <a:cubicBezTo>
                    <a:pt x="33020" y="1584960"/>
                    <a:pt x="33020" y="1619250"/>
                    <a:pt x="31750" y="1653540"/>
                  </a:cubicBezTo>
                  <a:cubicBezTo>
                    <a:pt x="31750" y="1657350"/>
                    <a:pt x="31750" y="1659890"/>
                    <a:pt x="31750" y="1663700"/>
                  </a:cubicBezTo>
                  <a:cubicBezTo>
                    <a:pt x="31750" y="1673860"/>
                    <a:pt x="35560" y="1677670"/>
                    <a:pt x="44450" y="1677670"/>
                  </a:cubicBezTo>
                  <a:cubicBezTo>
                    <a:pt x="60960" y="1677670"/>
                    <a:pt x="78740" y="1678940"/>
                    <a:pt x="95250" y="1678940"/>
                  </a:cubicBezTo>
                  <a:cubicBezTo>
                    <a:pt x="119380" y="1678940"/>
                    <a:pt x="144780" y="1676400"/>
                    <a:pt x="168910" y="1678940"/>
                  </a:cubicBezTo>
                  <a:cubicBezTo>
                    <a:pt x="208280" y="1682750"/>
                    <a:pt x="247650" y="1685290"/>
                    <a:pt x="287020" y="1684020"/>
                  </a:cubicBezTo>
                  <a:cubicBezTo>
                    <a:pt x="312420" y="1682750"/>
                    <a:pt x="336550" y="1685290"/>
                    <a:pt x="361950" y="1685290"/>
                  </a:cubicBezTo>
                  <a:cubicBezTo>
                    <a:pt x="398780" y="1685290"/>
                    <a:pt x="435610" y="1684020"/>
                    <a:pt x="472440" y="1685290"/>
                  </a:cubicBezTo>
                  <a:cubicBezTo>
                    <a:pt x="527050" y="1686560"/>
                    <a:pt x="1126490" y="1676400"/>
                    <a:pt x="1182370" y="1678940"/>
                  </a:cubicBezTo>
                  <a:cubicBezTo>
                    <a:pt x="1206500" y="1680210"/>
                    <a:pt x="1230630" y="1681480"/>
                    <a:pt x="1253490" y="1681480"/>
                  </a:cubicBezTo>
                  <a:cubicBezTo>
                    <a:pt x="1295400" y="1684020"/>
                    <a:pt x="1336040" y="1680210"/>
                    <a:pt x="1377950" y="1684020"/>
                  </a:cubicBezTo>
                  <a:cubicBezTo>
                    <a:pt x="1412240" y="1686560"/>
                    <a:pt x="1446530" y="1686560"/>
                    <a:pt x="1480820" y="1689100"/>
                  </a:cubicBezTo>
                  <a:cubicBezTo>
                    <a:pt x="1531620" y="1692910"/>
                    <a:pt x="1582420" y="1695450"/>
                    <a:pt x="1633220" y="1696720"/>
                  </a:cubicBezTo>
                  <a:cubicBezTo>
                    <a:pt x="1652270" y="1696720"/>
                    <a:pt x="1670050" y="1695450"/>
                    <a:pt x="1690370" y="1695450"/>
                  </a:cubicBezTo>
                  <a:close/>
                </a:path>
              </a:pathLst>
            </a:custGeom>
            <a:solidFill>
              <a:srgbClr val="ACBDC5">
                <a:alpha val="50980"/>
              </a:srgbClr>
            </a:solidFill>
          </p:spPr>
          <p:txBody>
            <a:bodyPr/>
            <a:lstStyle/>
            <a:p>
              <a:endParaRPr lang="en-IN"/>
            </a:p>
          </p:txBody>
        </p:sp>
      </p:grpSp>
      <p:grpSp>
        <p:nvGrpSpPr>
          <p:cNvPr id="8" name="Group 8"/>
          <p:cNvGrpSpPr/>
          <p:nvPr/>
        </p:nvGrpSpPr>
        <p:grpSpPr>
          <a:xfrm rot="-318951">
            <a:off x="11989886" y="4451415"/>
            <a:ext cx="1340524" cy="1345507"/>
            <a:chOff x="0" y="0"/>
            <a:chExt cx="1708150" cy="1714500"/>
          </a:xfrm>
        </p:grpSpPr>
        <p:sp>
          <p:nvSpPr>
            <p:cNvPr id="9" name="Freeform 9"/>
            <p:cNvSpPr/>
            <p:nvPr/>
          </p:nvSpPr>
          <p:spPr>
            <a:xfrm>
              <a:off x="10160" y="16510"/>
              <a:ext cx="1685290" cy="1686560"/>
            </a:xfrm>
            <a:custGeom>
              <a:avLst/>
              <a:gdLst/>
              <a:ahLst/>
              <a:cxnLst/>
              <a:rect l="l" t="t" r="r" b="b"/>
              <a:pathLst>
                <a:path w="1685290" h="1686560">
                  <a:moveTo>
                    <a:pt x="1685290" y="1686560"/>
                  </a:moveTo>
                  <a:lnTo>
                    <a:pt x="0" y="1678940"/>
                  </a:lnTo>
                  <a:lnTo>
                    <a:pt x="0" y="598170"/>
                  </a:lnTo>
                  <a:lnTo>
                    <a:pt x="17780" y="19050"/>
                  </a:lnTo>
                  <a:lnTo>
                    <a:pt x="838200" y="0"/>
                  </a:lnTo>
                  <a:lnTo>
                    <a:pt x="1666240" y="5080"/>
                  </a:lnTo>
                  <a:close/>
                </a:path>
              </a:pathLst>
            </a:custGeom>
            <a:solidFill>
              <a:srgbClr val="9197A2">
                <a:alpha val="50980"/>
              </a:srgbClr>
            </a:solidFill>
          </p:spPr>
          <p:txBody>
            <a:bodyPr/>
            <a:lstStyle/>
            <a:p>
              <a:endParaRPr lang="en-IN"/>
            </a:p>
          </p:txBody>
        </p:sp>
        <p:sp>
          <p:nvSpPr>
            <p:cNvPr id="10" name="Freeform 10"/>
            <p:cNvSpPr/>
            <p:nvPr/>
          </p:nvSpPr>
          <p:spPr>
            <a:xfrm>
              <a:off x="-3810" y="0"/>
              <a:ext cx="1714500" cy="1713230"/>
            </a:xfrm>
            <a:custGeom>
              <a:avLst/>
              <a:gdLst/>
              <a:ahLst/>
              <a:cxnLst/>
              <a:rect l="l" t="t" r="r" b="b"/>
              <a:pathLst>
                <a:path w="1714500" h="1713230">
                  <a:moveTo>
                    <a:pt x="1680210" y="21590"/>
                  </a:moveTo>
                  <a:cubicBezTo>
                    <a:pt x="1681480" y="34290"/>
                    <a:pt x="1681480" y="44450"/>
                    <a:pt x="1682750" y="54610"/>
                  </a:cubicBezTo>
                  <a:cubicBezTo>
                    <a:pt x="1685290" y="88900"/>
                    <a:pt x="1686560" y="124460"/>
                    <a:pt x="1689100" y="158750"/>
                  </a:cubicBezTo>
                  <a:cubicBezTo>
                    <a:pt x="1689100" y="208280"/>
                    <a:pt x="1701800" y="1184910"/>
                    <a:pt x="1708150" y="1234440"/>
                  </a:cubicBezTo>
                  <a:cubicBezTo>
                    <a:pt x="1714500" y="1309370"/>
                    <a:pt x="1710690" y="1385570"/>
                    <a:pt x="1710690" y="1460500"/>
                  </a:cubicBezTo>
                  <a:cubicBezTo>
                    <a:pt x="1710690" y="1526540"/>
                    <a:pt x="1711960" y="1587500"/>
                    <a:pt x="1713230" y="1652270"/>
                  </a:cubicBezTo>
                  <a:cubicBezTo>
                    <a:pt x="1713230" y="1673860"/>
                    <a:pt x="1713230" y="1687830"/>
                    <a:pt x="1713230" y="1711960"/>
                  </a:cubicBezTo>
                  <a:cubicBezTo>
                    <a:pt x="1690370" y="1711960"/>
                    <a:pt x="1670050" y="1713230"/>
                    <a:pt x="1649730" y="1711960"/>
                  </a:cubicBezTo>
                  <a:cubicBezTo>
                    <a:pt x="1567180" y="1706880"/>
                    <a:pt x="1483360" y="1713230"/>
                    <a:pt x="1400810" y="1708150"/>
                  </a:cubicBezTo>
                  <a:cubicBezTo>
                    <a:pt x="1351280" y="1704340"/>
                    <a:pt x="1303020" y="1706880"/>
                    <a:pt x="1253490" y="1704340"/>
                  </a:cubicBezTo>
                  <a:cubicBezTo>
                    <a:pt x="1230630" y="1703070"/>
                    <a:pt x="1207770" y="1701800"/>
                    <a:pt x="1184910" y="1700530"/>
                  </a:cubicBezTo>
                  <a:cubicBezTo>
                    <a:pt x="1170940" y="1700530"/>
                    <a:pt x="1158240" y="1701800"/>
                    <a:pt x="1144270" y="1701800"/>
                  </a:cubicBezTo>
                  <a:cubicBezTo>
                    <a:pt x="1108710" y="1700530"/>
                    <a:pt x="1010920" y="1701800"/>
                    <a:pt x="975360" y="1700530"/>
                  </a:cubicBezTo>
                  <a:cubicBezTo>
                    <a:pt x="949960" y="1699260"/>
                    <a:pt x="441960" y="1708150"/>
                    <a:pt x="416560" y="1706880"/>
                  </a:cubicBezTo>
                  <a:cubicBezTo>
                    <a:pt x="410210" y="1706880"/>
                    <a:pt x="402590" y="1708150"/>
                    <a:pt x="396240" y="1708150"/>
                  </a:cubicBezTo>
                  <a:cubicBezTo>
                    <a:pt x="381000" y="1708150"/>
                    <a:pt x="367030" y="1709420"/>
                    <a:pt x="351790" y="1709420"/>
                  </a:cubicBezTo>
                  <a:cubicBezTo>
                    <a:pt x="313690" y="1709420"/>
                    <a:pt x="276860" y="1708150"/>
                    <a:pt x="238760" y="1706880"/>
                  </a:cubicBezTo>
                  <a:cubicBezTo>
                    <a:pt x="215900" y="1705610"/>
                    <a:pt x="193040" y="1704340"/>
                    <a:pt x="171450" y="1703070"/>
                  </a:cubicBezTo>
                  <a:cubicBezTo>
                    <a:pt x="130810" y="1701800"/>
                    <a:pt x="90170" y="1700530"/>
                    <a:pt x="48260" y="1700530"/>
                  </a:cubicBezTo>
                  <a:cubicBezTo>
                    <a:pt x="38100" y="1700530"/>
                    <a:pt x="29210" y="1700530"/>
                    <a:pt x="19050" y="1699260"/>
                  </a:cubicBezTo>
                  <a:cubicBezTo>
                    <a:pt x="10160" y="1697990"/>
                    <a:pt x="5080" y="1691640"/>
                    <a:pt x="7620" y="1682750"/>
                  </a:cubicBezTo>
                  <a:cubicBezTo>
                    <a:pt x="16510" y="1651000"/>
                    <a:pt x="12700" y="1619250"/>
                    <a:pt x="11430" y="1586230"/>
                  </a:cubicBezTo>
                  <a:cubicBezTo>
                    <a:pt x="10160" y="1518920"/>
                    <a:pt x="6350" y="1452880"/>
                    <a:pt x="7620" y="1385570"/>
                  </a:cubicBezTo>
                  <a:cubicBezTo>
                    <a:pt x="5080" y="1301750"/>
                    <a:pt x="0" y="264160"/>
                    <a:pt x="7620" y="179070"/>
                  </a:cubicBezTo>
                  <a:cubicBezTo>
                    <a:pt x="8890" y="162560"/>
                    <a:pt x="7620" y="144780"/>
                    <a:pt x="8890" y="128270"/>
                  </a:cubicBezTo>
                  <a:cubicBezTo>
                    <a:pt x="10160" y="101600"/>
                    <a:pt x="12700" y="72390"/>
                    <a:pt x="13970" y="44450"/>
                  </a:cubicBezTo>
                  <a:cubicBezTo>
                    <a:pt x="13970" y="41910"/>
                    <a:pt x="15240" y="39370"/>
                    <a:pt x="16510" y="38100"/>
                  </a:cubicBezTo>
                  <a:cubicBezTo>
                    <a:pt x="38100" y="35560"/>
                    <a:pt x="58420" y="30480"/>
                    <a:pt x="78740" y="29210"/>
                  </a:cubicBezTo>
                  <a:cubicBezTo>
                    <a:pt x="113030" y="25400"/>
                    <a:pt x="147320" y="22860"/>
                    <a:pt x="182880" y="20320"/>
                  </a:cubicBezTo>
                  <a:cubicBezTo>
                    <a:pt x="207010" y="17780"/>
                    <a:pt x="231140" y="16510"/>
                    <a:pt x="254000" y="13970"/>
                  </a:cubicBezTo>
                  <a:cubicBezTo>
                    <a:pt x="276860" y="11430"/>
                    <a:pt x="300990" y="8890"/>
                    <a:pt x="323850" y="8890"/>
                  </a:cubicBezTo>
                  <a:cubicBezTo>
                    <a:pt x="349250" y="7620"/>
                    <a:pt x="374650" y="10160"/>
                    <a:pt x="400050" y="8890"/>
                  </a:cubicBezTo>
                  <a:cubicBezTo>
                    <a:pt x="431800" y="8890"/>
                    <a:pt x="1007110" y="6350"/>
                    <a:pt x="1038860" y="5080"/>
                  </a:cubicBezTo>
                  <a:cubicBezTo>
                    <a:pt x="1069340" y="3810"/>
                    <a:pt x="1099820" y="2540"/>
                    <a:pt x="1131570" y="2540"/>
                  </a:cubicBezTo>
                  <a:cubicBezTo>
                    <a:pt x="1183640" y="1270"/>
                    <a:pt x="1234440" y="0"/>
                    <a:pt x="1286510" y="0"/>
                  </a:cubicBezTo>
                  <a:cubicBezTo>
                    <a:pt x="1308100" y="0"/>
                    <a:pt x="1330960" y="2540"/>
                    <a:pt x="1352550" y="2540"/>
                  </a:cubicBezTo>
                  <a:cubicBezTo>
                    <a:pt x="1412240" y="3810"/>
                    <a:pt x="1473200" y="5080"/>
                    <a:pt x="1532890" y="7620"/>
                  </a:cubicBezTo>
                  <a:cubicBezTo>
                    <a:pt x="1564640" y="8890"/>
                    <a:pt x="1596390" y="12700"/>
                    <a:pt x="1628140" y="16510"/>
                  </a:cubicBezTo>
                  <a:cubicBezTo>
                    <a:pt x="1635760" y="16510"/>
                    <a:pt x="1643380" y="16510"/>
                    <a:pt x="1649730" y="16510"/>
                  </a:cubicBezTo>
                  <a:cubicBezTo>
                    <a:pt x="1661160" y="17780"/>
                    <a:pt x="1670050" y="20320"/>
                    <a:pt x="1680210" y="21590"/>
                  </a:cubicBezTo>
                  <a:close/>
                  <a:moveTo>
                    <a:pt x="1690370" y="1695450"/>
                  </a:moveTo>
                  <a:cubicBezTo>
                    <a:pt x="1691640" y="1678940"/>
                    <a:pt x="1692910" y="1666240"/>
                    <a:pt x="1692910" y="1653540"/>
                  </a:cubicBezTo>
                  <a:cubicBezTo>
                    <a:pt x="1691640" y="1581150"/>
                    <a:pt x="1690370" y="1513840"/>
                    <a:pt x="1690370" y="1441450"/>
                  </a:cubicBezTo>
                  <a:cubicBezTo>
                    <a:pt x="1690370" y="1408430"/>
                    <a:pt x="1692910" y="1375410"/>
                    <a:pt x="1691640" y="1342390"/>
                  </a:cubicBezTo>
                  <a:cubicBezTo>
                    <a:pt x="1691640" y="1311910"/>
                    <a:pt x="1690370" y="1280160"/>
                    <a:pt x="1689100" y="1249680"/>
                  </a:cubicBezTo>
                  <a:cubicBezTo>
                    <a:pt x="1684020" y="1202690"/>
                    <a:pt x="1672590" y="229870"/>
                    <a:pt x="1672590" y="182880"/>
                  </a:cubicBezTo>
                  <a:cubicBezTo>
                    <a:pt x="1670050" y="143510"/>
                    <a:pt x="1667510" y="102870"/>
                    <a:pt x="1664970" y="63500"/>
                  </a:cubicBezTo>
                  <a:cubicBezTo>
                    <a:pt x="1663700" y="44450"/>
                    <a:pt x="1662430" y="43180"/>
                    <a:pt x="1645920" y="41910"/>
                  </a:cubicBezTo>
                  <a:cubicBezTo>
                    <a:pt x="1642110" y="41910"/>
                    <a:pt x="1639570" y="41910"/>
                    <a:pt x="1635760" y="40640"/>
                  </a:cubicBezTo>
                  <a:cubicBezTo>
                    <a:pt x="1604010" y="36830"/>
                    <a:pt x="1570990" y="31750"/>
                    <a:pt x="1539240" y="30480"/>
                  </a:cubicBezTo>
                  <a:cubicBezTo>
                    <a:pt x="1461770" y="26670"/>
                    <a:pt x="1383030" y="25400"/>
                    <a:pt x="1305560" y="22860"/>
                  </a:cubicBezTo>
                  <a:cubicBezTo>
                    <a:pt x="1294130" y="22860"/>
                    <a:pt x="1281430" y="22860"/>
                    <a:pt x="1270000" y="22860"/>
                  </a:cubicBezTo>
                  <a:cubicBezTo>
                    <a:pt x="1250950" y="22860"/>
                    <a:pt x="1231900" y="22860"/>
                    <a:pt x="1214120" y="22860"/>
                  </a:cubicBezTo>
                  <a:cubicBezTo>
                    <a:pt x="1173480" y="22860"/>
                    <a:pt x="1132840" y="22860"/>
                    <a:pt x="1093470" y="24130"/>
                  </a:cubicBezTo>
                  <a:cubicBezTo>
                    <a:pt x="1059180" y="25400"/>
                    <a:pt x="481330" y="29210"/>
                    <a:pt x="447040" y="29210"/>
                  </a:cubicBezTo>
                  <a:cubicBezTo>
                    <a:pt x="391160" y="29210"/>
                    <a:pt x="335280" y="26670"/>
                    <a:pt x="279400" y="33020"/>
                  </a:cubicBezTo>
                  <a:cubicBezTo>
                    <a:pt x="250190" y="36830"/>
                    <a:pt x="222250" y="36830"/>
                    <a:pt x="194310" y="38100"/>
                  </a:cubicBezTo>
                  <a:cubicBezTo>
                    <a:pt x="146050" y="41910"/>
                    <a:pt x="97790" y="45720"/>
                    <a:pt x="49530" y="50800"/>
                  </a:cubicBezTo>
                  <a:cubicBezTo>
                    <a:pt x="36830" y="50800"/>
                    <a:pt x="34290" y="53340"/>
                    <a:pt x="33020" y="68580"/>
                  </a:cubicBezTo>
                  <a:cubicBezTo>
                    <a:pt x="31750" y="91440"/>
                    <a:pt x="31750" y="114300"/>
                    <a:pt x="30480" y="137160"/>
                  </a:cubicBezTo>
                  <a:cubicBezTo>
                    <a:pt x="29210" y="175260"/>
                    <a:pt x="26670" y="212090"/>
                    <a:pt x="25400" y="250190"/>
                  </a:cubicBezTo>
                  <a:cubicBezTo>
                    <a:pt x="20320" y="290830"/>
                    <a:pt x="26670" y="1283970"/>
                    <a:pt x="29210" y="1324610"/>
                  </a:cubicBezTo>
                  <a:cubicBezTo>
                    <a:pt x="29210" y="1367790"/>
                    <a:pt x="29210" y="1412240"/>
                    <a:pt x="30480" y="1455420"/>
                  </a:cubicBezTo>
                  <a:cubicBezTo>
                    <a:pt x="30480" y="1487170"/>
                    <a:pt x="33020" y="1518920"/>
                    <a:pt x="33020" y="1550670"/>
                  </a:cubicBezTo>
                  <a:cubicBezTo>
                    <a:pt x="33020" y="1584960"/>
                    <a:pt x="33020" y="1619250"/>
                    <a:pt x="31750" y="1653540"/>
                  </a:cubicBezTo>
                  <a:cubicBezTo>
                    <a:pt x="31750" y="1657350"/>
                    <a:pt x="31750" y="1659890"/>
                    <a:pt x="31750" y="1663700"/>
                  </a:cubicBezTo>
                  <a:cubicBezTo>
                    <a:pt x="31750" y="1673860"/>
                    <a:pt x="35560" y="1677670"/>
                    <a:pt x="44450" y="1677670"/>
                  </a:cubicBezTo>
                  <a:cubicBezTo>
                    <a:pt x="60960" y="1677670"/>
                    <a:pt x="78740" y="1678940"/>
                    <a:pt x="95250" y="1678940"/>
                  </a:cubicBezTo>
                  <a:cubicBezTo>
                    <a:pt x="119380" y="1678940"/>
                    <a:pt x="144780" y="1676400"/>
                    <a:pt x="168910" y="1678940"/>
                  </a:cubicBezTo>
                  <a:cubicBezTo>
                    <a:pt x="208280" y="1682750"/>
                    <a:pt x="247650" y="1685290"/>
                    <a:pt x="287020" y="1684020"/>
                  </a:cubicBezTo>
                  <a:cubicBezTo>
                    <a:pt x="312420" y="1682750"/>
                    <a:pt x="336550" y="1685290"/>
                    <a:pt x="361950" y="1685290"/>
                  </a:cubicBezTo>
                  <a:cubicBezTo>
                    <a:pt x="398780" y="1685290"/>
                    <a:pt x="435610" y="1684020"/>
                    <a:pt x="472440" y="1685290"/>
                  </a:cubicBezTo>
                  <a:cubicBezTo>
                    <a:pt x="527050" y="1686560"/>
                    <a:pt x="1126490" y="1676400"/>
                    <a:pt x="1182370" y="1678940"/>
                  </a:cubicBezTo>
                  <a:cubicBezTo>
                    <a:pt x="1206500" y="1680210"/>
                    <a:pt x="1230630" y="1681480"/>
                    <a:pt x="1253490" y="1681480"/>
                  </a:cubicBezTo>
                  <a:cubicBezTo>
                    <a:pt x="1295400" y="1684020"/>
                    <a:pt x="1336040" y="1680210"/>
                    <a:pt x="1377950" y="1684020"/>
                  </a:cubicBezTo>
                  <a:cubicBezTo>
                    <a:pt x="1412240" y="1686560"/>
                    <a:pt x="1446530" y="1686560"/>
                    <a:pt x="1480820" y="1689100"/>
                  </a:cubicBezTo>
                  <a:cubicBezTo>
                    <a:pt x="1531620" y="1692910"/>
                    <a:pt x="1582420" y="1695450"/>
                    <a:pt x="1633220" y="1696720"/>
                  </a:cubicBezTo>
                  <a:cubicBezTo>
                    <a:pt x="1652270" y="1696720"/>
                    <a:pt x="1670050" y="1695450"/>
                    <a:pt x="1690370" y="1695450"/>
                  </a:cubicBezTo>
                  <a:close/>
                </a:path>
              </a:pathLst>
            </a:custGeom>
            <a:solidFill>
              <a:srgbClr val="788B9C">
                <a:alpha val="50980"/>
              </a:srgbClr>
            </a:solidFill>
          </p:spPr>
          <p:txBody>
            <a:bodyPr/>
            <a:lstStyle/>
            <a:p>
              <a:endParaRPr lang="en-IN"/>
            </a:p>
          </p:txBody>
        </p:sp>
      </p:grpSp>
      <p:sp>
        <p:nvSpPr>
          <p:cNvPr id="11" name="AutoShape 11"/>
          <p:cNvSpPr/>
          <p:nvPr/>
        </p:nvSpPr>
        <p:spPr>
          <a:xfrm rot="138720">
            <a:off x="6033600" y="2355920"/>
            <a:ext cx="369593" cy="127151"/>
          </a:xfrm>
          <a:prstGeom prst="rect">
            <a:avLst/>
          </a:prstGeom>
          <a:solidFill>
            <a:srgbClr val="000000"/>
          </a:solidFill>
        </p:spPr>
        <p:txBody>
          <a:bodyPr/>
          <a:lstStyle/>
          <a:p>
            <a:endParaRPr lang="en-IN"/>
          </a:p>
        </p:txBody>
      </p:sp>
      <p:sp>
        <p:nvSpPr>
          <p:cNvPr id="12" name="AutoShape 12"/>
          <p:cNvSpPr/>
          <p:nvPr/>
        </p:nvSpPr>
        <p:spPr>
          <a:xfrm rot="-520672">
            <a:off x="12358243" y="4328636"/>
            <a:ext cx="369593" cy="127151"/>
          </a:xfrm>
          <a:prstGeom prst="rect">
            <a:avLst/>
          </a:prstGeom>
          <a:solidFill>
            <a:srgbClr val="000000"/>
          </a:solidFill>
        </p:spPr>
        <p:txBody>
          <a:bodyPr/>
          <a:lstStyle/>
          <a:p>
            <a:endParaRPr lang="en-IN"/>
          </a:p>
        </p:txBody>
      </p:sp>
      <p:grpSp>
        <p:nvGrpSpPr>
          <p:cNvPr id="13" name="Group 13"/>
          <p:cNvGrpSpPr/>
          <p:nvPr/>
        </p:nvGrpSpPr>
        <p:grpSpPr>
          <a:xfrm rot="340441">
            <a:off x="8503489" y="2437322"/>
            <a:ext cx="1340524" cy="1345507"/>
            <a:chOff x="0" y="0"/>
            <a:chExt cx="1708150" cy="1714500"/>
          </a:xfrm>
        </p:grpSpPr>
        <p:sp>
          <p:nvSpPr>
            <p:cNvPr id="14" name="Freeform 14"/>
            <p:cNvSpPr/>
            <p:nvPr/>
          </p:nvSpPr>
          <p:spPr>
            <a:xfrm>
              <a:off x="10160" y="16510"/>
              <a:ext cx="1685290" cy="1686560"/>
            </a:xfrm>
            <a:custGeom>
              <a:avLst/>
              <a:gdLst/>
              <a:ahLst/>
              <a:cxnLst/>
              <a:rect l="l" t="t" r="r" b="b"/>
              <a:pathLst>
                <a:path w="1685290" h="1686560">
                  <a:moveTo>
                    <a:pt x="1685290" y="1686560"/>
                  </a:moveTo>
                  <a:lnTo>
                    <a:pt x="0" y="1678940"/>
                  </a:lnTo>
                  <a:lnTo>
                    <a:pt x="0" y="598170"/>
                  </a:lnTo>
                  <a:lnTo>
                    <a:pt x="17780" y="19050"/>
                  </a:lnTo>
                  <a:lnTo>
                    <a:pt x="838200" y="0"/>
                  </a:lnTo>
                  <a:lnTo>
                    <a:pt x="1666240" y="5080"/>
                  </a:lnTo>
                  <a:close/>
                </a:path>
              </a:pathLst>
            </a:custGeom>
            <a:solidFill>
              <a:srgbClr val="FFF462">
                <a:alpha val="50980"/>
              </a:srgbClr>
            </a:solidFill>
          </p:spPr>
          <p:txBody>
            <a:bodyPr/>
            <a:lstStyle/>
            <a:p>
              <a:endParaRPr lang="en-IN"/>
            </a:p>
          </p:txBody>
        </p:sp>
        <p:sp>
          <p:nvSpPr>
            <p:cNvPr id="15" name="Freeform 15"/>
            <p:cNvSpPr/>
            <p:nvPr/>
          </p:nvSpPr>
          <p:spPr>
            <a:xfrm>
              <a:off x="-3810" y="0"/>
              <a:ext cx="1714500" cy="1713230"/>
            </a:xfrm>
            <a:custGeom>
              <a:avLst/>
              <a:gdLst/>
              <a:ahLst/>
              <a:cxnLst/>
              <a:rect l="l" t="t" r="r" b="b"/>
              <a:pathLst>
                <a:path w="1714500" h="1713230">
                  <a:moveTo>
                    <a:pt x="1680210" y="21590"/>
                  </a:moveTo>
                  <a:cubicBezTo>
                    <a:pt x="1681480" y="34290"/>
                    <a:pt x="1681480" y="44450"/>
                    <a:pt x="1682750" y="54610"/>
                  </a:cubicBezTo>
                  <a:cubicBezTo>
                    <a:pt x="1685290" y="88900"/>
                    <a:pt x="1686560" y="124460"/>
                    <a:pt x="1689100" y="158750"/>
                  </a:cubicBezTo>
                  <a:cubicBezTo>
                    <a:pt x="1689100" y="208280"/>
                    <a:pt x="1701800" y="1184910"/>
                    <a:pt x="1708150" y="1234440"/>
                  </a:cubicBezTo>
                  <a:cubicBezTo>
                    <a:pt x="1714500" y="1309370"/>
                    <a:pt x="1710690" y="1385570"/>
                    <a:pt x="1710690" y="1460500"/>
                  </a:cubicBezTo>
                  <a:cubicBezTo>
                    <a:pt x="1710690" y="1526540"/>
                    <a:pt x="1711960" y="1587500"/>
                    <a:pt x="1713230" y="1652270"/>
                  </a:cubicBezTo>
                  <a:cubicBezTo>
                    <a:pt x="1713230" y="1673860"/>
                    <a:pt x="1713230" y="1687830"/>
                    <a:pt x="1713230" y="1711960"/>
                  </a:cubicBezTo>
                  <a:cubicBezTo>
                    <a:pt x="1690370" y="1711960"/>
                    <a:pt x="1670050" y="1713230"/>
                    <a:pt x="1649730" y="1711960"/>
                  </a:cubicBezTo>
                  <a:cubicBezTo>
                    <a:pt x="1567180" y="1706880"/>
                    <a:pt x="1483360" y="1713230"/>
                    <a:pt x="1400810" y="1708150"/>
                  </a:cubicBezTo>
                  <a:cubicBezTo>
                    <a:pt x="1351280" y="1704340"/>
                    <a:pt x="1303020" y="1706880"/>
                    <a:pt x="1253490" y="1704340"/>
                  </a:cubicBezTo>
                  <a:cubicBezTo>
                    <a:pt x="1230630" y="1703070"/>
                    <a:pt x="1207770" y="1701800"/>
                    <a:pt x="1184910" y="1700530"/>
                  </a:cubicBezTo>
                  <a:cubicBezTo>
                    <a:pt x="1170940" y="1700530"/>
                    <a:pt x="1158240" y="1701800"/>
                    <a:pt x="1144270" y="1701800"/>
                  </a:cubicBezTo>
                  <a:cubicBezTo>
                    <a:pt x="1108710" y="1700530"/>
                    <a:pt x="1010920" y="1701800"/>
                    <a:pt x="975360" y="1700530"/>
                  </a:cubicBezTo>
                  <a:cubicBezTo>
                    <a:pt x="949960" y="1699260"/>
                    <a:pt x="441960" y="1708150"/>
                    <a:pt x="416560" y="1706880"/>
                  </a:cubicBezTo>
                  <a:cubicBezTo>
                    <a:pt x="410210" y="1706880"/>
                    <a:pt x="402590" y="1708150"/>
                    <a:pt x="396240" y="1708150"/>
                  </a:cubicBezTo>
                  <a:cubicBezTo>
                    <a:pt x="381000" y="1708150"/>
                    <a:pt x="367030" y="1709420"/>
                    <a:pt x="351790" y="1709420"/>
                  </a:cubicBezTo>
                  <a:cubicBezTo>
                    <a:pt x="313690" y="1709420"/>
                    <a:pt x="276860" y="1708150"/>
                    <a:pt x="238760" y="1706880"/>
                  </a:cubicBezTo>
                  <a:cubicBezTo>
                    <a:pt x="215900" y="1705610"/>
                    <a:pt x="193040" y="1704340"/>
                    <a:pt x="171450" y="1703070"/>
                  </a:cubicBezTo>
                  <a:cubicBezTo>
                    <a:pt x="130810" y="1701800"/>
                    <a:pt x="90170" y="1700530"/>
                    <a:pt x="48260" y="1700530"/>
                  </a:cubicBezTo>
                  <a:cubicBezTo>
                    <a:pt x="38100" y="1700530"/>
                    <a:pt x="29210" y="1700530"/>
                    <a:pt x="19050" y="1699260"/>
                  </a:cubicBezTo>
                  <a:cubicBezTo>
                    <a:pt x="10160" y="1697990"/>
                    <a:pt x="5080" y="1691640"/>
                    <a:pt x="7620" y="1682750"/>
                  </a:cubicBezTo>
                  <a:cubicBezTo>
                    <a:pt x="16510" y="1651000"/>
                    <a:pt x="12700" y="1619250"/>
                    <a:pt x="11430" y="1586230"/>
                  </a:cubicBezTo>
                  <a:cubicBezTo>
                    <a:pt x="10160" y="1518920"/>
                    <a:pt x="6350" y="1452880"/>
                    <a:pt x="7620" y="1385570"/>
                  </a:cubicBezTo>
                  <a:cubicBezTo>
                    <a:pt x="5080" y="1301750"/>
                    <a:pt x="0" y="264160"/>
                    <a:pt x="7620" y="179070"/>
                  </a:cubicBezTo>
                  <a:cubicBezTo>
                    <a:pt x="8890" y="162560"/>
                    <a:pt x="7620" y="144780"/>
                    <a:pt x="8890" y="128270"/>
                  </a:cubicBezTo>
                  <a:cubicBezTo>
                    <a:pt x="10160" y="101600"/>
                    <a:pt x="12700" y="72390"/>
                    <a:pt x="13970" y="44450"/>
                  </a:cubicBezTo>
                  <a:cubicBezTo>
                    <a:pt x="13970" y="41910"/>
                    <a:pt x="15240" y="39370"/>
                    <a:pt x="16510" y="38100"/>
                  </a:cubicBezTo>
                  <a:cubicBezTo>
                    <a:pt x="38100" y="35560"/>
                    <a:pt x="58420" y="30480"/>
                    <a:pt x="78740" y="29210"/>
                  </a:cubicBezTo>
                  <a:cubicBezTo>
                    <a:pt x="113030" y="25400"/>
                    <a:pt x="147320" y="22860"/>
                    <a:pt x="182880" y="20320"/>
                  </a:cubicBezTo>
                  <a:cubicBezTo>
                    <a:pt x="207010" y="17780"/>
                    <a:pt x="231140" y="16510"/>
                    <a:pt x="254000" y="13970"/>
                  </a:cubicBezTo>
                  <a:cubicBezTo>
                    <a:pt x="276860" y="11430"/>
                    <a:pt x="300990" y="8890"/>
                    <a:pt x="323850" y="8890"/>
                  </a:cubicBezTo>
                  <a:cubicBezTo>
                    <a:pt x="349250" y="7620"/>
                    <a:pt x="374650" y="10160"/>
                    <a:pt x="400050" y="8890"/>
                  </a:cubicBezTo>
                  <a:cubicBezTo>
                    <a:pt x="431800" y="8890"/>
                    <a:pt x="1007110" y="6350"/>
                    <a:pt x="1038860" y="5080"/>
                  </a:cubicBezTo>
                  <a:cubicBezTo>
                    <a:pt x="1069340" y="3810"/>
                    <a:pt x="1099820" y="2540"/>
                    <a:pt x="1131570" y="2540"/>
                  </a:cubicBezTo>
                  <a:cubicBezTo>
                    <a:pt x="1183640" y="1270"/>
                    <a:pt x="1234440" y="0"/>
                    <a:pt x="1286510" y="0"/>
                  </a:cubicBezTo>
                  <a:cubicBezTo>
                    <a:pt x="1308100" y="0"/>
                    <a:pt x="1330960" y="2540"/>
                    <a:pt x="1352550" y="2540"/>
                  </a:cubicBezTo>
                  <a:cubicBezTo>
                    <a:pt x="1412240" y="3810"/>
                    <a:pt x="1473200" y="5080"/>
                    <a:pt x="1532890" y="7620"/>
                  </a:cubicBezTo>
                  <a:cubicBezTo>
                    <a:pt x="1564640" y="8890"/>
                    <a:pt x="1596390" y="12700"/>
                    <a:pt x="1628140" y="16510"/>
                  </a:cubicBezTo>
                  <a:cubicBezTo>
                    <a:pt x="1635760" y="16510"/>
                    <a:pt x="1643380" y="16510"/>
                    <a:pt x="1649730" y="16510"/>
                  </a:cubicBezTo>
                  <a:cubicBezTo>
                    <a:pt x="1661160" y="17780"/>
                    <a:pt x="1670050" y="20320"/>
                    <a:pt x="1680210" y="21590"/>
                  </a:cubicBezTo>
                  <a:close/>
                  <a:moveTo>
                    <a:pt x="1690370" y="1695450"/>
                  </a:moveTo>
                  <a:cubicBezTo>
                    <a:pt x="1691640" y="1678940"/>
                    <a:pt x="1692910" y="1666240"/>
                    <a:pt x="1692910" y="1653540"/>
                  </a:cubicBezTo>
                  <a:cubicBezTo>
                    <a:pt x="1691640" y="1581150"/>
                    <a:pt x="1690370" y="1513840"/>
                    <a:pt x="1690370" y="1441450"/>
                  </a:cubicBezTo>
                  <a:cubicBezTo>
                    <a:pt x="1690370" y="1408430"/>
                    <a:pt x="1692910" y="1375410"/>
                    <a:pt x="1691640" y="1342390"/>
                  </a:cubicBezTo>
                  <a:cubicBezTo>
                    <a:pt x="1691640" y="1311910"/>
                    <a:pt x="1690370" y="1280160"/>
                    <a:pt x="1689100" y="1249680"/>
                  </a:cubicBezTo>
                  <a:cubicBezTo>
                    <a:pt x="1684020" y="1202690"/>
                    <a:pt x="1672590" y="229870"/>
                    <a:pt x="1672590" y="182880"/>
                  </a:cubicBezTo>
                  <a:cubicBezTo>
                    <a:pt x="1670050" y="143510"/>
                    <a:pt x="1667510" y="102870"/>
                    <a:pt x="1664970" y="63500"/>
                  </a:cubicBezTo>
                  <a:cubicBezTo>
                    <a:pt x="1663700" y="44450"/>
                    <a:pt x="1662430" y="43180"/>
                    <a:pt x="1645920" y="41910"/>
                  </a:cubicBezTo>
                  <a:cubicBezTo>
                    <a:pt x="1642110" y="41910"/>
                    <a:pt x="1639570" y="41910"/>
                    <a:pt x="1635760" y="40640"/>
                  </a:cubicBezTo>
                  <a:cubicBezTo>
                    <a:pt x="1604010" y="36830"/>
                    <a:pt x="1570990" y="31750"/>
                    <a:pt x="1539240" y="30480"/>
                  </a:cubicBezTo>
                  <a:cubicBezTo>
                    <a:pt x="1461770" y="26670"/>
                    <a:pt x="1383030" y="25400"/>
                    <a:pt x="1305560" y="22860"/>
                  </a:cubicBezTo>
                  <a:cubicBezTo>
                    <a:pt x="1294130" y="22860"/>
                    <a:pt x="1281430" y="22860"/>
                    <a:pt x="1270000" y="22860"/>
                  </a:cubicBezTo>
                  <a:cubicBezTo>
                    <a:pt x="1250950" y="22860"/>
                    <a:pt x="1231900" y="22860"/>
                    <a:pt x="1214120" y="22860"/>
                  </a:cubicBezTo>
                  <a:cubicBezTo>
                    <a:pt x="1173480" y="22860"/>
                    <a:pt x="1132840" y="22860"/>
                    <a:pt x="1093470" y="24130"/>
                  </a:cubicBezTo>
                  <a:cubicBezTo>
                    <a:pt x="1059180" y="25400"/>
                    <a:pt x="481330" y="29210"/>
                    <a:pt x="447040" y="29210"/>
                  </a:cubicBezTo>
                  <a:cubicBezTo>
                    <a:pt x="391160" y="29210"/>
                    <a:pt x="335280" y="26670"/>
                    <a:pt x="279400" y="33020"/>
                  </a:cubicBezTo>
                  <a:cubicBezTo>
                    <a:pt x="250190" y="36830"/>
                    <a:pt x="222250" y="36830"/>
                    <a:pt x="194310" y="38100"/>
                  </a:cubicBezTo>
                  <a:cubicBezTo>
                    <a:pt x="146050" y="41910"/>
                    <a:pt x="97790" y="45720"/>
                    <a:pt x="49530" y="50800"/>
                  </a:cubicBezTo>
                  <a:cubicBezTo>
                    <a:pt x="36830" y="50800"/>
                    <a:pt x="34290" y="53340"/>
                    <a:pt x="33020" y="68580"/>
                  </a:cubicBezTo>
                  <a:cubicBezTo>
                    <a:pt x="31750" y="91440"/>
                    <a:pt x="31750" y="114300"/>
                    <a:pt x="30480" y="137160"/>
                  </a:cubicBezTo>
                  <a:cubicBezTo>
                    <a:pt x="29210" y="175260"/>
                    <a:pt x="26670" y="212090"/>
                    <a:pt x="25400" y="250190"/>
                  </a:cubicBezTo>
                  <a:cubicBezTo>
                    <a:pt x="20320" y="290830"/>
                    <a:pt x="26670" y="1283970"/>
                    <a:pt x="29210" y="1324610"/>
                  </a:cubicBezTo>
                  <a:cubicBezTo>
                    <a:pt x="29210" y="1367790"/>
                    <a:pt x="29210" y="1412240"/>
                    <a:pt x="30480" y="1455420"/>
                  </a:cubicBezTo>
                  <a:cubicBezTo>
                    <a:pt x="30480" y="1487170"/>
                    <a:pt x="33020" y="1518920"/>
                    <a:pt x="33020" y="1550670"/>
                  </a:cubicBezTo>
                  <a:cubicBezTo>
                    <a:pt x="33020" y="1584960"/>
                    <a:pt x="33020" y="1619250"/>
                    <a:pt x="31750" y="1653540"/>
                  </a:cubicBezTo>
                  <a:cubicBezTo>
                    <a:pt x="31750" y="1657350"/>
                    <a:pt x="31750" y="1659890"/>
                    <a:pt x="31750" y="1663700"/>
                  </a:cubicBezTo>
                  <a:cubicBezTo>
                    <a:pt x="31750" y="1673860"/>
                    <a:pt x="35560" y="1677670"/>
                    <a:pt x="44450" y="1677670"/>
                  </a:cubicBezTo>
                  <a:cubicBezTo>
                    <a:pt x="60960" y="1677670"/>
                    <a:pt x="78740" y="1678940"/>
                    <a:pt x="95250" y="1678940"/>
                  </a:cubicBezTo>
                  <a:cubicBezTo>
                    <a:pt x="119380" y="1678940"/>
                    <a:pt x="144780" y="1676400"/>
                    <a:pt x="168910" y="1678940"/>
                  </a:cubicBezTo>
                  <a:cubicBezTo>
                    <a:pt x="208280" y="1682750"/>
                    <a:pt x="247650" y="1685290"/>
                    <a:pt x="287020" y="1684020"/>
                  </a:cubicBezTo>
                  <a:cubicBezTo>
                    <a:pt x="312420" y="1682750"/>
                    <a:pt x="336550" y="1685290"/>
                    <a:pt x="361950" y="1685290"/>
                  </a:cubicBezTo>
                  <a:cubicBezTo>
                    <a:pt x="398780" y="1685290"/>
                    <a:pt x="435610" y="1684020"/>
                    <a:pt x="472440" y="1685290"/>
                  </a:cubicBezTo>
                  <a:cubicBezTo>
                    <a:pt x="527050" y="1686560"/>
                    <a:pt x="1126490" y="1676400"/>
                    <a:pt x="1182370" y="1678940"/>
                  </a:cubicBezTo>
                  <a:cubicBezTo>
                    <a:pt x="1206500" y="1680210"/>
                    <a:pt x="1230630" y="1681480"/>
                    <a:pt x="1253490" y="1681480"/>
                  </a:cubicBezTo>
                  <a:cubicBezTo>
                    <a:pt x="1295400" y="1684020"/>
                    <a:pt x="1336040" y="1680210"/>
                    <a:pt x="1377950" y="1684020"/>
                  </a:cubicBezTo>
                  <a:cubicBezTo>
                    <a:pt x="1412240" y="1686560"/>
                    <a:pt x="1446530" y="1686560"/>
                    <a:pt x="1480820" y="1689100"/>
                  </a:cubicBezTo>
                  <a:cubicBezTo>
                    <a:pt x="1531620" y="1692910"/>
                    <a:pt x="1582420" y="1695450"/>
                    <a:pt x="1633220" y="1696720"/>
                  </a:cubicBezTo>
                  <a:cubicBezTo>
                    <a:pt x="1652270" y="1696720"/>
                    <a:pt x="1670050" y="1695450"/>
                    <a:pt x="1690370" y="1695450"/>
                  </a:cubicBezTo>
                  <a:close/>
                </a:path>
              </a:pathLst>
            </a:custGeom>
            <a:solidFill>
              <a:srgbClr val="FFF89A">
                <a:alpha val="50980"/>
              </a:srgbClr>
            </a:solidFill>
          </p:spPr>
          <p:txBody>
            <a:bodyPr/>
            <a:lstStyle/>
            <a:p>
              <a:endParaRPr lang="en-IN"/>
            </a:p>
          </p:txBody>
        </p:sp>
      </p:grpSp>
      <p:sp>
        <p:nvSpPr>
          <p:cNvPr id="16" name="AutoShape 16"/>
          <p:cNvSpPr/>
          <p:nvPr/>
        </p:nvSpPr>
        <p:spPr>
          <a:xfrm rot="138720">
            <a:off x="9048882" y="2313827"/>
            <a:ext cx="369593" cy="127151"/>
          </a:xfrm>
          <a:prstGeom prst="rect">
            <a:avLst/>
          </a:prstGeom>
          <a:solidFill>
            <a:srgbClr val="000000"/>
          </a:solidFill>
        </p:spPr>
        <p:txBody>
          <a:bodyPr/>
          <a:lstStyle/>
          <a:p>
            <a:endParaRPr lang="en-IN"/>
          </a:p>
        </p:txBody>
      </p:sp>
      <p:grpSp>
        <p:nvGrpSpPr>
          <p:cNvPr id="17" name="Group 17"/>
          <p:cNvGrpSpPr/>
          <p:nvPr/>
        </p:nvGrpSpPr>
        <p:grpSpPr>
          <a:xfrm rot="-318951">
            <a:off x="5484422" y="4267034"/>
            <a:ext cx="1340524" cy="1345507"/>
            <a:chOff x="0" y="0"/>
            <a:chExt cx="1708150" cy="1714500"/>
          </a:xfrm>
        </p:grpSpPr>
        <p:sp>
          <p:nvSpPr>
            <p:cNvPr id="18" name="Freeform 18"/>
            <p:cNvSpPr/>
            <p:nvPr/>
          </p:nvSpPr>
          <p:spPr>
            <a:xfrm>
              <a:off x="10160" y="16510"/>
              <a:ext cx="1685290" cy="1686560"/>
            </a:xfrm>
            <a:custGeom>
              <a:avLst/>
              <a:gdLst/>
              <a:ahLst/>
              <a:cxnLst/>
              <a:rect l="l" t="t" r="r" b="b"/>
              <a:pathLst>
                <a:path w="1685290" h="1686560">
                  <a:moveTo>
                    <a:pt x="1685290" y="1686560"/>
                  </a:moveTo>
                  <a:lnTo>
                    <a:pt x="0" y="1678940"/>
                  </a:lnTo>
                  <a:lnTo>
                    <a:pt x="0" y="598170"/>
                  </a:lnTo>
                  <a:lnTo>
                    <a:pt x="17780" y="19050"/>
                  </a:lnTo>
                  <a:lnTo>
                    <a:pt x="838200" y="0"/>
                  </a:lnTo>
                  <a:lnTo>
                    <a:pt x="1666240" y="5080"/>
                  </a:lnTo>
                  <a:close/>
                </a:path>
              </a:pathLst>
            </a:custGeom>
            <a:solidFill>
              <a:srgbClr val="ACBDC5">
                <a:alpha val="50980"/>
              </a:srgbClr>
            </a:solidFill>
          </p:spPr>
          <p:txBody>
            <a:bodyPr/>
            <a:lstStyle/>
            <a:p>
              <a:endParaRPr lang="en-IN"/>
            </a:p>
          </p:txBody>
        </p:sp>
        <p:sp>
          <p:nvSpPr>
            <p:cNvPr id="19" name="Freeform 19"/>
            <p:cNvSpPr/>
            <p:nvPr/>
          </p:nvSpPr>
          <p:spPr>
            <a:xfrm>
              <a:off x="-3810" y="0"/>
              <a:ext cx="1714500" cy="1713230"/>
            </a:xfrm>
            <a:custGeom>
              <a:avLst/>
              <a:gdLst/>
              <a:ahLst/>
              <a:cxnLst/>
              <a:rect l="l" t="t" r="r" b="b"/>
              <a:pathLst>
                <a:path w="1714500" h="1713230">
                  <a:moveTo>
                    <a:pt x="1680210" y="21590"/>
                  </a:moveTo>
                  <a:cubicBezTo>
                    <a:pt x="1681480" y="34290"/>
                    <a:pt x="1681480" y="44450"/>
                    <a:pt x="1682750" y="54610"/>
                  </a:cubicBezTo>
                  <a:cubicBezTo>
                    <a:pt x="1685290" y="88900"/>
                    <a:pt x="1686560" y="124460"/>
                    <a:pt x="1689100" y="158750"/>
                  </a:cubicBezTo>
                  <a:cubicBezTo>
                    <a:pt x="1689100" y="208280"/>
                    <a:pt x="1701800" y="1184910"/>
                    <a:pt x="1708150" y="1234440"/>
                  </a:cubicBezTo>
                  <a:cubicBezTo>
                    <a:pt x="1714500" y="1309370"/>
                    <a:pt x="1710690" y="1385570"/>
                    <a:pt x="1710690" y="1460500"/>
                  </a:cubicBezTo>
                  <a:cubicBezTo>
                    <a:pt x="1710690" y="1526540"/>
                    <a:pt x="1711960" y="1587500"/>
                    <a:pt x="1713230" y="1652270"/>
                  </a:cubicBezTo>
                  <a:cubicBezTo>
                    <a:pt x="1713230" y="1673860"/>
                    <a:pt x="1713230" y="1687830"/>
                    <a:pt x="1713230" y="1711960"/>
                  </a:cubicBezTo>
                  <a:cubicBezTo>
                    <a:pt x="1690370" y="1711960"/>
                    <a:pt x="1670050" y="1713230"/>
                    <a:pt x="1649730" y="1711960"/>
                  </a:cubicBezTo>
                  <a:cubicBezTo>
                    <a:pt x="1567180" y="1706880"/>
                    <a:pt x="1483360" y="1713230"/>
                    <a:pt x="1400810" y="1708150"/>
                  </a:cubicBezTo>
                  <a:cubicBezTo>
                    <a:pt x="1351280" y="1704340"/>
                    <a:pt x="1303020" y="1706880"/>
                    <a:pt x="1253490" y="1704340"/>
                  </a:cubicBezTo>
                  <a:cubicBezTo>
                    <a:pt x="1230630" y="1703070"/>
                    <a:pt x="1207770" y="1701800"/>
                    <a:pt x="1184910" y="1700530"/>
                  </a:cubicBezTo>
                  <a:cubicBezTo>
                    <a:pt x="1170940" y="1700530"/>
                    <a:pt x="1158240" y="1701800"/>
                    <a:pt x="1144270" y="1701800"/>
                  </a:cubicBezTo>
                  <a:cubicBezTo>
                    <a:pt x="1108710" y="1700530"/>
                    <a:pt x="1010920" y="1701800"/>
                    <a:pt x="975360" y="1700530"/>
                  </a:cubicBezTo>
                  <a:cubicBezTo>
                    <a:pt x="949960" y="1699260"/>
                    <a:pt x="441960" y="1708150"/>
                    <a:pt x="416560" y="1706880"/>
                  </a:cubicBezTo>
                  <a:cubicBezTo>
                    <a:pt x="410210" y="1706880"/>
                    <a:pt x="402590" y="1708150"/>
                    <a:pt x="396240" y="1708150"/>
                  </a:cubicBezTo>
                  <a:cubicBezTo>
                    <a:pt x="381000" y="1708150"/>
                    <a:pt x="367030" y="1709420"/>
                    <a:pt x="351790" y="1709420"/>
                  </a:cubicBezTo>
                  <a:cubicBezTo>
                    <a:pt x="313690" y="1709420"/>
                    <a:pt x="276860" y="1708150"/>
                    <a:pt x="238760" y="1706880"/>
                  </a:cubicBezTo>
                  <a:cubicBezTo>
                    <a:pt x="215900" y="1705610"/>
                    <a:pt x="193040" y="1704340"/>
                    <a:pt x="171450" y="1703070"/>
                  </a:cubicBezTo>
                  <a:cubicBezTo>
                    <a:pt x="130810" y="1701800"/>
                    <a:pt x="90170" y="1700530"/>
                    <a:pt x="48260" y="1700530"/>
                  </a:cubicBezTo>
                  <a:cubicBezTo>
                    <a:pt x="38100" y="1700530"/>
                    <a:pt x="29210" y="1700530"/>
                    <a:pt x="19050" y="1699260"/>
                  </a:cubicBezTo>
                  <a:cubicBezTo>
                    <a:pt x="10160" y="1697990"/>
                    <a:pt x="5080" y="1691640"/>
                    <a:pt x="7620" y="1682750"/>
                  </a:cubicBezTo>
                  <a:cubicBezTo>
                    <a:pt x="16510" y="1651000"/>
                    <a:pt x="12700" y="1619250"/>
                    <a:pt x="11430" y="1586230"/>
                  </a:cubicBezTo>
                  <a:cubicBezTo>
                    <a:pt x="10160" y="1518920"/>
                    <a:pt x="6350" y="1452880"/>
                    <a:pt x="7620" y="1385570"/>
                  </a:cubicBezTo>
                  <a:cubicBezTo>
                    <a:pt x="5080" y="1301750"/>
                    <a:pt x="0" y="264160"/>
                    <a:pt x="7620" y="179070"/>
                  </a:cubicBezTo>
                  <a:cubicBezTo>
                    <a:pt x="8890" y="162560"/>
                    <a:pt x="7620" y="144780"/>
                    <a:pt x="8890" y="128270"/>
                  </a:cubicBezTo>
                  <a:cubicBezTo>
                    <a:pt x="10160" y="101600"/>
                    <a:pt x="12700" y="72390"/>
                    <a:pt x="13970" y="44450"/>
                  </a:cubicBezTo>
                  <a:cubicBezTo>
                    <a:pt x="13970" y="41910"/>
                    <a:pt x="15240" y="39370"/>
                    <a:pt x="16510" y="38100"/>
                  </a:cubicBezTo>
                  <a:cubicBezTo>
                    <a:pt x="38100" y="35560"/>
                    <a:pt x="58420" y="30480"/>
                    <a:pt x="78740" y="29210"/>
                  </a:cubicBezTo>
                  <a:cubicBezTo>
                    <a:pt x="113030" y="25400"/>
                    <a:pt x="147320" y="22860"/>
                    <a:pt x="182880" y="20320"/>
                  </a:cubicBezTo>
                  <a:cubicBezTo>
                    <a:pt x="207010" y="17780"/>
                    <a:pt x="231140" y="16510"/>
                    <a:pt x="254000" y="13970"/>
                  </a:cubicBezTo>
                  <a:cubicBezTo>
                    <a:pt x="276860" y="11430"/>
                    <a:pt x="300990" y="8890"/>
                    <a:pt x="323850" y="8890"/>
                  </a:cubicBezTo>
                  <a:cubicBezTo>
                    <a:pt x="349250" y="7620"/>
                    <a:pt x="374650" y="10160"/>
                    <a:pt x="400050" y="8890"/>
                  </a:cubicBezTo>
                  <a:cubicBezTo>
                    <a:pt x="431800" y="8890"/>
                    <a:pt x="1007110" y="6350"/>
                    <a:pt x="1038860" y="5080"/>
                  </a:cubicBezTo>
                  <a:cubicBezTo>
                    <a:pt x="1069340" y="3810"/>
                    <a:pt x="1099820" y="2540"/>
                    <a:pt x="1131570" y="2540"/>
                  </a:cubicBezTo>
                  <a:cubicBezTo>
                    <a:pt x="1183640" y="1270"/>
                    <a:pt x="1234440" y="0"/>
                    <a:pt x="1286510" y="0"/>
                  </a:cubicBezTo>
                  <a:cubicBezTo>
                    <a:pt x="1308100" y="0"/>
                    <a:pt x="1330960" y="2540"/>
                    <a:pt x="1352550" y="2540"/>
                  </a:cubicBezTo>
                  <a:cubicBezTo>
                    <a:pt x="1412240" y="3810"/>
                    <a:pt x="1473200" y="5080"/>
                    <a:pt x="1532890" y="7620"/>
                  </a:cubicBezTo>
                  <a:cubicBezTo>
                    <a:pt x="1564640" y="8890"/>
                    <a:pt x="1596390" y="12700"/>
                    <a:pt x="1628140" y="16510"/>
                  </a:cubicBezTo>
                  <a:cubicBezTo>
                    <a:pt x="1635760" y="16510"/>
                    <a:pt x="1643380" y="16510"/>
                    <a:pt x="1649730" y="16510"/>
                  </a:cubicBezTo>
                  <a:cubicBezTo>
                    <a:pt x="1661160" y="17780"/>
                    <a:pt x="1670050" y="20320"/>
                    <a:pt x="1680210" y="21590"/>
                  </a:cubicBezTo>
                  <a:close/>
                  <a:moveTo>
                    <a:pt x="1690370" y="1695450"/>
                  </a:moveTo>
                  <a:cubicBezTo>
                    <a:pt x="1691640" y="1678940"/>
                    <a:pt x="1692910" y="1666240"/>
                    <a:pt x="1692910" y="1653540"/>
                  </a:cubicBezTo>
                  <a:cubicBezTo>
                    <a:pt x="1691640" y="1581150"/>
                    <a:pt x="1690370" y="1513840"/>
                    <a:pt x="1690370" y="1441450"/>
                  </a:cubicBezTo>
                  <a:cubicBezTo>
                    <a:pt x="1690370" y="1408430"/>
                    <a:pt x="1692910" y="1375410"/>
                    <a:pt x="1691640" y="1342390"/>
                  </a:cubicBezTo>
                  <a:cubicBezTo>
                    <a:pt x="1691640" y="1311910"/>
                    <a:pt x="1690370" y="1280160"/>
                    <a:pt x="1689100" y="1249680"/>
                  </a:cubicBezTo>
                  <a:cubicBezTo>
                    <a:pt x="1684020" y="1202690"/>
                    <a:pt x="1672590" y="229870"/>
                    <a:pt x="1672590" y="182880"/>
                  </a:cubicBezTo>
                  <a:cubicBezTo>
                    <a:pt x="1670050" y="143510"/>
                    <a:pt x="1667510" y="102870"/>
                    <a:pt x="1664970" y="63500"/>
                  </a:cubicBezTo>
                  <a:cubicBezTo>
                    <a:pt x="1663700" y="44450"/>
                    <a:pt x="1662430" y="43180"/>
                    <a:pt x="1645920" y="41910"/>
                  </a:cubicBezTo>
                  <a:cubicBezTo>
                    <a:pt x="1642110" y="41910"/>
                    <a:pt x="1639570" y="41910"/>
                    <a:pt x="1635760" y="40640"/>
                  </a:cubicBezTo>
                  <a:cubicBezTo>
                    <a:pt x="1604010" y="36830"/>
                    <a:pt x="1570990" y="31750"/>
                    <a:pt x="1539240" y="30480"/>
                  </a:cubicBezTo>
                  <a:cubicBezTo>
                    <a:pt x="1461770" y="26670"/>
                    <a:pt x="1383030" y="25400"/>
                    <a:pt x="1305560" y="22860"/>
                  </a:cubicBezTo>
                  <a:cubicBezTo>
                    <a:pt x="1294130" y="22860"/>
                    <a:pt x="1281430" y="22860"/>
                    <a:pt x="1270000" y="22860"/>
                  </a:cubicBezTo>
                  <a:cubicBezTo>
                    <a:pt x="1250950" y="22860"/>
                    <a:pt x="1231900" y="22860"/>
                    <a:pt x="1214120" y="22860"/>
                  </a:cubicBezTo>
                  <a:cubicBezTo>
                    <a:pt x="1173480" y="22860"/>
                    <a:pt x="1132840" y="22860"/>
                    <a:pt x="1093470" y="24130"/>
                  </a:cubicBezTo>
                  <a:cubicBezTo>
                    <a:pt x="1059180" y="25400"/>
                    <a:pt x="481330" y="29210"/>
                    <a:pt x="447040" y="29210"/>
                  </a:cubicBezTo>
                  <a:cubicBezTo>
                    <a:pt x="391160" y="29210"/>
                    <a:pt x="335280" y="26670"/>
                    <a:pt x="279400" y="33020"/>
                  </a:cubicBezTo>
                  <a:cubicBezTo>
                    <a:pt x="250190" y="36830"/>
                    <a:pt x="222250" y="36830"/>
                    <a:pt x="194310" y="38100"/>
                  </a:cubicBezTo>
                  <a:cubicBezTo>
                    <a:pt x="146050" y="41910"/>
                    <a:pt x="97790" y="45720"/>
                    <a:pt x="49530" y="50800"/>
                  </a:cubicBezTo>
                  <a:cubicBezTo>
                    <a:pt x="36830" y="50800"/>
                    <a:pt x="34290" y="53340"/>
                    <a:pt x="33020" y="68580"/>
                  </a:cubicBezTo>
                  <a:cubicBezTo>
                    <a:pt x="31750" y="91440"/>
                    <a:pt x="31750" y="114300"/>
                    <a:pt x="30480" y="137160"/>
                  </a:cubicBezTo>
                  <a:cubicBezTo>
                    <a:pt x="29210" y="175260"/>
                    <a:pt x="26670" y="212090"/>
                    <a:pt x="25400" y="250190"/>
                  </a:cubicBezTo>
                  <a:cubicBezTo>
                    <a:pt x="20320" y="290830"/>
                    <a:pt x="26670" y="1283970"/>
                    <a:pt x="29210" y="1324610"/>
                  </a:cubicBezTo>
                  <a:cubicBezTo>
                    <a:pt x="29210" y="1367790"/>
                    <a:pt x="29210" y="1412240"/>
                    <a:pt x="30480" y="1455420"/>
                  </a:cubicBezTo>
                  <a:cubicBezTo>
                    <a:pt x="30480" y="1487170"/>
                    <a:pt x="33020" y="1518920"/>
                    <a:pt x="33020" y="1550670"/>
                  </a:cubicBezTo>
                  <a:cubicBezTo>
                    <a:pt x="33020" y="1584960"/>
                    <a:pt x="33020" y="1619250"/>
                    <a:pt x="31750" y="1653540"/>
                  </a:cubicBezTo>
                  <a:cubicBezTo>
                    <a:pt x="31750" y="1657350"/>
                    <a:pt x="31750" y="1659890"/>
                    <a:pt x="31750" y="1663700"/>
                  </a:cubicBezTo>
                  <a:cubicBezTo>
                    <a:pt x="31750" y="1673860"/>
                    <a:pt x="35560" y="1677670"/>
                    <a:pt x="44450" y="1677670"/>
                  </a:cubicBezTo>
                  <a:cubicBezTo>
                    <a:pt x="60960" y="1677670"/>
                    <a:pt x="78740" y="1678940"/>
                    <a:pt x="95250" y="1678940"/>
                  </a:cubicBezTo>
                  <a:cubicBezTo>
                    <a:pt x="119380" y="1678940"/>
                    <a:pt x="144780" y="1676400"/>
                    <a:pt x="168910" y="1678940"/>
                  </a:cubicBezTo>
                  <a:cubicBezTo>
                    <a:pt x="208280" y="1682750"/>
                    <a:pt x="247650" y="1685290"/>
                    <a:pt x="287020" y="1684020"/>
                  </a:cubicBezTo>
                  <a:cubicBezTo>
                    <a:pt x="312420" y="1682750"/>
                    <a:pt x="336550" y="1685290"/>
                    <a:pt x="361950" y="1685290"/>
                  </a:cubicBezTo>
                  <a:cubicBezTo>
                    <a:pt x="398780" y="1685290"/>
                    <a:pt x="435610" y="1684020"/>
                    <a:pt x="472440" y="1685290"/>
                  </a:cubicBezTo>
                  <a:cubicBezTo>
                    <a:pt x="527050" y="1686560"/>
                    <a:pt x="1126490" y="1676400"/>
                    <a:pt x="1182370" y="1678940"/>
                  </a:cubicBezTo>
                  <a:cubicBezTo>
                    <a:pt x="1206500" y="1680210"/>
                    <a:pt x="1230630" y="1681480"/>
                    <a:pt x="1253490" y="1681480"/>
                  </a:cubicBezTo>
                  <a:cubicBezTo>
                    <a:pt x="1295400" y="1684020"/>
                    <a:pt x="1336040" y="1680210"/>
                    <a:pt x="1377950" y="1684020"/>
                  </a:cubicBezTo>
                  <a:cubicBezTo>
                    <a:pt x="1412240" y="1686560"/>
                    <a:pt x="1446530" y="1686560"/>
                    <a:pt x="1480820" y="1689100"/>
                  </a:cubicBezTo>
                  <a:cubicBezTo>
                    <a:pt x="1531620" y="1692910"/>
                    <a:pt x="1582420" y="1695450"/>
                    <a:pt x="1633220" y="1696720"/>
                  </a:cubicBezTo>
                  <a:cubicBezTo>
                    <a:pt x="1652270" y="1696720"/>
                    <a:pt x="1670050" y="1695450"/>
                    <a:pt x="1690370" y="1695450"/>
                  </a:cubicBezTo>
                  <a:close/>
                </a:path>
              </a:pathLst>
            </a:custGeom>
            <a:solidFill>
              <a:srgbClr val="ACBDC5">
                <a:alpha val="50980"/>
              </a:srgbClr>
            </a:solidFill>
          </p:spPr>
          <p:txBody>
            <a:bodyPr/>
            <a:lstStyle/>
            <a:p>
              <a:endParaRPr lang="en-IN"/>
            </a:p>
          </p:txBody>
        </p:sp>
      </p:grpSp>
      <p:sp>
        <p:nvSpPr>
          <p:cNvPr id="20" name="AutoShape 20"/>
          <p:cNvSpPr/>
          <p:nvPr/>
        </p:nvSpPr>
        <p:spPr>
          <a:xfrm rot="-520672">
            <a:off x="5852779" y="4144255"/>
            <a:ext cx="369593" cy="127151"/>
          </a:xfrm>
          <a:prstGeom prst="rect">
            <a:avLst/>
          </a:prstGeom>
          <a:solidFill>
            <a:srgbClr val="000000">
              <a:alpha val="50980"/>
            </a:srgbClr>
          </a:solidFill>
        </p:spPr>
        <p:txBody>
          <a:bodyPr/>
          <a:lstStyle/>
          <a:p>
            <a:endParaRPr lang="en-IN"/>
          </a:p>
        </p:txBody>
      </p:sp>
      <p:grpSp>
        <p:nvGrpSpPr>
          <p:cNvPr id="21" name="Group 21"/>
          <p:cNvGrpSpPr/>
          <p:nvPr/>
        </p:nvGrpSpPr>
        <p:grpSpPr>
          <a:xfrm rot="-318951">
            <a:off x="8620598" y="4388032"/>
            <a:ext cx="1340524" cy="1345507"/>
            <a:chOff x="0" y="0"/>
            <a:chExt cx="1708150" cy="1714500"/>
          </a:xfrm>
        </p:grpSpPr>
        <p:sp>
          <p:nvSpPr>
            <p:cNvPr id="22" name="Freeform 22"/>
            <p:cNvSpPr/>
            <p:nvPr/>
          </p:nvSpPr>
          <p:spPr>
            <a:xfrm>
              <a:off x="10160" y="16510"/>
              <a:ext cx="1685290" cy="1686560"/>
            </a:xfrm>
            <a:custGeom>
              <a:avLst/>
              <a:gdLst/>
              <a:ahLst/>
              <a:cxnLst/>
              <a:rect l="l" t="t" r="r" b="b"/>
              <a:pathLst>
                <a:path w="1685290" h="1686560">
                  <a:moveTo>
                    <a:pt x="1685290" y="1686560"/>
                  </a:moveTo>
                  <a:lnTo>
                    <a:pt x="0" y="1678940"/>
                  </a:lnTo>
                  <a:lnTo>
                    <a:pt x="0" y="598170"/>
                  </a:lnTo>
                  <a:lnTo>
                    <a:pt x="17780" y="19050"/>
                  </a:lnTo>
                  <a:lnTo>
                    <a:pt x="838200" y="0"/>
                  </a:lnTo>
                  <a:lnTo>
                    <a:pt x="1666240" y="5080"/>
                  </a:lnTo>
                  <a:close/>
                </a:path>
              </a:pathLst>
            </a:custGeom>
            <a:solidFill>
              <a:srgbClr val="FFF462">
                <a:alpha val="50980"/>
              </a:srgbClr>
            </a:solidFill>
          </p:spPr>
          <p:txBody>
            <a:bodyPr/>
            <a:lstStyle/>
            <a:p>
              <a:endParaRPr lang="en-IN"/>
            </a:p>
          </p:txBody>
        </p:sp>
        <p:sp>
          <p:nvSpPr>
            <p:cNvPr id="23" name="Freeform 23"/>
            <p:cNvSpPr/>
            <p:nvPr/>
          </p:nvSpPr>
          <p:spPr>
            <a:xfrm>
              <a:off x="-3810" y="0"/>
              <a:ext cx="1714500" cy="1713230"/>
            </a:xfrm>
            <a:custGeom>
              <a:avLst/>
              <a:gdLst/>
              <a:ahLst/>
              <a:cxnLst/>
              <a:rect l="l" t="t" r="r" b="b"/>
              <a:pathLst>
                <a:path w="1714500" h="1713230">
                  <a:moveTo>
                    <a:pt x="1680210" y="21590"/>
                  </a:moveTo>
                  <a:cubicBezTo>
                    <a:pt x="1681480" y="34290"/>
                    <a:pt x="1681480" y="44450"/>
                    <a:pt x="1682750" y="54610"/>
                  </a:cubicBezTo>
                  <a:cubicBezTo>
                    <a:pt x="1685290" y="88900"/>
                    <a:pt x="1686560" y="124460"/>
                    <a:pt x="1689100" y="158750"/>
                  </a:cubicBezTo>
                  <a:cubicBezTo>
                    <a:pt x="1689100" y="208280"/>
                    <a:pt x="1701800" y="1184910"/>
                    <a:pt x="1708150" y="1234440"/>
                  </a:cubicBezTo>
                  <a:cubicBezTo>
                    <a:pt x="1714500" y="1309370"/>
                    <a:pt x="1710690" y="1385570"/>
                    <a:pt x="1710690" y="1460500"/>
                  </a:cubicBezTo>
                  <a:cubicBezTo>
                    <a:pt x="1710690" y="1526540"/>
                    <a:pt x="1711960" y="1587500"/>
                    <a:pt x="1713230" y="1652270"/>
                  </a:cubicBezTo>
                  <a:cubicBezTo>
                    <a:pt x="1713230" y="1673860"/>
                    <a:pt x="1713230" y="1687830"/>
                    <a:pt x="1713230" y="1711960"/>
                  </a:cubicBezTo>
                  <a:cubicBezTo>
                    <a:pt x="1690370" y="1711960"/>
                    <a:pt x="1670050" y="1713230"/>
                    <a:pt x="1649730" y="1711960"/>
                  </a:cubicBezTo>
                  <a:cubicBezTo>
                    <a:pt x="1567180" y="1706880"/>
                    <a:pt x="1483360" y="1713230"/>
                    <a:pt x="1400810" y="1708150"/>
                  </a:cubicBezTo>
                  <a:cubicBezTo>
                    <a:pt x="1351280" y="1704340"/>
                    <a:pt x="1303020" y="1706880"/>
                    <a:pt x="1253490" y="1704340"/>
                  </a:cubicBezTo>
                  <a:cubicBezTo>
                    <a:pt x="1230630" y="1703070"/>
                    <a:pt x="1207770" y="1701800"/>
                    <a:pt x="1184910" y="1700530"/>
                  </a:cubicBezTo>
                  <a:cubicBezTo>
                    <a:pt x="1170940" y="1700530"/>
                    <a:pt x="1158240" y="1701800"/>
                    <a:pt x="1144270" y="1701800"/>
                  </a:cubicBezTo>
                  <a:cubicBezTo>
                    <a:pt x="1108710" y="1700530"/>
                    <a:pt x="1010920" y="1701800"/>
                    <a:pt x="975360" y="1700530"/>
                  </a:cubicBezTo>
                  <a:cubicBezTo>
                    <a:pt x="949960" y="1699260"/>
                    <a:pt x="441960" y="1708150"/>
                    <a:pt x="416560" y="1706880"/>
                  </a:cubicBezTo>
                  <a:cubicBezTo>
                    <a:pt x="410210" y="1706880"/>
                    <a:pt x="402590" y="1708150"/>
                    <a:pt x="396240" y="1708150"/>
                  </a:cubicBezTo>
                  <a:cubicBezTo>
                    <a:pt x="381000" y="1708150"/>
                    <a:pt x="367030" y="1709420"/>
                    <a:pt x="351790" y="1709420"/>
                  </a:cubicBezTo>
                  <a:cubicBezTo>
                    <a:pt x="313690" y="1709420"/>
                    <a:pt x="276860" y="1708150"/>
                    <a:pt x="238760" y="1706880"/>
                  </a:cubicBezTo>
                  <a:cubicBezTo>
                    <a:pt x="215900" y="1705610"/>
                    <a:pt x="193040" y="1704340"/>
                    <a:pt x="171450" y="1703070"/>
                  </a:cubicBezTo>
                  <a:cubicBezTo>
                    <a:pt x="130810" y="1701800"/>
                    <a:pt x="90170" y="1700530"/>
                    <a:pt x="48260" y="1700530"/>
                  </a:cubicBezTo>
                  <a:cubicBezTo>
                    <a:pt x="38100" y="1700530"/>
                    <a:pt x="29210" y="1700530"/>
                    <a:pt x="19050" y="1699260"/>
                  </a:cubicBezTo>
                  <a:cubicBezTo>
                    <a:pt x="10160" y="1697990"/>
                    <a:pt x="5080" y="1691640"/>
                    <a:pt x="7620" y="1682750"/>
                  </a:cubicBezTo>
                  <a:cubicBezTo>
                    <a:pt x="16510" y="1651000"/>
                    <a:pt x="12700" y="1619250"/>
                    <a:pt x="11430" y="1586230"/>
                  </a:cubicBezTo>
                  <a:cubicBezTo>
                    <a:pt x="10160" y="1518920"/>
                    <a:pt x="6350" y="1452880"/>
                    <a:pt x="7620" y="1385570"/>
                  </a:cubicBezTo>
                  <a:cubicBezTo>
                    <a:pt x="5080" y="1301750"/>
                    <a:pt x="0" y="264160"/>
                    <a:pt x="7620" y="179070"/>
                  </a:cubicBezTo>
                  <a:cubicBezTo>
                    <a:pt x="8890" y="162560"/>
                    <a:pt x="7620" y="144780"/>
                    <a:pt x="8890" y="128270"/>
                  </a:cubicBezTo>
                  <a:cubicBezTo>
                    <a:pt x="10160" y="101600"/>
                    <a:pt x="12700" y="72390"/>
                    <a:pt x="13970" y="44450"/>
                  </a:cubicBezTo>
                  <a:cubicBezTo>
                    <a:pt x="13970" y="41910"/>
                    <a:pt x="15240" y="39370"/>
                    <a:pt x="16510" y="38100"/>
                  </a:cubicBezTo>
                  <a:cubicBezTo>
                    <a:pt x="38100" y="35560"/>
                    <a:pt x="58420" y="30480"/>
                    <a:pt x="78740" y="29210"/>
                  </a:cubicBezTo>
                  <a:cubicBezTo>
                    <a:pt x="113030" y="25400"/>
                    <a:pt x="147320" y="22860"/>
                    <a:pt x="182880" y="20320"/>
                  </a:cubicBezTo>
                  <a:cubicBezTo>
                    <a:pt x="207010" y="17780"/>
                    <a:pt x="231140" y="16510"/>
                    <a:pt x="254000" y="13970"/>
                  </a:cubicBezTo>
                  <a:cubicBezTo>
                    <a:pt x="276860" y="11430"/>
                    <a:pt x="300990" y="8890"/>
                    <a:pt x="323850" y="8890"/>
                  </a:cubicBezTo>
                  <a:cubicBezTo>
                    <a:pt x="349250" y="7620"/>
                    <a:pt x="374650" y="10160"/>
                    <a:pt x="400050" y="8890"/>
                  </a:cubicBezTo>
                  <a:cubicBezTo>
                    <a:pt x="431800" y="8890"/>
                    <a:pt x="1007110" y="6350"/>
                    <a:pt x="1038860" y="5080"/>
                  </a:cubicBezTo>
                  <a:cubicBezTo>
                    <a:pt x="1069340" y="3810"/>
                    <a:pt x="1099820" y="2540"/>
                    <a:pt x="1131570" y="2540"/>
                  </a:cubicBezTo>
                  <a:cubicBezTo>
                    <a:pt x="1183640" y="1270"/>
                    <a:pt x="1234440" y="0"/>
                    <a:pt x="1286510" y="0"/>
                  </a:cubicBezTo>
                  <a:cubicBezTo>
                    <a:pt x="1308100" y="0"/>
                    <a:pt x="1330960" y="2540"/>
                    <a:pt x="1352550" y="2540"/>
                  </a:cubicBezTo>
                  <a:cubicBezTo>
                    <a:pt x="1412240" y="3810"/>
                    <a:pt x="1473200" y="5080"/>
                    <a:pt x="1532890" y="7620"/>
                  </a:cubicBezTo>
                  <a:cubicBezTo>
                    <a:pt x="1564640" y="8890"/>
                    <a:pt x="1596390" y="12700"/>
                    <a:pt x="1628140" y="16510"/>
                  </a:cubicBezTo>
                  <a:cubicBezTo>
                    <a:pt x="1635760" y="16510"/>
                    <a:pt x="1643380" y="16510"/>
                    <a:pt x="1649730" y="16510"/>
                  </a:cubicBezTo>
                  <a:cubicBezTo>
                    <a:pt x="1661160" y="17780"/>
                    <a:pt x="1670050" y="20320"/>
                    <a:pt x="1680210" y="21590"/>
                  </a:cubicBezTo>
                  <a:close/>
                  <a:moveTo>
                    <a:pt x="1690370" y="1695450"/>
                  </a:moveTo>
                  <a:cubicBezTo>
                    <a:pt x="1691640" y="1678940"/>
                    <a:pt x="1692910" y="1666240"/>
                    <a:pt x="1692910" y="1653540"/>
                  </a:cubicBezTo>
                  <a:cubicBezTo>
                    <a:pt x="1691640" y="1581150"/>
                    <a:pt x="1690370" y="1513840"/>
                    <a:pt x="1690370" y="1441450"/>
                  </a:cubicBezTo>
                  <a:cubicBezTo>
                    <a:pt x="1690370" y="1408430"/>
                    <a:pt x="1692910" y="1375410"/>
                    <a:pt x="1691640" y="1342390"/>
                  </a:cubicBezTo>
                  <a:cubicBezTo>
                    <a:pt x="1691640" y="1311910"/>
                    <a:pt x="1690370" y="1280160"/>
                    <a:pt x="1689100" y="1249680"/>
                  </a:cubicBezTo>
                  <a:cubicBezTo>
                    <a:pt x="1684020" y="1202690"/>
                    <a:pt x="1672590" y="229870"/>
                    <a:pt x="1672590" y="182880"/>
                  </a:cubicBezTo>
                  <a:cubicBezTo>
                    <a:pt x="1670050" y="143510"/>
                    <a:pt x="1667510" y="102870"/>
                    <a:pt x="1664970" y="63500"/>
                  </a:cubicBezTo>
                  <a:cubicBezTo>
                    <a:pt x="1663700" y="44450"/>
                    <a:pt x="1662430" y="43180"/>
                    <a:pt x="1645920" y="41910"/>
                  </a:cubicBezTo>
                  <a:cubicBezTo>
                    <a:pt x="1642110" y="41910"/>
                    <a:pt x="1639570" y="41910"/>
                    <a:pt x="1635760" y="40640"/>
                  </a:cubicBezTo>
                  <a:cubicBezTo>
                    <a:pt x="1604010" y="36830"/>
                    <a:pt x="1570990" y="31750"/>
                    <a:pt x="1539240" y="30480"/>
                  </a:cubicBezTo>
                  <a:cubicBezTo>
                    <a:pt x="1461770" y="26670"/>
                    <a:pt x="1383030" y="25400"/>
                    <a:pt x="1305560" y="22860"/>
                  </a:cubicBezTo>
                  <a:cubicBezTo>
                    <a:pt x="1294130" y="22860"/>
                    <a:pt x="1281430" y="22860"/>
                    <a:pt x="1270000" y="22860"/>
                  </a:cubicBezTo>
                  <a:cubicBezTo>
                    <a:pt x="1250950" y="22860"/>
                    <a:pt x="1231900" y="22860"/>
                    <a:pt x="1214120" y="22860"/>
                  </a:cubicBezTo>
                  <a:cubicBezTo>
                    <a:pt x="1173480" y="22860"/>
                    <a:pt x="1132840" y="22860"/>
                    <a:pt x="1093470" y="24130"/>
                  </a:cubicBezTo>
                  <a:cubicBezTo>
                    <a:pt x="1059180" y="25400"/>
                    <a:pt x="481330" y="29210"/>
                    <a:pt x="447040" y="29210"/>
                  </a:cubicBezTo>
                  <a:cubicBezTo>
                    <a:pt x="391160" y="29210"/>
                    <a:pt x="335280" y="26670"/>
                    <a:pt x="279400" y="33020"/>
                  </a:cubicBezTo>
                  <a:cubicBezTo>
                    <a:pt x="250190" y="36830"/>
                    <a:pt x="222250" y="36830"/>
                    <a:pt x="194310" y="38100"/>
                  </a:cubicBezTo>
                  <a:cubicBezTo>
                    <a:pt x="146050" y="41910"/>
                    <a:pt x="97790" y="45720"/>
                    <a:pt x="49530" y="50800"/>
                  </a:cubicBezTo>
                  <a:cubicBezTo>
                    <a:pt x="36830" y="50800"/>
                    <a:pt x="34290" y="53340"/>
                    <a:pt x="33020" y="68580"/>
                  </a:cubicBezTo>
                  <a:cubicBezTo>
                    <a:pt x="31750" y="91440"/>
                    <a:pt x="31750" y="114300"/>
                    <a:pt x="30480" y="137160"/>
                  </a:cubicBezTo>
                  <a:cubicBezTo>
                    <a:pt x="29210" y="175260"/>
                    <a:pt x="26670" y="212090"/>
                    <a:pt x="25400" y="250190"/>
                  </a:cubicBezTo>
                  <a:cubicBezTo>
                    <a:pt x="20320" y="290830"/>
                    <a:pt x="26670" y="1283970"/>
                    <a:pt x="29210" y="1324610"/>
                  </a:cubicBezTo>
                  <a:cubicBezTo>
                    <a:pt x="29210" y="1367790"/>
                    <a:pt x="29210" y="1412240"/>
                    <a:pt x="30480" y="1455420"/>
                  </a:cubicBezTo>
                  <a:cubicBezTo>
                    <a:pt x="30480" y="1487170"/>
                    <a:pt x="33020" y="1518920"/>
                    <a:pt x="33020" y="1550670"/>
                  </a:cubicBezTo>
                  <a:cubicBezTo>
                    <a:pt x="33020" y="1584960"/>
                    <a:pt x="33020" y="1619250"/>
                    <a:pt x="31750" y="1653540"/>
                  </a:cubicBezTo>
                  <a:cubicBezTo>
                    <a:pt x="31750" y="1657350"/>
                    <a:pt x="31750" y="1659890"/>
                    <a:pt x="31750" y="1663700"/>
                  </a:cubicBezTo>
                  <a:cubicBezTo>
                    <a:pt x="31750" y="1673860"/>
                    <a:pt x="35560" y="1677670"/>
                    <a:pt x="44450" y="1677670"/>
                  </a:cubicBezTo>
                  <a:cubicBezTo>
                    <a:pt x="60960" y="1677670"/>
                    <a:pt x="78740" y="1678940"/>
                    <a:pt x="95250" y="1678940"/>
                  </a:cubicBezTo>
                  <a:cubicBezTo>
                    <a:pt x="119380" y="1678940"/>
                    <a:pt x="144780" y="1676400"/>
                    <a:pt x="168910" y="1678940"/>
                  </a:cubicBezTo>
                  <a:cubicBezTo>
                    <a:pt x="208280" y="1682750"/>
                    <a:pt x="247650" y="1685290"/>
                    <a:pt x="287020" y="1684020"/>
                  </a:cubicBezTo>
                  <a:cubicBezTo>
                    <a:pt x="312420" y="1682750"/>
                    <a:pt x="336550" y="1685290"/>
                    <a:pt x="361950" y="1685290"/>
                  </a:cubicBezTo>
                  <a:cubicBezTo>
                    <a:pt x="398780" y="1685290"/>
                    <a:pt x="435610" y="1684020"/>
                    <a:pt x="472440" y="1685290"/>
                  </a:cubicBezTo>
                  <a:cubicBezTo>
                    <a:pt x="527050" y="1686560"/>
                    <a:pt x="1126490" y="1676400"/>
                    <a:pt x="1182370" y="1678940"/>
                  </a:cubicBezTo>
                  <a:cubicBezTo>
                    <a:pt x="1206500" y="1680210"/>
                    <a:pt x="1230630" y="1681480"/>
                    <a:pt x="1253490" y="1681480"/>
                  </a:cubicBezTo>
                  <a:cubicBezTo>
                    <a:pt x="1295400" y="1684020"/>
                    <a:pt x="1336040" y="1680210"/>
                    <a:pt x="1377950" y="1684020"/>
                  </a:cubicBezTo>
                  <a:cubicBezTo>
                    <a:pt x="1412240" y="1686560"/>
                    <a:pt x="1446530" y="1686560"/>
                    <a:pt x="1480820" y="1689100"/>
                  </a:cubicBezTo>
                  <a:cubicBezTo>
                    <a:pt x="1531620" y="1692910"/>
                    <a:pt x="1582420" y="1695450"/>
                    <a:pt x="1633220" y="1696720"/>
                  </a:cubicBezTo>
                  <a:cubicBezTo>
                    <a:pt x="1652270" y="1696720"/>
                    <a:pt x="1670050" y="1695450"/>
                    <a:pt x="1690370" y="1695450"/>
                  </a:cubicBezTo>
                  <a:close/>
                </a:path>
              </a:pathLst>
            </a:custGeom>
            <a:solidFill>
              <a:srgbClr val="FFF89A">
                <a:alpha val="50980"/>
              </a:srgbClr>
            </a:solidFill>
          </p:spPr>
          <p:txBody>
            <a:bodyPr/>
            <a:lstStyle/>
            <a:p>
              <a:endParaRPr lang="en-IN"/>
            </a:p>
          </p:txBody>
        </p:sp>
      </p:grpSp>
      <p:sp>
        <p:nvSpPr>
          <p:cNvPr id="24" name="AutoShape 24"/>
          <p:cNvSpPr/>
          <p:nvPr/>
        </p:nvSpPr>
        <p:spPr>
          <a:xfrm rot="-520672">
            <a:off x="8988955" y="4265253"/>
            <a:ext cx="369593" cy="127151"/>
          </a:xfrm>
          <a:prstGeom prst="rect">
            <a:avLst/>
          </a:prstGeom>
          <a:solidFill>
            <a:srgbClr val="000000">
              <a:alpha val="50980"/>
            </a:srgbClr>
          </a:solidFill>
        </p:spPr>
        <p:txBody>
          <a:bodyPr/>
          <a:lstStyle/>
          <a:p>
            <a:endParaRPr lang="en-IN"/>
          </a:p>
        </p:txBody>
      </p:sp>
      <p:sp>
        <p:nvSpPr>
          <p:cNvPr id="25" name="TextBox 25"/>
          <p:cNvSpPr txBox="1"/>
          <p:nvPr/>
        </p:nvSpPr>
        <p:spPr>
          <a:xfrm rot="340441">
            <a:off x="5557989" y="2521361"/>
            <a:ext cx="1200192" cy="1268211"/>
          </a:xfrm>
          <a:prstGeom prst="rect">
            <a:avLst/>
          </a:prstGeom>
        </p:spPr>
        <p:txBody>
          <a:bodyPr lIns="0" tIns="0" rIns="0" bIns="0" rtlCol="0" anchor="t">
            <a:spAutoFit/>
          </a:bodyPr>
          <a:lstStyle/>
          <a:p>
            <a:pPr algn="ctr">
              <a:lnSpc>
                <a:spcPts val="1666"/>
              </a:lnSpc>
            </a:pPr>
            <a:r>
              <a:rPr lang="en-US" sz="1388">
                <a:solidFill>
                  <a:srgbClr val="000000">
                    <a:alpha val="50980"/>
                  </a:srgbClr>
                </a:solidFill>
                <a:latin typeface="Lato Bold"/>
              </a:rPr>
              <a:t>What is your second-line</a:t>
            </a:r>
            <a:r>
              <a:rPr lang="en-US" sz="1388" u="none">
                <a:solidFill>
                  <a:srgbClr val="000000">
                    <a:alpha val="50980"/>
                  </a:srgbClr>
                </a:solidFill>
                <a:latin typeface="Lato Bold"/>
              </a:rPr>
              <a:t> leadership? Why are there no women in the leadership?</a:t>
            </a:r>
          </a:p>
        </p:txBody>
      </p:sp>
      <p:sp>
        <p:nvSpPr>
          <p:cNvPr id="26" name="TextBox 26"/>
          <p:cNvSpPr txBox="1"/>
          <p:nvPr/>
        </p:nvSpPr>
        <p:spPr>
          <a:xfrm rot="-318951">
            <a:off x="12060386" y="4446441"/>
            <a:ext cx="1200192" cy="1362061"/>
          </a:xfrm>
          <a:prstGeom prst="rect">
            <a:avLst/>
          </a:prstGeom>
        </p:spPr>
        <p:txBody>
          <a:bodyPr lIns="0" tIns="0" rIns="0" bIns="0" rtlCol="0" anchor="t">
            <a:spAutoFit/>
          </a:bodyPr>
          <a:lstStyle/>
          <a:p>
            <a:pPr algn="ctr">
              <a:lnSpc>
                <a:spcPts val="1527"/>
              </a:lnSpc>
            </a:pPr>
            <a:r>
              <a:rPr lang="en-US" sz="1272">
                <a:solidFill>
                  <a:srgbClr val="000000">
                    <a:alpha val="50980"/>
                  </a:srgbClr>
                </a:solidFill>
                <a:latin typeface="Lato Bold"/>
              </a:rPr>
              <a:t>What is your</a:t>
            </a:r>
            <a:r>
              <a:rPr lang="en-US" sz="1272" u="none">
                <a:solidFill>
                  <a:srgbClr val="000000">
                    <a:alpha val="50980"/>
                  </a:srgbClr>
                </a:solidFill>
                <a:latin typeface="Lato Bold"/>
              </a:rPr>
              <a:t> sustainability plan? If we do not fund next year, would you be able to survive?</a:t>
            </a:r>
          </a:p>
        </p:txBody>
      </p:sp>
      <p:sp>
        <p:nvSpPr>
          <p:cNvPr id="27" name="TextBox 27"/>
          <p:cNvSpPr txBox="1"/>
          <p:nvPr/>
        </p:nvSpPr>
        <p:spPr>
          <a:xfrm rot="340441">
            <a:off x="8573271" y="2898830"/>
            <a:ext cx="1200192" cy="429087"/>
          </a:xfrm>
          <a:prstGeom prst="rect">
            <a:avLst/>
          </a:prstGeom>
        </p:spPr>
        <p:txBody>
          <a:bodyPr lIns="0" tIns="0" rIns="0" bIns="0" rtlCol="0" anchor="t">
            <a:spAutoFit/>
          </a:bodyPr>
          <a:lstStyle/>
          <a:p>
            <a:pPr algn="ctr">
              <a:lnSpc>
                <a:spcPts val="1666"/>
              </a:lnSpc>
            </a:pPr>
            <a:r>
              <a:rPr lang="en-US" sz="1388">
                <a:solidFill>
                  <a:srgbClr val="000000">
                    <a:alpha val="50980"/>
                  </a:srgbClr>
                </a:solidFill>
                <a:latin typeface="Lato Bold"/>
              </a:rPr>
              <a:t>How div</a:t>
            </a:r>
            <a:r>
              <a:rPr lang="en-US" sz="1388" u="none">
                <a:solidFill>
                  <a:srgbClr val="000000">
                    <a:alpha val="50980"/>
                  </a:srgbClr>
                </a:solidFill>
                <a:latin typeface="Lato Bold"/>
              </a:rPr>
              <a:t>erse is your board?</a:t>
            </a:r>
          </a:p>
        </p:txBody>
      </p:sp>
      <p:sp>
        <p:nvSpPr>
          <p:cNvPr id="28" name="TextBox 28"/>
          <p:cNvSpPr txBox="1"/>
          <p:nvPr/>
        </p:nvSpPr>
        <p:spPr>
          <a:xfrm rot="-318951">
            <a:off x="5554173" y="4648430"/>
            <a:ext cx="1200192" cy="589183"/>
          </a:xfrm>
          <a:prstGeom prst="rect">
            <a:avLst/>
          </a:prstGeom>
        </p:spPr>
        <p:txBody>
          <a:bodyPr lIns="0" tIns="0" rIns="0" bIns="0" rtlCol="0" anchor="t">
            <a:spAutoFit/>
          </a:bodyPr>
          <a:lstStyle/>
          <a:p>
            <a:pPr algn="ctr">
              <a:lnSpc>
                <a:spcPts val="1527"/>
              </a:lnSpc>
            </a:pPr>
            <a:r>
              <a:rPr lang="en-US" sz="1272">
                <a:solidFill>
                  <a:srgbClr val="000000">
                    <a:alpha val="50980"/>
                  </a:srgbClr>
                </a:solidFill>
                <a:latin typeface="Lato Bold"/>
              </a:rPr>
              <a:t>How</a:t>
            </a:r>
            <a:r>
              <a:rPr lang="en-US" sz="1272" u="none">
                <a:solidFill>
                  <a:srgbClr val="000000">
                    <a:alpha val="50980"/>
                  </a:srgbClr>
                </a:solidFill>
                <a:latin typeface="Lato Bold"/>
              </a:rPr>
              <a:t> wide is your membership?</a:t>
            </a:r>
          </a:p>
        </p:txBody>
      </p:sp>
      <p:sp>
        <p:nvSpPr>
          <p:cNvPr id="29" name="TextBox 29"/>
          <p:cNvSpPr txBox="1"/>
          <p:nvPr/>
        </p:nvSpPr>
        <p:spPr>
          <a:xfrm rot="-318951">
            <a:off x="8691098" y="4769497"/>
            <a:ext cx="1200192" cy="589183"/>
          </a:xfrm>
          <a:prstGeom prst="rect">
            <a:avLst/>
          </a:prstGeom>
        </p:spPr>
        <p:txBody>
          <a:bodyPr lIns="0" tIns="0" rIns="0" bIns="0" rtlCol="0" anchor="t">
            <a:spAutoFit/>
          </a:bodyPr>
          <a:lstStyle/>
          <a:p>
            <a:pPr algn="ctr">
              <a:lnSpc>
                <a:spcPts val="1527"/>
              </a:lnSpc>
            </a:pPr>
            <a:r>
              <a:rPr lang="en-US" sz="1272">
                <a:solidFill>
                  <a:srgbClr val="000000">
                    <a:alpha val="50980"/>
                  </a:srgbClr>
                </a:solidFill>
                <a:latin typeface="Lato Bold"/>
              </a:rPr>
              <a:t>Where</a:t>
            </a:r>
            <a:r>
              <a:rPr lang="en-US" sz="1272" u="none">
                <a:solidFill>
                  <a:srgbClr val="000000">
                    <a:alpha val="50980"/>
                  </a:srgbClr>
                </a:solidFill>
                <a:latin typeface="Lato Bold"/>
              </a:rPr>
              <a:t> are the youth in your leadership?</a:t>
            </a:r>
          </a:p>
        </p:txBody>
      </p:sp>
      <p:sp>
        <p:nvSpPr>
          <p:cNvPr id="30" name="TextBox 30"/>
          <p:cNvSpPr txBox="1"/>
          <p:nvPr/>
        </p:nvSpPr>
        <p:spPr>
          <a:xfrm>
            <a:off x="2204866" y="5153622"/>
            <a:ext cx="1247126" cy="200775"/>
          </a:xfrm>
          <a:prstGeom prst="rect">
            <a:avLst/>
          </a:prstGeom>
        </p:spPr>
        <p:txBody>
          <a:bodyPr lIns="0" tIns="0" rIns="0" bIns="0" rtlCol="0" anchor="t">
            <a:spAutoFit/>
          </a:bodyPr>
          <a:lstStyle/>
          <a:p>
            <a:pPr algn="ctr">
              <a:lnSpc>
                <a:spcPts val="1587"/>
              </a:lnSpc>
            </a:pPr>
            <a:r>
              <a:rPr lang="en-US" sz="1322">
                <a:solidFill>
                  <a:srgbClr val="FFFFFF"/>
                </a:solidFill>
                <a:latin typeface="Lato Bold"/>
              </a:rPr>
              <a:t>Collectives</a:t>
            </a:r>
          </a:p>
        </p:txBody>
      </p:sp>
      <p:grpSp>
        <p:nvGrpSpPr>
          <p:cNvPr id="32" name="Group 32"/>
          <p:cNvGrpSpPr/>
          <p:nvPr/>
        </p:nvGrpSpPr>
        <p:grpSpPr>
          <a:xfrm rot="-23722">
            <a:off x="4929433" y="6442986"/>
            <a:ext cx="2334205" cy="2342883"/>
            <a:chOff x="0" y="0"/>
            <a:chExt cx="1708150" cy="1714500"/>
          </a:xfrm>
        </p:grpSpPr>
        <p:sp>
          <p:nvSpPr>
            <p:cNvPr id="33" name="Freeform 33"/>
            <p:cNvSpPr/>
            <p:nvPr/>
          </p:nvSpPr>
          <p:spPr>
            <a:xfrm>
              <a:off x="10160" y="16510"/>
              <a:ext cx="1685290" cy="1686560"/>
            </a:xfrm>
            <a:custGeom>
              <a:avLst/>
              <a:gdLst/>
              <a:ahLst/>
              <a:cxnLst/>
              <a:rect l="l" t="t" r="r" b="b"/>
              <a:pathLst>
                <a:path w="1685290" h="1686560">
                  <a:moveTo>
                    <a:pt x="1685290" y="1686560"/>
                  </a:moveTo>
                  <a:lnTo>
                    <a:pt x="0" y="1678940"/>
                  </a:lnTo>
                  <a:lnTo>
                    <a:pt x="0" y="598170"/>
                  </a:lnTo>
                  <a:lnTo>
                    <a:pt x="17780" y="19050"/>
                  </a:lnTo>
                  <a:lnTo>
                    <a:pt x="838200" y="0"/>
                  </a:lnTo>
                  <a:lnTo>
                    <a:pt x="1666240" y="5080"/>
                  </a:lnTo>
                  <a:close/>
                </a:path>
              </a:pathLst>
            </a:custGeom>
            <a:solidFill>
              <a:srgbClr val="ACBDC5"/>
            </a:solidFill>
          </p:spPr>
          <p:txBody>
            <a:bodyPr/>
            <a:lstStyle/>
            <a:p>
              <a:endParaRPr lang="en-IN"/>
            </a:p>
          </p:txBody>
        </p:sp>
        <p:sp>
          <p:nvSpPr>
            <p:cNvPr id="34" name="Freeform 34"/>
            <p:cNvSpPr/>
            <p:nvPr/>
          </p:nvSpPr>
          <p:spPr>
            <a:xfrm>
              <a:off x="-3810" y="0"/>
              <a:ext cx="1714500" cy="1713230"/>
            </a:xfrm>
            <a:custGeom>
              <a:avLst/>
              <a:gdLst/>
              <a:ahLst/>
              <a:cxnLst/>
              <a:rect l="l" t="t" r="r" b="b"/>
              <a:pathLst>
                <a:path w="1714500" h="1713230">
                  <a:moveTo>
                    <a:pt x="1680210" y="21590"/>
                  </a:moveTo>
                  <a:cubicBezTo>
                    <a:pt x="1681480" y="34290"/>
                    <a:pt x="1681480" y="44450"/>
                    <a:pt x="1682750" y="54610"/>
                  </a:cubicBezTo>
                  <a:cubicBezTo>
                    <a:pt x="1685290" y="88900"/>
                    <a:pt x="1686560" y="124460"/>
                    <a:pt x="1689100" y="158750"/>
                  </a:cubicBezTo>
                  <a:cubicBezTo>
                    <a:pt x="1689100" y="208280"/>
                    <a:pt x="1701800" y="1184910"/>
                    <a:pt x="1708150" y="1234440"/>
                  </a:cubicBezTo>
                  <a:cubicBezTo>
                    <a:pt x="1714500" y="1309370"/>
                    <a:pt x="1710690" y="1385570"/>
                    <a:pt x="1710690" y="1460500"/>
                  </a:cubicBezTo>
                  <a:cubicBezTo>
                    <a:pt x="1710690" y="1526540"/>
                    <a:pt x="1711960" y="1587500"/>
                    <a:pt x="1713230" y="1652270"/>
                  </a:cubicBezTo>
                  <a:cubicBezTo>
                    <a:pt x="1713230" y="1673860"/>
                    <a:pt x="1713230" y="1687830"/>
                    <a:pt x="1713230" y="1711960"/>
                  </a:cubicBezTo>
                  <a:cubicBezTo>
                    <a:pt x="1690370" y="1711960"/>
                    <a:pt x="1670050" y="1713230"/>
                    <a:pt x="1649730" y="1711960"/>
                  </a:cubicBezTo>
                  <a:cubicBezTo>
                    <a:pt x="1567180" y="1706880"/>
                    <a:pt x="1483360" y="1713230"/>
                    <a:pt x="1400810" y="1708150"/>
                  </a:cubicBezTo>
                  <a:cubicBezTo>
                    <a:pt x="1351280" y="1704340"/>
                    <a:pt x="1303020" y="1706880"/>
                    <a:pt x="1253490" y="1704340"/>
                  </a:cubicBezTo>
                  <a:cubicBezTo>
                    <a:pt x="1230630" y="1703070"/>
                    <a:pt x="1207770" y="1701800"/>
                    <a:pt x="1184910" y="1700530"/>
                  </a:cubicBezTo>
                  <a:cubicBezTo>
                    <a:pt x="1170940" y="1700530"/>
                    <a:pt x="1158240" y="1701800"/>
                    <a:pt x="1144270" y="1701800"/>
                  </a:cubicBezTo>
                  <a:cubicBezTo>
                    <a:pt x="1108710" y="1700530"/>
                    <a:pt x="1010920" y="1701800"/>
                    <a:pt x="975360" y="1700530"/>
                  </a:cubicBezTo>
                  <a:cubicBezTo>
                    <a:pt x="949960" y="1699260"/>
                    <a:pt x="441960" y="1708150"/>
                    <a:pt x="416560" y="1706880"/>
                  </a:cubicBezTo>
                  <a:cubicBezTo>
                    <a:pt x="410210" y="1706880"/>
                    <a:pt x="402590" y="1708150"/>
                    <a:pt x="396240" y="1708150"/>
                  </a:cubicBezTo>
                  <a:cubicBezTo>
                    <a:pt x="381000" y="1708150"/>
                    <a:pt x="367030" y="1709420"/>
                    <a:pt x="351790" y="1709420"/>
                  </a:cubicBezTo>
                  <a:cubicBezTo>
                    <a:pt x="313690" y="1709420"/>
                    <a:pt x="276860" y="1708150"/>
                    <a:pt x="238760" y="1706880"/>
                  </a:cubicBezTo>
                  <a:cubicBezTo>
                    <a:pt x="215900" y="1705610"/>
                    <a:pt x="193040" y="1704340"/>
                    <a:pt x="171450" y="1703070"/>
                  </a:cubicBezTo>
                  <a:cubicBezTo>
                    <a:pt x="130810" y="1701800"/>
                    <a:pt x="90170" y="1700530"/>
                    <a:pt x="48260" y="1700530"/>
                  </a:cubicBezTo>
                  <a:cubicBezTo>
                    <a:pt x="38100" y="1700530"/>
                    <a:pt x="29210" y="1700530"/>
                    <a:pt x="19050" y="1699260"/>
                  </a:cubicBezTo>
                  <a:cubicBezTo>
                    <a:pt x="10160" y="1697990"/>
                    <a:pt x="5080" y="1691640"/>
                    <a:pt x="7620" y="1682750"/>
                  </a:cubicBezTo>
                  <a:cubicBezTo>
                    <a:pt x="16510" y="1651000"/>
                    <a:pt x="12700" y="1619250"/>
                    <a:pt x="11430" y="1586230"/>
                  </a:cubicBezTo>
                  <a:cubicBezTo>
                    <a:pt x="10160" y="1518920"/>
                    <a:pt x="6350" y="1452880"/>
                    <a:pt x="7620" y="1385570"/>
                  </a:cubicBezTo>
                  <a:cubicBezTo>
                    <a:pt x="5080" y="1301750"/>
                    <a:pt x="0" y="264160"/>
                    <a:pt x="7620" y="179070"/>
                  </a:cubicBezTo>
                  <a:cubicBezTo>
                    <a:pt x="8890" y="162560"/>
                    <a:pt x="7620" y="144780"/>
                    <a:pt x="8890" y="128270"/>
                  </a:cubicBezTo>
                  <a:cubicBezTo>
                    <a:pt x="10160" y="101600"/>
                    <a:pt x="12700" y="72390"/>
                    <a:pt x="13970" y="44450"/>
                  </a:cubicBezTo>
                  <a:cubicBezTo>
                    <a:pt x="13970" y="41910"/>
                    <a:pt x="15240" y="39370"/>
                    <a:pt x="16510" y="38100"/>
                  </a:cubicBezTo>
                  <a:cubicBezTo>
                    <a:pt x="38100" y="35560"/>
                    <a:pt x="58420" y="30480"/>
                    <a:pt x="78740" y="29210"/>
                  </a:cubicBezTo>
                  <a:cubicBezTo>
                    <a:pt x="113030" y="25400"/>
                    <a:pt x="147320" y="22860"/>
                    <a:pt x="182880" y="20320"/>
                  </a:cubicBezTo>
                  <a:cubicBezTo>
                    <a:pt x="207010" y="17780"/>
                    <a:pt x="231140" y="16510"/>
                    <a:pt x="254000" y="13970"/>
                  </a:cubicBezTo>
                  <a:cubicBezTo>
                    <a:pt x="276860" y="11430"/>
                    <a:pt x="300990" y="8890"/>
                    <a:pt x="323850" y="8890"/>
                  </a:cubicBezTo>
                  <a:cubicBezTo>
                    <a:pt x="349250" y="7620"/>
                    <a:pt x="374650" y="10160"/>
                    <a:pt x="400050" y="8890"/>
                  </a:cubicBezTo>
                  <a:cubicBezTo>
                    <a:pt x="431800" y="8890"/>
                    <a:pt x="1007110" y="6350"/>
                    <a:pt x="1038860" y="5080"/>
                  </a:cubicBezTo>
                  <a:cubicBezTo>
                    <a:pt x="1069340" y="3810"/>
                    <a:pt x="1099820" y="2540"/>
                    <a:pt x="1131570" y="2540"/>
                  </a:cubicBezTo>
                  <a:cubicBezTo>
                    <a:pt x="1183640" y="1270"/>
                    <a:pt x="1234440" y="0"/>
                    <a:pt x="1286510" y="0"/>
                  </a:cubicBezTo>
                  <a:cubicBezTo>
                    <a:pt x="1308100" y="0"/>
                    <a:pt x="1330960" y="2540"/>
                    <a:pt x="1352550" y="2540"/>
                  </a:cubicBezTo>
                  <a:cubicBezTo>
                    <a:pt x="1412240" y="3810"/>
                    <a:pt x="1473200" y="5080"/>
                    <a:pt x="1532890" y="7620"/>
                  </a:cubicBezTo>
                  <a:cubicBezTo>
                    <a:pt x="1564640" y="8890"/>
                    <a:pt x="1596390" y="12700"/>
                    <a:pt x="1628140" y="16510"/>
                  </a:cubicBezTo>
                  <a:cubicBezTo>
                    <a:pt x="1635760" y="16510"/>
                    <a:pt x="1643380" y="16510"/>
                    <a:pt x="1649730" y="16510"/>
                  </a:cubicBezTo>
                  <a:cubicBezTo>
                    <a:pt x="1661160" y="17780"/>
                    <a:pt x="1670050" y="20320"/>
                    <a:pt x="1680210" y="21590"/>
                  </a:cubicBezTo>
                  <a:close/>
                  <a:moveTo>
                    <a:pt x="1690370" y="1695450"/>
                  </a:moveTo>
                  <a:cubicBezTo>
                    <a:pt x="1691640" y="1678940"/>
                    <a:pt x="1692910" y="1666240"/>
                    <a:pt x="1692910" y="1653540"/>
                  </a:cubicBezTo>
                  <a:cubicBezTo>
                    <a:pt x="1691640" y="1581150"/>
                    <a:pt x="1690370" y="1513840"/>
                    <a:pt x="1690370" y="1441450"/>
                  </a:cubicBezTo>
                  <a:cubicBezTo>
                    <a:pt x="1690370" y="1408430"/>
                    <a:pt x="1692910" y="1375410"/>
                    <a:pt x="1691640" y="1342390"/>
                  </a:cubicBezTo>
                  <a:cubicBezTo>
                    <a:pt x="1691640" y="1311910"/>
                    <a:pt x="1690370" y="1280160"/>
                    <a:pt x="1689100" y="1249680"/>
                  </a:cubicBezTo>
                  <a:cubicBezTo>
                    <a:pt x="1684020" y="1202690"/>
                    <a:pt x="1672590" y="229870"/>
                    <a:pt x="1672590" y="182880"/>
                  </a:cubicBezTo>
                  <a:cubicBezTo>
                    <a:pt x="1670050" y="143510"/>
                    <a:pt x="1667510" y="102870"/>
                    <a:pt x="1664970" y="63500"/>
                  </a:cubicBezTo>
                  <a:cubicBezTo>
                    <a:pt x="1663700" y="44450"/>
                    <a:pt x="1662430" y="43180"/>
                    <a:pt x="1645920" y="41910"/>
                  </a:cubicBezTo>
                  <a:cubicBezTo>
                    <a:pt x="1642110" y="41910"/>
                    <a:pt x="1639570" y="41910"/>
                    <a:pt x="1635760" y="40640"/>
                  </a:cubicBezTo>
                  <a:cubicBezTo>
                    <a:pt x="1604010" y="36830"/>
                    <a:pt x="1570990" y="31750"/>
                    <a:pt x="1539240" y="30480"/>
                  </a:cubicBezTo>
                  <a:cubicBezTo>
                    <a:pt x="1461770" y="26670"/>
                    <a:pt x="1383030" y="25400"/>
                    <a:pt x="1305560" y="22860"/>
                  </a:cubicBezTo>
                  <a:cubicBezTo>
                    <a:pt x="1294130" y="22860"/>
                    <a:pt x="1281430" y="22860"/>
                    <a:pt x="1270000" y="22860"/>
                  </a:cubicBezTo>
                  <a:cubicBezTo>
                    <a:pt x="1250950" y="22860"/>
                    <a:pt x="1231900" y="22860"/>
                    <a:pt x="1214120" y="22860"/>
                  </a:cubicBezTo>
                  <a:cubicBezTo>
                    <a:pt x="1173480" y="22860"/>
                    <a:pt x="1132840" y="22860"/>
                    <a:pt x="1093470" y="24130"/>
                  </a:cubicBezTo>
                  <a:cubicBezTo>
                    <a:pt x="1059180" y="25400"/>
                    <a:pt x="481330" y="29210"/>
                    <a:pt x="447040" y="29210"/>
                  </a:cubicBezTo>
                  <a:cubicBezTo>
                    <a:pt x="391160" y="29210"/>
                    <a:pt x="335280" y="26670"/>
                    <a:pt x="279400" y="33020"/>
                  </a:cubicBezTo>
                  <a:cubicBezTo>
                    <a:pt x="250190" y="36830"/>
                    <a:pt x="222250" y="36830"/>
                    <a:pt x="194310" y="38100"/>
                  </a:cubicBezTo>
                  <a:cubicBezTo>
                    <a:pt x="146050" y="41910"/>
                    <a:pt x="97790" y="45720"/>
                    <a:pt x="49530" y="50800"/>
                  </a:cubicBezTo>
                  <a:cubicBezTo>
                    <a:pt x="36830" y="50800"/>
                    <a:pt x="34290" y="53340"/>
                    <a:pt x="33020" y="68580"/>
                  </a:cubicBezTo>
                  <a:cubicBezTo>
                    <a:pt x="31750" y="91440"/>
                    <a:pt x="31750" y="114300"/>
                    <a:pt x="30480" y="137160"/>
                  </a:cubicBezTo>
                  <a:cubicBezTo>
                    <a:pt x="29210" y="175260"/>
                    <a:pt x="26670" y="212090"/>
                    <a:pt x="25400" y="250190"/>
                  </a:cubicBezTo>
                  <a:cubicBezTo>
                    <a:pt x="20320" y="290830"/>
                    <a:pt x="26670" y="1283970"/>
                    <a:pt x="29210" y="1324610"/>
                  </a:cubicBezTo>
                  <a:cubicBezTo>
                    <a:pt x="29210" y="1367790"/>
                    <a:pt x="29210" y="1412240"/>
                    <a:pt x="30480" y="1455420"/>
                  </a:cubicBezTo>
                  <a:cubicBezTo>
                    <a:pt x="30480" y="1487170"/>
                    <a:pt x="33020" y="1518920"/>
                    <a:pt x="33020" y="1550670"/>
                  </a:cubicBezTo>
                  <a:cubicBezTo>
                    <a:pt x="33020" y="1584960"/>
                    <a:pt x="33020" y="1619250"/>
                    <a:pt x="31750" y="1653540"/>
                  </a:cubicBezTo>
                  <a:cubicBezTo>
                    <a:pt x="31750" y="1657350"/>
                    <a:pt x="31750" y="1659890"/>
                    <a:pt x="31750" y="1663700"/>
                  </a:cubicBezTo>
                  <a:cubicBezTo>
                    <a:pt x="31750" y="1673860"/>
                    <a:pt x="35560" y="1677670"/>
                    <a:pt x="44450" y="1677670"/>
                  </a:cubicBezTo>
                  <a:cubicBezTo>
                    <a:pt x="60960" y="1677670"/>
                    <a:pt x="78740" y="1678940"/>
                    <a:pt x="95250" y="1678940"/>
                  </a:cubicBezTo>
                  <a:cubicBezTo>
                    <a:pt x="119380" y="1678940"/>
                    <a:pt x="144780" y="1676400"/>
                    <a:pt x="168910" y="1678940"/>
                  </a:cubicBezTo>
                  <a:cubicBezTo>
                    <a:pt x="208280" y="1682750"/>
                    <a:pt x="247650" y="1685290"/>
                    <a:pt x="287020" y="1684020"/>
                  </a:cubicBezTo>
                  <a:cubicBezTo>
                    <a:pt x="312420" y="1682750"/>
                    <a:pt x="336550" y="1685290"/>
                    <a:pt x="361950" y="1685290"/>
                  </a:cubicBezTo>
                  <a:cubicBezTo>
                    <a:pt x="398780" y="1685290"/>
                    <a:pt x="435610" y="1684020"/>
                    <a:pt x="472440" y="1685290"/>
                  </a:cubicBezTo>
                  <a:cubicBezTo>
                    <a:pt x="527050" y="1686560"/>
                    <a:pt x="1126490" y="1676400"/>
                    <a:pt x="1182370" y="1678940"/>
                  </a:cubicBezTo>
                  <a:cubicBezTo>
                    <a:pt x="1206500" y="1680210"/>
                    <a:pt x="1230630" y="1681480"/>
                    <a:pt x="1253490" y="1681480"/>
                  </a:cubicBezTo>
                  <a:cubicBezTo>
                    <a:pt x="1295400" y="1684020"/>
                    <a:pt x="1336040" y="1680210"/>
                    <a:pt x="1377950" y="1684020"/>
                  </a:cubicBezTo>
                  <a:cubicBezTo>
                    <a:pt x="1412240" y="1686560"/>
                    <a:pt x="1446530" y="1686560"/>
                    <a:pt x="1480820" y="1689100"/>
                  </a:cubicBezTo>
                  <a:cubicBezTo>
                    <a:pt x="1531620" y="1692910"/>
                    <a:pt x="1582420" y="1695450"/>
                    <a:pt x="1633220" y="1696720"/>
                  </a:cubicBezTo>
                  <a:cubicBezTo>
                    <a:pt x="1652270" y="1696720"/>
                    <a:pt x="1670050" y="1695450"/>
                    <a:pt x="1690370" y="1695450"/>
                  </a:cubicBezTo>
                  <a:close/>
                </a:path>
              </a:pathLst>
            </a:custGeom>
            <a:solidFill>
              <a:srgbClr val="ACBDC5"/>
            </a:solidFill>
          </p:spPr>
          <p:txBody>
            <a:bodyPr/>
            <a:lstStyle/>
            <a:p>
              <a:endParaRPr lang="en-IN"/>
            </a:p>
          </p:txBody>
        </p:sp>
      </p:grpSp>
      <p:sp>
        <p:nvSpPr>
          <p:cNvPr id="35" name="AutoShape 35"/>
          <p:cNvSpPr/>
          <p:nvPr/>
        </p:nvSpPr>
        <p:spPr>
          <a:xfrm>
            <a:off x="5713768" y="6328387"/>
            <a:ext cx="643558" cy="221403"/>
          </a:xfrm>
          <a:prstGeom prst="rect">
            <a:avLst/>
          </a:prstGeom>
          <a:solidFill>
            <a:srgbClr val="000000"/>
          </a:solidFill>
        </p:spPr>
        <p:txBody>
          <a:bodyPr/>
          <a:lstStyle/>
          <a:p>
            <a:endParaRPr lang="en-IN"/>
          </a:p>
        </p:txBody>
      </p:sp>
      <p:sp>
        <p:nvSpPr>
          <p:cNvPr id="36" name="TextBox 36"/>
          <p:cNvSpPr txBox="1"/>
          <p:nvPr/>
        </p:nvSpPr>
        <p:spPr>
          <a:xfrm rot="-23722">
            <a:off x="5050419" y="7295652"/>
            <a:ext cx="2089850" cy="665233"/>
          </a:xfrm>
          <a:prstGeom prst="rect">
            <a:avLst/>
          </a:prstGeom>
        </p:spPr>
        <p:txBody>
          <a:bodyPr lIns="0" tIns="0" rIns="0" bIns="0" rtlCol="0" anchor="t">
            <a:spAutoFit/>
          </a:bodyPr>
          <a:lstStyle/>
          <a:p>
            <a:pPr algn="ctr">
              <a:lnSpc>
                <a:spcPts val="2659"/>
              </a:lnSpc>
            </a:pPr>
            <a:r>
              <a:rPr lang="en-US" sz="2216">
                <a:solidFill>
                  <a:srgbClr val="000000"/>
                </a:solidFill>
                <a:latin typeface="Lora Bold"/>
              </a:rPr>
              <a:t>Diversity and Inclusion</a:t>
            </a:r>
          </a:p>
        </p:txBody>
      </p:sp>
      <p:grpSp>
        <p:nvGrpSpPr>
          <p:cNvPr id="37" name="Group 37"/>
          <p:cNvGrpSpPr/>
          <p:nvPr/>
        </p:nvGrpSpPr>
        <p:grpSpPr>
          <a:xfrm rot="7171">
            <a:off x="8204690" y="6563466"/>
            <a:ext cx="2219864" cy="2228116"/>
            <a:chOff x="0" y="0"/>
            <a:chExt cx="1708150" cy="1714500"/>
          </a:xfrm>
        </p:grpSpPr>
        <p:sp>
          <p:nvSpPr>
            <p:cNvPr id="38" name="Freeform 38"/>
            <p:cNvSpPr/>
            <p:nvPr/>
          </p:nvSpPr>
          <p:spPr>
            <a:xfrm>
              <a:off x="10160" y="16510"/>
              <a:ext cx="1685290" cy="1686560"/>
            </a:xfrm>
            <a:custGeom>
              <a:avLst/>
              <a:gdLst/>
              <a:ahLst/>
              <a:cxnLst/>
              <a:rect l="l" t="t" r="r" b="b"/>
              <a:pathLst>
                <a:path w="1685290" h="1686560">
                  <a:moveTo>
                    <a:pt x="1685290" y="1686560"/>
                  </a:moveTo>
                  <a:lnTo>
                    <a:pt x="0" y="1678940"/>
                  </a:lnTo>
                  <a:lnTo>
                    <a:pt x="0" y="598170"/>
                  </a:lnTo>
                  <a:lnTo>
                    <a:pt x="17780" y="19050"/>
                  </a:lnTo>
                  <a:lnTo>
                    <a:pt x="838200" y="0"/>
                  </a:lnTo>
                  <a:lnTo>
                    <a:pt x="1666240" y="5080"/>
                  </a:lnTo>
                  <a:close/>
                </a:path>
              </a:pathLst>
            </a:custGeom>
            <a:solidFill>
              <a:srgbClr val="FFF462"/>
            </a:solidFill>
          </p:spPr>
          <p:txBody>
            <a:bodyPr/>
            <a:lstStyle/>
            <a:p>
              <a:endParaRPr lang="en-IN"/>
            </a:p>
          </p:txBody>
        </p:sp>
        <p:sp>
          <p:nvSpPr>
            <p:cNvPr id="39" name="Freeform 39"/>
            <p:cNvSpPr/>
            <p:nvPr/>
          </p:nvSpPr>
          <p:spPr>
            <a:xfrm>
              <a:off x="-3810" y="0"/>
              <a:ext cx="1714500" cy="1713230"/>
            </a:xfrm>
            <a:custGeom>
              <a:avLst/>
              <a:gdLst/>
              <a:ahLst/>
              <a:cxnLst/>
              <a:rect l="l" t="t" r="r" b="b"/>
              <a:pathLst>
                <a:path w="1714500" h="1713230">
                  <a:moveTo>
                    <a:pt x="1680210" y="21590"/>
                  </a:moveTo>
                  <a:cubicBezTo>
                    <a:pt x="1681480" y="34290"/>
                    <a:pt x="1681480" y="44450"/>
                    <a:pt x="1682750" y="54610"/>
                  </a:cubicBezTo>
                  <a:cubicBezTo>
                    <a:pt x="1685290" y="88900"/>
                    <a:pt x="1686560" y="124460"/>
                    <a:pt x="1689100" y="158750"/>
                  </a:cubicBezTo>
                  <a:cubicBezTo>
                    <a:pt x="1689100" y="208280"/>
                    <a:pt x="1701800" y="1184910"/>
                    <a:pt x="1708150" y="1234440"/>
                  </a:cubicBezTo>
                  <a:cubicBezTo>
                    <a:pt x="1714500" y="1309370"/>
                    <a:pt x="1710690" y="1385570"/>
                    <a:pt x="1710690" y="1460500"/>
                  </a:cubicBezTo>
                  <a:cubicBezTo>
                    <a:pt x="1710690" y="1526540"/>
                    <a:pt x="1711960" y="1587500"/>
                    <a:pt x="1713230" y="1652270"/>
                  </a:cubicBezTo>
                  <a:cubicBezTo>
                    <a:pt x="1713230" y="1673860"/>
                    <a:pt x="1713230" y="1687830"/>
                    <a:pt x="1713230" y="1711960"/>
                  </a:cubicBezTo>
                  <a:cubicBezTo>
                    <a:pt x="1690370" y="1711960"/>
                    <a:pt x="1670050" y="1713230"/>
                    <a:pt x="1649730" y="1711960"/>
                  </a:cubicBezTo>
                  <a:cubicBezTo>
                    <a:pt x="1567180" y="1706880"/>
                    <a:pt x="1483360" y="1713230"/>
                    <a:pt x="1400810" y="1708150"/>
                  </a:cubicBezTo>
                  <a:cubicBezTo>
                    <a:pt x="1351280" y="1704340"/>
                    <a:pt x="1303020" y="1706880"/>
                    <a:pt x="1253490" y="1704340"/>
                  </a:cubicBezTo>
                  <a:cubicBezTo>
                    <a:pt x="1230630" y="1703070"/>
                    <a:pt x="1207770" y="1701800"/>
                    <a:pt x="1184910" y="1700530"/>
                  </a:cubicBezTo>
                  <a:cubicBezTo>
                    <a:pt x="1170940" y="1700530"/>
                    <a:pt x="1158240" y="1701800"/>
                    <a:pt x="1144270" y="1701800"/>
                  </a:cubicBezTo>
                  <a:cubicBezTo>
                    <a:pt x="1108710" y="1700530"/>
                    <a:pt x="1010920" y="1701800"/>
                    <a:pt x="975360" y="1700530"/>
                  </a:cubicBezTo>
                  <a:cubicBezTo>
                    <a:pt x="949960" y="1699260"/>
                    <a:pt x="441960" y="1708150"/>
                    <a:pt x="416560" y="1706880"/>
                  </a:cubicBezTo>
                  <a:cubicBezTo>
                    <a:pt x="410210" y="1706880"/>
                    <a:pt x="402590" y="1708150"/>
                    <a:pt x="396240" y="1708150"/>
                  </a:cubicBezTo>
                  <a:cubicBezTo>
                    <a:pt x="381000" y="1708150"/>
                    <a:pt x="367030" y="1709420"/>
                    <a:pt x="351790" y="1709420"/>
                  </a:cubicBezTo>
                  <a:cubicBezTo>
                    <a:pt x="313690" y="1709420"/>
                    <a:pt x="276860" y="1708150"/>
                    <a:pt x="238760" y="1706880"/>
                  </a:cubicBezTo>
                  <a:cubicBezTo>
                    <a:pt x="215900" y="1705610"/>
                    <a:pt x="193040" y="1704340"/>
                    <a:pt x="171450" y="1703070"/>
                  </a:cubicBezTo>
                  <a:cubicBezTo>
                    <a:pt x="130810" y="1701800"/>
                    <a:pt x="90170" y="1700530"/>
                    <a:pt x="48260" y="1700530"/>
                  </a:cubicBezTo>
                  <a:cubicBezTo>
                    <a:pt x="38100" y="1700530"/>
                    <a:pt x="29210" y="1700530"/>
                    <a:pt x="19050" y="1699260"/>
                  </a:cubicBezTo>
                  <a:cubicBezTo>
                    <a:pt x="10160" y="1697990"/>
                    <a:pt x="5080" y="1691640"/>
                    <a:pt x="7620" y="1682750"/>
                  </a:cubicBezTo>
                  <a:cubicBezTo>
                    <a:pt x="16510" y="1651000"/>
                    <a:pt x="12700" y="1619250"/>
                    <a:pt x="11430" y="1586230"/>
                  </a:cubicBezTo>
                  <a:cubicBezTo>
                    <a:pt x="10160" y="1518920"/>
                    <a:pt x="6350" y="1452880"/>
                    <a:pt x="7620" y="1385570"/>
                  </a:cubicBezTo>
                  <a:cubicBezTo>
                    <a:pt x="5080" y="1301750"/>
                    <a:pt x="0" y="264160"/>
                    <a:pt x="7620" y="179070"/>
                  </a:cubicBezTo>
                  <a:cubicBezTo>
                    <a:pt x="8890" y="162560"/>
                    <a:pt x="7620" y="144780"/>
                    <a:pt x="8890" y="128270"/>
                  </a:cubicBezTo>
                  <a:cubicBezTo>
                    <a:pt x="10160" y="101600"/>
                    <a:pt x="12700" y="72390"/>
                    <a:pt x="13970" y="44450"/>
                  </a:cubicBezTo>
                  <a:cubicBezTo>
                    <a:pt x="13970" y="41910"/>
                    <a:pt x="15240" y="39370"/>
                    <a:pt x="16510" y="38100"/>
                  </a:cubicBezTo>
                  <a:cubicBezTo>
                    <a:pt x="38100" y="35560"/>
                    <a:pt x="58420" y="30480"/>
                    <a:pt x="78740" y="29210"/>
                  </a:cubicBezTo>
                  <a:cubicBezTo>
                    <a:pt x="113030" y="25400"/>
                    <a:pt x="147320" y="22860"/>
                    <a:pt x="182880" y="20320"/>
                  </a:cubicBezTo>
                  <a:cubicBezTo>
                    <a:pt x="207010" y="17780"/>
                    <a:pt x="231140" y="16510"/>
                    <a:pt x="254000" y="13970"/>
                  </a:cubicBezTo>
                  <a:cubicBezTo>
                    <a:pt x="276860" y="11430"/>
                    <a:pt x="300990" y="8890"/>
                    <a:pt x="323850" y="8890"/>
                  </a:cubicBezTo>
                  <a:cubicBezTo>
                    <a:pt x="349250" y="7620"/>
                    <a:pt x="374650" y="10160"/>
                    <a:pt x="400050" y="8890"/>
                  </a:cubicBezTo>
                  <a:cubicBezTo>
                    <a:pt x="431800" y="8890"/>
                    <a:pt x="1007110" y="6350"/>
                    <a:pt x="1038860" y="5080"/>
                  </a:cubicBezTo>
                  <a:cubicBezTo>
                    <a:pt x="1069340" y="3810"/>
                    <a:pt x="1099820" y="2540"/>
                    <a:pt x="1131570" y="2540"/>
                  </a:cubicBezTo>
                  <a:cubicBezTo>
                    <a:pt x="1183640" y="1270"/>
                    <a:pt x="1234440" y="0"/>
                    <a:pt x="1286510" y="0"/>
                  </a:cubicBezTo>
                  <a:cubicBezTo>
                    <a:pt x="1308100" y="0"/>
                    <a:pt x="1330960" y="2540"/>
                    <a:pt x="1352550" y="2540"/>
                  </a:cubicBezTo>
                  <a:cubicBezTo>
                    <a:pt x="1412240" y="3810"/>
                    <a:pt x="1473200" y="5080"/>
                    <a:pt x="1532890" y="7620"/>
                  </a:cubicBezTo>
                  <a:cubicBezTo>
                    <a:pt x="1564640" y="8890"/>
                    <a:pt x="1596390" y="12700"/>
                    <a:pt x="1628140" y="16510"/>
                  </a:cubicBezTo>
                  <a:cubicBezTo>
                    <a:pt x="1635760" y="16510"/>
                    <a:pt x="1643380" y="16510"/>
                    <a:pt x="1649730" y="16510"/>
                  </a:cubicBezTo>
                  <a:cubicBezTo>
                    <a:pt x="1661160" y="17780"/>
                    <a:pt x="1670050" y="20320"/>
                    <a:pt x="1680210" y="21590"/>
                  </a:cubicBezTo>
                  <a:close/>
                  <a:moveTo>
                    <a:pt x="1690370" y="1695450"/>
                  </a:moveTo>
                  <a:cubicBezTo>
                    <a:pt x="1691640" y="1678940"/>
                    <a:pt x="1692910" y="1666240"/>
                    <a:pt x="1692910" y="1653540"/>
                  </a:cubicBezTo>
                  <a:cubicBezTo>
                    <a:pt x="1691640" y="1581150"/>
                    <a:pt x="1690370" y="1513840"/>
                    <a:pt x="1690370" y="1441450"/>
                  </a:cubicBezTo>
                  <a:cubicBezTo>
                    <a:pt x="1690370" y="1408430"/>
                    <a:pt x="1692910" y="1375410"/>
                    <a:pt x="1691640" y="1342390"/>
                  </a:cubicBezTo>
                  <a:cubicBezTo>
                    <a:pt x="1691640" y="1311910"/>
                    <a:pt x="1690370" y="1280160"/>
                    <a:pt x="1689100" y="1249680"/>
                  </a:cubicBezTo>
                  <a:cubicBezTo>
                    <a:pt x="1684020" y="1202690"/>
                    <a:pt x="1672590" y="229870"/>
                    <a:pt x="1672590" y="182880"/>
                  </a:cubicBezTo>
                  <a:cubicBezTo>
                    <a:pt x="1670050" y="143510"/>
                    <a:pt x="1667510" y="102870"/>
                    <a:pt x="1664970" y="63500"/>
                  </a:cubicBezTo>
                  <a:cubicBezTo>
                    <a:pt x="1663700" y="44450"/>
                    <a:pt x="1662430" y="43180"/>
                    <a:pt x="1645920" y="41910"/>
                  </a:cubicBezTo>
                  <a:cubicBezTo>
                    <a:pt x="1642110" y="41910"/>
                    <a:pt x="1639570" y="41910"/>
                    <a:pt x="1635760" y="40640"/>
                  </a:cubicBezTo>
                  <a:cubicBezTo>
                    <a:pt x="1604010" y="36830"/>
                    <a:pt x="1570990" y="31750"/>
                    <a:pt x="1539240" y="30480"/>
                  </a:cubicBezTo>
                  <a:cubicBezTo>
                    <a:pt x="1461770" y="26670"/>
                    <a:pt x="1383030" y="25400"/>
                    <a:pt x="1305560" y="22860"/>
                  </a:cubicBezTo>
                  <a:cubicBezTo>
                    <a:pt x="1294130" y="22860"/>
                    <a:pt x="1281430" y="22860"/>
                    <a:pt x="1270000" y="22860"/>
                  </a:cubicBezTo>
                  <a:cubicBezTo>
                    <a:pt x="1250950" y="22860"/>
                    <a:pt x="1231900" y="22860"/>
                    <a:pt x="1214120" y="22860"/>
                  </a:cubicBezTo>
                  <a:cubicBezTo>
                    <a:pt x="1173480" y="22860"/>
                    <a:pt x="1132840" y="22860"/>
                    <a:pt x="1093470" y="24130"/>
                  </a:cubicBezTo>
                  <a:cubicBezTo>
                    <a:pt x="1059180" y="25400"/>
                    <a:pt x="481330" y="29210"/>
                    <a:pt x="447040" y="29210"/>
                  </a:cubicBezTo>
                  <a:cubicBezTo>
                    <a:pt x="391160" y="29210"/>
                    <a:pt x="335280" y="26670"/>
                    <a:pt x="279400" y="33020"/>
                  </a:cubicBezTo>
                  <a:cubicBezTo>
                    <a:pt x="250190" y="36830"/>
                    <a:pt x="222250" y="36830"/>
                    <a:pt x="194310" y="38100"/>
                  </a:cubicBezTo>
                  <a:cubicBezTo>
                    <a:pt x="146050" y="41910"/>
                    <a:pt x="97790" y="45720"/>
                    <a:pt x="49530" y="50800"/>
                  </a:cubicBezTo>
                  <a:cubicBezTo>
                    <a:pt x="36830" y="50800"/>
                    <a:pt x="34290" y="53340"/>
                    <a:pt x="33020" y="68580"/>
                  </a:cubicBezTo>
                  <a:cubicBezTo>
                    <a:pt x="31750" y="91440"/>
                    <a:pt x="31750" y="114300"/>
                    <a:pt x="30480" y="137160"/>
                  </a:cubicBezTo>
                  <a:cubicBezTo>
                    <a:pt x="29210" y="175260"/>
                    <a:pt x="26670" y="212090"/>
                    <a:pt x="25400" y="250190"/>
                  </a:cubicBezTo>
                  <a:cubicBezTo>
                    <a:pt x="20320" y="290830"/>
                    <a:pt x="26670" y="1283970"/>
                    <a:pt x="29210" y="1324610"/>
                  </a:cubicBezTo>
                  <a:cubicBezTo>
                    <a:pt x="29210" y="1367790"/>
                    <a:pt x="29210" y="1412240"/>
                    <a:pt x="30480" y="1455420"/>
                  </a:cubicBezTo>
                  <a:cubicBezTo>
                    <a:pt x="30480" y="1487170"/>
                    <a:pt x="33020" y="1518920"/>
                    <a:pt x="33020" y="1550670"/>
                  </a:cubicBezTo>
                  <a:cubicBezTo>
                    <a:pt x="33020" y="1584960"/>
                    <a:pt x="33020" y="1619250"/>
                    <a:pt x="31750" y="1653540"/>
                  </a:cubicBezTo>
                  <a:cubicBezTo>
                    <a:pt x="31750" y="1657350"/>
                    <a:pt x="31750" y="1659890"/>
                    <a:pt x="31750" y="1663700"/>
                  </a:cubicBezTo>
                  <a:cubicBezTo>
                    <a:pt x="31750" y="1673860"/>
                    <a:pt x="35560" y="1677670"/>
                    <a:pt x="44450" y="1677670"/>
                  </a:cubicBezTo>
                  <a:cubicBezTo>
                    <a:pt x="60960" y="1677670"/>
                    <a:pt x="78740" y="1678940"/>
                    <a:pt x="95250" y="1678940"/>
                  </a:cubicBezTo>
                  <a:cubicBezTo>
                    <a:pt x="119380" y="1678940"/>
                    <a:pt x="144780" y="1676400"/>
                    <a:pt x="168910" y="1678940"/>
                  </a:cubicBezTo>
                  <a:cubicBezTo>
                    <a:pt x="208280" y="1682750"/>
                    <a:pt x="247650" y="1685290"/>
                    <a:pt x="287020" y="1684020"/>
                  </a:cubicBezTo>
                  <a:cubicBezTo>
                    <a:pt x="312420" y="1682750"/>
                    <a:pt x="336550" y="1685290"/>
                    <a:pt x="361950" y="1685290"/>
                  </a:cubicBezTo>
                  <a:cubicBezTo>
                    <a:pt x="398780" y="1685290"/>
                    <a:pt x="435610" y="1684020"/>
                    <a:pt x="472440" y="1685290"/>
                  </a:cubicBezTo>
                  <a:cubicBezTo>
                    <a:pt x="527050" y="1686560"/>
                    <a:pt x="1126490" y="1676400"/>
                    <a:pt x="1182370" y="1678940"/>
                  </a:cubicBezTo>
                  <a:cubicBezTo>
                    <a:pt x="1206500" y="1680210"/>
                    <a:pt x="1230630" y="1681480"/>
                    <a:pt x="1253490" y="1681480"/>
                  </a:cubicBezTo>
                  <a:cubicBezTo>
                    <a:pt x="1295400" y="1684020"/>
                    <a:pt x="1336040" y="1680210"/>
                    <a:pt x="1377950" y="1684020"/>
                  </a:cubicBezTo>
                  <a:cubicBezTo>
                    <a:pt x="1412240" y="1686560"/>
                    <a:pt x="1446530" y="1686560"/>
                    <a:pt x="1480820" y="1689100"/>
                  </a:cubicBezTo>
                  <a:cubicBezTo>
                    <a:pt x="1531620" y="1692910"/>
                    <a:pt x="1582420" y="1695450"/>
                    <a:pt x="1633220" y="1696720"/>
                  </a:cubicBezTo>
                  <a:cubicBezTo>
                    <a:pt x="1652270" y="1696720"/>
                    <a:pt x="1670050" y="1695450"/>
                    <a:pt x="1690370" y="1695450"/>
                  </a:cubicBezTo>
                  <a:close/>
                </a:path>
              </a:pathLst>
            </a:custGeom>
            <a:solidFill>
              <a:srgbClr val="FFF89A"/>
            </a:solidFill>
          </p:spPr>
          <p:txBody>
            <a:bodyPr/>
            <a:lstStyle/>
            <a:p>
              <a:endParaRPr lang="en-IN"/>
            </a:p>
          </p:txBody>
        </p:sp>
      </p:grpSp>
      <p:sp>
        <p:nvSpPr>
          <p:cNvPr id="40" name="AutoShape 40"/>
          <p:cNvSpPr/>
          <p:nvPr/>
        </p:nvSpPr>
        <p:spPr>
          <a:xfrm>
            <a:off x="9008605" y="6353799"/>
            <a:ext cx="612033" cy="210557"/>
          </a:xfrm>
          <a:prstGeom prst="rect">
            <a:avLst/>
          </a:prstGeom>
          <a:solidFill>
            <a:srgbClr val="000000"/>
          </a:solidFill>
        </p:spPr>
        <p:txBody>
          <a:bodyPr/>
          <a:lstStyle/>
          <a:p>
            <a:endParaRPr lang="en-IN"/>
          </a:p>
        </p:txBody>
      </p:sp>
      <p:sp>
        <p:nvSpPr>
          <p:cNvPr id="41" name="TextBox 41"/>
          <p:cNvSpPr txBox="1"/>
          <p:nvPr/>
        </p:nvSpPr>
        <p:spPr>
          <a:xfrm rot="7171">
            <a:off x="8320855" y="7207404"/>
            <a:ext cx="1987478" cy="957481"/>
          </a:xfrm>
          <a:prstGeom prst="rect">
            <a:avLst/>
          </a:prstGeom>
        </p:spPr>
        <p:txBody>
          <a:bodyPr lIns="0" tIns="0" rIns="0" bIns="0" rtlCol="0" anchor="t">
            <a:spAutoFit/>
          </a:bodyPr>
          <a:lstStyle/>
          <a:p>
            <a:pPr algn="ctr">
              <a:lnSpc>
                <a:spcPts val="2529"/>
              </a:lnSpc>
            </a:pPr>
            <a:r>
              <a:rPr lang="en-US" sz="2107">
                <a:solidFill>
                  <a:srgbClr val="000000"/>
                </a:solidFill>
                <a:latin typeface="Lora Bold"/>
              </a:rPr>
              <a:t> Membership and Engagement</a:t>
            </a:r>
          </a:p>
        </p:txBody>
      </p:sp>
      <p:grpSp>
        <p:nvGrpSpPr>
          <p:cNvPr id="42" name="Group 42"/>
          <p:cNvGrpSpPr/>
          <p:nvPr/>
        </p:nvGrpSpPr>
        <p:grpSpPr>
          <a:xfrm rot="7171">
            <a:off x="11516661" y="6576849"/>
            <a:ext cx="2219864" cy="2228116"/>
            <a:chOff x="0" y="0"/>
            <a:chExt cx="1708150" cy="1714500"/>
          </a:xfrm>
        </p:grpSpPr>
        <p:sp>
          <p:nvSpPr>
            <p:cNvPr id="43" name="Freeform 43"/>
            <p:cNvSpPr/>
            <p:nvPr/>
          </p:nvSpPr>
          <p:spPr>
            <a:xfrm>
              <a:off x="10160" y="16510"/>
              <a:ext cx="1685290" cy="1686560"/>
            </a:xfrm>
            <a:custGeom>
              <a:avLst/>
              <a:gdLst/>
              <a:ahLst/>
              <a:cxnLst/>
              <a:rect l="l" t="t" r="r" b="b"/>
              <a:pathLst>
                <a:path w="1685290" h="1686560">
                  <a:moveTo>
                    <a:pt x="1685290" y="1686560"/>
                  </a:moveTo>
                  <a:lnTo>
                    <a:pt x="0" y="1678940"/>
                  </a:lnTo>
                  <a:lnTo>
                    <a:pt x="0" y="598170"/>
                  </a:lnTo>
                  <a:lnTo>
                    <a:pt x="17780" y="19050"/>
                  </a:lnTo>
                  <a:lnTo>
                    <a:pt x="838200" y="0"/>
                  </a:lnTo>
                  <a:lnTo>
                    <a:pt x="1666240" y="5080"/>
                  </a:lnTo>
                  <a:close/>
                </a:path>
              </a:pathLst>
            </a:custGeom>
            <a:solidFill>
              <a:srgbClr val="CFC9C9"/>
            </a:solidFill>
          </p:spPr>
          <p:txBody>
            <a:bodyPr/>
            <a:lstStyle/>
            <a:p>
              <a:endParaRPr lang="en-IN"/>
            </a:p>
          </p:txBody>
        </p:sp>
        <p:sp>
          <p:nvSpPr>
            <p:cNvPr id="44" name="Freeform 44"/>
            <p:cNvSpPr/>
            <p:nvPr/>
          </p:nvSpPr>
          <p:spPr>
            <a:xfrm>
              <a:off x="-3810" y="0"/>
              <a:ext cx="1714500" cy="1713230"/>
            </a:xfrm>
            <a:custGeom>
              <a:avLst/>
              <a:gdLst/>
              <a:ahLst/>
              <a:cxnLst/>
              <a:rect l="l" t="t" r="r" b="b"/>
              <a:pathLst>
                <a:path w="1714500" h="1713230">
                  <a:moveTo>
                    <a:pt x="1680210" y="21590"/>
                  </a:moveTo>
                  <a:cubicBezTo>
                    <a:pt x="1681480" y="34290"/>
                    <a:pt x="1681480" y="44450"/>
                    <a:pt x="1682750" y="54610"/>
                  </a:cubicBezTo>
                  <a:cubicBezTo>
                    <a:pt x="1685290" y="88900"/>
                    <a:pt x="1686560" y="124460"/>
                    <a:pt x="1689100" y="158750"/>
                  </a:cubicBezTo>
                  <a:cubicBezTo>
                    <a:pt x="1689100" y="208280"/>
                    <a:pt x="1701800" y="1184910"/>
                    <a:pt x="1708150" y="1234440"/>
                  </a:cubicBezTo>
                  <a:cubicBezTo>
                    <a:pt x="1714500" y="1309370"/>
                    <a:pt x="1710690" y="1385570"/>
                    <a:pt x="1710690" y="1460500"/>
                  </a:cubicBezTo>
                  <a:cubicBezTo>
                    <a:pt x="1710690" y="1526540"/>
                    <a:pt x="1711960" y="1587500"/>
                    <a:pt x="1713230" y="1652270"/>
                  </a:cubicBezTo>
                  <a:cubicBezTo>
                    <a:pt x="1713230" y="1673860"/>
                    <a:pt x="1713230" y="1687830"/>
                    <a:pt x="1713230" y="1711960"/>
                  </a:cubicBezTo>
                  <a:cubicBezTo>
                    <a:pt x="1690370" y="1711960"/>
                    <a:pt x="1670050" y="1713230"/>
                    <a:pt x="1649730" y="1711960"/>
                  </a:cubicBezTo>
                  <a:cubicBezTo>
                    <a:pt x="1567180" y="1706880"/>
                    <a:pt x="1483360" y="1713230"/>
                    <a:pt x="1400810" y="1708150"/>
                  </a:cubicBezTo>
                  <a:cubicBezTo>
                    <a:pt x="1351280" y="1704340"/>
                    <a:pt x="1303020" y="1706880"/>
                    <a:pt x="1253490" y="1704340"/>
                  </a:cubicBezTo>
                  <a:cubicBezTo>
                    <a:pt x="1230630" y="1703070"/>
                    <a:pt x="1207770" y="1701800"/>
                    <a:pt x="1184910" y="1700530"/>
                  </a:cubicBezTo>
                  <a:cubicBezTo>
                    <a:pt x="1170940" y="1700530"/>
                    <a:pt x="1158240" y="1701800"/>
                    <a:pt x="1144270" y="1701800"/>
                  </a:cubicBezTo>
                  <a:cubicBezTo>
                    <a:pt x="1108710" y="1700530"/>
                    <a:pt x="1010920" y="1701800"/>
                    <a:pt x="975360" y="1700530"/>
                  </a:cubicBezTo>
                  <a:cubicBezTo>
                    <a:pt x="949960" y="1699260"/>
                    <a:pt x="441960" y="1708150"/>
                    <a:pt x="416560" y="1706880"/>
                  </a:cubicBezTo>
                  <a:cubicBezTo>
                    <a:pt x="410210" y="1706880"/>
                    <a:pt x="402590" y="1708150"/>
                    <a:pt x="396240" y="1708150"/>
                  </a:cubicBezTo>
                  <a:cubicBezTo>
                    <a:pt x="381000" y="1708150"/>
                    <a:pt x="367030" y="1709420"/>
                    <a:pt x="351790" y="1709420"/>
                  </a:cubicBezTo>
                  <a:cubicBezTo>
                    <a:pt x="313690" y="1709420"/>
                    <a:pt x="276860" y="1708150"/>
                    <a:pt x="238760" y="1706880"/>
                  </a:cubicBezTo>
                  <a:cubicBezTo>
                    <a:pt x="215900" y="1705610"/>
                    <a:pt x="193040" y="1704340"/>
                    <a:pt x="171450" y="1703070"/>
                  </a:cubicBezTo>
                  <a:cubicBezTo>
                    <a:pt x="130810" y="1701800"/>
                    <a:pt x="90170" y="1700530"/>
                    <a:pt x="48260" y="1700530"/>
                  </a:cubicBezTo>
                  <a:cubicBezTo>
                    <a:pt x="38100" y="1700530"/>
                    <a:pt x="29210" y="1700530"/>
                    <a:pt x="19050" y="1699260"/>
                  </a:cubicBezTo>
                  <a:cubicBezTo>
                    <a:pt x="10160" y="1697990"/>
                    <a:pt x="5080" y="1691640"/>
                    <a:pt x="7620" y="1682750"/>
                  </a:cubicBezTo>
                  <a:cubicBezTo>
                    <a:pt x="16510" y="1651000"/>
                    <a:pt x="12700" y="1619250"/>
                    <a:pt x="11430" y="1586230"/>
                  </a:cubicBezTo>
                  <a:cubicBezTo>
                    <a:pt x="10160" y="1518920"/>
                    <a:pt x="6350" y="1452880"/>
                    <a:pt x="7620" y="1385570"/>
                  </a:cubicBezTo>
                  <a:cubicBezTo>
                    <a:pt x="5080" y="1301750"/>
                    <a:pt x="0" y="264160"/>
                    <a:pt x="7620" y="179070"/>
                  </a:cubicBezTo>
                  <a:cubicBezTo>
                    <a:pt x="8890" y="162560"/>
                    <a:pt x="7620" y="144780"/>
                    <a:pt x="8890" y="128270"/>
                  </a:cubicBezTo>
                  <a:cubicBezTo>
                    <a:pt x="10160" y="101600"/>
                    <a:pt x="12700" y="72390"/>
                    <a:pt x="13970" y="44450"/>
                  </a:cubicBezTo>
                  <a:cubicBezTo>
                    <a:pt x="13970" y="41910"/>
                    <a:pt x="15240" y="39370"/>
                    <a:pt x="16510" y="38100"/>
                  </a:cubicBezTo>
                  <a:cubicBezTo>
                    <a:pt x="38100" y="35560"/>
                    <a:pt x="58420" y="30480"/>
                    <a:pt x="78740" y="29210"/>
                  </a:cubicBezTo>
                  <a:cubicBezTo>
                    <a:pt x="113030" y="25400"/>
                    <a:pt x="147320" y="22860"/>
                    <a:pt x="182880" y="20320"/>
                  </a:cubicBezTo>
                  <a:cubicBezTo>
                    <a:pt x="207010" y="17780"/>
                    <a:pt x="231140" y="16510"/>
                    <a:pt x="254000" y="13970"/>
                  </a:cubicBezTo>
                  <a:cubicBezTo>
                    <a:pt x="276860" y="11430"/>
                    <a:pt x="300990" y="8890"/>
                    <a:pt x="323850" y="8890"/>
                  </a:cubicBezTo>
                  <a:cubicBezTo>
                    <a:pt x="349250" y="7620"/>
                    <a:pt x="374650" y="10160"/>
                    <a:pt x="400050" y="8890"/>
                  </a:cubicBezTo>
                  <a:cubicBezTo>
                    <a:pt x="431800" y="8890"/>
                    <a:pt x="1007110" y="6350"/>
                    <a:pt x="1038860" y="5080"/>
                  </a:cubicBezTo>
                  <a:cubicBezTo>
                    <a:pt x="1069340" y="3810"/>
                    <a:pt x="1099820" y="2540"/>
                    <a:pt x="1131570" y="2540"/>
                  </a:cubicBezTo>
                  <a:cubicBezTo>
                    <a:pt x="1183640" y="1270"/>
                    <a:pt x="1234440" y="0"/>
                    <a:pt x="1286510" y="0"/>
                  </a:cubicBezTo>
                  <a:cubicBezTo>
                    <a:pt x="1308100" y="0"/>
                    <a:pt x="1330960" y="2540"/>
                    <a:pt x="1352550" y="2540"/>
                  </a:cubicBezTo>
                  <a:cubicBezTo>
                    <a:pt x="1412240" y="3810"/>
                    <a:pt x="1473200" y="5080"/>
                    <a:pt x="1532890" y="7620"/>
                  </a:cubicBezTo>
                  <a:cubicBezTo>
                    <a:pt x="1564640" y="8890"/>
                    <a:pt x="1596390" y="12700"/>
                    <a:pt x="1628140" y="16510"/>
                  </a:cubicBezTo>
                  <a:cubicBezTo>
                    <a:pt x="1635760" y="16510"/>
                    <a:pt x="1643380" y="16510"/>
                    <a:pt x="1649730" y="16510"/>
                  </a:cubicBezTo>
                  <a:cubicBezTo>
                    <a:pt x="1661160" y="17780"/>
                    <a:pt x="1670050" y="20320"/>
                    <a:pt x="1680210" y="21590"/>
                  </a:cubicBezTo>
                  <a:close/>
                  <a:moveTo>
                    <a:pt x="1690370" y="1695450"/>
                  </a:moveTo>
                  <a:cubicBezTo>
                    <a:pt x="1691640" y="1678940"/>
                    <a:pt x="1692910" y="1666240"/>
                    <a:pt x="1692910" y="1653540"/>
                  </a:cubicBezTo>
                  <a:cubicBezTo>
                    <a:pt x="1691640" y="1581150"/>
                    <a:pt x="1690370" y="1513840"/>
                    <a:pt x="1690370" y="1441450"/>
                  </a:cubicBezTo>
                  <a:cubicBezTo>
                    <a:pt x="1690370" y="1408430"/>
                    <a:pt x="1692910" y="1375410"/>
                    <a:pt x="1691640" y="1342390"/>
                  </a:cubicBezTo>
                  <a:cubicBezTo>
                    <a:pt x="1691640" y="1311910"/>
                    <a:pt x="1690370" y="1280160"/>
                    <a:pt x="1689100" y="1249680"/>
                  </a:cubicBezTo>
                  <a:cubicBezTo>
                    <a:pt x="1684020" y="1202690"/>
                    <a:pt x="1672590" y="229870"/>
                    <a:pt x="1672590" y="182880"/>
                  </a:cubicBezTo>
                  <a:cubicBezTo>
                    <a:pt x="1670050" y="143510"/>
                    <a:pt x="1667510" y="102870"/>
                    <a:pt x="1664970" y="63500"/>
                  </a:cubicBezTo>
                  <a:cubicBezTo>
                    <a:pt x="1663700" y="44450"/>
                    <a:pt x="1662430" y="43180"/>
                    <a:pt x="1645920" y="41910"/>
                  </a:cubicBezTo>
                  <a:cubicBezTo>
                    <a:pt x="1642110" y="41910"/>
                    <a:pt x="1639570" y="41910"/>
                    <a:pt x="1635760" y="40640"/>
                  </a:cubicBezTo>
                  <a:cubicBezTo>
                    <a:pt x="1604010" y="36830"/>
                    <a:pt x="1570990" y="31750"/>
                    <a:pt x="1539240" y="30480"/>
                  </a:cubicBezTo>
                  <a:cubicBezTo>
                    <a:pt x="1461770" y="26670"/>
                    <a:pt x="1383030" y="25400"/>
                    <a:pt x="1305560" y="22860"/>
                  </a:cubicBezTo>
                  <a:cubicBezTo>
                    <a:pt x="1294130" y="22860"/>
                    <a:pt x="1281430" y="22860"/>
                    <a:pt x="1270000" y="22860"/>
                  </a:cubicBezTo>
                  <a:cubicBezTo>
                    <a:pt x="1250950" y="22860"/>
                    <a:pt x="1231900" y="22860"/>
                    <a:pt x="1214120" y="22860"/>
                  </a:cubicBezTo>
                  <a:cubicBezTo>
                    <a:pt x="1173480" y="22860"/>
                    <a:pt x="1132840" y="22860"/>
                    <a:pt x="1093470" y="24130"/>
                  </a:cubicBezTo>
                  <a:cubicBezTo>
                    <a:pt x="1059180" y="25400"/>
                    <a:pt x="481330" y="29210"/>
                    <a:pt x="447040" y="29210"/>
                  </a:cubicBezTo>
                  <a:cubicBezTo>
                    <a:pt x="391160" y="29210"/>
                    <a:pt x="335280" y="26670"/>
                    <a:pt x="279400" y="33020"/>
                  </a:cubicBezTo>
                  <a:cubicBezTo>
                    <a:pt x="250190" y="36830"/>
                    <a:pt x="222250" y="36830"/>
                    <a:pt x="194310" y="38100"/>
                  </a:cubicBezTo>
                  <a:cubicBezTo>
                    <a:pt x="146050" y="41910"/>
                    <a:pt x="97790" y="45720"/>
                    <a:pt x="49530" y="50800"/>
                  </a:cubicBezTo>
                  <a:cubicBezTo>
                    <a:pt x="36830" y="50800"/>
                    <a:pt x="34290" y="53340"/>
                    <a:pt x="33020" y="68580"/>
                  </a:cubicBezTo>
                  <a:cubicBezTo>
                    <a:pt x="31750" y="91440"/>
                    <a:pt x="31750" y="114300"/>
                    <a:pt x="30480" y="137160"/>
                  </a:cubicBezTo>
                  <a:cubicBezTo>
                    <a:pt x="29210" y="175260"/>
                    <a:pt x="26670" y="212090"/>
                    <a:pt x="25400" y="250190"/>
                  </a:cubicBezTo>
                  <a:cubicBezTo>
                    <a:pt x="20320" y="290830"/>
                    <a:pt x="26670" y="1283970"/>
                    <a:pt x="29210" y="1324610"/>
                  </a:cubicBezTo>
                  <a:cubicBezTo>
                    <a:pt x="29210" y="1367790"/>
                    <a:pt x="29210" y="1412240"/>
                    <a:pt x="30480" y="1455420"/>
                  </a:cubicBezTo>
                  <a:cubicBezTo>
                    <a:pt x="30480" y="1487170"/>
                    <a:pt x="33020" y="1518920"/>
                    <a:pt x="33020" y="1550670"/>
                  </a:cubicBezTo>
                  <a:cubicBezTo>
                    <a:pt x="33020" y="1584960"/>
                    <a:pt x="33020" y="1619250"/>
                    <a:pt x="31750" y="1653540"/>
                  </a:cubicBezTo>
                  <a:cubicBezTo>
                    <a:pt x="31750" y="1657350"/>
                    <a:pt x="31750" y="1659890"/>
                    <a:pt x="31750" y="1663700"/>
                  </a:cubicBezTo>
                  <a:cubicBezTo>
                    <a:pt x="31750" y="1673860"/>
                    <a:pt x="35560" y="1677670"/>
                    <a:pt x="44450" y="1677670"/>
                  </a:cubicBezTo>
                  <a:cubicBezTo>
                    <a:pt x="60960" y="1677670"/>
                    <a:pt x="78740" y="1678940"/>
                    <a:pt x="95250" y="1678940"/>
                  </a:cubicBezTo>
                  <a:cubicBezTo>
                    <a:pt x="119380" y="1678940"/>
                    <a:pt x="144780" y="1676400"/>
                    <a:pt x="168910" y="1678940"/>
                  </a:cubicBezTo>
                  <a:cubicBezTo>
                    <a:pt x="208280" y="1682750"/>
                    <a:pt x="247650" y="1685290"/>
                    <a:pt x="287020" y="1684020"/>
                  </a:cubicBezTo>
                  <a:cubicBezTo>
                    <a:pt x="312420" y="1682750"/>
                    <a:pt x="336550" y="1685290"/>
                    <a:pt x="361950" y="1685290"/>
                  </a:cubicBezTo>
                  <a:cubicBezTo>
                    <a:pt x="398780" y="1685290"/>
                    <a:pt x="435610" y="1684020"/>
                    <a:pt x="472440" y="1685290"/>
                  </a:cubicBezTo>
                  <a:cubicBezTo>
                    <a:pt x="527050" y="1686560"/>
                    <a:pt x="1126490" y="1676400"/>
                    <a:pt x="1182370" y="1678940"/>
                  </a:cubicBezTo>
                  <a:cubicBezTo>
                    <a:pt x="1206500" y="1680210"/>
                    <a:pt x="1230630" y="1681480"/>
                    <a:pt x="1253490" y="1681480"/>
                  </a:cubicBezTo>
                  <a:cubicBezTo>
                    <a:pt x="1295400" y="1684020"/>
                    <a:pt x="1336040" y="1680210"/>
                    <a:pt x="1377950" y="1684020"/>
                  </a:cubicBezTo>
                  <a:cubicBezTo>
                    <a:pt x="1412240" y="1686560"/>
                    <a:pt x="1446530" y="1686560"/>
                    <a:pt x="1480820" y="1689100"/>
                  </a:cubicBezTo>
                  <a:cubicBezTo>
                    <a:pt x="1531620" y="1692910"/>
                    <a:pt x="1582420" y="1695450"/>
                    <a:pt x="1633220" y="1696720"/>
                  </a:cubicBezTo>
                  <a:cubicBezTo>
                    <a:pt x="1652270" y="1696720"/>
                    <a:pt x="1670050" y="1695450"/>
                    <a:pt x="1690370" y="1695450"/>
                  </a:cubicBezTo>
                  <a:close/>
                </a:path>
              </a:pathLst>
            </a:custGeom>
            <a:solidFill>
              <a:srgbClr val="9F9E9E"/>
            </a:solidFill>
          </p:spPr>
          <p:txBody>
            <a:bodyPr/>
            <a:lstStyle/>
            <a:p>
              <a:endParaRPr lang="en-IN"/>
            </a:p>
          </p:txBody>
        </p:sp>
      </p:grpSp>
      <p:sp>
        <p:nvSpPr>
          <p:cNvPr id="45" name="AutoShape 45"/>
          <p:cNvSpPr/>
          <p:nvPr/>
        </p:nvSpPr>
        <p:spPr>
          <a:xfrm rot="-176666">
            <a:off x="12326107" y="6433628"/>
            <a:ext cx="600972" cy="206752"/>
          </a:xfrm>
          <a:prstGeom prst="rect">
            <a:avLst/>
          </a:prstGeom>
          <a:solidFill>
            <a:srgbClr val="000000"/>
          </a:solidFill>
        </p:spPr>
        <p:txBody>
          <a:bodyPr/>
          <a:lstStyle/>
          <a:p>
            <a:endParaRPr lang="en-IN"/>
          </a:p>
        </p:txBody>
      </p:sp>
      <p:sp>
        <p:nvSpPr>
          <p:cNvPr id="46" name="TextBox 46"/>
          <p:cNvSpPr txBox="1"/>
          <p:nvPr/>
        </p:nvSpPr>
        <p:spPr>
          <a:xfrm rot="25053">
            <a:off x="11663994" y="7075567"/>
            <a:ext cx="1951558" cy="1230680"/>
          </a:xfrm>
          <a:prstGeom prst="rect">
            <a:avLst/>
          </a:prstGeom>
        </p:spPr>
        <p:txBody>
          <a:bodyPr lIns="0" tIns="0" rIns="0" bIns="0" rtlCol="0" anchor="t">
            <a:spAutoFit/>
          </a:bodyPr>
          <a:lstStyle/>
          <a:p>
            <a:pPr algn="ctr">
              <a:lnSpc>
                <a:spcPts val="2483"/>
              </a:lnSpc>
            </a:pPr>
            <a:r>
              <a:rPr lang="en-US" sz="2069">
                <a:solidFill>
                  <a:srgbClr val="000000"/>
                </a:solidFill>
                <a:latin typeface="Lora Bold"/>
              </a:rPr>
              <a:t> Financial Management and Sustainability</a:t>
            </a:r>
          </a:p>
        </p:txBody>
      </p:sp>
      <p:grpSp>
        <p:nvGrpSpPr>
          <p:cNvPr id="47" name="Group 47"/>
          <p:cNvGrpSpPr/>
          <p:nvPr/>
        </p:nvGrpSpPr>
        <p:grpSpPr>
          <a:xfrm>
            <a:off x="1899126" y="3691302"/>
            <a:ext cx="2262764" cy="2262764"/>
            <a:chOff x="0" y="0"/>
            <a:chExt cx="812800" cy="812800"/>
          </a:xfrm>
        </p:grpSpPr>
        <p:sp>
          <p:nvSpPr>
            <p:cNvPr id="48" name="Freeform 4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1395"/>
            </a:solidFill>
          </p:spPr>
          <p:txBody>
            <a:bodyPr/>
            <a:lstStyle/>
            <a:p>
              <a:endParaRPr lang="en-IN"/>
            </a:p>
          </p:txBody>
        </p:sp>
        <p:sp>
          <p:nvSpPr>
            <p:cNvPr id="49" name="TextBox 49"/>
            <p:cNvSpPr txBox="1"/>
            <p:nvPr/>
          </p:nvSpPr>
          <p:spPr>
            <a:xfrm>
              <a:off x="76200" y="66675"/>
              <a:ext cx="660400" cy="669925"/>
            </a:xfrm>
            <a:prstGeom prst="rect">
              <a:avLst/>
            </a:prstGeom>
          </p:spPr>
          <p:txBody>
            <a:bodyPr lIns="50800" tIns="50800" rIns="50800" bIns="50800" rtlCol="0" anchor="ctr"/>
            <a:lstStyle/>
            <a:p>
              <a:pPr algn="ctr">
                <a:lnSpc>
                  <a:spcPts val="2635"/>
                </a:lnSpc>
              </a:pPr>
              <a:endParaRPr/>
            </a:p>
          </p:txBody>
        </p:sp>
      </p:grpSp>
      <p:sp>
        <p:nvSpPr>
          <p:cNvPr id="50" name="Freeform 50"/>
          <p:cNvSpPr/>
          <p:nvPr/>
        </p:nvSpPr>
        <p:spPr>
          <a:xfrm>
            <a:off x="2093856" y="3860613"/>
            <a:ext cx="1873303" cy="1522059"/>
          </a:xfrm>
          <a:custGeom>
            <a:avLst/>
            <a:gdLst/>
            <a:ahLst/>
            <a:cxnLst/>
            <a:rect l="l" t="t" r="r" b="b"/>
            <a:pathLst>
              <a:path w="1873303" h="1522059">
                <a:moveTo>
                  <a:pt x="0" y="0"/>
                </a:moveTo>
                <a:lnTo>
                  <a:pt x="1873303" y="0"/>
                </a:lnTo>
                <a:lnTo>
                  <a:pt x="1873303" y="1522059"/>
                </a:lnTo>
                <a:lnTo>
                  <a:pt x="0" y="15220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a:p>
        </p:txBody>
      </p:sp>
      <p:grpSp>
        <p:nvGrpSpPr>
          <p:cNvPr id="51" name="Group 51"/>
          <p:cNvGrpSpPr/>
          <p:nvPr/>
        </p:nvGrpSpPr>
        <p:grpSpPr>
          <a:xfrm>
            <a:off x="14126111" y="3691302"/>
            <a:ext cx="2262764" cy="2262764"/>
            <a:chOff x="0" y="0"/>
            <a:chExt cx="812800" cy="812800"/>
          </a:xfrm>
        </p:grpSpPr>
        <p:sp>
          <p:nvSpPr>
            <p:cNvPr id="52" name="Freeform 5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1395"/>
            </a:solidFill>
          </p:spPr>
          <p:txBody>
            <a:bodyPr/>
            <a:lstStyle/>
            <a:p>
              <a:endParaRPr lang="en-IN"/>
            </a:p>
          </p:txBody>
        </p:sp>
        <p:sp>
          <p:nvSpPr>
            <p:cNvPr id="53" name="TextBox 53"/>
            <p:cNvSpPr txBox="1"/>
            <p:nvPr/>
          </p:nvSpPr>
          <p:spPr>
            <a:xfrm>
              <a:off x="76200" y="66675"/>
              <a:ext cx="660400" cy="669925"/>
            </a:xfrm>
            <a:prstGeom prst="rect">
              <a:avLst/>
            </a:prstGeom>
          </p:spPr>
          <p:txBody>
            <a:bodyPr lIns="50800" tIns="50800" rIns="50800" bIns="50800" rtlCol="0" anchor="ctr"/>
            <a:lstStyle/>
            <a:p>
              <a:pPr algn="ctr">
                <a:lnSpc>
                  <a:spcPts val="2635"/>
                </a:lnSpc>
              </a:pPr>
              <a:endParaRPr/>
            </a:p>
          </p:txBody>
        </p:sp>
      </p:grpSp>
      <p:sp>
        <p:nvSpPr>
          <p:cNvPr id="54" name="Freeform 54"/>
          <p:cNvSpPr/>
          <p:nvPr/>
        </p:nvSpPr>
        <p:spPr>
          <a:xfrm>
            <a:off x="14576001" y="3924936"/>
            <a:ext cx="1362983" cy="1457736"/>
          </a:xfrm>
          <a:custGeom>
            <a:avLst/>
            <a:gdLst/>
            <a:ahLst/>
            <a:cxnLst/>
            <a:rect l="l" t="t" r="r" b="b"/>
            <a:pathLst>
              <a:path w="1362983" h="1457736">
                <a:moveTo>
                  <a:pt x="0" y="0"/>
                </a:moveTo>
                <a:lnTo>
                  <a:pt x="1362983" y="0"/>
                </a:lnTo>
                <a:lnTo>
                  <a:pt x="1362983" y="1457736"/>
                </a:lnTo>
                <a:lnTo>
                  <a:pt x="0" y="14577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N"/>
          </a:p>
        </p:txBody>
      </p:sp>
      <p:sp>
        <p:nvSpPr>
          <p:cNvPr id="55" name="TextBox 55"/>
          <p:cNvSpPr txBox="1"/>
          <p:nvPr/>
        </p:nvSpPr>
        <p:spPr>
          <a:xfrm>
            <a:off x="2271350" y="5462082"/>
            <a:ext cx="1518316" cy="253959"/>
          </a:xfrm>
          <a:prstGeom prst="rect">
            <a:avLst/>
          </a:prstGeom>
        </p:spPr>
        <p:txBody>
          <a:bodyPr lIns="0" tIns="0" rIns="0" bIns="0" rtlCol="0" anchor="t">
            <a:spAutoFit/>
          </a:bodyPr>
          <a:lstStyle/>
          <a:p>
            <a:pPr algn="ctr">
              <a:lnSpc>
                <a:spcPts val="1932"/>
              </a:lnSpc>
            </a:pPr>
            <a:r>
              <a:rPr lang="en-US" sz="1610">
                <a:solidFill>
                  <a:srgbClr val="FFFFFF"/>
                </a:solidFill>
                <a:latin typeface="Lato Bold"/>
              </a:rPr>
              <a:t>Collectives</a:t>
            </a:r>
          </a:p>
        </p:txBody>
      </p:sp>
      <p:sp>
        <p:nvSpPr>
          <p:cNvPr id="56" name="TextBox 56"/>
          <p:cNvSpPr txBox="1"/>
          <p:nvPr/>
        </p:nvSpPr>
        <p:spPr>
          <a:xfrm>
            <a:off x="14498334" y="5425109"/>
            <a:ext cx="1518316" cy="253959"/>
          </a:xfrm>
          <a:prstGeom prst="rect">
            <a:avLst/>
          </a:prstGeom>
        </p:spPr>
        <p:txBody>
          <a:bodyPr lIns="0" tIns="0" rIns="0" bIns="0" rtlCol="0" anchor="t">
            <a:spAutoFit/>
          </a:bodyPr>
          <a:lstStyle/>
          <a:p>
            <a:pPr algn="ctr">
              <a:lnSpc>
                <a:spcPts val="1932"/>
              </a:lnSpc>
            </a:pPr>
            <a:r>
              <a:rPr lang="en-US" sz="1610">
                <a:solidFill>
                  <a:srgbClr val="FFFFFF"/>
                </a:solidFill>
                <a:latin typeface="Lato Bold"/>
              </a:rPr>
              <a:t>Grantmakers</a:t>
            </a:r>
          </a:p>
        </p:txBody>
      </p:sp>
      <p:sp>
        <p:nvSpPr>
          <p:cNvPr id="57" name="TextBox 57"/>
          <p:cNvSpPr txBox="1"/>
          <p:nvPr/>
        </p:nvSpPr>
        <p:spPr>
          <a:xfrm>
            <a:off x="692675" y="713652"/>
            <a:ext cx="10042186" cy="710279"/>
          </a:xfrm>
          <a:prstGeom prst="rect">
            <a:avLst/>
          </a:prstGeom>
        </p:spPr>
        <p:txBody>
          <a:bodyPr lIns="0" tIns="0" rIns="0" bIns="0" rtlCol="0" anchor="t">
            <a:spAutoFit/>
          </a:bodyPr>
          <a:lstStyle/>
          <a:p>
            <a:pPr marL="0" lvl="0" indent="0" algn="ctr">
              <a:lnSpc>
                <a:spcPts val="5842"/>
              </a:lnSpc>
              <a:spcBef>
                <a:spcPct val="0"/>
              </a:spcBef>
            </a:pPr>
            <a:r>
              <a:rPr lang="en-US" sz="4172" u="none" strike="noStrike" dirty="0">
                <a:solidFill>
                  <a:srgbClr val="001391"/>
                </a:solidFill>
                <a:latin typeface="Lora Bold"/>
              </a:rPr>
              <a:t>Collective and Grantmaker Interface</a:t>
            </a:r>
          </a:p>
        </p:txBody>
      </p:sp>
      <p:sp>
        <p:nvSpPr>
          <p:cNvPr id="58" name="Freeform 58"/>
          <p:cNvSpPr/>
          <p:nvPr/>
        </p:nvSpPr>
        <p:spPr>
          <a:xfrm>
            <a:off x="15457746" y="219176"/>
            <a:ext cx="2415790" cy="809524"/>
          </a:xfrm>
          <a:custGeom>
            <a:avLst/>
            <a:gdLst/>
            <a:ahLst/>
            <a:cxnLst/>
            <a:rect l="l" t="t" r="r" b="b"/>
            <a:pathLst>
              <a:path w="2415790" h="809524">
                <a:moveTo>
                  <a:pt x="0" y="0"/>
                </a:moveTo>
                <a:lnTo>
                  <a:pt x="2415790" y="0"/>
                </a:lnTo>
                <a:lnTo>
                  <a:pt x="2415790" y="809524"/>
                </a:lnTo>
                <a:lnTo>
                  <a:pt x="0" y="809524"/>
                </a:lnTo>
                <a:lnTo>
                  <a:pt x="0" y="0"/>
                </a:lnTo>
                <a:close/>
              </a:path>
            </a:pathLst>
          </a:custGeom>
          <a:blipFill>
            <a:blip r:embed="rId6"/>
            <a:stretch>
              <a:fillRect/>
            </a:stretch>
          </a:blipFill>
        </p:spPr>
        <p:txBody>
          <a:bodyPr/>
          <a:lstStyle/>
          <a:p>
            <a:endParaRPr lang="en-IN"/>
          </a:p>
        </p:txBody>
      </p:sp>
      <p:grpSp>
        <p:nvGrpSpPr>
          <p:cNvPr id="59" name="Group 6">
            <a:extLst>
              <a:ext uri="{FF2B5EF4-FFF2-40B4-BE49-F238E27FC236}">
                <a16:creationId xmlns:a16="http://schemas.microsoft.com/office/drawing/2014/main" id="{9ACE58B1-8388-88A0-B14E-C9C7CD426F87}"/>
              </a:ext>
            </a:extLst>
          </p:cNvPr>
          <p:cNvGrpSpPr/>
          <p:nvPr/>
        </p:nvGrpSpPr>
        <p:grpSpPr>
          <a:xfrm>
            <a:off x="0" y="1648584"/>
            <a:ext cx="5193030" cy="38100"/>
            <a:chOff x="0" y="0"/>
            <a:chExt cx="6924040" cy="50800"/>
          </a:xfrm>
        </p:grpSpPr>
        <p:sp>
          <p:nvSpPr>
            <p:cNvPr id="60" name="Freeform 7">
              <a:extLst>
                <a:ext uri="{FF2B5EF4-FFF2-40B4-BE49-F238E27FC236}">
                  <a16:creationId xmlns:a16="http://schemas.microsoft.com/office/drawing/2014/main" id="{F7BF46DE-EA93-6FE1-F080-401DBA7EFC28}"/>
                </a:ext>
              </a:extLst>
            </p:cNvPr>
            <p:cNvSpPr/>
            <p:nvPr/>
          </p:nvSpPr>
          <p:spPr>
            <a:xfrm>
              <a:off x="0" y="0"/>
              <a:ext cx="6923532" cy="50800"/>
            </a:xfrm>
            <a:custGeom>
              <a:avLst/>
              <a:gdLst/>
              <a:ahLst/>
              <a:cxnLst/>
              <a:rect l="l" t="t" r="r" b="b"/>
              <a:pathLst>
                <a:path w="6923532" h="50800">
                  <a:moveTo>
                    <a:pt x="0" y="50800"/>
                  </a:moveTo>
                  <a:lnTo>
                    <a:pt x="0" y="0"/>
                  </a:lnTo>
                  <a:lnTo>
                    <a:pt x="6923532" y="0"/>
                  </a:lnTo>
                  <a:lnTo>
                    <a:pt x="6923532" y="50800"/>
                  </a:lnTo>
                  <a:lnTo>
                    <a:pt x="0" y="50800"/>
                  </a:lnTo>
                  <a:close/>
                </a:path>
              </a:pathLst>
            </a:custGeom>
            <a:solidFill>
              <a:srgbClr val="E98517"/>
            </a:solidFill>
          </p:spPr>
          <p:txBody>
            <a:bodyPr/>
            <a:lstStyle/>
            <a:p>
              <a:endParaRPr lang="en-IN"/>
            </a:p>
          </p:txBody>
        </p:sp>
      </p:gr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701099"/>
            <a:chOff x="0" y="0"/>
            <a:chExt cx="812800" cy="475604"/>
          </a:xfrm>
        </p:grpSpPr>
        <p:sp>
          <p:nvSpPr>
            <p:cNvPr id="3" name="Freeform 3"/>
            <p:cNvSpPr/>
            <p:nvPr/>
          </p:nvSpPr>
          <p:spPr>
            <a:xfrm>
              <a:off x="0" y="0"/>
              <a:ext cx="812800" cy="475604"/>
            </a:xfrm>
            <a:custGeom>
              <a:avLst/>
              <a:gdLst/>
              <a:ahLst/>
              <a:cxnLst/>
              <a:rect l="l" t="t" r="r" b="b"/>
              <a:pathLst>
                <a:path w="812800" h="475604">
                  <a:moveTo>
                    <a:pt x="0" y="0"/>
                  </a:moveTo>
                  <a:lnTo>
                    <a:pt x="812800" y="0"/>
                  </a:lnTo>
                  <a:lnTo>
                    <a:pt x="812800" y="475604"/>
                  </a:lnTo>
                  <a:lnTo>
                    <a:pt x="0" y="475604"/>
                  </a:lnTo>
                  <a:close/>
                </a:path>
              </a:pathLst>
            </a:custGeom>
            <a:solidFill>
              <a:srgbClr val="F1F4FF"/>
            </a:solidFill>
          </p:spPr>
          <p:txBody>
            <a:bodyPr/>
            <a:lstStyle/>
            <a:p>
              <a:endParaRPr lang="en-IN" dirty="0"/>
            </a:p>
          </p:txBody>
        </p:sp>
        <p:sp>
          <p:nvSpPr>
            <p:cNvPr id="4" name="TextBox 4"/>
            <p:cNvSpPr txBox="1"/>
            <p:nvPr/>
          </p:nvSpPr>
          <p:spPr>
            <a:xfrm>
              <a:off x="0" y="-38100"/>
              <a:ext cx="812800" cy="513704"/>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3445578" y="2306973"/>
            <a:ext cx="670969" cy="635591"/>
          </a:xfrm>
          <a:custGeom>
            <a:avLst/>
            <a:gdLst/>
            <a:ahLst/>
            <a:cxnLst/>
            <a:rect l="l" t="t" r="r" b="b"/>
            <a:pathLst>
              <a:path w="670969" h="635591">
                <a:moveTo>
                  <a:pt x="0" y="0"/>
                </a:moveTo>
                <a:lnTo>
                  <a:pt x="670969" y="0"/>
                </a:lnTo>
                <a:lnTo>
                  <a:pt x="670969" y="635591"/>
                </a:lnTo>
                <a:lnTo>
                  <a:pt x="0" y="6355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a:p>
        </p:txBody>
      </p:sp>
      <p:sp>
        <p:nvSpPr>
          <p:cNvPr id="6" name="Freeform 6"/>
          <p:cNvSpPr/>
          <p:nvPr/>
        </p:nvSpPr>
        <p:spPr>
          <a:xfrm>
            <a:off x="2840498" y="3327293"/>
            <a:ext cx="707167" cy="669880"/>
          </a:xfrm>
          <a:custGeom>
            <a:avLst/>
            <a:gdLst/>
            <a:ahLst/>
            <a:cxnLst/>
            <a:rect l="l" t="t" r="r" b="b"/>
            <a:pathLst>
              <a:path w="707167" h="669880">
                <a:moveTo>
                  <a:pt x="0" y="0"/>
                </a:moveTo>
                <a:lnTo>
                  <a:pt x="707167" y="0"/>
                </a:lnTo>
                <a:lnTo>
                  <a:pt x="707167" y="669880"/>
                </a:lnTo>
                <a:lnTo>
                  <a:pt x="0" y="6698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a:p>
        </p:txBody>
      </p:sp>
      <p:sp>
        <p:nvSpPr>
          <p:cNvPr id="7" name="Freeform 7"/>
          <p:cNvSpPr/>
          <p:nvPr/>
        </p:nvSpPr>
        <p:spPr>
          <a:xfrm>
            <a:off x="6172200" y="4849225"/>
            <a:ext cx="5377494" cy="3818021"/>
          </a:xfrm>
          <a:custGeom>
            <a:avLst/>
            <a:gdLst/>
            <a:ahLst/>
            <a:cxnLst/>
            <a:rect l="l" t="t" r="r" b="b"/>
            <a:pathLst>
              <a:path w="5377494" h="3818021">
                <a:moveTo>
                  <a:pt x="0" y="0"/>
                </a:moveTo>
                <a:lnTo>
                  <a:pt x="5377494" y="0"/>
                </a:lnTo>
                <a:lnTo>
                  <a:pt x="5377494" y="3818021"/>
                </a:lnTo>
                <a:lnTo>
                  <a:pt x="0" y="38180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N"/>
          </a:p>
        </p:txBody>
      </p:sp>
      <p:sp>
        <p:nvSpPr>
          <p:cNvPr id="8" name="Freeform 8"/>
          <p:cNvSpPr/>
          <p:nvPr/>
        </p:nvSpPr>
        <p:spPr>
          <a:xfrm rot="541247">
            <a:off x="6867827" y="4312549"/>
            <a:ext cx="2862612" cy="2928504"/>
          </a:xfrm>
          <a:custGeom>
            <a:avLst/>
            <a:gdLst/>
            <a:ahLst/>
            <a:cxnLst/>
            <a:rect l="l" t="t" r="r" b="b"/>
            <a:pathLst>
              <a:path w="2862612" h="2928504">
                <a:moveTo>
                  <a:pt x="0" y="0"/>
                </a:moveTo>
                <a:lnTo>
                  <a:pt x="2862612" y="0"/>
                </a:lnTo>
                <a:lnTo>
                  <a:pt x="2862612" y="2928503"/>
                </a:lnTo>
                <a:lnTo>
                  <a:pt x="0" y="29285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IN"/>
          </a:p>
        </p:txBody>
      </p:sp>
      <p:grpSp>
        <p:nvGrpSpPr>
          <p:cNvPr id="9" name="Group 9"/>
          <p:cNvGrpSpPr/>
          <p:nvPr/>
        </p:nvGrpSpPr>
        <p:grpSpPr>
          <a:xfrm>
            <a:off x="1541521" y="5326478"/>
            <a:ext cx="2863516" cy="2863516"/>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1395"/>
            </a:solidFill>
          </p:spPr>
          <p:txBody>
            <a:bodyPr/>
            <a:lstStyle/>
            <a:p>
              <a:endParaRPr lang="en-IN"/>
            </a:p>
          </p:txBody>
        </p:sp>
        <p:sp>
          <p:nvSpPr>
            <p:cNvPr id="11" name="TextBox 11"/>
            <p:cNvSpPr txBox="1"/>
            <p:nvPr/>
          </p:nvSpPr>
          <p:spPr>
            <a:xfrm>
              <a:off x="76200" y="66675"/>
              <a:ext cx="660400" cy="669925"/>
            </a:xfrm>
            <a:prstGeom prst="rect">
              <a:avLst/>
            </a:prstGeom>
          </p:spPr>
          <p:txBody>
            <a:bodyPr lIns="50800" tIns="50800" rIns="50800" bIns="50800" rtlCol="0" anchor="ctr"/>
            <a:lstStyle/>
            <a:p>
              <a:pPr algn="ctr">
                <a:lnSpc>
                  <a:spcPts val="2635"/>
                </a:lnSpc>
              </a:pPr>
              <a:endParaRPr/>
            </a:p>
          </p:txBody>
        </p:sp>
      </p:grpSp>
      <p:sp>
        <p:nvSpPr>
          <p:cNvPr id="12" name="Freeform 12"/>
          <p:cNvSpPr/>
          <p:nvPr/>
        </p:nvSpPr>
        <p:spPr>
          <a:xfrm>
            <a:off x="1785981" y="5500291"/>
            <a:ext cx="2370655" cy="1926158"/>
          </a:xfrm>
          <a:custGeom>
            <a:avLst/>
            <a:gdLst/>
            <a:ahLst/>
            <a:cxnLst/>
            <a:rect l="l" t="t" r="r" b="b"/>
            <a:pathLst>
              <a:path w="2370655" h="1926158">
                <a:moveTo>
                  <a:pt x="0" y="0"/>
                </a:moveTo>
                <a:lnTo>
                  <a:pt x="2370655" y="0"/>
                </a:lnTo>
                <a:lnTo>
                  <a:pt x="2370655" y="1926158"/>
                </a:lnTo>
                <a:lnTo>
                  <a:pt x="0" y="192615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IN"/>
          </a:p>
        </p:txBody>
      </p:sp>
      <p:grpSp>
        <p:nvGrpSpPr>
          <p:cNvPr id="13" name="Group 13"/>
          <p:cNvGrpSpPr/>
          <p:nvPr/>
        </p:nvGrpSpPr>
        <p:grpSpPr>
          <a:xfrm>
            <a:off x="13942190" y="5326478"/>
            <a:ext cx="2863516" cy="2863516"/>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1395"/>
            </a:solidFill>
          </p:spPr>
          <p:txBody>
            <a:bodyPr/>
            <a:lstStyle/>
            <a:p>
              <a:endParaRPr lang="en-IN"/>
            </a:p>
          </p:txBody>
        </p:sp>
        <p:sp>
          <p:nvSpPr>
            <p:cNvPr id="15" name="TextBox 15"/>
            <p:cNvSpPr txBox="1"/>
            <p:nvPr/>
          </p:nvSpPr>
          <p:spPr>
            <a:xfrm>
              <a:off x="76200" y="66675"/>
              <a:ext cx="660400" cy="669925"/>
            </a:xfrm>
            <a:prstGeom prst="rect">
              <a:avLst/>
            </a:prstGeom>
          </p:spPr>
          <p:txBody>
            <a:bodyPr lIns="50800" tIns="50800" rIns="50800" bIns="50800" rtlCol="0" anchor="ctr"/>
            <a:lstStyle/>
            <a:p>
              <a:pPr algn="ctr">
                <a:lnSpc>
                  <a:spcPts val="2635"/>
                </a:lnSpc>
              </a:pPr>
              <a:endParaRPr/>
            </a:p>
          </p:txBody>
        </p:sp>
      </p:grpSp>
      <p:sp>
        <p:nvSpPr>
          <p:cNvPr id="16" name="Freeform 16"/>
          <p:cNvSpPr/>
          <p:nvPr/>
        </p:nvSpPr>
        <p:spPr>
          <a:xfrm>
            <a:off x="14511524" y="5622140"/>
            <a:ext cx="1724848" cy="1844757"/>
          </a:xfrm>
          <a:custGeom>
            <a:avLst/>
            <a:gdLst/>
            <a:ahLst/>
            <a:cxnLst/>
            <a:rect l="l" t="t" r="r" b="b"/>
            <a:pathLst>
              <a:path w="1724848" h="1844757">
                <a:moveTo>
                  <a:pt x="0" y="0"/>
                </a:moveTo>
                <a:lnTo>
                  <a:pt x="1724848" y="0"/>
                </a:lnTo>
                <a:lnTo>
                  <a:pt x="1724848" y="1844757"/>
                </a:lnTo>
                <a:lnTo>
                  <a:pt x="0" y="184475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IN"/>
          </a:p>
        </p:txBody>
      </p:sp>
      <p:sp>
        <p:nvSpPr>
          <p:cNvPr id="17" name="Freeform 17"/>
          <p:cNvSpPr/>
          <p:nvPr/>
        </p:nvSpPr>
        <p:spPr>
          <a:xfrm>
            <a:off x="4479809" y="6197751"/>
            <a:ext cx="1617617" cy="1249609"/>
          </a:xfrm>
          <a:custGeom>
            <a:avLst/>
            <a:gdLst/>
            <a:ahLst/>
            <a:cxnLst/>
            <a:rect l="l" t="t" r="r" b="b"/>
            <a:pathLst>
              <a:path w="1617617" h="1249609">
                <a:moveTo>
                  <a:pt x="0" y="0"/>
                </a:moveTo>
                <a:lnTo>
                  <a:pt x="1617618" y="0"/>
                </a:lnTo>
                <a:lnTo>
                  <a:pt x="1617618" y="1249609"/>
                </a:lnTo>
                <a:lnTo>
                  <a:pt x="0" y="124960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IN"/>
          </a:p>
        </p:txBody>
      </p:sp>
      <p:sp>
        <p:nvSpPr>
          <p:cNvPr id="18" name="Freeform 18"/>
          <p:cNvSpPr/>
          <p:nvPr/>
        </p:nvSpPr>
        <p:spPr>
          <a:xfrm>
            <a:off x="11549694" y="6681296"/>
            <a:ext cx="2282988" cy="282520"/>
          </a:xfrm>
          <a:custGeom>
            <a:avLst/>
            <a:gdLst/>
            <a:ahLst/>
            <a:cxnLst/>
            <a:rect l="l" t="t" r="r" b="b"/>
            <a:pathLst>
              <a:path w="2282988" h="282520">
                <a:moveTo>
                  <a:pt x="0" y="0"/>
                </a:moveTo>
                <a:lnTo>
                  <a:pt x="2282988" y="0"/>
                </a:lnTo>
                <a:lnTo>
                  <a:pt x="2282988" y="282520"/>
                </a:lnTo>
                <a:lnTo>
                  <a:pt x="0" y="28252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IN"/>
          </a:p>
        </p:txBody>
      </p:sp>
      <p:sp>
        <p:nvSpPr>
          <p:cNvPr id="19" name="TextBox 19"/>
          <p:cNvSpPr txBox="1"/>
          <p:nvPr/>
        </p:nvSpPr>
        <p:spPr>
          <a:xfrm>
            <a:off x="3541503" y="2525445"/>
            <a:ext cx="367312" cy="224003"/>
          </a:xfrm>
          <a:prstGeom prst="rect">
            <a:avLst/>
          </a:prstGeom>
        </p:spPr>
        <p:txBody>
          <a:bodyPr lIns="0" tIns="0" rIns="0" bIns="0" rtlCol="0" anchor="t">
            <a:spAutoFit/>
          </a:bodyPr>
          <a:lstStyle/>
          <a:p>
            <a:pPr algn="ctr">
              <a:lnSpc>
                <a:spcPts val="1375"/>
              </a:lnSpc>
            </a:pPr>
            <a:r>
              <a:rPr lang="en-US" sz="1719" dirty="0">
                <a:solidFill>
                  <a:srgbClr val="000000"/>
                </a:solidFill>
                <a:latin typeface="Gaegu"/>
              </a:rPr>
              <a:t>1</a:t>
            </a:r>
          </a:p>
        </p:txBody>
      </p:sp>
      <p:sp>
        <p:nvSpPr>
          <p:cNvPr id="20" name="TextBox 20"/>
          <p:cNvSpPr txBox="1"/>
          <p:nvPr/>
        </p:nvSpPr>
        <p:spPr>
          <a:xfrm>
            <a:off x="3026708" y="3566338"/>
            <a:ext cx="387127" cy="247668"/>
          </a:xfrm>
          <a:prstGeom prst="rect">
            <a:avLst/>
          </a:prstGeom>
        </p:spPr>
        <p:txBody>
          <a:bodyPr lIns="0" tIns="0" rIns="0" bIns="0" rtlCol="0" anchor="t">
            <a:spAutoFit/>
          </a:bodyPr>
          <a:lstStyle/>
          <a:p>
            <a:pPr algn="ctr">
              <a:lnSpc>
                <a:spcPts val="1450"/>
              </a:lnSpc>
            </a:pPr>
            <a:r>
              <a:rPr lang="en-US" sz="1812">
                <a:solidFill>
                  <a:srgbClr val="000000"/>
                </a:solidFill>
                <a:latin typeface="Gaegu"/>
              </a:rPr>
              <a:t>2</a:t>
            </a:r>
          </a:p>
        </p:txBody>
      </p:sp>
      <p:sp>
        <p:nvSpPr>
          <p:cNvPr id="21" name="TextBox 21"/>
          <p:cNvSpPr txBox="1"/>
          <p:nvPr/>
        </p:nvSpPr>
        <p:spPr>
          <a:xfrm>
            <a:off x="4166153" y="2690030"/>
            <a:ext cx="2566615" cy="355482"/>
          </a:xfrm>
          <a:prstGeom prst="rect">
            <a:avLst/>
          </a:prstGeom>
        </p:spPr>
        <p:txBody>
          <a:bodyPr wrap="square" lIns="0" tIns="0" rIns="0" bIns="0" rtlCol="0" anchor="t">
            <a:spAutoFit/>
          </a:bodyPr>
          <a:lstStyle/>
          <a:p>
            <a:pPr algn="ctr">
              <a:lnSpc>
                <a:spcPts val="2604"/>
              </a:lnSpc>
            </a:pPr>
            <a:r>
              <a:rPr lang="en-US" sz="3200" dirty="0">
                <a:solidFill>
                  <a:srgbClr val="000000"/>
                </a:solidFill>
                <a:latin typeface="Lora Bold"/>
              </a:rPr>
              <a:t>Articulation</a:t>
            </a:r>
          </a:p>
        </p:txBody>
      </p:sp>
      <p:sp>
        <p:nvSpPr>
          <p:cNvPr id="22" name="TextBox 22"/>
          <p:cNvSpPr txBox="1"/>
          <p:nvPr/>
        </p:nvSpPr>
        <p:spPr>
          <a:xfrm>
            <a:off x="3738003" y="3526102"/>
            <a:ext cx="2823150" cy="355482"/>
          </a:xfrm>
          <a:prstGeom prst="rect">
            <a:avLst/>
          </a:prstGeom>
        </p:spPr>
        <p:txBody>
          <a:bodyPr wrap="square" lIns="0" tIns="0" rIns="0" bIns="0" rtlCol="0" anchor="t">
            <a:spAutoFit/>
          </a:bodyPr>
          <a:lstStyle/>
          <a:p>
            <a:pPr algn="ctr">
              <a:lnSpc>
                <a:spcPts val="2604"/>
              </a:lnSpc>
            </a:pPr>
            <a:r>
              <a:rPr lang="en-US" sz="3200" dirty="0">
                <a:solidFill>
                  <a:srgbClr val="000000"/>
                </a:solidFill>
                <a:latin typeface="Lora Bold"/>
              </a:rPr>
              <a:t>Birds eye view</a:t>
            </a:r>
          </a:p>
        </p:txBody>
      </p:sp>
      <p:sp>
        <p:nvSpPr>
          <p:cNvPr id="23" name="TextBox 23"/>
          <p:cNvSpPr txBox="1"/>
          <p:nvPr/>
        </p:nvSpPr>
        <p:spPr>
          <a:xfrm>
            <a:off x="2030268" y="7498891"/>
            <a:ext cx="1921421" cy="309330"/>
          </a:xfrm>
          <a:prstGeom prst="rect">
            <a:avLst/>
          </a:prstGeom>
        </p:spPr>
        <p:txBody>
          <a:bodyPr lIns="0" tIns="0" rIns="0" bIns="0" rtlCol="0" anchor="t">
            <a:spAutoFit/>
          </a:bodyPr>
          <a:lstStyle/>
          <a:p>
            <a:pPr algn="ctr">
              <a:lnSpc>
                <a:spcPts val="2445"/>
              </a:lnSpc>
            </a:pPr>
            <a:r>
              <a:rPr lang="en-US" sz="2037" dirty="0">
                <a:solidFill>
                  <a:srgbClr val="FFFFFF"/>
                </a:solidFill>
                <a:latin typeface="Lato Bold"/>
              </a:rPr>
              <a:t>Collectives</a:t>
            </a:r>
          </a:p>
        </p:txBody>
      </p:sp>
      <p:sp>
        <p:nvSpPr>
          <p:cNvPr id="24" name="TextBox 24"/>
          <p:cNvSpPr txBox="1"/>
          <p:nvPr/>
        </p:nvSpPr>
        <p:spPr>
          <a:xfrm>
            <a:off x="14413237" y="7527661"/>
            <a:ext cx="1921421" cy="309330"/>
          </a:xfrm>
          <a:prstGeom prst="rect">
            <a:avLst/>
          </a:prstGeom>
        </p:spPr>
        <p:txBody>
          <a:bodyPr lIns="0" tIns="0" rIns="0" bIns="0" rtlCol="0" anchor="t">
            <a:spAutoFit/>
          </a:bodyPr>
          <a:lstStyle/>
          <a:p>
            <a:pPr algn="ctr">
              <a:lnSpc>
                <a:spcPts val="2445"/>
              </a:lnSpc>
            </a:pPr>
            <a:r>
              <a:rPr lang="en-US" sz="2037" dirty="0">
                <a:solidFill>
                  <a:srgbClr val="FFFFFF"/>
                </a:solidFill>
                <a:latin typeface="Lato Bold"/>
              </a:rPr>
              <a:t>Grantmakers</a:t>
            </a:r>
          </a:p>
        </p:txBody>
      </p:sp>
      <p:sp>
        <p:nvSpPr>
          <p:cNvPr id="25" name="Freeform 25"/>
          <p:cNvSpPr/>
          <p:nvPr/>
        </p:nvSpPr>
        <p:spPr>
          <a:xfrm>
            <a:off x="15457746" y="219176"/>
            <a:ext cx="2415790" cy="809524"/>
          </a:xfrm>
          <a:custGeom>
            <a:avLst/>
            <a:gdLst/>
            <a:ahLst/>
            <a:cxnLst/>
            <a:rect l="l" t="t" r="r" b="b"/>
            <a:pathLst>
              <a:path w="2415790" h="809524">
                <a:moveTo>
                  <a:pt x="0" y="0"/>
                </a:moveTo>
                <a:lnTo>
                  <a:pt x="2415790" y="0"/>
                </a:lnTo>
                <a:lnTo>
                  <a:pt x="2415790" y="809524"/>
                </a:lnTo>
                <a:lnTo>
                  <a:pt x="0" y="809524"/>
                </a:lnTo>
                <a:lnTo>
                  <a:pt x="0" y="0"/>
                </a:lnTo>
                <a:close/>
              </a:path>
            </a:pathLst>
          </a:custGeom>
          <a:blipFill>
            <a:blip r:embed="rId16"/>
            <a:stretch>
              <a:fillRect/>
            </a:stretch>
          </a:blipFill>
        </p:spPr>
        <p:txBody>
          <a:bodyPr/>
          <a:lstStyle/>
          <a:p>
            <a:endParaRPr lang="en-IN"/>
          </a:p>
        </p:txBody>
      </p:sp>
      <p:sp>
        <p:nvSpPr>
          <p:cNvPr id="28" name="TextBox 38">
            <a:extLst>
              <a:ext uri="{FF2B5EF4-FFF2-40B4-BE49-F238E27FC236}">
                <a16:creationId xmlns:a16="http://schemas.microsoft.com/office/drawing/2014/main" id="{713BE400-1F81-F7EF-0026-495F857F9D8B}"/>
              </a:ext>
            </a:extLst>
          </p:cNvPr>
          <p:cNvSpPr txBox="1"/>
          <p:nvPr/>
        </p:nvSpPr>
        <p:spPr>
          <a:xfrm>
            <a:off x="1060076" y="692137"/>
            <a:ext cx="10224247" cy="712979"/>
          </a:xfrm>
          <a:prstGeom prst="rect">
            <a:avLst/>
          </a:prstGeom>
        </p:spPr>
        <p:txBody>
          <a:bodyPr lIns="0" tIns="0" rIns="0" bIns="0" rtlCol="0" anchor="t">
            <a:spAutoFit/>
          </a:bodyPr>
          <a:lstStyle/>
          <a:p>
            <a:pPr marL="0" lvl="0" indent="0">
              <a:lnSpc>
                <a:spcPts val="5851"/>
              </a:lnSpc>
              <a:spcBef>
                <a:spcPct val="0"/>
              </a:spcBef>
            </a:pPr>
            <a:r>
              <a:rPr lang="en-US" sz="4179" u="none" strike="noStrike" dirty="0">
                <a:solidFill>
                  <a:srgbClr val="001391"/>
                </a:solidFill>
                <a:latin typeface="Lora Bold"/>
              </a:rPr>
              <a:t>Se</a:t>
            </a:r>
            <a:r>
              <a:rPr lang="en-US" sz="4179" dirty="0">
                <a:solidFill>
                  <a:srgbClr val="001391"/>
                </a:solidFill>
                <a:latin typeface="Lora Bold"/>
              </a:rPr>
              <a:t>lf-diagnostic Measurement Tool</a:t>
            </a:r>
            <a:endParaRPr lang="en-US" sz="4179" u="none" strike="noStrike" dirty="0">
              <a:solidFill>
                <a:srgbClr val="001391"/>
              </a:solidFill>
              <a:latin typeface="Lora Bold"/>
            </a:endParaRPr>
          </a:p>
        </p:txBody>
      </p:sp>
      <p:grpSp>
        <p:nvGrpSpPr>
          <p:cNvPr id="29" name="Group 6">
            <a:extLst>
              <a:ext uri="{FF2B5EF4-FFF2-40B4-BE49-F238E27FC236}">
                <a16:creationId xmlns:a16="http://schemas.microsoft.com/office/drawing/2014/main" id="{18F631DD-CBD1-10BF-E84E-E8448A47DEEB}"/>
              </a:ext>
            </a:extLst>
          </p:cNvPr>
          <p:cNvGrpSpPr/>
          <p:nvPr/>
        </p:nvGrpSpPr>
        <p:grpSpPr>
          <a:xfrm>
            <a:off x="0" y="1648584"/>
            <a:ext cx="5193030" cy="38100"/>
            <a:chOff x="0" y="0"/>
            <a:chExt cx="6924040" cy="50800"/>
          </a:xfrm>
        </p:grpSpPr>
        <p:sp>
          <p:nvSpPr>
            <p:cNvPr id="30" name="Freeform 7">
              <a:extLst>
                <a:ext uri="{FF2B5EF4-FFF2-40B4-BE49-F238E27FC236}">
                  <a16:creationId xmlns:a16="http://schemas.microsoft.com/office/drawing/2014/main" id="{B7071B86-00A1-0E9C-B62B-2C83D196C9EB}"/>
                </a:ext>
              </a:extLst>
            </p:cNvPr>
            <p:cNvSpPr/>
            <p:nvPr/>
          </p:nvSpPr>
          <p:spPr>
            <a:xfrm>
              <a:off x="0" y="0"/>
              <a:ext cx="6923532" cy="50800"/>
            </a:xfrm>
            <a:custGeom>
              <a:avLst/>
              <a:gdLst/>
              <a:ahLst/>
              <a:cxnLst/>
              <a:rect l="l" t="t" r="r" b="b"/>
              <a:pathLst>
                <a:path w="6923532" h="50800">
                  <a:moveTo>
                    <a:pt x="0" y="50800"/>
                  </a:moveTo>
                  <a:lnTo>
                    <a:pt x="0" y="0"/>
                  </a:lnTo>
                  <a:lnTo>
                    <a:pt x="6923532" y="0"/>
                  </a:lnTo>
                  <a:lnTo>
                    <a:pt x="6923532" y="50800"/>
                  </a:lnTo>
                  <a:lnTo>
                    <a:pt x="0" y="50800"/>
                  </a:lnTo>
                  <a:close/>
                </a:path>
              </a:pathLst>
            </a:custGeom>
            <a:solidFill>
              <a:srgbClr val="E98517"/>
            </a:solidFill>
          </p:spPr>
          <p:txBody>
            <a:bodyPr/>
            <a:lstStyle/>
            <a:p>
              <a:endParaRPr lang="en-IN"/>
            </a:p>
          </p:txBody>
        </p:sp>
      </p:gr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52500" y="-1631999"/>
            <a:ext cx="20193000" cy="11986748"/>
            <a:chOff x="0" y="-38100"/>
            <a:chExt cx="852549" cy="511083"/>
          </a:xfrm>
        </p:grpSpPr>
        <p:sp>
          <p:nvSpPr>
            <p:cNvPr id="3" name="Freeform 3"/>
            <p:cNvSpPr/>
            <p:nvPr/>
          </p:nvSpPr>
          <p:spPr>
            <a:xfrm>
              <a:off x="39749" y="27412"/>
              <a:ext cx="812800" cy="445571"/>
            </a:xfrm>
            <a:custGeom>
              <a:avLst/>
              <a:gdLst/>
              <a:ahLst/>
              <a:cxnLst/>
              <a:rect l="l" t="t" r="r" b="b"/>
              <a:pathLst>
                <a:path w="812800" h="445571">
                  <a:moveTo>
                    <a:pt x="0" y="0"/>
                  </a:moveTo>
                  <a:lnTo>
                    <a:pt x="812800" y="0"/>
                  </a:lnTo>
                  <a:lnTo>
                    <a:pt x="812800" y="445571"/>
                  </a:lnTo>
                  <a:lnTo>
                    <a:pt x="0" y="445571"/>
                  </a:lnTo>
                  <a:close/>
                </a:path>
              </a:pathLst>
            </a:custGeom>
            <a:solidFill>
              <a:srgbClr val="F1F4FF"/>
            </a:solidFill>
          </p:spPr>
          <p:txBody>
            <a:bodyPr/>
            <a:lstStyle/>
            <a:p>
              <a:endParaRPr lang="en-IN" dirty="0"/>
            </a:p>
          </p:txBody>
        </p:sp>
        <p:sp>
          <p:nvSpPr>
            <p:cNvPr id="4" name="TextBox 4"/>
            <p:cNvSpPr txBox="1"/>
            <p:nvPr/>
          </p:nvSpPr>
          <p:spPr>
            <a:xfrm>
              <a:off x="0" y="-38100"/>
              <a:ext cx="812800" cy="483671"/>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5457746" y="219176"/>
            <a:ext cx="2415790" cy="809524"/>
          </a:xfrm>
          <a:custGeom>
            <a:avLst/>
            <a:gdLst/>
            <a:ahLst/>
            <a:cxnLst/>
            <a:rect l="l" t="t" r="r" b="b"/>
            <a:pathLst>
              <a:path w="2415790" h="809524">
                <a:moveTo>
                  <a:pt x="0" y="0"/>
                </a:moveTo>
                <a:lnTo>
                  <a:pt x="2415790" y="0"/>
                </a:lnTo>
                <a:lnTo>
                  <a:pt x="2415790" y="809524"/>
                </a:lnTo>
                <a:lnTo>
                  <a:pt x="0" y="809524"/>
                </a:lnTo>
                <a:lnTo>
                  <a:pt x="0" y="0"/>
                </a:lnTo>
                <a:close/>
              </a:path>
            </a:pathLst>
          </a:custGeom>
          <a:blipFill>
            <a:blip r:embed="rId2"/>
            <a:stretch>
              <a:fillRect/>
            </a:stretch>
          </a:blipFill>
        </p:spPr>
        <p:txBody>
          <a:bodyPr/>
          <a:lstStyle/>
          <a:p>
            <a:endParaRPr lang="en-IN"/>
          </a:p>
        </p:txBody>
      </p:sp>
      <p:grpSp>
        <p:nvGrpSpPr>
          <p:cNvPr id="6" name="Group 6"/>
          <p:cNvGrpSpPr/>
          <p:nvPr/>
        </p:nvGrpSpPr>
        <p:grpSpPr>
          <a:xfrm>
            <a:off x="2756796" y="2167913"/>
            <a:ext cx="2199601" cy="2174051"/>
            <a:chOff x="0" y="-9525"/>
            <a:chExt cx="649679" cy="642132"/>
          </a:xfrm>
        </p:grpSpPr>
        <p:sp>
          <p:nvSpPr>
            <p:cNvPr id="7" name="Freeform 7"/>
            <p:cNvSpPr/>
            <p:nvPr/>
          </p:nvSpPr>
          <p:spPr>
            <a:xfrm>
              <a:off x="0" y="0"/>
              <a:ext cx="649679" cy="632607"/>
            </a:xfrm>
            <a:custGeom>
              <a:avLst/>
              <a:gdLst/>
              <a:ahLst/>
              <a:cxnLst/>
              <a:rect l="l" t="t" r="r" b="b"/>
              <a:pathLst>
                <a:path w="649679" h="632607">
                  <a:moveTo>
                    <a:pt x="179504" y="0"/>
                  </a:moveTo>
                  <a:lnTo>
                    <a:pt x="470174" y="0"/>
                  </a:lnTo>
                  <a:cubicBezTo>
                    <a:pt x="569312" y="0"/>
                    <a:pt x="649679" y="80367"/>
                    <a:pt x="649679" y="179504"/>
                  </a:cubicBezTo>
                  <a:lnTo>
                    <a:pt x="649679" y="453103"/>
                  </a:lnTo>
                  <a:cubicBezTo>
                    <a:pt x="649679" y="552240"/>
                    <a:pt x="569312" y="632607"/>
                    <a:pt x="470174" y="632607"/>
                  </a:cubicBezTo>
                  <a:lnTo>
                    <a:pt x="179504" y="632607"/>
                  </a:lnTo>
                  <a:cubicBezTo>
                    <a:pt x="80367" y="632607"/>
                    <a:pt x="0" y="552240"/>
                    <a:pt x="0" y="453103"/>
                  </a:cubicBezTo>
                  <a:lnTo>
                    <a:pt x="0" y="179504"/>
                  </a:lnTo>
                  <a:cubicBezTo>
                    <a:pt x="0" y="80367"/>
                    <a:pt x="80367" y="0"/>
                    <a:pt x="179504" y="0"/>
                  </a:cubicBezTo>
                  <a:close/>
                </a:path>
              </a:pathLst>
            </a:custGeom>
            <a:solidFill>
              <a:srgbClr val="F8F7F7"/>
            </a:solidFill>
          </p:spPr>
          <p:txBody>
            <a:bodyPr/>
            <a:lstStyle/>
            <a:p>
              <a:endParaRPr lang="en-IN"/>
            </a:p>
          </p:txBody>
        </p:sp>
        <p:sp>
          <p:nvSpPr>
            <p:cNvPr id="8" name="TextBox 8"/>
            <p:cNvSpPr txBox="1"/>
            <p:nvPr/>
          </p:nvSpPr>
          <p:spPr>
            <a:xfrm>
              <a:off x="0" y="-9525"/>
              <a:ext cx="649679" cy="642132"/>
            </a:xfrm>
            <a:prstGeom prst="rect">
              <a:avLst/>
            </a:prstGeom>
          </p:spPr>
          <p:txBody>
            <a:bodyPr lIns="50800" tIns="50800" rIns="50800" bIns="50800" rtlCol="0" anchor="ctr"/>
            <a:lstStyle/>
            <a:p>
              <a:pPr algn="ctr">
                <a:lnSpc>
                  <a:spcPts val="2635"/>
                </a:lnSpc>
              </a:pPr>
              <a:endParaRPr/>
            </a:p>
          </p:txBody>
        </p:sp>
      </p:grpSp>
      <p:sp>
        <p:nvSpPr>
          <p:cNvPr id="9" name="Freeform 9"/>
          <p:cNvSpPr/>
          <p:nvPr/>
        </p:nvSpPr>
        <p:spPr>
          <a:xfrm>
            <a:off x="2905194" y="2326894"/>
            <a:ext cx="1861130" cy="1872488"/>
          </a:xfrm>
          <a:custGeom>
            <a:avLst/>
            <a:gdLst/>
            <a:ahLst/>
            <a:cxnLst/>
            <a:rect l="l" t="t" r="r" b="b"/>
            <a:pathLst>
              <a:path w="1861130" h="1872488">
                <a:moveTo>
                  <a:pt x="0" y="0"/>
                </a:moveTo>
                <a:lnTo>
                  <a:pt x="1861130" y="0"/>
                </a:lnTo>
                <a:lnTo>
                  <a:pt x="1861130" y="1872488"/>
                </a:lnTo>
                <a:lnTo>
                  <a:pt x="0" y="18724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IN" dirty="0"/>
          </a:p>
        </p:txBody>
      </p:sp>
      <p:grpSp>
        <p:nvGrpSpPr>
          <p:cNvPr id="10" name="Group 10"/>
          <p:cNvGrpSpPr/>
          <p:nvPr/>
        </p:nvGrpSpPr>
        <p:grpSpPr>
          <a:xfrm>
            <a:off x="4606453" y="4361375"/>
            <a:ext cx="2603558" cy="2421386"/>
            <a:chOff x="0" y="0"/>
            <a:chExt cx="768992" cy="715185"/>
          </a:xfrm>
        </p:grpSpPr>
        <p:sp>
          <p:nvSpPr>
            <p:cNvPr id="11" name="Freeform 11"/>
            <p:cNvSpPr/>
            <p:nvPr/>
          </p:nvSpPr>
          <p:spPr>
            <a:xfrm>
              <a:off x="0" y="0"/>
              <a:ext cx="768992" cy="715185"/>
            </a:xfrm>
            <a:custGeom>
              <a:avLst/>
              <a:gdLst/>
              <a:ahLst/>
              <a:cxnLst/>
              <a:rect l="l" t="t" r="r" b="b"/>
              <a:pathLst>
                <a:path w="768992" h="715185">
                  <a:moveTo>
                    <a:pt x="151653" y="0"/>
                  </a:moveTo>
                  <a:lnTo>
                    <a:pt x="617339" y="0"/>
                  </a:lnTo>
                  <a:cubicBezTo>
                    <a:pt x="657560" y="0"/>
                    <a:pt x="696133" y="15978"/>
                    <a:pt x="724574" y="44418"/>
                  </a:cubicBezTo>
                  <a:cubicBezTo>
                    <a:pt x="753014" y="72859"/>
                    <a:pt x="768992" y="111432"/>
                    <a:pt x="768992" y="151653"/>
                  </a:cubicBezTo>
                  <a:lnTo>
                    <a:pt x="768992" y="563532"/>
                  </a:lnTo>
                  <a:cubicBezTo>
                    <a:pt x="768992" y="603753"/>
                    <a:pt x="753014" y="642327"/>
                    <a:pt x="724574" y="670767"/>
                  </a:cubicBezTo>
                  <a:cubicBezTo>
                    <a:pt x="696133" y="699208"/>
                    <a:pt x="657560" y="715185"/>
                    <a:pt x="617339" y="715185"/>
                  </a:cubicBezTo>
                  <a:lnTo>
                    <a:pt x="151653" y="715185"/>
                  </a:lnTo>
                  <a:cubicBezTo>
                    <a:pt x="67897" y="715185"/>
                    <a:pt x="0" y="647288"/>
                    <a:pt x="0" y="563532"/>
                  </a:cubicBezTo>
                  <a:lnTo>
                    <a:pt x="0" y="151653"/>
                  </a:lnTo>
                  <a:cubicBezTo>
                    <a:pt x="0" y="111432"/>
                    <a:pt x="15978" y="72859"/>
                    <a:pt x="44418" y="44418"/>
                  </a:cubicBezTo>
                  <a:cubicBezTo>
                    <a:pt x="72859" y="15978"/>
                    <a:pt x="111432" y="0"/>
                    <a:pt x="151653" y="0"/>
                  </a:cubicBezTo>
                  <a:close/>
                </a:path>
              </a:pathLst>
            </a:custGeom>
            <a:solidFill>
              <a:srgbClr val="F8F7F7"/>
            </a:solidFill>
          </p:spPr>
          <p:txBody>
            <a:bodyPr/>
            <a:lstStyle/>
            <a:p>
              <a:endParaRPr lang="en-IN"/>
            </a:p>
          </p:txBody>
        </p:sp>
        <p:sp>
          <p:nvSpPr>
            <p:cNvPr id="12" name="TextBox 12"/>
            <p:cNvSpPr txBox="1"/>
            <p:nvPr/>
          </p:nvSpPr>
          <p:spPr>
            <a:xfrm>
              <a:off x="0" y="-9525"/>
              <a:ext cx="768992" cy="724710"/>
            </a:xfrm>
            <a:prstGeom prst="rect">
              <a:avLst/>
            </a:prstGeom>
          </p:spPr>
          <p:txBody>
            <a:bodyPr lIns="50800" tIns="50800" rIns="50800" bIns="50800" rtlCol="0" anchor="ctr"/>
            <a:lstStyle/>
            <a:p>
              <a:pPr algn="ctr">
                <a:lnSpc>
                  <a:spcPts val="2635"/>
                </a:lnSpc>
              </a:pPr>
              <a:endParaRPr/>
            </a:p>
          </p:txBody>
        </p:sp>
      </p:grpSp>
      <p:sp>
        <p:nvSpPr>
          <p:cNvPr id="13" name="Freeform 13"/>
          <p:cNvSpPr/>
          <p:nvPr/>
        </p:nvSpPr>
        <p:spPr>
          <a:xfrm>
            <a:off x="5347754" y="4586954"/>
            <a:ext cx="1415575" cy="1560253"/>
          </a:xfrm>
          <a:custGeom>
            <a:avLst/>
            <a:gdLst/>
            <a:ahLst/>
            <a:cxnLst/>
            <a:rect l="l" t="t" r="r" b="b"/>
            <a:pathLst>
              <a:path w="1415575" h="1560253">
                <a:moveTo>
                  <a:pt x="0" y="0"/>
                </a:moveTo>
                <a:lnTo>
                  <a:pt x="1415575" y="0"/>
                </a:lnTo>
                <a:lnTo>
                  <a:pt x="1415575" y="1560253"/>
                </a:lnTo>
                <a:lnTo>
                  <a:pt x="0" y="156025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IN"/>
          </a:p>
        </p:txBody>
      </p:sp>
      <p:sp>
        <p:nvSpPr>
          <p:cNvPr id="14" name="Freeform 14"/>
          <p:cNvSpPr/>
          <p:nvPr/>
        </p:nvSpPr>
        <p:spPr>
          <a:xfrm>
            <a:off x="5053136" y="5040702"/>
            <a:ext cx="1375860" cy="1516479"/>
          </a:xfrm>
          <a:custGeom>
            <a:avLst/>
            <a:gdLst/>
            <a:ahLst/>
            <a:cxnLst/>
            <a:rect l="l" t="t" r="r" b="b"/>
            <a:pathLst>
              <a:path w="1375860" h="1516479">
                <a:moveTo>
                  <a:pt x="0" y="0"/>
                </a:moveTo>
                <a:lnTo>
                  <a:pt x="1375860" y="0"/>
                </a:lnTo>
                <a:lnTo>
                  <a:pt x="1375860" y="1516479"/>
                </a:lnTo>
                <a:lnTo>
                  <a:pt x="0" y="151647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IN"/>
          </a:p>
        </p:txBody>
      </p:sp>
      <p:sp>
        <p:nvSpPr>
          <p:cNvPr id="15" name="Freeform 15"/>
          <p:cNvSpPr/>
          <p:nvPr/>
        </p:nvSpPr>
        <p:spPr>
          <a:xfrm>
            <a:off x="1622359" y="1986815"/>
            <a:ext cx="1020179" cy="966387"/>
          </a:xfrm>
          <a:custGeom>
            <a:avLst/>
            <a:gdLst/>
            <a:ahLst/>
            <a:cxnLst/>
            <a:rect l="l" t="t" r="r" b="b"/>
            <a:pathLst>
              <a:path w="1020179" h="966387">
                <a:moveTo>
                  <a:pt x="0" y="0"/>
                </a:moveTo>
                <a:lnTo>
                  <a:pt x="1020179" y="0"/>
                </a:lnTo>
                <a:lnTo>
                  <a:pt x="1020179" y="966387"/>
                </a:lnTo>
                <a:lnTo>
                  <a:pt x="0" y="96638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IN"/>
          </a:p>
        </p:txBody>
      </p:sp>
      <p:sp>
        <p:nvSpPr>
          <p:cNvPr id="16" name="Freeform 16"/>
          <p:cNvSpPr/>
          <p:nvPr/>
        </p:nvSpPr>
        <p:spPr>
          <a:xfrm>
            <a:off x="3668048" y="4610795"/>
            <a:ext cx="798381" cy="756285"/>
          </a:xfrm>
          <a:custGeom>
            <a:avLst/>
            <a:gdLst/>
            <a:ahLst/>
            <a:cxnLst/>
            <a:rect l="l" t="t" r="r" b="b"/>
            <a:pathLst>
              <a:path w="798381" h="756285">
                <a:moveTo>
                  <a:pt x="0" y="0"/>
                </a:moveTo>
                <a:lnTo>
                  <a:pt x="798381" y="0"/>
                </a:lnTo>
                <a:lnTo>
                  <a:pt x="798381" y="756285"/>
                </a:lnTo>
                <a:lnTo>
                  <a:pt x="0" y="75628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IN"/>
          </a:p>
        </p:txBody>
      </p:sp>
      <p:grpSp>
        <p:nvGrpSpPr>
          <p:cNvPr id="17" name="Group 17"/>
          <p:cNvGrpSpPr/>
          <p:nvPr/>
        </p:nvGrpSpPr>
        <p:grpSpPr>
          <a:xfrm>
            <a:off x="7977125" y="2791016"/>
            <a:ext cx="4560396" cy="2902845"/>
            <a:chOff x="0" y="0"/>
            <a:chExt cx="1346968" cy="857390"/>
          </a:xfrm>
        </p:grpSpPr>
        <p:sp>
          <p:nvSpPr>
            <p:cNvPr id="18" name="Freeform 18"/>
            <p:cNvSpPr/>
            <p:nvPr/>
          </p:nvSpPr>
          <p:spPr>
            <a:xfrm>
              <a:off x="0" y="0"/>
              <a:ext cx="1346968" cy="857390"/>
            </a:xfrm>
            <a:custGeom>
              <a:avLst/>
              <a:gdLst/>
              <a:ahLst/>
              <a:cxnLst/>
              <a:rect l="l" t="t" r="r" b="b"/>
              <a:pathLst>
                <a:path w="1346968" h="857390">
                  <a:moveTo>
                    <a:pt x="86580" y="0"/>
                  </a:moveTo>
                  <a:lnTo>
                    <a:pt x="1260388" y="0"/>
                  </a:lnTo>
                  <a:cubicBezTo>
                    <a:pt x="1283351" y="0"/>
                    <a:pt x="1305373" y="9122"/>
                    <a:pt x="1321609" y="25359"/>
                  </a:cubicBezTo>
                  <a:cubicBezTo>
                    <a:pt x="1337846" y="41595"/>
                    <a:pt x="1346968" y="63617"/>
                    <a:pt x="1346968" y="86580"/>
                  </a:cubicBezTo>
                  <a:lnTo>
                    <a:pt x="1346968" y="770810"/>
                  </a:lnTo>
                  <a:cubicBezTo>
                    <a:pt x="1346968" y="793773"/>
                    <a:pt x="1337846" y="815795"/>
                    <a:pt x="1321609" y="832032"/>
                  </a:cubicBezTo>
                  <a:cubicBezTo>
                    <a:pt x="1305373" y="848268"/>
                    <a:pt x="1283351" y="857390"/>
                    <a:pt x="1260388" y="857390"/>
                  </a:cubicBezTo>
                  <a:lnTo>
                    <a:pt x="86580" y="857390"/>
                  </a:lnTo>
                  <a:cubicBezTo>
                    <a:pt x="63617" y="857390"/>
                    <a:pt x="41595" y="848268"/>
                    <a:pt x="25359" y="832032"/>
                  </a:cubicBezTo>
                  <a:cubicBezTo>
                    <a:pt x="9122" y="815795"/>
                    <a:pt x="0" y="793773"/>
                    <a:pt x="0" y="770810"/>
                  </a:cubicBezTo>
                  <a:lnTo>
                    <a:pt x="0" y="86580"/>
                  </a:lnTo>
                  <a:cubicBezTo>
                    <a:pt x="0" y="63617"/>
                    <a:pt x="9122" y="41595"/>
                    <a:pt x="25359" y="25359"/>
                  </a:cubicBezTo>
                  <a:cubicBezTo>
                    <a:pt x="41595" y="9122"/>
                    <a:pt x="63617" y="0"/>
                    <a:pt x="86580" y="0"/>
                  </a:cubicBezTo>
                  <a:close/>
                </a:path>
              </a:pathLst>
            </a:custGeom>
            <a:solidFill>
              <a:srgbClr val="F8F7F7"/>
            </a:solidFill>
          </p:spPr>
          <p:txBody>
            <a:bodyPr/>
            <a:lstStyle/>
            <a:p>
              <a:endParaRPr lang="en-IN"/>
            </a:p>
          </p:txBody>
        </p:sp>
        <p:sp>
          <p:nvSpPr>
            <p:cNvPr id="19" name="TextBox 19"/>
            <p:cNvSpPr txBox="1"/>
            <p:nvPr/>
          </p:nvSpPr>
          <p:spPr>
            <a:xfrm>
              <a:off x="0" y="-9525"/>
              <a:ext cx="1346968" cy="866915"/>
            </a:xfrm>
            <a:prstGeom prst="rect">
              <a:avLst/>
            </a:prstGeom>
          </p:spPr>
          <p:txBody>
            <a:bodyPr lIns="50800" tIns="50800" rIns="50800" bIns="50800" rtlCol="0" anchor="ctr"/>
            <a:lstStyle/>
            <a:p>
              <a:pPr algn="ctr">
                <a:lnSpc>
                  <a:spcPts val="2635"/>
                </a:lnSpc>
              </a:pPr>
              <a:endParaRPr/>
            </a:p>
          </p:txBody>
        </p:sp>
      </p:grpSp>
      <p:grpSp>
        <p:nvGrpSpPr>
          <p:cNvPr id="20" name="Group 20"/>
          <p:cNvGrpSpPr/>
          <p:nvPr/>
        </p:nvGrpSpPr>
        <p:grpSpPr>
          <a:xfrm>
            <a:off x="2656779" y="7302835"/>
            <a:ext cx="3447003" cy="2252796"/>
            <a:chOff x="0" y="0"/>
            <a:chExt cx="1074739" cy="702398"/>
          </a:xfrm>
        </p:grpSpPr>
        <p:sp>
          <p:nvSpPr>
            <p:cNvPr id="21" name="Freeform 21"/>
            <p:cNvSpPr/>
            <p:nvPr/>
          </p:nvSpPr>
          <p:spPr>
            <a:xfrm>
              <a:off x="0" y="0"/>
              <a:ext cx="1074739" cy="702398"/>
            </a:xfrm>
            <a:custGeom>
              <a:avLst/>
              <a:gdLst/>
              <a:ahLst/>
              <a:cxnLst/>
              <a:rect l="l" t="t" r="r" b="b"/>
              <a:pathLst>
                <a:path w="1074739" h="702398">
                  <a:moveTo>
                    <a:pt x="114545" y="0"/>
                  </a:moveTo>
                  <a:lnTo>
                    <a:pt x="960194" y="0"/>
                  </a:lnTo>
                  <a:cubicBezTo>
                    <a:pt x="1023455" y="0"/>
                    <a:pt x="1074739" y="51284"/>
                    <a:pt x="1074739" y="114545"/>
                  </a:cubicBezTo>
                  <a:lnTo>
                    <a:pt x="1074739" y="587853"/>
                  </a:lnTo>
                  <a:cubicBezTo>
                    <a:pt x="1074739" y="618232"/>
                    <a:pt x="1062671" y="647367"/>
                    <a:pt x="1041190" y="668849"/>
                  </a:cubicBezTo>
                  <a:cubicBezTo>
                    <a:pt x="1019708" y="690330"/>
                    <a:pt x="990573" y="702398"/>
                    <a:pt x="960194" y="702398"/>
                  </a:cubicBezTo>
                  <a:lnTo>
                    <a:pt x="114545" y="702398"/>
                  </a:lnTo>
                  <a:cubicBezTo>
                    <a:pt x="51284" y="702398"/>
                    <a:pt x="0" y="651114"/>
                    <a:pt x="0" y="587853"/>
                  </a:cubicBezTo>
                  <a:lnTo>
                    <a:pt x="0" y="114545"/>
                  </a:lnTo>
                  <a:cubicBezTo>
                    <a:pt x="0" y="51284"/>
                    <a:pt x="51284" y="0"/>
                    <a:pt x="114545" y="0"/>
                  </a:cubicBezTo>
                  <a:close/>
                </a:path>
              </a:pathLst>
            </a:custGeom>
            <a:solidFill>
              <a:srgbClr val="F8F7F7"/>
            </a:solidFill>
          </p:spPr>
          <p:txBody>
            <a:bodyPr/>
            <a:lstStyle/>
            <a:p>
              <a:endParaRPr lang="en-IN"/>
            </a:p>
          </p:txBody>
        </p:sp>
        <p:sp>
          <p:nvSpPr>
            <p:cNvPr id="22" name="TextBox 22"/>
            <p:cNvSpPr txBox="1"/>
            <p:nvPr/>
          </p:nvSpPr>
          <p:spPr>
            <a:xfrm>
              <a:off x="0" y="-9525"/>
              <a:ext cx="1074739" cy="711923"/>
            </a:xfrm>
            <a:prstGeom prst="rect">
              <a:avLst/>
            </a:prstGeom>
          </p:spPr>
          <p:txBody>
            <a:bodyPr lIns="50800" tIns="50800" rIns="50800" bIns="50800" rtlCol="0" anchor="ctr"/>
            <a:lstStyle/>
            <a:p>
              <a:pPr algn="ctr">
                <a:lnSpc>
                  <a:spcPts val="2635"/>
                </a:lnSpc>
              </a:pPr>
              <a:endParaRPr/>
            </a:p>
          </p:txBody>
        </p:sp>
      </p:grpSp>
      <p:sp>
        <p:nvSpPr>
          <p:cNvPr id="23" name="Freeform 23"/>
          <p:cNvSpPr/>
          <p:nvPr/>
        </p:nvSpPr>
        <p:spPr>
          <a:xfrm>
            <a:off x="4508605" y="8025811"/>
            <a:ext cx="1367061" cy="1375404"/>
          </a:xfrm>
          <a:custGeom>
            <a:avLst/>
            <a:gdLst/>
            <a:ahLst/>
            <a:cxnLst/>
            <a:rect l="l" t="t" r="r" b="b"/>
            <a:pathLst>
              <a:path w="1367061" h="1375404">
                <a:moveTo>
                  <a:pt x="0" y="0"/>
                </a:moveTo>
                <a:lnTo>
                  <a:pt x="1367061" y="0"/>
                </a:lnTo>
                <a:lnTo>
                  <a:pt x="1367061" y="1375404"/>
                </a:lnTo>
                <a:lnTo>
                  <a:pt x="0" y="13754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IN"/>
          </a:p>
        </p:txBody>
      </p:sp>
      <p:sp>
        <p:nvSpPr>
          <p:cNvPr id="24" name="Freeform 24"/>
          <p:cNvSpPr/>
          <p:nvPr/>
        </p:nvSpPr>
        <p:spPr>
          <a:xfrm>
            <a:off x="2982914" y="7445202"/>
            <a:ext cx="1322124" cy="1352557"/>
          </a:xfrm>
          <a:custGeom>
            <a:avLst/>
            <a:gdLst/>
            <a:ahLst/>
            <a:cxnLst/>
            <a:rect l="l" t="t" r="r" b="b"/>
            <a:pathLst>
              <a:path w="1322124" h="1352557">
                <a:moveTo>
                  <a:pt x="0" y="0"/>
                </a:moveTo>
                <a:lnTo>
                  <a:pt x="1322124" y="0"/>
                </a:lnTo>
                <a:lnTo>
                  <a:pt x="1322124" y="1352556"/>
                </a:lnTo>
                <a:lnTo>
                  <a:pt x="0" y="135255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IN"/>
          </a:p>
        </p:txBody>
      </p:sp>
      <p:grpSp>
        <p:nvGrpSpPr>
          <p:cNvPr id="25" name="Group 25"/>
          <p:cNvGrpSpPr/>
          <p:nvPr/>
        </p:nvGrpSpPr>
        <p:grpSpPr>
          <a:xfrm>
            <a:off x="12908890" y="1924790"/>
            <a:ext cx="3756751" cy="2336688"/>
            <a:chOff x="0" y="0"/>
            <a:chExt cx="1109602" cy="690169"/>
          </a:xfrm>
        </p:grpSpPr>
        <p:sp>
          <p:nvSpPr>
            <p:cNvPr id="26" name="Freeform 26"/>
            <p:cNvSpPr/>
            <p:nvPr/>
          </p:nvSpPr>
          <p:spPr>
            <a:xfrm>
              <a:off x="0" y="0"/>
              <a:ext cx="1109602" cy="690169"/>
            </a:xfrm>
            <a:custGeom>
              <a:avLst/>
              <a:gdLst/>
              <a:ahLst/>
              <a:cxnLst/>
              <a:rect l="l" t="t" r="r" b="b"/>
              <a:pathLst>
                <a:path w="1109602" h="690169">
                  <a:moveTo>
                    <a:pt x="105101" y="0"/>
                  </a:moveTo>
                  <a:lnTo>
                    <a:pt x="1004501" y="0"/>
                  </a:lnTo>
                  <a:cubicBezTo>
                    <a:pt x="1032375" y="0"/>
                    <a:pt x="1059108" y="11073"/>
                    <a:pt x="1078818" y="30783"/>
                  </a:cubicBezTo>
                  <a:cubicBezTo>
                    <a:pt x="1098529" y="50494"/>
                    <a:pt x="1109602" y="77226"/>
                    <a:pt x="1109602" y="105101"/>
                  </a:cubicBezTo>
                  <a:lnTo>
                    <a:pt x="1109602" y="585068"/>
                  </a:lnTo>
                  <a:cubicBezTo>
                    <a:pt x="1109602" y="612943"/>
                    <a:pt x="1098529" y="639675"/>
                    <a:pt x="1078818" y="659386"/>
                  </a:cubicBezTo>
                  <a:cubicBezTo>
                    <a:pt x="1059108" y="679096"/>
                    <a:pt x="1032375" y="690169"/>
                    <a:pt x="1004501" y="690169"/>
                  </a:cubicBezTo>
                  <a:lnTo>
                    <a:pt x="105101" y="690169"/>
                  </a:lnTo>
                  <a:cubicBezTo>
                    <a:pt x="77226" y="690169"/>
                    <a:pt x="50494" y="679096"/>
                    <a:pt x="30783" y="659386"/>
                  </a:cubicBezTo>
                  <a:cubicBezTo>
                    <a:pt x="11073" y="639675"/>
                    <a:pt x="0" y="612943"/>
                    <a:pt x="0" y="585068"/>
                  </a:cubicBezTo>
                  <a:lnTo>
                    <a:pt x="0" y="105101"/>
                  </a:lnTo>
                  <a:cubicBezTo>
                    <a:pt x="0" y="77226"/>
                    <a:pt x="11073" y="50494"/>
                    <a:pt x="30783" y="30783"/>
                  </a:cubicBezTo>
                  <a:cubicBezTo>
                    <a:pt x="50494" y="11073"/>
                    <a:pt x="77226" y="0"/>
                    <a:pt x="105101" y="0"/>
                  </a:cubicBezTo>
                  <a:close/>
                </a:path>
              </a:pathLst>
            </a:custGeom>
            <a:solidFill>
              <a:srgbClr val="F8F7F7"/>
            </a:solidFill>
          </p:spPr>
          <p:txBody>
            <a:bodyPr/>
            <a:lstStyle/>
            <a:p>
              <a:endParaRPr lang="en-IN"/>
            </a:p>
          </p:txBody>
        </p:sp>
        <p:sp>
          <p:nvSpPr>
            <p:cNvPr id="27" name="TextBox 27"/>
            <p:cNvSpPr txBox="1"/>
            <p:nvPr/>
          </p:nvSpPr>
          <p:spPr>
            <a:xfrm>
              <a:off x="0" y="-9525"/>
              <a:ext cx="1109602" cy="699694"/>
            </a:xfrm>
            <a:prstGeom prst="rect">
              <a:avLst/>
            </a:prstGeom>
          </p:spPr>
          <p:txBody>
            <a:bodyPr lIns="50800" tIns="50800" rIns="50800" bIns="50800" rtlCol="0" anchor="ctr"/>
            <a:lstStyle/>
            <a:p>
              <a:pPr algn="ctr">
                <a:lnSpc>
                  <a:spcPts val="2635"/>
                </a:lnSpc>
              </a:pPr>
              <a:endParaRPr/>
            </a:p>
          </p:txBody>
        </p:sp>
      </p:grpSp>
      <p:sp>
        <p:nvSpPr>
          <p:cNvPr id="28" name="Freeform 28"/>
          <p:cNvSpPr/>
          <p:nvPr/>
        </p:nvSpPr>
        <p:spPr>
          <a:xfrm>
            <a:off x="12744171" y="1873690"/>
            <a:ext cx="3736957" cy="2653239"/>
          </a:xfrm>
          <a:custGeom>
            <a:avLst/>
            <a:gdLst/>
            <a:ahLst/>
            <a:cxnLst/>
            <a:rect l="l" t="t" r="r" b="b"/>
            <a:pathLst>
              <a:path w="3736957" h="2653239">
                <a:moveTo>
                  <a:pt x="0" y="0"/>
                </a:moveTo>
                <a:lnTo>
                  <a:pt x="3736957" y="0"/>
                </a:lnTo>
                <a:lnTo>
                  <a:pt x="3736957" y="2653240"/>
                </a:lnTo>
                <a:lnTo>
                  <a:pt x="0" y="265324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IN"/>
          </a:p>
        </p:txBody>
      </p:sp>
      <p:sp>
        <p:nvSpPr>
          <p:cNvPr id="29" name="Freeform 29"/>
          <p:cNvSpPr/>
          <p:nvPr/>
        </p:nvSpPr>
        <p:spPr>
          <a:xfrm rot="541247">
            <a:off x="13056131" y="1373338"/>
            <a:ext cx="1989302" cy="2035092"/>
          </a:xfrm>
          <a:custGeom>
            <a:avLst/>
            <a:gdLst/>
            <a:ahLst/>
            <a:cxnLst/>
            <a:rect l="l" t="t" r="r" b="b"/>
            <a:pathLst>
              <a:path w="1989302" h="2035092">
                <a:moveTo>
                  <a:pt x="0" y="0"/>
                </a:moveTo>
                <a:lnTo>
                  <a:pt x="1989302" y="0"/>
                </a:lnTo>
                <a:lnTo>
                  <a:pt x="1989302" y="2035092"/>
                </a:lnTo>
                <a:lnTo>
                  <a:pt x="0" y="2035092"/>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IN"/>
          </a:p>
        </p:txBody>
      </p:sp>
      <p:sp>
        <p:nvSpPr>
          <p:cNvPr id="30" name="Freeform 30"/>
          <p:cNvSpPr/>
          <p:nvPr/>
        </p:nvSpPr>
        <p:spPr>
          <a:xfrm>
            <a:off x="14050782" y="6275743"/>
            <a:ext cx="2151282" cy="1717114"/>
          </a:xfrm>
          <a:custGeom>
            <a:avLst/>
            <a:gdLst/>
            <a:ahLst/>
            <a:cxnLst/>
            <a:rect l="l" t="t" r="r" b="b"/>
            <a:pathLst>
              <a:path w="2151282" h="1717114">
                <a:moveTo>
                  <a:pt x="0" y="0"/>
                </a:moveTo>
                <a:lnTo>
                  <a:pt x="2151283" y="0"/>
                </a:lnTo>
                <a:lnTo>
                  <a:pt x="2151283" y="1717114"/>
                </a:lnTo>
                <a:lnTo>
                  <a:pt x="0" y="1717114"/>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IN"/>
          </a:p>
        </p:txBody>
      </p:sp>
      <p:sp>
        <p:nvSpPr>
          <p:cNvPr id="31" name="Freeform 31"/>
          <p:cNvSpPr/>
          <p:nvPr/>
        </p:nvSpPr>
        <p:spPr>
          <a:xfrm>
            <a:off x="8120983" y="3002137"/>
            <a:ext cx="2546923" cy="1486648"/>
          </a:xfrm>
          <a:custGeom>
            <a:avLst/>
            <a:gdLst/>
            <a:ahLst/>
            <a:cxnLst/>
            <a:rect l="l" t="t" r="r" b="b"/>
            <a:pathLst>
              <a:path w="2546923" h="1486648">
                <a:moveTo>
                  <a:pt x="0" y="0"/>
                </a:moveTo>
                <a:lnTo>
                  <a:pt x="2546923" y="0"/>
                </a:lnTo>
                <a:lnTo>
                  <a:pt x="2546923" y="1486648"/>
                </a:lnTo>
                <a:lnTo>
                  <a:pt x="0" y="1486648"/>
                </a:lnTo>
                <a:lnTo>
                  <a:pt x="0" y="0"/>
                </a:lnTo>
                <a:close/>
              </a:path>
            </a:pathLst>
          </a:custGeom>
          <a:blipFill>
            <a:blip r:embed="rId19"/>
            <a:stretch>
              <a:fillRect l="-690" t="-19284" r="-3376" b="-14431"/>
            </a:stretch>
          </a:blipFill>
        </p:spPr>
        <p:txBody>
          <a:bodyPr/>
          <a:lstStyle/>
          <a:p>
            <a:endParaRPr lang="en-IN"/>
          </a:p>
        </p:txBody>
      </p:sp>
      <p:sp>
        <p:nvSpPr>
          <p:cNvPr id="32" name="Freeform 32"/>
          <p:cNvSpPr/>
          <p:nvPr/>
        </p:nvSpPr>
        <p:spPr>
          <a:xfrm>
            <a:off x="9816274" y="4106974"/>
            <a:ext cx="2556791" cy="1469465"/>
          </a:xfrm>
          <a:custGeom>
            <a:avLst/>
            <a:gdLst/>
            <a:ahLst/>
            <a:cxnLst/>
            <a:rect l="l" t="t" r="r" b="b"/>
            <a:pathLst>
              <a:path w="2556791" h="1469465">
                <a:moveTo>
                  <a:pt x="0" y="0"/>
                </a:moveTo>
                <a:lnTo>
                  <a:pt x="2556791" y="0"/>
                </a:lnTo>
                <a:lnTo>
                  <a:pt x="2556791" y="1469465"/>
                </a:lnTo>
                <a:lnTo>
                  <a:pt x="0" y="1469465"/>
                </a:lnTo>
                <a:lnTo>
                  <a:pt x="0" y="0"/>
                </a:lnTo>
                <a:close/>
              </a:path>
            </a:pathLst>
          </a:custGeom>
          <a:blipFill>
            <a:blip r:embed="rId20"/>
            <a:stretch>
              <a:fillRect l="-1653" t="-8887" r="-3940" b="-28908"/>
            </a:stretch>
          </a:blipFill>
        </p:spPr>
        <p:txBody>
          <a:bodyPr/>
          <a:lstStyle/>
          <a:p>
            <a:endParaRPr lang="en-IN"/>
          </a:p>
        </p:txBody>
      </p:sp>
      <p:sp>
        <p:nvSpPr>
          <p:cNvPr id="33" name="Freeform 33"/>
          <p:cNvSpPr/>
          <p:nvPr/>
        </p:nvSpPr>
        <p:spPr>
          <a:xfrm>
            <a:off x="7139214" y="3137491"/>
            <a:ext cx="798381" cy="756285"/>
          </a:xfrm>
          <a:custGeom>
            <a:avLst/>
            <a:gdLst/>
            <a:ahLst/>
            <a:cxnLst/>
            <a:rect l="l" t="t" r="r" b="b"/>
            <a:pathLst>
              <a:path w="798381" h="756285">
                <a:moveTo>
                  <a:pt x="0" y="0"/>
                </a:moveTo>
                <a:lnTo>
                  <a:pt x="798382" y="0"/>
                </a:lnTo>
                <a:lnTo>
                  <a:pt x="798382" y="756285"/>
                </a:lnTo>
                <a:lnTo>
                  <a:pt x="0" y="75628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IN"/>
          </a:p>
        </p:txBody>
      </p:sp>
      <p:sp>
        <p:nvSpPr>
          <p:cNvPr id="34" name="Freeform 34"/>
          <p:cNvSpPr/>
          <p:nvPr/>
        </p:nvSpPr>
        <p:spPr>
          <a:xfrm>
            <a:off x="11945790" y="1602872"/>
            <a:ext cx="798381" cy="756285"/>
          </a:xfrm>
          <a:custGeom>
            <a:avLst/>
            <a:gdLst/>
            <a:ahLst/>
            <a:cxnLst/>
            <a:rect l="l" t="t" r="r" b="b"/>
            <a:pathLst>
              <a:path w="798381" h="756285">
                <a:moveTo>
                  <a:pt x="0" y="0"/>
                </a:moveTo>
                <a:lnTo>
                  <a:pt x="798381" y="0"/>
                </a:lnTo>
                <a:lnTo>
                  <a:pt x="798381" y="756285"/>
                </a:lnTo>
                <a:lnTo>
                  <a:pt x="0" y="75628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IN"/>
          </a:p>
        </p:txBody>
      </p:sp>
      <p:sp>
        <p:nvSpPr>
          <p:cNvPr id="35" name="Freeform 35"/>
          <p:cNvSpPr/>
          <p:nvPr/>
        </p:nvSpPr>
        <p:spPr>
          <a:xfrm>
            <a:off x="1677215" y="7197882"/>
            <a:ext cx="756317" cy="716438"/>
          </a:xfrm>
          <a:custGeom>
            <a:avLst/>
            <a:gdLst/>
            <a:ahLst/>
            <a:cxnLst/>
            <a:rect l="l" t="t" r="r" b="b"/>
            <a:pathLst>
              <a:path w="756317" h="716438">
                <a:moveTo>
                  <a:pt x="0" y="0"/>
                </a:moveTo>
                <a:lnTo>
                  <a:pt x="756317" y="0"/>
                </a:lnTo>
                <a:lnTo>
                  <a:pt x="756317" y="716438"/>
                </a:lnTo>
                <a:lnTo>
                  <a:pt x="0" y="71643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IN"/>
          </a:p>
        </p:txBody>
      </p:sp>
      <p:sp>
        <p:nvSpPr>
          <p:cNvPr id="36" name="Freeform 36"/>
          <p:cNvSpPr/>
          <p:nvPr/>
        </p:nvSpPr>
        <p:spPr>
          <a:xfrm>
            <a:off x="9358596" y="7167555"/>
            <a:ext cx="798381" cy="756285"/>
          </a:xfrm>
          <a:custGeom>
            <a:avLst/>
            <a:gdLst/>
            <a:ahLst/>
            <a:cxnLst/>
            <a:rect l="l" t="t" r="r" b="b"/>
            <a:pathLst>
              <a:path w="798381" h="756285">
                <a:moveTo>
                  <a:pt x="0" y="0"/>
                </a:moveTo>
                <a:lnTo>
                  <a:pt x="798382" y="0"/>
                </a:lnTo>
                <a:lnTo>
                  <a:pt x="798382" y="756285"/>
                </a:lnTo>
                <a:lnTo>
                  <a:pt x="0" y="75628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IN"/>
          </a:p>
        </p:txBody>
      </p:sp>
      <p:sp>
        <p:nvSpPr>
          <p:cNvPr id="37" name="TextBox 37"/>
          <p:cNvSpPr txBox="1"/>
          <p:nvPr/>
        </p:nvSpPr>
        <p:spPr>
          <a:xfrm>
            <a:off x="-237741" y="478763"/>
            <a:ext cx="5412243" cy="911974"/>
          </a:xfrm>
          <a:prstGeom prst="rect">
            <a:avLst/>
          </a:prstGeom>
        </p:spPr>
        <p:txBody>
          <a:bodyPr lIns="0" tIns="0" rIns="0" bIns="0" rtlCol="0" anchor="t">
            <a:spAutoFit/>
          </a:bodyPr>
          <a:lstStyle/>
          <a:p>
            <a:pPr marL="0" lvl="0" indent="0" algn="ctr">
              <a:lnSpc>
                <a:spcPts val="7437"/>
              </a:lnSpc>
              <a:spcBef>
                <a:spcPct val="0"/>
              </a:spcBef>
            </a:pPr>
            <a:r>
              <a:rPr lang="en-US" sz="5312" u="none" strike="noStrike" dirty="0">
                <a:solidFill>
                  <a:srgbClr val="001391"/>
                </a:solidFill>
                <a:latin typeface="Lora Bold"/>
              </a:rPr>
              <a:t>Our process</a:t>
            </a:r>
          </a:p>
        </p:txBody>
      </p:sp>
      <p:sp>
        <p:nvSpPr>
          <p:cNvPr id="38" name="TextBox 38"/>
          <p:cNvSpPr txBox="1"/>
          <p:nvPr/>
        </p:nvSpPr>
        <p:spPr>
          <a:xfrm>
            <a:off x="1692455" y="2176018"/>
            <a:ext cx="756119" cy="491921"/>
          </a:xfrm>
          <a:prstGeom prst="rect">
            <a:avLst/>
          </a:prstGeom>
        </p:spPr>
        <p:txBody>
          <a:bodyPr lIns="0" tIns="0" rIns="0" bIns="0" rtlCol="0" anchor="t">
            <a:spAutoFit/>
          </a:bodyPr>
          <a:lstStyle/>
          <a:p>
            <a:pPr algn="ctr">
              <a:lnSpc>
                <a:spcPts val="2832"/>
              </a:lnSpc>
            </a:pPr>
            <a:r>
              <a:rPr lang="en-US" sz="3540">
                <a:solidFill>
                  <a:srgbClr val="000000"/>
                </a:solidFill>
                <a:latin typeface="Gaegu"/>
              </a:rPr>
              <a:t>1</a:t>
            </a:r>
          </a:p>
        </p:txBody>
      </p:sp>
      <p:sp>
        <p:nvSpPr>
          <p:cNvPr id="39" name="TextBox 39"/>
          <p:cNvSpPr txBox="1"/>
          <p:nvPr/>
        </p:nvSpPr>
        <p:spPr>
          <a:xfrm>
            <a:off x="3668048" y="4759686"/>
            <a:ext cx="591731" cy="384155"/>
          </a:xfrm>
          <a:prstGeom prst="rect">
            <a:avLst/>
          </a:prstGeom>
        </p:spPr>
        <p:txBody>
          <a:bodyPr lIns="0" tIns="0" rIns="0" bIns="0" rtlCol="0" anchor="t">
            <a:spAutoFit/>
          </a:bodyPr>
          <a:lstStyle/>
          <a:p>
            <a:pPr algn="ctr">
              <a:lnSpc>
                <a:spcPts val="2216"/>
              </a:lnSpc>
            </a:pPr>
            <a:r>
              <a:rPr lang="en-US" sz="2770">
                <a:solidFill>
                  <a:srgbClr val="000000"/>
                </a:solidFill>
                <a:latin typeface="Gaegu"/>
              </a:rPr>
              <a:t>2</a:t>
            </a:r>
          </a:p>
        </p:txBody>
      </p:sp>
      <p:sp>
        <p:nvSpPr>
          <p:cNvPr id="40" name="TextBox 40"/>
          <p:cNvSpPr txBox="1"/>
          <p:nvPr/>
        </p:nvSpPr>
        <p:spPr>
          <a:xfrm>
            <a:off x="7139214" y="3286382"/>
            <a:ext cx="591731" cy="384155"/>
          </a:xfrm>
          <a:prstGeom prst="rect">
            <a:avLst/>
          </a:prstGeom>
        </p:spPr>
        <p:txBody>
          <a:bodyPr lIns="0" tIns="0" rIns="0" bIns="0" rtlCol="0" anchor="t">
            <a:spAutoFit/>
          </a:bodyPr>
          <a:lstStyle/>
          <a:p>
            <a:pPr algn="ctr">
              <a:lnSpc>
                <a:spcPts val="2216"/>
              </a:lnSpc>
            </a:pPr>
            <a:r>
              <a:rPr lang="en-US" sz="2770">
                <a:solidFill>
                  <a:srgbClr val="000000"/>
                </a:solidFill>
                <a:latin typeface="Gaegu"/>
              </a:rPr>
              <a:t>3</a:t>
            </a:r>
          </a:p>
        </p:txBody>
      </p:sp>
      <p:sp>
        <p:nvSpPr>
          <p:cNvPr id="41" name="TextBox 41"/>
          <p:cNvSpPr txBox="1"/>
          <p:nvPr/>
        </p:nvSpPr>
        <p:spPr>
          <a:xfrm>
            <a:off x="11945790" y="1751762"/>
            <a:ext cx="591731" cy="384155"/>
          </a:xfrm>
          <a:prstGeom prst="rect">
            <a:avLst/>
          </a:prstGeom>
        </p:spPr>
        <p:txBody>
          <a:bodyPr lIns="0" tIns="0" rIns="0" bIns="0" rtlCol="0" anchor="t">
            <a:spAutoFit/>
          </a:bodyPr>
          <a:lstStyle/>
          <a:p>
            <a:pPr algn="ctr">
              <a:lnSpc>
                <a:spcPts val="2216"/>
              </a:lnSpc>
            </a:pPr>
            <a:r>
              <a:rPr lang="en-US" sz="2770">
                <a:solidFill>
                  <a:srgbClr val="000000"/>
                </a:solidFill>
                <a:latin typeface="Gaegu"/>
              </a:rPr>
              <a:t>4</a:t>
            </a:r>
          </a:p>
        </p:txBody>
      </p:sp>
      <p:sp>
        <p:nvSpPr>
          <p:cNvPr id="42" name="TextBox 42"/>
          <p:cNvSpPr txBox="1"/>
          <p:nvPr/>
        </p:nvSpPr>
        <p:spPr>
          <a:xfrm>
            <a:off x="1677215" y="7340935"/>
            <a:ext cx="560555" cy="361907"/>
          </a:xfrm>
          <a:prstGeom prst="rect">
            <a:avLst/>
          </a:prstGeom>
        </p:spPr>
        <p:txBody>
          <a:bodyPr lIns="0" tIns="0" rIns="0" bIns="0" rtlCol="0" anchor="t">
            <a:spAutoFit/>
          </a:bodyPr>
          <a:lstStyle/>
          <a:p>
            <a:pPr algn="ctr">
              <a:lnSpc>
                <a:spcPts val="2099"/>
              </a:lnSpc>
            </a:pPr>
            <a:r>
              <a:rPr lang="en-US" sz="2624">
                <a:solidFill>
                  <a:srgbClr val="000000"/>
                </a:solidFill>
                <a:latin typeface="Gaegu"/>
              </a:rPr>
              <a:t>6</a:t>
            </a:r>
          </a:p>
        </p:txBody>
      </p:sp>
      <p:sp>
        <p:nvSpPr>
          <p:cNvPr id="43" name="TextBox 43"/>
          <p:cNvSpPr txBox="1"/>
          <p:nvPr/>
        </p:nvSpPr>
        <p:spPr>
          <a:xfrm>
            <a:off x="9358596" y="7316446"/>
            <a:ext cx="591731" cy="384155"/>
          </a:xfrm>
          <a:prstGeom prst="rect">
            <a:avLst/>
          </a:prstGeom>
        </p:spPr>
        <p:txBody>
          <a:bodyPr lIns="0" tIns="0" rIns="0" bIns="0" rtlCol="0" anchor="t">
            <a:spAutoFit/>
          </a:bodyPr>
          <a:lstStyle/>
          <a:p>
            <a:pPr algn="ctr">
              <a:lnSpc>
                <a:spcPts val="2216"/>
              </a:lnSpc>
            </a:pPr>
            <a:r>
              <a:rPr lang="en-US" sz="2770">
                <a:solidFill>
                  <a:srgbClr val="000000"/>
                </a:solidFill>
                <a:latin typeface="Gaegu"/>
              </a:rPr>
              <a:t>5</a:t>
            </a:r>
          </a:p>
        </p:txBody>
      </p:sp>
      <p:grpSp>
        <p:nvGrpSpPr>
          <p:cNvPr id="44" name="Group 44"/>
          <p:cNvGrpSpPr/>
          <p:nvPr/>
        </p:nvGrpSpPr>
        <p:grpSpPr>
          <a:xfrm>
            <a:off x="10378238" y="7293959"/>
            <a:ext cx="2669529" cy="2336688"/>
            <a:chOff x="0" y="0"/>
            <a:chExt cx="788478" cy="690169"/>
          </a:xfrm>
        </p:grpSpPr>
        <p:sp>
          <p:nvSpPr>
            <p:cNvPr id="45" name="Freeform 45"/>
            <p:cNvSpPr/>
            <p:nvPr/>
          </p:nvSpPr>
          <p:spPr>
            <a:xfrm>
              <a:off x="0" y="0"/>
              <a:ext cx="788478" cy="690169"/>
            </a:xfrm>
            <a:custGeom>
              <a:avLst/>
              <a:gdLst/>
              <a:ahLst/>
              <a:cxnLst/>
              <a:rect l="l" t="t" r="r" b="b"/>
              <a:pathLst>
                <a:path w="788478" h="690169">
                  <a:moveTo>
                    <a:pt x="147905" y="0"/>
                  </a:moveTo>
                  <a:lnTo>
                    <a:pt x="640572" y="0"/>
                  </a:lnTo>
                  <a:cubicBezTo>
                    <a:pt x="679799" y="0"/>
                    <a:pt x="717419" y="15583"/>
                    <a:pt x="745157" y="43321"/>
                  </a:cubicBezTo>
                  <a:cubicBezTo>
                    <a:pt x="772895" y="71058"/>
                    <a:pt x="788478" y="108679"/>
                    <a:pt x="788478" y="147905"/>
                  </a:cubicBezTo>
                  <a:lnTo>
                    <a:pt x="788478" y="542263"/>
                  </a:lnTo>
                  <a:cubicBezTo>
                    <a:pt x="788478" y="581490"/>
                    <a:pt x="772895" y="619111"/>
                    <a:pt x="745157" y="646848"/>
                  </a:cubicBezTo>
                  <a:cubicBezTo>
                    <a:pt x="717419" y="674586"/>
                    <a:pt x="679799" y="690169"/>
                    <a:pt x="640572" y="690169"/>
                  </a:cubicBezTo>
                  <a:lnTo>
                    <a:pt x="147905" y="690169"/>
                  </a:lnTo>
                  <a:cubicBezTo>
                    <a:pt x="108679" y="690169"/>
                    <a:pt x="71058" y="674586"/>
                    <a:pt x="43321" y="646848"/>
                  </a:cubicBezTo>
                  <a:cubicBezTo>
                    <a:pt x="15583" y="619111"/>
                    <a:pt x="0" y="581490"/>
                    <a:pt x="0" y="542263"/>
                  </a:cubicBezTo>
                  <a:lnTo>
                    <a:pt x="0" y="147905"/>
                  </a:lnTo>
                  <a:cubicBezTo>
                    <a:pt x="0" y="108679"/>
                    <a:pt x="15583" y="71058"/>
                    <a:pt x="43321" y="43321"/>
                  </a:cubicBezTo>
                  <a:cubicBezTo>
                    <a:pt x="71058" y="15583"/>
                    <a:pt x="108679" y="0"/>
                    <a:pt x="147905" y="0"/>
                  </a:cubicBezTo>
                  <a:close/>
                </a:path>
              </a:pathLst>
            </a:custGeom>
            <a:solidFill>
              <a:srgbClr val="F8F7F7"/>
            </a:solidFill>
          </p:spPr>
          <p:txBody>
            <a:bodyPr/>
            <a:lstStyle/>
            <a:p>
              <a:endParaRPr lang="en-IN"/>
            </a:p>
          </p:txBody>
        </p:sp>
        <p:sp>
          <p:nvSpPr>
            <p:cNvPr id="46" name="TextBox 46"/>
            <p:cNvSpPr txBox="1"/>
            <p:nvPr/>
          </p:nvSpPr>
          <p:spPr>
            <a:xfrm>
              <a:off x="0" y="-9525"/>
              <a:ext cx="788478" cy="699694"/>
            </a:xfrm>
            <a:prstGeom prst="rect">
              <a:avLst/>
            </a:prstGeom>
          </p:spPr>
          <p:txBody>
            <a:bodyPr lIns="50800" tIns="50800" rIns="50800" bIns="50800" rtlCol="0" anchor="ctr"/>
            <a:lstStyle/>
            <a:p>
              <a:pPr algn="ctr">
                <a:lnSpc>
                  <a:spcPts val="2635"/>
                </a:lnSpc>
              </a:pPr>
              <a:endParaRPr/>
            </a:p>
          </p:txBody>
        </p:sp>
      </p:grpSp>
      <p:grpSp>
        <p:nvGrpSpPr>
          <p:cNvPr id="47" name="Group 47"/>
          <p:cNvGrpSpPr/>
          <p:nvPr/>
        </p:nvGrpSpPr>
        <p:grpSpPr>
          <a:xfrm>
            <a:off x="10760473" y="7465361"/>
            <a:ext cx="1905058" cy="1993883"/>
            <a:chOff x="0" y="0"/>
            <a:chExt cx="2540077" cy="2658510"/>
          </a:xfrm>
        </p:grpSpPr>
        <p:sp>
          <p:nvSpPr>
            <p:cNvPr id="48" name="Freeform 48"/>
            <p:cNvSpPr/>
            <p:nvPr/>
          </p:nvSpPr>
          <p:spPr>
            <a:xfrm>
              <a:off x="0" y="118433"/>
              <a:ext cx="2540077" cy="2540077"/>
            </a:xfrm>
            <a:custGeom>
              <a:avLst/>
              <a:gdLst/>
              <a:ahLst/>
              <a:cxnLst/>
              <a:rect l="l" t="t" r="r" b="b"/>
              <a:pathLst>
                <a:path w="2540077" h="2540077">
                  <a:moveTo>
                    <a:pt x="0" y="0"/>
                  </a:moveTo>
                  <a:lnTo>
                    <a:pt x="2540077" y="0"/>
                  </a:lnTo>
                  <a:lnTo>
                    <a:pt x="2540077" y="2540077"/>
                  </a:lnTo>
                  <a:lnTo>
                    <a:pt x="0" y="2540077"/>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IN"/>
            </a:p>
          </p:txBody>
        </p:sp>
        <p:sp>
          <p:nvSpPr>
            <p:cNvPr id="49" name="Freeform 49"/>
            <p:cNvSpPr/>
            <p:nvPr/>
          </p:nvSpPr>
          <p:spPr>
            <a:xfrm rot="1820643">
              <a:off x="987561" y="240966"/>
              <a:ext cx="1308892" cy="1308892"/>
            </a:xfrm>
            <a:custGeom>
              <a:avLst/>
              <a:gdLst/>
              <a:ahLst/>
              <a:cxnLst/>
              <a:rect l="l" t="t" r="r" b="b"/>
              <a:pathLst>
                <a:path w="1308892" h="1308892">
                  <a:moveTo>
                    <a:pt x="0" y="0"/>
                  </a:moveTo>
                  <a:lnTo>
                    <a:pt x="1308892" y="0"/>
                  </a:lnTo>
                  <a:lnTo>
                    <a:pt x="1308892" y="1308892"/>
                  </a:lnTo>
                  <a:lnTo>
                    <a:pt x="0" y="1308892"/>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IN"/>
            </a:p>
          </p:txBody>
        </p:sp>
        <p:sp>
          <p:nvSpPr>
            <p:cNvPr id="50" name="Freeform 50"/>
            <p:cNvSpPr/>
            <p:nvPr/>
          </p:nvSpPr>
          <p:spPr>
            <a:xfrm rot="1820643">
              <a:off x="234071" y="994370"/>
              <a:ext cx="1271437" cy="1271437"/>
            </a:xfrm>
            <a:custGeom>
              <a:avLst/>
              <a:gdLst/>
              <a:ahLst/>
              <a:cxnLst/>
              <a:rect l="l" t="t" r="r" b="b"/>
              <a:pathLst>
                <a:path w="1271437" h="1271437">
                  <a:moveTo>
                    <a:pt x="0" y="0"/>
                  </a:moveTo>
                  <a:lnTo>
                    <a:pt x="1271437" y="0"/>
                  </a:lnTo>
                  <a:lnTo>
                    <a:pt x="1271437" y="1271437"/>
                  </a:lnTo>
                  <a:lnTo>
                    <a:pt x="0" y="1271437"/>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IN"/>
            </a:p>
          </p:txBody>
        </p:sp>
      </p:grpSp>
      <p:sp>
        <p:nvSpPr>
          <p:cNvPr id="51" name="Freeform 51"/>
          <p:cNvSpPr/>
          <p:nvPr/>
        </p:nvSpPr>
        <p:spPr>
          <a:xfrm rot="3383091">
            <a:off x="1891434" y="4305382"/>
            <a:ext cx="1568478" cy="443095"/>
          </a:xfrm>
          <a:custGeom>
            <a:avLst/>
            <a:gdLst/>
            <a:ahLst/>
            <a:cxnLst/>
            <a:rect l="l" t="t" r="r" b="b"/>
            <a:pathLst>
              <a:path w="1568478" h="443095">
                <a:moveTo>
                  <a:pt x="0" y="0"/>
                </a:moveTo>
                <a:lnTo>
                  <a:pt x="1568478" y="0"/>
                </a:lnTo>
                <a:lnTo>
                  <a:pt x="1568478" y="443095"/>
                </a:lnTo>
                <a:lnTo>
                  <a:pt x="0" y="443095"/>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en-IN"/>
          </a:p>
        </p:txBody>
      </p:sp>
      <p:sp>
        <p:nvSpPr>
          <p:cNvPr id="52" name="Freeform 52"/>
          <p:cNvSpPr/>
          <p:nvPr/>
        </p:nvSpPr>
        <p:spPr>
          <a:xfrm rot="6530782" flipV="1">
            <a:off x="12726532" y="5736054"/>
            <a:ext cx="1568478" cy="443095"/>
          </a:xfrm>
          <a:custGeom>
            <a:avLst/>
            <a:gdLst/>
            <a:ahLst/>
            <a:cxnLst/>
            <a:rect l="l" t="t" r="r" b="b"/>
            <a:pathLst>
              <a:path w="1568478" h="443095">
                <a:moveTo>
                  <a:pt x="0" y="443095"/>
                </a:moveTo>
                <a:lnTo>
                  <a:pt x="1568478" y="443095"/>
                </a:lnTo>
                <a:lnTo>
                  <a:pt x="1568478" y="0"/>
                </a:lnTo>
                <a:lnTo>
                  <a:pt x="0" y="0"/>
                </a:lnTo>
                <a:lnTo>
                  <a:pt x="0" y="443095"/>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en-IN"/>
          </a:p>
        </p:txBody>
      </p:sp>
      <p:sp>
        <p:nvSpPr>
          <p:cNvPr id="53" name="Freeform 53"/>
          <p:cNvSpPr/>
          <p:nvPr/>
        </p:nvSpPr>
        <p:spPr>
          <a:xfrm rot="10738127">
            <a:off x="7469670" y="8344469"/>
            <a:ext cx="1056392" cy="319558"/>
          </a:xfrm>
          <a:custGeom>
            <a:avLst/>
            <a:gdLst/>
            <a:ahLst/>
            <a:cxnLst/>
            <a:rect l="l" t="t" r="r" b="b"/>
            <a:pathLst>
              <a:path w="1056392" h="319558">
                <a:moveTo>
                  <a:pt x="0" y="0"/>
                </a:moveTo>
                <a:lnTo>
                  <a:pt x="1056391" y="0"/>
                </a:lnTo>
                <a:lnTo>
                  <a:pt x="1056391" y="319559"/>
                </a:lnTo>
                <a:lnTo>
                  <a:pt x="0" y="319559"/>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endParaRPr lang="en-IN"/>
          </a:p>
        </p:txBody>
      </p:sp>
      <p:sp>
        <p:nvSpPr>
          <p:cNvPr id="54" name="Freeform 54"/>
          <p:cNvSpPr/>
          <p:nvPr/>
        </p:nvSpPr>
        <p:spPr>
          <a:xfrm rot="9368567" flipH="1">
            <a:off x="7424241" y="5770801"/>
            <a:ext cx="1026709" cy="310579"/>
          </a:xfrm>
          <a:custGeom>
            <a:avLst/>
            <a:gdLst/>
            <a:ahLst/>
            <a:cxnLst/>
            <a:rect l="l" t="t" r="r" b="b"/>
            <a:pathLst>
              <a:path w="1026709" h="310579">
                <a:moveTo>
                  <a:pt x="1026709" y="0"/>
                </a:moveTo>
                <a:lnTo>
                  <a:pt x="0" y="0"/>
                </a:lnTo>
                <a:lnTo>
                  <a:pt x="0" y="310580"/>
                </a:lnTo>
                <a:lnTo>
                  <a:pt x="1026709" y="310580"/>
                </a:lnTo>
                <a:lnTo>
                  <a:pt x="1026709"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endParaRPr lang="en-IN"/>
          </a:p>
        </p:txBody>
      </p:sp>
      <p:sp>
        <p:nvSpPr>
          <p:cNvPr id="55" name="TextBox 55"/>
          <p:cNvSpPr txBox="1"/>
          <p:nvPr/>
        </p:nvSpPr>
        <p:spPr>
          <a:xfrm>
            <a:off x="4956398" y="2527225"/>
            <a:ext cx="1345694" cy="252853"/>
          </a:xfrm>
          <a:prstGeom prst="rect">
            <a:avLst/>
          </a:prstGeom>
        </p:spPr>
        <p:txBody>
          <a:bodyPr lIns="0" tIns="0" rIns="0" bIns="0" rtlCol="0" anchor="t">
            <a:spAutoFit/>
          </a:bodyPr>
          <a:lstStyle/>
          <a:p>
            <a:pPr marL="0" lvl="0" indent="0" algn="just">
              <a:lnSpc>
                <a:spcPts val="2124"/>
              </a:lnSpc>
              <a:spcBef>
                <a:spcPct val="0"/>
              </a:spcBef>
            </a:pPr>
            <a:r>
              <a:rPr lang="en-US" sz="1517">
                <a:solidFill>
                  <a:srgbClr val="545454"/>
                </a:solidFill>
                <a:latin typeface="Lora"/>
              </a:rPr>
              <a:t>Collectives</a:t>
            </a:r>
          </a:p>
        </p:txBody>
      </p:sp>
      <p:sp>
        <p:nvSpPr>
          <p:cNvPr id="56" name="TextBox 56"/>
          <p:cNvSpPr txBox="1"/>
          <p:nvPr/>
        </p:nvSpPr>
        <p:spPr>
          <a:xfrm>
            <a:off x="3162912" y="5760064"/>
            <a:ext cx="1345694" cy="515679"/>
          </a:xfrm>
          <a:prstGeom prst="rect">
            <a:avLst/>
          </a:prstGeom>
        </p:spPr>
        <p:txBody>
          <a:bodyPr lIns="0" tIns="0" rIns="0" bIns="0" rtlCol="0" anchor="t">
            <a:spAutoFit/>
          </a:bodyPr>
          <a:lstStyle/>
          <a:p>
            <a:pPr marL="0" lvl="0" indent="0" algn="just">
              <a:lnSpc>
                <a:spcPts val="2124"/>
              </a:lnSpc>
              <a:spcBef>
                <a:spcPct val="0"/>
              </a:spcBef>
            </a:pPr>
            <a:r>
              <a:rPr lang="en-US" sz="1517">
                <a:solidFill>
                  <a:srgbClr val="545454"/>
                </a:solidFill>
                <a:latin typeface="Lora"/>
              </a:rPr>
              <a:t>Discussion papers</a:t>
            </a:r>
          </a:p>
        </p:txBody>
      </p:sp>
      <p:sp>
        <p:nvSpPr>
          <p:cNvPr id="57" name="TextBox 57"/>
          <p:cNvSpPr txBox="1"/>
          <p:nvPr/>
        </p:nvSpPr>
        <p:spPr>
          <a:xfrm>
            <a:off x="8665245" y="5785377"/>
            <a:ext cx="3982364" cy="252853"/>
          </a:xfrm>
          <a:prstGeom prst="rect">
            <a:avLst/>
          </a:prstGeom>
        </p:spPr>
        <p:txBody>
          <a:bodyPr lIns="0" tIns="0" rIns="0" bIns="0" rtlCol="0" anchor="t">
            <a:spAutoFit/>
          </a:bodyPr>
          <a:lstStyle/>
          <a:p>
            <a:pPr marL="0" lvl="0" indent="0" algn="just">
              <a:lnSpc>
                <a:spcPts val="2124"/>
              </a:lnSpc>
              <a:spcBef>
                <a:spcPct val="0"/>
              </a:spcBef>
            </a:pPr>
            <a:r>
              <a:rPr lang="en-US" sz="1517">
                <a:solidFill>
                  <a:srgbClr val="545454"/>
                </a:solidFill>
                <a:latin typeface="Lora"/>
              </a:rPr>
              <a:t>Deep Dive: Sanitation workers collective</a:t>
            </a:r>
          </a:p>
        </p:txBody>
      </p:sp>
      <p:sp>
        <p:nvSpPr>
          <p:cNvPr id="58" name="TextBox 58"/>
          <p:cNvSpPr txBox="1"/>
          <p:nvPr/>
        </p:nvSpPr>
        <p:spPr>
          <a:xfrm>
            <a:off x="14050782" y="4558379"/>
            <a:ext cx="2054286" cy="252853"/>
          </a:xfrm>
          <a:prstGeom prst="rect">
            <a:avLst/>
          </a:prstGeom>
        </p:spPr>
        <p:txBody>
          <a:bodyPr lIns="0" tIns="0" rIns="0" bIns="0" rtlCol="0" anchor="t">
            <a:spAutoFit/>
          </a:bodyPr>
          <a:lstStyle/>
          <a:p>
            <a:pPr marL="0" lvl="0" indent="0" algn="just">
              <a:lnSpc>
                <a:spcPts val="2124"/>
              </a:lnSpc>
              <a:spcBef>
                <a:spcPct val="0"/>
              </a:spcBef>
            </a:pPr>
            <a:r>
              <a:rPr lang="en-US" sz="1517">
                <a:solidFill>
                  <a:srgbClr val="545454"/>
                </a:solidFill>
                <a:latin typeface="Lora"/>
              </a:rPr>
              <a:t>Self-Diagnostic Tool</a:t>
            </a:r>
          </a:p>
        </p:txBody>
      </p:sp>
      <p:sp>
        <p:nvSpPr>
          <p:cNvPr id="59" name="TextBox 59"/>
          <p:cNvSpPr txBox="1"/>
          <p:nvPr/>
        </p:nvSpPr>
        <p:spPr>
          <a:xfrm>
            <a:off x="13636826" y="8584304"/>
            <a:ext cx="2468242" cy="515679"/>
          </a:xfrm>
          <a:prstGeom prst="rect">
            <a:avLst/>
          </a:prstGeom>
        </p:spPr>
        <p:txBody>
          <a:bodyPr lIns="0" tIns="0" rIns="0" bIns="0" rtlCol="0" anchor="t">
            <a:spAutoFit/>
          </a:bodyPr>
          <a:lstStyle/>
          <a:p>
            <a:pPr marL="0" lvl="0" indent="0" algn="just">
              <a:lnSpc>
                <a:spcPts val="2124"/>
              </a:lnSpc>
              <a:spcBef>
                <a:spcPct val="0"/>
              </a:spcBef>
            </a:pPr>
            <a:r>
              <a:rPr lang="en-US" sz="1517">
                <a:solidFill>
                  <a:srgbClr val="545454"/>
                </a:solidFill>
                <a:latin typeface="Lora"/>
              </a:rPr>
              <a:t>Key concepts that helped arrive at the tool indicators</a:t>
            </a:r>
          </a:p>
        </p:txBody>
      </p:sp>
      <p:sp>
        <p:nvSpPr>
          <p:cNvPr id="60" name="TextBox 60"/>
          <p:cNvSpPr txBox="1"/>
          <p:nvPr/>
        </p:nvSpPr>
        <p:spPr>
          <a:xfrm>
            <a:off x="1782809" y="8769183"/>
            <a:ext cx="1511527" cy="516621"/>
          </a:xfrm>
          <a:prstGeom prst="rect">
            <a:avLst/>
          </a:prstGeom>
        </p:spPr>
        <p:txBody>
          <a:bodyPr lIns="0" tIns="0" rIns="0" bIns="0" rtlCol="0" anchor="t">
            <a:spAutoFit/>
          </a:bodyPr>
          <a:lstStyle/>
          <a:p>
            <a:pPr marL="0" lvl="0" indent="0" algn="l">
              <a:lnSpc>
                <a:spcPts val="2124"/>
              </a:lnSpc>
              <a:spcBef>
                <a:spcPct val="0"/>
              </a:spcBef>
            </a:pPr>
            <a:r>
              <a:rPr lang="en-US" sz="1517">
                <a:solidFill>
                  <a:srgbClr val="545454"/>
                </a:solidFill>
                <a:latin typeface="Lora"/>
              </a:rPr>
              <a:t>Reflection meetings</a:t>
            </a:r>
          </a:p>
        </p:txBody>
      </p:sp>
      <p:grpSp>
        <p:nvGrpSpPr>
          <p:cNvPr id="61" name="Group 6">
            <a:extLst>
              <a:ext uri="{FF2B5EF4-FFF2-40B4-BE49-F238E27FC236}">
                <a16:creationId xmlns:a16="http://schemas.microsoft.com/office/drawing/2014/main" id="{4C4D33C6-CA67-7688-56A3-1A670ADE2AA1}"/>
              </a:ext>
            </a:extLst>
          </p:cNvPr>
          <p:cNvGrpSpPr/>
          <p:nvPr/>
        </p:nvGrpSpPr>
        <p:grpSpPr>
          <a:xfrm>
            <a:off x="0" y="1648584"/>
            <a:ext cx="5193030" cy="38100"/>
            <a:chOff x="0" y="0"/>
            <a:chExt cx="6924040" cy="50800"/>
          </a:xfrm>
        </p:grpSpPr>
        <p:sp>
          <p:nvSpPr>
            <p:cNvPr id="62" name="Freeform 7">
              <a:extLst>
                <a:ext uri="{FF2B5EF4-FFF2-40B4-BE49-F238E27FC236}">
                  <a16:creationId xmlns:a16="http://schemas.microsoft.com/office/drawing/2014/main" id="{9D48929D-78B4-2D42-7E89-6E35B1B67814}"/>
                </a:ext>
              </a:extLst>
            </p:cNvPr>
            <p:cNvSpPr/>
            <p:nvPr/>
          </p:nvSpPr>
          <p:spPr>
            <a:xfrm>
              <a:off x="0" y="0"/>
              <a:ext cx="6923532" cy="50800"/>
            </a:xfrm>
            <a:custGeom>
              <a:avLst/>
              <a:gdLst/>
              <a:ahLst/>
              <a:cxnLst/>
              <a:rect l="l" t="t" r="r" b="b"/>
              <a:pathLst>
                <a:path w="6923532" h="50800">
                  <a:moveTo>
                    <a:pt x="0" y="50800"/>
                  </a:moveTo>
                  <a:lnTo>
                    <a:pt x="0" y="0"/>
                  </a:lnTo>
                  <a:lnTo>
                    <a:pt x="6923532" y="0"/>
                  </a:lnTo>
                  <a:lnTo>
                    <a:pt x="6923532" y="50800"/>
                  </a:lnTo>
                  <a:lnTo>
                    <a:pt x="0" y="50800"/>
                  </a:lnTo>
                  <a:close/>
                </a:path>
              </a:pathLst>
            </a:custGeom>
            <a:solidFill>
              <a:srgbClr val="E98517"/>
            </a:solidFill>
          </p:spPr>
          <p:txBody>
            <a:bodyPr/>
            <a:lstStyle/>
            <a:p>
              <a:endParaRPr lang="en-IN"/>
            </a:p>
          </p:txBody>
        </p:sp>
      </p:gr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921703" y="2345103"/>
            <a:ext cx="3931270" cy="3651167"/>
          </a:xfrm>
          <a:custGeom>
            <a:avLst/>
            <a:gdLst/>
            <a:ahLst/>
            <a:cxnLst/>
            <a:rect l="l" t="t" r="r" b="b"/>
            <a:pathLst>
              <a:path w="3931270" h="3651167">
                <a:moveTo>
                  <a:pt x="0" y="0"/>
                </a:moveTo>
                <a:lnTo>
                  <a:pt x="3931270" y="0"/>
                </a:lnTo>
                <a:lnTo>
                  <a:pt x="3931270" y="3651167"/>
                </a:lnTo>
                <a:lnTo>
                  <a:pt x="0" y="36511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a:p>
        </p:txBody>
      </p:sp>
      <p:sp>
        <p:nvSpPr>
          <p:cNvPr id="3" name="Freeform 3"/>
          <p:cNvSpPr/>
          <p:nvPr/>
        </p:nvSpPr>
        <p:spPr>
          <a:xfrm>
            <a:off x="5808066" y="2605053"/>
            <a:ext cx="3931270" cy="3651167"/>
          </a:xfrm>
          <a:custGeom>
            <a:avLst/>
            <a:gdLst/>
            <a:ahLst/>
            <a:cxnLst/>
            <a:rect l="l" t="t" r="r" b="b"/>
            <a:pathLst>
              <a:path w="3931270" h="3651167">
                <a:moveTo>
                  <a:pt x="0" y="0"/>
                </a:moveTo>
                <a:lnTo>
                  <a:pt x="3931271" y="0"/>
                </a:lnTo>
                <a:lnTo>
                  <a:pt x="3931271" y="3651167"/>
                </a:lnTo>
                <a:lnTo>
                  <a:pt x="0" y="36511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a:p>
        </p:txBody>
      </p:sp>
      <p:sp>
        <p:nvSpPr>
          <p:cNvPr id="4" name="Freeform 4"/>
          <p:cNvSpPr/>
          <p:nvPr/>
        </p:nvSpPr>
        <p:spPr>
          <a:xfrm>
            <a:off x="7451454" y="4917346"/>
            <a:ext cx="3931270" cy="3651167"/>
          </a:xfrm>
          <a:custGeom>
            <a:avLst/>
            <a:gdLst/>
            <a:ahLst/>
            <a:cxnLst/>
            <a:rect l="l" t="t" r="r" b="b"/>
            <a:pathLst>
              <a:path w="3931270" h="3651167">
                <a:moveTo>
                  <a:pt x="0" y="0"/>
                </a:moveTo>
                <a:lnTo>
                  <a:pt x="3931270" y="0"/>
                </a:lnTo>
                <a:lnTo>
                  <a:pt x="3931270" y="3651167"/>
                </a:lnTo>
                <a:lnTo>
                  <a:pt x="0" y="36511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a:p>
        </p:txBody>
      </p:sp>
      <p:grpSp>
        <p:nvGrpSpPr>
          <p:cNvPr id="5" name="Group 5"/>
          <p:cNvGrpSpPr/>
          <p:nvPr/>
        </p:nvGrpSpPr>
        <p:grpSpPr>
          <a:xfrm>
            <a:off x="7282655" y="3154872"/>
            <a:ext cx="4100070" cy="410007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F3F6"/>
            </a:solidFill>
          </p:spPr>
          <p:txBody>
            <a:bodyPr/>
            <a:lstStyle/>
            <a:p>
              <a:endParaRPr lang="en-IN"/>
            </a:p>
          </p:txBody>
        </p:sp>
        <p:sp>
          <p:nvSpPr>
            <p:cNvPr id="7" name="TextBox 7"/>
            <p:cNvSpPr txBox="1"/>
            <p:nvPr/>
          </p:nvSpPr>
          <p:spPr>
            <a:xfrm>
              <a:off x="76200" y="76200"/>
              <a:ext cx="660400" cy="660400"/>
            </a:xfrm>
            <a:prstGeom prst="rect">
              <a:avLst/>
            </a:prstGeom>
          </p:spPr>
          <p:txBody>
            <a:bodyPr lIns="50800" tIns="50800" rIns="50800" bIns="50800" rtlCol="0" anchor="ctr"/>
            <a:lstStyle/>
            <a:p>
              <a:pPr algn="ctr">
                <a:lnSpc>
                  <a:spcPts val="2160"/>
                </a:lnSpc>
              </a:pPr>
              <a:endParaRPr/>
            </a:p>
          </p:txBody>
        </p:sp>
      </p:grpSp>
      <p:sp>
        <p:nvSpPr>
          <p:cNvPr id="8" name="TextBox 8"/>
          <p:cNvSpPr txBox="1"/>
          <p:nvPr/>
        </p:nvSpPr>
        <p:spPr>
          <a:xfrm rot="-5400000">
            <a:off x="-3581374" y="4923854"/>
            <a:ext cx="8229600" cy="439293"/>
          </a:xfrm>
          <a:prstGeom prst="rect">
            <a:avLst/>
          </a:prstGeom>
        </p:spPr>
        <p:txBody>
          <a:bodyPr lIns="0" tIns="0" rIns="0" bIns="0" rtlCol="0" anchor="t">
            <a:spAutoFit/>
          </a:bodyPr>
          <a:lstStyle/>
          <a:p>
            <a:pPr algn="l">
              <a:lnSpc>
                <a:spcPts val="3611"/>
              </a:lnSpc>
            </a:pPr>
            <a:r>
              <a:rPr lang="en-US" sz="2579">
                <a:solidFill>
                  <a:srgbClr val="545454"/>
                </a:solidFill>
                <a:latin typeface="Lora Bold"/>
              </a:rPr>
              <a:t>Critical Reflection on Interface with Grant Making</a:t>
            </a:r>
          </a:p>
        </p:txBody>
      </p:sp>
      <p:sp>
        <p:nvSpPr>
          <p:cNvPr id="9" name="TextBox 9"/>
          <p:cNvSpPr txBox="1"/>
          <p:nvPr/>
        </p:nvSpPr>
        <p:spPr>
          <a:xfrm>
            <a:off x="7556110" y="4612341"/>
            <a:ext cx="3553159" cy="1127982"/>
          </a:xfrm>
          <a:prstGeom prst="rect">
            <a:avLst/>
          </a:prstGeom>
        </p:spPr>
        <p:txBody>
          <a:bodyPr lIns="0" tIns="0" rIns="0" bIns="0" rtlCol="0" anchor="t">
            <a:spAutoFit/>
          </a:bodyPr>
          <a:lstStyle/>
          <a:p>
            <a:pPr algn="ctr">
              <a:lnSpc>
                <a:spcPts val="2927"/>
              </a:lnSpc>
            </a:pPr>
            <a:r>
              <a:rPr lang="en-US" sz="2091">
                <a:solidFill>
                  <a:srgbClr val="001391"/>
                </a:solidFill>
                <a:cs typeface="Lora Italics"/>
              </a:rPr>
              <a:t>சிந்தனை</a:t>
            </a:r>
            <a:r>
              <a:rPr lang="en-US" sz="2091">
                <a:solidFill>
                  <a:srgbClr val="001391"/>
                </a:solidFill>
                <a:latin typeface="Lora Italics"/>
              </a:rPr>
              <a:t> </a:t>
            </a:r>
          </a:p>
          <a:p>
            <a:pPr marL="0" lvl="0" indent="0" algn="ctr">
              <a:lnSpc>
                <a:spcPts val="2927"/>
              </a:lnSpc>
              <a:spcBef>
                <a:spcPct val="0"/>
              </a:spcBef>
            </a:pPr>
            <a:r>
              <a:rPr lang="en-US" sz="2091" u="none" strike="noStrike">
                <a:solidFill>
                  <a:srgbClr val="001391"/>
                </a:solidFill>
                <a:latin typeface="Lora Italics"/>
              </a:rPr>
              <a:t>Critical Reflection as a core attribute of Collectivisation</a:t>
            </a:r>
          </a:p>
        </p:txBody>
      </p:sp>
      <p:sp>
        <p:nvSpPr>
          <p:cNvPr id="10" name="TextBox 10"/>
          <p:cNvSpPr txBox="1"/>
          <p:nvPr/>
        </p:nvSpPr>
        <p:spPr>
          <a:xfrm>
            <a:off x="1349949" y="6199070"/>
            <a:ext cx="4736997" cy="1076919"/>
          </a:xfrm>
          <a:prstGeom prst="rect">
            <a:avLst/>
          </a:prstGeom>
        </p:spPr>
        <p:txBody>
          <a:bodyPr lIns="0" tIns="0" rIns="0" bIns="0" rtlCol="0" anchor="t">
            <a:spAutoFit/>
          </a:bodyPr>
          <a:lstStyle/>
          <a:p>
            <a:pPr marL="0" lvl="0" indent="0" algn="r">
              <a:lnSpc>
                <a:spcPts val="4342"/>
              </a:lnSpc>
              <a:spcBef>
                <a:spcPct val="0"/>
              </a:spcBef>
            </a:pPr>
            <a:r>
              <a:rPr lang="en-US" sz="3101">
                <a:solidFill>
                  <a:srgbClr val="7092B6"/>
                </a:solidFill>
                <a:latin typeface="Lora Italics"/>
              </a:rPr>
              <a:t>Developing </a:t>
            </a:r>
            <a:r>
              <a:rPr lang="en-US" sz="3101" u="none" strike="noStrike">
                <a:solidFill>
                  <a:srgbClr val="7092B6"/>
                </a:solidFill>
                <a:latin typeface="Lora Bold Italics"/>
              </a:rPr>
              <a:t>Monitoring Indicators </a:t>
            </a:r>
          </a:p>
        </p:txBody>
      </p:sp>
      <p:sp>
        <p:nvSpPr>
          <p:cNvPr id="11" name="TextBox 11"/>
          <p:cNvSpPr txBox="1"/>
          <p:nvPr/>
        </p:nvSpPr>
        <p:spPr>
          <a:xfrm>
            <a:off x="12285988" y="1509551"/>
            <a:ext cx="4206938" cy="1095502"/>
          </a:xfrm>
          <a:prstGeom prst="rect">
            <a:avLst/>
          </a:prstGeom>
        </p:spPr>
        <p:txBody>
          <a:bodyPr lIns="0" tIns="0" rIns="0" bIns="0" rtlCol="0" anchor="t">
            <a:spAutoFit/>
          </a:bodyPr>
          <a:lstStyle/>
          <a:p>
            <a:pPr marL="0" lvl="0" indent="0" algn="r">
              <a:lnSpc>
                <a:spcPts val="4368"/>
              </a:lnSpc>
              <a:spcBef>
                <a:spcPct val="0"/>
              </a:spcBef>
            </a:pPr>
            <a:r>
              <a:rPr lang="en-US" sz="3120">
                <a:solidFill>
                  <a:srgbClr val="7092B6"/>
                </a:solidFill>
                <a:latin typeface="Lora Bold Italics"/>
              </a:rPr>
              <a:t>Sustainability</a:t>
            </a:r>
            <a:r>
              <a:rPr lang="en-US" sz="3120">
                <a:solidFill>
                  <a:srgbClr val="7092B6"/>
                </a:solidFill>
                <a:latin typeface="Lora Italics"/>
              </a:rPr>
              <a:t>: Fear of NGO-isation</a:t>
            </a:r>
          </a:p>
        </p:txBody>
      </p:sp>
      <p:sp>
        <p:nvSpPr>
          <p:cNvPr id="12" name="TextBox 12"/>
          <p:cNvSpPr txBox="1"/>
          <p:nvPr/>
        </p:nvSpPr>
        <p:spPr>
          <a:xfrm>
            <a:off x="2099300" y="1637781"/>
            <a:ext cx="3708766" cy="1095465"/>
          </a:xfrm>
          <a:prstGeom prst="rect">
            <a:avLst/>
          </a:prstGeom>
        </p:spPr>
        <p:txBody>
          <a:bodyPr lIns="0" tIns="0" rIns="0" bIns="0" rtlCol="0" anchor="t">
            <a:spAutoFit/>
          </a:bodyPr>
          <a:lstStyle/>
          <a:p>
            <a:pPr marL="0" lvl="0" indent="0" algn="r">
              <a:lnSpc>
                <a:spcPts val="4370"/>
              </a:lnSpc>
              <a:spcBef>
                <a:spcPct val="0"/>
              </a:spcBef>
            </a:pPr>
            <a:r>
              <a:rPr lang="en-US" sz="3121">
                <a:solidFill>
                  <a:srgbClr val="7092B6"/>
                </a:solidFill>
                <a:latin typeface="Lora Italics"/>
              </a:rPr>
              <a:t>Evolving the </a:t>
            </a:r>
            <a:r>
              <a:rPr lang="en-US" sz="3121" u="none" strike="noStrike">
                <a:solidFill>
                  <a:srgbClr val="7092B6"/>
                </a:solidFill>
                <a:latin typeface="Lora Bold Italics"/>
              </a:rPr>
              <a:t>Theory of Change</a:t>
            </a:r>
          </a:p>
        </p:txBody>
      </p:sp>
      <p:sp>
        <p:nvSpPr>
          <p:cNvPr id="13" name="TextBox 13"/>
          <p:cNvSpPr txBox="1"/>
          <p:nvPr/>
        </p:nvSpPr>
        <p:spPr>
          <a:xfrm rot="5400000">
            <a:off x="13881106" y="4985206"/>
            <a:ext cx="7630319" cy="439401"/>
          </a:xfrm>
          <a:prstGeom prst="rect">
            <a:avLst/>
          </a:prstGeom>
        </p:spPr>
        <p:txBody>
          <a:bodyPr lIns="0" tIns="0" rIns="0" bIns="0" rtlCol="0" anchor="t">
            <a:spAutoFit/>
          </a:bodyPr>
          <a:lstStyle/>
          <a:p>
            <a:pPr algn="ctr">
              <a:lnSpc>
                <a:spcPts val="3606"/>
              </a:lnSpc>
            </a:pPr>
            <a:r>
              <a:rPr lang="en-US" sz="2575">
                <a:solidFill>
                  <a:srgbClr val="145DA0"/>
                </a:solidFill>
                <a:latin typeface="Lora Bold"/>
              </a:rPr>
              <a:t>Critical Reflection on Collectivisation</a:t>
            </a:r>
          </a:p>
        </p:txBody>
      </p:sp>
      <p:sp>
        <p:nvSpPr>
          <p:cNvPr id="14" name="TextBox 14"/>
          <p:cNvSpPr txBox="1"/>
          <p:nvPr/>
        </p:nvSpPr>
        <p:spPr>
          <a:xfrm>
            <a:off x="12582874" y="6979063"/>
            <a:ext cx="4206938" cy="536702"/>
          </a:xfrm>
          <a:prstGeom prst="rect">
            <a:avLst/>
          </a:prstGeom>
        </p:spPr>
        <p:txBody>
          <a:bodyPr lIns="0" tIns="0" rIns="0" bIns="0" rtlCol="0" anchor="t">
            <a:spAutoFit/>
          </a:bodyPr>
          <a:lstStyle/>
          <a:p>
            <a:pPr marL="0" lvl="0" indent="0" algn="just">
              <a:lnSpc>
                <a:spcPts val="4368"/>
              </a:lnSpc>
              <a:spcBef>
                <a:spcPct val="0"/>
              </a:spcBef>
            </a:pPr>
            <a:r>
              <a:rPr lang="en-US" sz="3120">
                <a:solidFill>
                  <a:srgbClr val="7092B6"/>
                </a:solidFill>
                <a:latin typeface="Lora Bold Italics"/>
              </a:rPr>
              <a:t>Ethics</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921703" y="2345103"/>
            <a:ext cx="3931270" cy="3651167"/>
          </a:xfrm>
          <a:custGeom>
            <a:avLst/>
            <a:gdLst/>
            <a:ahLst/>
            <a:cxnLst/>
            <a:rect l="l" t="t" r="r" b="b"/>
            <a:pathLst>
              <a:path w="3931270" h="3651167">
                <a:moveTo>
                  <a:pt x="0" y="0"/>
                </a:moveTo>
                <a:lnTo>
                  <a:pt x="3931270" y="0"/>
                </a:lnTo>
                <a:lnTo>
                  <a:pt x="3931270" y="3651167"/>
                </a:lnTo>
                <a:lnTo>
                  <a:pt x="0" y="36511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a:p>
        </p:txBody>
      </p:sp>
      <p:sp>
        <p:nvSpPr>
          <p:cNvPr id="3" name="Freeform 3"/>
          <p:cNvSpPr/>
          <p:nvPr/>
        </p:nvSpPr>
        <p:spPr>
          <a:xfrm>
            <a:off x="5808066" y="2605053"/>
            <a:ext cx="3931270" cy="3651167"/>
          </a:xfrm>
          <a:custGeom>
            <a:avLst/>
            <a:gdLst/>
            <a:ahLst/>
            <a:cxnLst/>
            <a:rect l="l" t="t" r="r" b="b"/>
            <a:pathLst>
              <a:path w="3931270" h="3651167">
                <a:moveTo>
                  <a:pt x="0" y="0"/>
                </a:moveTo>
                <a:lnTo>
                  <a:pt x="3931271" y="0"/>
                </a:lnTo>
                <a:lnTo>
                  <a:pt x="3931271" y="3651167"/>
                </a:lnTo>
                <a:lnTo>
                  <a:pt x="0" y="36511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a:p>
        </p:txBody>
      </p:sp>
      <p:sp>
        <p:nvSpPr>
          <p:cNvPr id="4" name="Freeform 4"/>
          <p:cNvSpPr/>
          <p:nvPr/>
        </p:nvSpPr>
        <p:spPr>
          <a:xfrm>
            <a:off x="7451454" y="4917346"/>
            <a:ext cx="3931270" cy="3651167"/>
          </a:xfrm>
          <a:custGeom>
            <a:avLst/>
            <a:gdLst/>
            <a:ahLst/>
            <a:cxnLst/>
            <a:rect l="l" t="t" r="r" b="b"/>
            <a:pathLst>
              <a:path w="3931270" h="3651167">
                <a:moveTo>
                  <a:pt x="0" y="0"/>
                </a:moveTo>
                <a:lnTo>
                  <a:pt x="3931270" y="0"/>
                </a:lnTo>
                <a:lnTo>
                  <a:pt x="3931270" y="3651167"/>
                </a:lnTo>
                <a:lnTo>
                  <a:pt x="0" y="36511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a:p>
        </p:txBody>
      </p:sp>
      <p:grpSp>
        <p:nvGrpSpPr>
          <p:cNvPr id="5" name="Group 5"/>
          <p:cNvGrpSpPr/>
          <p:nvPr/>
        </p:nvGrpSpPr>
        <p:grpSpPr>
          <a:xfrm>
            <a:off x="7282655" y="3154872"/>
            <a:ext cx="4100070" cy="410007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F3F6"/>
            </a:solidFill>
          </p:spPr>
          <p:txBody>
            <a:bodyPr/>
            <a:lstStyle/>
            <a:p>
              <a:endParaRPr lang="en-IN"/>
            </a:p>
          </p:txBody>
        </p:sp>
        <p:sp>
          <p:nvSpPr>
            <p:cNvPr id="7" name="TextBox 7"/>
            <p:cNvSpPr txBox="1"/>
            <p:nvPr/>
          </p:nvSpPr>
          <p:spPr>
            <a:xfrm>
              <a:off x="76200" y="76200"/>
              <a:ext cx="660400" cy="660400"/>
            </a:xfrm>
            <a:prstGeom prst="rect">
              <a:avLst/>
            </a:prstGeom>
          </p:spPr>
          <p:txBody>
            <a:bodyPr lIns="50800" tIns="50800" rIns="50800" bIns="50800" rtlCol="0" anchor="ctr"/>
            <a:lstStyle/>
            <a:p>
              <a:pPr algn="ctr">
                <a:lnSpc>
                  <a:spcPts val="2160"/>
                </a:lnSpc>
              </a:pPr>
              <a:endParaRPr/>
            </a:p>
          </p:txBody>
        </p:sp>
      </p:grpSp>
      <p:sp>
        <p:nvSpPr>
          <p:cNvPr id="8" name="TextBox 8"/>
          <p:cNvSpPr txBox="1"/>
          <p:nvPr/>
        </p:nvSpPr>
        <p:spPr>
          <a:xfrm rot="-5400000">
            <a:off x="-3581374" y="4923854"/>
            <a:ext cx="8229600" cy="439293"/>
          </a:xfrm>
          <a:prstGeom prst="rect">
            <a:avLst/>
          </a:prstGeom>
        </p:spPr>
        <p:txBody>
          <a:bodyPr lIns="0" tIns="0" rIns="0" bIns="0" rtlCol="0" anchor="t">
            <a:spAutoFit/>
          </a:bodyPr>
          <a:lstStyle/>
          <a:p>
            <a:pPr algn="l">
              <a:lnSpc>
                <a:spcPts val="3611"/>
              </a:lnSpc>
            </a:pPr>
            <a:r>
              <a:rPr lang="en-US" sz="2579">
                <a:solidFill>
                  <a:srgbClr val="545454"/>
                </a:solidFill>
                <a:latin typeface="Lora Bold"/>
              </a:rPr>
              <a:t>Critical Reflection on Interface with Grant Making</a:t>
            </a:r>
          </a:p>
        </p:txBody>
      </p:sp>
      <p:sp>
        <p:nvSpPr>
          <p:cNvPr id="9" name="TextBox 9"/>
          <p:cNvSpPr txBox="1"/>
          <p:nvPr/>
        </p:nvSpPr>
        <p:spPr>
          <a:xfrm>
            <a:off x="7556110" y="4612341"/>
            <a:ext cx="3553159" cy="1127982"/>
          </a:xfrm>
          <a:prstGeom prst="rect">
            <a:avLst/>
          </a:prstGeom>
        </p:spPr>
        <p:txBody>
          <a:bodyPr lIns="0" tIns="0" rIns="0" bIns="0" rtlCol="0" anchor="t">
            <a:spAutoFit/>
          </a:bodyPr>
          <a:lstStyle/>
          <a:p>
            <a:pPr algn="ctr">
              <a:lnSpc>
                <a:spcPts val="2927"/>
              </a:lnSpc>
            </a:pPr>
            <a:r>
              <a:rPr lang="en-US" sz="2091">
                <a:solidFill>
                  <a:srgbClr val="001391"/>
                </a:solidFill>
                <a:cs typeface="Lora Italics"/>
              </a:rPr>
              <a:t>சிந்தனை</a:t>
            </a:r>
            <a:r>
              <a:rPr lang="en-US" sz="2091">
                <a:solidFill>
                  <a:srgbClr val="001391"/>
                </a:solidFill>
                <a:latin typeface="Lora Italics"/>
              </a:rPr>
              <a:t> </a:t>
            </a:r>
          </a:p>
          <a:p>
            <a:pPr marL="0" lvl="0" indent="0" algn="ctr">
              <a:lnSpc>
                <a:spcPts val="2927"/>
              </a:lnSpc>
              <a:spcBef>
                <a:spcPct val="0"/>
              </a:spcBef>
            </a:pPr>
            <a:r>
              <a:rPr lang="en-US" sz="2091" u="none" strike="noStrike">
                <a:solidFill>
                  <a:srgbClr val="001391"/>
                </a:solidFill>
                <a:latin typeface="Lora Italics"/>
              </a:rPr>
              <a:t>Critical Reflection as a core attribute of Collectivisation</a:t>
            </a:r>
          </a:p>
        </p:txBody>
      </p:sp>
      <p:sp>
        <p:nvSpPr>
          <p:cNvPr id="10" name="TextBox 10"/>
          <p:cNvSpPr txBox="1"/>
          <p:nvPr/>
        </p:nvSpPr>
        <p:spPr>
          <a:xfrm>
            <a:off x="2099300" y="1637781"/>
            <a:ext cx="3708766" cy="1095465"/>
          </a:xfrm>
          <a:prstGeom prst="rect">
            <a:avLst/>
          </a:prstGeom>
        </p:spPr>
        <p:txBody>
          <a:bodyPr lIns="0" tIns="0" rIns="0" bIns="0" rtlCol="0" anchor="t">
            <a:spAutoFit/>
          </a:bodyPr>
          <a:lstStyle/>
          <a:p>
            <a:pPr marL="0" lvl="0" indent="0" algn="r">
              <a:lnSpc>
                <a:spcPts val="4370"/>
              </a:lnSpc>
              <a:spcBef>
                <a:spcPct val="0"/>
              </a:spcBef>
            </a:pPr>
            <a:r>
              <a:rPr lang="en-US" sz="3121">
                <a:solidFill>
                  <a:srgbClr val="7092B6"/>
                </a:solidFill>
                <a:latin typeface="Lora Italics"/>
              </a:rPr>
              <a:t>Evolving the </a:t>
            </a:r>
            <a:r>
              <a:rPr lang="en-US" sz="3121" u="none" strike="noStrike">
                <a:solidFill>
                  <a:srgbClr val="7092B6"/>
                </a:solidFill>
                <a:latin typeface="Lora Bold Italics"/>
              </a:rPr>
              <a:t>Theory of Change</a:t>
            </a:r>
          </a:p>
        </p:txBody>
      </p:sp>
      <p:sp>
        <p:nvSpPr>
          <p:cNvPr id="11" name="TextBox 11"/>
          <p:cNvSpPr txBox="1"/>
          <p:nvPr/>
        </p:nvSpPr>
        <p:spPr>
          <a:xfrm rot="5400000">
            <a:off x="13881106" y="4985206"/>
            <a:ext cx="7630319" cy="439401"/>
          </a:xfrm>
          <a:prstGeom prst="rect">
            <a:avLst/>
          </a:prstGeom>
        </p:spPr>
        <p:txBody>
          <a:bodyPr lIns="0" tIns="0" rIns="0" bIns="0" rtlCol="0" anchor="t">
            <a:spAutoFit/>
          </a:bodyPr>
          <a:lstStyle/>
          <a:p>
            <a:pPr algn="ctr">
              <a:lnSpc>
                <a:spcPts val="3606"/>
              </a:lnSpc>
            </a:pPr>
            <a:r>
              <a:rPr lang="en-US" sz="2575">
                <a:solidFill>
                  <a:srgbClr val="145DA0"/>
                </a:solidFill>
                <a:latin typeface="Lora Bold"/>
              </a:rPr>
              <a:t>Critical Reflection on Collectivisation</a:t>
            </a: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0410" y="0"/>
            <a:ext cx="19038683" cy="10287000"/>
            <a:chOff x="0" y="0"/>
            <a:chExt cx="846164" cy="457200"/>
          </a:xfrm>
        </p:grpSpPr>
        <p:sp>
          <p:nvSpPr>
            <p:cNvPr id="3" name="Freeform 3"/>
            <p:cNvSpPr/>
            <p:nvPr/>
          </p:nvSpPr>
          <p:spPr>
            <a:xfrm>
              <a:off x="0" y="0"/>
              <a:ext cx="846164" cy="457200"/>
            </a:xfrm>
            <a:custGeom>
              <a:avLst/>
              <a:gdLst/>
              <a:ahLst/>
              <a:cxnLst/>
              <a:rect l="l" t="t" r="r" b="b"/>
              <a:pathLst>
                <a:path w="846164" h="457200">
                  <a:moveTo>
                    <a:pt x="0" y="0"/>
                  </a:moveTo>
                  <a:lnTo>
                    <a:pt x="846164" y="0"/>
                  </a:lnTo>
                  <a:lnTo>
                    <a:pt x="846164" y="457200"/>
                  </a:lnTo>
                  <a:lnTo>
                    <a:pt x="0" y="457200"/>
                  </a:lnTo>
                  <a:close/>
                </a:path>
              </a:pathLst>
            </a:custGeom>
            <a:solidFill>
              <a:srgbClr val="F1F4FF"/>
            </a:solidFill>
          </p:spPr>
          <p:txBody>
            <a:bodyPr/>
            <a:lstStyle/>
            <a:p>
              <a:endParaRPr lang="en-IN"/>
            </a:p>
          </p:txBody>
        </p:sp>
        <p:sp>
          <p:nvSpPr>
            <p:cNvPr id="4" name="TextBox 4"/>
            <p:cNvSpPr txBox="1"/>
            <p:nvPr/>
          </p:nvSpPr>
          <p:spPr>
            <a:xfrm>
              <a:off x="0" y="-38100"/>
              <a:ext cx="846164" cy="495300"/>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2796259" y="593633"/>
            <a:ext cx="3161380" cy="3408496"/>
          </a:xfrm>
          <a:custGeom>
            <a:avLst/>
            <a:gdLst/>
            <a:ahLst/>
            <a:cxnLst/>
            <a:rect l="l" t="t" r="r" b="b"/>
            <a:pathLst>
              <a:path w="3161380" h="3408496">
                <a:moveTo>
                  <a:pt x="0" y="0"/>
                </a:moveTo>
                <a:lnTo>
                  <a:pt x="3161379" y="0"/>
                </a:lnTo>
                <a:lnTo>
                  <a:pt x="3161379" y="3408495"/>
                </a:lnTo>
                <a:lnTo>
                  <a:pt x="0" y="34084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a:p>
        </p:txBody>
      </p:sp>
      <p:sp>
        <p:nvSpPr>
          <p:cNvPr id="6" name="Freeform 6"/>
          <p:cNvSpPr/>
          <p:nvPr/>
        </p:nvSpPr>
        <p:spPr>
          <a:xfrm>
            <a:off x="3843854" y="3961768"/>
            <a:ext cx="1266030" cy="566548"/>
          </a:xfrm>
          <a:custGeom>
            <a:avLst/>
            <a:gdLst/>
            <a:ahLst/>
            <a:cxnLst/>
            <a:rect l="l" t="t" r="r" b="b"/>
            <a:pathLst>
              <a:path w="1266030" h="566548">
                <a:moveTo>
                  <a:pt x="0" y="0"/>
                </a:moveTo>
                <a:lnTo>
                  <a:pt x="1266030" y="0"/>
                </a:lnTo>
                <a:lnTo>
                  <a:pt x="1266030" y="566549"/>
                </a:lnTo>
                <a:lnTo>
                  <a:pt x="0" y="56654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N"/>
          </a:p>
        </p:txBody>
      </p:sp>
      <p:grpSp>
        <p:nvGrpSpPr>
          <p:cNvPr id="7" name="Group 7"/>
          <p:cNvGrpSpPr/>
          <p:nvPr/>
        </p:nvGrpSpPr>
        <p:grpSpPr>
          <a:xfrm>
            <a:off x="2820756" y="527640"/>
            <a:ext cx="5286357" cy="4290385"/>
            <a:chOff x="0" y="0"/>
            <a:chExt cx="1868347" cy="1516343"/>
          </a:xfrm>
        </p:grpSpPr>
        <p:sp>
          <p:nvSpPr>
            <p:cNvPr id="8" name="Freeform 8"/>
            <p:cNvSpPr/>
            <p:nvPr/>
          </p:nvSpPr>
          <p:spPr>
            <a:xfrm>
              <a:off x="0" y="0"/>
              <a:ext cx="1868347" cy="1516343"/>
            </a:xfrm>
            <a:custGeom>
              <a:avLst/>
              <a:gdLst/>
              <a:ahLst/>
              <a:cxnLst/>
              <a:rect l="l" t="t" r="r" b="b"/>
              <a:pathLst>
                <a:path w="1868347" h="1516343">
                  <a:moveTo>
                    <a:pt x="49793" y="0"/>
                  </a:moveTo>
                  <a:lnTo>
                    <a:pt x="1818554" y="0"/>
                  </a:lnTo>
                  <a:cubicBezTo>
                    <a:pt x="1831760" y="0"/>
                    <a:pt x="1844425" y="5246"/>
                    <a:pt x="1853763" y="14584"/>
                  </a:cubicBezTo>
                  <a:cubicBezTo>
                    <a:pt x="1863101" y="23922"/>
                    <a:pt x="1868347" y="36587"/>
                    <a:pt x="1868347" y="49793"/>
                  </a:cubicBezTo>
                  <a:lnTo>
                    <a:pt x="1868347" y="1466549"/>
                  </a:lnTo>
                  <a:cubicBezTo>
                    <a:pt x="1868347" y="1479755"/>
                    <a:pt x="1863101" y="1492421"/>
                    <a:pt x="1853763" y="1501759"/>
                  </a:cubicBezTo>
                  <a:cubicBezTo>
                    <a:pt x="1844425" y="1511097"/>
                    <a:pt x="1831760" y="1516343"/>
                    <a:pt x="1818554" y="1516343"/>
                  </a:cubicBezTo>
                  <a:lnTo>
                    <a:pt x="49793" y="1516343"/>
                  </a:lnTo>
                  <a:cubicBezTo>
                    <a:pt x="36587" y="1516343"/>
                    <a:pt x="23922" y="1511097"/>
                    <a:pt x="14584" y="1501759"/>
                  </a:cubicBezTo>
                  <a:cubicBezTo>
                    <a:pt x="5246" y="1492421"/>
                    <a:pt x="0" y="1479755"/>
                    <a:pt x="0" y="1466549"/>
                  </a:cubicBezTo>
                  <a:lnTo>
                    <a:pt x="0" y="49793"/>
                  </a:lnTo>
                  <a:cubicBezTo>
                    <a:pt x="0" y="36587"/>
                    <a:pt x="5246" y="23922"/>
                    <a:pt x="14584" y="14584"/>
                  </a:cubicBezTo>
                  <a:cubicBezTo>
                    <a:pt x="23922" y="5246"/>
                    <a:pt x="36587" y="0"/>
                    <a:pt x="49793" y="0"/>
                  </a:cubicBezTo>
                  <a:close/>
                </a:path>
              </a:pathLst>
            </a:custGeom>
            <a:solidFill>
              <a:srgbClr val="000000">
                <a:alpha val="0"/>
              </a:srgbClr>
            </a:solidFill>
            <a:ln w="57150" cap="rnd">
              <a:solidFill>
                <a:srgbClr val="000000"/>
              </a:solidFill>
              <a:prstDash val="solid"/>
              <a:round/>
            </a:ln>
          </p:spPr>
          <p:txBody>
            <a:bodyPr/>
            <a:lstStyle/>
            <a:p>
              <a:endParaRPr lang="en-IN"/>
            </a:p>
          </p:txBody>
        </p:sp>
        <p:sp>
          <p:nvSpPr>
            <p:cNvPr id="9" name="TextBox 9"/>
            <p:cNvSpPr txBox="1"/>
            <p:nvPr/>
          </p:nvSpPr>
          <p:spPr>
            <a:xfrm>
              <a:off x="0" y="-85725"/>
              <a:ext cx="1868347" cy="1602068"/>
            </a:xfrm>
            <a:prstGeom prst="rect">
              <a:avLst/>
            </a:prstGeom>
          </p:spPr>
          <p:txBody>
            <a:bodyPr lIns="50800" tIns="50800" rIns="50800" bIns="50800" rtlCol="0" anchor="ctr"/>
            <a:lstStyle/>
            <a:p>
              <a:pPr algn="ctr">
                <a:lnSpc>
                  <a:spcPts val="3364"/>
                </a:lnSpc>
              </a:pPr>
              <a:endParaRPr/>
            </a:p>
          </p:txBody>
        </p:sp>
      </p:grpSp>
      <p:grpSp>
        <p:nvGrpSpPr>
          <p:cNvPr id="10" name="Group 10"/>
          <p:cNvGrpSpPr/>
          <p:nvPr/>
        </p:nvGrpSpPr>
        <p:grpSpPr>
          <a:xfrm>
            <a:off x="2796259" y="4967915"/>
            <a:ext cx="5286357" cy="4290385"/>
            <a:chOff x="0" y="0"/>
            <a:chExt cx="1868347" cy="1516343"/>
          </a:xfrm>
        </p:grpSpPr>
        <p:sp>
          <p:nvSpPr>
            <p:cNvPr id="11" name="Freeform 11"/>
            <p:cNvSpPr/>
            <p:nvPr/>
          </p:nvSpPr>
          <p:spPr>
            <a:xfrm>
              <a:off x="0" y="0"/>
              <a:ext cx="1868347" cy="1516343"/>
            </a:xfrm>
            <a:custGeom>
              <a:avLst/>
              <a:gdLst/>
              <a:ahLst/>
              <a:cxnLst/>
              <a:rect l="l" t="t" r="r" b="b"/>
              <a:pathLst>
                <a:path w="1868347" h="1516343">
                  <a:moveTo>
                    <a:pt x="49793" y="0"/>
                  </a:moveTo>
                  <a:lnTo>
                    <a:pt x="1818554" y="0"/>
                  </a:lnTo>
                  <a:cubicBezTo>
                    <a:pt x="1831760" y="0"/>
                    <a:pt x="1844425" y="5246"/>
                    <a:pt x="1853763" y="14584"/>
                  </a:cubicBezTo>
                  <a:cubicBezTo>
                    <a:pt x="1863101" y="23922"/>
                    <a:pt x="1868347" y="36587"/>
                    <a:pt x="1868347" y="49793"/>
                  </a:cubicBezTo>
                  <a:lnTo>
                    <a:pt x="1868347" y="1466549"/>
                  </a:lnTo>
                  <a:cubicBezTo>
                    <a:pt x="1868347" y="1479755"/>
                    <a:pt x="1863101" y="1492421"/>
                    <a:pt x="1853763" y="1501759"/>
                  </a:cubicBezTo>
                  <a:cubicBezTo>
                    <a:pt x="1844425" y="1511097"/>
                    <a:pt x="1831760" y="1516343"/>
                    <a:pt x="1818554" y="1516343"/>
                  </a:cubicBezTo>
                  <a:lnTo>
                    <a:pt x="49793" y="1516343"/>
                  </a:lnTo>
                  <a:cubicBezTo>
                    <a:pt x="36587" y="1516343"/>
                    <a:pt x="23922" y="1511097"/>
                    <a:pt x="14584" y="1501759"/>
                  </a:cubicBezTo>
                  <a:cubicBezTo>
                    <a:pt x="5246" y="1492421"/>
                    <a:pt x="0" y="1479755"/>
                    <a:pt x="0" y="1466549"/>
                  </a:cubicBezTo>
                  <a:lnTo>
                    <a:pt x="0" y="49793"/>
                  </a:lnTo>
                  <a:cubicBezTo>
                    <a:pt x="0" y="36587"/>
                    <a:pt x="5246" y="23922"/>
                    <a:pt x="14584" y="14584"/>
                  </a:cubicBezTo>
                  <a:cubicBezTo>
                    <a:pt x="23922" y="5246"/>
                    <a:pt x="36587" y="0"/>
                    <a:pt x="49793" y="0"/>
                  </a:cubicBezTo>
                  <a:close/>
                </a:path>
              </a:pathLst>
            </a:custGeom>
            <a:solidFill>
              <a:srgbClr val="000000">
                <a:alpha val="0"/>
              </a:srgbClr>
            </a:solidFill>
            <a:ln w="57150" cap="rnd">
              <a:solidFill>
                <a:srgbClr val="000000"/>
              </a:solidFill>
              <a:prstDash val="solid"/>
              <a:round/>
            </a:ln>
          </p:spPr>
          <p:txBody>
            <a:bodyPr/>
            <a:lstStyle/>
            <a:p>
              <a:endParaRPr lang="en-IN"/>
            </a:p>
          </p:txBody>
        </p:sp>
        <p:sp>
          <p:nvSpPr>
            <p:cNvPr id="12" name="TextBox 12"/>
            <p:cNvSpPr txBox="1"/>
            <p:nvPr/>
          </p:nvSpPr>
          <p:spPr>
            <a:xfrm>
              <a:off x="0" y="-85725"/>
              <a:ext cx="1868347" cy="1602068"/>
            </a:xfrm>
            <a:prstGeom prst="rect">
              <a:avLst/>
            </a:prstGeom>
          </p:spPr>
          <p:txBody>
            <a:bodyPr lIns="50800" tIns="50800" rIns="50800" bIns="50800" rtlCol="0" anchor="ctr"/>
            <a:lstStyle/>
            <a:p>
              <a:pPr algn="ctr">
                <a:lnSpc>
                  <a:spcPts val="3364"/>
                </a:lnSpc>
              </a:pPr>
              <a:endParaRPr/>
            </a:p>
          </p:txBody>
        </p:sp>
      </p:grpSp>
      <p:sp>
        <p:nvSpPr>
          <p:cNvPr id="13" name="Freeform 13"/>
          <p:cNvSpPr/>
          <p:nvPr/>
        </p:nvSpPr>
        <p:spPr>
          <a:xfrm>
            <a:off x="3192887" y="6307594"/>
            <a:ext cx="4563261" cy="2521202"/>
          </a:xfrm>
          <a:custGeom>
            <a:avLst/>
            <a:gdLst/>
            <a:ahLst/>
            <a:cxnLst/>
            <a:rect l="l" t="t" r="r" b="b"/>
            <a:pathLst>
              <a:path w="4563261" h="2521202">
                <a:moveTo>
                  <a:pt x="0" y="0"/>
                </a:moveTo>
                <a:lnTo>
                  <a:pt x="4563262" y="0"/>
                </a:lnTo>
                <a:lnTo>
                  <a:pt x="4563262" y="2521202"/>
                </a:lnTo>
                <a:lnTo>
                  <a:pt x="0" y="2521202"/>
                </a:lnTo>
                <a:lnTo>
                  <a:pt x="0" y="0"/>
                </a:lnTo>
                <a:close/>
              </a:path>
            </a:pathLst>
          </a:custGeom>
          <a:blipFill>
            <a:blip r:embed="rId6">
              <a:alphaModFix amt="41000"/>
              <a:extLst>
                <a:ext uri="{96DAC541-7B7A-43D3-8B79-37D633B846F1}">
                  <asvg:svgBlip xmlns:asvg="http://schemas.microsoft.com/office/drawing/2016/SVG/main" r:embed="rId7"/>
                </a:ext>
              </a:extLst>
            </a:blip>
            <a:stretch>
              <a:fillRect/>
            </a:stretch>
          </a:blipFill>
        </p:spPr>
        <p:txBody>
          <a:bodyPr/>
          <a:lstStyle/>
          <a:p>
            <a:endParaRPr lang="en-IN"/>
          </a:p>
        </p:txBody>
      </p:sp>
      <p:sp>
        <p:nvSpPr>
          <p:cNvPr id="14" name="Freeform 14"/>
          <p:cNvSpPr/>
          <p:nvPr/>
        </p:nvSpPr>
        <p:spPr>
          <a:xfrm>
            <a:off x="5646731" y="6320154"/>
            <a:ext cx="189132" cy="399222"/>
          </a:xfrm>
          <a:custGeom>
            <a:avLst/>
            <a:gdLst/>
            <a:ahLst/>
            <a:cxnLst/>
            <a:rect l="l" t="t" r="r" b="b"/>
            <a:pathLst>
              <a:path w="189132" h="399222">
                <a:moveTo>
                  <a:pt x="0" y="0"/>
                </a:moveTo>
                <a:lnTo>
                  <a:pt x="189131" y="0"/>
                </a:lnTo>
                <a:lnTo>
                  <a:pt x="189131" y="399222"/>
                </a:lnTo>
                <a:lnTo>
                  <a:pt x="0" y="3992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IN"/>
          </a:p>
        </p:txBody>
      </p:sp>
      <p:sp>
        <p:nvSpPr>
          <p:cNvPr id="15" name="AutoShape 15"/>
          <p:cNvSpPr/>
          <p:nvPr/>
        </p:nvSpPr>
        <p:spPr>
          <a:xfrm flipH="1" flipV="1">
            <a:off x="5232056" y="7113107"/>
            <a:ext cx="44963" cy="885056"/>
          </a:xfrm>
          <a:prstGeom prst="line">
            <a:avLst/>
          </a:prstGeom>
          <a:ln w="57150" cap="flat">
            <a:solidFill>
              <a:srgbClr val="000000"/>
            </a:solidFill>
            <a:prstDash val="sysDash"/>
            <a:headEnd type="none" w="sm" len="sm"/>
            <a:tailEnd type="arrow" w="med" len="sm"/>
          </a:ln>
        </p:spPr>
        <p:txBody>
          <a:bodyPr/>
          <a:lstStyle/>
          <a:p>
            <a:endParaRPr lang="en-IN"/>
          </a:p>
        </p:txBody>
      </p:sp>
      <p:sp>
        <p:nvSpPr>
          <p:cNvPr id="16" name="Freeform 16"/>
          <p:cNvSpPr/>
          <p:nvPr/>
        </p:nvSpPr>
        <p:spPr>
          <a:xfrm>
            <a:off x="5135415" y="7717991"/>
            <a:ext cx="238245" cy="561679"/>
          </a:xfrm>
          <a:custGeom>
            <a:avLst/>
            <a:gdLst/>
            <a:ahLst/>
            <a:cxnLst/>
            <a:rect l="l" t="t" r="r" b="b"/>
            <a:pathLst>
              <a:path w="238245" h="561679">
                <a:moveTo>
                  <a:pt x="0" y="0"/>
                </a:moveTo>
                <a:lnTo>
                  <a:pt x="238245" y="0"/>
                </a:lnTo>
                <a:lnTo>
                  <a:pt x="238245" y="561679"/>
                </a:lnTo>
                <a:lnTo>
                  <a:pt x="0" y="56167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IN"/>
          </a:p>
        </p:txBody>
      </p:sp>
      <p:sp>
        <p:nvSpPr>
          <p:cNvPr id="17" name="AutoShape 17"/>
          <p:cNvSpPr/>
          <p:nvPr/>
        </p:nvSpPr>
        <p:spPr>
          <a:xfrm flipH="1" flipV="1">
            <a:off x="6397400" y="6955069"/>
            <a:ext cx="769034" cy="440378"/>
          </a:xfrm>
          <a:prstGeom prst="line">
            <a:avLst/>
          </a:prstGeom>
          <a:ln w="57150" cap="flat">
            <a:solidFill>
              <a:srgbClr val="000000"/>
            </a:solidFill>
            <a:prstDash val="sysDash"/>
            <a:headEnd type="none" w="sm" len="sm"/>
            <a:tailEnd type="arrow" w="med" len="sm"/>
          </a:ln>
        </p:spPr>
        <p:txBody>
          <a:bodyPr/>
          <a:lstStyle/>
          <a:p>
            <a:endParaRPr lang="en-IN"/>
          </a:p>
        </p:txBody>
      </p:sp>
      <p:sp>
        <p:nvSpPr>
          <p:cNvPr id="18" name="AutoShape 18"/>
          <p:cNvSpPr/>
          <p:nvPr/>
        </p:nvSpPr>
        <p:spPr>
          <a:xfrm flipH="1">
            <a:off x="6367410" y="7528539"/>
            <a:ext cx="801110" cy="378905"/>
          </a:xfrm>
          <a:prstGeom prst="line">
            <a:avLst/>
          </a:prstGeom>
          <a:ln w="57150" cap="flat">
            <a:solidFill>
              <a:srgbClr val="000000"/>
            </a:solidFill>
            <a:prstDash val="sysDash"/>
            <a:headEnd type="none" w="sm" len="sm"/>
            <a:tailEnd type="arrow" w="med" len="sm"/>
          </a:ln>
        </p:spPr>
        <p:txBody>
          <a:bodyPr/>
          <a:lstStyle/>
          <a:p>
            <a:endParaRPr lang="en-IN"/>
          </a:p>
        </p:txBody>
      </p:sp>
      <p:sp>
        <p:nvSpPr>
          <p:cNvPr id="19" name="AutoShape 19"/>
          <p:cNvSpPr/>
          <p:nvPr/>
        </p:nvSpPr>
        <p:spPr>
          <a:xfrm>
            <a:off x="5477816" y="8213479"/>
            <a:ext cx="328994" cy="36289"/>
          </a:xfrm>
          <a:prstGeom prst="line">
            <a:avLst/>
          </a:prstGeom>
          <a:ln w="57150" cap="flat">
            <a:solidFill>
              <a:srgbClr val="000000"/>
            </a:solidFill>
            <a:prstDash val="sysDash"/>
            <a:headEnd type="none" w="sm" len="sm"/>
            <a:tailEnd type="arrow" w="med" len="sm"/>
          </a:ln>
        </p:spPr>
        <p:txBody>
          <a:bodyPr/>
          <a:lstStyle/>
          <a:p>
            <a:endParaRPr lang="en-IN"/>
          </a:p>
        </p:txBody>
      </p:sp>
      <p:sp>
        <p:nvSpPr>
          <p:cNvPr id="20" name="AutoShape 20"/>
          <p:cNvSpPr/>
          <p:nvPr/>
        </p:nvSpPr>
        <p:spPr>
          <a:xfrm flipV="1">
            <a:off x="5559840" y="8261043"/>
            <a:ext cx="0" cy="323819"/>
          </a:xfrm>
          <a:prstGeom prst="line">
            <a:avLst/>
          </a:prstGeom>
          <a:ln w="19050" cap="flat">
            <a:solidFill>
              <a:srgbClr val="000000"/>
            </a:solidFill>
            <a:prstDash val="solid"/>
            <a:headEnd type="none" w="sm" len="sm"/>
            <a:tailEnd type="none" w="sm" len="sm"/>
          </a:ln>
        </p:spPr>
        <p:txBody>
          <a:bodyPr/>
          <a:lstStyle/>
          <a:p>
            <a:endParaRPr lang="en-IN"/>
          </a:p>
        </p:txBody>
      </p:sp>
      <p:grpSp>
        <p:nvGrpSpPr>
          <p:cNvPr id="21" name="Group 21"/>
          <p:cNvGrpSpPr/>
          <p:nvPr/>
        </p:nvGrpSpPr>
        <p:grpSpPr>
          <a:xfrm>
            <a:off x="11042115" y="558550"/>
            <a:ext cx="5286357" cy="4290385"/>
            <a:chOff x="0" y="0"/>
            <a:chExt cx="1868347" cy="1516343"/>
          </a:xfrm>
        </p:grpSpPr>
        <p:sp>
          <p:nvSpPr>
            <p:cNvPr id="22" name="Freeform 22"/>
            <p:cNvSpPr/>
            <p:nvPr/>
          </p:nvSpPr>
          <p:spPr>
            <a:xfrm>
              <a:off x="0" y="0"/>
              <a:ext cx="1868347" cy="1516343"/>
            </a:xfrm>
            <a:custGeom>
              <a:avLst/>
              <a:gdLst/>
              <a:ahLst/>
              <a:cxnLst/>
              <a:rect l="l" t="t" r="r" b="b"/>
              <a:pathLst>
                <a:path w="1868347" h="1516343">
                  <a:moveTo>
                    <a:pt x="49793" y="0"/>
                  </a:moveTo>
                  <a:lnTo>
                    <a:pt x="1818554" y="0"/>
                  </a:lnTo>
                  <a:cubicBezTo>
                    <a:pt x="1831760" y="0"/>
                    <a:pt x="1844425" y="5246"/>
                    <a:pt x="1853763" y="14584"/>
                  </a:cubicBezTo>
                  <a:cubicBezTo>
                    <a:pt x="1863101" y="23922"/>
                    <a:pt x="1868347" y="36587"/>
                    <a:pt x="1868347" y="49793"/>
                  </a:cubicBezTo>
                  <a:lnTo>
                    <a:pt x="1868347" y="1466549"/>
                  </a:lnTo>
                  <a:cubicBezTo>
                    <a:pt x="1868347" y="1479755"/>
                    <a:pt x="1863101" y="1492421"/>
                    <a:pt x="1853763" y="1501759"/>
                  </a:cubicBezTo>
                  <a:cubicBezTo>
                    <a:pt x="1844425" y="1511097"/>
                    <a:pt x="1831760" y="1516343"/>
                    <a:pt x="1818554" y="1516343"/>
                  </a:cubicBezTo>
                  <a:lnTo>
                    <a:pt x="49793" y="1516343"/>
                  </a:lnTo>
                  <a:cubicBezTo>
                    <a:pt x="36587" y="1516343"/>
                    <a:pt x="23922" y="1511097"/>
                    <a:pt x="14584" y="1501759"/>
                  </a:cubicBezTo>
                  <a:cubicBezTo>
                    <a:pt x="5246" y="1492421"/>
                    <a:pt x="0" y="1479755"/>
                    <a:pt x="0" y="1466549"/>
                  </a:cubicBezTo>
                  <a:lnTo>
                    <a:pt x="0" y="49793"/>
                  </a:lnTo>
                  <a:cubicBezTo>
                    <a:pt x="0" y="36587"/>
                    <a:pt x="5246" y="23922"/>
                    <a:pt x="14584" y="14584"/>
                  </a:cubicBezTo>
                  <a:cubicBezTo>
                    <a:pt x="23922" y="5246"/>
                    <a:pt x="36587" y="0"/>
                    <a:pt x="49793" y="0"/>
                  </a:cubicBezTo>
                  <a:close/>
                </a:path>
              </a:pathLst>
            </a:custGeom>
            <a:solidFill>
              <a:srgbClr val="000000">
                <a:alpha val="0"/>
              </a:srgbClr>
            </a:solidFill>
            <a:ln w="57150" cap="rnd">
              <a:solidFill>
                <a:srgbClr val="000000"/>
              </a:solidFill>
              <a:prstDash val="solid"/>
              <a:round/>
            </a:ln>
          </p:spPr>
          <p:txBody>
            <a:bodyPr/>
            <a:lstStyle/>
            <a:p>
              <a:endParaRPr lang="en-IN"/>
            </a:p>
          </p:txBody>
        </p:sp>
        <p:sp>
          <p:nvSpPr>
            <p:cNvPr id="23" name="TextBox 23"/>
            <p:cNvSpPr txBox="1"/>
            <p:nvPr/>
          </p:nvSpPr>
          <p:spPr>
            <a:xfrm>
              <a:off x="0" y="-85725"/>
              <a:ext cx="1868347" cy="1602068"/>
            </a:xfrm>
            <a:prstGeom prst="rect">
              <a:avLst/>
            </a:prstGeom>
          </p:spPr>
          <p:txBody>
            <a:bodyPr lIns="50800" tIns="50800" rIns="50800" bIns="50800" rtlCol="0" anchor="ctr"/>
            <a:lstStyle/>
            <a:p>
              <a:pPr algn="ctr">
                <a:lnSpc>
                  <a:spcPts val="3364"/>
                </a:lnSpc>
              </a:pPr>
              <a:endParaRPr/>
            </a:p>
          </p:txBody>
        </p:sp>
      </p:grpSp>
      <p:sp>
        <p:nvSpPr>
          <p:cNvPr id="24" name="Freeform 24"/>
          <p:cNvSpPr/>
          <p:nvPr/>
        </p:nvSpPr>
        <p:spPr>
          <a:xfrm rot="5400000">
            <a:off x="13743457" y="1721797"/>
            <a:ext cx="1829513" cy="912469"/>
          </a:xfrm>
          <a:custGeom>
            <a:avLst/>
            <a:gdLst/>
            <a:ahLst/>
            <a:cxnLst/>
            <a:rect l="l" t="t" r="r" b="b"/>
            <a:pathLst>
              <a:path w="1829513" h="912469">
                <a:moveTo>
                  <a:pt x="0" y="0"/>
                </a:moveTo>
                <a:lnTo>
                  <a:pt x="1829512" y="0"/>
                </a:lnTo>
                <a:lnTo>
                  <a:pt x="1829512" y="912469"/>
                </a:lnTo>
                <a:lnTo>
                  <a:pt x="0" y="91246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IN"/>
          </a:p>
        </p:txBody>
      </p:sp>
      <p:sp>
        <p:nvSpPr>
          <p:cNvPr id="25" name="AutoShape 25"/>
          <p:cNvSpPr/>
          <p:nvPr/>
        </p:nvSpPr>
        <p:spPr>
          <a:xfrm>
            <a:off x="14106457" y="2178031"/>
            <a:ext cx="1007991" cy="0"/>
          </a:xfrm>
          <a:prstGeom prst="line">
            <a:avLst/>
          </a:prstGeom>
          <a:ln w="57150" cap="flat">
            <a:solidFill>
              <a:srgbClr val="E3E7ED"/>
            </a:solidFill>
            <a:prstDash val="solid"/>
            <a:headEnd type="none" w="sm" len="sm"/>
            <a:tailEnd type="arrow" w="med" len="sm"/>
          </a:ln>
        </p:spPr>
        <p:txBody>
          <a:bodyPr/>
          <a:lstStyle/>
          <a:p>
            <a:endParaRPr lang="en-IN"/>
          </a:p>
        </p:txBody>
      </p:sp>
      <p:graphicFrame>
        <p:nvGraphicFramePr>
          <p:cNvPr id="26" name="Table 26"/>
          <p:cNvGraphicFramePr>
            <a:graphicFrameLocks noGrp="1"/>
          </p:cNvGraphicFramePr>
          <p:nvPr/>
        </p:nvGraphicFramePr>
        <p:xfrm>
          <a:off x="11490424" y="1224666"/>
          <a:ext cx="1932189" cy="2883428"/>
        </p:xfrm>
        <a:graphic>
          <a:graphicData uri="http://schemas.openxmlformats.org/drawingml/2006/table">
            <a:tbl>
              <a:tblPr/>
              <a:tblGrid>
                <a:gridCol w="644063">
                  <a:extLst>
                    <a:ext uri="{9D8B030D-6E8A-4147-A177-3AD203B41FA5}">
                      <a16:colId xmlns:a16="http://schemas.microsoft.com/office/drawing/2014/main" val="20000"/>
                    </a:ext>
                  </a:extLst>
                </a:gridCol>
                <a:gridCol w="644063">
                  <a:extLst>
                    <a:ext uri="{9D8B030D-6E8A-4147-A177-3AD203B41FA5}">
                      <a16:colId xmlns:a16="http://schemas.microsoft.com/office/drawing/2014/main" val="20001"/>
                    </a:ext>
                  </a:extLst>
                </a:gridCol>
                <a:gridCol w="644063">
                  <a:extLst>
                    <a:ext uri="{9D8B030D-6E8A-4147-A177-3AD203B41FA5}">
                      <a16:colId xmlns:a16="http://schemas.microsoft.com/office/drawing/2014/main" val="20002"/>
                    </a:ext>
                  </a:extLst>
                </a:gridCol>
              </a:tblGrid>
              <a:tr h="720857">
                <a:tc>
                  <a:txBody>
                    <a:bodyPr/>
                    <a:lstStyle/>
                    <a:p>
                      <a:pPr algn="ctr">
                        <a:lnSpc>
                          <a:spcPts val="2449"/>
                        </a:lnSpc>
                        <a:defRPr/>
                      </a:pPr>
                      <a:endParaRPr lang="en-US" sz="1100"/>
                    </a:p>
                  </a:txBody>
                  <a:tcPr marL="175411" marR="175411" marT="175411" marB="175411" anchor="ctr">
                    <a:lnL w="32304" cap="flat" cmpd="sng" algn="ctr">
                      <a:solidFill>
                        <a:srgbClr val="000000"/>
                      </a:solidFill>
                      <a:prstDash val="solid"/>
                      <a:round/>
                      <a:headEnd type="none" w="med" len="med"/>
                      <a:tailEnd type="none" w="med" len="med"/>
                    </a:lnL>
                    <a:lnR w="32304" cap="flat" cmpd="sng" algn="ctr">
                      <a:solidFill>
                        <a:srgbClr val="000000"/>
                      </a:solidFill>
                      <a:prstDash val="solid"/>
                      <a:round/>
                      <a:headEnd type="none" w="med" len="med"/>
                      <a:tailEnd type="none" w="med" len="med"/>
                    </a:lnR>
                    <a:lnT w="32304" cap="flat" cmpd="sng" algn="ctr">
                      <a:solidFill>
                        <a:srgbClr val="000000"/>
                      </a:solidFill>
                      <a:prstDash val="solid"/>
                      <a:round/>
                      <a:headEnd type="none" w="med" len="med"/>
                      <a:tailEnd type="none" w="med" len="med"/>
                    </a:lnT>
                    <a:lnB w="32304" cap="flat" cmpd="sng" algn="ctr">
                      <a:solidFill>
                        <a:srgbClr val="000000"/>
                      </a:solidFill>
                      <a:prstDash val="solid"/>
                      <a:round/>
                      <a:headEnd type="none" w="med" len="med"/>
                      <a:tailEnd type="none" w="med" len="med"/>
                    </a:lnB>
                  </a:tcPr>
                </a:tc>
                <a:tc>
                  <a:txBody>
                    <a:bodyPr/>
                    <a:lstStyle/>
                    <a:p>
                      <a:pPr algn="ctr">
                        <a:lnSpc>
                          <a:spcPts val="2449"/>
                        </a:lnSpc>
                        <a:defRPr/>
                      </a:pPr>
                      <a:endParaRPr lang="en-US" sz="1100"/>
                    </a:p>
                  </a:txBody>
                  <a:tcPr marL="175411" marR="175411" marT="175411" marB="175411" anchor="ctr">
                    <a:lnL w="32304" cap="flat" cmpd="sng" algn="ctr">
                      <a:solidFill>
                        <a:srgbClr val="000000"/>
                      </a:solidFill>
                      <a:prstDash val="solid"/>
                      <a:round/>
                      <a:headEnd type="none" w="med" len="med"/>
                      <a:tailEnd type="none" w="med" len="med"/>
                    </a:lnL>
                    <a:lnR w="32304" cap="flat" cmpd="sng" algn="ctr">
                      <a:solidFill>
                        <a:srgbClr val="000000"/>
                      </a:solidFill>
                      <a:prstDash val="solid"/>
                      <a:round/>
                      <a:headEnd type="none" w="med" len="med"/>
                      <a:tailEnd type="none" w="med" len="med"/>
                    </a:lnR>
                    <a:lnT w="32304" cap="flat" cmpd="sng" algn="ctr">
                      <a:solidFill>
                        <a:srgbClr val="000000"/>
                      </a:solidFill>
                      <a:prstDash val="solid"/>
                      <a:round/>
                      <a:headEnd type="none" w="med" len="med"/>
                      <a:tailEnd type="none" w="med" len="med"/>
                    </a:lnT>
                    <a:lnB w="32304" cap="flat" cmpd="sng" algn="ctr">
                      <a:solidFill>
                        <a:srgbClr val="000000"/>
                      </a:solidFill>
                      <a:prstDash val="solid"/>
                      <a:round/>
                      <a:headEnd type="none" w="med" len="med"/>
                      <a:tailEnd type="none" w="med" len="med"/>
                    </a:lnB>
                  </a:tcPr>
                </a:tc>
                <a:tc>
                  <a:txBody>
                    <a:bodyPr/>
                    <a:lstStyle/>
                    <a:p>
                      <a:pPr algn="ctr">
                        <a:lnSpc>
                          <a:spcPts val="2449"/>
                        </a:lnSpc>
                        <a:defRPr/>
                      </a:pPr>
                      <a:endParaRPr lang="en-US" sz="1100"/>
                    </a:p>
                  </a:txBody>
                  <a:tcPr marL="175411" marR="175411" marT="175411" marB="175411" anchor="ctr">
                    <a:lnL w="32304" cap="flat" cmpd="sng" algn="ctr">
                      <a:solidFill>
                        <a:srgbClr val="000000"/>
                      </a:solidFill>
                      <a:prstDash val="solid"/>
                      <a:round/>
                      <a:headEnd type="none" w="med" len="med"/>
                      <a:tailEnd type="none" w="med" len="med"/>
                    </a:lnL>
                    <a:lnR w="32304" cap="flat" cmpd="sng" algn="ctr">
                      <a:solidFill>
                        <a:srgbClr val="000000"/>
                      </a:solidFill>
                      <a:prstDash val="solid"/>
                      <a:round/>
                      <a:headEnd type="none" w="med" len="med"/>
                      <a:tailEnd type="none" w="med" len="med"/>
                    </a:lnR>
                    <a:lnT w="32304" cap="flat" cmpd="sng" algn="ctr">
                      <a:solidFill>
                        <a:srgbClr val="000000"/>
                      </a:solidFill>
                      <a:prstDash val="solid"/>
                      <a:round/>
                      <a:headEnd type="none" w="med" len="med"/>
                      <a:tailEnd type="none" w="med" len="med"/>
                    </a:lnT>
                    <a:lnB w="32304"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20857">
                <a:tc>
                  <a:txBody>
                    <a:bodyPr/>
                    <a:lstStyle/>
                    <a:p>
                      <a:pPr algn="ctr">
                        <a:lnSpc>
                          <a:spcPts val="2449"/>
                        </a:lnSpc>
                        <a:defRPr/>
                      </a:pPr>
                      <a:endParaRPr lang="en-US" sz="1100"/>
                    </a:p>
                  </a:txBody>
                  <a:tcPr marL="175411" marR="175411" marT="175411" marB="175411" anchor="ctr">
                    <a:lnL w="32304" cap="flat" cmpd="sng" algn="ctr">
                      <a:solidFill>
                        <a:srgbClr val="000000"/>
                      </a:solidFill>
                      <a:prstDash val="solid"/>
                      <a:round/>
                      <a:headEnd type="none" w="med" len="med"/>
                      <a:tailEnd type="none" w="med" len="med"/>
                    </a:lnL>
                    <a:lnR w="32304" cap="flat" cmpd="sng" algn="ctr">
                      <a:solidFill>
                        <a:srgbClr val="000000"/>
                      </a:solidFill>
                      <a:prstDash val="solid"/>
                      <a:round/>
                      <a:headEnd type="none" w="med" len="med"/>
                      <a:tailEnd type="none" w="med" len="med"/>
                    </a:lnR>
                    <a:lnT w="32304" cap="flat" cmpd="sng" algn="ctr">
                      <a:solidFill>
                        <a:srgbClr val="000000"/>
                      </a:solidFill>
                      <a:prstDash val="solid"/>
                      <a:round/>
                      <a:headEnd type="none" w="med" len="med"/>
                      <a:tailEnd type="none" w="med" len="med"/>
                    </a:lnT>
                    <a:lnB w="32304" cap="flat" cmpd="sng" algn="ctr">
                      <a:solidFill>
                        <a:srgbClr val="000000"/>
                      </a:solidFill>
                      <a:prstDash val="solid"/>
                      <a:round/>
                      <a:headEnd type="none" w="med" len="med"/>
                      <a:tailEnd type="none" w="med" len="med"/>
                    </a:lnB>
                  </a:tcPr>
                </a:tc>
                <a:tc>
                  <a:txBody>
                    <a:bodyPr/>
                    <a:lstStyle/>
                    <a:p>
                      <a:pPr algn="ctr">
                        <a:lnSpc>
                          <a:spcPts val="2449"/>
                        </a:lnSpc>
                        <a:defRPr/>
                      </a:pPr>
                      <a:endParaRPr lang="en-US" sz="1100"/>
                    </a:p>
                  </a:txBody>
                  <a:tcPr marL="175411" marR="175411" marT="175411" marB="175411" anchor="ctr">
                    <a:lnL w="32304" cap="flat" cmpd="sng" algn="ctr">
                      <a:solidFill>
                        <a:srgbClr val="000000"/>
                      </a:solidFill>
                      <a:prstDash val="solid"/>
                      <a:round/>
                      <a:headEnd type="none" w="med" len="med"/>
                      <a:tailEnd type="none" w="med" len="med"/>
                    </a:lnL>
                    <a:lnR w="32304" cap="flat" cmpd="sng" algn="ctr">
                      <a:solidFill>
                        <a:srgbClr val="000000"/>
                      </a:solidFill>
                      <a:prstDash val="solid"/>
                      <a:round/>
                      <a:headEnd type="none" w="med" len="med"/>
                      <a:tailEnd type="none" w="med" len="med"/>
                    </a:lnR>
                    <a:lnT w="32304" cap="flat" cmpd="sng" algn="ctr">
                      <a:solidFill>
                        <a:srgbClr val="000000"/>
                      </a:solidFill>
                      <a:prstDash val="solid"/>
                      <a:round/>
                      <a:headEnd type="none" w="med" len="med"/>
                      <a:tailEnd type="none" w="med" len="med"/>
                    </a:lnT>
                    <a:lnB w="32304" cap="flat" cmpd="sng" algn="ctr">
                      <a:solidFill>
                        <a:srgbClr val="000000"/>
                      </a:solidFill>
                      <a:prstDash val="solid"/>
                      <a:round/>
                      <a:headEnd type="none" w="med" len="med"/>
                      <a:tailEnd type="none" w="med" len="med"/>
                    </a:lnB>
                  </a:tcPr>
                </a:tc>
                <a:tc>
                  <a:txBody>
                    <a:bodyPr/>
                    <a:lstStyle/>
                    <a:p>
                      <a:pPr algn="ctr">
                        <a:lnSpc>
                          <a:spcPts val="2449"/>
                        </a:lnSpc>
                        <a:defRPr/>
                      </a:pPr>
                      <a:endParaRPr lang="en-US" sz="1100"/>
                    </a:p>
                  </a:txBody>
                  <a:tcPr marL="175411" marR="175411" marT="175411" marB="175411" anchor="ctr">
                    <a:lnL w="32304" cap="flat" cmpd="sng" algn="ctr">
                      <a:solidFill>
                        <a:srgbClr val="000000"/>
                      </a:solidFill>
                      <a:prstDash val="solid"/>
                      <a:round/>
                      <a:headEnd type="none" w="med" len="med"/>
                      <a:tailEnd type="none" w="med" len="med"/>
                    </a:lnL>
                    <a:lnR w="32304" cap="flat" cmpd="sng" algn="ctr">
                      <a:solidFill>
                        <a:srgbClr val="000000"/>
                      </a:solidFill>
                      <a:prstDash val="solid"/>
                      <a:round/>
                      <a:headEnd type="none" w="med" len="med"/>
                      <a:tailEnd type="none" w="med" len="med"/>
                    </a:lnR>
                    <a:lnT w="32304" cap="flat" cmpd="sng" algn="ctr">
                      <a:solidFill>
                        <a:srgbClr val="000000"/>
                      </a:solidFill>
                      <a:prstDash val="solid"/>
                      <a:round/>
                      <a:headEnd type="none" w="med" len="med"/>
                      <a:tailEnd type="none" w="med" len="med"/>
                    </a:lnT>
                    <a:lnB w="32304"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20857">
                <a:tc>
                  <a:txBody>
                    <a:bodyPr/>
                    <a:lstStyle/>
                    <a:p>
                      <a:pPr algn="ctr">
                        <a:lnSpc>
                          <a:spcPts val="2449"/>
                        </a:lnSpc>
                        <a:defRPr/>
                      </a:pPr>
                      <a:endParaRPr lang="en-US" sz="1100"/>
                    </a:p>
                  </a:txBody>
                  <a:tcPr marL="175411" marR="175411" marT="175411" marB="175411" anchor="ctr">
                    <a:lnL w="32304" cap="flat" cmpd="sng" algn="ctr">
                      <a:solidFill>
                        <a:srgbClr val="000000"/>
                      </a:solidFill>
                      <a:prstDash val="solid"/>
                      <a:round/>
                      <a:headEnd type="none" w="med" len="med"/>
                      <a:tailEnd type="none" w="med" len="med"/>
                    </a:lnL>
                    <a:lnR w="32304" cap="flat" cmpd="sng" algn="ctr">
                      <a:solidFill>
                        <a:srgbClr val="000000"/>
                      </a:solidFill>
                      <a:prstDash val="solid"/>
                      <a:round/>
                      <a:headEnd type="none" w="med" len="med"/>
                      <a:tailEnd type="none" w="med" len="med"/>
                    </a:lnR>
                    <a:lnT w="32304" cap="flat" cmpd="sng" algn="ctr">
                      <a:solidFill>
                        <a:srgbClr val="000000"/>
                      </a:solidFill>
                      <a:prstDash val="solid"/>
                      <a:round/>
                      <a:headEnd type="none" w="med" len="med"/>
                      <a:tailEnd type="none" w="med" len="med"/>
                    </a:lnT>
                    <a:lnB w="32304" cap="flat" cmpd="sng" algn="ctr">
                      <a:solidFill>
                        <a:srgbClr val="000000"/>
                      </a:solidFill>
                      <a:prstDash val="solid"/>
                      <a:round/>
                      <a:headEnd type="none" w="med" len="med"/>
                      <a:tailEnd type="none" w="med" len="med"/>
                    </a:lnB>
                  </a:tcPr>
                </a:tc>
                <a:tc>
                  <a:txBody>
                    <a:bodyPr/>
                    <a:lstStyle/>
                    <a:p>
                      <a:pPr algn="ctr">
                        <a:lnSpc>
                          <a:spcPts val="2449"/>
                        </a:lnSpc>
                        <a:defRPr/>
                      </a:pPr>
                      <a:endParaRPr lang="en-US" sz="1100"/>
                    </a:p>
                  </a:txBody>
                  <a:tcPr marL="175411" marR="175411" marT="175411" marB="175411" anchor="ctr">
                    <a:lnL w="32304" cap="flat" cmpd="sng" algn="ctr">
                      <a:solidFill>
                        <a:srgbClr val="000000"/>
                      </a:solidFill>
                      <a:prstDash val="solid"/>
                      <a:round/>
                      <a:headEnd type="none" w="med" len="med"/>
                      <a:tailEnd type="none" w="med" len="med"/>
                    </a:lnL>
                    <a:lnR w="32304" cap="flat" cmpd="sng" algn="ctr">
                      <a:solidFill>
                        <a:srgbClr val="000000"/>
                      </a:solidFill>
                      <a:prstDash val="solid"/>
                      <a:round/>
                      <a:headEnd type="none" w="med" len="med"/>
                      <a:tailEnd type="none" w="med" len="med"/>
                    </a:lnR>
                    <a:lnT w="32304" cap="flat" cmpd="sng" algn="ctr">
                      <a:solidFill>
                        <a:srgbClr val="000000"/>
                      </a:solidFill>
                      <a:prstDash val="solid"/>
                      <a:round/>
                      <a:headEnd type="none" w="med" len="med"/>
                      <a:tailEnd type="none" w="med" len="med"/>
                    </a:lnT>
                    <a:lnB w="32304" cap="flat" cmpd="sng" algn="ctr">
                      <a:solidFill>
                        <a:srgbClr val="000000"/>
                      </a:solidFill>
                      <a:prstDash val="solid"/>
                      <a:round/>
                      <a:headEnd type="none" w="med" len="med"/>
                      <a:tailEnd type="none" w="med" len="med"/>
                    </a:lnB>
                  </a:tcPr>
                </a:tc>
                <a:tc>
                  <a:txBody>
                    <a:bodyPr/>
                    <a:lstStyle/>
                    <a:p>
                      <a:pPr algn="ctr">
                        <a:lnSpc>
                          <a:spcPts val="2449"/>
                        </a:lnSpc>
                        <a:defRPr/>
                      </a:pPr>
                      <a:endParaRPr lang="en-US" sz="1100"/>
                    </a:p>
                  </a:txBody>
                  <a:tcPr marL="175411" marR="175411" marT="175411" marB="175411" anchor="ctr">
                    <a:lnL w="32304" cap="flat" cmpd="sng" algn="ctr">
                      <a:solidFill>
                        <a:srgbClr val="000000"/>
                      </a:solidFill>
                      <a:prstDash val="solid"/>
                      <a:round/>
                      <a:headEnd type="none" w="med" len="med"/>
                      <a:tailEnd type="none" w="med" len="med"/>
                    </a:lnL>
                    <a:lnR w="32304" cap="flat" cmpd="sng" algn="ctr">
                      <a:solidFill>
                        <a:srgbClr val="000000"/>
                      </a:solidFill>
                      <a:prstDash val="solid"/>
                      <a:round/>
                      <a:headEnd type="none" w="med" len="med"/>
                      <a:tailEnd type="none" w="med" len="med"/>
                    </a:lnR>
                    <a:lnT w="32304" cap="flat" cmpd="sng" algn="ctr">
                      <a:solidFill>
                        <a:srgbClr val="000000"/>
                      </a:solidFill>
                      <a:prstDash val="solid"/>
                      <a:round/>
                      <a:headEnd type="none" w="med" len="med"/>
                      <a:tailEnd type="none" w="med" len="med"/>
                    </a:lnT>
                    <a:lnB w="32304"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20857">
                <a:tc>
                  <a:txBody>
                    <a:bodyPr/>
                    <a:lstStyle/>
                    <a:p>
                      <a:pPr algn="ctr">
                        <a:lnSpc>
                          <a:spcPts val="2449"/>
                        </a:lnSpc>
                        <a:defRPr/>
                      </a:pPr>
                      <a:endParaRPr lang="en-US" sz="1100"/>
                    </a:p>
                  </a:txBody>
                  <a:tcPr marL="175411" marR="175411" marT="175411" marB="175411" anchor="ctr">
                    <a:lnL w="32304" cap="flat" cmpd="sng" algn="ctr">
                      <a:solidFill>
                        <a:srgbClr val="000000"/>
                      </a:solidFill>
                      <a:prstDash val="solid"/>
                      <a:round/>
                      <a:headEnd type="none" w="med" len="med"/>
                      <a:tailEnd type="none" w="med" len="med"/>
                    </a:lnL>
                    <a:lnR w="32304" cap="flat" cmpd="sng" algn="ctr">
                      <a:solidFill>
                        <a:srgbClr val="000000"/>
                      </a:solidFill>
                      <a:prstDash val="solid"/>
                      <a:round/>
                      <a:headEnd type="none" w="med" len="med"/>
                      <a:tailEnd type="none" w="med" len="med"/>
                    </a:lnR>
                    <a:lnT w="32304" cap="flat" cmpd="sng" algn="ctr">
                      <a:solidFill>
                        <a:srgbClr val="000000"/>
                      </a:solidFill>
                      <a:prstDash val="solid"/>
                      <a:round/>
                      <a:headEnd type="none" w="med" len="med"/>
                      <a:tailEnd type="none" w="med" len="med"/>
                    </a:lnT>
                    <a:lnB w="32304" cap="flat" cmpd="sng" algn="ctr">
                      <a:solidFill>
                        <a:srgbClr val="000000"/>
                      </a:solidFill>
                      <a:prstDash val="solid"/>
                      <a:round/>
                      <a:headEnd type="none" w="med" len="med"/>
                      <a:tailEnd type="none" w="med" len="med"/>
                    </a:lnB>
                  </a:tcPr>
                </a:tc>
                <a:tc>
                  <a:txBody>
                    <a:bodyPr/>
                    <a:lstStyle/>
                    <a:p>
                      <a:pPr algn="ctr">
                        <a:lnSpc>
                          <a:spcPts val="2449"/>
                        </a:lnSpc>
                        <a:defRPr/>
                      </a:pPr>
                      <a:endParaRPr lang="en-US" sz="1100"/>
                    </a:p>
                  </a:txBody>
                  <a:tcPr marL="175411" marR="175411" marT="175411" marB="175411" anchor="ctr">
                    <a:lnL w="32304" cap="flat" cmpd="sng" algn="ctr">
                      <a:solidFill>
                        <a:srgbClr val="000000"/>
                      </a:solidFill>
                      <a:prstDash val="solid"/>
                      <a:round/>
                      <a:headEnd type="none" w="med" len="med"/>
                      <a:tailEnd type="none" w="med" len="med"/>
                    </a:lnL>
                    <a:lnR w="32304" cap="flat" cmpd="sng" algn="ctr">
                      <a:solidFill>
                        <a:srgbClr val="000000"/>
                      </a:solidFill>
                      <a:prstDash val="solid"/>
                      <a:round/>
                      <a:headEnd type="none" w="med" len="med"/>
                      <a:tailEnd type="none" w="med" len="med"/>
                    </a:lnR>
                    <a:lnT w="32304" cap="flat" cmpd="sng" algn="ctr">
                      <a:solidFill>
                        <a:srgbClr val="000000"/>
                      </a:solidFill>
                      <a:prstDash val="solid"/>
                      <a:round/>
                      <a:headEnd type="none" w="med" len="med"/>
                      <a:tailEnd type="none" w="med" len="med"/>
                    </a:lnT>
                    <a:lnB w="32304" cap="flat" cmpd="sng" algn="ctr">
                      <a:solidFill>
                        <a:srgbClr val="000000"/>
                      </a:solidFill>
                      <a:prstDash val="solid"/>
                      <a:round/>
                      <a:headEnd type="none" w="med" len="med"/>
                      <a:tailEnd type="none" w="med" len="med"/>
                    </a:lnB>
                  </a:tcPr>
                </a:tc>
                <a:tc>
                  <a:txBody>
                    <a:bodyPr/>
                    <a:lstStyle/>
                    <a:p>
                      <a:pPr algn="ctr">
                        <a:lnSpc>
                          <a:spcPts val="2449"/>
                        </a:lnSpc>
                        <a:defRPr/>
                      </a:pPr>
                      <a:endParaRPr lang="en-US" sz="1100"/>
                    </a:p>
                  </a:txBody>
                  <a:tcPr marL="175411" marR="175411" marT="175411" marB="175411" anchor="ctr">
                    <a:lnL w="32304" cap="flat" cmpd="sng" algn="ctr">
                      <a:solidFill>
                        <a:srgbClr val="000000"/>
                      </a:solidFill>
                      <a:prstDash val="solid"/>
                      <a:round/>
                      <a:headEnd type="none" w="med" len="med"/>
                      <a:tailEnd type="none" w="med" len="med"/>
                    </a:lnL>
                    <a:lnR w="32304" cap="flat" cmpd="sng" algn="ctr">
                      <a:solidFill>
                        <a:srgbClr val="000000"/>
                      </a:solidFill>
                      <a:prstDash val="solid"/>
                      <a:round/>
                      <a:headEnd type="none" w="med" len="med"/>
                      <a:tailEnd type="none" w="med" len="med"/>
                    </a:lnR>
                    <a:lnT w="32304" cap="flat" cmpd="sng" algn="ctr">
                      <a:solidFill>
                        <a:srgbClr val="000000"/>
                      </a:solidFill>
                      <a:prstDash val="solid"/>
                      <a:round/>
                      <a:headEnd type="none" w="med" len="med"/>
                      <a:tailEnd type="none" w="med" len="med"/>
                    </a:lnT>
                    <a:lnB w="32304"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7" name="TextBox 27"/>
          <p:cNvSpPr txBox="1"/>
          <p:nvPr/>
        </p:nvSpPr>
        <p:spPr>
          <a:xfrm>
            <a:off x="4830414" y="714038"/>
            <a:ext cx="3073992" cy="644022"/>
          </a:xfrm>
          <a:prstGeom prst="rect">
            <a:avLst/>
          </a:prstGeom>
        </p:spPr>
        <p:txBody>
          <a:bodyPr lIns="0" tIns="0" rIns="0" bIns="0" rtlCol="0" anchor="t">
            <a:spAutoFit/>
          </a:bodyPr>
          <a:lstStyle/>
          <a:p>
            <a:pPr algn="ctr">
              <a:lnSpc>
                <a:spcPts val="2574"/>
              </a:lnSpc>
              <a:spcBef>
                <a:spcPct val="0"/>
              </a:spcBef>
            </a:pPr>
            <a:r>
              <a:rPr lang="en-US" sz="1838" b="1" dirty="0">
                <a:solidFill>
                  <a:srgbClr val="000000"/>
                </a:solidFill>
                <a:latin typeface="Lora"/>
              </a:rPr>
              <a:t> Understanding the problem</a:t>
            </a:r>
          </a:p>
        </p:txBody>
      </p:sp>
      <p:sp>
        <p:nvSpPr>
          <p:cNvPr id="28" name="TextBox 28"/>
          <p:cNvSpPr txBox="1"/>
          <p:nvPr/>
        </p:nvSpPr>
        <p:spPr>
          <a:xfrm>
            <a:off x="4888971" y="3720558"/>
            <a:ext cx="1600695" cy="250390"/>
          </a:xfrm>
          <a:prstGeom prst="rect">
            <a:avLst/>
          </a:prstGeom>
        </p:spPr>
        <p:txBody>
          <a:bodyPr wrap="square" lIns="0" tIns="0" rIns="0" bIns="0" rtlCol="0" anchor="t">
            <a:spAutoFit/>
          </a:bodyPr>
          <a:lstStyle/>
          <a:p>
            <a:pPr algn="ctr">
              <a:lnSpc>
                <a:spcPts val="2058"/>
              </a:lnSpc>
              <a:spcBef>
                <a:spcPct val="0"/>
              </a:spcBef>
            </a:pPr>
            <a:r>
              <a:rPr lang="en-US" sz="1470" dirty="0">
                <a:solidFill>
                  <a:srgbClr val="000000"/>
                </a:solidFill>
                <a:latin typeface="Lora"/>
              </a:rPr>
              <a:t>trigger causes</a:t>
            </a:r>
          </a:p>
        </p:txBody>
      </p:sp>
      <p:sp>
        <p:nvSpPr>
          <p:cNvPr id="29" name="TextBox 29"/>
          <p:cNvSpPr txBox="1"/>
          <p:nvPr/>
        </p:nvSpPr>
        <p:spPr>
          <a:xfrm>
            <a:off x="5841443" y="2257258"/>
            <a:ext cx="1354163" cy="250390"/>
          </a:xfrm>
          <a:prstGeom prst="rect">
            <a:avLst/>
          </a:prstGeom>
        </p:spPr>
        <p:txBody>
          <a:bodyPr wrap="square" lIns="0" tIns="0" rIns="0" bIns="0" rtlCol="0" anchor="t">
            <a:spAutoFit/>
          </a:bodyPr>
          <a:lstStyle/>
          <a:p>
            <a:pPr algn="ctr">
              <a:lnSpc>
                <a:spcPts val="2058"/>
              </a:lnSpc>
              <a:spcBef>
                <a:spcPct val="0"/>
              </a:spcBef>
            </a:pPr>
            <a:r>
              <a:rPr lang="en-US" sz="1470" dirty="0">
                <a:solidFill>
                  <a:srgbClr val="000000"/>
                </a:solidFill>
                <a:latin typeface="Lora"/>
              </a:rPr>
              <a:t>Manifestation</a:t>
            </a:r>
          </a:p>
        </p:txBody>
      </p:sp>
      <p:sp>
        <p:nvSpPr>
          <p:cNvPr id="30" name="TextBox 30"/>
          <p:cNvSpPr txBox="1"/>
          <p:nvPr/>
        </p:nvSpPr>
        <p:spPr>
          <a:xfrm>
            <a:off x="5109884" y="4225993"/>
            <a:ext cx="1379782" cy="250390"/>
          </a:xfrm>
          <a:prstGeom prst="rect">
            <a:avLst/>
          </a:prstGeom>
        </p:spPr>
        <p:txBody>
          <a:bodyPr wrap="square" lIns="0" tIns="0" rIns="0" bIns="0" rtlCol="0" anchor="t">
            <a:spAutoFit/>
          </a:bodyPr>
          <a:lstStyle/>
          <a:p>
            <a:pPr algn="ctr">
              <a:lnSpc>
                <a:spcPts val="2058"/>
              </a:lnSpc>
              <a:spcBef>
                <a:spcPct val="0"/>
              </a:spcBef>
            </a:pPr>
            <a:r>
              <a:rPr lang="en-US" sz="1470" dirty="0">
                <a:solidFill>
                  <a:srgbClr val="000000"/>
                </a:solidFill>
                <a:latin typeface="Lora"/>
              </a:rPr>
              <a:t>root causes</a:t>
            </a:r>
          </a:p>
        </p:txBody>
      </p:sp>
      <p:sp>
        <p:nvSpPr>
          <p:cNvPr id="31" name="TextBox 31"/>
          <p:cNvSpPr txBox="1"/>
          <p:nvPr/>
        </p:nvSpPr>
        <p:spPr>
          <a:xfrm>
            <a:off x="3733800" y="5225977"/>
            <a:ext cx="4274290" cy="1075025"/>
          </a:xfrm>
          <a:prstGeom prst="rect">
            <a:avLst/>
          </a:prstGeom>
        </p:spPr>
        <p:txBody>
          <a:bodyPr wrap="square" lIns="0" tIns="0" rIns="0" bIns="0" rtlCol="0" anchor="t">
            <a:spAutoFit/>
          </a:bodyPr>
          <a:lstStyle/>
          <a:p>
            <a:pPr marL="436728" lvl="1" indent="-218364" algn="ctr">
              <a:lnSpc>
                <a:spcPts val="2831"/>
              </a:lnSpc>
              <a:buAutoNum type="arabicPeriod"/>
            </a:pPr>
            <a:r>
              <a:rPr lang="en-US" sz="2022" dirty="0">
                <a:solidFill>
                  <a:srgbClr val="000000"/>
                </a:solidFill>
                <a:latin typeface="Lora"/>
              </a:rPr>
              <a:t>Change within system</a:t>
            </a:r>
          </a:p>
          <a:p>
            <a:pPr algn="ctr">
              <a:lnSpc>
                <a:spcPts val="2831"/>
              </a:lnSpc>
            </a:pPr>
            <a:r>
              <a:rPr lang="en-US" sz="2022" dirty="0">
                <a:solidFill>
                  <a:srgbClr val="000000"/>
                </a:solidFill>
                <a:latin typeface="Lora"/>
              </a:rPr>
              <a:t>2. Systemic change</a:t>
            </a:r>
          </a:p>
          <a:p>
            <a:pPr algn="ctr">
              <a:lnSpc>
                <a:spcPts val="2831"/>
              </a:lnSpc>
              <a:spcBef>
                <a:spcPct val="0"/>
              </a:spcBef>
            </a:pPr>
            <a:r>
              <a:rPr lang="en-US" sz="2022" dirty="0">
                <a:solidFill>
                  <a:srgbClr val="000000"/>
                </a:solidFill>
                <a:latin typeface="Lora"/>
              </a:rPr>
              <a:t>3. Structural change</a:t>
            </a:r>
          </a:p>
        </p:txBody>
      </p:sp>
      <p:sp>
        <p:nvSpPr>
          <p:cNvPr id="32" name="TextBox 32"/>
          <p:cNvSpPr txBox="1"/>
          <p:nvPr/>
        </p:nvSpPr>
        <p:spPr>
          <a:xfrm>
            <a:off x="13468374" y="2071398"/>
            <a:ext cx="638084" cy="168701"/>
          </a:xfrm>
          <a:prstGeom prst="rect">
            <a:avLst/>
          </a:prstGeom>
        </p:spPr>
        <p:txBody>
          <a:bodyPr wrap="square" lIns="0" tIns="0" rIns="0" bIns="0" rtlCol="0" anchor="t">
            <a:spAutoFit/>
          </a:bodyPr>
          <a:lstStyle/>
          <a:p>
            <a:pPr algn="ctr">
              <a:lnSpc>
                <a:spcPts val="1446"/>
              </a:lnSpc>
              <a:spcBef>
                <a:spcPct val="0"/>
              </a:spcBef>
            </a:pPr>
            <a:r>
              <a:rPr lang="en-US" sz="1033" dirty="0">
                <a:solidFill>
                  <a:srgbClr val="000000"/>
                </a:solidFill>
                <a:latin typeface="Lora"/>
              </a:rPr>
              <a:t>Center</a:t>
            </a:r>
          </a:p>
        </p:txBody>
      </p:sp>
      <p:sp>
        <p:nvSpPr>
          <p:cNvPr id="33" name="TextBox 33"/>
          <p:cNvSpPr txBox="1"/>
          <p:nvPr/>
        </p:nvSpPr>
        <p:spPr>
          <a:xfrm>
            <a:off x="15106015" y="2082397"/>
            <a:ext cx="868742" cy="367049"/>
          </a:xfrm>
          <a:prstGeom prst="rect">
            <a:avLst/>
          </a:prstGeom>
        </p:spPr>
        <p:txBody>
          <a:bodyPr lIns="0" tIns="0" rIns="0" bIns="0" rtlCol="0" anchor="t">
            <a:spAutoFit/>
          </a:bodyPr>
          <a:lstStyle/>
          <a:p>
            <a:pPr algn="ctr">
              <a:lnSpc>
                <a:spcPts val="1446"/>
              </a:lnSpc>
              <a:spcBef>
                <a:spcPct val="0"/>
              </a:spcBef>
            </a:pPr>
            <a:r>
              <a:rPr lang="en-US" sz="1033">
                <a:solidFill>
                  <a:srgbClr val="000000"/>
                </a:solidFill>
                <a:latin typeface="Lora"/>
              </a:rPr>
              <a:t>Periphery (Margins)</a:t>
            </a:r>
          </a:p>
        </p:txBody>
      </p:sp>
      <p:grpSp>
        <p:nvGrpSpPr>
          <p:cNvPr id="34" name="Group 34"/>
          <p:cNvGrpSpPr/>
          <p:nvPr/>
        </p:nvGrpSpPr>
        <p:grpSpPr>
          <a:xfrm>
            <a:off x="11042115" y="4967915"/>
            <a:ext cx="5286357" cy="4290385"/>
            <a:chOff x="0" y="0"/>
            <a:chExt cx="1868347" cy="1516343"/>
          </a:xfrm>
        </p:grpSpPr>
        <p:sp>
          <p:nvSpPr>
            <p:cNvPr id="35" name="Freeform 35"/>
            <p:cNvSpPr/>
            <p:nvPr/>
          </p:nvSpPr>
          <p:spPr>
            <a:xfrm>
              <a:off x="0" y="0"/>
              <a:ext cx="1868347" cy="1516343"/>
            </a:xfrm>
            <a:custGeom>
              <a:avLst/>
              <a:gdLst/>
              <a:ahLst/>
              <a:cxnLst/>
              <a:rect l="l" t="t" r="r" b="b"/>
              <a:pathLst>
                <a:path w="1868347" h="1516343">
                  <a:moveTo>
                    <a:pt x="49793" y="0"/>
                  </a:moveTo>
                  <a:lnTo>
                    <a:pt x="1818554" y="0"/>
                  </a:lnTo>
                  <a:cubicBezTo>
                    <a:pt x="1831760" y="0"/>
                    <a:pt x="1844425" y="5246"/>
                    <a:pt x="1853763" y="14584"/>
                  </a:cubicBezTo>
                  <a:cubicBezTo>
                    <a:pt x="1863101" y="23922"/>
                    <a:pt x="1868347" y="36587"/>
                    <a:pt x="1868347" y="49793"/>
                  </a:cubicBezTo>
                  <a:lnTo>
                    <a:pt x="1868347" y="1466549"/>
                  </a:lnTo>
                  <a:cubicBezTo>
                    <a:pt x="1868347" y="1479755"/>
                    <a:pt x="1863101" y="1492421"/>
                    <a:pt x="1853763" y="1501759"/>
                  </a:cubicBezTo>
                  <a:cubicBezTo>
                    <a:pt x="1844425" y="1511097"/>
                    <a:pt x="1831760" y="1516343"/>
                    <a:pt x="1818554" y="1516343"/>
                  </a:cubicBezTo>
                  <a:lnTo>
                    <a:pt x="49793" y="1516343"/>
                  </a:lnTo>
                  <a:cubicBezTo>
                    <a:pt x="36587" y="1516343"/>
                    <a:pt x="23922" y="1511097"/>
                    <a:pt x="14584" y="1501759"/>
                  </a:cubicBezTo>
                  <a:cubicBezTo>
                    <a:pt x="5246" y="1492421"/>
                    <a:pt x="0" y="1479755"/>
                    <a:pt x="0" y="1466549"/>
                  </a:cubicBezTo>
                  <a:lnTo>
                    <a:pt x="0" y="49793"/>
                  </a:lnTo>
                  <a:cubicBezTo>
                    <a:pt x="0" y="36587"/>
                    <a:pt x="5246" y="23922"/>
                    <a:pt x="14584" y="14584"/>
                  </a:cubicBezTo>
                  <a:cubicBezTo>
                    <a:pt x="23922" y="5246"/>
                    <a:pt x="36587" y="0"/>
                    <a:pt x="49793" y="0"/>
                  </a:cubicBezTo>
                  <a:close/>
                </a:path>
              </a:pathLst>
            </a:custGeom>
            <a:solidFill>
              <a:srgbClr val="000000">
                <a:alpha val="0"/>
              </a:srgbClr>
            </a:solidFill>
            <a:ln w="57150" cap="rnd">
              <a:solidFill>
                <a:srgbClr val="000000"/>
              </a:solidFill>
              <a:prstDash val="solid"/>
              <a:round/>
            </a:ln>
          </p:spPr>
          <p:txBody>
            <a:bodyPr/>
            <a:lstStyle/>
            <a:p>
              <a:endParaRPr lang="en-IN"/>
            </a:p>
          </p:txBody>
        </p:sp>
        <p:sp>
          <p:nvSpPr>
            <p:cNvPr id="36" name="TextBox 36"/>
            <p:cNvSpPr txBox="1"/>
            <p:nvPr/>
          </p:nvSpPr>
          <p:spPr>
            <a:xfrm>
              <a:off x="0" y="-85725"/>
              <a:ext cx="1868347" cy="1602068"/>
            </a:xfrm>
            <a:prstGeom prst="rect">
              <a:avLst/>
            </a:prstGeom>
          </p:spPr>
          <p:txBody>
            <a:bodyPr lIns="50800" tIns="50800" rIns="50800" bIns="50800" rtlCol="0" anchor="ctr"/>
            <a:lstStyle/>
            <a:p>
              <a:pPr algn="ctr">
                <a:lnSpc>
                  <a:spcPts val="3364"/>
                </a:lnSpc>
              </a:pPr>
              <a:endParaRPr/>
            </a:p>
          </p:txBody>
        </p:sp>
      </p:grpSp>
      <p:sp>
        <p:nvSpPr>
          <p:cNvPr id="37" name="TextBox 37"/>
          <p:cNvSpPr txBox="1"/>
          <p:nvPr/>
        </p:nvSpPr>
        <p:spPr>
          <a:xfrm>
            <a:off x="13734647" y="5245027"/>
            <a:ext cx="1962597" cy="644022"/>
          </a:xfrm>
          <a:prstGeom prst="rect">
            <a:avLst/>
          </a:prstGeom>
        </p:spPr>
        <p:txBody>
          <a:bodyPr lIns="0" tIns="0" rIns="0" bIns="0" rtlCol="0" anchor="t">
            <a:spAutoFit/>
          </a:bodyPr>
          <a:lstStyle/>
          <a:p>
            <a:pPr algn="ctr">
              <a:lnSpc>
                <a:spcPts val="2574"/>
              </a:lnSpc>
              <a:spcBef>
                <a:spcPct val="0"/>
              </a:spcBef>
            </a:pPr>
            <a:r>
              <a:rPr lang="en-US" sz="1838" b="1" dirty="0">
                <a:solidFill>
                  <a:srgbClr val="000000"/>
                </a:solidFill>
                <a:latin typeface="Lora"/>
              </a:rPr>
              <a:t>Imagining Change</a:t>
            </a:r>
          </a:p>
        </p:txBody>
      </p:sp>
      <p:sp>
        <p:nvSpPr>
          <p:cNvPr id="38" name="TextBox 38"/>
          <p:cNvSpPr txBox="1"/>
          <p:nvPr/>
        </p:nvSpPr>
        <p:spPr>
          <a:xfrm>
            <a:off x="11858788" y="6123533"/>
            <a:ext cx="2611710" cy="2443114"/>
          </a:xfrm>
          <a:prstGeom prst="rect">
            <a:avLst/>
          </a:prstGeom>
        </p:spPr>
        <p:txBody>
          <a:bodyPr lIns="0" tIns="0" rIns="0" bIns="0" rtlCol="0" anchor="t">
            <a:spAutoFit/>
          </a:bodyPr>
          <a:lstStyle/>
          <a:p>
            <a:pPr algn="ctr">
              <a:lnSpc>
                <a:spcPts val="2796"/>
              </a:lnSpc>
            </a:pPr>
            <a:r>
              <a:rPr lang="en-US" sz="1997" dirty="0">
                <a:solidFill>
                  <a:srgbClr val="000000"/>
                </a:solidFill>
                <a:latin typeface="Lora Bold"/>
              </a:rPr>
              <a:t>Long term</a:t>
            </a:r>
          </a:p>
          <a:p>
            <a:pPr algn="ctr">
              <a:lnSpc>
                <a:spcPts val="2796"/>
              </a:lnSpc>
            </a:pPr>
            <a:endParaRPr lang="en-US" sz="1997" dirty="0">
              <a:solidFill>
                <a:srgbClr val="000000"/>
              </a:solidFill>
              <a:latin typeface="Lora Bold"/>
            </a:endParaRPr>
          </a:p>
          <a:p>
            <a:pPr algn="ctr">
              <a:lnSpc>
                <a:spcPts val="2796"/>
              </a:lnSpc>
            </a:pPr>
            <a:endParaRPr lang="en-US" sz="1997" dirty="0">
              <a:solidFill>
                <a:srgbClr val="000000"/>
              </a:solidFill>
              <a:latin typeface="Lora Bold"/>
            </a:endParaRPr>
          </a:p>
          <a:p>
            <a:pPr algn="ctr">
              <a:lnSpc>
                <a:spcPts val="2796"/>
              </a:lnSpc>
            </a:pPr>
            <a:r>
              <a:rPr lang="en-US" sz="1997" dirty="0">
                <a:solidFill>
                  <a:srgbClr val="000000"/>
                </a:solidFill>
                <a:latin typeface="Lora Bold"/>
              </a:rPr>
              <a:t>Mid term</a:t>
            </a:r>
          </a:p>
          <a:p>
            <a:pPr algn="ctr">
              <a:lnSpc>
                <a:spcPts val="2796"/>
              </a:lnSpc>
            </a:pPr>
            <a:endParaRPr lang="en-US" sz="1997" dirty="0">
              <a:solidFill>
                <a:srgbClr val="000000"/>
              </a:solidFill>
              <a:latin typeface="Lora Bold"/>
            </a:endParaRPr>
          </a:p>
          <a:p>
            <a:pPr algn="ctr">
              <a:lnSpc>
                <a:spcPts val="2796"/>
              </a:lnSpc>
            </a:pPr>
            <a:endParaRPr lang="en-US" sz="1997" dirty="0">
              <a:solidFill>
                <a:srgbClr val="000000"/>
              </a:solidFill>
              <a:latin typeface="Lora Bold"/>
            </a:endParaRPr>
          </a:p>
          <a:p>
            <a:pPr algn="ctr">
              <a:lnSpc>
                <a:spcPts val="2796"/>
              </a:lnSpc>
              <a:spcBef>
                <a:spcPct val="0"/>
              </a:spcBef>
            </a:pPr>
            <a:r>
              <a:rPr lang="en-US" sz="1997" dirty="0">
                <a:solidFill>
                  <a:srgbClr val="000000"/>
                </a:solidFill>
                <a:latin typeface="Lora Bold"/>
              </a:rPr>
              <a:t>Short term/ Urgency</a:t>
            </a:r>
          </a:p>
        </p:txBody>
      </p:sp>
      <p:grpSp>
        <p:nvGrpSpPr>
          <p:cNvPr id="39" name="Group 39"/>
          <p:cNvGrpSpPr/>
          <p:nvPr/>
        </p:nvGrpSpPr>
        <p:grpSpPr>
          <a:xfrm>
            <a:off x="7551140" y="2632570"/>
            <a:ext cx="3939284" cy="3939284"/>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ECF5"/>
            </a:solidFill>
          </p:spPr>
          <p:txBody>
            <a:bodyPr/>
            <a:lstStyle/>
            <a:p>
              <a:endParaRPr lang="en-IN"/>
            </a:p>
          </p:txBody>
        </p:sp>
        <p:sp>
          <p:nvSpPr>
            <p:cNvPr id="41" name="TextBox 41"/>
            <p:cNvSpPr txBox="1"/>
            <p:nvPr/>
          </p:nvSpPr>
          <p:spPr>
            <a:xfrm>
              <a:off x="76200" y="-47625"/>
              <a:ext cx="660400" cy="784225"/>
            </a:xfrm>
            <a:prstGeom prst="rect">
              <a:avLst/>
            </a:prstGeom>
          </p:spPr>
          <p:txBody>
            <a:bodyPr lIns="50800" tIns="50800" rIns="50800" bIns="50800" rtlCol="0" anchor="ctr"/>
            <a:lstStyle/>
            <a:p>
              <a:pPr algn="ctr">
                <a:lnSpc>
                  <a:spcPts val="5102"/>
                </a:lnSpc>
              </a:pPr>
              <a:r>
                <a:rPr lang="en-US" sz="3229">
                  <a:solidFill>
                    <a:srgbClr val="001391"/>
                  </a:solidFill>
                  <a:latin typeface="Lora Bold Italics"/>
                </a:rPr>
                <a:t>Intervention</a:t>
              </a:r>
            </a:p>
          </p:txBody>
        </p:sp>
      </p:grpSp>
      <p:grpSp>
        <p:nvGrpSpPr>
          <p:cNvPr id="42" name="Group 42"/>
          <p:cNvGrpSpPr/>
          <p:nvPr/>
        </p:nvGrpSpPr>
        <p:grpSpPr>
          <a:xfrm>
            <a:off x="2174153" y="1150136"/>
            <a:ext cx="960836" cy="960836"/>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EB8DA"/>
            </a:solidFill>
          </p:spPr>
          <p:txBody>
            <a:bodyPr/>
            <a:lstStyle/>
            <a:p>
              <a:endParaRPr lang="en-IN"/>
            </a:p>
          </p:txBody>
        </p:sp>
        <p:sp>
          <p:nvSpPr>
            <p:cNvPr id="44" name="TextBox 44"/>
            <p:cNvSpPr txBox="1"/>
            <p:nvPr/>
          </p:nvSpPr>
          <p:spPr>
            <a:xfrm>
              <a:off x="76200" y="-47625"/>
              <a:ext cx="660400" cy="784225"/>
            </a:xfrm>
            <a:prstGeom prst="rect">
              <a:avLst/>
            </a:prstGeom>
          </p:spPr>
          <p:txBody>
            <a:bodyPr lIns="50800" tIns="50800" rIns="50800" bIns="50800" rtlCol="0" anchor="ctr"/>
            <a:lstStyle/>
            <a:p>
              <a:pPr algn="ctr">
                <a:lnSpc>
                  <a:spcPts val="5102"/>
                </a:lnSpc>
              </a:pPr>
              <a:r>
                <a:rPr lang="en-US" sz="3229" dirty="0">
                  <a:solidFill>
                    <a:srgbClr val="000000"/>
                  </a:solidFill>
                  <a:latin typeface="Lora Bold Italics"/>
                </a:rPr>
                <a:t>1</a:t>
              </a:r>
            </a:p>
          </p:txBody>
        </p:sp>
      </p:grpSp>
      <p:grpSp>
        <p:nvGrpSpPr>
          <p:cNvPr id="45" name="Group 45"/>
          <p:cNvGrpSpPr/>
          <p:nvPr/>
        </p:nvGrpSpPr>
        <p:grpSpPr>
          <a:xfrm>
            <a:off x="15848054" y="1156839"/>
            <a:ext cx="960836" cy="960836"/>
            <a:chOff x="0" y="0"/>
            <a:chExt cx="812800" cy="812800"/>
          </a:xfrm>
          <a:solidFill>
            <a:srgbClr val="9EB8DA"/>
          </a:solidFill>
        </p:grpSpPr>
        <p:sp>
          <p:nvSpPr>
            <p:cNvPr id="46" name="Freeform 4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pFill/>
          </p:spPr>
          <p:txBody>
            <a:bodyPr/>
            <a:lstStyle/>
            <a:p>
              <a:endParaRPr lang="en-IN"/>
            </a:p>
          </p:txBody>
        </p:sp>
        <p:sp>
          <p:nvSpPr>
            <p:cNvPr id="47" name="TextBox 47"/>
            <p:cNvSpPr txBox="1"/>
            <p:nvPr/>
          </p:nvSpPr>
          <p:spPr>
            <a:xfrm>
              <a:off x="76200" y="-47625"/>
              <a:ext cx="660400" cy="784225"/>
            </a:xfrm>
            <a:prstGeom prst="rect">
              <a:avLst/>
            </a:prstGeom>
            <a:noFill/>
          </p:spPr>
          <p:txBody>
            <a:bodyPr lIns="50800" tIns="50800" rIns="50800" bIns="50800" rtlCol="0" anchor="ctr"/>
            <a:lstStyle/>
            <a:p>
              <a:pPr algn="ctr">
                <a:lnSpc>
                  <a:spcPts val="5102"/>
                </a:lnSpc>
              </a:pPr>
              <a:r>
                <a:rPr lang="en-US" sz="3229">
                  <a:solidFill>
                    <a:srgbClr val="000000"/>
                  </a:solidFill>
                  <a:latin typeface="Lora Bold Italics"/>
                </a:rPr>
                <a:t>2</a:t>
              </a:r>
            </a:p>
          </p:txBody>
        </p:sp>
      </p:grpSp>
      <p:grpSp>
        <p:nvGrpSpPr>
          <p:cNvPr id="48" name="Group 48"/>
          <p:cNvGrpSpPr/>
          <p:nvPr/>
        </p:nvGrpSpPr>
        <p:grpSpPr>
          <a:xfrm>
            <a:off x="2315841" y="7907444"/>
            <a:ext cx="960836" cy="960836"/>
            <a:chOff x="0" y="0"/>
            <a:chExt cx="812800" cy="812800"/>
          </a:xfrm>
          <a:solidFill>
            <a:srgbClr val="9EB8DA"/>
          </a:solidFill>
        </p:grpSpPr>
        <p:sp>
          <p:nvSpPr>
            <p:cNvPr id="49" name="Freeform 4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pFill/>
          </p:spPr>
          <p:txBody>
            <a:bodyPr/>
            <a:lstStyle/>
            <a:p>
              <a:endParaRPr lang="en-IN"/>
            </a:p>
          </p:txBody>
        </p:sp>
        <p:sp>
          <p:nvSpPr>
            <p:cNvPr id="50" name="TextBox 50"/>
            <p:cNvSpPr txBox="1"/>
            <p:nvPr/>
          </p:nvSpPr>
          <p:spPr>
            <a:xfrm>
              <a:off x="76200" y="-47625"/>
              <a:ext cx="660400" cy="784225"/>
            </a:xfrm>
            <a:prstGeom prst="rect">
              <a:avLst/>
            </a:prstGeom>
            <a:noFill/>
          </p:spPr>
          <p:txBody>
            <a:bodyPr lIns="50800" tIns="50800" rIns="50800" bIns="50800" rtlCol="0" anchor="ctr"/>
            <a:lstStyle/>
            <a:p>
              <a:pPr algn="ctr">
                <a:lnSpc>
                  <a:spcPts val="5102"/>
                </a:lnSpc>
              </a:pPr>
              <a:r>
                <a:rPr lang="en-US" sz="3229" dirty="0">
                  <a:solidFill>
                    <a:srgbClr val="000000"/>
                  </a:solidFill>
                  <a:latin typeface="Lora Bold Italics"/>
                </a:rPr>
                <a:t>3</a:t>
              </a:r>
            </a:p>
          </p:txBody>
        </p:sp>
      </p:grpSp>
      <p:grpSp>
        <p:nvGrpSpPr>
          <p:cNvPr id="51" name="Group 51"/>
          <p:cNvGrpSpPr/>
          <p:nvPr/>
        </p:nvGrpSpPr>
        <p:grpSpPr>
          <a:xfrm>
            <a:off x="15848054" y="7919229"/>
            <a:ext cx="960836" cy="960836"/>
            <a:chOff x="0" y="0"/>
            <a:chExt cx="812800" cy="812800"/>
          </a:xfrm>
          <a:solidFill>
            <a:srgbClr val="9EB8DA"/>
          </a:solidFill>
        </p:grpSpPr>
        <p:sp>
          <p:nvSpPr>
            <p:cNvPr id="52" name="Freeform 5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pFill/>
          </p:spPr>
          <p:txBody>
            <a:bodyPr/>
            <a:lstStyle/>
            <a:p>
              <a:endParaRPr lang="en-IN"/>
            </a:p>
          </p:txBody>
        </p:sp>
        <p:sp>
          <p:nvSpPr>
            <p:cNvPr id="53" name="TextBox 53"/>
            <p:cNvSpPr txBox="1"/>
            <p:nvPr/>
          </p:nvSpPr>
          <p:spPr>
            <a:xfrm>
              <a:off x="76200" y="-47625"/>
              <a:ext cx="660400" cy="784225"/>
            </a:xfrm>
            <a:prstGeom prst="rect">
              <a:avLst/>
            </a:prstGeom>
            <a:noFill/>
          </p:spPr>
          <p:txBody>
            <a:bodyPr lIns="50800" tIns="50800" rIns="50800" bIns="50800" rtlCol="0" anchor="ctr"/>
            <a:lstStyle/>
            <a:p>
              <a:pPr algn="ctr">
                <a:lnSpc>
                  <a:spcPts val="5102"/>
                </a:lnSpc>
              </a:pPr>
              <a:r>
                <a:rPr lang="en-US" sz="3229" dirty="0">
                  <a:solidFill>
                    <a:srgbClr val="000000"/>
                  </a:solidFill>
                  <a:latin typeface="Lora Bold Italics"/>
                </a:rPr>
                <a:t>4</a:t>
              </a:r>
            </a:p>
          </p:txBody>
        </p:sp>
      </p:grpSp>
      <p:sp>
        <p:nvSpPr>
          <p:cNvPr id="54" name="TextBox 15">
            <a:extLst>
              <a:ext uri="{FF2B5EF4-FFF2-40B4-BE49-F238E27FC236}">
                <a16:creationId xmlns:a16="http://schemas.microsoft.com/office/drawing/2014/main" id="{67C17DF2-A155-1D86-F553-3D2548AD05DF}"/>
              </a:ext>
            </a:extLst>
          </p:cNvPr>
          <p:cNvSpPr txBox="1"/>
          <p:nvPr/>
        </p:nvSpPr>
        <p:spPr>
          <a:xfrm>
            <a:off x="-854326" y="7661532"/>
            <a:ext cx="2933777" cy="1846659"/>
          </a:xfrm>
          <a:prstGeom prst="rect">
            <a:avLst/>
          </a:prstGeom>
        </p:spPr>
        <p:txBody>
          <a:bodyPr wrap="square" lIns="0" tIns="0" rIns="0" bIns="0" rtlCol="0" anchor="t">
            <a:spAutoFit/>
          </a:bodyPr>
          <a:lstStyle/>
          <a:p>
            <a:pPr algn="r">
              <a:spcBef>
                <a:spcPct val="0"/>
              </a:spcBef>
            </a:pPr>
            <a:r>
              <a:rPr lang="en-US" sz="4000" dirty="0">
                <a:solidFill>
                  <a:srgbClr val="001391"/>
                </a:solidFill>
                <a:latin typeface="Lora Bold Italics"/>
              </a:rPr>
              <a:t>Evolving Theory of Change </a:t>
            </a:r>
          </a:p>
        </p:txBody>
      </p:sp>
      <p:sp>
        <p:nvSpPr>
          <p:cNvPr id="55" name="TextBox 27">
            <a:extLst>
              <a:ext uri="{FF2B5EF4-FFF2-40B4-BE49-F238E27FC236}">
                <a16:creationId xmlns:a16="http://schemas.microsoft.com/office/drawing/2014/main" id="{58B6CBFB-96C1-777E-F0A7-DA6316BC0A11}"/>
              </a:ext>
            </a:extLst>
          </p:cNvPr>
          <p:cNvSpPr txBox="1"/>
          <p:nvPr/>
        </p:nvSpPr>
        <p:spPr>
          <a:xfrm>
            <a:off x="13569019" y="3671360"/>
            <a:ext cx="3073992" cy="310598"/>
          </a:xfrm>
          <a:prstGeom prst="rect">
            <a:avLst/>
          </a:prstGeom>
        </p:spPr>
        <p:txBody>
          <a:bodyPr lIns="0" tIns="0" rIns="0" bIns="0" rtlCol="0" anchor="t">
            <a:spAutoFit/>
          </a:bodyPr>
          <a:lstStyle/>
          <a:p>
            <a:pPr algn="ctr">
              <a:lnSpc>
                <a:spcPts val="2574"/>
              </a:lnSpc>
              <a:spcBef>
                <a:spcPct val="0"/>
              </a:spcBef>
            </a:pPr>
            <a:r>
              <a:rPr lang="en-US" sz="1838" b="1" dirty="0">
                <a:solidFill>
                  <a:srgbClr val="000000"/>
                </a:solidFill>
                <a:latin typeface="Lora"/>
              </a:rPr>
              <a:t>Stakeholders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7"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1261</TotalTime>
  <Words>769</Words>
  <Application>Microsoft Office PowerPoint</Application>
  <PresentationFormat>Custom</PresentationFormat>
  <Paragraphs>188</Paragraphs>
  <Slides>20</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20</vt:i4>
      </vt:variant>
    </vt:vector>
  </HeadingPairs>
  <TitlesOfParts>
    <vt:vector size="33" baseType="lpstr">
      <vt:lpstr>DM Sans</vt:lpstr>
      <vt:lpstr>Lora Italics</vt:lpstr>
      <vt:lpstr>Canva Sans Bold</vt:lpstr>
      <vt:lpstr>Lora</vt:lpstr>
      <vt:lpstr>Montserrat Heavy</vt:lpstr>
      <vt:lpstr>Lora Bold</vt:lpstr>
      <vt:lpstr>Calibri</vt:lpstr>
      <vt:lpstr>Arial</vt:lpstr>
      <vt:lpstr>DM Sans Bold</vt:lpstr>
      <vt:lpstr>Lora Bold Italics</vt:lpstr>
      <vt:lpstr>Gaegu</vt:lpstr>
      <vt:lpstr>Lato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gLOCAL_slides_deck.pptx</dc:title>
  <dc:creator>Tarini S</dc:creator>
  <cp:lastModifiedBy>Tarini S</cp:lastModifiedBy>
  <cp:revision>3</cp:revision>
  <dcterms:created xsi:type="dcterms:W3CDTF">2006-08-16T00:00:00Z</dcterms:created>
  <dcterms:modified xsi:type="dcterms:W3CDTF">2024-05-29T10:48:03Z</dcterms:modified>
  <dc:identifier>DAGGgoO-teY</dc:identifier>
</cp:coreProperties>
</file>