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8" r:id="rId4"/>
    <p:sldId id="280" r:id="rId5"/>
    <p:sldId id="277" r:id="rId6"/>
    <p:sldId id="279" r:id="rId7"/>
    <p:sldId id="258" r:id="rId8"/>
    <p:sldId id="259" r:id="rId9"/>
    <p:sldId id="260" r:id="rId10"/>
  </p:sldIdLst>
  <p:sldSz cx="18288000" cy="10287000"/>
  <p:notesSz cx="18288000" cy="10287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M Sans" pitchFamily="2" charset="0"/>
      <p:regular r:id="rId16"/>
      <p:bold r:id="rId17"/>
      <p:italic r:id="rId18"/>
      <p:boldItalic r:id="rId19"/>
    </p:embeddedFont>
    <p:embeddedFont>
      <p:font typeface="Tw Cen MT" panose="020B0602020104020603" pitchFamily="34" charset="0"/>
      <p:regular r:id="rId20"/>
      <p:bold r:id="rId21"/>
      <p:italic r:id="rId22"/>
      <p:boldItalic r:id="rId23"/>
    </p:embeddedFont>
  </p:embeddedFontLst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English" id="{6D2E8D25-E0FC-412F-B317-965E0A07DB35}">
          <p14:sldIdLst>
            <p14:sldId id="256"/>
            <p14:sldId id="257"/>
            <p14:sldId id="278"/>
            <p14:sldId id="280"/>
            <p14:sldId id="277"/>
            <p14:sldId id="279"/>
            <p14:sldId id="258"/>
            <p14:sldId id="259"/>
            <p14:sldId id="260"/>
          </p14:sldIdLst>
        </p14:section>
        <p14:section name="Français" id="{D36C14D0-0BBB-4BEA-978F-F0E8E907BA9C}">
          <p14:sldIdLst/>
        </p14:section>
        <p14:section name="Español" id="{5212B944-EED9-46B9-B333-4714564D2B89}">
          <p14:sldIdLst/>
        </p14:section>
        <p14:section name="Português" id="{B899BEE2-CE83-4BBB-96F0-41904A3DAA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CAFBE-8400-4BC5-91E3-071002E38004}" v="15" dt="2024-06-02T15:35:54.212"/>
    <p1510:client id="{509B6A68-7906-40E5-BAEC-2CB3BE78955B}" v="1" dt="2024-06-02T16:06:00.7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85" autoAdjust="0"/>
  </p:normalViewPr>
  <p:slideViewPr>
    <p:cSldViewPr>
      <p:cViewPr varScale="1">
        <p:scale>
          <a:sx n="39" d="100"/>
          <a:sy n="39" d="100"/>
        </p:scale>
        <p:origin x="940" y="-60"/>
      </p:cViewPr>
      <p:guideLst>
        <p:guide orient="horz" pos="285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Tordjman-Nebe" userId="43aa6894-9fe5-4d32-ad7f-f95b4685f76a" providerId="ADAL" clId="{509B6A68-7906-40E5-BAEC-2CB3BE78955B}"/>
    <pc:docChg chg="modSld">
      <pc:chgData name="Tina Tordjman-Nebe" userId="43aa6894-9fe5-4d32-ad7f-f95b4685f76a" providerId="ADAL" clId="{509B6A68-7906-40E5-BAEC-2CB3BE78955B}" dt="2024-06-02T16:06:22.802" v="2" actId="1076"/>
      <pc:docMkLst>
        <pc:docMk/>
      </pc:docMkLst>
      <pc:sldChg chg="addSp modSp mod">
        <pc:chgData name="Tina Tordjman-Nebe" userId="43aa6894-9fe5-4d32-ad7f-f95b4685f76a" providerId="ADAL" clId="{509B6A68-7906-40E5-BAEC-2CB3BE78955B}" dt="2024-06-02T16:06:22.802" v="2" actId="1076"/>
        <pc:sldMkLst>
          <pc:docMk/>
          <pc:sldMk cId="1430667802" sldId="280"/>
        </pc:sldMkLst>
        <pc:spChg chg="mod">
          <ac:chgData name="Tina Tordjman-Nebe" userId="43aa6894-9fe5-4d32-ad7f-f95b4685f76a" providerId="ADAL" clId="{509B6A68-7906-40E5-BAEC-2CB3BE78955B}" dt="2024-06-02T16:06:22.802" v="2" actId="1076"/>
          <ac:spMkLst>
            <pc:docMk/>
            <pc:sldMk cId="1430667802" sldId="280"/>
            <ac:spMk id="12" creationId="{D2760839-7A6B-FDCB-8128-B414F39F19ED}"/>
          </ac:spMkLst>
        </pc:spChg>
        <pc:picChg chg="add mod">
          <ac:chgData name="Tina Tordjman-Nebe" userId="43aa6894-9fe5-4d32-ad7f-f95b4685f76a" providerId="ADAL" clId="{509B6A68-7906-40E5-BAEC-2CB3BE78955B}" dt="2024-06-02T16:06:11.388" v="1" actId="1076"/>
          <ac:picMkLst>
            <pc:docMk/>
            <pc:sldMk cId="1430667802" sldId="280"/>
            <ac:picMk id="2" creationId="{7815A131-54A4-2661-5A42-6252743A63F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E0EB5-D69C-4E85-AC91-906E1F01289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6B09A-733B-4E66-812A-A1C29C4FE1FC}">
      <dgm:prSet/>
      <dgm:spPr/>
      <dgm:t>
        <a:bodyPr/>
        <a:lstStyle/>
        <a:p>
          <a:r>
            <a:rPr lang="en-US" dirty="0"/>
            <a:t>UNDP well-positioned to help bring clarity, leadership and practical approaches</a:t>
          </a:r>
        </a:p>
      </dgm:t>
    </dgm:pt>
    <dgm:pt modelId="{CD90EB92-F880-4390-9795-572A2EAF5AEC}" type="parTrans" cxnId="{905EF8A1-72BC-4A2C-B61A-8E789FF5C8C5}">
      <dgm:prSet/>
      <dgm:spPr/>
      <dgm:t>
        <a:bodyPr/>
        <a:lstStyle/>
        <a:p>
          <a:endParaRPr lang="en-US"/>
        </a:p>
      </dgm:t>
    </dgm:pt>
    <dgm:pt modelId="{0E949528-5340-4650-A55F-28F2B7723E03}" type="sibTrans" cxnId="{905EF8A1-72BC-4A2C-B61A-8E789FF5C8C5}">
      <dgm:prSet/>
      <dgm:spPr/>
      <dgm:t>
        <a:bodyPr/>
        <a:lstStyle/>
        <a:p>
          <a:endParaRPr lang="en-US"/>
        </a:p>
      </dgm:t>
    </dgm:pt>
    <dgm:pt modelId="{38E7927C-E37D-431B-874B-4EA81B54410F}">
      <dgm:prSet/>
      <dgm:spPr>
        <a:solidFill>
          <a:srgbClr val="2683C6"/>
        </a:solidFill>
      </dgm:spPr>
      <dgm:t>
        <a:bodyPr/>
        <a:lstStyle/>
        <a:p>
          <a:r>
            <a:rPr lang="en-US" dirty="0"/>
            <a:t>Emphasis on equity and equality intrinsic to UNDP, less focus on non-discrimination</a:t>
          </a:r>
        </a:p>
      </dgm:t>
    </dgm:pt>
    <dgm:pt modelId="{7C994766-ABBF-4C54-86FE-DD8DFF6CD502}" type="parTrans" cxnId="{18AF1B2A-018D-4A44-A7BF-2CC6E5FEFDC4}">
      <dgm:prSet/>
      <dgm:spPr/>
      <dgm:t>
        <a:bodyPr/>
        <a:lstStyle/>
        <a:p>
          <a:endParaRPr lang="en-US"/>
        </a:p>
      </dgm:t>
    </dgm:pt>
    <dgm:pt modelId="{337BE585-9C81-44AE-ABD4-1719DA27132B}" type="sibTrans" cxnId="{18AF1B2A-018D-4A44-A7BF-2CC6E5FEFDC4}">
      <dgm:prSet/>
      <dgm:spPr/>
      <dgm:t>
        <a:bodyPr/>
        <a:lstStyle/>
        <a:p>
          <a:endParaRPr lang="en-US"/>
        </a:p>
      </dgm:t>
    </dgm:pt>
    <dgm:pt modelId="{D66BACAC-F7E2-4AF5-8B8A-6B0927C5D765}">
      <dgm:prSet/>
      <dgm:spPr/>
      <dgm:t>
        <a:bodyPr/>
        <a:lstStyle/>
        <a:p>
          <a:r>
            <a:rPr lang="en-US" dirty="0"/>
            <a:t>Cautious approach – limited efforts to address power relations and social norms</a:t>
          </a:r>
        </a:p>
      </dgm:t>
    </dgm:pt>
    <dgm:pt modelId="{AB7791D9-04E3-437F-9DCA-87D209209B8D}" type="parTrans" cxnId="{4FF703EA-4F00-478E-A479-1E5554DB33F2}">
      <dgm:prSet/>
      <dgm:spPr/>
      <dgm:t>
        <a:bodyPr/>
        <a:lstStyle/>
        <a:p>
          <a:endParaRPr lang="en-US"/>
        </a:p>
      </dgm:t>
    </dgm:pt>
    <dgm:pt modelId="{F0623B90-D616-4A30-A500-36323933E0CE}" type="sibTrans" cxnId="{4FF703EA-4F00-478E-A479-1E5554DB33F2}">
      <dgm:prSet/>
      <dgm:spPr/>
      <dgm:t>
        <a:bodyPr/>
        <a:lstStyle/>
        <a:p>
          <a:endParaRPr lang="en-US"/>
        </a:p>
      </dgm:t>
    </dgm:pt>
    <dgm:pt modelId="{B6BACF50-88D0-4FF1-8563-61B14A0C9302}">
      <dgm:prSet custT="1"/>
      <dgm:spPr>
        <a:solidFill>
          <a:srgbClr val="2683C6"/>
        </a:solidFill>
        <a:ln>
          <a:solidFill>
            <a:srgbClr val="2683C6"/>
          </a:solidFill>
        </a:ln>
      </dgm:spPr>
      <dgm:t>
        <a:bodyPr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FFFFFF"/>
              </a:solidFill>
              <a:latin typeface="Tw Cen MT" panose="020B0602020104020603"/>
              <a:ea typeface="+mn-ea"/>
              <a:cs typeface="+mn-cs"/>
            </a:rPr>
            <a:t>Growing understanding of heterogeneity within targeted populations, and of intersectionality</a:t>
          </a:r>
        </a:p>
      </dgm:t>
    </dgm:pt>
    <dgm:pt modelId="{A73F0558-0E38-4693-847B-C5F291ED21DB}" type="parTrans" cxnId="{67669C7D-AD6E-4DBC-8E82-20A61C5E3F3F}">
      <dgm:prSet/>
      <dgm:spPr/>
      <dgm:t>
        <a:bodyPr/>
        <a:lstStyle/>
        <a:p>
          <a:endParaRPr lang="en-US"/>
        </a:p>
      </dgm:t>
    </dgm:pt>
    <dgm:pt modelId="{5A712BC4-B07D-4CA5-8300-3455F2215A88}" type="sibTrans" cxnId="{67669C7D-AD6E-4DBC-8E82-20A61C5E3F3F}">
      <dgm:prSet/>
      <dgm:spPr/>
      <dgm:t>
        <a:bodyPr/>
        <a:lstStyle/>
        <a:p>
          <a:endParaRPr lang="en-US"/>
        </a:p>
      </dgm:t>
    </dgm:pt>
    <dgm:pt modelId="{FE5198D0-33E9-4692-9B0D-3EE009C7825A}">
      <dgm:prSet/>
      <dgm:spPr/>
      <dgm:t>
        <a:bodyPr/>
        <a:lstStyle/>
        <a:p>
          <a:r>
            <a:rPr lang="en-US" dirty="0"/>
            <a:t>Capacity to bring diverse stakeholders together not fully leveraged for LNOB with non-government actors</a:t>
          </a:r>
        </a:p>
      </dgm:t>
    </dgm:pt>
    <dgm:pt modelId="{2FCEA347-4D5E-469A-A5CA-DBF7FF531F1C}" type="parTrans" cxnId="{41EC14F2-22C6-40A2-B117-1378E2D2EB53}">
      <dgm:prSet/>
      <dgm:spPr/>
      <dgm:t>
        <a:bodyPr/>
        <a:lstStyle/>
        <a:p>
          <a:endParaRPr lang="en-US"/>
        </a:p>
      </dgm:t>
    </dgm:pt>
    <dgm:pt modelId="{D50EDDAD-864C-4C29-BFBC-DC49D7D7290E}" type="sibTrans" cxnId="{41EC14F2-22C6-40A2-B117-1378E2D2EB53}">
      <dgm:prSet/>
      <dgm:spPr/>
      <dgm:t>
        <a:bodyPr/>
        <a:lstStyle/>
        <a:p>
          <a:endParaRPr lang="en-US"/>
        </a:p>
      </dgm:t>
    </dgm:pt>
    <dgm:pt modelId="{A66C9AFA-87DF-4332-8C82-BE6318BDE46C}" type="pres">
      <dgm:prSet presAssocID="{B3CE0EB5-D69C-4E85-AC91-906E1F01289C}" presName="Name0" presStyleCnt="0">
        <dgm:presLayoutVars>
          <dgm:chMax val="7"/>
          <dgm:chPref val="7"/>
          <dgm:dir/>
        </dgm:presLayoutVars>
      </dgm:prSet>
      <dgm:spPr/>
    </dgm:pt>
    <dgm:pt modelId="{2D33D91C-D9EF-464A-AC29-28646064BB31}" type="pres">
      <dgm:prSet presAssocID="{B3CE0EB5-D69C-4E85-AC91-906E1F01289C}" presName="Name1" presStyleCnt="0"/>
      <dgm:spPr/>
    </dgm:pt>
    <dgm:pt modelId="{EEA4EEA9-B2B3-49F6-A8D6-FB64196DEBA8}" type="pres">
      <dgm:prSet presAssocID="{B3CE0EB5-D69C-4E85-AC91-906E1F01289C}" presName="cycle" presStyleCnt="0"/>
      <dgm:spPr/>
    </dgm:pt>
    <dgm:pt modelId="{6ABF1D50-387E-486F-9C10-8B146D4A4483}" type="pres">
      <dgm:prSet presAssocID="{B3CE0EB5-D69C-4E85-AC91-906E1F01289C}" presName="srcNode" presStyleLbl="node1" presStyleIdx="0" presStyleCnt="5"/>
      <dgm:spPr/>
    </dgm:pt>
    <dgm:pt modelId="{34F2C01B-2BDB-482D-BF7D-9302DA4B0838}" type="pres">
      <dgm:prSet presAssocID="{B3CE0EB5-D69C-4E85-AC91-906E1F01289C}" presName="conn" presStyleLbl="parChTrans1D2" presStyleIdx="0" presStyleCnt="1"/>
      <dgm:spPr/>
    </dgm:pt>
    <dgm:pt modelId="{C6997E45-C9C7-49E6-A54B-0E6D21911BD3}" type="pres">
      <dgm:prSet presAssocID="{B3CE0EB5-D69C-4E85-AC91-906E1F01289C}" presName="extraNode" presStyleLbl="node1" presStyleIdx="0" presStyleCnt="5"/>
      <dgm:spPr/>
    </dgm:pt>
    <dgm:pt modelId="{19264D38-5833-47A3-8941-A68754BE0F67}" type="pres">
      <dgm:prSet presAssocID="{B3CE0EB5-D69C-4E85-AC91-906E1F01289C}" presName="dstNode" presStyleLbl="node1" presStyleIdx="0" presStyleCnt="5"/>
      <dgm:spPr/>
    </dgm:pt>
    <dgm:pt modelId="{63DACF5A-49E4-4312-8E01-B870E512BDA1}" type="pres">
      <dgm:prSet presAssocID="{F386B09A-733B-4E66-812A-A1C29C4FE1FC}" presName="text_1" presStyleLbl="node1" presStyleIdx="0" presStyleCnt="5">
        <dgm:presLayoutVars>
          <dgm:bulletEnabled val="1"/>
        </dgm:presLayoutVars>
      </dgm:prSet>
      <dgm:spPr/>
    </dgm:pt>
    <dgm:pt modelId="{2830E81A-BDDB-42D5-B44E-3A6D21F6F657}" type="pres">
      <dgm:prSet presAssocID="{F386B09A-733B-4E66-812A-A1C29C4FE1FC}" presName="accent_1" presStyleCnt="0"/>
      <dgm:spPr/>
    </dgm:pt>
    <dgm:pt modelId="{CB935F25-1311-462F-B873-D12A9FD8A463}" type="pres">
      <dgm:prSet presAssocID="{F386B09A-733B-4E66-812A-A1C29C4FE1FC}" presName="accentRepeatNode" presStyleLbl="solidFgAcc1" presStyleIdx="0" presStyleCnt="5"/>
      <dgm:spPr/>
    </dgm:pt>
    <dgm:pt modelId="{DCBE90F2-F353-4864-932D-708AC48058D7}" type="pres">
      <dgm:prSet presAssocID="{38E7927C-E37D-431B-874B-4EA81B54410F}" presName="text_2" presStyleLbl="node1" presStyleIdx="1" presStyleCnt="5">
        <dgm:presLayoutVars>
          <dgm:bulletEnabled val="1"/>
        </dgm:presLayoutVars>
      </dgm:prSet>
      <dgm:spPr/>
    </dgm:pt>
    <dgm:pt modelId="{73A8A273-8287-48B3-9E56-5AE786A7F11A}" type="pres">
      <dgm:prSet presAssocID="{38E7927C-E37D-431B-874B-4EA81B54410F}" presName="accent_2" presStyleCnt="0"/>
      <dgm:spPr/>
    </dgm:pt>
    <dgm:pt modelId="{AF56DA22-4E80-417F-849B-8638368A7D20}" type="pres">
      <dgm:prSet presAssocID="{38E7927C-E37D-431B-874B-4EA81B54410F}" presName="accentRepeatNode" presStyleLbl="solidFgAcc1" presStyleIdx="1" presStyleCnt="5"/>
      <dgm:spPr/>
    </dgm:pt>
    <dgm:pt modelId="{065D6B5B-7931-476C-B9E9-2E4715AE89A3}" type="pres">
      <dgm:prSet presAssocID="{D66BACAC-F7E2-4AF5-8B8A-6B0927C5D765}" presName="text_3" presStyleLbl="node1" presStyleIdx="2" presStyleCnt="5">
        <dgm:presLayoutVars>
          <dgm:bulletEnabled val="1"/>
        </dgm:presLayoutVars>
      </dgm:prSet>
      <dgm:spPr/>
    </dgm:pt>
    <dgm:pt modelId="{BFD13332-DBFF-449F-9126-ADF7900B17C1}" type="pres">
      <dgm:prSet presAssocID="{D66BACAC-F7E2-4AF5-8B8A-6B0927C5D765}" presName="accent_3" presStyleCnt="0"/>
      <dgm:spPr/>
    </dgm:pt>
    <dgm:pt modelId="{E445E146-D8C0-4E3F-9707-611A45C06C6C}" type="pres">
      <dgm:prSet presAssocID="{D66BACAC-F7E2-4AF5-8B8A-6B0927C5D765}" presName="accentRepeatNode" presStyleLbl="solidFgAcc1" presStyleIdx="2" presStyleCnt="5"/>
      <dgm:spPr/>
    </dgm:pt>
    <dgm:pt modelId="{9A59BB0B-E0A3-4ED1-B1D7-F04AFE156140}" type="pres">
      <dgm:prSet presAssocID="{B6BACF50-88D0-4FF1-8563-61B14A0C9302}" presName="text_4" presStyleLbl="node1" presStyleIdx="3" presStyleCnt="5">
        <dgm:presLayoutVars>
          <dgm:bulletEnabled val="1"/>
        </dgm:presLayoutVars>
      </dgm:prSet>
      <dgm:spPr/>
    </dgm:pt>
    <dgm:pt modelId="{6E3B2936-036E-4632-8D77-32BC07A1A0DE}" type="pres">
      <dgm:prSet presAssocID="{B6BACF50-88D0-4FF1-8563-61B14A0C9302}" presName="accent_4" presStyleCnt="0"/>
      <dgm:spPr/>
    </dgm:pt>
    <dgm:pt modelId="{C1A5BE47-6036-4BB9-8F1B-5D211B6759C7}" type="pres">
      <dgm:prSet presAssocID="{B6BACF50-88D0-4FF1-8563-61B14A0C9302}" presName="accentRepeatNode" presStyleLbl="solidFgAcc1" presStyleIdx="3" presStyleCnt="5"/>
      <dgm:spPr/>
    </dgm:pt>
    <dgm:pt modelId="{3F3EEF14-1AD6-4B15-9C73-A14FB37CD582}" type="pres">
      <dgm:prSet presAssocID="{FE5198D0-33E9-4692-9B0D-3EE009C7825A}" presName="text_5" presStyleLbl="node1" presStyleIdx="4" presStyleCnt="5">
        <dgm:presLayoutVars>
          <dgm:bulletEnabled val="1"/>
        </dgm:presLayoutVars>
      </dgm:prSet>
      <dgm:spPr/>
    </dgm:pt>
    <dgm:pt modelId="{D8C06235-9DAD-48B3-856D-A38A79866D52}" type="pres">
      <dgm:prSet presAssocID="{FE5198D0-33E9-4692-9B0D-3EE009C7825A}" presName="accent_5" presStyleCnt="0"/>
      <dgm:spPr/>
    </dgm:pt>
    <dgm:pt modelId="{2F93A53F-2DDA-4F90-BD21-EC1AF103544E}" type="pres">
      <dgm:prSet presAssocID="{FE5198D0-33E9-4692-9B0D-3EE009C7825A}" presName="accentRepeatNode" presStyleLbl="solidFgAcc1" presStyleIdx="4" presStyleCnt="5"/>
      <dgm:spPr/>
    </dgm:pt>
  </dgm:ptLst>
  <dgm:cxnLst>
    <dgm:cxn modelId="{18AF1B2A-018D-4A44-A7BF-2CC6E5FEFDC4}" srcId="{B3CE0EB5-D69C-4E85-AC91-906E1F01289C}" destId="{38E7927C-E37D-431B-874B-4EA81B54410F}" srcOrd="1" destOrd="0" parTransId="{7C994766-ABBF-4C54-86FE-DD8DFF6CD502}" sibTransId="{337BE585-9C81-44AE-ABD4-1719DA27132B}"/>
    <dgm:cxn modelId="{A6C2BA43-F6CF-4C44-8F3A-4619CC09663A}" type="presOf" srcId="{0E949528-5340-4650-A55F-28F2B7723E03}" destId="{34F2C01B-2BDB-482D-BF7D-9302DA4B0838}" srcOrd="0" destOrd="0" presId="urn:microsoft.com/office/officeart/2008/layout/VerticalCurvedList"/>
    <dgm:cxn modelId="{01161852-04BB-44D1-ABC0-79C960B0189F}" type="presOf" srcId="{38E7927C-E37D-431B-874B-4EA81B54410F}" destId="{DCBE90F2-F353-4864-932D-708AC48058D7}" srcOrd="0" destOrd="0" presId="urn:microsoft.com/office/officeart/2008/layout/VerticalCurvedList"/>
    <dgm:cxn modelId="{67669C7D-AD6E-4DBC-8E82-20A61C5E3F3F}" srcId="{B3CE0EB5-D69C-4E85-AC91-906E1F01289C}" destId="{B6BACF50-88D0-4FF1-8563-61B14A0C9302}" srcOrd="3" destOrd="0" parTransId="{A73F0558-0E38-4693-847B-C5F291ED21DB}" sibTransId="{5A712BC4-B07D-4CA5-8300-3455F2215A88}"/>
    <dgm:cxn modelId="{38A0C17F-1DBC-4243-ABD5-6B26204190E3}" type="presOf" srcId="{FE5198D0-33E9-4692-9B0D-3EE009C7825A}" destId="{3F3EEF14-1AD6-4B15-9C73-A14FB37CD582}" srcOrd="0" destOrd="0" presId="urn:microsoft.com/office/officeart/2008/layout/VerticalCurvedList"/>
    <dgm:cxn modelId="{905EF8A1-72BC-4A2C-B61A-8E789FF5C8C5}" srcId="{B3CE0EB5-D69C-4E85-AC91-906E1F01289C}" destId="{F386B09A-733B-4E66-812A-A1C29C4FE1FC}" srcOrd="0" destOrd="0" parTransId="{CD90EB92-F880-4390-9795-572A2EAF5AEC}" sibTransId="{0E949528-5340-4650-A55F-28F2B7723E03}"/>
    <dgm:cxn modelId="{B02C43BB-1522-418A-AD7E-F1A06F74C99D}" type="presOf" srcId="{F386B09A-733B-4E66-812A-A1C29C4FE1FC}" destId="{63DACF5A-49E4-4312-8E01-B870E512BDA1}" srcOrd="0" destOrd="0" presId="urn:microsoft.com/office/officeart/2008/layout/VerticalCurvedList"/>
    <dgm:cxn modelId="{2F9C33E7-3CB6-4F3F-86C9-E0CE55B4FD48}" type="presOf" srcId="{D66BACAC-F7E2-4AF5-8B8A-6B0927C5D765}" destId="{065D6B5B-7931-476C-B9E9-2E4715AE89A3}" srcOrd="0" destOrd="0" presId="urn:microsoft.com/office/officeart/2008/layout/VerticalCurvedList"/>
    <dgm:cxn modelId="{DD6D44E8-83DA-416F-ADAC-1101D3114477}" type="presOf" srcId="{B3CE0EB5-D69C-4E85-AC91-906E1F01289C}" destId="{A66C9AFA-87DF-4332-8C82-BE6318BDE46C}" srcOrd="0" destOrd="0" presId="urn:microsoft.com/office/officeart/2008/layout/VerticalCurvedList"/>
    <dgm:cxn modelId="{4FF703EA-4F00-478E-A479-1E5554DB33F2}" srcId="{B3CE0EB5-D69C-4E85-AC91-906E1F01289C}" destId="{D66BACAC-F7E2-4AF5-8B8A-6B0927C5D765}" srcOrd="2" destOrd="0" parTransId="{AB7791D9-04E3-437F-9DCA-87D209209B8D}" sibTransId="{F0623B90-D616-4A30-A500-36323933E0CE}"/>
    <dgm:cxn modelId="{41EC14F2-22C6-40A2-B117-1378E2D2EB53}" srcId="{B3CE0EB5-D69C-4E85-AC91-906E1F01289C}" destId="{FE5198D0-33E9-4692-9B0D-3EE009C7825A}" srcOrd="4" destOrd="0" parTransId="{2FCEA347-4D5E-469A-A5CA-DBF7FF531F1C}" sibTransId="{D50EDDAD-864C-4C29-BFBC-DC49D7D7290E}"/>
    <dgm:cxn modelId="{DB6C4BF5-6F07-432F-9403-8545B1FB8172}" type="presOf" srcId="{B6BACF50-88D0-4FF1-8563-61B14A0C9302}" destId="{9A59BB0B-E0A3-4ED1-B1D7-F04AFE156140}" srcOrd="0" destOrd="0" presId="urn:microsoft.com/office/officeart/2008/layout/VerticalCurvedList"/>
    <dgm:cxn modelId="{47B0501E-F02E-47EC-8C82-B219A3207260}" type="presParOf" srcId="{A66C9AFA-87DF-4332-8C82-BE6318BDE46C}" destId="{2D33D91C-D9EF-464A-AC29-28646064BB31}" srcOrd="0" destOrd="0" presId="urn:microsoft.com/office/officeart/2008/layout/VerticalCurvedList"/>
    <dgm:cxn modelId="{4A702AE1-8477-4043-83B5-9AED092FB86A}" type="presParOf" srcId="{2D33D91C-D9EF-464A-AC29-28646064BB31}" destId="{EEA4EEA9-B2B3-49F6-A8D6-FB64196DEBA8}" srcOrd="0" destOrd="0" presId="urn:microsoft.com/office/officeart/2008/layout/VerticalCurvedList"/>
    <dgm:cxn modelId="{E37D1A0A-416A-4313-BD38-E26E5DE3FE2C}" type="presParOf" srcId="{EEA4EEA9-B2B3-49F6-A8D6-FB64196DEBA8}" destId="{6ABF1D50-387E-486F-9C10-8B146D4A4483}" srcOrd="0" destOrd="0" presId="urn:microsoft.com/office/officeart/2008/layout/VerticalCurvedList"/>
    <dgm:cxn modelId="{75A1595C-950E-4D87-ADC7-40864C5FE9FB}" type="presParOf" srcId="{EEA4EEA9-B2B3-49F6-A8D6-FB64196DEBA8}" destId="{34F2C01B-2BDB-482D-BF7D-9302DA4B0838}" srcOrd="1" destOrd="0" presId="urn:microsoft.com/office/officeart/2008/layout/VerticalCurvedList"/>
    <dgm:cxn modelId="{91254925-C3A6-477B-9625-F577D48812D5}" type="presParOf" srcId="{EEA4EEA9-B2B3-49F6-A8D6-FB64196DEBA8}" destId="{C6997E45-C9C7-49E6-A54B-0E6D21911BD3}" srcOrd="2" destOrd="0" presId="urn:microsoft.com/office/officeart/2008/layout/VerticalCurvedList"/>
    <dgm:cxn modelId="{ED6F3893-DBD7-4C6B-928F-A82ACA77BF02}" type="presParOf" srcId="{EEA4EEA9-B2B3-49F6-A8D6-FB64196DEBA8}" destId="{19264D38-5833-47A3-8941-A68754BE0F67}" srcOrd="3" destOrd="0" presId="urn:microsoft.com/office/officeart/2008/layout/VerticalCurvedList"/>
    <dgm:cxn modelId="{4DE1E9ED-6948-493A-8A18-2DDE7F4582C1}" type="presParOf" srcId="{2D33D91C-D9EF-464A-AC29-28646064BB31}" destId="{63DACF5A-49E4-4312-8E01-B870E512BDA1}" srcOrd="1" destOrd="0" presId="urn:microsoft.com/office/officeart/2008/layout/VerticalCurvedList"/>
    <dgm:cxn modelId="{B1475BD5-6B1E-46B1-9556-BB05761CA010}" type="presParOf" srcId="{2D33D91C-D9EF-464A-AC29-28646064BB31}" destId="{2830E81A-BDDB-42D5-B44E-3A6D21F6F657}" srcOrd="2" destOrd="0" presId="urn:microsoft.com/office/officeart/2008/layout/VerticalCurvedList"/>
    <dgm:cxn modelId="{7D3E5DEF-E7F7-4C0E-B856-00380C52801D}" type="presParOf" srcId="{2830E81A-BDDB-42D5-B44E-3A6D21F6F657}" destId="{CB935F25-1311-462F-B873-D12A9FD8A463}" srcOrd="0" destOrd="0" presId="urn:microsoft.com/office/officeart/2008/layout/VerticalCurvedList"/>
    <dgm:cxn modelId="{D3645395-3EFD-41EB-9295-D23DCFF9046D}" type="presParOf" srcId="{2D33D91C-D9EF-464A-AC29-28646064BB31}" destId="{DCBE90F2-F353-4864-932D-708AC48058D7}" srcOrd="3" destOrd="0" presId="urn:microsoft.com/office/officeart/2008/layout/VerticalCurvedList"/>
    <dgm:cxn modelId="{59A34FAF-D330-49E7-81F4-0573EFCDAA73}" type="presParOf" srcId="{2D33D91C-D9EF-464A-AC29-28646064BB31}" destId="{73A8A273-8287-48B3-9E56-5AE786A7F11A}" srcOrd="4" destOrd="0" presId="urn:microsoft.com/office/officeart/2008/layout/VerticalCurvedList"/>
    <dgm:cxn modelId="{B4B60FB7-7C7B-41D3-8284-2664E5D2E445}" type="presParOf" srcId="{73A8A273-8287-48B3-9E56-5AE786A7F11A}" destId="{AF56DA22-4E80-417F-849B-8638368A7D20}" srcOrd="0" destOrd="0" presId="urn:microsoft.com/office/officeart/2008/layout/VerticalCurvedList"/>
    <dgm:cxn modelId="{8447DEB5-405F-4D20-810C-F7181173E0D0}" type="presParOf" srcId="{2D33D91C-D9EF-464A-AC29-28646064BB31}" destId="{065D6B5B-7931-476C-B9E9-2E4715AE89A3}" srcOrd="5" destOrd="0" presId="urn:microsoft.com/office/officeart/2008/layout/VerticalCurvedList"/>
    <dgm:cxn modelId="{8FD39263-3438-4569-A78F-988EC9BE1C7D}" type="presParOf" srcId="{2D33D91C-D9EF-464A-AC29-28646064BB31}" destId="{BFD13332-DBFF-449F-9126-ADF7900B17C1}" srcOrd="6" destOrd="0" presId="urn:microsoft.com/office/officeart/2008/layout/VerticalCurvedList"/>
    <dgm:cxn modelId="{8A2BB24C-C0C0-4257-8474-1F6BACDFE324}" type="presParOf" srcId="{BFD13332-DBFF-449F-9126-ADF7900B17C1}" destId="{E445E146-D8C0-4E3F-9707-611A45C06C6C}" srcOrd="0" destOrd="0" presId="urn:microsoft.com/office/officeart/2008/layout/VerticalCurvedList"/>
    <dgm:cxn modelId="{A209595D-7CC9-49B7-8843-30DCC5BB51B2}" type="presParOf" srcId="{2D33D91C-D9EF-464A-AC29-28646064BB31}" destId="{9A59BB0B-E0A3-4ED1-B1D7-F04AFE156140}" srcOrd="7" destOrd="0" presId="urn:microsoft.com/office/officeart/2008/layout/VerticalCurvedList"/>
    <dgm:cxn modelId="{464B8A50-3000-48CC-A9A7-934C8E60A6AD}" type="presParOf" srcId="{2D33D91C-D9EF-464A-AC29-28646064BB31}" destId="{6E3B2936-036E-4632-8D77-32BC07A1A0DE}" srcOrd="8" destOrd="0" presId="urn:microsoft.com/office/officeart/2008/layout/VerticalCurvedList"/>
    <dgm:cxn modelId="{491193CE-0868-4F20-9439-DD688EAB112D}" type="presParOf" srcId="{6E3B2936-036E-4632-8D77-32BC07A1A0DE}" destId="{C1A5BE47-6036-4BB9-8F1B-5D211B6759C7}" srcOrd="0" destOrd="0" presId="urn:microsoft.com/office/officeart/2008/layout/VerticalCurvedList"/>
    <dgm:cxn modelId="{89D40DE7-BD21-4B93-BE67-2B70A0B276C8}" type="presParOf" srcId="{2D33D91C-D9EF-464A-AC29-28646064BB31}" destId="{3F3EEF14-1AD6-4B15-9C73-A14FB37CD582}" srcOrd="9" destOrd="0" presId="urn:microsoft.com/office/officeart/2008/layout/VerticalCurvedList"/>
    <dgm:cxn modelId="{2F4B9735-85F6-4634-9D08-1B0C0744918A}" type="presParOf" srcId="{2D33D91C-D9EF-464A-AC29-28646064BB31}" destId="{D8C06235-9DAD-48B3-856D-A38A79866D52}" srcOrd="10" destOrd="0" presId="urn:microsoft.com/office/officeart/2008/layout/VerticalCurvedList"/>
    <dgm:cxn modelId="{1100D2BE-E9A8-4640-92B7-4AAC20553DBC}" type="presParOf" srcId="{D8C06235-9DAD-48B3-856D-A38A79866D52}" destId="{2F93A53F-2DDA-4F90-BD21-EC1AF10354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2C01B-2BDB-482D-BF7D-9302DA4B0838}">
      <dsp:nvSpPr>
        <dsp:cNvPr id="0" name=""/>
        <dsp:cNvSpPr/>
      </dsp:nvSpPr>
      <dsp:spPr>
        <a:xfrm>
          <a:off x="-8904901" y="-1359728"/>
          <a:ext cx="10593457" cy="10593457"/>
        </a:xfrm>
        <a:prstGeom prst="blockArc">
          <a:avLst>
            <a:gd name="adj1" fmla="val 18900000"/>
            <a:gd name="adj2" fmla="val 2700000"/>
            <a:gd name="adj3" fmla="val 2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ACF5A-49E4-4312-8E01-B870E512BDA1}">
      <dsp:nvSpPr>
        <dsp:cNvPr id="0" name=""/>
        <dsp:cNvSpPr/>
      </dsp:nvSpPr>
      <dsp:spPr>
        <a:xfrm>
          <a:off x="736605" y="491967"/>
          <a:ext cx="15394814" cy="984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49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UNDP well-positioned to help bring clarity, leadership and practical approaches</a:t>
          </a:r>
        </a:p>
      </dsp:txBody>
      <dsp:txXfrm>
        <a:off x="736605" y="491967"/>
        <a:ext cx="15394814" cy="984565"/>
      </dsp:txXfrm>
    </dsp:sp>
    <dsp:sp modelId="{CB935F25-1311-462F-B873-D12A9FD8A463}">
      <dsp:nvSpPr>
        <dsp:cNvPr id="0" name=""/>
        <dsp:cNvSpPr/>
      </dsp:nvSpPr>
      <dsp:spPr>
        <a:xfrm>
          <a:off x="121252" y="368896"/>
          <a:ext cx="1230706" cy="1230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E90F2-F353-4864-932D-708AC48058D7}">
      <dsp:nvSpPr>
        <dsp:cNvPr id="0" name=""/>
        <dsp:cNvSpPr/>
      </dsp:nvSpPr>
      <dsp:spPr>
        <a:xfrm>
          <a:off x="1442115" y="1968342"/>
          <a:ext cx="14689303" cy="984565"/>
        </a:xfrm>
        <a:prstGeom prst="rect">
          <a:avLst/>
        </a:prstGeom>
        <a:solidFill>
          <a:srgbClr val="2683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49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Emphasis on equity and equality intrinsic to UNDP, less focus on non-discrimination</a:t>
          </a:r>
        </a:p>
      </dsp:txBody>
      <dsp:txXfrm>
        <a:off x="1442115" y="1968342"/>
        <a:ext cx="14689303" cy="984565"/>
      </dsp:txXfrm>
    </dsp:sp>
    <dsp:sp modelId="{AF56DA22-4E80-417F-849B-8638368A7D20}">
      <dsp:nvSpPr>
        <dsp:cNvPr id="0" name=""/>
        <dsp:cNvSpPr/>
      </dsp:nvSpPr>
      <dsp:spPr>
        <a:xfrm>
          <a:off x="826762" y="1845272"/>
          <a:ext cx="1230706" cy="1230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D6B5B-7931-476C-B9E9-2E4715AE89A3}">
      <dsp:nvSpPr>
        <dsp:cNvPr id="0" name=""/>
        <dsp:cNvSpPr/>
      </dsp:nvSpPr>
      <dsp:spPr>
        <a:xfrm>
          <a:off x="1658650" y="3444717"/>
          <a:ext cx="14472768" cy="984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49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Cautious approach – limited efforts to address power relations and social norms</a:t>
          </a:r>
        </a:p>
      </dsp:txBody>
      <dsp:txXfrm>
        <a:off x="1658650" y="3444717"/>
        <a:ext cx="14472768" cy="984565"/>
      </dsp:txXfrm>
    </dsp:sp>
    <dsp:sp modelId="{E445E146-D8C0-4E3F-9707-611A45C06C6C}">
      <dsp:nvSpPr>
        <dsp:cNvPr id="0" name=""/>
        <dsp:cNvSpPr/>
      </dsp:nvSpPr>
      <dsp:spPr>
        <a:xfrm>
          <a:off x="1043297" y="3321647"/>
          <a:ext cx="1230706" cy="1230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9BB0B-E0A3-4ED1-B1D7-F04AFE156140}">
      <dsp:nvSpPr>
        <dsp:cNvPr id="0" name=""/>
        <dsp:cNvSpPr/>
      </dsp:nvSpPr>
      <dsp:spPr>
        <a:xfrm>
          <a:off x="1442115" y="4921093"/>
          <a:ext cx="14689303" cy="984565"/>
        </a:xfrm>
        <a:prstGeom prst="rect">
          <a:avLst/>
        </a:prstGeom>
        <a:solidFill>
          <a:srgbClr val="2683C6"/>
        </a:solidFill>
        <a:ln w="25400" cap="flat" cmpd="sng" algn="ctr">
          <a:solidFill>
            <a:srgbClr val="2683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499" tIns="73660" rIns="73660" bIns="736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FFFFFF"/>
              </a:solidFill>
              <a:latin typeface="Tw Cen MT" panose="020B0602020104020603"/>
              <a:ea typeface="+mn-ea"/>
              <a:cs typeface="+mn-cs"/>
            </a:rPr>
            <a:t>Growing understanding of heterogeneity within targeted populations, and of intersectionality</a:t>
          </a:r>
        </a:p>
      </dsp:txBody>
      <dsp:txXfrm>
        <a:off x="1442115" y="4921093"/>
        <a:ext cx="14689303" cy="984565"/>
      </dsp:txXfrm>
    </dsp:sp>
    <dsp:sp modelId="{C1A5BE47-6036-4BB9-8F1B-5D211B6759C7}">
      <dsp:nvSpPr>
        <dsp:cNvPr id="0" name=""/>
        <dsp:cNvSpPr/>
      </dsp:nvSpPr>
      <dsp:spPr>
        <a:xfrm>
          <a:off x="826762" y="4798022"/>
          <a:ext cx="1230706" cy="1230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EEF14-1AD6-4B15-9C73-A14FB37CD582}">
      <dsp:nvSpPr>
        <dsp:cNvPr id="0" name=""/>
        <dsp:cNvSpPr/>
      </dsp:nvSpPr>
      <dsp:spPr>
        <a:xfrm>
          <a:off x="736605" y="6397468"/>
          <a:ext cx="15394814" cy="984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49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Capacity to bring diverse stakeholders together not fully leveraged for LNOB with non-government actors</a:t>
          </a:r>
        </a:p>
      </dsp:txBody>
      <dsp:txXfrm>
        <a:off x="736605" y="6397468"/>
        <a:ext cx="15394814" cy="984565"/>
      </dsp:txXfrm>
    </dsp:sp>
    <dsp:sp modelId="{2F93A53F-2DDA-4F90-BD21-EC1AF103544E}">
      <dsp:nvSpPr>
        <dsp:cNvPr id="0" name=""/>
        <dsp:cNvSpPr/>
      </dsp:nvSpPr>
      <dsp:spPr>
        <a:xfrm>
          <a:off x="121252" y="6274397"/>
          <a:ext cx="1230706" cy="1230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43FDF-B938-4DE9-81B6-8D5100AFBDD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D20E6-85B8-48D5-9DD2-BDA25D429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Dual ambition: </a:t>
            </a:r>
          </a:p>
          <a:p>
            <a:pPr marL="228600" indent="-228600">
              <a:buAutoNum type="arabicPeriod"/>
            </a:pPr>
            <a:r>
              <a:rPr lang="en-US" dirty="0"/>
              <a:t>Assess a “contentious topic”</a:t>
            </a:r>
          </a:p>
          <a:p>
            <a:pPr marL="228600" indent="-228600">
              <a:buAutoNum type="arabicPeriod"/>
            </a:pPr>
            <a:r>
              <a:rPr lang="en-US" dirty="0"/>
              <a:t>Do it right, in terms of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20E6-85B8-48D5-9DD2-BDA25D4294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4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20E6-85B8-48D5-9DD2-BDA25D4294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4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Breadth vs depth: careful design choices</a:t>
            </a:r>
          </a:p>
          <a:p>
            <a:r>
              <a:rPr lang="en-US" dirty="0"/>
              <a:t>- Little time for participatory methods, obliged to cut corners</a:t>
            </a:r>
          </a:p>
          <a:p>
            <a:r>
              <a:rPr lang="en-US" dirty="0"/>
              <a:t>- Tendency to fall back on individual consultants who know our way of working</a:t>
            </a:r>
          </a:p>
          <a:p>
            <a:r>
              <a:rPr lang="en-US" dirty="0"/>
              <a:t>- Recommendations often meaningless at local/national level: too far removed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20E6-85B8-48D5-9DD2-BDA25D4294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8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‘Leaving no one behind’ (LNOB) is a central transformative promise of the 2030 Agenda for Sustainable Development and its Sustainable Development Goals (SDGs). </a:t>
            </a:r>
          </a:p>
          <a:p>
            <a:r>
              <a:rPr lang="en-US" dirty="0"/>
              <a:t>2. ‘Reaching the furthest behind first’ is the second part of the pledge – and key to achieving LNOB.</a:t>
            </a:r>
          </a:p>
          <a:p>
            <a:r>
              <a:rPr lang="en-US" dirty="0"/>
              <a:t>3. The UNDP strategic plan 2022-2025 elevates LNOB to one of three “directions of change”.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20E6-85B8-48D5-9DD2-BDA25D4294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2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20E6-85B8-48D5-9DD2-BDA25D4294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20E6-85B8-48D5-9DD2-BDA25D4294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4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8760460"/>
          </a:xfrm>
          <a:custGeom>
            <a:avLst/>
            <a:gdLst/>
            <a:ahLst/>
            <a:cxnLst/>
            <a:rect l="l" t="t" r="r" b="b"/>
            <a:pathLst>
              <a:path w="18288000" h="8760460">
                <a:moveTo>
                  <a:pt x="0" y="8759928"/>
                </a:moveTo>
                <a:lnTo>
                  <a:pt x="18287998" y="8759928"/>
                </a:lnTo>
                <a:lnTo>
                  <a:pt x="18287998" y="0"/>
                </a:lnTo>
                <a:lnTo>
                  <a:pt x="0" y="0"/>
                </a:lnTo>
                <a:lnTo>
                  <a:pt x="0" y="8759928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7257" y="0"/>
            <a:ext cx="8460742" cy="95238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145" y="4010735"/>
            <a:ext cx="6907530" cy="210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689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689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8760460"/>
          </a:xfrm>
          <a:custGeom>
            <a:avLst/>
            <a:gdLst/>
            <a:ahLst/>
            <a:cxnLst/>
            <a:rect l="l" t="t" r="r" b="b"/>
            <a:pathLst>
              <a:path w="18288000" h="8760460">
                <a:moveTo>
                  <a:pt x="0" y="8759928"/>
                </a:moveTo>
                <a:lnTo>
                  <a:pt x="18287998" y="8759928"/>
                </a:lnTo>
                <a:lnTo>
                  <a:pt x="18287998" y="0"/>
                </a:lnTo>
                <a:lnTo>
                  <a:pt x="0" y="0"/>
                </a:lnTo>
                <a:lnTo>
                  <a:pt x="0" y="8759928"/>
                </a:lnTo>
                <a:close/>
              </a:path>
            </a:pathLst>
          </a:custGeom>
          <a:solidFill>
            <a:srgbClr val="495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95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7119" y="0"/>
            <a:ext cx="11391899" cy="10286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3698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567" y="2594114"/>
            <a:ext cx="16085886" cy="14773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429799-7008-4721-838C-723E55AD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10949"/>
            <a:ext cx="12533630" cy="5616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797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810949"/>
            <a:ext cx="12533630" cy="815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944453"/>
            <a:ext cx="14233525" cy="4372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689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lvl="1"/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15144" y="3367421"/>
            <a:ext cx="9371856" cy="2137316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 marR="5080">
              <a:lnSpc>
                <a:spcPts val="5100"/>
              </a:lnSpc>
              <a:spcBef>
                <a:spcPts val="1170"/>
              </a:spcBef>
            </a:pPr>
            <a:r>
              <a:rPr lang="en-US" sz="5150" b="1" dirty="0">
                <a:solidFill>
                  <a:srgbClr val="001689"/>
                </a:solidFill>
                <a:latin typeface="DM Sans"/>
                <a:cs typeface="DM Sans"/>
              </a:rPr>
              <a:t>Lessons from Conducting a Formative Evaluation on LNOB at UNDP</a:t>
            </a:r>
            <a:endParaRPr sz="5150" dirty="0">
              <a:latin typeface="DM Sans"/>
              <a:cs typeface="DM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5144" y="5957372"/>
            <a:ext cx="9226967" cy="1927451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3150"/>
              </a:lnSpc>
              <a:spcBef>
                <a:spcPts val="730"/>
              </a:spcBef>
            </a:pPr>
            <a:r>
              <a:rPr lang="en-US" sz="3150" b="1">
                <a:solidFill>
                  <a:srgbClr val="4959D4"/>
                </a:solidFill>
                <a:latin typeface="DM Sans"/>
                <a:cs typeface="DM Sans"/>
              </a:rPr>
              <a:t>BEING THE CHANGE: </a:t>
            </a:r>
          </a:p>
          <a:p>
            <a:pPr marL="12700" marR="5080">
              <a:lnSpc>
                <a:spcPts val="3150"/>
              </a:lnSpc>
              <a:spcBef>
                <a:spcPts val="730"/>
              </a:spcBef>
            </a:pPr>
            <a:r>
              <a:rPr lang="en-US" sz="3150">
                <a:solidFill>
                  <a:srgbClr val="4959D4"/>
                </a:solidFill>
                <a:latin typeface="DM Sans"/>
                <a:cs typeface="DM Sans"/>
              </a:rPr>
              <a:t>Towards greater inclusion and diversity in international development evaluation</a:t>
            </a:r>
          </a:p>
          <a:p>
            <a:pPr marL="12700" marR="5080">
              <a:lnSpc>
                <a:spcPts val="3150"/>
              </a:lnSpc>
              <a:spcBef>
                <a:spcPts val="730"/>
              </a:spcBef>
            </a:pPr>
            <a:r>
              <a:rPr lang="en-US" sz="3150">
                <a:solidFill>
                  <a:srgbClr val="4959D4"/>
                </a:solidFill>
                <a:latin typeface="DM Sans"/>
                <a:cs typeface="DM Sans"/>
              </a:rPr>
              <a:t>3 June 2024</a:t>
            </a:r>
            <a:endParaRPr lang="en-US" sz="3150" dirty="0">
              <a:latin typeface="DM Sans"/>
              <a:cs typeface="DM Sans"/>
            </a:endParaRPr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4A14DCF-E2B4-BD86-EF98-F0445DB8B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40125"/>
            <a:ext cx="4560165" cy="152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049C6-D58C-E29A-5115-1B1707968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8374072"/>
            <a:ext cx="4949341" cy="2627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9942BA-21AB-E5B5-253F-B8843B04A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4600" y="9006075"/>
            <a:ext cx="4152787" cy="10348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594F6D-45F6-803F-171F-2DBB87D1BD48}"/>
              </a:ext>
            </a:extLst>
          </p:cNvPr>
          <p:cNvSpPr txBox="1"/>
          <p:nvPr/>
        </p:nvSpPr>
        <p:spPr>
          <a:xfrm>
            <a:off x="762000" y="9006075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0070C0"/>
                </a:solidFill>
              </a:rPr>
              <a:t>Tina Tordjman-Nebe, PhD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Independent Evaluation Office (UNDP)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UNEG Working Group on Ethics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5145" y="333648"/>
            <a:ext cx="12533630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001689"/>
                </a:solidFill>
              </a:rPr>
              <a:t>Aspiration: Putting the UNEG Ethical Guidelines for Evaluation into Action</a:t>
            </a:r>
            <a:endParaRPr spc="-20" dirty="0">
              <a:solidFill>
                <a:srgbClr val="00168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648584"/>
            <a:ext cx="5193030" cy="38100"/>
          </a:xfrm>
          <a:custGeom>
            <a:avLst/>
            <a:gdLst/>
            <a:ahLst/>
            <a:cxnLst/>
            <a:rect l="l" t="t" r="r" b="b"/>
            <a:pathLst>
              <a:path w="5193030" h="38100">
                <a:moveTo>
                  <a:pt x="0" y="38099"/>
                </a:moveTo>
                <a:lnTo>
                  <a:pt x="0" y="0"/>
                </a:lnTo>
                <a:lnTo>
                  <a:pt x="5192612" y="0"/>
                </a:lnTo>
                <a:lnTo>
                  <a:pt x="5192612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E98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BDDED8A-3FA5-B880-2ACF-8BAFA44ED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468102"/>
            <a:ext cx="3459858" cy="115868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955AC7-8525-6325-3D85-04C52011C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6400" y="2944453"/>
            <a:ext cx="8412858" cy="41040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Based on four core principles: integrity, accountability, respect, beneficence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Includes guidelines for implementing the principles, for entity leadership, those who organize evaluations and those who conduct evaluations, along with checklists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“Pledge of Conduct” in Annex which can be detached and signed</a:t>
            </a:r>
          </a:p>
          <a:p>
            <a:endParaRPr lang="en-US" dirty="0"/>
          </a:p>
        </p:txBody>
      </p:sp>
      <p:pic>
        <p:nvPicPr>
          <p:cNvPr id="11" name="Google Shape;73;p12">
            <a:extLst>
              <a:ext uri="{FF2B5EF4-FFF2-40B4-BE49-F238E27FC236}">
                <a16:creationId xmlns:a16="http://schemas.microsoft.com/office/drawing/2014/main" id="{E51221AA-A659-AE1C-59F4-A14C5BBB1EA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152061"/>
            <a:ext cx="7696200" cy="6106024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13C06F-256B-0DD5-D484-86C597239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8967291"/>
            <a:ext cx="4152787" cy="1034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95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7176169" cy="10286999"/>
            <a:chOff x="0" y="0"/>
            <a:chExt cx="17176169" cy="102869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119" y="0"/>
              <a:ext cx="11391899" cy="1028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536989" cy="10286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19369" y="2592416"/>
              <a:ext cx="3756800" cy="52673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57937" y="7721195"/>
            <a:ext cx="214693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300" b="1" dirty="0">
                <a:solidFill>
                  <a:srgbClr val="F1F4FF"/>
                </a:solidFill>
                <a:latin typeface="DM Sans"/>
                <a:cs typeface="DM Sans"/>
              </a:rPr>
              <a:t>FULL</a:t>
            </a:r>
            <a:r>
              <a:rPr sz="2300" b="1" spc="-20" dirty="0">
                <a:solidFill>
                  <a:srgbClr val="F1F4FF"/>
                </a:solidFill>
                <a:latin typeface="DM Sans"/>
                <a:cs typeface="DM Sans"/>
              </a:rPr>
              <a:t> NAME</a:t>
            </a:r>
            <a:endParaRPr sz="2300">
              <a:latin typeface="DM Sans"/>
              <a:cs typeface="DM Sans"/>
            </a:endParaRPr>
          </a:p>
          <a:p>
            <a:pPr marL="12700">
              <a:lnSpc>
                <a:spcPts val="2375"/>
              </a:lnSpc>
            </a:pPr>
            <a:r>
              <a:rPr sz="2000" i="1" dirty="0">
                <a:solidFill>
                  <a:srgbClr val="FFFFFA"/>
                </a:solidFill>
                <a:latin typeface="DM Sans"/>
                <a:cs typeface="DM Sans"/>
              </a:rPr>
              <a:t>Role,</a:t>
            </a:r>
            <a:r>
              <a:rPr sz="2000" i="1" spc="-20" dirty="0">
                <a:solidFill>
                  <a:srgbClr val="FFFFFA"/>
                </a:solidFill>
                <a:latin typeface="DM Sans"/>
                <a:cs typeface="DM Sans"/>
              </a:rPr>
              <a:t> </a:t>
            </a:r>
            <a:r>
              <a:rPr sz="2000" i="1" spc="-10" dirty="0">
                <a:solidFill>
                  <a:srgbClr val="FFFFFA"/>
                </a:solidFill>
                <a:latin typeface="DM Sans"/>
                <a:cs typeface="DM Sans"/>
              </a:rPr>
              <a:t>Organization</a:t>
            </a:r>
            <a:endParaRPr sz="2000">
              <a:latin typeface="DM Sans"/>
              <a:cs typeface="DM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70637" y="7413145"/>
            <a:ext cx="1343025" cy="40640"/>
          </a:xfrm>
          <a:custGeom>
            <a:avLst/>
            <a:gdLst/>
            <a:ahLst/>
            <a:cxnLst/>
            <a:rect l="l" t="t" r="r" b="b"/>
            <a:pathLst>
              <a:path w="1343025" h="40640">
                <a:moveTo>
                  <a:pt x="0" y="0"/>
                </a:moveTo>
                <a:lnTo>
                  <a:pt x="1342810" y="0"/>
                </a:lnTo>
                <a:lnTo>
                  <a:pt x="1342810" y="40139"/>
                </a:lnTo>
                <a:lnTo>
                  <a:pt x="0" y="40139"/>
                </a:lnTo>
                <a:lnTo>
                  <a:pt x="0" y="0"/>
                </a:lnTo>
                <a:close/>
              </a:path>
            </a:pathLst>
          </a:custGeom>
          <a:solidFill>
            <a:srgbClr val="F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Google Shape;270;p34">
            <a:extLst>
              <a:ext uri="{FF2B5EF4-FFF2-40B4-BE49-F238E27FC236}">
                <a16:creationId xmlns:a16="http://schemas.microsoft.com/office/drawing/2014/main" id="{4C44EDC1-43F5-A89E-D901-8680EEFD01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4743"/>
          <a:stretch/>
        </p:blipFill>
        <p:spPr>
          <a:xfrm>
            <a:off x="533400" y="1409700"/>
            <a:ext cx="12496800" cy="7896419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84573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810949"/>
            <a:ext cx="12533630" cy="574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0" dirty="0">
                <a:solidFill>
                  <a:srgbClr val="001689"/>
                </a:solidFill>
              </a:rPr>
              <a:t>Context: Conducting Evaluations at the IEO</a:t>
            </a:r>
            <a:endParaRPr spc="-20" dirty="0">
              <a:solidFill>
                <a:srgbClr val="001689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648586"/>
            <a:ext cx="5193030" cy="38100"/>
          </a:xfrm>
          <a:custGeom>
            <a:avLst/>
            <a:gdLst/>
            <a:ahLst/>
            <a:cxnLst/>
            <a:rect l="l" t="t" r="r" b="b"/>
            <a:pathLst>
              <a:path w="5193030" h="38100">
                <a:moveTo>
                  <a:pt x="0" y="38099"/>
                </a:moveTo>
                <a:lnTo>
                  <a:pt x="0" y="0"/>
                </a:lnTo>
                <a:lnTo>
                  <a:pt x="5192612" y="0"/>
                </a:lnTo>
                <a:lnTo>
                  <a:pt x="5192612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E98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408654-781E-C6CD-61D9-EB9BA7FB6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468102"/>
            <a:ext cx="3459858" cy="1158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760839-7A6B-FDCB-8128-B414F39F19ED}"/>
              </a:ext>
            </a:extLst>
          </p:cNvPr>
          <p:cNvSpPr txBox="1"/>
          <p:nvPr/>
        </p:nvSpPr>
        <p:spPr>
          <a:xfrm>
            <a:off x="1016000" y="2247900"/>
            <a:ext cx="16693258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Corporate &amp; thematic evaluations</a:t>
            </a:r>
            <a:r>
              <a:rPr lang="en-US" sz="3600" dirty="0"/>
              <a:t> – to assess the effectiveness of UNDP’s contribution to development results </a:t>
            </a:r>
            <a:r>
              <a:rPr lang="en-US" sz="3600" u="sng" dirty="0"/>
              <a:t>globally</a:t>
            </a:r>
          </a:p>
          <a:p>
            <a:endParaRPr lang="en-US" sz="3600" dirty="0"/>
          </a:p>
          <a:p>
            <a:r>
              <a:rPr lang="en-US" sz="3600" b="1" dirty="0"/>
              <a:t>Timeframe</a:t>
            </a:r>
            <a:r>
              <a:rPr lang="en-US" sz="3600" dirty="0"/>
              <a:t> – ca. 9 months from evaluation launch to finish</a:t>
            </a:r>
          </a:p>
          <a:p>
            <a:endParaRPr lang="en-US" sz="3600" dirty="0"/>
          </a:p>
          <a:p>
            <a:r>
              <a:rPr lang="en-US" sz="3600" b="1" dirty="0"/>
              <a:t>Conducted in-house </a:t>
            </a:r>
            <a:r>
              <a:rPr lang="en-US" sz="3600" dirty="0"/>
              <a:t>with consultant support </a:t>
            </a:r>
          </a:p>
          <a:p>
            <a:endParaRPr lang="en-US" sz="3600" dirty="0"/>
          </a:p>
          <a:p>
            <a:r>
              <a:rPr lang="en-US" sz="3600" b="1" dirty="0"/>
              <a:t>Recommendations</a:t>
            </a:r>
            <a:r>
              <a:rPr lang="en-US" sz="3600" dirty="0"/>
              <a:t> – Made only to UNDP management (not partners), on both programmatic issues and questions of institutional effectiveness and efficiency</a:t>
            </a:r>
          </a:p>
          <a:p>
            <a:endParaRPr lang="en-US" sz="3600" dirty="0"/>
          </a:p>
          <a:p>
            <a:r>
              <a:rPr lang="en-US" sz="3600" b="1" dirty="0"/>
              <a:t>Budget</a:t>
            </a:r>
            <a:r>
              <a:rPr lang="en-US" sz="3600" dirty="0"/>
              <a:t> – about $200,000 for consultancy support, travel, external reviewers, software and tools (excl. staff costs)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15A131-54A4-2661-5A42-6252743A6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8400" y="8194814"/>
            <a:ext cx="4949341" cy="26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6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7885" y="610453"/>
            <a:ext cx="12533630" cy="574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0" dirty="0">
                <a:solidFill>
                  <a:srgbClr val="001689"/>
                </a:solidFill>
              </a:rPr>
              <a:t>UNDP’s LNOB Evaluation</a:t>
            </a:r>
            <a:endParaRPr spc="-20" dirty="0">
              <a:solidFill>
                <a:srgbClr val="00168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648584"/>
            <a:ext cx="5193030" cy="38100"/>
          </a:xfrm>
          <a:custGeom>
            <a:avLst/>
            <a:gdLst/>
            <a:ahLst/>
            <a:cxnLst/>
            <a:rect l="l" t="t" r="r" b="b"/>
            <a:pathLst>
              <a:path w="5193030" h="38100">
                <a:moveTo>
                  <a:pt x="0" y="38099"/>
                </a:moveTo>
                <a:lnTo>
                  <a:pt x="0" y="0"/>
                </a:lnTo>
                <a:lnTo>
                  <a:pt x="5192612" y="0"/>
                </a:lnTo>
                <a:lnTo>
                  <a:pt x="5192612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E98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BDDED8A-3FA5-B880-2ACF-8BAFA44ED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468102"/>
            <a:ext cx="3459858" cy="1158688"/>
          </a:xfrm>
          <a:prstGeom prst="rect">
            <a:avLst/>
          </a:prstGeom>
        </p:spPr>
      </p:pic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2D75323-36FE-089B-9F8A-52884954D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828" y="605010"/>
            <a:ext cx="6096000" cy="8620643"/>
          </a:xfrm>
          <a:prstGeom prst="rect">
            <a:avLst/>
          </a:prstGeom>
          <a:solidFill>
            <a:srgbClr val="003252"/>
          </a:solidFill>
        </p:spPr>
      </p:pic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91CAB611-ADC7-5FA6-BFBC-B780C9433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4261" y="3867549"/>
            <a:ext cx="2419350" cy="2419350"/>
          </a:xfrm>
          <a:prstGeom prst="rect">
            <a:avLst/>
          </a:prstGeom>
        </p:spPr>
      </p:pic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E042E399-985B-26ED-A080-1E459A362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74" y="3056368"/>
            <a:ext cx="7558821" cy="4333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D19EB-B828-E945-0C3B-31C7BA95D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521" y="8362653"/>
            <a:ext cx="4949341" cy="26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3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44711E-BA26-4BA8-AD7F-236691428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449657"/>
              </p:ext>
            </p:extLst>
          </p:nvPr>
        </p:nvGraphicFramePr>
        <p:xfrm>
          <a:off x="987673" y="1989773"/>
          <a:ext cx="16246781" cy="787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EE314-9029-4C7F-A62B-648420E9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49B570-BD6E-45B6-B489-A8B8C00D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567" y="505208"/>
            <a:ext cx="16085886" cy="561692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en-GB" spc="-20" dirty="0">
                <a:solidFill>
                  <a:srgbClr val="001689"/>
                </a:solidFill>
              </a:rPr>
              <a:t>Some Findings</a:t>
            </a:r>
          </a:p>
        </p:txBody>
      </p:sp>
      <p:pic>
        <p:nvPicPr>
          <p:cNvPr id="5" name="Graphic 4" descr="Compass outline">
            <a:extLst>
              <a:ext uri="{FF2B5EF4-FFF2-40B4-BE49-F238E27FC236}">
                <a16:creationId xmlns:a16="http://schemas.microsoft.com/office/drawing/2014/main" id="{0D7C95BD-5A7F-4C74-88AD-B14AB9F9B7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3548" y="2305050"/>
            <a:ext cx="1371600" cy="1371600"/>
          </a:xfrm>
          <a:prstGeom prst="rect">
            <a:avLst/>
          </a:prstGeom>
        </p:spPr>
      </p:pic>
      <p:pic>
        <p:nvPicPr>
          <p:cNvPr id="7" name="Graphic 6" descr="Scales of justice outline">
            <a:extLst>
              <a:ext uri="{FF2B5EF4-FFF2-40B4-BE49-F238E27FC236}">
                <a16:creationId xmlns:a16="http://schemas.microsoft.com/office/drawing/2014/main" id="{8AEBC772-402B-42D6-ABEC-5432EE7552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96986" y="3858577"/>
            <a:ext cx="1056323" cy="1056323"/>
          </a:xfrm>
          <a:prstGeom prst="rect">
            <a:avLst/>
          </a:prstGeom>
        </p:spPr>
      </p:pic>
      <p:pic>
        <p:nvPicPr>
          <p:cNvPr id="10" name="Graphic 9" descr="Slippery outline">
            <a:extLst>
              <a:ext uri="{FF2B5EF4-FFF2-40B4-BE49-F238E27FC236}">
                <a16:creationId xmlns:a16="http://schemas.microsoft.com/office/drawing/2014/main" id="{32BF87A6-3EBA-424A-9875-618D0673CD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42972" y="5250882"/>
            <a:ext cx="1123113" cy="1123113"/>
          </a:xfrm>
          <a:prstGeom prst="rect">
            <a:avLst/>
          </a:prstGeom>
        </p:spPr>
      </p:pic>
      <p:pic>
        <p:nvPicPr>
          <p:cNvPr id="14" name="Graphic 13" descr="Boardroom outline">
            <a:extLst>
              <a:ext uri="{FF2B5EF4-FFF2-40B4-BE49-F238E27FC236}">
                <a16:creationId xmlns:a16="http://schemas.microsoft.com/office/drawing/2014/main" id="{3063CA52-C247-4BE3-ADEE-90FF040E08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3548" y="8182925"/>
            <a:ext cx="1371600" cy="1371600"/>
          </a:xfrm>
          <a:prstGeom prst="rect">
            <a:avLst/>
          </a:prstGeom>
        </p:spPr>
      </p:pic>
      <p:pic>
        <p:nvPicPr>
          <p:cNvPr id="16" name="Graphic 15" descr="Universal access outline">
            <a:extLst>
              <a:ext uri="{FF2B5EF4-FFF2-40B4-BE49-F238E27FC236}">
                <a16:creationId xmlns:a16="http://schemas.microsoft.com/office/drawing/2014/main" id="{AD0C863A-C092-4AB3-94F7-70A80DAE79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96986" y="6820965"/>
            <a:ext cx="1123113" cy="1123113"/>
          </a:xfrm>
          <a:prstGeom prst="rect">
            <a:avLst/>
          </a:prstGeom>
        </p:spPr>
      </p:pic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70F85F2-2E4C-6CEF-E989-256ECABB6A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468102"/>
            <a:ext cx="3459858" cy="1158688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8D3D9809-AF73-3315-372C-C1FCC14CC288}"/>
              </a:ext>
            </a:extLst>
          </p:cNvPr>
          <p:cNvSpPr/>
          <p:nvPr/>
        </p:nvSpPr>
        <p:spPr>
          <a:xfrm>
            <a:off x="0" y="1648586"/>
            <a:ext cx="5193030" cy="38100"/>
          </a:xfrm>
          <a:custGeom>
            <a:avLst/>
            <a:gdLst/>
            <a:ahLst/>
            <a:cxnLst/>
            <a:rect l="l" t="t" r="r" b="b"/>
            <a:pathLst>
              <a:path w="5193030" h="38100">
                <a:moveTo>
                  <a:pt x="0" y="38099"/>
                </a:moveTo>
                <a:lnTo>
                  <a:pt x="0" y="0"/>
                </a:lnTo>
                <a:lnTo>
                  <a:pt x="5192612" y="0"/>
                </a:lnTo>
                <a:lnTo>
                  <a:pt x="5192612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E985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4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810949"/>
            <a:ext cx="12533630" cy="574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0" dirty="0">
                <a:solidFill>
                  <a:srgbClr val="001689"/>
                </a:solidFill>
              </a:rPr>
              <a:t>Lessons on Ethical Conduct of Evaluation</a:t>
            </a:r>
            <a:endParaRPr spc="-20" dirty="0">
              <a:solidFill>
                <a:srgbClr val="001689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648586"/>
            <a:ext cx="5193030" cy="38100"/>
          </a:xfrm>
          <a:custGeom>
            <a:avLst/>
            <a:gdLst/>
            <a:ahLst/>
            <a:cxnLst/>
            <a:rect l="l" t="t" r="r" b="b"/>
            <a:pathLst>
              <a:path w="5193030" h="38100">
                <a:moveTo>
                  <a:pt x="0" y="38099"/>
                </a:moveTo>
                <a:lnTo>
                  <a:pt x="0" y="0"/>
                </a:lnTo>
                <a:lnTo>
                  <a:pt x="5192612" y="0"/>
                </a:lnTo>
                <a:lnTo>
                  <a:pt x="5192612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E98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408654-781E-C6CD-61D9-EB9BA7FB6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468102"/>
            <a:ext cx="3459858" cy="1158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760839-7A6B-FDCB-8128-B414F39F19ED}"/>
              </a:ext>
            </a:extLst>
          </p:cNvPr>
          <p:cNvSpPr txBox="1"/>
          <p:nvPr/>
        </p:nvSpPr>
        <p:spPr>
          <a:xfrm>
            <a:off x="999671" y="2491402"/>
            <a:ext cx="16693258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Integrity</a:t>
            </a:r>
            <a:r>
              <a:rPr lang="en-US" sz="3600" dirty="0"/>
              <a:t> – Independence both structural and </a:t>
            </a:r>
            <a:r>
              <a:rPr lang="en-US" sz="3600" dirty="0" err="1"/>
              <a:t>behavioural</a:t>
            </a:r>
            <a:r>
              <a:rPr lang="en-US" sz="3600" dirty="0"/>
              <a:t> (hire </a:t>
            </a:r>
            <a:r>
              <a:rPr lang="en-US" sz="3600" dirty="0">
                <a:solidFill>
                  <a:srgbClr val="FF0000"/>
                </a:solidFill>
              </a:rPr>
              <a:t>diverse</a:t>
            </a:r>
            <a:r>
              <a:rPr lang="en-US" sz="3600" dirty="0"/>
              <a:t> and impartial people; </a:t>
            </a:r>
            <a:r>
              <a:rPr lang="en-US" sz="3600" dirty="0">
                <a:solidFill>
                  <a:srgbClr val="00B050"/>
                </a:solidFill>
              </a:rPr>
              <a:t>train them on specific ethics requirements</a:t>
            </a:r>
            <a:r>
              <a:rPr lang="en-US" sz="3600" dirty="0"/>
              <a:t>); commitment and ongoing reflective practice – people on the ground to interpret culture and context</a:t>
            </a:r>
          </a:p>
          <a:p>
            <a:endParaRPr lang="en-US" sz="3600" dirty="0"/>
          </a:p>
          <a:p>
            <a:r>
              <a:rPr lang="en-US" sz="3600" b="1" dirty="0"/>
              <a:t>Accountability</a:t>
            </a:r>
            <a:r>
              <a:rPr lang="en-US" sz="3600" dirty="0"/>
              <a:t> – Transparency &amp; responsiveness (meet purpose, </a:t>
            </a:r>
            <a:r>
              <a:rPr lang="en-US" sz="3600" dirty="0">
                <a:solidFill>
                  <a:srgbClr val="00B050"/>
                </a:solidFill>
              </a:rPr>
              <a:t>feed information back</a:t>
            </a:r>
            <a:r>
              <a:rPr lang="en-US" sz="3600" dirty="0"/>
              <a:t>), downward accountability (</a:t>
            </a:r>
            <a:r>
              <a:rPr lang="en-US" sz="3600" dirty="0">
                <a:solidFill>
                  <a:srgbClr val="FF0000"/>
                </a:solidFill>
              </a:rPr>
              <a:t>incomplete</a:t>
            </a:r>
            <a:r>
              <a:rPr lang="en-US" sz="3600" dirty="0"/>
              <a:t>)</a:t>
            </a:r>
          </a:p>
          <a:p>
            <a:endParaRPr lang="en-US" sz="3600" dirty="0"/>
          </a:p>
          <a:p>
            <a:r>
              <a:rPr lang="en-US" sz="3600" b="1" dirty="0"/>
              <a:t>Respect</a:t>
            </a:r>
            <a:r>
              <a:rPr lang="en-US" sz="3600" dirty="0"/>
              <a:t> – </a:t>
            </a:r>
            <a:r>
              <a:rPr lang="en-US" sz="3600" dirty="0" err="1"/>
              <a:t>Honour</a:t>
            </a:r>
            <a:r>
              <a:rPr lang="en-US" sz="3600" dirty="0"/>
              <a:t> dignity, meaningful participation (</a:t>
            </a:r>
            <a:r>
              <a:rPr lang="en-US" sz="3600" dirty="0">
                <a:solidFill>
                  <a:srgbClr val="00B050"/>
                </a:solidFill>
              </a:rPr>
              <a:t>external ethical review board - safeguards</a:t>
            </a:r>
            <a:r>
              <a:rPr lang="en-US" sz="3600" dirty="0"/>
              <a:t>; </a:t>
            </a:r>
            <a:r>
              <a:rPr lang="en-US" sz="3600" dirty="0">
                <a:solidFill>
                  <a:srgbClr val="FF0000"/>
                </a:solidFill>
              </a:rPr>
              <a:t>clear language</a:t>
            </a:r>
            <a:r>
              <a:rPr lang="en-US" sz="3600" dirty="0"/>
              <a:t>), fair representation (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r>
              <a:rPr lang="en-US" sz="3600" dirty="0"/>
              <a:t>)</a:t>
            </a:r>
            <a:endParaRPr lang="en-US" sz="3600" dirty="0">
              <a:solidFill>
                <a:srgbClr val="00B050"/>
              </a:solidFill>
            </a:endParaRPr>
          </a:p>
          <a:p>
            <a:endParaRPr lang="en-US" sz="3600" dirty="0"/>
          </a:p>
          <a:p>
            <a:r>
              <a:rPr lang="en-US" sz="3600" b="1" dirty="0"/>
              <a:t>Beneficence</a:t>
            </a:r>
            <a:r>
              <a:rPr lang="en-US" sz="3600" dirty="0"/>
              <a:t> – Good for people and planet (</a:t>
            </a:r>
            <a:r>
              <a:rPr lang="en-US" sz="3600" dirty="0">
                <a:solidFill>
                  <a:srgbClr val="00B050"/>
                </a:solidFill>
              </a:rPr>
              <a:t>no air travel – COVID-19</a:t>
            </a:r>
            <a:r>
              <a:rPr lang="en-US" sz="3600" dirty="0"/>
              <a:t>), no harm (</a:t>
            </a:r>
            <a:r>
              <a:rPr lang="en-US" sz="3600" dirty="0">
                <a:solidFill>
                  <a:srgbClr val="FF0000"/>
                </a:solidFill>
              </a:rPr>
              <a:t>disincentives for hired consultants to stop collecting data</a:t>
            </a:r>
            <a:r>
              <a:rPr lang="en-US" sz="3600" dirty="0"/>
              <a:t>), evaluation as an intervention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95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7176169" cy="10286999"/>
            <a:chOff x="0" y="0"/>
            <a:chExt cx="17176169" cy="102869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119" y="0"/>
              <a:ext cx="11391899" cy="1028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536989" cy="10286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19369" y="2592416"/>
              <a:ext cx="3756800" cy="5267324"/>
            </a:xfrm>
            <a:prstGeom prst="rect">
              <a:avLst/>
            </a:prstGeom>
          </p:spPr>
        </p:pic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188631CE-37C0-7EAF-CF77-59031911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810949"/>
            <a:ext cx="13343018" cy="56169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LNOB Evaluation Recommendations to UNDP Management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9BEEE4-15EA-E1DA-9006-27481679D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41" y="3479023"/>
            <a:ext cx="11784917" cy="3494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7998" cy="10286996"/>
            <a:chOff x="0" y="3"/>
            <a:chExt cx="18287998" cy="10286996"/>
          </a:xfrm>
        </p:grpSpPr>
        <p:pic>
          <p:nvPicPr>
            <p:cNvPr id="3" name="object 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68"/>
            <a:stretch/>
          </p:blipFill>
          <p:spPr>
            <a:xfrm>
              <a:off x="5503205" y="1622233"/>
              <a:ext cx="7269480" cy="69952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2535" y="5773325"/>
              <a:ext cx="3795463" cy="45136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"/>
              <a:ext cx="3877882" cy="5053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040" rIns="0" bIns="0" rtlCol="0">
            <a:spAutoFit/>
          </a:bodyPr>
          <a:lstStyle/>
          <a:p>
            <a:pPr marL="6253480">
              <a:lnSpc>
                <a:spcPct val="100000"/>
              </a:lnSpc>
              <a:spcBef>
                <a:spcPts val="114"/>
              </a:spcBef>
            </a:pPr>
            <a:r>
              <a:rPr lang="en-GB" sz="4050" dirty="0"/>
              <a:t>3</a:t>
            </a:r>
            <a:r>
              <a:rPr sz="4050" spc="-5" dirty="0"/>
              <a:t> </a:t>
            </a:r>
            <a:r>
              <a:rPr sz="4050" dirty="0"/>
              <a:t>-</a:t>
            </a:r>
            <a:r>
              <a:rPr lang="en-GB" sz="4050" dirty="0"/>
              <a:t> 7</a:t>
            </a:r>
            <a:r>
              <a:rPr sz="4050" spc="-10" dirty="0"/>
              <a:t> </a:t>
            </a:r>
            <a:r>
              <a:rPr sz="4050" dirty="0"/>
              <a:t>June</a:t>
            </a:r>
            <a:r>
              <a:rPr sz="4050" spc="-5" dirty="0"/>
              <a:t> </a:t>
            </a:r>
            <a:r>
              <a:rPr sz="4050" spc="-50" dirty="0"/>
              <a:t>2</a:t>
            </a:r>
            <a:r>
              <a:rPr lang="en-GB" sz="4050" spc="-50" dirty="0"/>
              <a:t>024</a:t>
            </a:r>
            <a:endParaRPr sz="4050"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1280362"/>
            <a:ext cx="18275935" cy="9006840"/>
            <a:chOff x="0" y="1280362"/>
            <a:chExt cx="18275935" cy="9006840"/>
          </a:xfrm>
        </p:grpSpPr>
        <p:sp>
          <p:nvSpPr>
            <p:cNvPr id="8" name="object 8"/>
            <p:cNvSpPr/>
            <p:nvPr/>
          </p:nvSpPr>
          <p:spPr>
            <a:xfrm>
              <a:off x="5503205" y="135654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239" y="0"/>
                  </a:lnTo>
                </a:path>
              </a:pathLst>
            </a:custGeom>
            <a:ln w="38099">
              <a:solidFill>
                <a:srgbClr val="F6F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89331" y="1299397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114" y="57149"/>
                  </a:lnTo>
                  <a:lnTo>
                    <a:pt x="0" y="114299"/>
                  </a:lnTo>
                </a:path>
              </a:pathLst>
            </a:custGeom>
            <a:ln w="38070">
              <a:solidFill>
                <a:srgbClr val="F6F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00175" y="135654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1562239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6F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00175" y="1299397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76114" y="114299"/>
                  </a:moveTo>
                  <a:lnTo>
                    <a:pt x="0" y="57149"/>
                  </a:lnTo>
                  <a:lnTo>
                    <a:pt x="76114" y="0"/>
                  </a:lnTo>
                </a:path>
              </a:pathLst>
            </a:custGeom>
            <a:ln w="38070">
              <a:solidFill>
                <a:srgbClr val="F6F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759930"/>
              <a:ext cx="18275935" cy="1527175"/>
            </a:xfrm>
            <a:custGeom>
              <a:avLst/>
              <a:gdLst/>
              <a:ahLst/>
              <a:cxnLst/>
              <a:rect l="l" t="t" r="r" b="b"/>
              <a:pathLst>
                <a:path w="18275935" h="1527175">
                  <a:moveTo>
                    <a:pt x="0" y="0"/>
                  </a:moveTo>
                  <a:lnTo>
                    <a:pt x="18275497" y="0"/>
                  </a:lnTo>
                  <a:lnTo>
                    <a:pt x="18275497" y="1527068"/>
                  </a:lnTo>
                  <a:lnTo>
                    <a:pt x="0" y="1527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321A75E-880D-462C-D0F4-A351D80EE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6774" y="8343900"/>
            <a:ext cx="4949341" cy="2627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BA7CA9-E1EE-6834-EE25-24E426416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6023" y="8930453"/>
            <a:ext cx="4152787" cy="10348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523</Words>
  <Application>Microsoft Office PowerPoint</Application>
  <PresentationFormat>Custom</PresentationFormat>
  <Paragraphs>58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DM Sans</vt:lpstr>
      <vt:lpstr>Office Theme</vt:lpstr>
      <vt:lpstr>PowerPoint Presentation</vt:lpstr>
      <vt:lpstr>Aspiration: Putting the UNEG Ethical Guidelines for Evaluation into Action</vt:lpstr>
      <vt:lpstr>PowerPoint Presentation</vt:lpstr>
      <vt:lpstr>Context: Conducting Evaluations at the IEO</vt:lpstr>
      <vt:lpstr>UNDP’s LNOB Evaluation</vt:lpstr>
      <vt:lpstr>Some Findings</vt:lpstr>
      <vt:lpstr>Lessons on Ethical Conduct of Evaluation</vt:lpstr>
      <vt:lpstr>LNOB Evaluation Recommendations to UNDP Management</vt:lpstr>
      <vt:lpstr>3 - 7 June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gLOCAL23 Slides Deck</dc:title>
  <dc:creator>GEI</dc:creator>
  <cp:keywords>DAFd2QjGQ3g,BAEdEyFh6Uk</cp:keywords>
  <cp:lastModifiedBy>Tina Tordjman-Nebe</cp:lastModifiedBy>
  <cp:revision>7</cp:revision>
  <dcterms:created xsi:type="dcterms:W3CDTF">2023-03-23T11:16:43Z</dcterms:created>
  <dcterms:modified xsi:type="dcterms:W3CDTF">2024-06-02T16:06:33Z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2023-03-23T00:00:00Z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2023-03-23T00:00:00Z</vt:filetime>
  </property>
</Properties>
</file>