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88" r:id="rId7"/>
    <p:sldId id="265" r:id="rId8"/>
    <p:sldId id="290" r:id="rId9"/>
    <p:sldId id="267" r:id="rId10"/>
    <p:sldId id="268" r:id="rId11"/>
    <p:sldId id="269" r:id="rId12"/>
    <p:sldId id="291" r:id="rId13"/>
    <p:sldId id="284" r:id="rId14"/>
    <p:sldId id="287" r:id="rId15"/>
    <p:sldId id="261" r:id="rId16"/>
    <p:sldId id="262" r:id="rId17"/>
    <p:sldId id="263" r:id="rId18"/>
    <p:sldId id="264" r:id="rId19"/>
    <p:sldId id="285" r:id="rId20"/>
    <p:sldId id="280" r:id="rId21"/>
  </p:sldIdLst>
  <p:sldSz cx="12192000" cy="6858000"/>
  <p:notesSz cx="6858000" cy="9144000"/>
  <p:defaultTex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D7FF"/>
    <a:srgbClr val="2E74B6"/>
    <a:srgbClr val="BDD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05E3EF-67EA-436B-97B2-0124C06EBD24}">
  <a:tblStyle styleId="{0505E3EF-67EA-436B-97B2-0124C06EBD24}" styleName="Medium Style 4 – Accent 3">
    <a:wholeTbl>
      <a:tcTxStyle>
        <a:fontRef idx="minor">
          <a:srgbClr val="000000"/>
        </a:fontRef>
        <a:schemeClr val="dk1"/>
      </a:tcTxStyle>
      <a:tcStyle>
        <a:tcBdr>
          <a:left>
            <a:ln w="12700">
              <a:solidFill>
                <a:schemeClr val="accent3"/>
              </a:solidFill>
            </a:ln>
          </a:left>
          <a:right>
            <a:ln w="12700">
              <a:solidFill>
                <a:schemeClr val="accent3"/>
              </a:solidFill>
            </a:ln>
          </a:right>
          <a:top>
            <a:ln w="12700">
              <a:solidFill>
                <a:schemeClr val="accent3"/>
              </a:solidFill>
            </a:ln>
          </a:top>
          <a:bottom>
            <a:ln w="12700">
              <a:solidFill>
                <a:schemeClr val="accent3"/>
              </a:solidFill>
            </a:ln>
          </a:bottom>
          <a:insideH>
            <a:ln w="12700">
              <a:solidFill>
                <a:schemeClr val="accent3"/>
              </a:solidFill>
            </a:ln>
          </a:insideH>
          <a:insideV>
            <a:ln w="12700">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Style>
        <a:tcBdr/>
      </a:tcStyle>
    </a:lastCol>
    <a:firstCol>
      <a:tcStyle>
        <a:tcBdr/>
      </a:tcStyle>
    </a:firstCol>
    <a:lastRow>
      <a:tcStyle>
        <a:tcBdr>
          <a:top>
            <a:ln w="25400">
              <a:solidFill>
                <a:schemeClr val="accent3"/>
              </a:solidFill>
            </a:ln>
          </a:top>
        </a:tcBdr>
        <a:fill>
          <a:solidFill>
            <a:schemeClr val="accent3">
              <a:tint val="20000"/>
            </a:schemeClr>
          </a:solidFill>
        </a:fill>
      </a:tcStyle>
    </a:lastRow>
    <a:seCell>
      <a:tcStyle>
        <a:tcBdr/>
      </a:tcStyle>
    </a:seCell>
    <a:swCell>
      <a:tcStyle>
        <a:tcBdr/>
      </a:tcStyle>
    </a:swCell>
    <a:firstRow>
      <a:tcStyle>
        <a:tcBdr/>
        <a:fill>
          <a:solidFill>
            <a:schemeClr val="accent3">
              <a:tint val="20000"/>
            </a:schemeClr>
          </a:solidFill>
        </a:fill>
      </a:tcStyle>
    </a:firstRow>
    <a:neCell>
      <a:tcStyle>
        <a:tcBdr/>
      </a:tcStyle>
    </a:neCell>
    <a:nwCell>
      <a:tcStyle>
        <a:tcBdr/>
      </a:tcStyle>
    </a:nwCell>
  </a:tblStyle>
  <a:tblStyle styleId="{22838BEF-8BB2-4498-84A7-C5851F593DF1}" styleName="Medium Style 4 – Accent 5">
    <a:wholeTbl>
      <a:tcTxStyle>
        <a:fontRef idx="minor">
          <a:srgbClr val="000000"/>
        </a:fontRef>
        <a:schemeClr val="dk1"/>
      </a:tcTxStyle>
      <a:tcStyle>
        <a:tcBdr>
          <a:left>
            <a:ln w="12700">
              <a:solidFill>
                <a:schemeClr val="accent5"/>
              </a:solidFill>
            </a:ln>
          </a:left>
          <a:right>
            <a:ln w="12700">
              <a:solidFill>
                <a:schemeClr val="accent5"/>
              </a:solidFill>
            </a:ln>
          </a:right>
          <a:top>
            <a:ln w="12700">
              <a:solidFill>
                <a:schemeClr val="accent5"/>
              </a:solidFill>
            </a:ln>
          </a:top>
          <a:bottom>
            <a:ln w="12700">
              <a:solidFill>
                <a:schemeClr val="accent5"/>
              </a:solidFill>
            </a:ln>
          </a:bottom>
          <a:insideH>
            <a:ln w="12700">
              <a:solidFill>
                <a:schemeClr val="accent5"/>
              </a:solidFill>
            </a:ln>
          </a:insideH>
          <a:insideV>
            <a:ln w="12700">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fill>
          <a:solidFill>
            <a:schemeClr val="accent5">
              <a:tint val="40000"/>
            </a:schemeClr>
          </a:solidFill>
        </a:fill>
      </a:tcStyle>
    </a:band2V>
    <a:lastCol>
      <a:tcStyle>
        <a:tcBdr/>
      </a:tcStyle>
    </a:lastCol>
    <a:firstCol>
      <a:tcStyle>
        <a:tcBdr/>
      </a:tcStyle>
    </a:firstCol>
    <a:lastRow>
      <a:tcStyle>
        <a:tcBdr>
          <a:top>
            <a:ln w="25400">
              <a:solidFill>
                <a:schemeClr val="accent5"/>
              </a:solidFill>
            </a:ln>
          </a:top>
        </a:tcBdr>
        <a:fill>
          <a:solidFill>
            <a:schemeClr val="accent5">
              <a:tint val="20000"/>
            </a:schemeClr>
          </a:solidFill>
        </a:fill>
      </a:tcStyle>
    </a:lastRow>
    <a:seCell>
      <a:tcStyle>
        <a:tcBdr/>
      </a:tcStyle>
    </a:seCell>
    <a:swCell>
      <a:tcStyle>
        <a:tcBdr/>
      </a:tcStyle>
    </a:swCell>
    <a:firstRow>
      <a:tcStyle>
        <a:tcBdr/>
        <a:fill>
          <a:solidFill>
            <a:schemeClr val="accent5">
              <a:tint val="20000"/>
            </a:schemeClr>
          </a:solidFill>
        </a:fill>
      </a:tcStyle>
    </a:firstRow>
    <a:neCell>
      <a:tcStyle>
        <a:tcBdr/>
      </a:tcStyle>
    </a:neCell>
    <a:nwCell>
      <a:tcStyle>
        <a:tcBdr/>
      </a:tcStyle>
    </a:nwCell>
  </a:tblStyle>
  <a:tblStyle styleId="{8799B23B-EC83-4686-B30A-512413B5E67A}" styleName="Light Style 3 – Accent 3">
    <a:wholeTbl>
      <a:tcTxStyle>
        <a:fontRef idx="minor">
          <a:srgbClr val="000000"/>
        </a:fontRef>
        <a:schemeClr val="tx1"/>
      </a:tcTxStyle>
      <a:tcStyle>
        <a:tcBdr>
          <a:left>
            <a:ln w="12700">
              <a:solidFill>
                <a:schemeClr val="accent3"/>
              </a:solidFill>
            </a:ln>
          </a:left>
          <a:right>
            <a:ln w="12700">
              <a:solidFill>
                <a:schemeClr val="accent3"/>
              </a:solidFill>
            </a:ln>
          </a:right>
          <a:top>
            <a:ln w="12700">
              <a:solidFill>
                <a:schemeClr val="accent3"/>
              </a:solidFill>
            </a:ln>
          </a:top>
          <a:bottom>
            <a:ln w="12700">
              <a:solidFill>
                <a:schemeClr val="accent3"/>
              </a:solidFill>
            </a:ln>
          </a:bottom>
          <a:insideH>
            <a:ln w="12700">
              <a:solidFill>
                <a:schemeClr val="accent3"/>
              </a:solidFill>
            </a:ln>
          </a:insideH>
          <a:insideV>
            <a:ln w="12700">
              <a:solidFill>
                <a:schemeClr val="accent3"/>
              </a:solid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band2V>
      <a:tcStyle>
        <a:tcBdr/>
        <a:fill>
          <a:solidFill>
            <a:schemeClr val="accent3">
              <a:alpha val="20000"/>
            </a:schemeClr>
          </a:solidFill>
        </a:fill>
      </a:tcStyle>
    </a:band2V>
    <a:lastCol>
      <a:tcStyle>
        <a:tcBdr/>
      </a:tcStyle>
    </a:lastCol>
    <a:firstCol>
      <a:tcStyle>
        <a:tcBdr/>
      </a:tcStyle>
    </a:firstCol>
    <a:lastRow>
      <a:tcStyle>
        <a:tcBdr>
          <a:top>
            <a:ln w="50800">
              <a:solidFill>
                <a:schemeClr val="accent3"/>
              </a:solidFill>
            </a:ln>
          </a:top>
        </a:tcBdr>
        <a:fill>
          <a:noFill/>
        </a:fill>
      </a:tcStyle>
    </a:lastRow>
    <a:seCell>
      <a:tcStyle>
        <a:tcBdr/>
      </a:tcStyle>
    </a:seCell>
    <a:swCell>
      <a:tcStyle>
        <a:tcBdr/>
      </a:tcStyle>
    </a:swCell>
    <a:firstRow>
      <a:tcStyle>
        <a:tcBdr>
          <a:bottom>
            <a:ln w="25400">
              <a:solidFill>
                <a:schemeClr val="accent3"/>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6"/>
    <p:restoredTop sz="94609"/>
  </p:normalViewPr>
  <p:slideViewPr>
    <p:cSldViewPr snapToGrid="0">
      <p:cViewPr varScale="1">
        <p:scale>
          <a:sx n="109" d="100"/>
          <a:sy n="109" d="100"/>
        </p:scale>
        <p:origin x="912" y="10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AD0B5095-8CFD-654C-BD67-FEB9A4E323A7}" type="datetimeFigureOut">
              <a:rPr lang="en-US"/>
              <a:t>6/7/2024</a:t>
            </a:fld>
            <a:endParaRPr/>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8DB2A89F-7478-894C-994B-BA3896464BDD}" type="slidenum">
              <a:rPr/>
              <a:t>‹#›</a:t>
            </a:fld>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FB95F20-CA6C-FEF7-3575-C004CD5DF40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1EBEFD9-B949-CDC4-FCBC-B5583E8AA1C4}" type="slidenum">
              <a:r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1A0C014-446B-87AD-CE70-A6D85D12B077}" type="slidenum">
              <a:rPr/>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4E55395-895C-436E-83C2-8277D33CE105}" type="slidenum">
              <a:rPr/>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C5C5789-0CB1-B67B-0DC5-A6246A73D316}" type="slidenum">
              <a:rPr/>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A3F26A3-3CFF-F449-C9A7-F8D5BE18C455}" type="slidenum">
              <a:rPr/>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01AF448-1928-2CE0-2465-BB3AA140EE87}" type="slidenum">
              <a:rPr/>
              <a:t>20</a:t>
            </a:fld>
            <a:endParaRPr/>
          </a:p>
        </p:txBody>
      </p:sp>
    </p:spTree>
    <p:extLst>
      <p:ext uri="{BB962C8B-B14F-4D97-AF65-F5344CB8AC3E}">
        <p14:creationId xmlns:p14="http://schemas.microsoft.com/office/powerpoint/2010/main" val="170653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C41836-42B2-DFD8-F164-23CC6E61845B}"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297C7BB-01BC-86EB-5220-AE42643A973E}"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E796D2-C31E-0625-9DE0-FC94BFA4C9AF}"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DB4109-7BD7-4F9C-96D2-6C908690910E}"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lvl="1">
              <a:defRPr/>
            </a:pPr>
            <a:r>
              <a:rPr lang="en-GB" sz="1200">
                <a:latin typeface="Montserrat"/>
              </a:rPr>
              <a:t>The World Bank Group (WB, 2022), </a:t>
            </a:r>
            <a:endParaRPr lang="en-GB"/>
          </a:p>
          <a:p>
            <a:pPr lvl="1">
              <a:defRPr/>
            </a:pPr>
            <a:r>
              <a:rPr lang="en-GB" sz="1200">
                <a:latin typeface="Montserrat"/>
              </a:rPr>
              <a:t>Asian Development Bank (ADB, 2022), </a:t>
            </a:r>
            <a:endParaRPr lang="en-GB"/>
          </a:p>
          <a:p>
            <a:pPr lvl="1">
              <a:defRPr/>
            </a:pPr>
            <a:r>
              <a:rPr lang="en-GB" sz="1200">
                <a:latin typeface="Montserrat"/>
              </a:rPr>
              <a:t>African Development Bank Group (AfDB, 2022), </a:t>
            </a:r>
            <a:endParaRPr lang="en-GB"/>
          </a:p>
          <a:p>
            <a:pPr lvl="1">
              <a:defRPr/>
            </a:pPr>
            <a:r>
              <a:rPr lang="en-GB" sz="1200">
                <a:latin typeface="Montserrat"/>
              </a:rPr>
              <a:t>Inter-American Development Bank (IADB, 2022), </a:t>
            </a:r>
            <a:endParaRPr lang="en-GB"/>
          </a:p>
          <a:p>
            <a:pPr lvl="1">
              <a:defRPr/>
            </a:pPr>
            <a:r>
              <a:rPr lang="en-GB" sz="1200">
                <a:latin typeface="Montserrat"/>
              </a:rPr>
              <a:t>United Nations Development Program (UNDP, 2022).</a:t>
            </a:r>
            <a:endParaRPr lang="en-GB"/>
          </a:p>
          <a:p>
            <a:pPr>
              <a:defRPr/>
            </a:pPr>
            <a:endParaRPr/>
          </a:p>
        </p:txBody>
      </p:sp>
      <p:sp>
        <p:nvSpPr>
          <p:cNvPr id="4" name="Slide Number Placeholder 3"/>
          <p:cNvSpPr>
            <a:spLocks noGrp="1"/>
          </p:cNvSpPr>
          <p:nvPr>
            <p:ph type="sldNum" sz="quarter" idx="10"/>
          </p:nvPr>
        </p:nvSpPr>
        <p:spPr bwMode="auto"/>
        <p:txBody>
          <a:bodyPr/>
          <a:lstStyle/>
          <a:p>
            <a:pPr>
              <a:defRPr/>
            </a:pPr>
            <a:fld id="{A7FDA0AD-95DA-44B3-8EE2-23B29AEED6CB}" type="slidenum">
              <a:r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a:latin typeface="Montserrat"/>
              </a:rPr>
              <a:t>-&gt; corroborates the notion found in the literature that the concept made its way into development practice in the 1990s </a:t>
            </a:r>
            <a:endParaRPr/>
          </a:p>
          <a:p>
            <a:pPr>
              <a:defRPr/>
            </a:pPr>
            <a:endParaRPr/>
          </a:p>
        </p:txBody>
      </p:sp>
      <p:sp>
        <p:nvSpPr>
          <p:cNvPr id="4" name="Slide Number Placeholder 3"/>
          <p:cNvSpPr>
            <a:spLocks noGrp="1"/>
          </p:cNvSpPr>
          <p:nvPr>
            <p:ph type="sldNum" sz="quarter" idx="5"/>
          </p:nvPr>
        </p:nvSpPr>
        <p:spPr bwMode="auto"/>
        <p:txBody>
          <a:bodyPr/>
          <a:lstStyle/>
          <a:p>
            <a:pPr>
              <a:defRPr/>
            </a:pPr>
            <a:fld id="{8DB2A89F-7478-894C-994B-BA3896464BDD}" type="slidenum">
              <a:rPr/>
              <a:t>8</a:t>
            </a:fld>
            <a:endParaRPr/>
          </a:p>
        </p:txBody>
      </p:sp>
    </p:spTree>
    <p:extLst>
      <p:ext uri="{BB962C8B-B14F-4D97-AF65-F5344CB8AC3E}">
        <p14:creationId xmlns:p14="http://schemas.microsoft.com/office/powerpoint/2010/main" val="328622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Public Administration is the leading sector both in absolute number of CD projectes with over 400 as well as in terms of total CD project volume. The largest share of number and volume belongs to the urban development sector  </a:t>
            </a:r>
          </a:p>
        </p:txBody>
      </p:sp>
      <p:sp>
        <p:nvSpPr>
          <p:cNvPr id="4" name="Slide Number Placeholder 3"/>
          <p:cNvSpPr>
            <a:spLocks noGrp="1"/>
          </p:cNvSpPr>
          <p:nvPr>
            <p:ph type="sldNum" sz="quarter" idx="5"/>
          </p:nvPr>
        </p:nvSpPr>
        <p:spPr bwMode="auto"/>
        <p:txBody>
          <a:bodyPr/>
          <a:lstStyle/>
          <a:p>
            <a:pPr>
              <a:defRPr/>
            </a:pPr>
            <a:fld id="{8DB2A89F-7478-894C-994B-BA3896464BDD}" type="slidenum">
              <a:r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a:latin typeface="Montserrat"/>
              </a:rPr>
              <a:t>Sub-Saharan Africa stands out having the largest number </a:t>
            </a:r>
            <a:br>
              <a:rPr lang="en-GB" sz="1200">
                <a:latin typeface="Montserrat"/>
              </a:rPr>
            </a:br>
            <a:r>
              <a:rPr lang="en-GB" sz="1200">
                <a:latin typeface="Montserrat"/>
              </a:rPr>
              <a:t>and the highest volume of CD projects. </a:t>
            </a:r>
            <a:endParaRPr/>
          </a:p>
          <a:p>
            <a:pPr>
              <a:defRPr/>
            </a:pPr>
            <a:endParaRPr lang="en-US"/>
          </a:p>
        </p:txBody>
      </p:sp>
      <p:sp>
        <p:nvSpPr>
          <p:cNvPr id="4" name="Slide Number Placeholder 3"/>
          <p:cNvSpPr>
            <a:spLocks noGrp="1"/>
          </p:cNvSpPr>
          <p:nvPr>
            <p:ph type="sldNum" sz="quarter" idx="10"/>
          </p:nvPr>
        </p:nvSpPr>
        <p:spPr bwMode="auto"/>
        <p:txBody>
          <a:bodyPr/>
          <a:lstStyle/>
          <a:p>
            <a:pPr>
              <a:defRPr/>
            </a:pPr>
            <a:fld id="{8DB2A89F-7478-894C-994B-BA3896464BDD}"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atin typeface="+mn-ea"/>
                <a:ea typeface="+mn-ea"/>
                <a:cs typeface="+mn-cs"/>
              </a:defRPr>
            </a:lvl1pPr>
          </a:lstStyle>
          <a:p>
            <a:pPr>
              <a:defRPr/>
            </a:pPr>
            <a:r>
              <a:rPr lang="en-GB"/>
              <a:t>Click to edit Master title style</a:t>
            </a:r>
            <a:endParaRPr/>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Click to edit Master subtitle style</a:t>
            </a:r>
            <a:endParaRPr/>
          </a:p>
        </p:txBody>
      </p:sp>
      <p:sp>
        <p:nvSpPr>
          <p:cNvPr id="4" name="Date Placeholder 3"/>
          <p:cNvSpPr>
            <a:spLocks noGrp="1"/>
          </p:cNvSpPr>
          <p:nvPr>
            <p:ph type="dt" sz="half" idx="10"/>
          </p:nvPr>
        </p:nvSpPr>
        <p:spPr bwMode="auto"/>
        <p:txBody>
          <a:bodyPr/>
          <a:lstStyle>
            <a:lvl1pPr>
              <a:defRPr>
                <a:latin typeface="Arial"/>
                <a:cs typeface="Arial"/>
              </a:defRPr>
            </a:lvl1pPr>
          </a:lstStyle>
          <a:p>
            <a:pPr>
              <a:defRPr/>
            </a:pPr>
            <a:fld id="{2417ADA7-750B-4D24-A1AE-9446A1452D36}" type="datetime1">
              <a:rPr lang="ru-RU" smtClean="0"/>
              <a:t>07.06.2024</a:t>
            </a:fld>
            <a:endParaRPr/>
          </a:p>
        </p:txBody>
      </p:sp>
      <p:sp>
        <p:nvSpPr>
          <p:cNvPr id="5" name="Footer Placeholder 4"/>
          <p:cNvSpPr>
            <a:spLocks noGrp="1"/>
          </p:cNvSpPr>
          <p:nvPr>
            <p:ph type="ftr" sz="quarter" idx="11"/>
          </p:nvPr>
        </p:nvSpPr>
        <p:spPr bwMode="auto"/>
        <p:txBody>
          <a:bodyPr/>
          <a:lstStyle>
            <a:lvl1pPr>
              <a:defRPr>
                <a:latin typeface="Arial"/>
                <a:cs typeface="Arial"/>
              </a:defRPr>
            </a:lvl1p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lvl1pPr>
              <a:defRPr>
                <a:latin typeface="Arial"/>
                <a:cs typeface="Arial"/>
              </a:defRPr>
            </a:lvl1pPr>
          </a:lstStyle>
          <a:p>
            <a:pPr>
              <a:defRPr/>
            </a:pPr>
            <a:fld id="{DB28579E-2733-AA45-9113-0AA8664065D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10"/>
          </p:nvPr>
        </p:nvSpPr>
        <p:spPr bwMode="auto"/>
        <p:txBody>
          <a:bodyPr/>
          <a:lstStyle/>
          <a:p>
            <a:pPr>
              <a:defRPr/>
            </a:pPr>
            <a:fld id="{454650B3-8DBE-41C3-89EA-FBF1E911AEDA}"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GB"/>
              <a:t>Click to edit Master title style</a:t>
            </a:r>
            <a:endParaRPr/>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10"/>
          </p:nvPr>
        </p:nvSpPr>
        <p:spPr bwMode="auto"/>
        <p:txBody>
          <a:bodyPr/>
          <a:lstStyle/>
          <a:p>
            <a:pPr>
              <a:defRPr/>
            </a:pPr>
            <a:fld id="{4D0B2C09-07B9-4336-BE2D-4115804DAA1A}"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a:p>
        </p:txBody>
      </p:sp>
      <p:sp>
        <p:nvSpPr>
          <p:cNvPr id="3" name="Content Placehold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10"/>
          </p:nvPr>
        </p:nvSpPr>
        <p:spPr bwMode="auto"/>
        <p:txBody>
          <a:bodyPr/>
          <a:lstStyle/>
          <a:p>
            <a:pPr>
              <a:defRPr/>
            </a:pPr>
            <a:fld id="{EED787F1-4993-49D5-A331-4BDD010C6D04}"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GB"/>
              <a:t>Click to edit Master title style</a:t>
            </a:r>
            <a:endParaRPr/>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GB"/>
              <a:t>Click to edit Master text styles</a:t>
            </a:r>
            <a:endParaRPr/>
          </a:p>
        </p:txBody>
      </p:sp>
      <p:sp>
        <p:nvSpPr>
          <p:cNvPr id="4" name="Date Placeholder 3"/>
          <p:cNvSpPr>
            <a:spLocks noGrp="1"/>
          </p:cNvSpPr>
          <p:nvPr>
            <p:ph type="dt" sz="half" idx="10"/>
          </p:nvPr>
        </p:nvSpPr>
        <p:spPr bwMode="auto"/>
        <p:txBody>
          <a:bodyPr/>
          <a:lstStyle/>
          <a:p>
            <a:pPr>
              <a:defRPr/>
            </a:pPr>
            <a:fld id="{6E308CCA-9AF9-4D40-8D5C-4840ACFC7736}"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5" name="Date Placeholder 4"/>
          <p:cNvSpPr>
            <a:spLocks noGrp="1"/>
          </p:cNvSpPr>
          <p:nvPr>
            <p:ph type="dt" sz="half" idx="10"/>
          </p:nvPr>
        </p:nvSpPr>
        <p:spPr bwMode="auto"/>
        <p:txBody>
          <a:bodyPr/>
          <a:lstStyle/>
          <a:p>
            <a:pPr>
              <a:defRPr/>
            </a:pPr>
            <a:fld id="{F11E4CC8-4138-499E-B36E-825ECF08FA4E}" type="datetime1">
              <a:rPr lang="ru-RU" smtClean="0"/>
              <a:t>07.06.2024</a:t>
            </a:fld>
            <a:endParaRPr/>
          </a:p>
        </p:txBody>
      </p:sp>
      <p:sp>
        <p:nvSpPr>
          <p:cNvPr id="6" name="Footer Placeholder 5"/>
          <p:cNvSpPr>
            <a:spLocks noGrp="1"/>
          </p:cNvSpPr>
          <p:nvPr>
            <p:ph type="ftr" sz="quarter" idx="11"/>
          </p:nvPr>
        </p:nvSpPr>
        <p:spPr bwMode="auto"/>
        <p:txBody>
          <a:bodyPr/>
          <a:lstStyle/>
          <a:p>
            <a:pPr>
              <a:defRPr/>
            </a:pPr>
            <a:r>
              <a:rPr lang="en-GB"/>
              <a:t>gLOCAL Evaluation Week</a:t>
            </a:r>
            <a:endParaRPr/>
          </a:p>
        </p:txBody>
      </p:sp>
      <p:sp>
        <p:nvSpPr>
          <p:cNvPr id="7" name="Slide Number Placeholder 6"/>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GB"/>
              <a:t>Click to edit Master title style</a:t>
            </a:r>
            <a:endParaRPr/>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7" name="Date Placeholder 6"/>
          <p:cNvSpPr>
            <a:spLocks noGrp="1"/>
          </p:cNvSpPr>
          <p:nvPr>
            <p:ph type="dt" sz="half" idx="10"/>
          </p:nvPr>
        </p:nvSpPr>
        <p:spPr bwMode="auto"/>
        <p:txBody>
          <a:bodyPr/>
          <a:lstStyle/>
          <a:p>
            <a:pPr>
              <a:defRPr/>
            </a:pPr>
            <a:fld id="{D758259A-D270-4F22-B51D-63A28664651C}" type="datetime1">
              <a:rPr lang="ru-RU" smtClean="0"/>
              <a:t>07.06.2024</a:t>
            </a:fld>
            <a:endParaRPr/>
          </a:p>
        </p:txBody>
      </p:sp>
      <p:sp>
        <p:nvSpPr>
          <p:cNvPr id="8" name="Footer Placeholder 7"/>
          <p:cNvSpPr>
            <a:spLocks noGrp="1"/>
          </p:cNvSpPr>
          <p:nvPr>
            <p:ph type="ftr" sz="quarter" idx="11"/>
          </p:nvPr>
        </p:nvSpPr>
        <p:spPr bwMode="auto"/>
        <p:txBody>
          <a:bodyPr/>
          <a:lstStyle/>
          <a:p>
            <a:pPr>
              <a:defRPr/>
            </a:pPr>
            <a:r>
              <a:rPr lang="en-GB"/>
              <a:t>gLOCAL Evaluation Week</a:t>
            </a:r>
            <a:endParaRPr/>
          </a:p>
        </p:txBody>
      </p:sp>
      <p:sp>
        <p:nvSpPr>
          <p:cNvPr id="9" name="Slide Number Placeholder 8"/>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a:p>
        </p:txBody>
      </p:sp>
      <p:sp>
        <p:nvSpPr>
          <p:cNvPr id="3" name="Date Placeholder 2"/>
          <p:cNvSpPr>
            <a:spLocks noGrp="1"/>
          </p:cNvSpPr>
          <p:nvPr>
            <p:ph type="dt" sz="half" idx="10"/>
          </p:nvPr>
        </p:nvSpPr>
        <p:spPr bwMode="auto"/>
        <p:txBody>
          <a:bodyPr/>
          <a:lstStyle/>
          <a:p>
            <a:pPr>
              <a:defRPr/>
            </a:pPr>
            <a:fld id="{8343A45B-85FD-40E3-9018-797E98A3C980}" type="datetime1">
              <a:rPr lang="ru-RU" smtClean="0"/>
              <a:t>07.06.2024</a:t>
            </a:fld>
            <a:endParaRPr/>
          </a:p>
        </p:txBody>
      </p:sp>
      <p:sp>
        <p:nvSpPr>
          <p:cNvPr id="4" name="Footer Placeholder 3"/>
          <p:cNvSpPr>
            <a:spLocks noGrp="1"/>
          </p:cNvSpPr>
          <p:nvPr>
            <p:ph type="ftr" sz="quarter" idx="11"/>
          </p:nvPr>
        </p:nvSpPr>
        <p:spPr bwMode="auto"/>
        <p:txBody>
          <a:bodyPr/>
          <a:lstStyle/>
          <a:p>
            <a:pPr>
              <a:defRPr/>
            </a:pPr>
            <a:r>
              <a:rPr lang="en-GB"/>
              <a:t>gLOCAL Evaluation Week</a:t>
            </a:r>
            <a:endParaRPr/>
          </a:p>
        </p:txBody>
      </p:sp>
      <p:sp>
        <p:nvSpPr>
          <p:cNvPr id="5" name="Slide Number Placeholder 4"/>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70E4768A-53E2-46C9-8633-2B4E2D4D1C0C}" type="datetime1">
              <a:rPr lang="ru-RU" smtClean="0"/>
              <a:t>07.06.2024</a:t>
            </a:fld>
            <a:endParaRPr/>
          </a:p>
        </p:txBody>
      </p:sp>
      <p:sp>
        <p:nvSpPr>
          <p:cNvPr id="3" name="Footer Placeholder 2"/>
          <p:cNvSpPr>
            <a:spLocks noGrp="1"/>
          </p:cNvSpPr>
          <p:nvPr>
            <p:ph type="ftr" sz="quarter" idx="11"/>
          </p:nvPr>
        </p:nvSpPr>
        <p:spPr bwMode="auto"/>
        <p:txBody>
          <a:bodyPr/>
          <a:lstStyle/>
          <a:p>
            <a:pPr>
              <a:defRPr/>
            </a:pPr>
            <a:r>
              <a:rPr lang="en-GB"/>
              <a:t>gLOCAL Evaluation Week</a:t>
            </a:r>
            <a:endParaRPr/>
          </a:p>
        </p:txBody>
      </p:sp>
      <p:sp>
        <p:nvSpPr>
          <p:cNvPr id="4" name="Slide Number Placeholder 3"/>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84F8DB25-41E3-4F17-AFE3-67FD5E7DAD8D}" type="datetime1">
              <a:rPr lang="ru-RU" smtClean="0"/>
              <a:t>07.06.2024</a:t>
            </a:fld>
            <a:endParaRPr/>
          </a:p>
        </p:txBody>
      </p:sp>
      <p:sp>
        <p:nvSpPr>
          <p:cNvPr id="6" name="Footer Placeholder 5"/>
          <p:cNvSpPr>
            <a:spLocks noGrp="1"/>
          </p:cNvSpPr>
          <p:nvPr>
            <p:ph type="ftr" sz="quarter" idx="11"/>
          </p:nvPr>
        </p:nvSpPr>
        <p:spPr bwMode="auto"/>
        <p:txBody>
          <a:bodyPr/>
          <a:lstStyle/>
          <a:p>
            <a:pPr>
              <a:defRPr/>
            </a:pPr>
            <a:r>
              <a:rPr lang="en-GB"/>
              <a:t>gLOCAL Evaluation Week</a:t>
            </a:r>
            <a:endParaRPr/>
          </a:p>
        </p:txBody>
      </p:sp>
      <p:sp>
        <p:nvSpPr>
          <p:cNvPr id="7" name="Slide Number Placeholder 6"/>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1610D08C-99F3-4022-A564-FD770B374961}" type="datetime1">
              <a:rPr lang="ru-RU" smtClean="0"/>
              <a:t>07.06.2024</a:t>
            </a:fld>
            <a:endParaRPr/>
          </a:p>
        </p:txBody>
      </p:sp>
      <p:sp>
        <p:nvSpPr>
          <p:cNvPr id="6" name="Footer Placeholder 5"/>
          <p:cNvSpPr>
            <a:spLocks noGrp="1"/>
          </p:cNvSpPr>
          <p:nvPr>
            <p:ph type="ftr" sz="quarter" idx="11"/>
          </p:nvPr>
        </p:nvSpPr>
        <p:spPr bwMode="auto"/>
        <p:txBody>
          <a:bodyPr/>
          <a:lstStyle/>
          <a:p>
            <a:pPr>
              <a:defRPr/>
            </a:pPr>
            <a:r>
              <a:rPr lang="en-GB"/>
              <a:t>gLOCAL Evaluation Week</a:t>
            </a:r>
            <a:endParaRPr/>
          </a:p>
        </p:txBody>
      </p:sp>
      <p:sp>
        <p:nvSpPr>
          <p:cNvPr id="7" name="Slide Number Placeholder 6"/>
          <p:cNvSpPr>
            <a:spLocks noGrp="1"/>
          </p:cNvSpPr>
          <p:nvPr>
            <p:ph type="sldNum" sz="quarter" idx="12"/>
          </p:nvPr>
        </p:nvSpPr>
        <p:spPr bwMode="auto"/>
        <p:txBody>
          <a:bodyPr/>
          <a:lstStyle/>
          <a:p>
            <a:pPr>
              <a:defRPr/>
            </a:pPr>
            <a:fld id="{DB28579E-2733-AA45-9113-0AA8664065D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GB"/>
              <a:t>Click to edit Master title style</a:t>
            </a:r>
            <a:endParaRP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pPr>
              <a:defRPr/>
            </a:pPr>
            <a:fld id="{1E84DEE1-9F5C-4115-84CA-E10727CA1A44}" type="datetime1">
              <a:rPr lang="ru-RU" smtClean="0"/>
              <a:t>07.06.2024</a:t>
            </a:fld>
            <a:endParaRP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pPr>
              <a:defRPr/>
            </a:pPr>
            <a:r>
              <a:rPr lang="en-GB"/>
              <a:t>gLOCAL Evaluation Week</a:t>
            </a: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a:defRPr/>
            </a:pPr>
            <a:fld id="{DB28579E-2733-AA45-9113-0AA8664065D4}"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a:lnSpc>
          <a:spcPct val="90000"/>
        </a:lnSpc>
        <a:spcBef>
          <a:spcPts val="0"/>
        </a:spcBef>
        <a:buNone/>
        <a:defRPr sz="4400">
          <a:solidFill>
            <a:schemeClr val="tx1"/>
          </a:solidFill>
          <a:latin typeface="Arial"/>
          <a:ea typeface="+mj-ea"/>
          <a:cs typeface="Arial"/>
        </a:defRPr>
      </a:lvl1pPr>
    </p:titleStyle>
    <p:bodyStyle>
      <a:lvl1pPr marL="228600" indent="-228600" algn="l" defTabSz="914400">
        <a:lnSpc>
          <a:spcPct val="90000"/>
        </a:lnSpc>
        <a:spcBef>
          <a:spcPts val="1000"/>
        </a:spcBef>
        <a:buFont typeface="Arial"/>
        <a:buChar char="•"/>
        <a:defRPr sz="2800">
          <a:solidFill>
            <a:schemeClr val="tx1"/>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Arial"/>
          <a:ea typeface="+mn-ea"/>
          <a:cs typeface="Arial"/>
        </a:defRPr>
      </a:lvl3pPr>
      <a:lvl4pPr marL="1600200" indent="-228600" algn="l" defTabSz="914400">
        <a:lnSpc>
          <a:spcPct val="90000"/>
        </a:lnSpc>
        <a:spcBef>
          <a:spcPts val="500"/>
        </a:spcBef>
        <a:buFont typeface="Arial"/>
        <a:buChar char="•"/>
        <a:defRPr sz="18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taisiya.lebedeva@hochschule-rhein-waal.de" TargetMode="External"/><Relationship Id="rId4" Type="http://schemas.openxmlformats.org/officeDocument/2006/relationships/hyperlink" Target="mailto:oliver.serfling@hochschule-rhein-waal.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tangle 14"/>
          <p:cNvSpPr/>
          <p:nvPr/>
        </p:nvSpPr>
        <p:spPr bwMode="auto">
          <a:xfrm>
            <a:off x="8709102" y="0"/>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4" name="Rectangle 13"/>
          <p:cNvSpPr/>
          <p:nvPr/>
        </p:nvSpPr>
        <p:spPr bwMode="auto">
          <a:xfrm>
            <a:off x="9452516" y="0"/>
            <a:ext cx="843599"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 name="Title 1"/>
          <p:cNvSpPr>
            <a:spLocks noGrp="1"/>
          </p:cNvSpPr>
          <p:nvPr>
            <p:ph type="ctrTitle"/>
          </p:nvPr>
        </p:nvSpPr>
        <p:spPr bwMode="auto">
          <a:xfrm>
            <a:off x="1491767" y="1570535"/>
            <a:ext cx="6791414" cy="2936923"/>
          </a:xfrm>
        </p:spPr>
        <p:txBody>
          <a:bodyPr>
            <a:normAutofit/>
          </a:bodyPr>
          <a:lstStyle/>
          <a:p>
            <a:pPr algn="l">
              <a:defRPr/>
            </a:pPr>
            <a:r>
              <a:rPr lang="en-US" sz="3200" b="1" dirty="0"/>
              <a:t>EVALUATION OF COMPREHENSIVE </a:t>
            </a:r>
            <a:br>
              <a:rPr lang="en-US" sz="3200" b="1" dirty="0"/>
            </a:br>
            <a:r>
              <a:rPr lang="en-US" sz="3200" b="1" dirty="0"/>
              <a:t>CAPACITY DEVELOPMENT PROJECTS: </a:t>
            </a:r>
            <a:r>
              <a:rPr lang="en-US" sz="3200" dirty="0"/>
              <a:t>PERFORMANCE DETERMINANT FACTORS</a:t>
            </a:r>
            <a:endParaRPr sz="3200" dirty="0"/>
          </a:p>
        </p:txBody>
      </p:sp>
      <p:sp>
        <p:nvSpPr>
          <p:cNvPr id="3" name="Subtitle 2"/>
          <p:cNvSpPr>
            <a:spLocks noGrp="1"/>
          </p:cNvSpPr>
          <p:nvPr>
            <p:ph type="subTitle" idx="1"/>
          </p:nvPr>
        </p:nvSpPr>
        <p:spPr bwMode="auto">
          <a:xfrm>
            <a:off x="1560328" y="4877710"/>
            <a:ext cx="6722853" cy="409755"/>
          </a:xfrm>
        </p:spPr>
        <p:txBody>
          <a:bodyPr>
            <a:normAutofit lnSpcReduction="10000"/>
          </a:bodyPr>
          <a:lstStyle/>
          <a:p>
            <a:pPr algn="l">
              <a:defRPr/>
            </a:pPr>
            <a:r>
              <a:rPr lang="en-GB"/>
              <a:t>Oliver Serfling, Taisiya Lebedeva</a:t>
            </a:r>
            <a:endParaRPr/>
          </a:p>
        </p:txBody>
      </p:sp>
      <p:sp>
        <p:nvSpPr>
          <p:cNvPr id="4" name="Rectangle 3"/>
          <p:cNvSpPr/>
          <p:nvPr/>
        </p:nvSpPr>
        <p:spPr bwMode="auto">
          <a:xfrm>
            <a:off x="144428" y="2715279"/>
            <a:ext cx="223364" cy="1088904"/>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5" name="Rectangle 4"/>
          <p:cNvSpPr/>
          <p:nvPr/>
        </p:nvSpPr>
        <p:spPr bwMode="auto">
          <a:xfrm>
            <a:off x="487755" y="2715279"/>
            <a:ext cx="223364" cy="1088904"/>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Rectangle 5"/>
          <p:cNvSpPr/>
          <p:nvPr/>
        </p:nvSpPr>
        <p:spPr bwMode="auto">
          <a:xfrm>
            <a:off x="831082" y="2715279"/>
            <a:ext cx="223364" cy="1088904"/>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7" name="Rectangle 6"/>
          <p:cNvSpPr/>
          <p:nvPr/>
        </p:nvSpPr>
        <p:spPr bwMode="auto">
          <a:xfrm>
            <a:off x="10623395" y="0"/>
            <a:ext cx="1568605" cy="6858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8" name="Rectangle 7"/>
          <p:cNvSpPr/>
          <p:nvPr/>
        </p:nvSpPr>
        <p:spPr bwMode="auto">
          <a:xfrm>
            <a:off x="8915092" y="487739"/>
            <a:ext cx="2673399" cy="1465832"/>
          </a:xfrm>
          <a:prstGeom prst="rect">
            <a:avLst/>
          </a:prstGeom>
          <a:solidFill>
            <a:schemeClr val="bg1"/>
          </a:solidFill>
          <a:ln>
            <a:solidFill>
              <a:schemeClr val="bg1"/>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9" name="Rectangle 8"/>
          <p:cNvSpPr/>
          <p:nvPr/>
        </p:nvSpPr>
        <p:spPr bwMode="auto">
          <a:xfrm>
            <a:off x="8915092" y="2207037"/>
            <a:ext cx="2673399" cy="1465832"/>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pic>
        <p:nvPicPr>
          <p:cNvPr id="11" name="Picture 10" descr="A logo for a university&#10;&#10;Description automatically generated"/>
          <p:cNvPicPr>
            <a:picLocks noChangeAspect="1"/>
          </p:cNvPicPr>
          <p:nvPr/>
        </p:nvPicPr>
        <p:blipFill>
          <a:blip r:embed="rId3"/>
          <a:stretch/>
        </p:blipFill>
        <p:spPr bwMode="auto">
          <a:xfrm>
            <a:off x="9172291" y="541708"/>
            <a:ext cx="2135974" cy="1267804"/>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r="53743"/>
          <a:stretch/>
        </p:blipFill>
        <p:spPr bwMode="auto">
          <a:xfrm>
            <a:off x="9278581" y="2320838"/>
            <a:ext cx="2216377" cy="12252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92" y="444392"/>
            <a:ext cx="2809890" cy="9410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 name="Title 1"/>
          <p:cNvSpPr>
            <a:spLocks noGrp="1"/>
          </p:cNvSpPr>
          <p:nvPr>
            <p:ph type="title"/>
          </p:nvPr>
        </p:nvSpPr>
        <p:spPr bwMode="auto">
          <a:xfrm>
            <a:off x="838200" y="177536"/>
            <a:ext cx="10515600" cy="1325563"/>
          </a:xfrm>
        </p:spPr>
        <p:txBody>
          <a:bodyPr/>
          <a:lstStyle/>
          <a:p>
            <a:pPr>
              <a:defRPr/>
            </a:pPr>
            <a:r>
              <a:rPr lang="en-GB" b="1" dirty="0">
                <a:latin typeface="+mj-ea"/>
              </a:rPr>
              <a:t>Number and Volume by Region</a:t>
            </a:r>
            <a:endParaRPr b="1" dirty="0">
              <a:latin typeface="+mj-ea"/>
            </a:endParaRPr>
          </a:p>
        </p:txBody>
      </p:sp>
      <p:sp>
        <p:nvSpPr>
          <p:cNvPr id="4" name="Date Placeholder 3"/>
          <p:cNvSpPr>
            <a:spLocks noGrp="1"/>
          </p:cNvSpPr>
          <p:nvPr>
            <p:ph type="dt" sz="half" idx="10"/>
          </p:nvPr>
        </p:nvSpPr>
        <p:spPr bwMode="auto"/>
        <p:txBody>
          <a:bodyPr/>
          <a:lstStyle/>
          <a:p>
            <a:pPr>
              <a:defRPr/>
            </a:pPr>
            <a:fld id="{73613E90-47EE-492C-A966-62D5D4FE201B}"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10</a:t>
            </a:fld>
            <a:endParaRPr/>
          </a:p>
        </p:txBody>
      </p:sp>
      <p:pic>
        <p:nvPicPr>
          <p:cNvPr id="7" name="Picture 6" descr="A close-up of a graph&#10;&#10;Description automatically generated">
            <a:extLst>
              <a:ext uri="{FF2B5EF4-FFF2-40B4-BE49-F238E27FC236}">
                <a16:creationId xmlns:a16="http://schemas.microsoft.com/office/drawing/2014/main" id="{D1C92483-32AE-EF61-A843-DD7CE843AF81}"/>
              </a:ext>
            </a:extLst>
          </p:cNvPr>
          <p:cNvPicPr>
            <a:picLocks noChangeAspect="1"/>
          </p:cNvPicPr>
          <p:nvPr/>
        </p:nvPicPr>
        <p:blipFill>
          <a:blip r:embed="rId3"/>
          <a:stretch>
            <a:fillRect/>
          </a:stretch>
        </p:blipFill>
        <p:spPr>
          <a:xfrm>
            <a:off x="730757" y="1227666"/>
            <a:ext cx="10086236" cy="49918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Rectangle 11"/>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 name="Title 1"/>
          <p:cNvSpPr>
            <a:spLocks noGrp="1"/>
          </p:cNvSpPr>
          <p:nvPr>
            <p:ph type="title"/>
          </p:nvPr>
        </p:nvSpPr>
        <p:spPr bwMode="auto"/>
        <p:txBody>
          <a:bodyPr/>
          <a:lstStyle/>
          <a:p>
            <a:pPr>
              <a:defRPr/>
            </a:pPr>
            <a:r>
              <a:rPr lang="en-US" b="1" dirty="0">
                <a:latin typeface="Arial"/>
                <a:cs typeface="Arial"/>
              </a:rPr>
              <a:t>Inverse to state of development</a:t>
            </a:r>
            <a:endParaRPr dirty="0"/>
          </a:p>
        </p:txBody>
      </p:sp>
      <p:sp>
        <p:nvSpPr>
          <p:cNvPr id="3" name="Content Placeholder 2"/>
          <p:cNvSpPr>
            <a:spLocks noGrp="1"/>
          </p:cNvSpPr>
          <p:nvPr>
            <p:ph idx="1"/>
          </p:nvPr>
        </p:nvSpPr>
        <p:spPr bwMode="auto">
          <a:xfrm>
            <a:off x="938155" y="2449393"/>
            <a:ext cx="3827483" cy="2959684"/>
          </a:xfrm>
        </p:spPr>
        <p:txBody>
          <a:bodyPr>
            <a:noAutofit/>
          </a:bodyPr>
          <a:lstStyle/>
          <a:p>
            <a:pPr>
              <a:defRPr/>
            </a:pPr>
            <a:r>
              <a:rPr lang="en-GB" sz="2000" dirty="0">
                <a:latin typeface="Arial"/>
                <a:cs typeface="Arial"/>
              </a:rPr>
              <a:t>declining share of projects and their volumes the higher the income, and thus capacities, in the recipient country </a:t>
            </a:r>
            <a:endParaRPr dirty="0">
              <a:latin typeface="Arial"/>
              <a:cs typeface="Arial"/>
            </a:endParaRPr>
          </a:p>
          <a:p>
            <a:pPr>
              <a:defRPr/>
            </a:pPr>
            <a:r>
              <a:rPr lang="en-GB" sz="2000" dirty="0">
                <a:latin typeface="Arial"/>
                <a:cs typeface="Arial"/>
              </a:rPr>
              <a:t>But a certain level of capacities should exist in order to develop these further </a:t>
            </a:r>
            <a:endParaRPr dirty="0">
              <a:latin typeface="Arial"/>
              <a:cs typeface="Arial"/>
            </a:endParaRPr>
          </a:p>
        </p:txBody>
      </p:sp>
      <p:sp>
        <p:nvSpPr>
          <p:cNvPr id="4" name="Date Placeholder 3"/>
          <p:cNvSpPr>
            <a:spLocks noGrp="1"/>
          </p:cNvSpPr>
          <p:nvPr>
            <p:ph type="dt" sz="half" idx="10"/>
          </p:nvPr>
        </p:nvSpPr>
        <p:spPr bwMode="auto"/>
        <p:txBody>
          <a:bodyPr/>
          <a:lstStyle/>
          <a:p>
            <a:pPr>
              <a:defRPr/>
            </a:pPr>
            <a:fld id="{D0C4A2C2-C351-4F4B-8544-58FFCC2CF34F}"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11</a:t>
            </a:fld>
            <a:endParaRPr/>
          </a:p>
        </p:txBody>
      </p:sp>
      <p:sp>
        <p:nvSpPr>
          <p:cNvPr id="10" name="TextBox 9"/>
          <p:cNvSpPr txBox="1"/>
          <p:nvPr/>
        </p:nvSpPr>
        <p:spPr bwMode="auto">
          <a:xfrm>
            <a:off x="838200" y="1448923"/>
            <a:ext cx="9564447" cy="707886"/>
          </a:xfrm>
          <a:prstGeom prst="rect">
            <a:avLst/>
          </a:prstGeom>
          <a:noFill/>
        </p:spPr>
        <p:txBody>
          <a:bodyPr wrap="square">
            <a:spAutoFit/>
          </a:bodyPr>
          <a:lstStyle/>
          <a:p>
            <a:pPr>
              <a:defRPr/>
            </a:pPr>
            <a:r>
              <a:rPr lang="en-GB" sz="2000" dirty="0">
                <a:latin typeface="Arial"/>
                <a:cs typeface="Arial"/>
              </a:rPr>
              <a:t>The importance of CD in development is reciprocal </a:t>
            </a:r>
            <a:br>
              <a:rPr lang="en-GB" sz="2000" dirty="0">
                <a:latin typeface="Arial"/>
                <a:cs typeface="Arial"/>
              </a:rPr>
            </a:br>
            <a:r>
              <a:rPr lang="en-GB" sz="2000" dirty="0">
                <a:latin typeface="Arial"/>
                <a:cs typeface="Arial"/>
              </a:rPr>
              <a:t>to the state of development of a country.</a:t>
            </a:r>
            <a:endParaRPr dirty="0">
              <a:latin typeface="Arial"/>
              <a:cs typeface="Arial"/>
            </a:endParaRPr>
          </a:p>
        </p:txBody>
      </p:sp>
      <p:pic>
        <p:nvPicPr>
          <p:cNvPr id="9" name="Picture 8" descr="A graph with blue squares and red dots&#10;&#10;Description automatically generated">
            <a:extLst>
              <a:ext uri="{FF2B5EF4-FFF2-40B4-BE49-F238E27FC236}">
                <a16:creationId xmlns:a16="http://schemas.microsoft.com/office/drawing/2014/main" id="{AACDE6F3-CA26-EA45-EEC4-58220E1975E5}"/>
              </a:ext>
            </a:extLst>
          </p:cNvPr>
          <p:cNvPicPr>
            <a:picLocks noChangeAspect="1"/>
          </p:cNvPicPr>
          <p:nvPr/>
        </p:nvPicPr>
        <p:blipFill>
          <a:blip r:embed="rId3"/>
          <a:stretch>
            <a:fillRect/>
          </a:stretch>
        </p:blipFill>
        <p:spPr>
          <a:xfrm>
            <a:off x="4962471" y="2156809"/>
            <a:ext cx="6097502" cy="37064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CD     worse evaluation outcomes </a:t>
            </a:r>
          </a:p>
        </p:txBody>
      </p:sp>
      <p:sp>
        <p:nvSpPr>
          <p:cNvPr id="4" name="Date Placeholder 3"/>
          <p:cNvSpPr>
            <a:spLocks noGrp="1"/>
          </p:cNvSpPr>
          <p:nvPr>
            <p:ph type="dt" sz="half" idx="10"/>
          </p:nvPr>
        </p:nvSpPr>
        <p:spPr/>
        <p:txBody>
          <a:bodyPr/>
          <a:lstStyle/>
          <a:p>
            <a:pPr>
              <a:defRPr/>
            </a:pPr>
            <a:fld id="{850DA635-D869-474E-B7FF-180A110EE191}" type="datetime1">
              <a:rPr lang="ru-RU" smtClean="0"/>
              <a:t>07.06.2024</a:t>
            </a:fld>
            <a:endParaRPr lang="en-150"/>
          </a:p>
        </p:txBody>
      </p:sp>
      <p:sp>
        <p:nvSpPr>
          <p:cNvPr id="5" name="Footer Placeholder 4"/>
          <p:cNvSpPr>
            <a:spLocks noGrp="1"/>
          </p:cNvSpPr>
          <p:nvPr>
            <p:ph type="ftr" sz="quarter" idx="11"/>
          </p:nvPr>
        </p:nvSpPr>
        <p:spPr/>
        <p:txBody>
          <a:bodyPr/>
          <a:lstStyle/>
          <a:p>
            <a:pPr>
              <a:defRPr/>
            </a:pPr>
            <a:r>
              <a:rPr lang="en-US"/>
              <a:t>gLOCAL Evaluation Week</a:t>
            </a:r>
          </a:p>
        </p:txBody>
      </p:sp>
      <p:sp>
        <p:nvSpPr>
          <p:cNvPr id="6" name="Slide Number Placeholder 5"/>
          <p:cNvSpPr>
            <a:spLocks noGrp="1"/>
          </p:cNvSpPr>
          <p:nvPr>
            <p:ph type="sldNum" sz="quarter" idx="12"/>
          </p:nvPr>
        </p:nvSpPr>
        <p:spPr/>
        <p:txBody>
          <a:bodyPr/>
          <a:lstStyle/>
          <a:p>
            <a:pPr>
              <a:defRPr/>
            </a:pPr>
            <a:fld id="{DB28579E-2733-AA45-9113-0AA8664065D4}" type="slidenum">
              <a:rPr lang="en-150" smtClean="0"/>
              <a:t>12</a:t>
            </a:fld>
            <a:endParaRPr lang="en-150"/>
          </a:p>
        </p:txBody>
      </p:sp>
      <p:sp>
        <p:nvSpPr>
          <p:cNvPr id="7" name="TextBox 6">
            <a:extLst>
              <a:ext uri="{FF2B5EF4-FFF2-40B4-BE49-F238E27FC236}">
                <a16:creationId xmlns:a16="http://schemas.microsoft.com/office/drawing/2014/main" id="{93B84639-737A-9849-99EB-FED5B668B04B}"/>
              </a:ext>
            </a:extLst>
          </p:cNvPr>
          <p:cNvSpPr txBox="1"/>
          <p:nvPr/>
        </p:nvSpPr>
        <p:spPr>
          <a:xfrm>
            <a:off x="1114371" y="4748125"/>
            <a:ext cx="5194852" cy="523220"/>
          </a:xfrm>
          <a:prstGeom prst="rect">
            <a:avLst/>
          </a:prstGeom>
          <a:noFill/>
        </p:spPr>
        <p:txBody>
          <a:bodyPr wrap="square" rtlCol="0">
            <a:spAutoFit/>
          </a:bodyPr>
          <a:lstStyle/>
          <a:p>
            <a:r>
              <a:rPr lang="en-RU" sz="1400">
                <a:effectLst/>
                <a:latin typeface="+mn-ea"/>
                <a:cs typeface="Times New Roman" panose="02020603050405020304" pitchFamily="18" charset="0"/>
              </a:rPr>
              <a:t>Wilcoxon-Mann-Whitney test</a:t>
            </a:r>
            <a:r>
              <a:rPr lang="de-DE" sz="1400" dirty="0">
                <a:effectLst/>
                <a:latin typeface="+mn-ea"/>
                <a:cs typeface="Times New Roman" panose="02020603050405020304" pitchFamily="18" charset="0"/>
              </a:rPr>
              <a:t> </a:t>
            </a:r>
            <a:br>
              <a:rPr lang="de-DE" sz="1400" dirty="0">
                <a:effectLst/>
                <a:latin typeface="+mn-ea"/>
                <a:cs typeface="Times New Roman" panose="02020603050405020304" pitchFamily="18" charset="0"/>
              </a:rPr>
            </a:br>
            <a:r>
              <a:rPr lang="en-RU" sz="1400">
                <a:effectLst/>
                <a:latin typeface="+mn-ea"/>
                <a:cs typeface="Times New Roman" panose="02020603050405020304" pitchFamily="18" charset="0"/>
              </a:rPr>
              <a:t>p-value = 0.00000000001096 </a:t>
            </a:r>
            <a:endParaRPr lang="en-RU" sz="1400" dirty="0">
              <a:latin typeface="+mn-ea"/>
            </a:endParaRPr>
          </a:p>
        </p:txBody>
      </p:sp>
      <p:sp>
        <p:nvSpPr>
          <p:cNvPr id="8" name="TextBox 7">
            <a:extLst>
              <a:ext uri="{FF2B5EF4-FFF2-40B4-BE49-F238E27FC236}">
                <a16:creationId xmlns:a16="http://schemas.microsoft.com/office/drawing/2014/main" id="{43B25C84-A906-9CA3-E1A9-177A94606572}"/>
              </a:ext>
            </a:extLst>
          </p:cNvPr>
          <p:cNvSpPr txBox="1"/>
          <p:nvPr/>
        </p:nvSpPr>
        <p:spPr>
          <a:xfrm>
            <a:off x="901148" y="1812239"/>
            <a:ext cx="5658678" cy="523220"/>
          </a:xfrm>
          <a:prstGeom prst="rect">
            <a:avLst/>
          </a:prstGeom>
          <a:noFill/>
        </p:spPr>
        <p:txBody>
          <a:bodyPr wrap="square" rtlCol="0">
            <a:spAutoFit/>
          </a:bodyPr>
          <a:lstStyle/>
          <a:p>
            <a:r>
              <a:rPr lang="en-RU" sz="2800" b="1" dirty="0">
                <a:solidFill>
                  <a:schemeClr val="accent5">
                    <a:lumMod val="50000"/>
                  </a:schemeClr>
                </a:solidFill>
                <a:effectLst/>
                <a:latin typeface="+mn-ea"/>
                <a:cs typeface="Times New Roman" panose="02020603050405020304" pitchFamily="18" charset="0"/>
              </a:rPr>
              <a:t>Mean evaluation outcome</a:t>
            </a:r>
            <a:endParaRPr lang="en-RU" b="1" dirty="0">
              <a:solidFill>
                <a:schemeClr val="accent5">
                  <a:lumMod val="50000"/>
                </a:schemeClr>
              </a:solidFill>
              <a:latin typeface="+mn-ea"/>
            </a:endParaRPr>
          </a:p>
        </p:txBody>
      </p:sp>
      <p:sp>
        <p:nvSpPr>
          <p:cNvPr id="9" name="TextBox 8">
            <a:extLst>
              <a:ext uri="{FF2B5EF4-FFF2-40B4-BE49-F238E27FC236}">
                <a16:creationId xmlns:a16="http://schemas.microsoft.com/office/drawing/2014/main" id="{BD9073CF-27B2-501F-BD25-F00C95896A26}"/>
              </a:ext>
            </a:extLst>
          </p:cNvPr>
          <p:cNvSpPr txBox="1"/>
          <p:nvPr/>
        </p:nvSpPr>
        <p:spPr>
          <a:xfrm>
            <a:off x="1364974" y="2388978"/>
            <a:ext cx="4731026" cy="769441"/>
          </a:xfrm>
          <a:prstGeom prst="rect">
            <a:avLst/>
          </a:prstGeom>
          <a:noFill/>
        </p:spPr>
        <p:txBody>
          <a:bodyPr wrap="square" rtlCol="0">
            <a:spAutoFit/>
          </a:bodyPr>
          <a:lstStyle/>
          <a:p>
            <a:r>
              <a:rPr lang="en-RU" sz="4400" b="1">
                <a:solidFill>
                  <a:schemeClr val="accent5">
                    <a:lumMod val="75000"/>
                  </a:schemeClr>
                </a:solidFill>
                <a:effectLst/>
                <a:latin typeface="+mn-ea"/>
                <a:cs typeface="Times New Roman" panose="02020603050405020304" pitchFamily="18" charset="0"/>
              </a:rPr>
              <a:t>0.2</a:t>
            </a:r>
            <a:r>
              <a:rPr lang="de-DE" sz="4400" b="1" dirty="0">
                <a:solidFill>
                  <a:schemeClr val="accent5">
                    <a:lumMod val="75000"/>
                  </a:schemeClr>
                </a:solidFill>
                <a:effectLst/>
                <a:latin typeface="+mn-ea"/>
                <a:cs typeface="Times New Roman" panose="02020603050405020304" pitchFamily="18" charset="0"/>
              </a:rPr>
              <a:t>8</a:t>
            </a:r>
            <a:r>
              <a:rPr lang="en-RU" sz="4400" b="1">
                <a:effectLst/>
                <a:latin typeface="+mn-ea"/>
                <a:cs typeface="Times New Roman" panose="02020603050405020304" pitchFamily="18" charset="0"/>
              </a:rPr>
              <a:t> </a:t>
            </a:r>
            <a:r>
              <a:rPr lang="en-RU" sz="2800">
                <a:effectLst/>
                <a:latin typeface="+mn-ea"/>
                <a:cs typeface="Times New Roman" panose="02020603050405020304" pitchFamily="18" charset="0"/>
              </a:rPr>
              <a:t>for CD</a:t>
            </a:r>
            <a:endParaRPr lang="en-RU" sz="2800" dirty="0">
              <a:latin typeface="+mn-ea"/>
            </a:endParaRPr>
          </a:p>
        </p:txBody>
      </p:sp>
      <p:sp>
        <p:nvSpPr>
          <p:cNvPr id="11" name="TextBox 10">
            <a:extLst>
              <a:ext uri="{FF2B5EF4-FFF2-40B4-BE49-F238E27FC236}">
                <a16:creationId xmlns:a16="http://schemas.microsoft.com/office/drawing/2014/main" id="{27F7881A-37A4-9B03-0836-4A7294A086BB}"/>
              </a:ext>
            </a:extLst>
          </p:cNvPr>
          <p:cNvSpPr txBox="1"/>
          <p:nvPr/>
        </p:nvSpPr>
        <p:spPr>
          <a:xfrm>
            <a:off x="2582517" y="3725343"/>
            <a:ext cx="4731026" cy="769441"/>
          </a:xfrm>
          <a:prstGeom prst="rect">
            <a:avLst/>
          </a:prstGeom>
          <a:noFill/>
        </p:spPr>
        <p:txBody>
          <a:bodyPr wrap="square" rtlCol="0">
            <a:spAutoFit/>
          </a:bodyPr>
          <a:lstStyle/>
          <a:p>
            <a:r>
              <a:rPr lang="en-RU" sz="4400" b="1">
                <a:solidFill>
                  <a:schemeClr val="accent5">
                    <a:lumMod val="75000"/>
                  </a:schemeClr>
                </a:solidFill>
                <a:effectLst/>
                <a:latin typeface="+mn-ea"/>
                <a:cs typeface="Times New Roman" panose="02020603050405020304" pitchFamily="18" charset="0"/>
              </a:rPr>
              <a:t>0.4</a:t>
            </a:r>
            <a:r>
              <a:rPr lang="de-DE" sz="4400" b="1" dirty="0">
                <a:solidFill>
                  <a:schemeClr val="accent5">
                    <a:lumMod val="75000"/>
                  </a:schemeClr>
                </a:solidFill>
                <a:effectLst/>
                <a:latin typeface="+mn-ea"/>
                <a:cs typeface="Times New Roman" panose="02020603050405020304" pitchFamily="18" charset="0"/>
              </a:rPr>
              <a:t>1</a:t>
            </a:r>
            <a:r>
              <a:rPr lang="en-RU" sz="4400" b="1">
                <a:solidFill>
                  <a:schemeClr val="accent1">
                    <a:lumMod val="75000"/>
                  </a:schemeClr>
                </a:solidFill>
                <a:effectLst/>
                <a:latin typeface="+mn-ea"/>
                <a:cs typeface="Times New Roman" panose="02020603050405020304" pitchFamily="18" charset="0"/>
              </a:rPr>
              <a:t> </a:t>
            </a:r>
            <a:r>
              <a:rPr lang="en-RU" sz="2800">
                <a:effectLst/>
                <a:latin typeface="+mn-ea"/>
                <a:cs typeface="Times New Roman" panose="02020603050405020304" pitchFamily="18" charset="0"/>
              </a:rPr>
              <a:t>for non-CD</a:t>
            </a:r>
            <a:endParaRPr lang="en-RU" sz="2800" dirty="0">
              <a:latin typeface="+mn-ea"/>
            </a:endParaRPr>
          </a:p>
        </p:txBody>
      </p:sp>
      <p:cxnSp>
        <p:nvCxnSpPr>
          <p:cNvPr id="15" name="Straight Connector 14">
            <a:extLst>
              <a:ext uri="{FF2B5EF4-FFF2-40B4-BE49-F238E27FC236}">
                <a16:creationId xmlns:a16="http://schemas.microsoft.com/office/drawing/2014/main" id="{7B243B6C-5BFB-736C-9597-9EF068B665F9}"/>
              </a:ext>
            </a:extLst>
          </p:cNvPr>
          <p:cNvCxnSpPr/>
          <p:nvPr/>
        </p:nvCxnSpPr>
        <p:spPr>
          <a:xfrm flipH="1">
            <a:off x="2107097" y="3103764"/>
            <a:ext cx="821635" cy="914153"/>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E2ED832-BCD8-B207-440B-1D7651D0DCA1}"/>
              </a:ext>
            </a:extLst>
          </p:cNvPr>
          <p:cNvSpPr/>
          <p:nvPr/>
        </p:nvSpPr>
        <p:spPr>
          <a:xfrm>
            <a:off x="2189925" y="3284948"/>
            <a:ext cx="690767" cy="61106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7" name="TextBox 16">
            <a:extLst>
              <a:ext uri="{FF2B5EF4-FFF2-40B4-BE49-F238E27FC236}">
                <a16:creationId xmlns:a16="http://schemas.microsoft.com/office/drawing/2014/main" id="{071AEB12-488B-B8C7-3B72-04FC5EB52E6F}"/>
              </a:ext>
            </a:extLst>
          </p:cNvPr>
          <p:cNvSpPr txBox="1"/>
          <p:nvPr/>
        </p:nvSpPr>
        <p:spPr>
          <a:xfrm>
            <a:off x="2209800" y="3306285"/>
            <a:ext cx="4731026" cy="584775"/>
          </a:xfrm>
          <a:prstGeom prst="rect">
            <a:avLst/>
          </a:prstGeom>
          <a:noFill/>
        </p:spPr>
        <p:txBody>
          <a:bodyPr wrap="square" rtlCol="0">
            <a:spAutoFit/>
          </a:bodyPr>
          <a:lstStyle/>
          <a:p>
            <a:r>
              <a:rPr lang="en-RU" sz="3200" i="1" dirty="0">
                <a:effectLst/>
                <a:latin typeface="+mn-ea"/>
                <a:cs typeface="Times New Roman" panose="02020603050405020304" pitchFamily="18" charset="0"/>
              </a:rPr>
              <a:t>VS</a:t>
            </a:r>
            <a:endParaRPr lang="en-RU" i="1" dirty="0">
              <a:latin typeface="+mn-ea"/>
            </a:endParaRPr>
          </a:p>
        </p:txBody>
      </p:sp>
      <p:sp>
        <p:nvSpPr>
          <p:cNvPr id="19" name="Rectangle 18">
            <a:extLst>
              <a:ext uri="{FF2B5EF4-FFF2-40B4-BE49-F238E27FC236}">
                <a16:creationId xmlns:a16="http://schemas.microsoft.com/office/drawing/2014/main" id="{0E88BB83-1656-8702-7BD6-847F1EDD3E48}"/>
              </a:ext>
            </a:extLst>
          </p:cNvPr>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graphicFrame>
        <p:nvGraphicFramePr>
          <p:cNvPr id="13" name="Content Placeholder 12">
            <a:extLst>
              <a:ext uri="{FF2B5EF4-FFF2-40B4-BE49-F238E27FC236}">
                <a16:creationId xmlns:a16="http://schemas.microsoft.com/office/drawing/2014/main" id="{163E1D85-EC2D-8BA1-079C-62FD956E61D3}"/>
              </a:ext>
            </a:extLst>
          </p:cNvPr>
          <p:cNvGraphicFramePr>
            <a:graphicFrameLocks noGrp="1"/>
          </p:cNvGraphicFramePr>
          <p:nvPr>
            <p:ph idx="1"/>
            <p:extLst>
              <p:ext uri="{D42A27DB-BD31-4B8C-83A1-F6EECF244321}">
                <p14:modId xmlns:p14="http://schemas.microsoft.com/office/powerpoint/2010/main" val="2379253913"/>
              </p:ext>
            </p:extLst>
          </p:nvPr>
        </p:nvGraphicFramePr>
        <p:xfrm>
          <a:off x="7284447" y="3520077"/>
          <a:ext cx="3167268" cy="2168832"/>
        </p:xfrm>
        <a:graphic>
          <a:graphicData uri="http://schemas.openxmlformats.org/drawingml/2006/table">
            <a:tbl>
              <a:tblPr firstRow="1" bandRow="1">
                <a:tableStyleId>{22838BEF-8BB2-4498-84A7-C5851F593DF1}</a:tableStyleId>
              </a:tblPr>
              <a:tblGrid>
                <a:gridCol w="728362">
                  <a:extLst>
                    <a:ext uri="{9D8B030D-6E8A-4147-A177-3AD203B41FA5}">
                      <a16:colId xmlns:a16="http://schemas.microsoft.com/office/drawing/2014/main" val="2266265267"/>
                    </a:ext>
                  </a:extLst>
                </a:gridCol>
                <a:gridCol w="2438906">
                  <a:extLst>
                    <a:ext uri="{9D8B030D-6E8A-4147-A177-3AD203B41FA5}">
                      <a16:colId xmlns:a16="http://schemas.microsoft.com/office/drawing/2014/main" val="1036439041"/>
                    </a:ext>
                  </a:extLst>
                </a:gridCol>
              </a:tblGrid>
              <a:tr h="314632">
                <a:tc>
                  <a:txBody>
                    <a:bodyPr/>
                    <a:lstStyle/>
                    <a:p>
                      <a:r>
                        <a:rPr lang="en-DE" sz="1400" dirty="0">
                          <a:latin typeface="+mn-ea"/>
                          <a:ea typeface="+mn-ea"/>
                        </a:rPr>
                        <a:t>1.5</a:t>
                      </a:r>
                    </a:p>
                  </a:txBody>
                  <a:tcPr/>
                </a:tc>
                <a:tc>
                  <a:txBody>
                    <a:bodyPr/>
                    <a:lstStyle/>
                    <a:p>
                      <a:r>
                        <a:rPr lang="en-DE" sz="1400" dirty="0">
                          <a:latin typeface="+mn-ea"/>
                          <a:ea typeface="+mn-ea"/>
                        </a:rPr>
                        <a:t>Highly satisfactory</a:t>
                      </a:r>
                    </a:p>
                  </a:txBody>
                  <a:tcPr/>
                </a:tc>
                <a:extLst>
                  <a:ext uri="{0D108BD9-81ED-4DB2-BD59-A6C34878D82A}">
                    <a16:rowId xmlns:a16="http://schemas.microsoft.com/office/drawing/2014/main" val="3278011148"/>
                  </a:ext>
                </a:extLst>
              </a:tr>
              <a:tr h="370840">
                <a:tc>
                  <a:txBody>
                    <a:bodyPr/>
                    <a:lstStyle/>
                    <a:p>
                      <a:r>
                        <a:rPr lang="en-DE" sz="1400" dirty="0">
                          <a:latin typeface="+mn-ea"/>
                          <a:ea typeface="+mn-ea"/>
                        </a:rPr>
                        <a:t>1</a:t>
                      </a:r>
                    </a:p>
                  </a:txBody>
                  <a:tcPr/>
                </a:tc>
                <a:tc>
                  <a:txBody>
                    <a:bodyPr/>
                    <a:lstStyle/>
                    <a:p>
                      <a:r>
                        <a:rPr lang="en-DE" sz="1400" dirty="0">
                          <a:latin typeface="+mn-ea"/>
                          <a:ea typeface="+mn-ea"/>
                        </a:rPr>
                        <a:t>Satisfactory</a:t>
                      </a:r>
                    </a:p>
                  </a:txBody>
                  <a:tcPr/>
                </a:tc>
                <a:extLst>
                  <a:ext uri="{0D108BD9-81ED-4DB2-BD59-A6C34878D82A}">
                    <a16:rowId xmlns:a16="http://schemas.microsoft.com/office/drawing/2014/main" val="2980024141"/>
                  </a:ext>
                </a:extLst>
              </a:tr>
              <a:tr h="370840">
                <a:tc>
                  <a:txBody>
                    <a:bodyPr/>
                    <a:lstStyle/>
                    <a:p>
                      <a:r>
                        <a:rPr lang="en-DE" sz="1400" dirty="0">
                          <a:latin typeface="+mn-ea"/>
                          <a:ea typeface="+mn-ea"/>
                        </a:rPr>
                        <a:t>0.5</a:t>
                      </a:r>
                    </a:p>
                  </a:txBody>
                  <a:tcPr/>
                </a:tc>
                <a:tc>
                  <a:txBody>
                    <a:bodyPr/>
                    <a:lstStyle/>
                    <a:p>
                      <a:r>
                        <a:rPr lang="en-DE" sz="1400" dirty="0">
                          <a:latin typeface="+mn-ea"/>
                          <a:ea typeface="+mn-ea"/>
                        </a:rPr>
                        <a:t>Moderatly satisfactory</a:t>
                      </a:r>
                    </a:p>
                  </a:txBody>
                  <a:tcPr/>
                </a:tc>
                <a:extLst>
                  <a:ext uri="{0D108BD9-81ED-4DB2-BD59-A6C34878D82A}">
                    <a16:rowId xmlns:a16="http://schemas.microsoft.com/office/drawing/2014/main" val="3550815496"/>
                  </a:ext>
                </a:extLst>
              </a:tr>
              <a:tr h="370840">
                <a:tc>
                  <a:txBody>
                    <a:bodyPr/>
                    <a:lstStyle/>
                    <a:p>
                      <a:r>
                        <a:rPr lang="en-DE" sz="1400" dirty="0">
                          <a:latin typeface="+mn-ea"/>
                          <a:ea typeface="+mn-ea"/>
                        </a:rPr>
                        <a:t>- 0.5</a:t>
                      </a:r>
                    </a:p>
                  </a:txBody>
                  <a:tcPr/>
                </a:tc>
                <a:tc>
                  <a:txBody>
                    <a:bodyPr/>
                    <a:lstStyle/>
                    <a:p>
                      <a:r>
                        <a:rPr lang="en-DE" sz="1400" dirty="0">
                          <a:latin typeface="+mn-ea"/>
                          <a:ea typeface="+mn-ea"/>
                        </a:rPr>
                        <a:t>Moderatly unsatisfactory</a:t>
                      </a:r>
                    </a:p>
                  </a:txBody>
                  <a:tcPr/>
                </a:tc>
                <a:extLst>
                  <a:ext uri="{0D108BD9-81ED-4DB2-BD59-A6C34878D82A}">
                    <a16:rowId xmlns:a16="http://schemas.microsoft.com/office/drawing/2014/main" val="398843276"/>
                  </a:ext>
                </a:extLst>
              </a:tr>
              <a:tr h="370840">
                <a:tc>
                  <a:txBody>
                    <a:bodyPr/>
                    <a:lstStyle/>
                    <a:p>
                      <a:r>
                        <a:rPr lang="en-DE" sz="1400" dirty="0">
                          <a:latin typeface="+mn-ea"/>
                          <a:ea typeface="+mn-ea"/>
                        </a:rPr>
                        <a:t>- 1</a:t>
                      </a:r>
                    </a:p>
                  </a:txBody>
                  <a:tcPr/>
                </a:tc>
                <a:tc>
                  <a:txBody>
                    <a:bodyPr/>
                    <a:lstStyle/>
                    <a:p>
                      <a:r>
                        <a:rPr lang="en-DE" sz="1400" dirty="0">
                          <a:latin typeface="+mn-ea"/>
                          <a:ea typeface="+mn-ea"/>
                        </a:rPr>
                        <a:t>Unsatisfactory</a:t>
                      </a:r>
                    </a:p>
                  </a:txBody>
                  <a:tcPr/>
                </a:tc>
                <a:extLst>
                  <a:ext uri="{0D108BD9-81ED-4DB2-BD59-A6C34878D82A}">
                    <a16:rowId xmlns:a16="http://schemas.microsoft.com/office/drawing/2014/main" val="1046881967"/>
                  </a:ext>
                </a:extLst>
              </a:tr>
              <a:tr h="370840">
                <a:tc>
                  <a:txBody>
                    <a:bodyPr/>
                    <a:lstStyle/>
                    <a:p>
                      <a:r>
                        <a:rPr lang="en-DE" sz="1400" dirty="0">
                          <a:latin typeface="+mn-ea"/>
                          <a:ea typeface="+mn-ea"/>
                        </a:rPr>
                        <a:t>- 1.5</a:t>
                      </a:r>
                    </a:p>
                  </a:txBody>
                  <a:tcPr/>
                </a:tc>
                <a:tc>
                  <a:txBody>
                    <a:bodyPr/>
                    <a:lstStyle/>
                    <a:p>
                      <a:r>
                        <a:rPr lang="en-DE" sz="1400" dirty="0">
                          <a:latin typeface="+mn-ea"/>
                          <a:ea typeface="+mn-ea"/>
                        </a:rPr>
                        <a:t>Highly unsatisfactory</a:t>
                      </a:r>
                    </a:p>
                  </a:txBody>
                  <a:tcPr/>
                </a:tc>
                <a:extLst>
                  <a:ext uri="{0D108BD9-81ED-4DB2-BD59-A6C34878D82A}">
                    <a16:rowId xmlns:a16="http://schemas.microsoft.com/office/drawing/2014/main" val="1263721960"/>
                  </a:ext>
                </a:extLst>
              </a:tr>
            </a:tbl>
          </a:graphicData>
        </a:graphic>
      </p:graphicFrame>
      <p:sp>
        <p:nvSpPr>
          <p:cNvPr id="14" name="TextBox 13">
            <a:extLst>
              <a:ext uri="{FF2B5EF4-FFF2-40B4-BE49-F238E27FC236}">
                <a16:creationId xmlns:a16="http://schemas.microsoft.com/office/drawing/2014/main" id="{A55D93C5-A672-D2CD-FDEE-C99EDA333C2F}"/>
              </a:ext>
            </a:extLst>
          </p:cNvPr>
          <p:cNvSpPr txBox="1"/>
          <p:nvPr/>
        </p:nvSpPr>
        <p:spPr>
          <a:xfrm>
            <a:off x="7027425" y="1663722"/>
            <a:ext cx="3852241" cy="400110"/>
          </a:xfrm>
          <a:prstGeom prst="rect">
            <a:avLst/>
          </a:prstGeom>
          <a:noFill/>
        </p:spPr>
        <p:txBody>
          <a:bodyPr wrap="square" rtlCol="0">
            <a:spAutoFit/>
          </a:bodyPr>
          <a:lstStyle/>
          <a:p>
            <a:r>
              <a:rPr lang="de-DE" sz="2000" b="1" dirty="0">
                <a:solidFill>
                  <a:schemeClr val="accent5">
                    <a:lumMod val="50000"/>
                  </a:schemeClr>
                </a:solidFill>
                <a:latin typeface="+mn-ea"/>
                <a:cs typeface="Times New Roman" panose="02020603050405020304" pitchFamily="18" charset="0"/>
              </a:rPr>
              <a:t>WB IEG</a:t>
            </a:r>
            <a:r>
              <a:rPr lang="en-RU" sz="2000" b="1">
                <a:solidFill>
                  <a:schemeClr val="accent5">
                    <a:lumMod val="50000"/>
                  </a:schemeClr>
                </a:solidFill>
                <a:effectLst/>
                <a:latin typeface="+mn-ea"/>
                <a:cs typeface="Times New Roman" panose="02020603050405020304" pitchFamily="18" charset="0"/>
              </a:rPr>
              <a:t> evaluation outcome</a:t>
            </a:r>
            <a:r>
              <a:rPr lang="de-DE" sz="2000" b="1" dirty="0">
                <a:solidFill>
                  <a:schemeClr val="accent5">
                    <a:lumMod val="50000"/>
                  </a:schemeClr>
                </a:solidFill>
                <a:effectLst/>
                <a:latin typeface="+mn-ea"/>
                <a:cs typeface="Times New Roman" panose="02020603050405020304" pitchFamily="18" charset="0"/>
              </a:rPr>
              <a:t>s</a:t>
            </a:r>
            <a:endParaRPr lang="en-US" sz="1100" b="1" dirty="0">
              <a:solidFill>
                <a:schemeClr val="accent5">
                  <a:lumMod val="50000"/>
                </a:schemeClr>
              </a:solidFill>
              <a:latin typeface="+mn-ea"/>
            </a:endParaRPr>
          </a:p>
        </p:txBody>
      </p:sp>
      <p:sp>
        <p:nvSpPr>
          <p:cNvPr id="18" name="Right Arrow 17">
            <a:extLst>
              <a:ext uri="{FF2B5EF4-FFF2-40B4-BE49-F238E27FC236}">
                <a16:creationId xmlns:a16="http://schemas.microsoft.com/office/drawing/2014/main" id="{8759097F-77C9-1700-F435-B140391A63F2}"/>
              </a:ext>
            </a:extLst>
          </p:cNvPr>
          <p:cNvSpPr/>
          <p:nvPr/>
        </p:nvSpPr>
        <p:spPr>
          <a:xfrm>
            <a:off x="1947333" y="923483"/>
            <a:ext cx="372534" cy="259141"/>
          </a:xfrm>
          <a:prstGeom prst="rightArrow">
            <a:avLst/>
          </a:prstGeom>
          <a:solidFill>
            <a:srgbClr val="2E74B6"/>
          </a:solidFill>
          <a:ln>
            <a:solidFill>
              <a:srgbClr val="2E74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TextBox 20">
            <a:extLst>
              <a:ext uri="{FF2B5EF4-FFF2-40B4-BE49-F238E27FC236}">
                <a16:creationId xmlns:a16="http://schemas.microsoft.com/office/drawing/2014/main" id="{E7201230-A4EE-8487-64FB-51E9EA1787B9}"/>
              </a:ext>
            </a:extLst>
          </p:cNvPr>
          <p:cNvSpPr txBox="1"/>
          <p:nvPr/>
        </p:nvSpPr>
        <p:spPr>
          <a:xfrm>
            <a:off x="9423015" y="5731405"/>
            <a:ext cx="2038350" cy="276999"/>
          </a:xfrm>
          <a:prstGeom prst="rect">
            <a:avLst/>
          </a:prstGeom>
          <a:noFill/>
        </p:spPr>
        <p:txBody>
          <a:bodyPr wrap="square">
            <a:spAutoFit/>
          </a:bodyPr>
          <a:lstStyle/>
          <a:p>
            <a:r>
              <a:rPr lang="en-RU" sz="1200">
                <a:effectLst/>
                <a:latin typeface="+mn-ea"/>
                <a:cs typeface="Times New Roman" panose="02020603050405020304" pitchFamily="18" charset="0"/>
              </a:rPr>
              <a:t>(World Bank 2023, p.3) </a:t>
            </a:r>
            <a:endParaRPr lang="en-DE" sz="1200" dirty="0"/>
          </a:p>
        </p:txBody>
      </p:sp>
      <p:sp>
        <p:nvSpPr>
          <p:cNvPr id="26" name="TextBox 25">
            <a:extLst>
              <a:ext uri="{FF2B5EF4-FFF2-40B4-BE49-F238E27FC236}">
                <a16:creationId xmlns:a16="http://schemas.microsoft.com/office/drawing/2014/main" id="{EF79A5DF-6D47-46E8-0719-2D1D93AC421F}"/>
              </a:ext>
            </a:extLst>
          </p:cNvPr>
          <p:cNvSpPr txBox="1"/>
          <p:nvPr/>
        </p:nvSpPr>
        <p:spPr>
          <a:xfrm>
            <a:off x="7522698" y="2178504"/>
            <a:ext cx="2054664" cy="1200329"/>
          </a:xfrm>
          <a:prstGeom prst="rect">
            <a:avLst/>
          </a:prstGeom>
          <a:noFill/>
        </p:spPr>
        <p:txBody>
          <a:bodyPr wrap="square">
            <a:spAutoFit/>
          </a:bodyPr>
          <a:lstStyle/>
          <a:p>
            <a:r>
              <a:rPr lang="en-US" sz="1800" b="1" dirty="0">
                <a:latin typeface="+mn-ea"/>
                <a:cs typeface="Times New Roman" panose="02020603050405020304" pitchFamily="18" charset="0"/>
              </a:rPr>
              <a:t>3 dimensions</a:t>
            </a:r>
            <a:r>
              <a:rPr lang="en-US" sz="1800" dirty="0">
                <a:latin typeface="+mn-ea"/>
                <a:cs typeface="Times New Roman" panose="02020603050405020304" pitchFamily="18" charset="0"/>
              </a:rPr>
              <a:t>:</a:t>
            </a:r>
          </a:p>
          <a:p>
            <a:pPr marL="285750" indent="-285750">
              <a:buFont typeface="Wingdings" pitchFamily="2" charset="2"/>
              <a:buChar char="ü"/>
            </a:pPr>
            <a:r>
              <a:rPr lang="en-US" sz="1800" dirty="0">
                <a:latin typeface="+mn-ea"/>
                <a:cs typeface="Times New Roman" panose="02020603050405020304" pitchFamily="18" charset="0"/>
              </a:rPr>
              <a:t>Relevance</a:t>
            </a:r>
          </a:p>
          <a:p>
            <a:pPr marL="285750" indent="-285750">
              <a:buFont typeface="Wingdings" pitchFamily="2" charset="2"/>
              <a:buChar char="ü"/>
            </a:pPr>
            <a:r>
              <a:rPr lang="en-US" sz="1800" dirty="0">
                <a:latin typeface="+mn-ea"/>
                <a:cs typeface="Times New Roman" panose="02020603050405020304" pitchFamily="18" charset="0"/>
              </a:rPr>
              <a:t>Efficacy</a:t>
            </a:r>
          </a:p>
          <a:p>
            <a:pPr marL="285750" indent="-285750">
              <a:buFont typeface="Wingdings" pitchFamily="2" charset="2"/>
              <a:buChar char="ü"/>
            </a:pPr>
            <a:r>
              <a:rPr lang="en-US" sz="1800" dirty="0">
                <a:latin typeface="+mn-ea"/>
                <a:cs typeface="Times New Roman" panose="02020603050405020304" pitchFamily="18" charset="0"/>
              </a:rPr>
              <a:t>Effectiveness</a:t>
            </a:r>
            <a:endParaRPr lang="en-US" sz="1200" dirty="0">
              <a:latin typeface="+mn-ea"/>
            </a:endParaRPr>
          </a:p>
        </p:txBody>
      </p:sp>
    </p:spTree>
    <p:extLst>
      <p:ext uri="{BB962C8B-B14F-4D97-AF65-F5344CB8AC3E}">
        <p14:creationId xmlns:p14="http://schemas.microsoft.com/office/powerpoint/2010/main" val="17674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CD     lower evaluation outcomes</a:t>
            </a:r>
          </a:p>
        </p:txBody>
      </p:sp>
      <p:sp>
        <p:nvSpPr>
          <p:cNvPr id="4" name="Date Placeholder 3"/>
          <p:cNvSpPr>
            <a:spLocks noGrp="1"/>
          </p:cNvSpPr>
          <p:nvPr>
            <p:ph type="dt" sz="half" idx="10"/>
          </p:nvPr>
        </p:nvSpPr>
        <p:spPr/>
        <p:txBody>
          <a:bodyPr/>
          <a:lstStyle/>
          <a:p>
            <a:pPr>
              <a:defRPr/>
            </a:pPr>
            <a:fld id="{EED787F1-4993-49D5-A331-4BDD010C6D04}" type="datetime1">
              <a:rPr lang="en-150" smtClean="0"/>
              <a:t>07/06/2024</a:t>
            </a:fld>
            <a:endParaRPr lang="en-150"/>
          </a:p>
        </p:txBody>
      </p:sp>
      <p:sp>
        <p:nvSpPr>
          <p:cNvPr id="5" name="Footer Placeholder 4"/>
          <p:cNvSpPr>
            <a:spLocks noGrp="1"/>
          </p:cNvSpPr>
          <p:nvPr>
            <p:ph type="ftr" sz="quarter" idx="11"/>
          </p:nvPr>
        </p:nvSpPr>
        <p:spPr/>
        <p:txBody>
          <a:bodyPr/>
          <a:lstStyle/>
          <a:p>
            <a:pPr>
              <a:defRPr/>
            </a:pPr>
            <a:r>
              <a:rPr lang="en-GB"/>
              <a:t>gLOCAL Evaluation Week</a:t>
            </a:r>
          </a:p>
        </p:txBody>
      </p:sp>
      <p:sp>
        <p:nvSpPr>
          <p:cNvPr id="6" name="Slide Number Placeholder 5"/>
          <p:cNvSpPr>
            <a:spLocks noGrp="1"/>
          </p:cNvSpPr>
          <p:nvPr>
            <p:ph type="sldNum" sz="quarter" idx="12"/>
          </p:nvPr>
        </p:nvSpPr>
        <p:spPr/>
        <p:txBody>
          <a:bodyPr/>
          <a:lstStyle/>
          <a:p>
            <a:pPr>
              <a:defRPr/>
            </a:pPr>
            <a:fld id="{DB28579E-2733-AA45-9113-0AA8664065D4}" type="slidenum">
              <a:rPr lang="en-150" smtClean="0"/>
              <a:t>13</a:t>
            </a:fld>
            <a:endParaRPr lang="en-150"/>
          </a:p>
        </p:txBody>
      </p:sp>
      <p:graphicFrame>
        <p:nvGraphicFramePr>
          <p:cNvPr id="17" name="Content Placeholder 16">
            <a:extLst>
              <a:ext uri="{FF2B5EF4-FFF2-40B4-BE49-F238E27FC236}">
                <a16:creationId xmlns:a16="http://schemas.microsoft.com/office/drawing/2014/main" id="{545DF0A7-8589-F001-5B3D-0B35A1EBB056}"/>
              </a:ext>
            </a:extLst>
          </p:cNvPr>
          <p:cNvGraphicFramePr>
            <a:graphicFrameLocks noGrp="1" noChangeAspect="1"/>
          </p:cNvGraphicFramePr>
          <p:nvPr>
            <p:ph idx="1"/>
            <p:extLst>
              <p:ext uri="{D42A27DB-BD31-4B8C-83A1-F6EECF244321}">
                <p14:modId xmlns:p14="http://schemas.microsoft.com/office/powerpoint/2010/main" val="1344695580"/>
              </p:ext>
            </p:extLst>
          </p:nvPr>
        </p:nvGraphicFramePr>
        <p:xfrm>
          <a:off x="9582901" y="4029958"/>
          <a:ext cx="1591733" cy="1005305"/>
        </p:xfrm>
        <a:graphic>
          <a:graphicData uri="http://schemas.openxmlformats.org/presentationml/2006/ole">
            <mc:AlternateContent xmlns:mc="http://schemas.openxmlformats.org/markup-compatibility/2006">
              <mc:Choice xmlns:v="urn:schemas-microsoft-com:vml" Requires="v">
                <p:oleObj spid="_x0000_s1027" name="Document" showAsIcon="1" r:id="rId3" imgW="965200" imgH="609600" progId="Word.Document.12">
                  <p:embed/>
                </p:oleObj>
              </mc:Choice>
              <mc:Fallback>
                <p:oleObj name="Document" showAsIcon="1" r:id="rId3" imgW="965200" imgH="609600" progId="Word.Document.12">
                  <p:embed/>
                  <p:pic>
                    <p:nvPicPr>
                      <p:cNvPr id="0" name=""/>
                      <p:cNvPicPr/>
                      <p:nvPr/>
                    </p:nvPicPr>
                    <p:blipFill>
                      <a:blip r:embed="rId4"/>
                      <a:stretch>
                        <a:fillRect/>
                      </a:stretch>
                    </p:blipFill>
                    <p:spPr>
                      <a:xfrm>
                        <a:off x="9582901" y="4029958"/>
                        <a:ext cx="1591733" cy="1005305"/>
                      </a:xfrm>
                      <a:prstGeom prst="rect">
                        <a:avLst/>
                      </a:prstGeom>
                    </p:spPr>
                  </p:pic>
                </p:oleObj>
              </mc:Fallback>
            </mc:AlternateContent>
          </a:graphicData>
        </a:graphic>
      </p:graphicFrame>
      <p:pic>
        <p:nvPicPr>
          <p:cNvPr id="19" name="Picture 18" descr="A table of the equation&#10;&#10;Description automatically generated with medium confidence">
            <a:extLst>
              <a:ext uri="{FF2B5EF4-FFF2-40B4-BE49-F238E27FC236}">
                <a16:creationId xmlns:a16="http://schemas.microsoft.com/office/drawing/2014/main" id="{D8E1B5FB-142A-0E5F-160C-539ABF272ABD}"/>
              </a:ext>
            </a:extLst>
          </p:cNvPr>
          <p:cNvPicPr>
            <a:picLocks noChangeAspect="1"/>
          </p:cNvPicPr>
          <p:nvPr/>
        </p:nvPicPr>
        <p:blipFill>
          <a:blip r:embed="rId5"/>
          <a:stretch>
            <a:fillRect/>
          </a:stretch>
        </p:blipFill>
        <p:spPr>
          <a:xfrm>
            <a:off x="1017366" y="1551390"/>
            <a:ext cx="7772400" cy="4328828"/>
          </a:xfrm>
          <a:prstGeom prst="rect">
            <a:avLst/>
          </a:prstGeom>
        </p:spPr>
      </p:pic>
      <p:grpSp>
        <p:nvGrpSpPr>
          <p:cNvPr id="20" name="Group 19">
            <a:extLst>
              <a:ext uri="{FF2B5EF4-FFF2-40B4-BE49-F238E27FC236}">
                <a16:creationId xmlns:a16="http://schemas.microsoft.com/office/drawing/2014/main" id="{2F32A6DB-2434-0165-629C-8290687B2B94}"/>
              </a:ext>
            </a:extLst>
          </p:cNvPr>
          <p:cNvGrpSpPr/>
          <p:nvPr/>
        </p:nvGrpSpPr>
        <p:grpSpPr bwMode="auto">
          <a:xfrm>
            <a:off x="8907364" y="4377788"/>
            <a:ext cx="485605" cy="275605"/>
            <a:chOff x="932448" y="1643416"/>
            <a:chExt cx="817754" cy="365125"/>
          </a:xfrm>
        </p:grpSpPr>
        <p:sp>
          <p:nvSpPr>
            <p:cNvPr id="21" name="Rectangle 20">
              <a:extLst>
                <a:ext uri="{FF2B5EF4-FFF2-40B4-BE49-F238E27FC236}">
                  <a16:creationId xmlns:a16="http://schemas.microsoft.com/office/drawing/2014/main" id="{1D4CD262-34EB-2BE0-F49C-3D6B69C994AA}"/>
                </a:ext>
              </a:extLst>
            </p:cNvPr>
            <p:cNvSpPr/>
            <p:nvPr/>
          </p:nvSpPr>
          <p:spPr bwMode="auto">
            <a:xfrm>
              <a:off x="932448" y="1740826"/>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2" name="Rectangle 21">
              <a:extLst>
                <a:ext uri="{FF2B5EF4-FFF2-40B4-BE49-F238E27FC236}">
                  <a16:creationId xmlns:a16="http://schemas.microsoft.com/office/drawing/2014/main" id="{E205285D-E3C1-31EA-FB21-551433AB1552}"/>
                </a:ext>
              </a:extLst>
            </p:cNvPr>
            <p:cNvSpPr/>
            <p:nvPr/>
          </p:nvSpPr>
          <p:spPr bwMode="auto">
            <a:xfrm>
              <a:off x="1036525" y="1738017"/>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3" name="Right Arrow 22">
              <a:extLst>
                <a:ext uri="{FF2B5EF4-FFF2-40B4-BE49-F238E27FC236}">
                  <a16:creationId xmlns:a16="http://schemas.microsoft.com/office/drawing/2014/main" id="{FB1F7E27-EAD1-C3C0-DB84-80A33BD1D058}"/>
                </a:ext>
              </a:extLst>
            </p:cNvPr>
            <p:cNvSpPr/>
            <p:nvPr/>
          </p:nvSpPr>
          <p:spPr bwMode="auto">
            <a:xfrm>
              <a:off x="1140602" y="1643416"/>
              <a:ext cx="609600" cy="365125"/>
            </a:xfrm>
            <a:prstGeom prst="rightArrow">
              <a:avLst>
                <a:gd name="adj1" fmla="val 50000"/>
                <a:gd name="adj2" fmla="val 35747"/>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grpSp>
      <p:sp>
        <p:nvSpPr>
          <p:cNvPr id="24" name="TextBox 23">
            <a:extLst>
              <a:ext uri="{FF2B5EF4-FFF2-40B4-BE49-F238E27FC236}">
                <a16:creationId xmlns:a16="http://schemas.microsoft.com/office/drawing/2014/main" id="{8CBEDCA8-4340-CA4C-5FD0-91A7F5BA8FD4}"/>
              </a:ext>
            </a:extLst>
          </p:cNvPr>
          <p:cNvSpPr txBox="1"/>
          <p:nvPr/>
        </p:nvSpPr>
        <p:spPr>
          <a:xfrm>
            <a:off x="9211970" y="5129525"/>
            <a:ext cx="2434532" cy="338554"/>
          </a:xfrm>
          <a:prstGeom prst="rect">
            <a:avLst/>
          </a:prstGeom>
          <a:noFill/>
        </p:spPr>
        <p:txBody>
          <a:bodyPr wrap="square" rtlCol="0">
            <a:spAutoFit/>
          </a:bodyPr>
          <a:lstStyle/>
          <a:p>
            <a:r>
              <a:rPr lang="en-US" sz="1600" dirty="0">
                <a:effectLst/>
                <a:latin typeface="+mn-ea"/>
                <a:cs typeface="Times New Roman" panose="02020603050405020304" pitchFamily="18" charset="0"/>
              </a:rPr>
              <a:t>Full regression table</a:t>
            </a:r>
            <a:endParaRPr lang="en-US" sz="1600" dirty="0">
              <a:latin typeface="+mn-ea"/>
            </a:endParaRPr>
          </a:p>
        </p:txBody>
      </p:sp>
      <p:sp>
        <p:nvSpPr>
          <p:cNvPr id="3" name="Rectangle 2">
            <a:extLst>
              <a:ext uri="{FF2B5EF4-FFF2-40B4-BE49-F238E27FC236}">
                <a16:creationId xmlns:a16="http://schemas.microsoft.com/office/drawing/2014/main" id="{EAA00BB2-27E1-CAF0-48CE-96B8C10D5FF5}"/>
              </a:ext>
            </a:extLst>
          </p:cNvPr>
          <p:cNvSpPr/>
          <p:nvPr/>
        </p:nvSpPr>
        <p:spPr>
          <a:xfrm>
            <a:off x="1343332" y="4241854"/>
            <a:ext cx="7120467" cy="547475"/>
          </a:xfrm>
          <a:prstGeom prst="rect">
            <a:avLst/>
          </a:prstGeom>
          <a:noFill/>
          <a:ln w="38100">
            <a:solidFill>
              <a:srgbClr val="77D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ight Arrow 6">
            <a:extLst>
              <a:ext uri="{FF2B5EF4-FFF2-40B4-BE49-F238E27FC236}">
                <a16:creationId xmlns:a16="http://schemas.microsoft.com/office/drawing/2014/main" id="{3052C410-F065-27A7-ABED-FB7B4A7BAB0B}"/>
              </a:ext>
            </a:extLst>
          </p:cNvPr>
          <p:cNvSpPr/>
          <p:nvPr/>
        </p:nvSpPr>
        <p:spPr>
          <a:xfrm>
            <a:off x="1947333" y="923483"/>
            <a:ext cx="372534" cy="259141"/>
          </a:xfrm>
          <a:prstGeom prst="rightArrow">
            <a:avLst/>
          </a:prstGeom>
          <a:solidFill>
            <a:srgbClr val="2E74B6"/>
          </a:solidFill>
          <a:ln>
            <a:solidFill>
              <a:srgbClr val="2E74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38057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46CFD-D4E5-5ABC-3B13-5138ECFF6F10}"/>
              </a:ext>
            </a:extLst>
          </p:cNvPr>
          <p:cNvSpPr/>
          <p:nvPr/>
        </p:nvSpPr>
        <p:spPr bwMode="auto">
          <a:xfrm rot="16200000">
            <a:off x="4023376" y="-3579691"/>
            <a:ext cx="1105714" cy="9152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 name="Title 1"/>
          <p:cNvSpPr>
            <a:spLocks noGrp="1"/>
          </p:cNvSpPr>
          <p:nvPr>
            <p:ph type="title"/>
          </p:nvPr>
        </p:nvSpPr>
        <p:spPr/>
        <p:txBody>
          <a:bodyPr/>
          <a:lstStyle/>
          <a:p>
            <a:r>
              <a:rPr lang="en-US" b="1" dirty="0"/>
              <a:t>Discussion</a:t>
            </a:r>
          </a:p>
        </p:txBody>
      </p:sp>
      <p:sp>
        <p:nvSpPr>
          <p:cNvPr id="3" name="Content Placeholder 2"/>
          <p:cNvSpPr>
            <a:spLocks noGrp="1"/>
          </p:cNvSpPr>
          <p:nvPr>
            <p:ph idx="1"/>
          </p:nvPr>
        </p:nvSpPr>
        <p:spPr>
          <a:xfrm>
            <a:off x="2438400" y="1825625"/>
            <a:ext cx="7425267" cy="4351338"/>
          </a:xfrm>
        </p:spPr>
        <p:txBody>
          <a:bodyPr/>
          <a:lstStyle/>
          <a:p>
            <a:r>
              <a:rPr lang="en-US" dirty="0"/>
              <a:t>Reflect on the presented results:  </a:t>
            </a:r>
            <a:br>
              <a:rPr lang="en-US" dirty="0"/>
            </a:br>
            <a:r>
              <a:rPr lang="en-US" dirty="0"/>
              <a:t>are they in line with your expectations? </a:t>
            </a:r>
            <a:br>
              <a:rPr lang="en-US" dirty="0"/>
            </a:br>
            <a:r>
              <a:rPr lang="en-US" dirty="0"/>
              <a:t>What confirmed your ideas? </a:t>
            </a:r>
            <a:br>
              <a:rPr lang="en-US" dirty="0"/>
            </a:br>
            <a:r>
              <a:rPr lang="en-US" dirty="0"/>
              <a:t>What did you find surprising?</a:t>
            </a:r>
            <a:br>
              <a:rPr lang="en-US" dirty="0"/>
            </a:br>
            <a:endParaRPr lang="en-US" dirty="0"/>
          </a:p>
          <a:p>
            <a:r>
              <a:rPr lang="en-US" dirty="0"/>
              <a:t>How would you conceptualize capacity </a:t>
            </a:r>
            <a:br>
              <a:rPr lang="en-US" dirty="0"/>
            </a:br>
            <a:r>
              <a:rPr lang="en-US" dirty="0"/>
              <a:t>and capacity development? </a:t>
            </a:r>
          </a:p>
        </p:txBody>
      </p:sp>
      <p:sp>
        <p:nvSpPr>
          <p:cNvPr id="4" name="Date Placeholder 3"/>
          <p:cNvSpPr>
            <a:spLocks noGrp="1"/>
          </p:cNvSpPr>
          <p:nvPr>
            <p:ph type="dt" sz="half" idx="10"/>
          </p:nvPr>
        </p:nvSpPr>
        <p:spPr/>
        <p:txBody>
          <a:bodyPr/>
          <a:lstStyle/>
          <a:p>
            <a:pPr>
              <a:defRPr/>
            </a:pPr>
            <a:fld id="{EED787F1-4993-49D5-A331-4BDD010C6D04}" type="datetime1">
              <a:rPr lang="en-150" smtClean="0"/>
              <a:t>07/06/2024</a:t>
            </a:fld>
            <a:endParaRPr lang="en-150"/>
          </a:p>
        </p:txBody>
      </p:sp>
      <p:sp>
        <p:nvSpPr>
          <p:cNvPr id="5" name="Footer Placeholder 4"/>
          <p:cNvSpPr>
            <a:spLocks noGrp="1"/>
          </p:cNvSpPr>
          <p:nvPr>
            <p:ph type="ftr" sz="quarter" idx="11"/>
          </p:nvPr>
        </p:nvSpPr>
        <p:spPr/>
        <p:txBody>
          <a:bodyPr/>
          <a:lstStyle/>
          <a:p>
            <a:pPr>
              <a:defRPr/>
            </a:pPr>
            <a:r>
              <a:rPr lang="en-GB"/>
              <a:t>gLOCAL Evaluation Week</a:t>
            </a:r>
          </a:p>
        </p:txBody>
      </p:sp>
      <p:sp>
        <p:nvSpPr>
          <p:cNvPr id="6" name="Slide Number Placeholder 5"/>
          <p:cNvSpPr>
            <a:spLocks noGrp="1"/>
          </p:cNvSpPr>
          <p:nvPr>
            <p:ph type="sldNum" sz="quarter" idx="12"/>
          </p:nvPr>
        </p:nvSpPr>
        <p:spPr/>
        <p:txBody>
          <a:bodyPr/>
          <a:lstStyle/>
          <a:p>
            <a:pPr>
              <a:defRPr/>
            </a:pPr>
            <a:fld id="{DB28579E-2733-AA45-9113-0AA8664065D4}" type="slidenum">
              <a:rPr lang="en-150" smtClean="0"/>
              <a:t>14</a:t>
            </a:fld>
            <a:endParaRPr lang="en-150"/>
          </a:p>
        </p:txBody>
      </p:sp>
      <p:pic>
        <p:nvPicPr>
          <p:cNvPr id="8" name="Picture 7" descr="A group of people with a green speech bubble&#10;&#10;Description automatically generated">
            <a:extLst>
              <a:ext uri="{FF2B5EF4-FFF2-40B4-BE49-F238E27FC236}">
                <a16:creationId xmlns:a16="http://schemas.microsoft.com/office/drawing/2014/main" id="{BC9B3593-D4C8-B81F-D9F7-5BBEC59FEFCB}"/>
              </a:ext>
            </a:extLst>
          </p:cNvPr>
          <p:cNvPicPr>
            <a:picLocks noChangeAspect="1"/>
          </p:cNvPicPr>
          <p:nvPr/>
        </p:nvPicPr>
        <p:blipFill>
          <a:blip r:embed="rId2"/>
          <a:stretch>
            <a:fillRect/>
          </a:stretch>
        </p:blipFill>
        <p:spPr>
          <a:xfrm>
            <a:off x="838200" y="2146828"/>
            <a:ext cx="1105715" cy="1105715"/>
          </a:xfrm>
          <a:prstGeom prst="rect">
            <a:avLst/>
          </a:prstGeom>
        </p:spPr>
      </p:pic>
      <p:sp>
        <p:nvSpPr>
          <p:cNvPr id="9" name="TextBox 8">
            <a:extLst>
              <a:ext uri="{FF2B5EF4-FFF2-40B4-BE49-F238E27FC236}">
                <a16:creationId xmlns:a16="http://schemas.microsoft.com/office/drawing/2014/main" id="{A0C7FDC6-A21D-321A-837A-5679E2141800}"/>
              </a:ext>
            </a:extLst>
          </p:cNvPr>
          <p:cNvSpPr txBox="1"/>
          <p:nvPr/>
        </p:nvSpPr>
        <p:spPr bwMode="auto">
          <a:xfrm>
            <a:off x="838200" y="3344361"/>
            <a:ext cx="1098997" cy="169277"/>
          </a:xfrm>
          <a:prstGeom prst="rect">
            <a:avLst/>
          </a:prstGeom>
          <a:noFill/>
        </p:spPr>
        <p:txBody>
          <a:bodyPr wrap="square" rtlCol="0">
            <a:spAutoFit/>
          </a:bodyPr>
          <a:lstStyle/>
          <a:p>
            <a:pPr>
              <a:defRPr/>
            </a:pPr>
            <a:r>
              <a:rPr sz="500" dirty="0">
                <a:latin typeface="Montserrat"/>
              </a:rPr>
              <a:t>Image: ”</a:t>
            </a:r>
            <a:r>
              <a:rPr sz="500" dirty="0" err="1">
                <a:latin typeface="Montserrat"/>
              </a:rPr>
              <a:t>flaticone.com</a:t>
            </a:r>
            <a:r>
              <a:rPr sz="500" dirty="0">
                <a:latin typeface="Montserrat"/>
              </a:rPr>
              <a:t>”</a:t>
            </a:r>
            <a:endParaRPr dirty="0"/>
          </a:p>
        </p:txBody>
      </p:sp>
    </p:spTree>
    <p:extLst>
      <p:ext uri="{BB962C8B-B14F-4D97-AF65-F5344CB8AC3E}">
        <p14:creationId xmlns:p14="http://schemas.microsoft.com/office/powerpoint/2010/main" val="125875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b="1" dirty="0"/>
              <a:t>Complementarity of CD interventions</a:t>
            </a:r>
            <a:endParaRPr dirty="0"/>
          </a:p>
        </p:txBody>
      </p:sp>
      <p:sp>
        <p:nvSpPr>
          <p:cNvPr id="4" name="Date Placeholder 3"/>
          <p:cNvSpPr>
            <a:spLocks noGrp="1"/>
          </p:cNvSpPr>
          <p:nvPr>
            <p:ph type="dt" sz="half" idx="10"/>
          </p:nvPr>
        </p:nvSpPr>
        <p:spPr bwMode="auto"/>
        <p:txBody>
          <a:bodyPr/>
          <a:lstStyle/>
          <a:p>
            <a:pPr>
              <a:defRPr/>
            </a:pPr>
            <a:fld id="{5AC23939-9B2D-4860-8D98-D5F52AD6F633}" type="datetime1">
              <a:rPr lang="ru-RU" smtClean="0"/>
              <a:t>07.06.2024</a:t>
            </a:fld>
            <a:endParaRPr lang="ru-RU"/>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15</a:t>
            </a:fld>
            <a:endParaRPr/>
          </a:p>
        </p:txBody>
      </p:sp>
      <p:sp>
        <p:nvSpPr>
          <p:cNvPr id="7" name="Oval 6"/>
          <p:cNvSpPr/>
          <p:nvPr/>
        </p:nvSpPr>
        <p:spPr bwMode="auto">
          <a:xfrm>
            <a:off x="1170878" y="1730512"/>
            <a:ext cx="4226312" cy="4080534"/>
          </a:xfrm>
          <a:prstGeom prst="ellipse">
            <a:avLst/>
          </a:prstGeom>
          <a:solidFill>
            <a:srgbClr val="1970C0"/>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t>z</a:t>
            </a:r>
          </a:p>
        </p:txBody>
      </p:sp>
      <p:sp>
        <p:nvSpPr>
          <p:cNvPr id="9" name="Oval 8"/>
          <p:cNvSpPr/>
          <p:nvPr/>
        </p:nvSpPr>
        <p:spPr bwMode="auto">
          <a:xfrm>
            <a:off x="1909218" y="2639337"/>
            <a:ext cx="2798956" cy="2592659"/>
          </a:xfrm>
          <a:prstGeom prst="ellipse">
            <a:avLst/>
          </a:prstGeom>
          <a:solidFill>
            <a:srgbClr val="6FA8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0" name="Oval 9"/>
          <p:cNvSpPr/>
          <p:nvPr/>
        </p:nvSpPr>
        <p:spPr bwMode="auto">
          <a:xfrm>
            <a:off x="2539263" y="3407804"/>
            <a:ext cx="1538868" cy="1429350"/>
          </a:xfrm>
          <a:prstGeom prst="ellipse">
            <a:avLst/>
          </a:prstGeom>
          <a:solidFill>
            <a:srgbClr val="72D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1" name="Right Arrow 10"/>
          <p:cNvSpPr/>
          <p:nvPr/>
        </p:nvSpPr>
        <p:spPr bwMode="auto">
          <a:xfrm rot="18958276">
            <a:off x="4078131" y="2734122"/>
            <a:ext cx="471566" cy="328961"/>
          </a:xfrm>
          <a:prstGeom prst="rightArrow">
            <a:avLst>
              <a:gd name="adj1" fmla="val 50000"/>
              <a:gd name="adj2" fmla="val 50000"/>
            </a:avLst>
          </a:prstGeom>
          <a:solidFill>
            <a:srgbClr val="6FA8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2" name="Right Arrow 11"/>
          <p:cNvSpPr/>
          <p:nvPr/>
        </p:nvSpPr>
        <p:spPr bwMode="auto">
          <a:xfrm rot="13814625">
            <a:off x="2041177" y="2729804"/>
            <a:ext cx="471566" cy="328961"/>
          </a:xfrm>
          <a:prstGeom prst="rightArrow">
            <a:avLst>
              <a:gd name="adj1" fmla="val 50000"/>
              <a:gd name="adj2" fmla="val 50000"/>
            </a:avLst>
          </a:prstGeom>
          <a:solidFill>
            <a:srgbClr val="6FA8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3" name="Right Arrow 12"/>
          <p:cNvSpPr/>
          <p:nvPr/>
        </p:nvSpPr>
        <p:spPr bwMode="auto">
          <a:xfrm rot="8866388">
            <a:off x="3599916" y="3633852"/>
            <a:ext cx="455193" cy="273852"/>
          </a:xfrm>
          <a:prstGeom prst="rightArrow">
            <a:avLst>
              <a:gd name="adj1" fmla="val 50000"/>
              <a:gd name="adj2" fmla="val 50000"/>
            </a:avLst>
          </a:prstGeom>
          <a:solidFill>
            <a:srgbClr val="6FA8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4" name="Right Arrow 13"/>
          <p:cNvSpPr/>
          <p:nvPr/>
        </p:nvSpPr>
        <p:spPr bwMode="auto">
          <a:xfrm rot="2919247">
            <a:off x="2579747" y="3575934"/>
            <a:ext cx="455193" cy="273852"/>
          </a:xfrm>
          <a:prstGeom prst="rightArrow">
            <a:avLst>
              <a:gd name="adj1" fmla="val 50000"/>
              <a:gd name="adj2" fmla="val 50000"/>
            </a:avLst>
          </a:prstGeom>
          <a:solidFill>
            <a:srgbClr val="6FA8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5" name="Right Arrow 14"/>
          <p:cNvSpPr/>
          <p:nvPr/>
        </p:nvSpPr>
        <p:spPr bwMode="auto">
          <a:xfrm rot="2015817">
            <a:off x="2011026" y="3227572"/>
            <a:ext cx="471566" cy="328961"/>
          </a:xfrm>
          <a:prstGeom prst="rightArrow">
            <a:avLst>
              <a:gd name="adj1" fmla="val 50000"/>
              <a:gd name="adj2" fmla="val 50000"/>
            </a:avLst>
          </a:prstGeom>
          <a:solidFill>
            <a:srgbClr val="19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6" name="Right Arrow 15"/>
          <p:cNvSpPr/>
          <p:nvPr/>
        </p:nvSpPr>
        <p:spPr bwMode="auto">
          <a:xfrm rot="9450381">
            <a:off x="4103204" y="3158562"/>
            <a:ext cx="471566" cy="328961"/>
          </a:xfrm>
          <a:prstGeom prst="rightArrow">
            <a:avLst>
              <a:gd name="adj1" fmla="val 50000"/>
              <a:gd name="adj2" fmla="val 50000"/>
            </a:avLst>
          </a:prstGeom>
          <a:solidFill>
            <a:srgbClr val="19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7" name="Right Arrow 16"/>
          <p:cNvSpPr/>
          <p:nvPr/>
        </p:nvSpPr>
        <p:spPr bwMode="auto">
          <a:xfrm rot="13613315">
            <a:off x="3567750" y="4602135"/>
            <a:ext cx="914786" cy="328961"/>
          </a:xfrm>
          <a:prstGeom prst="rightArrow">
            <a:avLst>
              <a:gd name="adj1" fmla="val 50000"/>
              <a:gd name="adj2" fmla="val 50000"/>
            </a:avLst>
          </a:prstGeom>
          <a:solidFill>
            <a:srgbClr val="19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8" name="Right Arrow 17"/>
          <p:cNvSpPr/>
          <p:nvPr/>
        </p:nvSpPr>
        <p:spPr bwMode="auto">
          <a:xfrm rot="18602563">
            <a:off x="2182908" y="4619213"/>
            <a:ext cx="914786" cy="328961"/>
          </a:xfrm>
          <a:prstGeom prst="rightArrow">
            <a:avLst>
              <a:gd name="adj1" fmla="val 50000"/>
              <a:gd name="adj2" fmla="val 50000"/>
            </a:avLst>
          </a:prstGeom>
          <a:solidFill>
            <a:srgbClr val="19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9" name="Right Arrow 18"/>
          <p:cNvSpPr/>
          <p:nvPr/>
        </p:nvSpPr>
        <p:spPr bwMode="auto">
          <a:xfrm rot="14583621">
            <a:off x="2719253" y="3368989"/>
            <a:ext cx="455193" cy="273852"/>
          </a:xfrm>
          <a:prstGeom prst="rightArrow">
            <a:avLst>
              <a:gd name="adj1" fmla="val 50000"/>
              <a:gd name="adj2" fmla="val 50000"/>
            </a:avLst>
          </a:prstGeom>
          <a:solidFill>
            <a:srgbClr val="72D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0" name="Right Arrow 19"/>
          <p:cNvSpPr/>
          <p:nvPr/>
        </p:nvSpPr>
        <p:spPr bwMode="auto">
          <a:xfrm rot="17735459">
            <a:off x="3450938" y="3402528"/>
            <a:ext cx="455193" cy="273852"/>
          </a:xfrm>
          <a:prstGeom prst="rightArrow">
            <a:avLst>
              <a:gd name="adj1" fmla="val 50000"/>
              <a:gd name="adj2" fmla="val 50000"/>
            </a:avLst>
          </a:prstGeom>
          <a:solidFill>
            <a:srgbClr val="72D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1" name="Right Arrow 20"/>
          <p:cNvSpPr/>
          <p:nvPr/>
        </p:nvSpPr>
        <p:spPr bwMode="auto">
          <a:xfrm rot="9220952">
            <a:off x="1703728" y="4284637"/>
            <a:ext cx="1086161" cy="273852"/>
          </a:xfrm>
          <a:prstGeom prst="rightArrow">
            <a:avLst>
              <a:gd name="adj1" fmla="val 50000"/>
              <a:gd name="adj2" fmla="val 50000"/>
            </a:avLst>
          </a:prstGeom>
          <a:solidFill>
            <a:srgbClr val="72D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2" name="Right Arrow 21"/>
          <p:cNvSpPr/>
          <p:nvPr/>
        </p:nvSpPr>
        <p:spPr bwMode="auto">
          <a:xfrm rot="1774020">
            <a:off x="3673770" y="4316841"/>
            <a:ext cx="1086161" cy="273852"/>
          </a:xfrm>
          <a:prstGeom prst="rightArrow">
            <a:avLst>
              <a:gd name="adj1" fmla="val 50000"/>
              <a:gd name="adj2" fmla="val 50000"/>
            </a:avLst>
          </a:prstGeom>
          <a:solidFill>
            <a:srgbClr val="72D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3" name="TextBox 22"/>
          <p:cNvSpPr txBox="1"/>
          <p:nvPr/>
        </p:nvSpPr>
        <p:spPr bwMode="auto">
          <a:xfrm>
            <a:off x="2554197" y="1908886"/>
            <a:ext cx="1417913" cy="646331"/>
          </a:xfrm>
          <a:prstGeom prst="rect">
            <a:avLst/>
          </a:prstGeom>
          <a:noFill/>
        </p:spPr>
        <p:txBody>
          <a:bodyPr wrap="square" rtlCol="0">
            <a:spAutoFit/>
          </a:bodyPr>
          <a:lstStyle/>
          <a:p>
            <a:pPr algn="ctr">
              <a:defRPr/>
            </a:pPr>
            <a:r>
              <a:rPr b="1">
                <a:solidFill>
                  <a:schemeClr val="bg1"/>
                </a:solidFill>
                <a:latin typeface="Arial"/>
                <a:cs typeface="Arial"/>
              </a:rPr>
              <a:t>Macro </a:t>
            </a:r>
            <a:r>
              <a:rPr i="1">
                <a:solidFill>
                  <a:schemeClr val="bg1"/>
                </a:solidFill>
                <a:latin typeface="Arial"/>
                <a:cs typeface="Arial"/>
              </a:rPr>
              <a:t>Systems</a:t>
            </a:r>
            <a:endParaRPr/>
          </a:p>
        </p:txBody>
      </p:sp>
      <p:sp>
        <p:nvSpPr>
          <p:cNvPr id="24" name="TextBox 23"/>
          <p:cNvSpPr txBox="1"/>
          <p:nvPr/>
        </p:nvSpPr>
        <p:spPr bwMode="auto">
          <a:xfrm>
            <a:off x="2303982" y="2685610"/>
            <a:ext cx="1956614" cy="646331"/>
          </a:xfrm>
          <a:prstGeom prst="rect">
            <a:avLst/>
          </a:prstGeom>
          <a:noFill/>
        </p:spPr>
        <p:txBody>
          <a:bodyPr wrap="square" rtlCol="0">
            <a:spAutoFit/>
          </a:bodyPr>
          <a:lstStyle/>
          <a:p>
            <a:pPr algn="ctr">
              <a:defRPr/>
            </a:pPr>
            <a:r>
              <a:rPr b="1">
                <a:solidFill>
                  <a:schemeClr val="bg1"/>
                </a:solidFill>
                <a:latin typeface="Arial"/>
                <a:cs typeface="Arial"/>
              </a:rPr>
              <a:t>Meso </a:t>
            </a:r>
            <a:r>
              <a:rPr i="1">
                <a:solidFill>
                  <a:schemeClr val="bg1"/>
                </a:solidFill>
                <a:latin typeface="Arial"/>
                <a:cs typeface="Arial"/>
              </a:rPr>
              <a:t>Organisational</a:t>
            </a:r>
            <a:endParaRPr/>
          </a:p>
        </p:txBody>
      </p:sp>
      <p:sp>
        <p:nvSpPr>
          <p:cNvPr id="25" name="TextBox 24"/>
          <p:cNvSpPr txBox="1"/>
          <p:nvPr/>
        </p:nvSpPr>
        <p:spPr bwMode="auto">
          <a:xfrm>
            <a:off x="2628585" y="3774622"/>
            <a:ext cx="1360223" cy="646331"/>
          </a:xfrm>
          <a:prstGeom prst="rect">
            <a:avLst/>
          </a:prstGeom>
          <a:noFill/>
        </p:spPr>
        <p:txBody>
          <a:bodyPr wrap="square" rtlCol="0">
            <a:spAutoFit/>
          </a:bodyPr>
          <a:lstStyle/>
          <a:p>
            <a:pPr algn="ctr">
              <a:defRPr/>
            </a:pPr>
            <a:r>
              <a:rPr b="1">
                <a:solidFill>
                  <a:schemeClr val="bg1"/>
                </a:solidFill>
                <a:latin typeface="Arial"/>
                <a:cs typeface="Arial"/>
              </a:rPr>
              <a:t>Micro</a:t>
            </a:r>
            <a:endParaRPr/>
          </a:p>
          <a:p>
            <a:pPr algn="ctr">
              <a:defRPr/>
            </a:pPr>
            <a:r>
              <a:rPr i="1">
                <a:solidFill>
                  <a:schemeClr val="bg1"/>
                </a:solidFill>
                <a:latin typeface="Arial"/>
                <a:cs typeface="Arial"/>
              </a:rPr>
              <a:t>Individual</a:t>
            </a:r>
            <a:endParaRPr/>
          </a:p>
        </p:txBody>
      </p:sp>
      <p:sp>
        <p:nvSpPr>
          <p:cNvPr id="27" name="TextBox 5"/>
          <p:cNvSpPr txBox="1"/>
          <p:nvPr/>
        </p:nvSpPr>
        <p:spPr bwMode="auto">
          <a:xfrm>
            <a:off x="5926340" y="5180104"/>
            <a:ext cx="3034748" cy="630941"/>
          </a:xfrm>
          <a:prstGeom prst="rect">
            <a:avLst/>
          </a:prstGeom>
          <a:noFill/>
        </p:spPr>
        <p:txBody>
          <a:bodyPr wrap="square" rtlCol="0">
            <a:spAutoFit/>
          </a:bodyPr>
          <a:lstStyle/>
          <a:p>
            <a:pPr>
              <a:defRPr/>
            </a:pPr>
            <a:r>
              <a:rPr lang="en-US" sz="700"/>
              <a:t>Own representation, based on Common Framework on Capacity Development for Agricultural Innovation Systems: Conceptual Background - Scientific Figure on ResearchGate. Available from: https://www.researchgate.net/figure/The-3-dimensions-of-Capacity-Development_fig4_305956313 [accessed 12 Oct, 2020]</a:t>
            </a:r>
            <a:endParaRPr lang="de-DE" sz="700"/>
          </a:p>
        </p:txBody>
      </p:sp>
      <p:sp>
        <p:nvSpPr>
          <p:cNvPr id="28" name="Inhaltsplatzhalter 2"/>
          <p:cNvSpPr>
            <a:spLocks noGrp="1"/>
          </p:cNvSpPr>
          <p:nvPr>
            <p:ph idx="1"/>
          </p:nvPr>
        </p:nvSpPr>
        <p:spPr bwMode="auto">
          <a:xfrm>
            <a:off x="5840105" y="1938490"/>
            <a:ext cx="5003042" cy="2391533"/>
          </a:xfrm>
        </p:spPr>
        <p:txBody>
          <a:bodyPr/>
          <a:lstStyle/>
          <a:p>
            <a:pPr marL="0" indent="0">
              <a:buNone/>
              <a:defRPr/>
            </a:pPr>
            <a:r>
              <a:rPr lang="en-US"/>
              <a:t>A holistic CD Intervention exists on three levels that </a:t>
            </a:r>
            <a:br>
              <a:rPr lang="en-US"/>
            </a:br>
            <a:r>
              <a:rPr lang="en-US"/>
              <a:t>are interconnected and highly complementary to each other. </a:t>
            </a:r>
            <a:endParaRPr/>
          </a:p>
        </p:txBody>
      </p:sp>
      <p:sp>
        <p:nvSpPr>
          <p:cNvPr id="30" name="Rectangle 29"/>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Content Placeholder 7" descr="A diagram of a process&#10;&#10;Description automatically generated"/>
          <p:cNvPicPr>
            <a:picLocks noGrp="1" noChangeAspect="1"/>
          </p:cNvPicPr>
          <p:nvPr>
            <p:ph idx="1"/>
          </p:nvPr>
        </p:nvPicPr>
        <p:blipFill>
          <a:blip r:embed="rId3"/>
          <a:stretch/>
        </p:blipFill>
        <p:spPr bwMode="auto">
          <a:xfrm>
            <a:off x="4765183" y="300435"/>
            <a:ext cx="7426817" cy="6257129"/>
          </a:xfrm>
        </p:spPr>
      </p:pic>
      <p:sp>
        <p:nvSpPr>
          <p:cNvPr id="4" name="Date Placeholder 3"/>
          <p:cNvSpPr>
            <a:spLocks noGrp="1"/>
          </p:cNvSpPr>
          <p:nvPr>
            <p:ph type="dt" sz="half" idx="10"/>
          </p:nvPr>
        </p:nvSpPr>
        <p:spPr bwMode="auto"/>
        <p:txBody>
          <a:bodyPr/>
          <a:lstStyle/>
          <a:p>
            <a:pPr>
              <a:defRPr/>
            </a:pPr>
            <a:fld id="{8CEA5928-D1C2-427D-890F-4A82231E8D1E}" type="datetime1">
              <a:rPr lang="ru-RU" smtClean="0"/>
              <a:t>07.06.2024</a:t>
            </a:fld>
            <a:endParaRPr lang="ru-RU"/>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16</a:t>
            </a:fld>
            <a:endParaRPr/>
          </a:p>
        </p:txBody>
      </p:sp>
      <p:sp>
        <p:nvSpPr>
          <p:cNvPr id="2" name="Title 1"/>
          <p:cNvSpPr>
            <a:spLocks noGrp="1"/>
          </p:cNvSpPr>
          <p:nvPr>
            <p:ph type="title"/>
          </p:nvPr>
        </p:nvSpPr>
        <p:spPr bwMode="auto"/>
        <p:txBody>
          <a:bodyPr/>
          <a:lstStyle/>
          <a:p>
            <a:pPr>
              <a:defRPr/>
            </a:pPr>
            <a:r>
              <a:rPr b="1" dirty="0"/>
              <a:t>CD Results Chain </a:t>
            </a:r>
            <a:endParaRPr dirty="0"/>
          </a:p>
        </p:txBody>
      </p:sp>
      <p:sp>
        <p:nvSpPr>
          <p:cNvPr id="9" name="Inhaltsplatzhalter 2"/>
          <p:cNvSpPr txBox="1"/>
          <p:nvPr/>
        </p:nvSpPr>
        <p:spPr bwMode="auto">
          <a:xfrm>
            <a:off x="838200" y="1916188"/>
            <a:ext cx="4012580" cy="3447549"/>
          </a:xfrm>
          <a:prstGeom prst="rect">
            <a:avLst/>
          </a:prstGeom>
        </p:spPr>
        <p:txBody>
          <a:bodyPr vert="horz" lIns="91440" tIns="45720" rIns="91440" bIns="45720" rtlCol="0">
            <a:noAutofit/>
          </a:bodyPr>
          <a:lstStyle>
            <a:lvl1pPr marL="228600" indent="-228600" algn="l" defTabSz="914400">
              <a:lnSpc>
                <a:spcPct val="100000"/>
              </a:lnSpc>
              <a:spcBef>
                <a:spcPts val="1000"/>
              </a:spcBef>
              <a:buFont typeface="Arial"/>
              <a:buChar char="•"/>
              <a:defRPr sz="2800">
                <a:solidFill>
                  <a:schemeClr val="tx1"/>
                </a:solidFill>
                <a:latin typeface="Arial"/>
                <a:ea typeface="+mn-ea"/>
                <a:cs typeface="Arial"/>
              </a:defRPr>
            </a:lvl1pPr>
            <a:lvl2pPr marL="685800" indent="-228600" algn="l" defTabSz="914400">
              <a:lnSpc>
                <a:spcPct val="100000"/>
              </a:lnSpc>
              <a:spcBef>
                <a:spcPts val="500"/>
              </a:spcBef>
              <a:buFont typeface="Arial"/>
              <a:buChar char="•"/>
              <a:defRPr sz="2400">
                <a:solidFill>
                  <a:schemeClr val="tx1"/>
                </a:solidFill>
                <a:latin typeface="Arial"/>
                <a:ea typeface="+mn-ea"/>
                <a:cs typeface="Arial"/>
              </a:defRPr>
            </a:lvl2pPr>
            <a:lvl3pPr marL="1143000" indent="-228600" algn="l" defTabSz="914400">
              <a:lnSpc>
                <a:spcPct val="100000"/>
              </a:lnSpc>
              <a:spcBef>
                <a:spcPts val="500"/>
              </a:spcBef>
              <a:buFont typeface="Arial"/>
              <a:buChar char="•"/>
              <a:defRPr sz="2000">
                <a:solidFill>
                  <a:schemeClr val="tx1"/>
                </a:solidFill>
                <a:latin typeface="Arial"/>
                <a:ea typeface="+mn-ea"/>
                <a:cs typeface="Arial"/>
              </a:defRPr>
            </a:lvl3pPr>
            <a:lvl4pPr marL="1600200" indent="-228600" algn="l" defTabSz="914400">
              <a:lnSpc>
                <a:spcPct val="100000"/>
              </a:lnSpc>
              <a:spcBef>
                <a:spcPts val="500"/>
              </a:spcBef>
              <a:buFont typeface="Arial"/>
              <a:buChar char="•"/>
              <a:defRPr sz="1800">
                <a:solidFill>
                  <a:schemeClr val="tx1"/>
                </a:solidFill>
                <a:latin typeface="Arial"/>
                <a:ea typeface="+mn-ea"/>
                <a:cs typeface="Arial"/>
              </a:defRPr>
            </a:lvl4pPr>
            <a:lvl5pPr marL="2057400" indent="-228600" algn="l" defTabSz="914400">
              <a:lnSpc>
                <a:spcPct val="10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Font typeface="Wingdings"/>
              <a:buChar char="§"/>
              <a:defRPr/>
            </a:pPr>
            <a:r>
              <a:rPr lang="en-US" dirty="0"/>
              <a:t>Non-linear </a:t>
            </a:r>
            <a:endParaRPr dirty="0"/>
          </a:p>
          <a:p>
            <a:pPr>
              <a:buFont typeface="Wingdings"/>
              <a:buChar char="§"/>
              <a:defRPr/>
            </a:pPr>
            <a:r>
              <a:rPr lang="en-US" dirty="0"/>
              <a:t>Outputs of each level also serve as inputs </a:t>
            </a:r>
            <a:br>
              <a:rPr lang="en-US" dirty="0"/>
            </a:br>
            <a:r>
              <a:rPr lang="en-US" dirty="0"/>
              <a:t>to other levels </a:t>
            </a:r>
            <a:endParaRPr dirty="0"/>
          </a:p>
          <a:p>
            <a:pPr>
              <a:buFont typeface="Wingdings"/>
              <a:buChar char="§"/>
              <a:defRPr/>
            </a:pPr>
            <a:r>
              <a:rPr lang="en-US" dirty="0"/>
              <a:t>CD outcomes depend on the outputs at each level together</a:t>
            </a:r>
            <a:endParaRPr dirty="0"/>
          </a:p>
        </p:txBody>
      </p:sp>
      <p:sp>
        <p:nvSpPr>
          <p:cNvPr id="3" name="Rectangle 2"/>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DA1ABAFD-3131-4303-8EC4-BD8F291F11C2}"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17</a:t>
            </a:fld>
            <a:endParaRPr/>
          </a:p>
        </p:txBody>
      </p:sp>
      <mc:AlternateContent xmlns:mc="http://schemas.openxmlformats.org/markup-compatibility/2006" xmlns:a14="http://schemas.microsoft.com/office/drawing/2010/main">
        <mc:Choice Requires="a14">
          <p:sp>
            <p:nvSpPr>
              <p:cNvPr id="7" name="Content Placeholder 6"/>
              <p:cNvSpPr txBox="1">
                <a:spLocks noGrp="1"/>
              </p:cNvSpPr>
              <p:nvPr>
                <p:ph idx="1"/>
              </p:nvPr>
            </p:nvSpPr>
            <p:spPr bwMode="auto">
              <a:xfrm>
                <a:off x="838200" y="469791"/>
                <a:ext cx="10515600" cy="5979907"/>
              </a:xfrm>
              <a:prstGeom prst="rect">
                <a:avLst/>
              </a:prstGeom>
              <a:noFill/>
            </p:spPr>
            <p:txBody>
              <a:bodyPr wrap="square" rtlCol="0">
                <a:spAutoFit/>
              </a:bodyPr>
              <a:lstStyle/>
              <a:p>
                <a:pPr marL="0" indent="0">
                  <a:spcAft>
                    <a:spcPts val="600"/>
                  </a:spcAft>
                  <a:buNone/>
                  <a:defRPr/>
                </a:pPr>
                <a:r>
                  <a:rPr lang="en-US" sz="4400" b="1" dirty="0">
                    <a:solidFill>
                      <a:schemeClr val="tx1"/>
                    </a:solidFill>
                    <a:latin typeface="+mn-ea"/>
                  </a:rPr>
                  <a:t>Theoretical Foundation </a:t>
                </a:r>
                <a:endParaRPr lang="en-US" dirty="0"/>
              </a:p>
              <a:p>
                <a:pPr marL="0" indent="0">
                  <a:spcBef>
                    <a:spcPts val="400"/>
                  </a:spcBef>
                  <a:spcAft>
                    <a:spcPts val="600"/>
                  </a:spcAft>
                  <a:buNone/>
                  <a:defRPr/>
                </a:pPr>
                <a:r>
                  <a:rPr lang="en-US" sz="2400" dirty="0">
                    <a:solidFill>
                      <a:schemeClr val="tx1"/>
                    </a:solidFill>
                    <a:latin typeface="+mn-ea"/>
                    <a:cs typeface="Segoe UI Symbol"/>
                  </a:rPr>
                  <a:t>We </a:t>
                </a:r>
                <a:r>
                  <a:rPr lang="en-US" sz="2400" dirty="0">
                    <a:latin typeface="+mn-ea"/>
                    <a:cs typeface="Segoe UI Symbol"/>
                  </a:rPr>
                  <a:t>assume s</a:t>
                </a:r>
                <a:r>
                  <a:rPr lang="en-US" sz="2400" dirty="0">
                    <a:solidFill>
                      <a:schemeClr val="tx1"/>
                    </a:solidFill>
                    <a:latin typeface="+mn-ea"/>
                    <a:cs typeface="Segoe UI Symbol"/>
                  </a:rPr>
                  <a:t>trong complementarities among capacities of each level and </a:t>
                </a:r>
                <a:r>
                  <a:rPr lang="en-US" sz="2000" dirty="0">
                    <a:solidFill>
                      <a:schemeClr val="tx1"/>
                    </a:solidFill>
                    <a:latin typeface="+mn-ea"/>
                    <a:cs typeface="Segoe UI Symbol"/>
                  </a:rPr>
                  <a:t>formulate a Kremer-type “</a:t>
                </a:r>
                <a:r>
                  <a:rPr lang="en-US" sz="2000" b="1" dirty="0">
                    <a:solidFill>
                      <a:srgbClr val="002060"/>
                    </a:solidFill>
                    <a:latin typeface="+mn-ea"/>
                    <a:cs typeface="Segoe UI Symbol"/>
                  </a:rPr>
                  <a:t>CD production function”</a:t>
                </a:r>
                <a:endParaRPr lang="en-US" sz="2000" i="1" dirty="0">
                  <a:latin typeface="+mn-ea"/>
                  <a:cs typeface="Calibri Light"/>
                </a:endParaRPr>
              </a:p>
              <a:p>
                <a:pPr marL="0" indent="0">
                  <a:spcBef>
                    <a:spcPts val="400"/>
                  </a:spcBef>
                  <a:spcAft>
                    <a:spcPts val="1800"/>
                  </a:spcAft>
                  <a:buNone/>
                  <a:defRPr/>
                </a:pPr>
                <a14:m>
                  <m:oMathPara xmlns:m="http://schemas.openxmlformats.org/officeDocument/2006/math">
                    <m:oMathParaPr>
                      <m:jc m:val="centerGroup"/>
                    </m:oMathParaPr>
                    <m:oMath xmlns:m="http://schemas.openxmlformats.org/officeDocument/2006/math">
                      <m:sSub>
                        <m:sSubPr>
                          <m:ctrlPr>
                            <a:rPr lang="ar-AE" i="1">
                              <a:solidFill>
                                <a:schemeClr val="tx1"/>
                              </a:solidFill>
                              <a:latin typeface="Cambria Math" panose="02040503050406030204" pitchFamily="18" charset="0"/>
                              <a:ea typeface="+mn-ea"/>
                              <a:cs typeface="Calibri Light"/>
                            </a:rPr>
                          </m:ctrlPr>
                        </m:sSubPr>
                        <m:e>
                          <m:r>
                            <a:rPr lang="ar-AE" i="1">
                              <a:solidFill>
                                <a:schemeClr val="tx1"/>
                              </a:solidFill>
                              <a:latin typeface="Cambria Math" panose="02040503050406030204" pitchFamily="18" charset="0"/>
                              <a:cs typeface="Calibri Light"/>
                            </a:rPr>
                            <m:t>𝐶</m:t>
                          </m:r>
                        </m:e>
                        <m:sub>
                          <m:r>
                            <a:rPr lang="ar-AE" b="0" i="1">
                              <a:solidFill>
                                <a:schemeClr val="tx1"/>
                              </a:solidFill>
                              <a:latin typeface="Cambria Math" panose="02040503050406030204" pitchFamily="18" charset="0"/>
                              <a:cs typeface="Calibri Light"/>
                            </a:rPr>
                            <m:t>𝑡𝑜𝑡𝑎𝑙</m:t>
                          </m:r>
                        </m:sub>
                      </m:sSub>
                      <m:r>
                        <a:rPr lang="ar-AE" i="1">
                          <a:solidFill>
                            <a:schemeClr val="tx1"/>
                          </a:solidFill>
                          <a:latin typeface="Cambria Math" panose="02040503050406030204" pitchFamily="18" charset="0"/>
                          <a:cs typeface="Calibri Light"/>
                        </a:rPr>
                        <m:t>=</m:t>
                      </m:r>
                      <m:sSub>
                        <m:sSubPr>
                          <m:ctrlPr>
                            <a:rPr lang="ar-AE" i="1">
                              <a:solidFill>
                                <a:schemeClr val="tx1"/>
                              </a:solidFill>
                              <a:latin typeface="Cambria Math" panose="02040503050406030204" pitchFamily="18" charset="0"/>
                              <a:ea typeface="+mn-ea"/>
                              <a:cs typeface="Calibri Light"/>
                            </a:rPr>
                          </m:ctrlPr>
                        </m:sSubPr>
                        <m:e>
                          <m:r>
                            <a:rPr lang="ar-AE" i="1">
                              <a:solidFill>
                                <a:schemeClr val="tx1"/>
                              </a:solidFill>
                              <a:latin typeface="Cambria Math" panose="02040503050406030204" pitchFamily="18" charset="0"/>
                              <a:cs typeface="Calibri Light"/>
                            </a:rPr>
                            <m:t>𝐶</m:t>
                          </m:r>
                        </m:e>
                        <m:sub>
                          <m:r>
                            <a:rPr lang="ar-AE" i="1">
                              <a:solidFill>
                                <a:schemeClr val="tx1"/>
                              </a:solidFill>
                              <a:latin typeface="Cambria Math" panose="02040503050406030204" pitchFamily="18" charset="0"/>
                              <a:cs typeface="Calibri Light"/>
                            </a:rPr>
                            <m:t>𝑚𝑖𝑐𝑟𝑜</m:t>
                          </m:r>
                        </m:sub>
                      </m:sSub>
                      <m:r>
                        <a:rPr lang="ar-AE" i="1">
                          <a:solidFill>
                            <a:schemeClr val="tx1"/>
                          </a:solidFill>
                          <a:latin typeface="Cambria Math" panose="02040503050406030204" pitchFamily="18" charset="0"/>
                          <a:cs typeface="Calibri Light"/>
                        </a:rPr>
                        <m:t>∗ </m:t>
                      </m:r>
                      <m:sSub>
                        <m:sSubPr>
                          <m:ctrlPr>
                            <a:rPr lang="ar-AE" i="1">
                              <a:solidFill>
                                <a:schemeClr val="tx1"/>
                              </a:solidFill>
                              <a:latin typeface="Cambria Math" panose="02040503050406030204" pitchFamily="18" charset="0"/>
                              <a:ea typeface="+mn-ea"/>
                              <a:cs typeface="Calibri Light"/>
                            </a:rPr>
                          </m:ctrlPr>
                        </m:sSubPr>
                        <m:e>
                          <m:r>
                            <a:rPr lang="ar-AE" i="1">
                              <a:solidFill>
                                <a:schemeClr val="tx1"/>
                              </a:solidFill>
                              <a:latin typeface="Cambria Math" panose="02040503050406030204" pitchFamily="18" charset="0"/>
                              <a:cs typeface="Calibri Light"/>
                            </a:rPr>
                            <m:t>𝐶</m:t>
                          </m:r>
                        </m:e>
                        <m:sub>
                          <m:r>
                            <a:rPr lang="ar-AE" i="1">
                              <a:solidFill>
                                <a:schemeClr val="tx1"/>
                              </a:solidFill>
                              <a:latin typeface="Cambria Math" panose="02040503050406030204" pitchFamily="18" charset="0"/>
                              <a:cs typeface="Calibri Light"/>
                            </a:rPr>
                            <m:t>𝑚𝑒𝑠𝑜</m:t>
                          </m:r>
                        </m:sub>
                      </m:sSub>
                      <m:r>
                        <a:rPr lang="ar-AE" i="1">
                          <a:solidFill>
                            <a:schemeClr val="tx1"/>
                          </a:solidFill>
                          <a:latin typeface="Cambria Math" panose="02040503050406030204" pitchFamily="18" charset="0"/>
                          <a:cs typeface="Calibri Light"/>
                        </a:rPr>
                        <m:t>∗</m:t>
                      </m:r>
                      <m:sSub>
                        <m:sSubPr>
                          <m:ctrlPr>
                            <a:rPr lang="ar-AE" i="1">
                              <a:solidFill>
                                <a:schemeClr val="tx1"/>
                              </a:solidFill>
                              <a:latin typeface="Cambria Math" panose="02040503050406030204" pitchFamily="18" charset="0"/>
                              <a:ea typeface="+mn-ea"/>
                              <a:cs typeface="Calibri Light"/>
                            </a:rPr>
                          </m:ctrlPr>
                        </m:sSubPr>
                        <m:e>
                          <m:r>
                            <a:rPr lang="ar-AE" i="1">
                              <a:solidFill>
                                <a:schemeClr val="tx1"/>
                              </a:solidFill>
                              <a:latin typeface="Cambria Math" panose="02040503050406030204" pitchFamily="18" charset="0"/>
                              <a:cs typeface="Calibri Light"/>
                            </a:rPr>
                            <m:t>𝐶</m:t>
                          </m:r>
                        </m:e>
                        <m:sub>
                          <m:r>
                            <a:rPr lang="ar-AE" i="1">
                              <a:solidFill>
                                <a:schemeClr val="tx1"/>
                              </a:solidFill>
                              <a:latin typeface="Cambria Math" panose="02040503050406030204" pitchFamily="18" charset="0"/>
                              <a:cs typeface="Calibri Light"/>
                            </a:rPr>
                            <m:t>𝑚𝑎𝑐𝑟𝑜</m:t>
                          </m:r>
                        </m:sub>
                      </m:sSub>
                    </m:oMath>
                  </m:oMathPara>
                </a14:m>
                <a:endParaRPr lang="ar-AE" sz="2000" dirty="0">
                  <a:solidFill>
                    <a:schemeClr val="tx1"/>
                  </a:solidFill>
                  <a:latin typeface="+mn-ea"/>
                  <a:cs typeface="Segoe UI Symbol"/>
                </a:endParaRPr>
              </a:p>
              <a:p>
                <a:pPr marL="0" indent="0" algn="just">
                  <a:spcAft>
                    <a:spcPts val="600"/>
                  </a:spcAft>
                  <a:buNone/>
                  <a:defRPr/>
                </a:pPr>
                <a:r>
                  <a:rPr lang="en-US" sz="2000" dirty="0">
                    <a:solidFill>
                      <a:schemeClr val="tx1"/>
                    </a:solidFill>
                    <a:latin typeface="+mn-ea"/>
                    <a:cs typeface="Segoe UI Symbol"/>
                  </a:rPr>
                  <a:t>Additional capacity-investments (</a:t>
                </a:r>
                <a14:m>
                  <m:oMath xmlns:m="http://schemas.openxmlformats.org/officeDocument/2006/math">
                    <m:r>
                      <a:rPr lang="en-US" sz="2000" i="1">
                        <a:solidFill>
                          <a:schemeClr val="tx1"/>
                        </a:solidFill>
                        <a:latin typeface="Cambria Math" panose="02040503050406030204" pitchFamily="18" charset="0"/>
                        <a:cs typeface="Calibri Light"/>
                      </a:rPr>
                      <m:t>∆</m:t>
                    </m:r>
                    <m:r>
                      <a:rPr lang="en-US" sz="2000" i="1">
                        <a:solidFill>
                          <a:schemeClr val="tx1"/>
                        </a:solidFill>
                        <a:latin typeface="Cambria Math" panose="02040503050406030204" pitchFamily="18" charset="0"/>
                        <a:cs typeface="Calibri Light"/>
                      </a:rPr>
                      <m:t>𝐶</m:t>
                    </m:r>
                  </m:oMath>
                </a14:m>
                <a:r>
                  <a:rPr lang="en-US" sz="2000" dirty="0">
                    <a:solidFill>
                      <a:schemeClr val="tx1"/>
                    </a:solidFill>
                    <a:latin typeface="+mn-ea"/>
                    <a:cs typeface="Segoe UI Symbol"/>
                  </a:rPr>
                  <a:t>) maximize </a:t>
                </a:r>
                <a14:m>
                  <m:oMath xmlns:m="http://schemas.openxmlformats.org/officeDocument/2006/math">
                    <m:sSub>
                      <m:sSubPr>
                        <m:ctrlPr>
                          <a:rPr lang="ar-AE" sz="2000" i="1">
                            <a:latin typeface="Cambria Math" panose="02040503050406030204" pitchFamily="18" charset="0"/>
                            <a:ea typeface="+mn-ea"/>
                            <a:cs typeface="Calibri Light"/>
                          </a:rPr>
                        </m:ctrlPr>
                      </m:sSubPr>
                      <m:e>
                        <m:r>
                          <a:rPr lang="ar-AE" sz="2000" i="1">
                            <a:latin typeface="Cambria Math" panose="02040503050406030204" pitchFamily="18" charset="0"/>
                            <a:cs typeface="Calibri Light"/>
                          </a:rPr>
                          <m:t>𝐶</m:t>
                        </m:r>
                      </m:e>
                      <m:sub>
                        <m:r>
                          <a:rPr lang="ar-AE" sz="2000" i="1">
                            <a:latin typeface="Cambria Math" panose="02040503050406030204" pitchFamily="18" charset="0"/>
                            <a:cs typeface="Calibri Light"/>
                          </a:rPr>
                          <m:t>𝑡𝑜𝑡𝑎𝑙</m:t>
                        </m:r>
                      </m:sub>
                    </m:sSub>
                  </m:oMath>
                </a14:m>
                <a:r>
                  <a:rPr lang="ar-AE" sz="2000" dirty="0">
                    <a:solidFill>
                      <a:schemeClr val="tx1"/>
                    </a:solidFill>
                    <a:latin typeface="+mn-ea"/>
                    <a:cs typeface="Segoe UI Symbol"/>
                  </a:rPr>
                  <a:t> </a:t>
                </a:r>
                <a:r>
                  <a:rPr lang="en-US" sz="2000" dirty="0">
                    <a:solidFill>
                      <a:schemeClr val="tx1"/>
                    </a:solidFill>
                    <a:latin typeface="+mn-ea"/>
                    <a:cs typeface="Segoe UI Symbol"/>
                  </a:rPr>
                  <a:t>if it</a:t>
                </a:r>
                <a:endParaRPr lang="en-US" dirty="0"/>
              </a:p>
              <a:p>
                <a:pPr marL="914400" lvl="1" indent="-457200" algn="just">
                  <a:buAutoNum type="arabicPeriod"/>
                  <a:defRPr/>
                </a:pPr>
                <a:r>
                  <a:rPr lang="en-US" sz="2000" dirty="0">
                    <a:latin typeface="+mn-ea"/>
                    <a:cs typeface="Segoe UI Symbol"/>
                  </a:rPr>
                  <a:t>e</a:t>
                </a:r>
                <a:r>
                  <a:rPr lang="en-US" sz="2000" dirty="0">
                    <a:solidFill>
                      <a:schemeClr val="tx1"/>
                    </a:solidFill>
                    <a:latin typeface="+mn-ea"/>
                    <a:cs typeface="Segoe UI Symbol"/>
                  </a:rPr>
                  <a:t>qualizes capacity at each level </a:t>
                </a:r>
                <a:r>
                  <a:rPr lang="en-US" sz="1800" dirty="0">
                    <a:solidFill>
                      <a:schemeClr val="tx1"/>
                    </a:solidFill>
                    <a:latin typeface="+mn-ea"/>
                    <a:cs typeface="Segoe UI Symbol"/>
                  </a:rPr>
                  <a:t>(</a:t>
                </a:r>
                <a14:m>
                  <m:oMath xmlns:m="http://schemas.openxmlformats.org/officeDocument/2006/math">
                    <m:sSub>
                      <m:sSubPr>
                        <m:ctrlPr>
                          <a:rPr lang="ar-AE" sz="2000" i="1">
                            <a:solidFill>
                              <a:schemeClr val="tx1"/>
                            </a:solidFill>
                            <a:latin typeface="Cambria Math" panose="02040503050406030204" pitchFamily="18" charset="0"/>
                            <a:ea typeface="+mn-ea"/>
                            <a:cs typeface="Calibri Light"/>
                          </a:rPr>
                        </m:ctrlPr>
                      </m:sSubPr>
                      <m:e>
                        <m:r>
                          <a:rPr lang="ar-AE" sz="2000" i="1">
                            <a:solidFill>
                              <a:schemeClr val="tx1"/>
                            </a:solidFill>
                            <a:latin typeface="Cambria Math" panose="02040503050406030204" pitchFamily="18" charset="0"/>
                            <a:cs typeface="Calibri Light"/>
                          </a:rPr>
                          <m:t>𝐶</m:t>
                        </m:r>
                      </m:e>
                      <m:sub>
                        <m:r>
                          <a:rPr lang="ar-AE" sz="2000" i="1">
                            <a:solidFill>
                              <a:schemeClr val="tx1"/>
                            </a:solidFill>
                            <a:latin typeface="Cambria Math" panose="02040503050406030204" pitchFamily="18" charset="0"/>
                            <a:cs typeface="Calibri Light"/>
                          </a:rPr>
                          <m:t>𝑚𝑖𝑐𝑟𝑜</m:t>
                        </m:r>
                      </m:sub>
                    </m:sSub>
                    <m:r>
                      <a:rPr lang="ar-AE" sz="2000" b="0" i="1">
                        <a:solidFill>
                          <a:schemeClr val="tx1"/>
                        </a:solidFill>
                        <a:latin typeface="Cambria Math" panose="02040503050406030204" pitchFamily="18" charset="0"/>
                        <a:cs typeface="Calibri Light"/>
                      </a:rPr>
                      <m:t>=</m:t>
                    </m:r>
                    <m:r>
                      <a:rPr lang="ar-AE" sz="2000" i="1">
                        <a:solidFill>
                          <a:schemeClr val="tx1"/>
                        </a:solidFill>
                        <a:latin typeface="Cambria Math" panose="02040503050406030204" pitchFamily="18" charset="0"/>
                        <a:cs typeface="Calibri Light"/>
                      </a:rPr>
                      <m:t> </m:t>
                    </m:r>
                    <m:sSub>
                      <m:sSubPr>
                        <m:ctrlPr>
                          <a:rPr lang="ar-AE" sz="2000" i="1">
                            <a:solidFill>
                              <a:schemeClr val="tx1"/>
                            </a:solidFill>
                            <a:latin typeface="Cambria Math" panose="02040503050406030204" pitchFamily="18" charset="0"/>
                            <a:ea typeface="+mn-ea"/>
                            <a:cs typeface="Calibri Light"/>
                          </a:rPr>
                        </m:ctrlPr>
                      </m:sSubPr>
                      <m:e>
                        <m:r>
                          <a:rPr lang="ar-AE" sz="2000" i="1">
                            <a:solidFill>
                              <a:schemeClr val="tx1"/>
                            </a:solidFill>
                            <a:latin typeface="Cambria Math" panose="02040503050406030204" pitchFamily="18" charset="0"/>
                            <a:cs typeface="Calibri Light"/>
                          </a:rPr>
                          <m:t>𝐶</m:t>
                        </m:r>
                      </m:e>
                      <m:sub>
                        <m:r>
                          <a:rPr lang="ar-AE" sz="2000" i="1">
                            <a:solidFill>
                              <a:schemeClr val="tx1"/>
                            </a:solidFill>
                            <a:latin typeface="Cambria Math" panose="02040503050406030204" pitchFamily="18" charset="0"/>
                            <a:cs typeface="Calibri Light"/>
                          </a:rPr>
                          <m:t>𝑚𝑒𝑠𝑜</m:t>
                        </m:r>
                      </m:sub>
                    </m:sSub>
                    <m:r>
                      <a:rPr lang="ar-AE" sz="2000" b="0" i="1">
                        <a:solidFill>
                          <a:schemeClr val="tx1"/>
                        </a:solidFill>
                        <a:latin typeface="Cambria Math" panose="02040503050406030204" pitchFamily="18" charset="0"/>
                        <a:cs typeface="Calibri Light"/>
                      </a:rPr>
                      <m:t>=</m:t>
                    </m:r>
                    <m:sSub>
                      <m:sSubPr>
                        <m:ctrlPr>
                          <a:rPr lang="ar-AE" sz="2000" i="1">
                            <a:solidFill>
                              <a:schemeClr val="tx1"/>
                            </a:solidFill>
                            <a:latin typeface="Cambria Math" panose="02040503050406030204" pitchFamily="18" charset="0"/>
                            <a:ea typeface="+mn-ea"/>
                            <a:cs typeface="Calibri Light"/>
                          </a:rPr>
                        </m:ctrlPr>
                      </m:sSubPr>
                      <m:e>
                        <m:r>
                          <a:rPr lang="ar-AE" sz="2000" i="1">
                            <a:solidFill>
                              <a:schemeClr val="tx1"/>
                            </a:solidFill>
                            <a:latin typeface="Cambria Math" panose="02040503050406030204" pitchFamily="18" charset="0"/>
                            <a:cs typeface="Calibri Light"/>
                          </a:rPr>
                          <m:t>𝐶</m:t>
                        </m:r>
                      </m:e>
                      <m:sub>
                        <m:r>
                          <a:rPr lang="ar-AE" sz="2000" i="1">
                            <a:solidFill>
                              <a:schemeClr val="tx1"/>
                            </a:solidFill>
                            <a:latin typeface="Cambria Math" panose="02040503050406030204" pitchFamily="18" charset="0"/>
                            <a:cs typeface="Calibri Light"/>
                          </a:rPr>
                          <m:t>𝑚𝑎𝑐𝑟𝑜</m:t>
                        </m:r>
                      </m:sub>
                    </m:sSub>
                    <m:r>
                      <a:rPr lang="de-DE" sz="2000" b="0" i="0" smtClean="0">
                        <a:solidFill>
                          <a:schemeClr val="tx1"/>
                        </a:solidFill>
                        <a:latin typeface="Cambria Math" panose="02040503050406030204" pitchFamily="18" charset="0"/>
                        <a:cs typeface="Calibri Light"/>
                      </a:rPr>
                      <m:t>)</m:t>
                    </m:r>
                  </m:oMath>
                </a14:m>
                <a:endParaRPr lang="de-DE" sz="2000" b="1" dirty="0">
                  <a:solidFill>
                    <a:srgbClr val="002060"/>
                  </a:solidFill>
                  <a:latin typeface="+mn-ea"/>
                  <a:cs typeface="Segoe UI Symbol"/>
                </a:endParaRPr>
              </a:p>
              <a:p>
                <a:pPr marL="914400" lvl="1" indent="-457200" algn="just">
                  <a:buAutoNum type="arabicPeriod"/>
                  <a:defRPr/>
                </a:pPr>
                <a:r>
                  <a:rPr lang="ar-AE" sz="2000" dirty="0">
                    <a:solidFill>
                      <a:srgbClr val="002060"/>
                    </a:solidFill>
                    <a:latin typeface="+mn-ea"/>
                    <a:cs typeface="Segoe UI Symbol"/>
                  </a:rPr>
                  <a:t> </a:t>
                </a:r>
                <a:r>
                  <a:rPr lang="en-US" sz="2000" dirty="0">
                    <a:latin typeface="+mn-ea"/>
                    <a:cs typeface="Segoe UI Symbol"/>
                  </a:rPr>
                  <a:t>distributes the additional capacity equally</a:t>
                </a:r>
                <a:endParaRPr lang="en-US" dirty="0"/>
              </a:p>
              <a:p>
                <a:pPr marL="457200" lvl="1" indent="0" algn="just">
                  <a:buNone/>
                  <a:defRPr/>
                </a:pPr>
                <a:endParaRPr lang="en-US" sz="800" dirty="0">
                  <a:solidFill>
                    <a:schemeClr val="bg1"/>
                  </a:solidFill>
                  <a:latin typeface="+mn-ea"/>
                  <a:cs typeface="Segoe UI Symbol"/>
                </a:endParaRPr>
              </a:p>
              <a:p>
                <a:pPr marL="0" indent="0" algn="just">
                  <a:spcAft>
                    <a:spcPts val="600"/>
                  </a:spcAft>
                  <a:buNone/>
                  <a:defRPr/>
                </a:pPr>
                <a14:m>
                  <m:oMathPara xmlns:m="http://schemas.openxmlformats.org/officeDocument/2006/math">
                    <m:oMathParaPr>
                      <m:jc m:val="centerGroup"/>
                    </m:oMathParaPr>
                    <m:oMath xmlns:m="http://schemas.openxmlformats.org/officeDocument/2006/math">
                      <m:sSub>
                        <m:sSubPr>
                          <m:ctrlPr>
                            <a:rPr lang="ar-AE" sz="2400" i="1">
                              <a:solidFill>
                                <a:schemeClr val="tx1"/>
                              </a:solidFill>
                              <a:latin typeface="Cambria Math" panose="02040503050406030204" pitchFamily="18" charset="0"/>
                              <a:cs typeface="Calibri Light"/>
                            </a:rPr>
                          </m:ctrlPr>
                        </m:sSubPr>
                        <m:e>
                          <m:r>
                            <a:rPr lang="ar-AE" sz="2400" i="1">
                              <a:solidFill>
                                <a:schemeClr val="tx1"/>
                              </a:solidFill>
                              <a:latin typeface="Cambria Math" panose="02040503050406030204" pitchFamily="18" charset="0"/>
                              <a:cs typeface="Calibri Light"/>
                            </a:rPr>
                            <m:t>( </m:t>
                          </m:r>
                          <m:f>
                            <m:fPr>
                              <m:ctrlPr>
                                <a:rPr lang="ar-AE" sz="2400" i="1">
                                  <a:solidFill>
                                    <a:schemeClr val="tx1"/>
                                  </a:solidFill>
                                  <a:latin typeface="Cambria Math" panose="02040503050406030204" pitchFamily="18" charset="0"/>
                                  <a:cs typeface="Calibri Light"/>
                                </a:rPr>
                              </m:ctrlPr>
                            </m:fPr>
                            <m:num>
                              <m:r>
                                <a:rPr lang="ar-AE" sz="2400" i="1">
                                  <a:solidFill>
                                    <a:schemeClr val="tx1"/>
                                  </a:solidFill>
                                  <a:latin typeface="Cambria Math" panose="02040503050406030204" pitchFamily="18" charset="0"/>
                                  <a:cs typeface="Calibri Light"/>
                                </a:rPr>
                                <m:t>∆</m:t>
                              </m:r>
                              <m:r>
                                <a:rPr lang="ar-AE" sz="2400" i="1">
                                  <a:solidFill>
                                    <a:schemeClr val="tx1"/>
                                  </a:solidFill>
                                  <a:latin typeface="Cambria Math" panose="02040503050406030204" pitchFamily="18" charset="0"/>
                                  <a:cs typeface="Calibri Light"/>
                                </a:rPr>
                                <m:t>𝐶</m:t>
                              </m:r>
                            </m:num>
                            <m:den>
                              <m:r>
                                <a:rPr lang="ar-AE" sz="2400" i="1">
                                  <a:solidFill>
                                    <a:schemeClr val="tx1"/>
                                  </a:solidFill>
                                  <a:latin typeface="Cambria Math" panose="02040503050406030204" pitchFamily="18" charset="0"/>
                                  <a:cs typeface="Calibri Light"/>
                                </a:rPr>
                                <m:t>3</m:t>
                              </m:r>
                            </m:den>
                          </m:f>
                          <m:r>
                            <a:rPr lang="ar-AE" sz="2400" i="1">
                              <a:solidFill>
                                <a:schemeClr val="tx1"/>
                              </a:solidFill>
                              <a:latin typeface="Cambria Math" panose="02040503050406030204" pitchFamily="18" charset="0"/>
                              <a:cs typeface="Calibri Light"/>
                            </a:rPr>
                            <m:t>+</m:t>
                          </m:r>
                          <m:r>
                            <a:rPr lang="ar-AE" sz="2400" i="1">
                              <a:solidFill>
                                <a:schemeClr val="tx1"/>
                              </a:solidFill>
                              <a:latin typeface="Cambria Math" panose="02040503050406030204" pitchFamily="18" charset="0"/>
                              <a:cs typeface="Calibri Light"/>
                            </a:rPr>
                            <m:t>𝐶</m:t>
                          </m:r>
                        </m:e>
                        <m:sub>
                          <m:r>
                            <a:rPr lang="ar-AE" sz="2400" i="1">
                              <a:solidFill>
                                <a:schemeClr val="tx1"/>
                              </a:solidFill>
                              <a:latin typeface="Cambria Math" panose="02040503050406030204" pitchFamily="18" charset="0"/>
                              <a:cs typeface="Calibri Light"/>
                            </a:rPr>
                            <m:t>𝑚𝑖𝑐𝑟𝑜</m:t>
                          </m:r>
                        </m:sub>
                      </m:sSub>
                      <m:r>
                        <a:rPr lang="ar-AE" sz="2400" i="1">
                          <a:solidFill>
                            <a:schemeClr val="tx1"/>
                          </a:solidFill>
                          <a:latin typeface="Cambria Math" panose="02040503050406030204" pitchFamily="18" charset="0"/>
                          <a:cs typeface="Calibri Light"/>
                        </a:rPr>
                        <m:t>)∗ </m:t>
                      </m:r>
                      <m:sSub>
                        <m:sSubPr>
                          <m:ctrlPr>
                            <a:rPr lang="ar-AE" sz="2400" i="1">
                              <a:solidFill>
                                <a:schemeClr val="tx1"/>
                              </a:solidFill>
                              <a:latin typeface="Cambria Math" panose="02040503050406030204" pitchFamily="18" charset="0"/>
                              <a:cs typeface="Calibri Light"/>
                            </a:rPr>
                          </m:ctrlPr>
                        </m:sSubPr>
                        <m:e>
                          <m:r>
                            <a:rPr lang="ar-AE" sz="2400" i="1">
                              <a:solidFill>
                                <a:schemeClr val="tx1"/>
                              </a:solidFill>
                              <a:latin typeface="Cambria Math" panose="02040503050406030204" pitchFamily="18" charset="0"/>
                              <a:cs typeface="Calibri Light"/>
                            </a:rPr>
                            <m:t>( </m:t>
                          </m:r>
                          <m:f>
                            <m:fPr>
                              <m:ctrlPr>
                                <a:rPr lang="ar-AE" sz="2400" i="1">
                                  <a:solidFill>
                                    <a:schemeClr val="tx1"/>
                                  </a:solidFill>
                                  <a:latin typeface="Cambria Math" panose="02040503050406030204" pitchFamily="18" charset="0"/>
                                  <a:cs typeface="Calibri Light"/>
                                </a:rPr>
                              </m:ctrlPr>
                            </m:fPr>
                            <m:num>
                              <m:r>
                                <a:rPr lang="ar-AE" sz="2400" i="1">
                                  <a:solidFill>
                                    <a:schemeClr val="tx1"/>
                                  </a:solidFill>
                                  <a:latin typeface="Cambria Math" panose="02040503050406030204" pitchFamily="18" charset="0"/>
                                  <a:cs typeface="Calibri Light"/>
                                </a:rPr>
                                <m:t>∆</m:t>
                              </m:r>
                              <m:r>
                                <a:rPr lang="ar-AE" sz="2400" i="1">
                                  <a:solidFill>
                                    <a:schemeClr val="tx1"/>
                                  </a:solidFill>
                                  <a:latin typeface="Cambria Math" panose="02040503050406030204" pitchFamily="18" charset="0"/>
                                  <a:cs typeface="Calibri Light"/>
                                </a:rPr>
                                <m:t>𝐶</m:t>
                              </m:r>
                            </m:num>
                            <m:den>
                              <m:r>
                                <a:rPr lang="ar-AE" sz="2400" i="1">
                                  <a:solidFill>
                                    <a:schemeClr val="tx1"/>
                                  </a:solidFill>
                                  <a:latin typeface="Cambria Math" panose="02040503050406030204" pitchFamily="18" charset="0"/>
                                  <a:cs typeface="Calibri Light"/>
                                </a:rPr>
                                <m:t>3</m:t>
                              </m:r>
                            </m:den>
                          </m:f>
                          <m:r>
                            <a:rPr lang="ar-AE" sz="2400" i="1">
                              <a:solidFill>
                                <a:schemeClr val="tx1"/>
                              </a:solidFill>
                              <a:latin typeface="Cambria Math" panose="02040503050406030204" pitchFamily="18" charset="0"/>
                              <a:cs typeface="Calibri Light"/>
                            </a:rPr>
                            <m:t>+</m:t>
                          </m:r>
                          <m:r>
                            <a:rPr lang="ar-AE" sz="2400" i="1">
                              <a:solidFill>
                                <a:schemeClr val="tx1"/>
                              </a:solidFill>
                              <a:latin typeface="Cambria Math" panose="02040503050406030204" pitchFamily="18" charset="0"/>
                              <a:cs typeface="Calibri Light"/>
                            </a:rPr>
                            <m:t>𝐶</m:t>
                          </m:r>
                        </m:e>
                        <m:sub>
                          <m:r>
                            <a:rPr lang="ar-AE" sz="2400" i="1">
                              <a:solidFill>
                                <a:schemeClr val="tx1"/>
                              </a:solidFill>
                              <a:latin typeface="Cambria Math" panose="02040503050406030204" pitchFamily="18" charset="0"/>
                              <a:cs typeface="Calibri Light"/>
                            </a:rPr>
                            <m:t>𝑚𝑒𝑠𝑜</m:t>
                          </m:r>
                        </m:sub>
                      </m:sSub>
                      <m:r>
                        <a:rPr lang="ar-AE" sz="2400" i="1">
                          <a:solidFill>
                            <a:schemeClr val="tx1"/>
                          </a:solidFill>
                          <a:latin typeface="Cambria Math" panose="02040503050406030204" pitchFamily="18" charset="0"/>
                          <a:cs typeface="Calibri Light"/>
                        </a:rPr>
                        <m:t>)∗</m:t>
                      </m:r>
                      <m:sSub>
                        <m:sSubPr>
                          <m:ctrlPr>
                            <a:rPr lang="ar-AE" sz="2400" i="1">
                              <a:solidFill>
                                <a:schemeClr val="tx1"/>
                              </a:solidFill>
                              <a:latin typeface="Cambria Math" panose="02040503050406030204" pitchFamily="18" charset="0"/>
                              <a:cs typeface="Calibri Light"/>
                            </a:rPr>
                          </m:ctrlPr>
                        </m:sSubPr>
                        <m:e>
                          <m:r>
                            <a:rPr lang="ar-AE" sz="2400" i="1">
                              <a:solidFill>
                                <a:schemeClr val="tx1"/>
                              </a:solidFill>
                              <a:latin typeface="Cambria Math" panose="02040503050406030204" pitchFamily="18" charset="0"/>
                              <a:cs typeface="Calibri Light"/>
                            </a:rPr>
                            <m:t>( </m:t>
                          </m:r>
                          <m:f>
                            <m:fPr>
                              <m:ctrlPr>
                                <a:rPr lang="ar-AE" sz="2400" i="1">
                                  <a:solidFill>
                                    <a:schemeClr val="tx1"/>
                                  </a:solidFill>
                                  <a:latin typeface="Cambria Math" panose="02040503050406030204" pitchFamily="18" charset="0"/>
                                  <a:cs typeface="Calibri Light"/>
                                </a:rPr>
                              </m:ctrlPr>
                            </m:fPr>
                            <m:num>
                              <m:r>
                                <a:rPr lang="ar-AE" sz="2400" i="1">
                                  <a:solidFill>
                                    <a:schemeClr val="tx1"/>
                                  </a:solidFill>
                                  <a:latin typeface="Cambria Math" panose="02040503050406030204" pitchFamily="18" charset="0"/>
                                  <a:cs typeface="Calibri Light"/>
                                </a:rPr>
                                <m:t>∆</m:t>
                              </m:r>
                              <m:r>
                                <a:rPr lang="ar-AE" sz="2400" i="1">
                                  <a:solidFill>
                                    <a:schemeClr val="tx1"/>
                                  </a:solidFill>
                                  <a:latin typeface="Cambria Math" panose="02040503050406030204" pitchFamily="18" charset="0"/>
                                  <a:cs typeface="Calibri Light"/>
                                </a:rPr>
                                <m:t>𝐶</m:t>
                              </m:r>
                            </m:num>
                            <m:den>
                              <m:r>
                                <a:rPr lang="ar-AE" sz="2400" i="1">
                                  <a:solidFill>
                                    <a:schemeClr val="tx1"/>
                                  </a:solidFill>
                                  <a:latin typeface="Cambria Math" panose="02040503050406030204" pitchFamily="18" charset="0"/>
                                  <a:cs typeface="Calibri Light"/>
                                </a:rPr>
                                <m:t>3</m:t>
                              </m:r>
                            </m:den>
                          </m:f>
                          <m:r>
                            <a:rPr lang="ar-AE" sz="2400" i="1">
                              <a:solidFill>
                                <a:schemeClr val="tx1"/>
                              </a:solidFill>
                              <a:latin typeface="Cambria Math" panose="02040503050406030204" pitchFamily="18" charset="0"/>
                              <a:cs typeface="Calibri Light"/>
                            </a:rPr>
                            <m:t>+</m:t>
                          </m:r>
                          <m:r>
                            <a:rPr lang="ar-AE" sz="2400" i="1">
                              <a:solidFill>
                                <a:schemeClr val="tx1"/>
                              </a:solidFill>
                              <a:latin typeface="Cambria Math" panose="02040503050406030204" pitchFamily="18" charset="0"/>
                              <a:cs typeface="Calibri Light"/>
                            </a:rPr>
                            <m:t>𝐶</m:t>
                          </m:r>
                        </m:e>
                        <m:sub>
                          <m:r>
                            <a:rPr lang="ar-AE" sz="2400" i="1">
                              <a:solidFill>
                                <a:schemeClr val="tx1"/>
                              </a:solidFill>
                              <a:latin typeface="Cambria Math" panose="02040503050406030204" pitchFamily="18" charset="0"/>
                              <a:cs typeface="Calibri Light"/>
                            </a:rPr>
                            <m:t>𝑚𝑎𝑐𝑟𝑜</m:t>
                          </m:r>
                        </m:sub>
                      </m:sSub>
                      <m:r>
                        <a:rPr lang="ar-AE" sz="2400" i="1">
                          <a:solidFill>
                            <a:schemeClr val="tx1"/>
                          </a:solidFill>
                          <a:latin typeface="Cambria Math" panose="02040503050406030204" pitchFamily="18" charset="0"/>
                          <a:cs typeface="Calibri Light"/>
                        </a:rPr>
                        <m:t>)</m:t>
                      </m:r>
                    </m:oMath>
                  </m:oMathPara>
                </a14:m>
                <a:endParaRPr lang="de-DE" sz="2400" i="1" dirty="0">
                  <a:solidFill>
                    <a:schemeClr val="tx1"/>
                  </a:solidFill>
                  <a:latin typeface="Cambria Math" panose="02040503050406030204" pitchFamily="18" charset="0"/>
                  <a:cs typeface="Calibri Light"/>
                </a:endParaRPr>
              </a:p>
              <a:p>
                <a:pPr marL="0" indent="0" algn="just">
                  <a:spcAft>
                    <a:spcPts val="600"/>
                  </a:spcAft>
                  <a:buNone/>
                  <a:defRPr/>
                </a:pPr>
                <a14:m>
                  <m:oMathPara xmlns:m="http://schemas.openxmlformats.org/officeDocument/2006/math">
                    <m:oMathParaPr>
                      <m:jc m:val="centerGroup"/>
                    </m:oMathParaPr>
                    <m:oMath xmlns:m="http://schemas.openxmlformats.org/officeDocument/2006/math">
                      <m:r>
                        <a:rPr lang="ar-AE" sz="2400" i="1">
                          <a:solidFill>
                            <a:schemeClr val="tx1"/>
                          </a:solidFill>
                          <a:latin typeface="Cambria Math" panose="02040503050406030204" pitchFamily="18" charset="0"/>
                          <a:cs typeface="Calibri Light"/>
                        </a:rPr>
                        <m:t> </m:t>
                      </m:r>
                    </m:oMath>
                  </m:oMathPara>
                </a14:m>
                <a:endParaRPr lang="ar-AE" sz="2400" i="1" dirty="0">
                  <a:solidFill>
                    <a:schemeClr val="tx1"/>
                  </a:solidFill>
                  <a:latin typeface="Cambria Math" panose="02040503050406030204" pitchFamily="18" charset="0"/>
                  <a:cs typeface="Calibri Light"/>
                </a:endParaRPr>
              </a:p>
              <a:p>
                <a:pPr marL="0" indent="0" algn="just">
                  <a:spcAft>
                    <a:spcPts val="600"/>
                  </a:spcAft>
                  <a:buNone/>
                  <a:defRPr/>
                </a:pPr>
                <a14:m>
                  <m:oMathPara xmlns:m="http://schemas.openxmlformats.org/officeDocument/2006/math">
                    <m:oMathParaPr>
                      <m:jc m:val="centerGroup"/>
                    </m:oMathParaPr>
                    <m:oMath xmlns:m="http://schemas.openxmlformats.org/officeDocument/2006/math">
                      <m:sSub>
                        <m:sSubPr>
                          <m:ctrlPr>
                            <a:rPr lang="ar-AE" sz="2400" i="1">
                              <a:solidFill>
                                <a:schemeClr val="tx1"/>
                              </a:solidFill>
                              <a:latin typeface="Cambria Math" panose="02040503050406030204" pitchFamily="18" charset="0"/>
                              <a:cs typeface="Calibri Light"/>
                            </a:rPr>
                          </m:ctrlPr>
                        </m:sSubPr>
                        <m:e>
                          <m:r>
                            <a:rPr lang="ar-AE" sz="2400" i="1">
                              <a:solidFill>
                                <a:schemeClr val="tx1"/>
                              </a:solidFill>
                              <a:latin typeface="Cambria Math" panose="02040503050406030204" pitchFamily="18" charset="0"/>
                              <a:cs typeface="Calibri Light"/>
                            </a:rPr>
                            <m:t>( ∆</m:t>
                          </m:r>
                          <m:r>
                            <a:rPr lang="ar-AE" sz="2400" i="1">
                              <a:solidFill>
                                <a:schemeClr val="tx1"/>
                              </a:solidFill>
                              <a:latin typeface="Cambria Math" panose="02040503050406030204" pitchFamily="18" charset="0"/>
                              <a:cs typeface="Calibri Light"/>
                            </a:rPr>
                            <m:t>𝐶</m:t>
                          </m:r>
                          <m:r>
                            <a:rPr lang="ar-AE" sz="2400" i="1">
                              <a:solidFill>
                                <a:schemeClr val="tx1"/>
                              </a:solidFill>
                              <a:latin typeface="Cambria Math" panose="02040503050406030204" pitchFamily="18" charset="0"/>
                              <a:cs typeface="Calibri Light"/>
                            </a:rPr>
                            <m:t>+ </m:t>
                          </m:r>
                          <m:r>
                            <a:rPr lang="ar-AE" sz="2400" i="1">
                              <a:solidFill>
                                <a:schemeClr val="tx1"/>
                              </a:solidFill>
                              <a:latin typeface="Cambria Math" panose="02040503050406030204" pitchFamily="18" charset="0"/>
                              <a:cs typeface="Calibri Light"/>
                            </a:rPr>
                            <m:t>𝐶</m:t>
                          </m:r>
                        </m:e>
                        <m:sub>
                          <m:r>
                            <a:rPr lang="ar-AE" sz="2400" i="1">
                              <a:solidFill>
                                <a:schemeClr val="tx1"/>
                              </a:solidFill>
                              <a:latin typeface="Cambria Math" panose="02040503050406030204" pitchFamily="18" charset="0"/>
                              <a:cs typeface="Calibri Light"/>
                            </a:rPr>
                            <m:t>𝑚𝑖𝑐𝑟𝑜</m:t>
                          </m:r>
                        </m:sub>
                      </m:sSub>
                      <m:r>
                        <a:rPr lang="ar-AE" sz="2400" i="1">
                          <a:solidFill>
                            <a:schemeClr val="tx1"/>
                          </a:solidFill>
                          <a:latin typeface="Cambria Math" panose="02040503050406030204" pitchFamily="18" charset="0"/>
                          <a:cs typeface="Calibri Light"/>
                        </a:rPr>
                        <m:t>)∗ </m:t>
                      </m:r>
                      <m:sSub>
                        <m:sSubPr>
                          <m:ctrlPr>
                            <a:rPr lang="ar-AE" sz="2400" i="1">
                              <a:solidFill>
                                <a:schemeClr val="tx1"/>
                              </a:solidFill>
                              <a:latin typeface="Cambria Math" panose="02040503050406030204" pitchFamily="18" charset="0"/>
                              <a:cs typeface="Calibri Light"/>
                            </a:rPr>
                          </m:ctrlPr>
                        </m:sSubPr>
                        <m:e>
                          <m:r>
                            <a:rPr lang="ar-AE" sz="2400" i="1">
                              <a:solidFill>
                                <a:schemeClr val="tx1"/>
                              </a:solidFill>
                              <a:latin typeface="Cambria Math" panose="02040503050406030204" pitchFamily="18" charset="0"/>
                              <a:cs typeface="Calibri Light"/>
                            </a:rPr>
                            <m:t>𝐶</m:t>
                          </m:r>
                        </m:e>
                        <m:sub>
                          <m:r>
                            <a:rPr lang="ar-AE" sz="2400" i="1">
                              <a:solidFill>
                                <a:schemeClr val="tx1"/>
                              </a:solidFill>
                              <a:latin typeface="Cambria Math" panose="02040503050406030204" pitchFamily="18" charset="0"/>
                              <a:cs typeface="Calibri Light"/>
                            </a:rPr>
                            <m:t>𝑚𝑒𝑠𝑜</m:t>
                          </m:r>
                        </m:sub>
                      </m:sSub>
                      <m:r>
                        <a:rPr lang="ar-AE" sz="2400" i="1">
                          <a:solidFill>
                            <a:schemeClr val="tx1"/>
                          </a:solidFill>
                          <a:latin typeface="Cambria Math" panose="02040503050406030204" pitchFamily="18" charset="0"/>
                          <a:cs typeface="Calibri Light"/>
                        </a:rPr>
                        <m:t>∗</m:t>
                      </m:r>
                      <m:sSub>
                        <m:sSubPr>
                          <m:ctrlPr>
                            <a:rPr lang="ar-AE" sz="2400" i="1">
                              <a:solidFill>
                                <a:schemeClr val="tx1"/>
                              </a:solidFill>
                              <a:latin typeface="Cambria Math" panose="02040503050406030204" pitchFamily="18" charset="0"/>
                              <a:cs typeface="Calibri Light"/>
                            </a:rPr>
                          </m:ctrlPr>
                        </m:sSubPr>
                        <m:e>
                          <m:r>
                            <a:rPr lang="ar-AE" sz="2400" i="1">
                              <a:solidFill>
                                <a:schemeClr val="tx1"/>
                              </a:solidFill>
                              <a:latin typeface="Cambria Math" panose="02040503050406030204" pitchFamily="18" charset="0"/>
                              <a:cs typeface="Calibri Light"/>
                            </a:rPr>
                            <m:t>𝐶</m:t>
                          </m:r>
                        </m:e>
                        <m:sub>
                          <m:r>
                            <a:rPr lang="ar-AE" sz="2400" i="1">
                              <a:solidFill>
                                <a:schemeClr val="tx1"/>
                              </a:solidFill>
                              <a:latin typeface="Cambria Math" panose="02040503050406030204" pitchFamily="18" charset="0"/>
                              <a:cs typeface="Calibri Light"/>
                            </a:rPr>
                            <m:t>𝑚𝑎𝑐𝑟𝑜</m:t>
                          </m:r>
                        </m:sub>
                      </m:sSub>
                    </m:oMath>
                  </m:oMathPara>
                </a14:m>
                <a:endParaRPr lang="ar-AE" sz="2000" dirty="0">
                  <a:latin typeface="+mn-ea"/>
                  <a:cs typeface="Segoe UI Symbol"/>
                </a:endParaRPr>
              </a:p>
              <a:p>
                <a:pPr marL="0" indent="0" algn="just">
                  <a:spcAft>
                    <a:spcPts val="600"/>
                  </a:spcAft>
                  <a:buNone/>
                  <a:defRPr/>
                </a:pPr>
                <a:r>
                  <a:rPr lang="en-US" sz="2000" b="1" dirty="0">
                    <a:solidFill>
                      <a:srgbClr val="002060"/>
                    </a:solidFill>
                    <a:latin typeface="+mn-ea"/>
                    <a:cs typeface="Segoe UI Symbol"/>
                  </a:rPr>
                  <a:t>Thus, e</a:t>
                </a:r>
                <a:r>
                  <a:rPr lang="en-US" sz="2000" b="1" dirty="0" err="1">
                    <a:solidFill>
                      <a:srgbClr val="002060"/>
                    </a:solidFill>
                    <a:latin typeface="+mn-ea"/>
                    <a:cs typeface="Segoe UI Symbol"/>
                  </a:rPr>
                  <a:t>quity</a:t>
                </a:r>
                <a:r>
                  <a:rPr lang="en-US" sz="2000" b="1" dirty="0">
                    <a:solidFill>
                      <a:srgbClr val="002060"/>
                    </a:solidFill>
                    <a:latin typeface="+mn-ea"/>
                    <a:cs typeface="Segoe UI Symbol"/>
                  </a:rPr>
                  <a:t> amongst levels is essential.</a:t>
                </a:r>
                <a:endParaRPr lang="ru-RU" sz="2000" b="1" dirty="0">
                  <a:solidFill>
                    <a:srgbClr val="002060"/>
                  </a:solidFill>
                  <a:latin typeface="+mn-ea"/>
                  <a:cs typeface="Segoe UI Symbol"/>
                </a:endParaRPr>
              </a:p>
            </p:txBody>
          </p:sp>
        </mc:Choice>
        <mc:Fallback xmlns="">
          <p:sp>
            <p:nvSpPr>
              <p:cNvPr id="7" name="Content Placeholder 6"/>
              <p:cNvSpPr txBox="1">
                <a:spLocks noGrp="1" noRot="1" noChangeAspect="1" noMove="1" noResize="1" noEditPoints="1" noAdjustHandles="1" noChangeArrowheads="1" noChangeShapeType="1" noTextEdit="1"/>
              </p:cNvSpPr>
              <p:nvPr>
                <p:ph idx="1"/>
              </p:nvPr>
            </p:nvSpPr>
            <p:spPr bwMode="auto">
              <a:xfrm>
                <a:off x="838200" y="469791"/>
                <a:ext cx="10515600" cy="5979907"/>
              </a:xfrm>
              <a:prstGeom prst="rect">
                <a:avLst/>
              </a:prstGeom>
              <a:blipFill>
                <a:blip r:embed="rId3"/>
                <a:stretch>
                  <a:fillRect l="-2377" t="-2141"/>
                </a:stretch>
              </a:blipFill>
            </p:spPr>
            <p:txBody>
              <a:bodyPr/>
              <a:lstStyle/>
              <a:p>
                <a:r>
                  <a:rPr lang="de-DE">
                    <a:noFill/>
                  </a:rPr>
                  <a:t> </a:t>
                </a:r>
              </a:p>
            </p:txBody>
          </p:sp>
        </mc:Fallback>
      </mc:AlternateContent>
      <p:sp>
        <p:nvSpPr>
          <p:cNvPr id="2" name="Rectangle 1"/>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8" name="TextBox 7">
            <a:extLst>
              <a:ext uri="{FF2B5EF4-FFF2-40B4-BE49-F238E27FC236}">
                <a16:creationId xmlns:a16="http://schemas.microsoft.com/office/drawing/2014/main" id="{AC06F387-D763-4633-AB80-068BD2503CC2}"/>
              </a:ext>
            </a:extLst>
          </p:cNvPr>
          <p:cNvSpPr txBox="1"/>
          <p:nvPr/>
        </p:nvSpPr>
        <p:spPr bwMode="auto">
          <a:xfrm>
            <a:off x="5446206" y="4775898"/>
            <a:ext cx="688731" cy="707886"/>
          </a:xfrm>
          <a:prstGeom prst="rect">
            <a:avLst/>
          </a:prstGeom>
          <a:noFill/>
        </p:spPr>
        <p:txBody>
          <a:bodyPr wrap="square" rtlCol="0">
            <a:spAutoFit/>
          </a:bodyPr>
          <a:lstStyle/>
          <a:p>
            <a:r>
              <a:rPr lang="en-US" sz="4000" b="1" dirty="0">
                <a:solidFill>
                  <a:srgbClr val="77D7FF"/>
                </a:solidFill>
              </a:rPr>
              <a:t>&gt;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b="1" dirty="0">
                <a:latin typeface="Arial"/>
                <a:ea typeface="+mn-ea"/>
                <a:cs typeface="Arial"/>
              </a:rPr>
              <a:t>Outlook: Empirical Test</a:t>
            </a:r>
            <a:endParaRPr dirty="0"/>
          </a:p>
        </p:txBody>
      </p:sp>
      <p:sp>
        <p:nvSpPr>
          <p:cNvPr id="4" name="Date Placeholder 3"/>
          <p:cNvSpPr>
            <a:spLocks noGrp="1"/>
          </p:cNvSpPr>
          <p:nvPr>
            <p:ph type="dt" sz="half" idx="10"/>
          </p:nvPr>
        </p:nvSpPr>
        <p:spPr bwMode="auto"/>
        <p:txBody>
          <a:bodyPr/>
          <a:lstStyle/>
          <a:p>
            <a:pPr>
              <a:defRPr/>
            </a:pPr>
            <a:fld id="{A53F3DB7-A444-4EA4-A916-DD0DA869F3F6}" type="datetime1">
              <a:rPr lang="ru-RU" smtClean="0"/>
              <a:t>07.06.2024</a:t>
            </a:fld>
            <a:endParaRPr lang="ru-RU"/>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18</a:t>
            </a:fld>
            <a:endParaRPr/>
          </a:p>
        </p:txBody>
      </p:sp>
      <p:sp>
        <p:nvSpPr>
          <p:cNvPr id="7" name="Rectangle 6"/>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graphicFrame>
        <p:nvGraphicFramePr>
          <p:cNvPr id="8" name="Table 7"/>
          <p:cNvGraphicFramePr>
            <a:graphicFrameLocks noGrp="1"/>
          </p:cNvGraphicFramePr>
          <p:nvPr>
            <p:extLst>
              <p:ext uri="{D42A27DB-BD31-4B8C-83A1-F6EECF244321}">
                <p14:modId xmlns:p14="http://schemas.microsoft.com/office/powerpoint/2010/main" val="1359476005"/>
              </p:ext>
            </p:extLst>
          </p:nvPr>
        </p:nvGraphicFramePr>
        <p:xfrm>
          <a:off x="922021" y="1484811"/>
          <a:ext cx="9971314" cy="5120640"/>
        </p:xfrm>
        <a:graphic>
          <a:graphicData uri="http://schemas.openxmlformats.org/drawingml/2006/table">
            <a:tbl>
              <a:tblPr firstRow="1" bandRow="1">
                <a:tableStyleId>{22838BEF-8BB2-4498-84A7-C5851F593DF1}</a:tableStyleId>
              </a:tblPr>
              <a:tblGrid>
                <a:gridCol w="2116182">
                  <a:extLst>
                    <a:ext uri="{9D8B030D-6E8A-4147-A177-3AD203B41FA5}">
                      <a16:colId xmlns:a16="http://schemas.microsoft.com/office/drawing/2014/main" val="20000"/>
                    </a:ext>
                  </a:extLst>
                </a:gridCol>
                <a:gridCol w="7855132">
                  <a:extLst>
                    <a:ext uri="{9D8B030D-6E8A-4147-A177-3AD203B41FA5}">
                      <a16:colId xmlns:a16="http://schemas.microsoft.com/office/drawing/2014/main" val="20001"/>
                    </a:ext>
                  </a:extLst>
                </a:gridCol>
              </a:tblGrid>
              <a:tr h="659341">
                <a:tc>
                  <a:txBody>
                    <a:bodyPr/>
                    <a:lstStyle/>
                    <a:p>
                      <a:pPr>
                        <a:defRPr/>
                      </a:pPr>
                      <a:r>
                        <a:rPr lang="en-US" sz="2400" b="1">
                          <a:solidFill>
                            <a:schemeClr val="accent5">
                              <a:lumMod val="50000"/>
                            </a:schemeClr>
                          </a:solidFill>
                          <a:latin typeface="+mj-ea"/>
                          <a:ea typeface="+mj-ea"/>
                        </a:rPr>
                        <a:t>Hypothesis</a:t>
                      </a:r>
                      <a:endParaRPr sz="2400" b="1">
                        <a:solidFill>
                          <a:schemeClr val="accent5">
                            <a:lumMod val="50000"/>
                          </a:schemeClr>
                        </a:solidFill>
                        <a:latin typeface="+mj-ea"/>
                        <a:ea typeface="+mj-ea"/>
                      </a:endParaRPr>
                    </a:p>
                  </a:txBody>
                  <a:tcPr/>
                </a:tc>
                <a:tc>
                  <a:txBody>
                    <a:bodyPr/>
                    <a:lstStyle/>
                    <a:p>
                      <a:pPr>
                        <a:defRPr/>
                      </a:pPr>
                      <a:r>
                        <a:rPr lang="en-US" sz="2400" b="0" dirty="0">
                          <a:latin typeface="+mj-ea"/>
                          <a:ea typeface="+mj-ea"/>
                        </a:rPr>
                        <a:t>Holistic CD interventions, i.e. those addressing </a:t>
                      </a:r>
                      <a:br>
                        <a:rPr lang="en-US" sz="2400" b="0" dirty="0">
                          <a:latin typeface="+mj-ea"/>
                          <a:ea typeface="+mj-ea"/>
                        </a:rPr>
                      </a:br>
                      <a:r>
                        <a:rPr lang="en-US" sz="2400" b="0" dirty="0">
                          <a:latin typeface="+mj-ea"/>
                          <a:ea typeface="+mj-ea"/>
                        </a:rPr>
                        <a:t>the complementarity amongst all levels, achieve better evaluation outcomes </a:t>
                      </a:r>
                      <a:endParaRPr sz="2400" b="0" dirty="0">
                        <a:latin typeface="+mj-ea"/>
                        <a:ea typeface="+mj-ea"/>
                      </a:endParaRPr>
                    </a:p>
                  </a:txBody>
                  <a:tcPr/>
                </a:tc>
                <a:extLst>
                  <a:ext uri="{0D108BD9-81ED-4DB2-BD59-A6C34878D82A}">
                    <a16:rowId xmlns:a16="http://schemas.microsoft.com/office/drawing/2014/main" val="10000"/>
                  </a:ext>
                </a:extLst>
              </a:tr>
              <a:tr h="701040">
                <a:tc>
                  <a:txBody>
                    <a:bodyPr/>
                    <a:lstStyle/>
                    <a:p>
                      <a:pPr>
                        <a:defRPr/>
                      </a:pPr>
                      <a:r>
                        <a:rPr lang="en-US" sz="2400" b="1">
                          <a:solidFill>
                            <a:schemeClr val="accent5">
                              <a:lumMod val="50000"/>
                            </a:schemeClr>
                          </a:solidFill>
                          <a:latin typeface="+mj-ea"/>
                          <a:ea typeface="+mj-ea"/>
                        </a:rPr>
                        <a:t>Data</a:t>
                      </a:r>
                      <a:endParaRPr sz="2400" b="1">
                        <a:solidFill>
                          <a:schemeClr val="accent5">
                            <a:lumMod val="50000"/>
                          </a:schemeClr>
                        </a:solidFill>
                        <a:latin typeface="+mj-ea"/>
                        <a:ea typeface="+mj-ea"/>
                      </a:endParaRPr>
                    </a:p>
                  </a:txBody>
                  <a:tcPr/>
                </a:tc>
                <a:tc>
                  <a:txBody>
                    <a:bodyPr/>
                    <a:lstStyle/>
                    <a:p>
                      <a:pPr marL="342900" indent="-342900">
                        <a:buAutoNum type="arabicPeriod"/>
                        <a:defRPr/>
                      </a:pPr>
                      <a:r>
                        <a:rPr lang="en-US" sz="2400" dirty="0">
                          <a:latin typeface="+mj-ea"/>
                          <a:ea typeface="+mj-ea"/>
                        </a:rPr>
                        <a:t>The World Bank Project Appraisal Documents (PADs) </a:t>
                      </a:r>
                      <a:endParaRPr dirty="0"/>
                    </a:p>
                    <a:p>
                      <a:pPr marL="342900" indent="-342900">
                        <a:buAutoNum type="arabicPeriod"/>
                        <a:defRPr/>
                      </a:pPr>
                      <a:r>
                        <a:rPr lang="en-US" sz="2400" dirty="0">
                          <a:latin typeface="+mj-ea"/>
                          <a:ea typeface="+mj-ea"/>
                        </a:rPr>
                        <a:t>IEG Project Evaluation Outcomes Database</a:t>
                      </a:r>
                      <a:endParaRPr dirty="0"/>
                    </a:p>
                  </a:txBody>
                  <a:tcPr/>
                </a:tc>
                <a:extLst>
                  <a:ext uri="{0D108BD9-81ED-4DB2-BD59-A6C34878D82A}">
                    <a16:rowId xmlns:a16="http://schemas.microsoft.com/office/drawing/2014/main" val="10001"/>
                  </a:ext>
                </a:extLst>
              </a:tr>
              <a:tr h="1326667">
                <a:tc>
                  <a:txBody>
                    <a:bodyPr/>
                    <a:lstStyle/>
                    <a:p>
                      <a:pPr>
                        <a:defRPr/>
                      </a:pPr>
                      <a:r>
                        <a:rPr lang="en-US" sz="2400" b="1">
                          <a:solidFill>
                            <a:schemeClr val="accent5">
                              <a:lumMod val="50000"/>
                            </a:schemeClr>
                          </a:solidFill>
                          <a:latin typeface="+mj-ea"/>
                          <a:ea typeface="+mj-ea"/>
                        </a:rPr>
                        <a:t>Methodology</a:t>
                      </a:r>
                      <a:endParaRPr sz="2400" b="1">
                        <a:solidFill>
                          <a:schemeClr val="accent5">
                            <a:lumMod val="50000"/>
                          </a:schemeClr>
                        </a:solidFill>
                        <a:latin typeface="+mj-ea"/>
                        <a:ea typeface="+mj-ea"/>
                      </a:endParaRPr>
                    </a:p>
                  </a:txBody>
                  <a:tcPr/>
                </a:tc>
                <a:tc>
                  <a:txBody>
                    <a:bodyPr/>
                    <a:lstStyle/>
                    <a:p>
                      <a:pPr marL="0" marR="0" lvl="0" indent="0" algn="l" defTabSz="914400">
                        <a:lnSpc>
                          <a:spcPct val="100000"/>
                        </a:lnSpc>
                        <a:spcBef>
                          <a:spcPts val="0"/>
                        </a:spcBef>
                        <a:spcAft>
                          <a:spcPts val="0"/>
                        </a:spcAft>
                        <a:buClrTx/>
                        <a:buSzTx/>
                        <a:buFontTx/>
                        <a:buNone/>
                        <a:defRPr/>
                      </a:pPr>
                      <a:r>
                        <a:rPr lang="en-US" sz="2400" dirty="0">
                          <a:latin typeface="+mj-ea"/>
                          <a:ea typeface="+mj-ea"/>
                        </a:rPr>
                        <a:t>Step 1. Classification of projects based on the number of addressed levels using a computational text analysis methods (CTA)</a:t>
                      </a:r>
                      <a:endParaRPr dirty="0"/>
                    </a:p>
                    <a:p>
                      <a:pPr marL="0" marR="0" lvl="0" indent="0" algn="l" defTabSz="914400">
                        <a:lnSpc>
                          <a:spcPct val="100000"/>
                        </a:lnSpc>
                        <a:spcBef>
                          <a:spcPts val="0"/>
                        </a:spcBef>
                        <a:spcAft>
                          <a:spcPts val="0"/>
                        </a:spcAft>
                        <a:buClrTx/>
                        <a:buSzTx/>
                        <a:buFontTx/>
                        <a:buNone/>
                        <a:defRPr/>
                      </a:pPr>
                      <a:r>
                        <a:rPr lang="en-US" sz="2400" dirty="0">
                          <a:latin typeface="+mj-ea"/>
                          <a:ea typeface="+mj-ea"/>
                        </a:rPr>
                        <a:t>Step 2: Regression analysis with number of addressed levels as an independent variable </a:t>
                      </a:r>
                      <a:endParaRPr dirty="0"/>
                    </a:p>
                  </a:txBody>
                  <a:tcPr/>
                </a:tc>
                <a:extLst>
                  <a:ext uri="{0D108BD9-81ED-4DB2-BD59-A6C34878D82A}">
                    <a16:rowId xmlns:a16="http://schemas.microsoft.com/office/drawing/2014/main" val="10002"/>
                  </a:ext>
                </a:extLst>
              </a:tr>
              <a:tr h="659341">
                <a:tc>
                  <a:txBody>
                    <a:bodyPr/>
                    <a:lstStyle/>
                    <a:p>
                      <a:pPr>
                        <a:defRPr/>
                      </a:pPr>
                      <a:r>
                        <a:rPr lang="en-US" sz="2400" b="1">
                          <a:solidFill>
                            <a:schemeClr val="accent5">
                              <a:lumMod val="50000"/>
                            </a:schemeClr>
                          </a:solidFill>
                          <a:latin typeface="+mj-ea"/>
                          <a:ea typeface="+mj-ea"/>
                        </a:rPr>
                        <a:t>Limitations</a:t>
                      </a:r>
                      <a:endParaRPr sz="2400" b="1">
                        <a:solidFill>
                          <a:schemeClr val="accent5">
                            <a:lumMod val="50000"/>
                          </a:schemeClr>
                        </a:solidFill>
                        <a:latin typeface="+mj-ea"/>
                        <a:ea typeface="+mj-ea"/>
                      </a:endParaRPr>
                    </a:p>
                  </a:txBody>
                  <a:tcPr/>
                </a:tc>
                <a:tc>
                  <a:txBody>
                    <a:bodyPr/>
                    <a:lstStyle/>
                    <a:p>
                      <a:pPr>
                        <a:defRPr/>
                      </a:pPr>
                      <a:r>
                        <a:rPr lang="en-US" sz="2400" dirty="0">
                          <a:latin typeface="+mj-ea"/>
                          <a:ea typeface="+mj-ea"/>
                        </a:rPr>
                        <a:t>Proper identification of CD-projects (wording)</a:t>
                      </a:r>
                    </a:p>
                    <a:p>
                      <a:pPr>
                        <a:defRPr/>
                      </a:pPr>
                      <a:r>
                        <a:rPr lang="en-US" sz="2400" dirty="0">
                          <a:latin typeface="+mj-ea"/>
                          <a:ea typeface="+mj-ea"/>
                        </a:rPr>
                        <a:t>Measurement of the intensity how a certain level is addressed in an intervention (alt. Procurement Data?)</a:t>
                      </a:r>
                      <a:endParaRPr sz="2400" dirty="0">
                        <a:latin typeface="+mj-ea"/>
                        <a:ea typeface="+mj-ea"/>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666" y="1964267"/>
            <a:ext cx="7120467" cy="4212696"/>
          </a:xfrm>
        </p:spPr>
        <p:txBody>
          <a:bodyPr>
            <a:normAutofit/>
          </a:bodyPr>
          <a:lstStyle/>
          <a:p>
            <a:r>
              <a:rPr lang="en-US" dirty="0"/>
              <a:t>Reflect on the theoretical foundations presented: </a:t>
            </a:r>
            <a:br>
              <a:rPr lang="en-US" dirty="0"/>
            </a:br>
            <a:r>
              <a:rPr lang="en-US" dirty="0"/>
              <a:t>How is it in your experience? How often do projects conduct activities at all three levels? </a:t>
            </a:r>
            <a:br>
              <a:rPr lang="en-US" dirty="0"/>
            </a:br>
            <a:r>
              <a:rPr lang="en-US" dirty="0"/>
              <a:t>Do you have an impression that these are more successful? Or more sustainable in the long run?</a:t>
            </a:r>
          </a:p>
        </p:txBody>
      </p:sp>
      <p:sp>
        <p:nvSpPr>
          <p:cNvPr id="4" name="Date Placeholder 3"/>
          <p:cNvSpPr>
            <a:spLocks noGrp="1"/>
          </p:cNvSpPr>
          <p:nvPr>
            <p:ph type="dt" sz="half" idx="10"/>
          </p:nvPr>
        </p:nvSpPr>
        <p:spPr/>
        <p:txBody>
          <a:bodyPr/>
          <a:lstStyle/>
          <a:p>
            <a:pPr>
              <a:defRPr/>
            </a:pPr>
            <a:fld id="{EED787F1-4993-49D5-A331-4BDD010C6D04}" type="datetime1">
              <a:rPr lang="en-150" smtClean="0"/>
              <a:t>07/06/2024</a:t>
            </a:fld>
            <a:endParaRPr lang="en-150"/>
          </a:p>
        </p:txBody>
      </p:sp>
      <p:sp>
        <p:nvSpPr>
          <p:cNvPr id="5" name="Footer Placeholder 4"/>
          <p:cNvSpPr>
            <a:spLocks noGrp="1"/>
          </p:cNvSpPr>
          <p:nvPr>
            <p:ph type="ftr" sz="quarter" idx="11"/>
          </p:nvPr>
        </p:nvSpPr>
        <p:spPr/>
        <p:txBody>
          <a:bodyPr/>
          <a:lstStyle/>
          <a:p>
            <a:pPr>
              <a:defRPr/>
            </a:pPr>
            <a:r>
              <a:rPr lang="en-GB"/>
              <a:t>gLOCAL Evaluation Week</a:t>
            </a:r>
          </a:p>
        </p:txBody>
      </p:sp>
      <p:sp>
        <p:nvSpPr>
          <p:cNvPr id="6" name="Slide Number Placeholder 5"/>
          <p:cNvSpPr>
            <a:spLocks noGrp="1"/>
          </p:cNvSpPr>
          <p:nvPr>
            <p:ph type="sldNum" sz="quarter" idx="12"/>
          </p:nvPr>
        </p:nvSpPr>
        <p:spPr/>
        <p:txBody>
          <a:bodyPr/>
          <a:lstStyle/>
          <a:p>
            <a:pPr>
              <a:defRPr/>
            </a:pPr>
            <a:fld id="{DB28579E-2733-AA45-9113-0AA8664065D4}" type="slidenum">
              <a:rPr lang="en-150" smtClean="0"/>
              <a:t>19</a:t>
            </a:fld>
            <a:endParaRPr lang="en-150"/>
          </a:p>
        </p:txBody>
      </p:sp>
      <p:sp>
        <p:nvSpPr>
          <p:cNvPr id="9" name="Rectangle 8">
            <a:extLst>
              <a:ext uri="{FF2B5EF4-FFF2-40B4-BE49-F238E27FC236}">
                <a16:creationId xmlns:a16="http://schemas.microsoft.com/office/drawing/2014/main" id="{D08882EB-16CE-6009-B296-97CACEC3941F}"/>
              </a:ext>
            </a:extLst>
          </p:cNvPr>
          <p:cNvSpPr/>
          <p:nvPr/>
        </p:nvSpPr>
        <p:spPr bwMode="auto">
          <a:xfrm rot="16200000">
            <a:off x="4023376" y="-3579691"/>
            <a:ext cx="1105714" cy="9152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pic>
        <p:nvPicPr>
          <p:cNvPr id="11" name="Picture 10" descr="A group of people with a green speech bubble&#10;&#10;Description automatically generated">
            <a:extLst>
              <a:ext uri="{FF2B5EF4-FFF2-40B4-BE49-F238E27FC236}">
                <a16:creationId xmlns:a16="http://schemas.microsoft.com/office/drawing/2014/main" id="{7EBBC7E2-8F72-85DF-BA8C-7E8D812B0F57}"/>
              </a:ext>
            </a:extLst>
          </p:cNvPr>
          <p:cNvPicPr>
            <a:picLocks noChangeAspect="1"/>
          </p:cNvPicPr>
          <p:nvPr/>
        </p:nvPicPr>
        <p:blipFill>
          <a:blip r:embed="rId2"/>
          <a:stretch>
            <a:fillRect/>
          </a:stretch>
        </p:blipFill>
        <p:spPr>
          <a:xfrm>
            <a:off x="838200" y="2146828"/>
            <a:ext cx="1105715" cy="1105715"/>
          </a:xfrm>
          <a:prstGeom prst="rect">
            <a:avLst/>
          </a:prstGeom>
        </p:spPr>
      </p:pic>
      <p:sp>
        <p:nvSpPr>
          <p:cNvPr id="12" name="TextBox 11">
            <a:extLst>
              <a:ext uri="{FF2B5EF4-FFF2-40B4-BE49-F238E27FC236}">
                <a16:creationId xmlns:a16="http://schemas.microsoft.com/office/drawing/2014/main" id="{4EC0C5D3-E4A3-AE39-D98E-5063CCE968F1}"/>
              </a:ext>
            </a:extLst>
          </p:cNvPr>
          <p:cNvSpPr txBox="1"/>
          <p:nvPr/>
        </p:nvSpPr>
        <p:spPr bwMode="auto">
          <a:xfrm>
            <a:off x="838200" y="3344361"/>
            <a:ext cx="1098997" cy="169277"/>
          </a:xfrm>
          <a:prstGeom prst="rect">
            <a:avLst/>
          </a:prstGeom>
          <a:noFill/>
        </p:spPr>
        <p:txBody>
          <a:bodyPr wrap="square" rtlCol="0">
            <a:spAutoFit/>
          </a:bodyPr>
          <a:lstStyle/>
          <a:p>
            <a:pPr>
              <a:defRPr/>
            </a:pPr>
            <a:r>
              <a:rPr sz="500" dirty="0">
                <a:latin typeface="Montserrat"/>
              </a:rPr>
              <a:t>Image: ”</a:t>
            </a:r>
            <a:r>
              <a:rPr sz="500" dirty="0" err="1">
                <a:latin typeface="Montserrat"/>
              </a:rPr>
              <a:t>flaticone.com</a:t>
            </a:r>
            <a:r>
              <a:rPr sz="500" dirty="0">
                <a:latin typeface="Montserrat"/>
              </a:rPr>
              <a:t>”</a:t>
            </a:r>
            <a:endParaRPr dirty="0"/>
          </a:p>
        </p:txBody>
      </p:sp>
      <p:sp>
        <p:nvSpPr>
          <p:cNvPr id="2" name="Title 1">
            <a:extLst>
              <a:ext uri="{FF2B5EF4-FFF2-40B4-BE49-F238E27FC236}">
                <a16:creationId xmlns:a16="http://schemas.microsoft.com/office/drawing/2014/main" id="{5783EB33-428B-1890-9F4C-C1E78429936A}"/>
              </a:ext>
            </a:extLst>
          </p:cNvPr>
          <p:cNvSpPr txBox="1">
            <a:spLocks/>
          </p:cNvSpPr>
          <p:nvPr/>
        </p:nvSpPr>
        <p:spPr bwMode="auto">
          <a:xfrm>
            <a:off x="838200" y="333760"/>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Arial"/>
                <a:ea typeface="+mj-ea"/>
                <a:cs typeface="Arial"/>
              </a:defRPr>
            </a:lvl1pPr>
          </a:lstStyle>
          <a:p>
            <a:r>
              <a:rPr lang="en-US" b="1" dirty="0"/>
              <a:t>Discussion</a:t>
            </a:r>
          </a:p>
        </p:txBody>
      </p:sp>
    </p:spTree>
    <p:extLst>
      <p:ext uri="{BB962C8B-B14F-4D97-AF65-F5344CB8AC3E}">
        <p14:creationId xmlns:p14="http://schemas.microsoft.com/office/powerpoint/2010/main" val="348499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 name="Rectangle 45">
            <a:extLst>
              <a:ext uri="{FF2B5EF4-FFF2-40B4-BE49-F238E27FC236}">
                <a16:creationId xmlns:a16="http://schemas.microsoft.com/office/drawing/2014/main" id="{115B4A8B-ADEE-BF73-3879-7B9E3769A1C2}"/>
              </a:ext>
            </a:extLst>
          </p:cNvPr>
          <p:cNvSpPr/>
          <p:nvPr/>
        </p:nvSpPr>
        <p:spPr bwMode="auto">
          <a:xfrm>
            <a:off x="2012593" y="5518264"/>
            <a:ext cx="1661939" cy="365125"/>
          </a:xfrm>
          <a:prstGeom prst="rect">
            <a:avLst/>
          </a:prstGeom>
          <a:solidFill>
            <a:srgbClr val="B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93BF8B98-889C-7235-68E1-7499FDF340CC}"/>
              </a:ext>
            </a:extLst>
          </p:cNvPr>
          <p:cNvSpPr/>
          <p:nvPr/>
        </p:nvSpPr>
        <p:spPr bwMode="auto">
          <a:xfrm>
            <a:off x="2012593" y="3804454"/>
            <a:ext cx="1661939" cy="365125"/>
          </a:xfrm>
          <a:prstGeom prst="rect">
            <a:avLst/>
          </a:prstGeom>
          <a:solidFill>
            <a:srgbClr val="B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5823108A-C28B-4886-B13E-756DEDCB7A4F}"/>
              </a:ext>
            </a:extLst>
          </p:cNvPr>
          <p:cNvSpPr/>
          <p:nvPr/>
        </p:nvSpPr>
        <p:spPr>
          <a:xfrm>
            <a:off x="2012593" y="2124075"/>
            <a:ext cx="1661939" cy="365125"/>
          </a:xfrm>
          <a:prstGeom prst="rect">
            <a:avLst/>
          </a:prstGeom>
          <a:solidFill>
            <a:srgbClr val="B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p:cNvSpPr>
            <a:spLocks noGrp="1"/>
          </p:cNvSpPr>
          <p:nvPr>
            <p:ph type="title"/>
          </p:nvPr>
        </p:nvSpPr>
        <p:spPr bwMode="auto"/>
        <p:txBody>
          <a:bodyPr/>
          <a:lstStyle/>
          <a:p>
            <a:pPr>
              <a:defRPr/>
            </a:pPr>
            <a:r>
              <a:rPr b="1" dirty="0"/>
              <a:t>Agenda</a:t>
            </a:r>
            <a:endParaRPr dirty="0"/>
          </a:p>
        </p:txBody>
      </p:sp>
      <p:sp>
        <p:nvSpPr>
          <p:cNvPr id="3" name="Content Placeholder 2"/>
          <p:cNvSpPr>
            <a:spLocks noGrp="1"/>
          </p:cNvSpPr>
          <p:nvPr>
            <p:ph idx="1"/>
          </p:nvPr>
        </p:nvSpPr>
        <p:spPr bwMode="auto">
          <a:xfrm>
            <a:off x="1837592" y="1441701"/>
            <a:ext cx="6978399" cy="4600411"/>
          </a:xfrm>
        </p:spPr>
        <p:txBody>
          <a:bodyPr>
            <a:normAutofit fontScale="77500" lnSpcReduction="20000"/>
          </a:bodyPr>
          <a:lstStyle/>
          <a:p>
            <a:pPr marL="0" indent="0">
              <a:lnSpc>
                <a:spcPct val="150000"/>
              </a:lnSpc>
              <a:buNone/>
              <a:defRPr/>
            </a:pPr>
            <a:r>
              <a:rPr lang="en-US" dirty="0"/>
              <a:t>Capacity Development (CD) as a C</a:t>
            </a:r>
            <a:r>
              <a:rPr dirty="0"/>
              <a:t>oncept</a:t>
            </a:r>
            <a:endParaRPr lang="de-DE" dirty="0"/>
          </a:p>
          <a:p>
            <a:pPr marL="0" indent="0">
              <a:lnSpc>
                <a:spcPct val="150000"/>
              </a:lnSpc>
              <a:buNone/>
              <a:defRPr/>
            </a:pPr>
            <a:r>
              <a:rPr lang="en-US" dirty="0"/>
              <a:t>  </a:t>
            </a:r>
            <a:r>
              <a:rPr lang="en-US" dirty="0">
                <a:solidFill>
                  <a:schemeClr val="bg1"/>
                </a:solidFill>
              </a:rPr>
              <a:t>Discussion</a:t>
            </a:r>
          </a:p>
          <a:p>
            <a:pPr marL="0" indent="0">
              <a:lnSpc>
                <a:spcPct val="150000"/>
              </a:lnSpc>
              <a:buNone/>
              <a:defRPr/>
            </a:pPr>
            <a:r>
              <a:rPr lang="en-US" dirty="0"/>
              <a:t>Quantitative Significance of CD </a:t>
            </a:r>
          </a:p>
          <a:p>
            <a:pPr marL="0" indent="0">
              <a:lnSpc>
                <a:spcPct val="150000"/>
              </a:lnSpc>
              <a:buNone/>
              <a:defRPr/>
            </a:pPr>
            <a:r>
              <a:rPr lang="en-US" dirty="0"/>
              <a:t>CD Evaluation Outcomes </a:t>
            </a:r>
          </a:p>
          <a:p>
            <a:pPr marL="0" indent="0">
              <a:lnSpc>
                <a:spcPct val="150000"/>
              </a:lnSpc>
              <a:buNone/>
              <a:defRPr/>
            </a:pPr>
            <a:r>
              <a:rPr lang="en-US" dirty="0">
                <a:solidFill>
                  <a:schemeClr val="bg1"/>
                </a:solidFill>
              </a:rPr>
              <a:t>  Discussion</a:t>
            </a:r>
          </a:p>
          <a:p>
            <a:pPr marL="0" indent="0">
              <a:lnSpc>
                <a:spcPct val="150000"/>
              </a:lnSpc>
              <a:buNone/>
              <a:defRPr/>
            </a:pPr>
            <a:r>
              <a:rPr lang="en-US" dirty="0"/>
              <a:t>Theoretical Foundations</a:t>
            </a:r>
          </a:p>
          <a:p>
            <a:pPr marL="0" indent="0">
              <a:lnSpc>
                <a:spcPct val="150000"/>
              </a:lnSpc>
              <a:buNone/>
              <a:defRPr/>
            </a:pPr>
            <a:r>
              <a:rPr lang="en-US" dirty="0"/>
              <a:t>Outlook: Empirical Test </a:t>
            </a:r>
          </a:p>
          <a:p>
            <a:pPr marL="0" indent="0">
              <a:lnSpc>
                <a:spcPct val="150000"/>
              </a:lnSpc>
              <a:buNone/>
              <a:defRPr/>
            </a:pPr>
            <a:r>
              <a:rPr lang="en-US" dirty="0"/>
              <a:t>  </a:t>
            </a:r>
            <a:r>
              <a:rPr lang="en-US" dirty="0">
                <a:solidFill>
                  <a:schemeClr val="bg1"/>
                </a:solidFill>
              </a:rPr>
              <a:t>Discussion</a:t>
            </a:r>
          </a:p>
        </p:txBody>
      </p:sp>
      <p:sp>
        <p:nvSpPr>
          <p:cNvPr id="4" name="Date Placeholder 3"/>
          <p:cNvSpPr>
            <a:spLocks noGrp="1"/>
          </p:cNvSpPr>
          <p:nvPr>
            <p:ph type="dt" sz="half" idx="10"/>
          </p:nvPr>
        </p:nvSpPr>
        <p:spPr bwMode="auto"/>
        <p:txBody>
          <a:bodyPr/>
          <a:lstStyle/>
          <a:p>
            <a:pPr>
              <a:defRPr/>
            </a:pPr>
            <a:fld id="{14B727B4-0D31-4175-8926-F91169B9816D}"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2</a:t>
            </a:fld>
            <a:endParaRPr/>
          </a:p>
        </p:txBody>
      </p:sp>
      <p:grpSp>
        <p:nvGrpSpPr>
          <p:cNvPr id="11" name="Group 10"/>
          <p:cNvGrpSpPr/>
          <p:nvPr/>
        </p:nvGrpSpPr>
        <p:grpSpPr bwMode="auto">
          <a:xfrm>
            <a:off x="944925" y="1569092"/>
            <a:ext cx="817754" cy="365125"/>
            <a:chOff x="932448" y="1643416"/>
            <a:chExt cx="817754" cy="365125"/>
          </a:xfrm>
        </p:grpSpPr>
        <p:sp>
          <p:nvSpPr>
            <p:cNvPr id="7" name="Rectangle 6"/>
            <p:cNvSpPr/>
            <p:nvPr/>
          </p:nvSpPr>
          <p:spPr bwMode="auto">
            <a:xfrm>
              <a:off x="932448" y="1740826"/>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9" name="Rectangle 8"/>
            <p:cNvSpPr/>
            <p:nvPr/>
          </p:nvSpPr>
          <p:spPr bwMode="auto">
            <a:xfrm>
              <a:off x="1036525" y="1738017"/>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0" name="Right Arrow 9"/>
            <p:cNvSpPr/>
            <p:nvPr/>
          </p:nvSpPr>
          <p:spPr bwMode="auto">
            <a:xfrm>
              <a:off x="1140602" y="1643416"/>
              <a:ext cx="609600" cy="365125"/>
            </a:xfrm>
            <a:prstGeom prst="rightArrow">
              <a:avLst>
                <a:gd name="adj1" fmla="val 50000"/>
                <a:gd name="adj2" fmla="val 35747"/>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grpSp>
      <p:grpSp>
        <p:nvGrpSpPr>
          <p:cNvPr id="12" name="Group 11"/>
          <p:cNvGrpSpPr/>
          <p:nvPr/>
        </p:nvGrpSpPr>
        <p:grpSpPr bwMode="auto">
          <a:xfrm>
            <a:off x="926805" y="2656290"/>
            <a:ext cx="817754" cy="365125"/>
            <a:chOff x="932448" y="1643416"/>
            <a:chExt cx="817754" cy="365125"/>
          </a:xfrm>
        </p:grpSpPr>
        <p:sp>
          <p:nvSpPr>
            <p:cNvPr id="13" name="Rectangle 12"/>
            <p:cNvSpPr/>
            <p:nvPr/>
          </p:nvSpPr>
          <p:spPr bwMode="auto">
            <a:xfrm>
              <a:off x="932448" y="1740826"/>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4" name="Rectangle 13"/>
            <p:cNvSpPr/>
            <p:nvPr/>
          </p:nvSpPr>
          <p:spPr bwMode="auto">
            <a:xfrm>
              <a:off x="1036525" y="1738017"/>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5" name="Right Arrow 14"/>
            <p:cNvSpPr/>
            <p:nvPr/>
          </p:nvSpPr>
          <p:spPr bwMode="auto">
            <a:xfrm>
              <a:off x="1140602" y="1643416"/>
              <a:ext cx="609600" cy="365125"/>
            </a:xfrm>
            <a:prstGeom prst="rightArrow">
              <a:avLst>
                <a:gd name="adj1" fmla="val 50000"/>
                <a:gd name="adj2" fmla="val 35747"/>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grpSp>
      <p:grpSp>
        <p:nvGrpSpPr>
          <p:cNvPr id="16" name="Group 15"/>
          <p:cNvGrpSpPr/>
          <p:nvPr/>
        </p:nvGrpSpPr>
        <p:grpSpPr bwMode="auto">
          <a:xfrm>
            <a:off x="926805" y="3244252"/>
            <a:ext cx="817754" cy="365125"/>
            <a:chOff x="932448" y="1643416"/>
            <a:chExt cx="817754" cy="365125"/>
          </a:xfrm>
        </p:grpSpPr>
        <p:sp>
          <p:nvSpPr>
            <p:cNvPr id="17" name="Rectangle 16"/>
            <p:cNvSpPr/>
            <p:nvPr/>
          </p:nvSpPr>
          <p:spPr bwMode="auto">
            <a:xfrm>
              <a:off x="932448" y="1740826"/>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8" name="Rectangle 17"/>
            <p:cNvSpPr/>
            <p:nvPr/>
          </p:nvSpPr>
          <p:spPr bwMode="auto">
            <a:xfrm>
              <a:off x="1036525" y="1738017"/>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9" name="Right Arrow 18"/>
            <p:cNvSpPr/>
            <p:nvPr/>
          </p:nvSpPr>
          <p:spPr bwMode="auto">
            <a:xfrm>
              <a:off x="1140602" y="1643416"/>
              <a:ext cx="609600" cy="365125"/>
            </a:xfrm>
            <a:prstGeom prst="rightArrow">
              <a:avLst>
                <a:gd name="adj1" fmla="val 50000"/>
                <a:gd name="adj2" fmla="val 35747"/>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grpSp>
      <p:grpSp>
        <p:nvGrpSpPr>
          <p:cNvPr id="20" name="Group 19"/>
          <p:cNvGrpSpPr/>
          <p:nvPr/>
        </p:nvGrpSpPr>
        <p:grpSpPr bwMode="auto">
          <a:xfrm>
            <a:off x="928328" y="4354476"/>
            <a:ext cx="817754" cy="365125"/>
            <a:chOff x="932448" y="1643416"/>
            <a:chExt cx="817754" cy="365125"/>
          </a:xfrm>
        </p:grpSpPr>
        <p:sp>
          <p:nvSpPr>
            <p:cNvPr id="21" name="Rectangle 20"/>
            <p:cNvSpPr/>
            <p:nvPr/>
          </p:nvSpPr>
          <p:spPr bwMode="auto">
            <a:xfrm>
              <a:off x="932448" y="1740826"/>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2" name="Rectangle 21"/>
            <p:cNvSpPr/>
            <p:nvPr/>
          </p:nvSpPr>
          <p:spPr bwMode="auto">
            <a:xfrm>
              <a:off x="1036525" y="1738017"/>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3" name="Right Arrow 22"/>
            <p:cNvSpPr/>
            <p:nvPr/>
          </p:nvSpPr>
          <p:spPr bwMode="auto">
            <a:xfrm>
              <a:off x="1140602" y="1643416"/>
              <a:ext cx="609600" cy="365125"/>
            </a:xfrm>
            <a:prstGeom prst="rightArrow">
              <a:avLst>
                <a:gd name="adj1" fmla="val 50000"/>
                <a:gd name="adj2" fmla="val 35747"/>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grpSp>
      <p:grpSp>
        <p:nvGrpSpPr>
          <p:cNvPr id="24" name="Group 23"/>
          <p:cNvGrpSpPr/>
          <p:nvPr/>
        </p:nvGrpSpPr>
        <p:grpSpPr bwMode="auto">
          <a:xfrm>
            <a:off x="928328" y="4942438"/>
            <a:ext cx="817754" cy="365125"/>
            <a:chOff x="932448" y="1643416"/>
            <a:chExt cx="817754" cy="365125"/>
          </a:xfrm>
        </p:grpSpPr>
        <p:sp>
          <p:nvSpPr>
            <p:cNvPr id="25" name="Rectangle 24"/>
            <p:cNvSpPr/>
            <p:nvPr/>
          </p:nvSpPr>
          <p:spPr bwMode="auto">
            <a:xfrm>
              <a:off x="932448" y="1740826"/>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6" name="Rectangle 25"/>
            <p:cNvSpPr/>
            <p:nvPr/>
          </p:nvSpPr>
          <p:spPr bwMode="auto">
            <a:xfrm>
              <a:off x="1036525" y="1738017"/>
              <a:ext cx="45719" cy="18403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7" name="Right Arrow 26"/>
            <p:cNvSpPr/>
            <p:nvPr/>
          </p:nvSpPr>
          <p:spPr bwMode="auto">
            <a:xfrm>
              <a:off x="1140602" y="1643416"/>
              <a:ext cx="609600" cy="365125"/>
            </a:xfrm>
            <a:prstGeom prst="rightArrow">
              <a:avLst>
                <a:gd name="adj1" fmla="val 50000"/>
                <a:gd name="adj2" fmla="val 35747"/>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grpSp>
      <p:sp>
        <p:nvSpPr>
          <p:cNvPr id="32" name="Rectangle 31"/>
          <p:cNvSpPr/>
          <p:nvPr/>
        </p:nvSpPr>
        <p:spPr bwMode="auto">
          <a:xfrm>
            <a:off x="10580816" y="0"/>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8" name="Rectangle 7"/>
          <p:cNvSpPr/>
          <p:nvPr/>
        </p:nvSpPr>
        <p:spPr bwMode="auto">
          <a:xfrm>
            <a:off x="11348401" y="-8238"/>
            <a:ext cx="843599"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52507" y="447131"/>
            <a:ext cx="3560655" cy="667566"/>
          </a:xfrm>
        </p:spPr>
        <p:txBody>
          <a:bodyPr>
            <a:normAutofit fontScale="90000"/>
          </a:bodyPr>
          <a:lstStyle/>
          <a:p>
            <a:pPr>
              <a:defRPr/>
            </a:pPr>
            <a:r>
              <a:rPr lang="en-US" b="1"/>
              <a:t>Contacts</a:t>
            </a:r>
            <a:endParaRPr b="1"/>
          </a:p>
        </p:txBody>
      </p:sp>
      <p:sp>
        <p:nvSpPr>
          <p:cNvPr id="4" name="Date Placeholder 3"/>
          <p:cNvSpPr>
            <a:spLocks noGrp="1"/>
          </p:cNvSpPr>
          <p:nvPr>
            <p:ph type="dt" sz="half" idx="10"/>
          </p:nvPr>
        </p:nvSpPr>
        <p:spPr bwMode="auto"/>
        <p:txBody>
          <a:bodyPr/>
          <a:lstStyle/>
          <a:p>
            <a:pPr>
              <a:defRPr/>
            </a:pPr>
            <a:fld id="{9B3E1126-3E47-4044-9394-4153A9672583}"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20</a:t>
            </a:fld>
            <a:endParaRPr/>
          </a:p>
        </p:txBody>
      </p:sp>
      <p:sp>
        <p:nvSpPr>
          <p:cNvPr id="10" name="Rectangle 9"/>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2" name="Rectangle 11"/>
          <p:cNvSpPr/>
          <p:nvPr/>
        </p:nvSpPr>
        <p:spPr bwMode="auto">
          <a:xfrm>
            <a:off x="226545" y="236462"/>
            <a:ext cx="223364" cy="87823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3" name="Rectangle 12"/>
          <p:cNvSpPr/>
          <p:nvPr/>
        </p:nvSpPr>
        <p:spPr bwMode="auto">
          <a:xfrm>
            <a:off x="544486" y="236462"/>
            <a:ext cx="223364" cy="87823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4" name="Rectangle 13"/>
          <p:cNvSpPr/>
          <p:nvPr/>
        </p:nvSpPr>
        <p:spPr bwMode="auto">
          <a:xfrm>
            <a:off x="862427" y="236462"/>
            <a:ext cx="223364" cy="87823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5" name="Rectangle 14"/>
          <p:cNvSpPr/>
          <p:nvPr/>
        </p:nvSpPr>
        <p:spPr bwMode="auto">
          <a:xfrm>
            <a:off x="9812298" y="0"/>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1" name="Rectangle 10"/>
          <p:cNvSpPr/>
          <p:nvPr/>
        </p:nvSpPr>
        <p:spPr bwMode="auto">
          <a:xfrm>
            <a:off x="10623395" y="0"/>
            <a:ext cx="1568605" cy="6858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 name="Rectangle 2"/>
          <p:cNvSpPr/>
          <p:nvPr/>
        </p:nvSpPr>
        <p:spPr bwMode="auto">
          <a:xfrm>
            <a:off x="8915092" y="487739"/>
            <a:ext cx="2673399" cy="1465832"/>
          </a:xfrm>
          <a:prstGeom prst="rect">
            <a:avLst/>
          </a:prstGeom>
          <a:solidFill>
            <a:schemeClr val="bg1"/>
          </a:solidFill>
          <a:ln>
            <a:solidFill>
              <a:schemeClr val="bg1"/>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7" name="Rectangle 6"/>
          <p:cNvSpPr/>
          <p:nvPr/>
        </p:nvSpPr>
        <p:spPr bwMode="auto">
          <a:xfrm>
            <a:off x="8915092" y="2207037"/>
            <a:ext cx="2673399" cy="1465832"/>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pic>
        <p:nvPicPr>
          <p:cNvPr id="16" name="Picture 15" descr="A logo for a university&#10;&#10;Description automatically generated"/>
          <p:cNvPicPr>
            <a:picLocks noChangeAspect="1"/>
          </p:cNvPicPr>
          <p:nvPr/>
        </p:nvPicPr>
        <p:blipFill>
          <a:blip r:embed="rId3"/>
          <a:stretch/>
        </p:blipFill>
        <p:spPr bwMode="auto">
          <a:xfrm>
            <a:off x="9172291" y="541708"/>
            <a:ext cx="2135974" cy="1267804"/>
          </a:xfrm>
          <a:prstGeom prst="rect">
            <a:avLst/>
          </a:prstGeom>
        </p:spPr>
      </p:pic>
      <p:sp>
        <p:nvSpPr>
          <p:cNvPr id="18" name="Content Placeholder 2"/>
          <p:cNvSpPr>
            <a:spLocks noGrp="1"/>
          </p:cNvSpPr>
          <p:nvPr>
            <p:ph idx="1"/>
          </p:nvPr>
        </p:nvSpPr>
        <p:spPr bwMode="auto">
          <a:xfrm>
            <a:off x="471299" y="1510703"/>
            <a:ext cx="4818776" cy="4498432"/>
          </a:xfrm>
        </p:spPr>
        <p:txBody>
          <a:bodyPr numCol="1">
            <a:noAutofit/>
          </a:bodyPr>
          <a:lstStyle/>
          <a:p>
            <a:pPr marL="0" indent="0">
              <a:buNone/>
              <a:defRPr/>
            </a:pPr>
            <a:r>
              <a:rPr sz="2400" b="1" dirty="0">
                <a:solidFill>
                  <a:schemeClr val="accent5">
                    <a:lumMod val="50000"/>
                  </a:schemeClr>
                </a:solidFill>
                <a:latin typeface="+mn-ea"/>
              </a:rPr>
              <a:t>Prof. Dr. Oliver Serfling </a:t>
            </a:r>
            <a:endParaRPr lang="de-DE" sz="2400" b="1" dirty="0">
              <a:solidFill>
                <a:schemeClr val="accent5">
                  <a:lumMod val="50000"/>
                </a:schemeClr>
              </a:solidFill>
              <a:latin typeface="+mn-ea"/>
            </a:endParaRPr>
          </a:p>
          <a:p>
            <a:pPr marL="93663" indent="0">
              <a:buNone/>
              <a:defRPr/>
            </a:pPr>
            <a:r>
              <a:rPr lang="en-GB" sz="2200" b="0" i="0" dirty="0">
                <a:latin typeface="+mn-ea"/>
              </a:rPr>
              <a:t>Professor of Economic Policy </a:t>
            </a:r>
            <a:br>
              <a:rPr lang="en-GB" sz="2200" b="0" i="0" dirty="0">
                <a:latin typeface="+mn-ea"/>
              </a:rPr>
            </a:br>
            <a:r>
              <a:rPr lang="en-GB" sz="2200" b="0" i="0" dirty="0">
                <a:latin typeface="+mn-ea"/>
              </a:rPr>
              <a:t>and Development Economics</a:t>
            </a:r>
            <a:endParaRPr dirty="0"/>
          </a:p>
          <a:p>
            <a:pPr marL="93663" indent="0">
              <a:buNone/>
              <a:defRPr/>
            </a:pPr>
            <a:r>
              <a:rPr lang="en-US" sz="2200" dirty="0">
                <a:latin typeface="+mn-ea"/>
              </a:rPr>
              <a:t>Faculty of Society and Economics </a:t>
            </a:r>
            <a:endParaRPr dirty="0"/>
          </a:p>
          <a:p>
            <a:pPr marL="93663" indent="0">
              <a:buNone/>
              <a:defRPr/>
            </a:pPr>
            <a:r>
              <a:rPr lang="en-GB" sz="2200" b="0" i="0" dirty="0">
                <a:latin typeface="+mn-ea"/>
              </a:rPr>
              <a:t>Head of Degree Program </a:t>
            </a:r>
            <a:br>
              <a:rPr lang="en-GB" sz="2200" b="0" i="0" dirty="0">
                <a:latin typeface="+mn-ea"/>
              </a:rPr>
            </a:br>
            <a:r>
              <a:rPr lang="en-GB" sz="2200" b="0" i="0" dirty="0">
                <a:latin typeface="+mn-ea"/>
              </a:rPr>
              <a:t>M.A. Sustainable Development Management</a:t>
            </a:r>
            <a:r>
              <a:rPr lang="en-GB" sz="2200" dirty="0">
                <a:latin typeface="+mn-ea"/>
              </a:rPr>
              <a:t> </a:t>
            </a:r>
            <a:r>
              <a:rPr lang="en-GB" sz="2400" dirty="0">
                <a:latin typeface="+mn-ea"/>
              </a:rPr>
              <a:t/>
            </a:r>
            <a:br>
              <a:rPr lang="en-GB" sz="2400" dirty="0">
                <a:latin typeface="+mn-ea"/>
              </a:rPr>
            </a:br>
            <a:r>
              <a:rPr lang="en-GB" sz="800" dirty="0">
                <a:solidFill>
                  <a:schemeClr val="bg1"/>
                </a:solidFill>
                <a:latin typeface="+mn-ea"/>
              </a:rPr>
              <a:t>a</a:t>
            </a:r>
            <a:r>
              <a:rPr lang="en-GB" sz="2400" dirty="0">
                <a:latin typeface="+mn-ea"/>
              </a:rPr>
              <a:t/>
            </a:r>
            <a:br>
              <a:rPr lang="en-GB" sz="2400" dirty="0">
                <a:latin typeface="+mn-ea"/>
              </a:rPr>
            </a:br>
            <a:r>
              <a:rPr lang="en-GB" sz="1800" u="sng" dirty="0" err="1">
                <a:latin typeface="+mn-ea"/>
                <a:hlinkClick r:id="rId4" tooltip="mailto:oliver.serfling@hochschule-rhein-waal.de"/>
              </a:rPr>
              <a:t>oliver.serfling</a:t>
            </a:r>
            <a:r>
              <a:rPr lang="en-GB" sz="1800" u="sng" dirty="0">
                <a:latin typeface="+mn-ea"/>
                <a:hlinkClick r:id="rId4" tooltip="mailto:oliver.serfling@hochschule-rhein-waal.de"/>
              </a:rPr>
              <a:t>@</a:t>
            </a:r>
            <a:r>
              <a:rPr lang="en-GB" sz="1800" dirty="0">
                <a:latin typeface="+mn-ea"/>
                <a:hlinkClick r:id="rId4" tooltip="mailto:oliver.serfling@hochschule-rhein-waal.de"/>
              </a:rPr>
              <a:t/>
            </a:r>
            <a:br>
              <a:rPr lang="en-GB" sz="1800" dirty="0">
                <a:latin typeface="+mn-ea"/>
                <a:hlinkClick r:id="rId4" tooltip="mailto:oliver.serfling@hochschule-rhein-waal.de"/>
              </a:rPr>
            </a:br>
            <a:r>
              <a:rPr lang="en-GB" sz="1800" u="sng" dirty="0">
                <a:latin typeface="+mn-ea"/>
                <a:hlinkClick r:id="rId4" tooltip="mailto:oliver.serfling@hochschule-rhein-waal.de"/>
              </a:rPr>
              <a:t>hochschule-rhein-waal.de</a:t>
            </a:r>
            <a:r>
              <a:rPr lang="en-GB" sz="1800" dirty="0">
                <a:latin typeface="+mn-ea"/>
              </a:rPr>
              <a:t> </a:t>
            </a:r>
            <a:endParaRPr dirty="0"/>
          </a:p>
        </p:txBody>
      </p:sp>
      <p:sp>
        <p:nvSpPr>
          <p:cNvPr id="21" name="Content Placeholder 2"/>
          <p:cNvSpPr txBox="1"/>
          <p:nvPr/>
        </p:nvSpPr>
        <p:spPr bwMode="auto">
          <a:xfrm>
            <a:off x="5230873" y="1510703"/>
            <a:ext cx="4818776" cy="4498432"/>
          </a:xfrm>
          <a:prstGeom prst="rect">
            <a:avLst/>
          </a:prstGeom>
        </p:spPr>
        <p:txBody>
          <a:bodyPr vert="horz" lIns="91440" tIns="45720" rIns="91440" bIns="45720" numCol="1" rtlCol="0">
            <a:noAutofit/>
          </a:bodyPr>
          <a:lstStyle>
            <a:lvl1pPr marL="228600" indent="-228600" algn="l" defTabSz="914400">
              <a:lnSpc>
                <a:spcPct val="100000"/>
              </a:lnSpc>
              <a:spcBef>
                <a:spcPts val="1000"/>
              </a:spcBef>
              <a:buFont typeface="Arial"/>
              <a:buChar char="•"/>
              <a:defRPr sz="2800">
                <a:solidFill>
                  <a:schemeClr val="tx1"/>
                </a:solidFill>
                <a:latin typeface="Arial"/>
                <a:ea typeface="+mn-ea"/>
                <a:cs typeface="Arial"/>
              </a:defRPr>
            </a:lvl1pPr>
            <a:lvl2pPr marL="685800" indent="-228600" algn="l" defTabSz="914400">
              <a:lnSpc>
                <a:spcPct val="100000"/>
              </a:lnSpc>
              <a:spcBef>
                <a:spcPts val="500"/>
              </a:spcBef>
              <a:buFont typeface="Arial"/>
              <a:buChar char="•"/>
              <a:defRPr sz="2400">
                <a:solidFill>
                  <a:schemeClr val="tx1"/>
                </a:solidFill>
                <a:latin typeface="Arial"/>
                <a:ea typeface="+mn-ea"/>
                <a:cs typeface="Arial"/>
              </a:defRPr>
            </a:lvl2pPr>
            <a:lvl3pPr marL="1143000" indent="-228600" algn="l" defTabSz="914400">
              <a:lnSpc>
                <a:spcPct val="100000"/>
              </a:lnSpc>
              <a:spcBef>
                <a:spcPts val="500"/>
              </a:spcBef>
              <a:buFont typeface="Arial"/>
              <a:buChar char="•"/>
              <a:defRPr sz="2000">
                <a:solidFill>
                  <a:schemeClr val="tx1"/>
                </a:solidFill>
                <a:latin typeface="Arial"/>
                <a:ea typeface="+mn-ea"/>
                <a:cs typeface="Arial"/>
              </a:defRPr>
            </a:lvl3pPr>
            <a:lvl4pPr marL="1600200" indent="-228600" algn="l" defTabSz="914400">
              <a:lnSpc>
                <a:spcPct val="100000"/>
              </a:lnSpc>
              <a:spcBef>
                <a:spcPts val="500"/>
              </a:spcBef>
              <a:buFont typeface="Arial"/>
              <a:buChar char="•"/>
              <a:defRPr sz="1800">
                <a:solidFill>
                  <a:schemeClr val="tx1"/>
                </a:solidFill>
                <a:latin typeface="Arial"/>
                <a:ea typeface="+mn-ea"/>
                <a:cs typeface="Arial"/>
              </a:defRPr>
            </a:lvl4pPr>
            <a:lvl5pPr marL="2057400" indent="-228600" algn="l" defTabSz="914400">
              <a:lnSpc>
                <a:spcPct val="10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sz="2400" b="1" dirty="0">
                <a:solidFill>
                  <a:schemeClr val="accent5">
                    <a:lumMod val="50000"/>
                  </a:schemeClr>
                </a:solidFill>
                <a:latin typeface="+mn-ea"/>
              </a:rPr>
              <a:t>Taisiya Lebedeva, M.A. </a:t>
            </a:r>
            <a:endParaRPr dirty="0"/>
          </a:p>
          <a:p>
            <a:pPr marL="93663" indent="0">
              <a:buFont typeface="Arial"/>
              <a:buNone/>
              <a:defRPr/>
            </a:pPr>
            <a:r>
              <a:rPr lang="en-GB" sz="2200" dirty="0">
                <a:latin typeface="+mn-ea"/>
              </a:rPr>
              <a:t>M.A. Sustainable </a:t>
            </a:r>
            <a:br>
              <a:rPr lang="en-GB" sz="2200" dirty="0">
                <a:latin typeface="+mn-ea"/>
              </a:rPr>
            </a:br>
            <a:r>
              <a:rPr lang="en-GB" sz="2200" dirty="0">
                <a:latin typeface="+mn-ea"/>
              </a:rPr>
              <a:t>Development Management </a:t>
            </a:r>
            <a:endParaRPr dirty="0"/>
          </a:p>
          <a:p>
            <a:pPr marL="93663" indent="0">
              <a:buNone/>
              <a:defRPr/>
            </a:pPr>
            <a:r>
              <a:rPr lang="en-GB" sz="2200" dirty="0">
                <a:latin typeface="+mn-ea"/>
              </a:rPr>
              <a:t>Junior Researcher</a:t>
            </a:r>
            <a:br>
              <a:rPr lang="en-GB" sz="2200" dirty="0">
                <a:latin typeface="+mn-ea"/>
              </a:rPr>
            </a:br>
            <a:r>
              <a:rPr lang="en-GB" sz="2200" dirty="0">
                <a:latin typeface="+mn-ea"/>
              </a:rPr>
              <a:t>Capacity Building global TransRegInt Project</a:t>
            </a:r>
            <a:r>
              <a:rPr lang="en-GB" sz="2400" dirty="0">
                <a:latin typeface="+mn-ea"/>
              </a:rPr>
              <a:t/>
            </a:r>
            <a:br>
              <a:rPr lang="en-GB" sz="2400" dirty="0">
                <a:latin typeface="+mn-ea"/>
              </a:rPr>
            </a:br>
            <a:r>
              <a:rPr lang="en-GB" sz="800" dirty="0">
                <a:solidFill>
                  <a:schemeClr val="bg1"/>
                </a:solidFill>
                <a:latin typeface="+mn-ea"/>
              </a:rPr>
              <a:t>a</a:t>
            </a:r>
            <a:r>
              <a:rPr lang="en-GB" sz="2400" dirty="0">
                <a:latin typeface="+mn-ea"/>
              </a:rPr>
              <a:t/>
            </a:r>
            <a:br>
              <a:rPr lang="en-GB" sz="2400" dirty="0">
                <a:latin typeface="+mn-ea"/>
              </a:rPr>
            </a:br>
            <a:r>
              <a:rPr lang="en-GB" sz="1800" u="sng" dirty="0" err="1">
                <a:latin typeface="+mn-ea"/>
                <a:hlinkClick r:id="rId5" tooltip="mailto:taisiya.lebedeva@hochschule-rhein-waal.de"/>
              </a:rPr>
              <a:t>taisiya.lebedeva</a:t>
            </a:r>
            <a:r>
              <a:rPr lang="en-GB" sz="1800" u="sng" dirty="0">
                <a:latin typeface="+mn-ea"/>
                <a:hlinkClick r:id="rId5" tooltip="mailto:taisiya.lebedeva@hochschule-rhein-waal.de"/>
              </a:rPr>
              <a:t>@</a:t>
            </a:r>
            <a:r>
              <a:rPr lang="en-GB" sz="1800" dirty="0">
                <a:latin typeface="+mn-ea"/>
                <a:hlinkClick r:id="rId5" tooltip="mailto:taisiya.lebedeva@hochschule-rhein-waal.de"/>
              </a:rPr>
              <a:t/>
            </a:r>
            <a:br>
              <a:rPr lang="en-GB" sz="1800" dirty="0">
                <a:latin typeface="+mn-ea"/>
                <a:hlinkClick r:id="rId5" tooltip="mailto:taisiya.lebedeva@hochschule-rhein-waal.de"/>
              </a:rPr>
            </a:br>
            <a:r>
              <a:rPr lang="en-GB" sz="1800" u="sng" dirty="0">
                <a:latin typeface="+mn-ea"/>
                <a:hlinkClick r:id="rId5" tooltip="mailto:taisiya.lebedeva@hochschule-rhein-waal.de"/>
              </a:rPr>
              <a:t>hochschule-rhein-waal.de</a:t>
            </a:r>
            <a:r>
              <a:rPr lang="en-GB" sz="1800" dirty="0">
                <a:latin typeface="+mn-ea"/>
              </a:rPr>
              <a:t> </a:t>
            </a:r>
            <a:endParaRPr dirty="0"/>
          </a:p>
        </p:txBody>
      </p:sp>
      <p:pic>
        <p:nvPicPr>
          <p:cNvPr id="22" name="Grafik 8"/>
          <p:cNvPicPr>
            <a:picLocks noChangeAspect="1"/>
          </p:cNvPicPr>
          <p:nvPr/>
        </p:nvPicPr>
        <p:blipFill>
          <a:blip r:embed="rId6"/>
          <a:stretch/>
        </p:blipFill>
        <p:spPr bwMode="auto">
          <a:xfrm>
            <a:off x="9172292" y="3978995"/>
            <a:ext cx="2416199" cy="2413012"/>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r="53743"/>
          <a:stretch/>
        </p:blipFill>
        <p:spPr>
          <a:xfrm>
            <a:off x="9304958" y="2287704"/>
            <a:ext cx="2216377" cy="1225298"/>
          </a:xfrm>
          <a:prstGeom prst="rect">
            <a:avLst/>
          </a:prstGeom>
        </p:spPr>
      </p:pic>
    </p:spTree>
    <p:extLst>
      <p:ext uri="{BB962C8B-B14F-4D97-AF65-F5344CB8AC3E}">
        <p14:creationId xmlns:p14="http://schemas.microsoft.com/office/powerpoint/2010/main" val="95711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b="1"/>
              <a:t>Capacity Development as a concept</a:t>
            </a:r>
            <a:endParaRPr b="1"/>
          </a:p>
        </p:txBody>
      </p:sp>
      <p:sp>
        <p:nvSpPr>
          <p:cNvPr id="3" name="Content Placeholder 2"/>
          <p:cNvSpPr>
            <a:spLocks noGrp="1"/>
          </p:cNvSpPr>
          <p:nvPr>
            <p:ph idx="1"/>
          </p:nvPr>
        </p:nvSpPr>
        <p:spPr bwMode="auto">
          <a:xfrm>
            <a:off x="838200" y="1524000"/>
            <a:ext cx="10515600" cy="4652963"/>
          </a:xfrm>
        </p:spPr>
        <p:txBody>
          <a:bodyPr>
            <a:normAutofit fontScale="92500" lnSpcReduction="20000"/>
          </a:bodyPr>
          <a:lstStyle/>
          <a:p>
            <a:pPr marL="0" indent="0">
              <a:buNone/>
              <a:defRPr/>
            </a:pPr>
            <a:r>
              <a:rPr lang="en-US"/>
              <a:t>‘Capacity Building’ or ‘Capacity Development’ (CD) has gained considerable prominence</a:t>
            </a:r>
            <a:endParaRPr/>
          </a:p>
          <a:p>
            <a:pPr lvl="1">
              <a:defRPr/>
            </a:pPr>
            <a:r>
              <a:rPr lang="en-US"/>
              <a:t>not only in the Development Arena</a:t>
            </a:r>
            <a:endParaRPr/>
          </a:p>
          <a:p>
            <a:pPr lvl="1">
              <a:defRPr/>
            </a:pPr>
            <a:r>
              <a:rPr lang="en-US"/>
              <a:t>but it seems that the term rests on shallow grounds</a:t>
            </a:r>
            <a:endParaRPr/>
          </a:p>
          <a:p>
            <a:pPr lvl="1">
              <a:defRPr/>
            </a:pPr>
            <a:r>
              <a:rPr lang="en-US"/>
              <a:t>foundations of the concept are vague, basic principles unknown</a:t>
            </a:r>
            <a:endParaRPr/>
          </a:p>
          <a:p>
            <a:pPr>
              <a:defRPr/>
            </a:pPr>
            <a:endParaRPr lang="en-US"/>
          </a:p>
          <a:p>
            <a:pPr marL="0" indent="0">
              <a:buNone/>
              <a:defRPr/>
            </a:pPr>
            <a:r>
              <a:rPr lang="en-GB"/>
              <a:t>Rigorous research needed:</a:t>
            </a:r>
            <a:endParaRPr/>
          </a:p>
          <a:p>
            <a:pPr lvl="1">
              <a:defRPr/>
            </a:pPr>
            <a:r>
              <a:rPr lang="en-US"/>
              <a:t>Identification of a common definition for CD</a:t>
            </a:r>
            <a:endParaRPr/>
          </a:p>
          <a:p>
            <a:pPr lvl="2">
              <a:defRPr/>
            </a:pPr>
            <a:r>
              <a:rPr lang="en-US"/>
              <a:t>Common process description for CD</a:t>
            </a:r>
            <a:endParaRPr/>
          </a:p>
          <a:p>
            <a:pPr lvl="2">
              <a:defRPr/>
            </a:pPr>
            <a:r>
              <a:rPr lang="en-US"/>
              <a:t>Differences accross academic disciplines and </a:t>
            </a:r>
            <a:br>
              <a:rPr lang="en-US"/>
            </a:br>
            <a:r>
              <a:rPr lang="en-US"/>
              <a:t>practitioners, i.e. development agencies.</a:t>
            </a:r>
            <a:endParaRPr/>
          </a:p>
          <a:p>
            <a:pPr lvl="1">
              <a:defRPr/>
            </a:pPr>
            <a:r>
              <a:rPr lang="en-US"/>
              <a:t>Quantitative Significance in Development Practice</a:t>
            </a:r>
            <a:endParaRPr/>
          </a:p>
          <a:p>
            <a:pPr lvl="1">
              <a:defRPr/>
            </a:pPr>
            <a:r>
              <a:rPr lang="en-US"/>
              <a:t>Meta-Evaluation of CD projects</a:t>
            </a:r>
            <a:endParaRPr/>
          </a:p>
        </p:txBody>
      </p:sp>
      <p:sp>
        <p:nvSpPr>
          <p:cNvPr id="4" name="Date Placeholder 3"/>
          <p:cNvSpPr>
            <a:spLocks noGrp="1"/>
          </p:cNvSpPr>
          <p:nvPr>
            <p:ph type="dt" sz="half" idx="10"/>
          </p:nvPr>
        </p:nvSpPr>
        <p:spPr bwMode="auto"/>
        <p:txBody>
          <a:bodyPr/>
          <a:lstStyle/>
          <a:p>
            <a:pPr>
              <a:defRPr/>
            </a:pPr>
            <a:fld id="{015A8050-F4CA-4B58-BF47-7441C2496D8C}"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3</a:t>
            </a:fld>
            <a:endParaRPr/>
          </a:p>
        </p:txBody>
      </p:sp>
      <p:sp>
        <p:nvSpPr>
          <p:cNvPr id="7" name="Rectangle 6"/>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b="1"/>
              <a:t>History of Capacity Development</a:t>
            </a:r>
            <a:endParaRPr/>
          </a:p>
        </p:txBody>
      </p:sp>
      <p:sp>
        <p:nvSpPr>
          <p:cNvPr id="3" name="Content Placeholder 2"/>
          <p:cNvSpPr>
            <a:spLocks noGrp="1"/>
          </p:cNvSpPr>
          <p:nvPr>
            <p:ph sz="half" idx="1"/>
          </p:nvPr>
        </p:nvSpPr>
        <p:spPr bwMode="auto">
          <a:xfrm>
            <a:off x="808851" y="1597025"/>
            <a:ext cx="5181600" cy="4351338"/>
          </a:xfrm>
        </p:spPr>
        <p:txBody>
          <a:bodyPr>
            <a:normAutofit fontScale="70000" lnSpcReduction="20000"/>
          </a:bodyPr>
          <a:lstStyle/>
          <a:p>
            <a:pPr>
              <a:lnSpc>
                <a:spcPct val="120000"/>
              </a:lnSpc>
              <a:defRPr/>
            </a:pPr>
            <a:r>
              <a:rPr lang="de-DE"/>
              <a:t>The literature on CD dates back </a:t>
            </a:r>
            <a:br>
              <a:rPr lang="de-DE"/>
            </a:br>
            <a:r>
              <a:rPr lang="de-DE"/>
              <a:t>to the early 1980s</a:t>
            </a:r>
            <a:endParaRPr/>
          </a:p>
          <a:p>
            <a:pPr lvl="1">
              <a:lnSpc>
                <a:spcPct val="120000"/>
              </a:lnSpc>
              <a:defRPr/>
            </a:pPr>
            <a:r>
              <a:rPr lang="de-DE"/>
              <a:t>With some authors pointing to predecessors on institutional strengthening in 70s</a:t>
            </a:r>
            <a:endParaRPr/>
          </a:p>
          <a:p>
            <a:pPr>
              <a:lnSpc>
                <a:spcPct val="120000"/>
              </a:lnSpc>
              <a:defRPr/>
            </a:pPr>
            <a:r>
              <a:rPr lang="de-DE"/>
              <a:t>Majority of publications after 1990, </a:t>
            </a:r>
            <a:br>
              <a:rPr lang="de-DE"/>
            </a:br>
            <a:r>
              <a:rPr lang="de-DE"/>
              <a:t>in the 2000s</a:t>
            </a:r>
            <a:endParaRPr/>
          </a:p>
          <a:p>
            <a:pPr>
              <a:lnSpc>
                <a:spcPct val="120000"/>
              </a:lnSpc>
              <a:defRPr/>
            </a:pPr>
            <a:r>
              <a:rPr lang="de-DE"/>
              <a:t>Influenced by the ideas of Douglas C. North on the role of formal / informal institutions in the development process</a:t>
            </a:r>
          </a:p>
          <a:p>
            <a:pPr>
              <a:lnSpc>
                <a:spcPct val="120000"/>
              </a:lnSpc>
              <a:defRPr/>
            </a:pPr>
            <a:r>
              <a:rPr lang="de-DE"/>
              <a:t>Gained official recognition by </a:t>
            </a:r>
            <a:r>
              <a:rPr lang="en-US"/>
              <a:t>The Paris Declaration on Aid Effectiveness in 2005 and the Accra Agenda for Action 2008:</a:t>
            </a:r>
            <a:endParaRPr/>
          </a:p>
        </p:txBody>
      </p:sp>
      <p:sp>
        <p:nvSpPr>
          <p:cNvPr id="12" name="Inhaltsplatzhalter 11"/>
          <p:cNvSpPr>
            <a:spLocks noGrp="1"/>
          </p:cNvSpPr>
          <p:nvPr>
            <p:ph sz="half" idx="2"/>
          </p:nvPr>
        </p:nvSpPr>
        <p:spPr bwMode="auto">
          <a:xfrm>
            <a:off x="6172200" y="1671699"/>
            <a:ext cx="5181600" cy="4351338"/>
          </a:xfrm>
        </p:spPr>
        <p:txBody>
          <a:bodyPr>
            <a:normAutofit fontScale="70000" lnSpcReduction="20000"/>
          </a:bodyPr>
          <a:lstStyle/>
          <a:p>
            <a:pPr marL="0" indent="0">
              <a:lnSpc>
                <a:spcPct val="120000"/>
              </a:lnSpc>
              <a:buNone/>
              <a:defRPr/>
            </a:pPr>
            <a:r>
              <a:rPr lang="en-US" i="1"/>
              <a:t>„Without robust capacity – strong institutions, systems, and local expertise – developing countries cannot fully own </a:t>
            </a:r>
            <a:br>
              <a:rPr lang="en-US" i="1"/>
            </a:br>
            <a:r>
              <a:rPr lang="en-US" i="1"/>
              <a:t>and manage their development processes. We agreed in the Paris Declaration that capacity development is the responsibility </a:t>
            </a:r>
            <a:br>
              <a:rPr lang="en-US" i="1"/>
            </a:br>
            <a:r>
              <a:rPr lang="en-US" i="1"/>
              <a:t>of developing countries, with donors playing a supportive role, and that technical </a:t>
            </a:r>
            <a:br>
              <a:rPr lang="en-US" i="1"/>
            </a:br>
            <a:r>
              <a:rPr lang="en-US" i="1"/>
              <a:t>co-operation is one means among others </a:t>
            </a:r>
            <a:br>
              <a:rPr lang="en-US" i="1"/>
            </a:br>
            <a:r>
              <a:rPr lang="en-US" i="1"/>
              <a:t>to develop capacity.“ </a:t>
            </a:r>
            <a:endParaRPr/>
          </a:p>
          <a:p>
            <a:pPr marL="0" indent="0">
              <a:lnSpc>
                <a:spcPct val="120000"/>
              </a:lnSpc>
              <a:buNone/>
              <a:defRPr/>
            </a:pPr>
            <a:r>
              <a:rPr lang="en-US" i="1"/>
              <a:t/>
            </a:r>
            <a:br>
              <a:rPr lang="en-US" i="1"/>
            </a:br>
            <a:r>
              <a:rPr lang="en-US"/>
              <a:t>(OECD, 2005/2008, p.16). </a:t>
            </a:r>
            <a:endParaRPr/>
          </a:p>
          <a:p>
            <a:pPr>
              <a:lnSpc>
                <a:spcPct val="120000"/>
              </a:lnSpc>
              <a:defRPr/>
            </a:pPr>
            <a:endParaRPr lang="de-DE"/>
          </a:p>
        </p:txBody>
      </p:sp>
      <p:sp>
        <p:nvSpPr>
          <p:cNvPr id="4" name="Date Placeholder 3"/>
          <p:cNvSpPr>
            <a:spLocks noGrp="1"/>
          </p:cNvSpPr>
          <p:nvPr>
            <p:ph type="dt" sz="half" idx="10"/>
          </p:nvPr>
        </p:nvSpPr>
        <p:spPr bwMode="auto"/>
        <p:txBody>
          <a:bodyPr/>
          <a:lstStyle/>
          <a:p>
            <a:pPr>
              <a:defRPr/>
            </a:pPr>
            <a:fld id="{4232A326-FBC6-474F-96D4-C5E8F44DEDBF}"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4</a:t>
            </a:fld>
            <a:endParaRPr/>
          </a:p>
        </p:txBody>
      </p:sp>
      <p:sp>
        <p:nvSpPr>
          <p:cNvPr id="7" name="Rectangle 6"/>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b="1" dirty="0"/>
              <a:t>Towards</a:t>
            </a:r>
            <a:r>
              <a:rPr lang="de-DE" b="1" dirty="0"/>
              <a:t> a Definition</a:t>
            </a:r>
            <a:endParaRPr b="1" dirty="0"/>
          </a:p>
        </p:txBody>
      </p:sp>
      <p:sp>
        <p:nvSpPr>
          <p:cNvPr id="3" name="Content Placeholder 2"/>
          <p:cNvSpPr>
            <a:spLocks noGrp="1"/>
          </p:cNvSpPr>
          <p:nvPr>
            <p:ph sz="half" idx="1"/>
          </p:nvPr>
        </p:nvSpPr>
        <p:spPr bwMode="auto"/>
        <p:txBody>
          <a:bodyPr>
            <a:normAutofit fontScale="85000" lnSpcReduction="10000"/>
          </a:bodyPr>
          <a:lstStyle/>
          <a:p>
            <a:pPr>
              <a:defRPr/>
            </a:pPr>
            <a:r>
              <a:rPr lang="en-US"/>
              <a:t>Even though recognized </a:t>
            </a:r>
            <a:br>
              <a:rPr lang="en-US"/>
            </a:br>
            <a:r>
              <a:rPr lang="en-US"/>
              <a:t>by OECD-DAC any ‘official’ definition is lacking</a:t>
            </a:r>
            <a:endParaRPr/>
          </a:p>
          <a:p>
            <a:pPr>
              <a:defRPr/>
            </a:pPr>
            <a:r>
              <a:rPr lang="en-US"/>
              <a:t>The literature only agrees on </a:t>
            </a:r>
            <a:endParaRPr/>
          </a:p>
          <a:p>
            <a:pPr lvl="1">
              <a:defRPr/>
            </a:pPr>
            <a:r>
              <a:rPr lang="en-US"/>
              <a:t>complexity, multidimensionality </a:t>
            </a:r>
            <a:endParaRPr/>
          </a:p>
          <a:p>
            <a:pPr lvl="1">
              <a:defRPr/>
            </a:pPr>
            <a:r>
              <a:rPr lang="en-US"/>
              <a:t>being means and end</a:t>
            </a:r>
            <a:endParaRPr/>
          </a:p>
          <a:p>
            <a:pPr lvl="1">
              <a:defRPr/>
            </a:pPr>
            <a:r>
              <a:rPr lang="en-US"/>
              <a:t>lack of a common definition is obstacle to effective implementation</a:t>
            </a:r>
            <a:endParaRPr/>
          </a:p>
          <a:p>
            <a:pPr>
              <a:defRPr/>
            </a:pPr>
            <a:r>
              <a:rPr lang="en-US"/>
              <a:t> CD a “wide currency </a:t>
            </a:r>
            <a:br>
              <a:rPr lang="en-US"/>
            </a:br>
            <a:r>
              <a:rPr lang="en-US"/>
              <a:t>in the development community” </a:t>
            </a:r>
            <a:endParaRPr/>
          </a:p>
          <a:p>
            <a:pPr marL="0" indent="0">
              <a:buNone/>
              <a:defRPr/>
            </a:pPr>
            <a:endParaRPr/>
          </a:p>
        </p:txBody>
      </p:sp>
      <p:sp>
        <p:nvSpPr>
          <p:cNvPr id="12" name="Inhaltsplatzhalter 11"/>
          <p:cNvSpPr>
            <a:spLocks noGrp="1"/>
          </p:cNvSpPr>
          <p:nvPr>
            <p:ph sz="half" idx="2"/>
          </p:nvPr>
        </p:nvSpPr>
        <p:spPr bwMode="auto">
          <a:xfrm>
            <a:off x="6019800" y="1553064"/>
            <a:ext cx="5181600" cy="4351338"/>
          </a:xfrm>
        </p:spPr>
        <p:txBody>
          <a:bodyPr>
            <a:normAutofit fontScale="85000" lnSpcReduction="10000"/>
          </a:bodyPr>
          <a:lstStyle/>
          <a:p>
            <a:pPr marL="0" indent="0">
              <a:lnSpc>
                <a:spcPct val="110000"/>
              </a:lnSpc>
              <a:buNone/>
              <a:defRPr/>
            </a:pPr>
            <a:r>
              <a:rPr lang="en-GB"/>
              <a:t>UNESCO, 2010: </a:t>
            </a:r>
            <a:endParaRPr/>
          </a:p>
          <a:p>
            <a:pPr marL="0" indent="0">
              <a:lnSpc>
                <a:spcPct val="110000"/>
              </a:lnSpc>
              <a:buNone/>
              <a:defRPr/>
            </a:pPr>
            <a:r>
              <a:rPr lang="en-GB" i="1"/>
              <a:t>Capacity building/development </a:t>
            </a:r>
            <a:br>
              <a:rPr lang="en-GB" i="1"/>
            </a:br>
            <a:r>
              <a:rPr lang="en-GB" i="1"/>
              <a:t>is the process by which individuals, groups, organizations, institutions and societies increase their abilities to: (a) perform core functions, solve problems, define and achieve objectives; and </a:t>
            </a:r>
            <a:br>
              <a:rPr lang="en-GB" i="1"/>
            </a:br>
            <a:r>
              <a:rPr lang="en-GB" i="1"/>
              <a:t>(b) understand and deal with their development needs in a broad context and in a sustainable manner.</a:t>
            </a:r>
            <a:endParaRPr/>
          </a:p>
          <a:p>
            <a:pPr>
              <a:lnSpc>
                <a:spcPct val="110000"/>
              </a:lnSpc>
              <a:defRPr/>
            </a:pPr>
            <a:endParaRPr lang="de-DE"/>
          </a:p>
        </p:txBody>
      </p:sp>
      <p:sp>
        <p:nvSpPr>
          <p:cNvPr id="4" name="Date Placeholder 3"/>
          <p:cNvSpPr>
            <a:spLocks noGrp="1"/>
          </p:cNvSpPr>
          <p:nvPr>
            <p:ph type="dt" sz="half" idx="10"/>
          </p:nvPr>
        </p:nvSpPr>
        <p:spPr bwMode="auto"/>
        <p:txBody>
          <a:bodyPr/>
          <a:lstStyle/>
          <a:p>
            <a:pPr>
              <a:defRPr/>
            </a:pPr>
            <a:fld id="{69AE1760-457A-496C-AA00-27ADF4C5B24B}"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5</a:t>
            </a:fld>
            <a:endParaRPr/>
          </a:p>
        </p:txBody>
      </p:sp>
      <p:sp>
        <p:nvSpPr>
          <p:cNvPr id="7" name="Rectangle 6"/>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47E20-F901-0B07-41D3-D3B74ECA5658}"/>
              </a:ext>
            </a:extLst>
          </p:cNvPr>
          <p:cNvSpPr/>
          <p:nvPr/>
        </p:nvSpPr>
        <p:spPr bwMode="auto">
          <a:xfrm rot="16200000">
            <a:off x="4023376" y="-3579691"/>
            <a:ext cx="1105714" cy="9152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 name="Title 1"/>
          <p:cNvSpPr>
            <a:spLocks noGrp="1"/>
          </p:cNvSpPr>
          <p:nvPr>
            <p:ph type="title"/>
          </p:nvPr>
        </p:nvSpPr>
        <p:spPr/>
        <p:txBody>
          <a:bodyPr/>
          <a:lstStyle/>
          <a:p>
            <a:r>
              <a:rPr lang="en-US" b="1" dirty="0"/>
              <a:t>Discussion</a:t>
            </a:r>
          </a:p>
        </p:txBody>
      </p:sp>
      <p:sp>
        <p:nvSpPr>
          <p:cNvPr id="3" name="Content Placeholder 2"/>
          <p:cNvSpPr>
            <a:spLocks noGrp="1"/>
          </p:cNvSpPr>
          <p:nvPr>
            <p:ph sz="half" idx="1"/>
          </p:nvPr>
        </p:nvSpPr>
        <p:spPr>
          <a:xfrm>
            <a:off x="2514599" y="2024062"/>
            <a:ext cx="7518401" cy="4351338"/>
          </a:xfrm>
        </p:spPr>
        <p:txBody>
          <a:bodyPr/>
          <a:lstStyle/>
          <a:p>
            <a:r>
              <a:rPr lang="en-US" dirty="0"/>
              <a:t>What were your encounters with CD?</a:t>
            </a:r>
            <a:br>
              <a:rPr lang="en-US" dirty="0"/>
            </a:br>
            <a:r>
              <a:rPr lang="en-US" dirty="0"/>
              <a:t>Tell us about the projects you were involved in that contained a CD component </a:t>
            </a:r>
          </a:p>
          <a:p>
            <a:r>
              <a:rPr lang="en-US" dirty="0"/>
              <a:t>What is your experience with designing, implementing and evaluating CD?</a:t>
            </a:r>
          </a:p>
          <a:p>
            <a:r>
              <a:rPr lang="en-US" dirty="0"/>
              <a:t>What in your opinion is the relevance of CD for development interventions in general? </a:t>
            </a:r>
          </a:p>
        </p:txBody>
      </p:sp>
      <p:sp>
        <p:nvSpPr>
          <p:cNvPr id="5" name="Date Placeholder 4"/>
          <p:cNvSpPr>
            <a:spLocks noGrp="1"/>
          </p:cNvSpPr>
          <p:nvPr>
            <p:ph type="dt" sz="half" idx="10"/>
          </p:nvPr>
        </p:nvSpPr>
        <p:spPr/>
        <p:txBody>
          <a:bodyPr/>
          <a:lstStyle/>
          <a:p>
            <a:pPr>
              <a:defRPr/>
            </a:pPr>
            <a:fld id="{F11E4CC8-4138-499E-B36E-825ECF08FA4E}" type="datetime1">
              <a:rPr lang="en-150" smtClean="0"/>
              <a:t>07/06/2024</a:t>
            </a:fld>
            <a:endParaRPr lang="en-150"/>
          </a:p>
        </p:txBody>
      </p:sp>
      <p:sp>
        <p:nvSpPr>
          <p:cNvPr id="6" name="Footer Placeholder 5"/>
          <p:cNvSpPr>
            <a:spLocks noGrp="1"/>
          </p:cNvSpPr>
          <p:nvPr>
            <p:ph type="ftr" sz="quarter" idx="11"/>
          </p:nvPr>
        </p:nvSpPr>
        <p:spPr/>
        <p:txBody>
          <a:bodyPr/>
          <a:lstStyle/>
          <a:p>
            <a:pPr>
              <a:defRPr/>
            </a:pPr>
            <a:r>
              <a:rPr lang="en-GB"/>
              <a:t>gLOCAL Evaluation Week</a:t>
            </a:r>
          </a:p>
        </p:txBody>
      </p:sp>
      <p:sp>
        <p:nvSpPr>
          <p:cNvPr id="7" name="Slide Number Placeholder 6"/>
          <p:cNvSpPr>
            <a:spLocks noGrp="1"/>
          </p:cNvSpPr>
          <p:nvPr>
            <p:ph type="sldNum" sz="quarter" idx="12"/>
          </p:nvPr>
        </p:nvSpPr>
        <p:spPr/>
        <p:txBody>
          <a:bodyPr/>
          <a:lstStyle/>
          <a:p>
            <a:pPr>
              <a:defRPr/>
            </a:pPr>
            <a:fld id="{DB28579E-2733-AA45-9113-0AA8664065D4}" type="slidenum">
              <a:rPr lang="en-150" smtClean="0"/>
              <a:t>6</a:t>
            </a:fld>
            <a:endParaRPr lang="en-150"/>
          </a:p>
        </p:txBody>
      </p:sp>
      <p:pic>
        <p:nvPicPr>
          <p:cNvPr id="9" name="Picture 8" descr="A group of people with a green speech bubble&#10;&#10;Description automatically generated">
            <a:extLst>
              <a:ext uri="{FF2B5EF4-FFF2-40B4-BE49-F238E27FC236}">
                <a16:creationId xmlns:a16="http://schemas.microsoft.com/office/drawing/2014/main" id="{B18DA9C6-1A32-7F35-7A5D-183733874FA6}"/>
              </a:ext>
            </a:extLst>
          </p:cNvPr>
          <p:cNvPicPr>
            <a:picLocks noChangeAspect="1"/>
          </p:cNvPicPr>
          <p:nvPr/>
        </p:nvPicPr>
        <p:blipFill>
          <a:blip r:embed="rId2"/>
          <a:stretch>
            <a:fillRect/>
          </a:stretch>
        </p:blipFill>
        <p:spPr>
          <a:xfrm>
            <a:off x="838200" y="2146828"/>
            <a:ext cx="1105715" cy="1105715"/>
          </a:xfrm>
          <a:prstGeom prst="rect">
            <a:avLst/>
          </a:prstGeom>
        </p:spPr>
      </p:pic>
      <p:sp>
        <p:nvSpPr>
          <p:cNvPr id="10" name="TextBox 9">
            <a:extLst>
              <a:ext uri="{FF2B5EF4-FFF2-40B4-BE49-F238E27FC236}">
                <a16:creationId xmlns:a16="http://schemas.microsoft.com/office/drawing/2014/main" id="{1D412148-386C-7859-2EF7-F45D958A1FEC}"/>
              </a:ext>
            </a:extLst>
          </p:cNvPr>
          <p:cNvSpPr txBox="1"/>
          <p:nvPr/>
        </p:nvSpPr>
        <p:spPr bwMode="auto">
          <a:xfrm>
            <a:off x="838200" y="3344361"/>
            <a:ext cx="1098997" cy="169277"/>
          </a:xfrm>
          <a:prstGeom prst="rect">
            <a:avLst/>
          </a:prstGeom>
          <a:noFill/>
        </p:spPr>
        <p:txBody>
          <a:bodyPr wrap="square" rtlCol="0">
            <a:spAutoFit/>
          </a:bodyPr>
          <a:lstStyle/>
          <a:p>
            <a:pPr>
              <a:defRPr/>
            </a:pPr>
            <a:r>
              <a:rPr sz="500" dirty="0">
                <a:latin typeface="Montserrat"/>
              </a:rPr>
              <a:t>Image: ”</a:t>
            </a:r>
            <a:r>
              <a:rPr sz="500" dirty="0" err="1">
                <a:latin typeface="Montserrat"/>
              </a:rPr>
              <a:t>flaticone.com</a:t>
            </a:r>
            <a:r>
              <a:rPr sz="500" dirty="0">
                <a:latin typeface="Montserrat"/>
              </a:rPr>
              <a:t>”</a:t>
            </a:r>
            <a:endParaRPr dirty="0"/>
          </a:p>
        </p:txBody>
      </p:sp>
    </p:spTree>
    <p:extLst>
      <p:ext uri="{BB962C8B-B14F-4D97-AF65-F5344CB8AC3E}">
        <p14:creationId xmlns:p14="http://schemas.microsoft.com/office/powerpoint/2010/main" val="232356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3211" y="2761494"/>
            <a:ext cx="5369312" cy="945772"/>
          </a:xfrm>
        </p:spPr>
        <p:txBody>
          <a:bodyPr>
            <a:normAutofit/>
          </a:bodyPr>
          <a:lstStyle/>
          <a:p>
            <a:pPr>
              <a:defRPr/>
            </a:pPr>
            <a:r>
              <a:rPr sz="3200" b="1">
                <a:solidFill>
                  <a:schemeClr val="accent5">
                    <a:lumMod val="50000"/>
                  </a:schemeClr>
                </a:solidFill>
                <a:latin typeface="Arial"/>
                <a:cs typeface="Arial"/>
              </a:rPr>
              <a:t>Data Collection</a:t>
            </a:r>
            <a:endParaRPr/>
          </a:p>
        </p:txBody>
      </p:sp>
      <p:sp>
        <p:nvSpPr>
          <p:cNvPr id="3" name="Content Placeholder 2"/>
          <p:cNvSpPr>
            <a:spLocks noGrp="1"/>
          </p:cNvSpPr>
          <p:nvPr>
            <p:ph idx="1"/>
          </p:nvPr>
        </p:nvSpPr>
        <p:spPr bwMode="auto">
          <a:xfrm>
            <a:off x="972559" y="3478268"/>
            <a:ext cx="5495693" cy="1021050"/>
          </a:xfrm>
        </p:spPr>
        <p:txBody>
          <a:bodyPr>
            <a:normAutofit/>
          </a:bodyPr>
          <a:lstStyle/>
          <a:p>
            <a:pPr marL="0" indent="0">
              <a:buNone/>
              <a:defRPr/>
            </a:pPr>
            <a:r>
              <a:rPr lang="en-GB" sz="1800">
                <a:latin typeface="Arial"/>
                <a:cs typeface="Arial"/>
              </a:rPr>
              <a:t>We have harmonized all publicly available data </a:t>
            </a:r>
            <a:br>
              <a:rPr lang="en-GB" sz="1800">
                <a:latin typeface="Arial"/>
                <a:cs typeface="Arial"/>
              </a:rPr>
            </a:br>
            <a:r>
              <a:rPr lang="en-GB" sz="1800">
                <a:latin typeface="Arial"/>
                <a:cs typeface="Arial"/>
              </a:rPr>
              <a:t>on development projects of </a:t>
            </a:r>
            <a:r>
              <a:rPr lang="en-GB" sz="1800" b="1">
                <a:latin typeface="Arial"/>
                <a:cs typeface="Arial"/>
              </a:rPr>
              <a:t>5 </a:t>
            </a:r>
            <a:r>
              <a:rPr lang="en-GB" sz="1800">
                <a:latin typeface="Arial"/>
                <a:cs typeface="Arial"/>
              </a:rPr>
              <a:t>major multilateral development banks and organizations</a:t>
            </a:r>
            <a:endParaRPr sz="1800">
              <a:latin typeface="Arial"/>
              <a:cs typeface="Arial"/>
            </a:endParaRPr>
          </a:p>
        </p:txBody>
      </p:sp>
      <p:sp>
        <p:nvSpPr>
          <p:cNvPr id="4" name="Date Placeholder 3"/>
          <p:cNvSpPr>
            <a:spLocks noGrp="1"/>
          </p:cNvSpPr>
          <p:nvPr>
            <p:ph type="dt" sz="half" idx="10"/>
          </p:nvPr>
        </p:nvSpPr>
        <p:spPr bwMode="auto"/>
        <p:txBody>
          <a:bodyPr/>
          <a:lstStyle/>
          <a:p>
            <a:pPr>
              <a:defRPr/>
            </a:pPr>
            <a:fld id="{A0407826-68AE-42E2-91D0-9B9381ADBF63}"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7</a:t>
            </a:fld>
            <a:endParaRPr/>
          </a:p>
        </p:txBody>
      </p:sp>
      <p:sp>
        <p:nvSpPr>
          <p:cNvPr id="10" name="Content Placeholder 2"/>
          <p:cNvSpPr txBox="1"/>
          <p:nvPr/>
        </p:nvSpPr>
        <p:spPr bwMode="auto">
          <a:xfrm>
            <a:off x="969227" y="4413768"/>
            <a:ext cx="5224346" cy="2053272"/>
          </a:xfrm>
          <a:prstGeom prst="rect">
            <a:avLst/>
          </a:prstGeom>
        </p:spPr>
        <p:txBody>
          <a:bodyPr vert="horz" lIns="91440" tIns="45720" rIns="91440" bIns="45720" rtlCol="0">
            <a:normAutofit/>
          </a:bodyPr>
          <a:lstStyle>
            <a:lvl1pPr marL="228600" indent="-228600" algn="l" defTabSz="914400">
              <a:lnSpc>
                <a:spcPct val="100000"/>
              </a:lnSpc>
              <a:spcBef>
                <a:spcPts val="1000"/>
              </a:spcBef>
              <a:buFont typeface="Arial"/>
              <a:buChar char="•"/>
              <a:defRPr sz="2800">
                <a:solidFill>
                  <a:schemeClr val="tx1"/>
                </a:solidFill>
                <a:latin typeface="Arial"/>
                <a:ea typeface="+mn-ea"/>
                <a:cs typeface="Arial"/>
              </a:defRPr>
            </a:lvl1pPr>
            <a:lvl2pPr marL="685800" indent="-228600" algn="l" defTabSz="914400">
              <a:lnSpc>
                <a:spcPct val="100000"/>
              </a:lnSpc>
              <a:spcBef>
                <a:spcPts val="500"/>
              </a:spcBef>
              <a:buFont typeface="Arial"/>
              <a:buChar char="•"/>
              <a:defRPr sz="2400">
                <a:solidFill>
                  <a:schemeClr val="tx1"/>
                </a:solidFill>
                <a:latin typeface="Arial"/>
                <a:ea typeface="+mn-ea"/>
                <a:cs typeface="Arial"/>
              </a:defRPr>
            </a:lvl2pPr>
            <a:lvl3pPr marL="1143000" indent="-228600" algn="l" defTabSz="914400">
              <a:lnSpc>
                <a:spcPct val="100000"/>
              </a:lnSpc>
              <a:spcBef>
                <a:spcPts val="500"/>
              </a:spcBef>
              <a:buFont typeface="Arial"/>
              <a:buChar char="•"/>
              <a:defRPr sz="2000">
                <a:solidFill>
                  <a:schemeClr val="tx1"/>
                </a:solidFill>
                <a:latin typeface="Arial"/>
                <a:ea typeface="+mn-ea"/>
                <a:cs typeface="Arial"/>
              </a:defRPr>
            </a:lvl3pPr>
            <a:lvl4pPr marL="1600200" indent="-228600" algn="l" defTabSz="914400">
              <a:lnSpc>
                <a:spcPct val="100000"/>
              </a:lnSpc>
              <a:spcBef>
                <a:spcPts val="500"/>
              </a:spcBef>
              <a:buFont typeface="Arial"/>
              <a:buChar char="•"/>
              <a:defRPr sz="1800">
                <a:solidFill>
                  <a:schemeClr val="tx1"/>
                </a:solidFill>
                <a:latin typeface="Arial"/>
                <a:ea typeface="+mn-ea"/>
                <a:cs typeface="Arial"/>
              </a:defRPr>
            </a:lvl4pPr>
            <a:lvl5pPr marL="2057400" indent="-228600" algn="l" defTabSz="914400">
              <a:lnSpc>
                <a:spcPct val="10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en-GB" sz="1800" dirty="0">
                <a:latin typeface="Arial"/>
                <a:cs typeface="Arial"/>
              </a:rPr>
              <a:t>with the following information per </a:t>
            </a:r>
            <a:r>
              <a:rPr lang="en-GB" sz="1800" b="1" dirty="0">
                <a:latin typeface="Arial"/>
                <a:cs typeface="Arial"/>
              </a:rPr>
              <a:t>74238</a:t>
            </a:r>
            <a:r>
              <a:rPr lang="en-GB" sz="1800" dirty="0">
                <a:latin typeface="Arial"/>
                <a:cs typeface="Arial"/>
              </a:rPr>
              <a:t> project: </a:t>
            </a:r>
            <a:endParaRPr lang="en-GB" sz="2400" dirty="0">
              <a:latin typeface="Arial"/>
              <a:cs typeface="Arial"/>
            </a:endParaRPr>
          </a:p>
        </p:txBody>
      </p:sp>
      <p:sp>
        <p:nvSpPr>
          <p:cNvPr id="11" name="TextBox 10"/>
          <p:cNvSpPr txBox="1"/>
          <p:nvPr/>
        </p:nvSpPr>
        <p:spPr bwMode="auto">
          <a:xfrm>
            <a:off x="6463044" y="2682455"/>
            <a:ext cx="4792855" cy="2246769"/>
          </a:xfrm>
          <a:prstGeom prst="rect">
            <a:avLst/>
          </a:prstGeom>
          <a:noFill/>
        </p:spPr>
        <p:txBody>
          <a:bodyPr wrap="square" rtlCol="0">
            <a:spAutoFit/>
          </a:bodyPr>
          <a:lstStyle/>
          <a:p>
            <a:pPr algn="l">
              <a:spcBef>
                <a:spcPts val="600"/>
              </a:spcBef>
              <a:spcAft>
                <a:spcPts val="600"/>
              </a:spcAft>
              <a:defRPr/>
            </a:pPr>
            <a:r>
              <a:rPr lang="en-GB" sz="3200" b="1" i="0" u="none" strike="noStrike" dirty="0">
                <a:solidFill>
                  <a:schemeClr val="accent5">
                    <a:lumMod val="50000"/>
                  </a:schemeClr>
                </a:solidFill>
                <a:latin typeface="+mn-ea"/>
              </a:rPr>
              <a:t>Identification strategy</a:t>
            </a:r>
            <a:r>
              <a:rPr lang="en-GB" b="0" i="0" u="none" strike="noStrike" dirty="0">
                <a:solidFill>
                  <a:srgbClr val="000000"/>
                </a:solidFill>
                <a:latin typeface="+mn-ea"/>
              </a:rPr>
              <a:t/>
            </a:r>
            <a:br>
              <a:rPr lang="en-GB" b="0" i="0" u="none" strike="noStrike" dirty="0">
                <a:solidFill>
                  <a:srgbClr val="000000"/>
                </a:solidFill>
                <a:latin typeface="+mn-ea"/>
              </a:rPr>
            </a:br>
            <a:r>
              <a:rPr lang="en-GB" b="1" i="0" u="none" strike="noStrike" dirty="0">
                <a:solidFill>
                  <a:srgbClr val="000000"/>
                </a:solidFill>
                <a:latin typeface="+mn-ea"/>
              </a:rPr>
              <a:t>Computational Text Analysis </a:t>
            </a:r>
            <a:r>
              <a:rPr lang="en-GB" b="0" i="0" u="none" strike="noStrike" dirty="0">
                <a:solidFill>
                  <a:srgbClr val="000000"/>
                </a:solidFill>
                <a:latin typeface="+mn-ea"/>
              </a:rPr>
              <a:t>of bi-grams based on a string search of word combinations of “capacity” with “building”, “development”, “strengthening” </a:t>
            </a:r>
            <a:br>
              <a:rPr lang="en-GB" b="0" i="0" u="none" strike="noStrike" dirty="0">
                <a:solidFill>
                  <a:srgbClr val="000000"/>
                </a:solidFill>
                <a:latin typeface="+mn-ea"/>
              </a:rPr>
            </a:br>
            <a:r>
              <a:rPr lang="en-GB" dirty="0">
                <a:solidFill>
                  <a:srgbClr val="000000"/>
                </a:solidFill>
                <a:latin typeface="+mn-ea"/>
              </a:rPr>
              <a:t>and </a:t>
            </a:r>
            <a:r>
              <a:rPr lang="en-GB" b="0" i="0" u="none" strike="noStrike" dirty="0">
                <a:solidFill>
                  <a:srgbClr val="000000"/>
                </a:solidFill>
                <a:latin typeface="+mn-ea"/>
              </a:rPr>
              <a:t>“enhancement” in either project title </a:t>
            </a:r>
            <a:br>
              <a:rPr lang="en-GB" b="0" i="0" u="none" strike="noStrike" dirty="0">
                <a:solidFill>
                  <a:srgbClr val="000000"/>
                </a:solidFill>
                <a:latin typeface="+mn-ea"/>
              </a:rPr>
            </a:br>
            <a:r>
              <a:rPr lang="en-GB" b="0" i="0" u="none" strike="noStrike" dirty="0">
                <a:solidFill>
                  <a:srgbClr val="000000"/>
                </a:solidFill>
                <a:latin typeface="+mn-ea"/>
              </a:rPr>
              <a:t>or in the description</a:t>
            </a:r>
            <a:endParaRPr dirty="0"/>
          </a:p>
        </p:txBody>
      </p:sp>
      <p:sp>
        <p:nvSpPr>
          <p:cNvPr id="12" name="Content Placeholder 2"/>
          <p:cNvSpPr txBox="1"/>
          <p:nvPr/>
        </p:nvSpPr>
        <p:spPr bwMode="auto">
          <a:xfrm>
            <a:off x="808706" y="4849146"/>
            <a:ext cx="5224346" cy="1182516"/>
          </a:xfrm>
          <a:prstGeom prst="rect">
            <a:avLst/>
          </a:prstGeom>
        </p:spPr>
        <p:txBody>
          <a:bodyPr vert="horz" lIns="91440" tIns="45720" rIns="91440" bIns="45720" numCol="2" rtlCol="0">
            <a:normAutofit/>
          </a:bodyPr>
          <a:lstStyle>
            <a:lvl1pPr marL="228600" indent="-228600" algn="l" defTabSz="914400">
              <a:lnSpc>
                <a:spcPct val="100000"/>
              </a:lnSpc>
              <a:spcBef>
                <a:spcPts val="1000"/>
              </a:spcBef>
              <a:buFont typeface="Arial"/>
              <a:buChar char="•"/>
              <a:defRPr sz="2800">
                <a:solidFill>
                  <a:schemeClr val="tx1"/>
                </a:solidFill>
                <a:latin typeface="Arial"/>
                <a:ea typeface="+mn-ea"/>
                <a:cs typeface="Arial"/>
              </a:defRPr>
            </a:lvl1pPr>
            <a:lvl2pPr marL="685800" indent="-228600" algn="l" defTabSz="914400">
              <a:lnSpc>
                <a:spcPct val="100000"/>
              </a:lnSpc>
              <a:spcBef>
                <a:spcPts val="500"/>
              </a:spcBef>
              <a:buFont typeface="Arial"/>
              <a:buChar char="•"/>
              <a:defRPr sz="2400">
                <a:solidFill>
                  <a:schemeClr val="tx1"/>
                </a:solidFill>
                <a:latin typeface="Arial"/>
                <a:ea typeface="+mn-ea"/>
                <a:cs typeface="Arial"/>
              </a:defRPr>
            </a:lvl2pPr>
            <a:lvl3pPr marL="1143000" indent="-228600" algn="l" defTabSz="914400">
              <a:lnSpc>
                <a:spcPct val="100000"/>
              </a:lnSpc>
              <a:spcBef>
                <a:spcPts val="500"/>
              </a:spcBef>
              <a:buFont typeface="Arial"/>
              <a:buChar char="•"/>
              <a:defRPr sz="2000">
                <a:solidFill>
                  <a:schemeClr val="tx1"/>
                </a:solidFill>
                <a:latin typeface="Arial"/>
                <a:ea typeface="+mn-ea"/>
                <a:cs typeface="Arial"/>
              </a:defRPr>
            </a:lvl3pPr>
            <a:lvl4pPr marL="1600200" indent="-228600" algn="l" defTabSz="914400">
              <a:lnSpc>
                <a:spcPct val="100000"/>
              </a:lnSpc>
              <a:spcBef>
                <a:spcPts val="500"/>
              </a:spcBef>
              <a:buFont typeface="Arial"/>
              <a:buChar char="•"/>
              <a:defRPr sz="1800">
                <a:solidFill>
                  <a:schemeClr val="tx1"/>
                </a:solidFill>
                <a:latin typeface="Arial"/>
                <a:ea typeface="+mn-ea"/>
                <a:cs typeface="Arial"/>
              </a:defRPr>
            </a:lvl4pPr>
            <a:lvl5pPr marL="2057400" indent="-228600" algn="l" defTabSz="914400">
              <a:lnSpc>
                <a:spcPct val="10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69800" lvl="1">
              <a:defRPr/>
            </a:pPr>
            <a:r>
              <a:rPr lang="en-GB" sz="1400">
                <a:latin typeface="Arial"/>
                <a:cs typeface="Arial"/>
              </a:rPr>
              <a:t>title, </a:t>
            </a:r>
            <a:endParaRPr lang="en-GB" sz="2000">
              <a:latin typeface="Arial"/>
              <a:cs typeface="Arial"/>
            </a:endParaRPr>
          </a:p>
          <a:p>
            <a:pPr marL="469800" lvl="1">
              <a:defRPr/>
            </a:pPr>
            <a:r>
              <a:rPr lang="en-GB" sz="1400">
                <a:latin typeface="Arial"/>
                <a:cs typeface="Arial"/>
              </a:rPr>
              <a:t>description, </a:t>
            </a:r>
            <a:endParaRPr lang="en-GB" sz="2000">
              <a:latin typeface="Arial"/>
              <a:cs typeface="Arial"/>
            </a:endParaRPr>
          </a:p>
          <a:p>
            <a:pPr marL="469800" lvl="1">
              <a:defRPr/>
            </a:pPr>
            <a:r>
              <a:rPr lang="en-GB" sz="1400">
                <a:latin typeface="Arial"/>
                <a:cs typeface="Arial"/>
              </a:rPr>
              <a:t>country (and region), </a:t>
            </a:r>
            <a:endParaRPr lang="en-GB" sz="2000">
              <a:latin typeface="Arial"/>
              <a:cs typeface="Arial"/>
            </a:endParaRPr>
          </a:p>
          <a:p>
            <a:pPr marL="469800" lvl="1">
              <a:defRPr/>
            </a:pPr>
            <a:r>
              <a:rPr lang="en-GB" sz="1400">
                <a:latin typeface="Arial"/>
                <a:cs typeface="Arial"/>
              </a:rPr>
              <a:t>sector, </a:t>
            </a:r>
            <a:endParaRPr lang="en-GB" sz="2000">
              <a:latin typeface="Arial"/>
              <a:cs typeface="Arial"/>
            </a:endParaRPr>
          </a:p>
          <a:p>
            <a:pPr marL="469800" lvl="1">
              <a:defRPr/>
            </a:pPr>
            <a:r>
              <a:rPr lang="en-GB" sz="1400">
                <a:latin typeface="Arial"/>
                <a:cs typeface="Arial"/>
              </a:rPr>
              <a:t>date of approval and project duration,</a:t>
            </a:r>
            <a:endParaRPr lang="en-GB" sz="2000">
              <a:latin typeface="Arial"/>
              <a:cs typeface="Arial"/>
            </a:endParaRPr>
          </a:p>
          <a:p>
            <a:pPr marL="469800" lvl="1">
              <a:defRPr/>
            </a:pPr>
            <a:r>
              <a:rPr lang="en-GB" sz="1400">
                <a:latin typeface="Arial"/>
                <a:cs typeface="Arial"/>
              </a:rPr>
              <a:t>allotted budget.</a:t>
            </a:r>
            <a:endParaRPr lang="en-GB" sz="2000">
              <a:latin typeface="Arial"/>
              <a:cs typeface="Arial"/>
            </a:endParaRPr>
          </a:p>
        </p:txBody>
      </p:sp>
      <p:sp>
        <p:nvSpPr>
          <p:cNvPr id="13" name="Rectangle 12"/>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5" name="TextBox 14"/>
          <p:cNvSpPr txBox="1"/>
          <p:nvPr/>
        </p:nvSpPr>
        <p:spPr bwMode="auto">
          <a:xfrm>
            <a:off x="7050196" y="5063687"/>
            <a:ext cx="4333098" cy="1292662"/>
          </a:xfrm>
          <a:prstGeom prst="rect">
            <a:avLst/>
          </a:prstGeom>
          <a:noFill/>
        </p:spPr>
        <p:txBody>
          <a:bodyPr wrap="square" rtlCol="0">
            <a:spAutoFit/>
          </a:bodyPr>
          <a:lstStyle/>
          <a:p>
            <a:pPr>
              <a:defRPr/>
            </a:pPr>
            <a:r>
              <a:rPr lang="en-GB" sz="2000" b="1" dirty="0">
                <a:solidFill>
                  <a:schemeClr val="accent5">
                    <a:lumMod val="50000"/>
                  </a:schemeClr>
                </a:solidFill>
                <a:latin typeface="+mn-ea"/>
              </a:rPr>
              <a:t>7.6% </a:t>
            </a:r>
            <a:r>
              <a:rPr lang="en-GB" sz="2000" dirty="0">
                <a:latin typeface="+mn-ea"/>
              </a:rPr>
              <a:t>of all projects are related to CD, claiming </a:t>
            </a:r>
            <a:r>
              <a:rPr lang="en-GB" sz="2000" b="1" dirty="0">
                <a:solidFill>
                  <a:schemeClr val="accent5">
                    <a:lumMod val="50000"/>
                  </a:schemeClr>
                </a:solidFill>
                <a:latin typeface="+mn-ea"/>
              </a:rPr>
              <a:t>7% </a:t>
            </a:r>
            <a:r>
              <a:rPr lang="en-GB" sz="2000" dirty="0">
                <a:latin typeface="+mn-ea"/>
              </a:rPr>
              <a:t>of the earmarked budget </a:t>
            </a:r>
            <a:endParaRPr dirty="0"/>
          </a:p>
          <a:p>
            <a:pPr>
              <a:defRPr/>
            </a:pPr>
            <a:endParaRPr dirty="0"/>
          </a:p>
        </p:txBody>
      </p:sp>
      <p:pic>
        <p:nvPicPr>
          <p:cNvPr id="16" name="Picture 15"/>
          <p:cNvPicPr>
            <a:picLocks noChangeAspect="1"/>
          </p:cNvPicPr>
          <p:nvPr/>
        </p:nvPicPr>
        <p:blipFill>
          <a:blip r:embed="rId3"/>
          <a:stretch/>
        </p:blipFill>
        <p:spPr bwMode="auto">
          <a:xfrm>
            <a:off x="6163378" y="5092012"/>
            <a:ext cx="776561" cy="776561"/>
          </a:xfrm>
          <a:prstGeom prst="rect">
            <a:avLst/>
          </a:prstGeom>
        </p:spPr>
      </p:pic>
      <p:sp>
        <p:nvSpPr>
          <p:cNvPr id="17" name="TextBox 16"/>
          <p:cNvSpPr txBox="1"/>
          <p:nvPr/>
        </p:nvSpPr>
        <p:spPr bwMode="auto">
          <a:xfrm>
            <a:off x="6243570" y="5918148"/>
            <a:ext cx="1098997" cy="169277"/>
          </a:xfrm>
          <a:prstGeom prst="rect">
            <a:avLst/>
          </a:prstGeom>
          <a:noFill/>
        </p:spPr>
        <p:txBody>
          <a:bodyPr wrap="square" rtlCol="0">
            <a:spAutoFit/>
          </a:bodyPr>
          <a:lstStyle/>
          <a:p>
            <a:pPr>
              <a:defRPr/>
            </a:pPr>
            <a:r>
              <a:rPr sz="500" dirty="0">
                <a:latin typeface="Montserrat"/>
              </a:rPr>
              <a:t>Image: ”</a:t>
            </a:r>
            <a:r>
              <a:rPr sz="500" dirty="0" err="1">
                <a:latin typeface="Montserrat"/>
              </a:rPr>
              <a:t>flaticone.com</a:t>
            </a:r>
            <a:r>
              <a:rPr sz="500" dirty="0">
                <a:latin typeface="Montserrat"/>
              </a:rPr>
              <a:t>”</a:t>
            </a:r>
            <a:endParaRPr dirty="0"/>
          </a:p>
        </p:txBody>
      </p:sp>
      <p:sp>
        <p:nvSpPr>
          <p:cNvPr id="7" name="Title 1"/>
          <p:cNvSpPr txBox="1"/>
          <p:nvPr/>
        </p:nvSpPr>
        <p:spPr bwMode="auto">
          <a:xfrm>
            <a:off x="808706" y="563742"/>
            <a:ext cx="10515600" cy="1325563"/>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Arial"/>
                <a:ea typeface="+mj-ea"/>
                <a:cs typeface="Arial"/>
              </a:defRPr>
            </a:lvl1pPr>
          </a:lstStyle>
          <a:p>
            <a:pPr>
              <a:defRPr/>
            </a:pPr>
            <a:r>
              <a:rPr lang="en-GB" b="1" dirty="0">
                <a:latin typeface="Arial"/>
                <a:cs typeface="Arial"/>
              </a:rPr>
              <a:t>Quantitative Significance </a:t>
            </a:r>
            <a:br>
              <a:rPr lang="en-GB" b="1" dirty="0">
                <a:latin typeface="Arial"/>
                <a:cs typeface="Arial"/>
              </a:rPr>
            </a:br>
            <a:r>
              <a:rPr lang="en-GB" b="1" dirty="0">
                <a:latin typeface="Arial"/>
                <a:cs typeface="Arial"/>
              </a:rPr>
              <a:t>of Capacity Building </a:t>
            </a:r>
            <a:endParaRPr dirty="0"/>
          </a:p>
        </p:txBody>
      </p:sp>
      <p:sp>
        <p:nvSpPr>
          <p:cNvPr id="9" name="Inhaltsplatzhalter 4"/>
          <p:cNvSpPr txBox="1"/>
          <p:nvPr/>
        </p:nvSpPr>
        <p:spPr bwMode="auto">
          <a:xfrm>
            <a:off x="848144" y="1944289"/>
            <a:ext cx="10505656" cy="910300"/>
          </a:xfrm>
          <a:prstGeom prst="rect">
            <a:avLst/>
          </a:prstGeom>
        </p:spPr>
        <p:txBody>
          <a:bodyPr vert="horz" lIns="91440" tIns="45720" rIns="91440" bIns="45720" rtlCol="0">
            <a:normAutofit/>
          </a:bodyPr>
          <a:lstStyle>
            <a:lvl1pPr marL="228600" indent="-228600" algn="l" defTabSz="914400">
              <a:lnSpc>
                <a:spcPct val="100000"/>
              </a:lnSpc>
              <a:spcBef>
                <a:spcPts val="1000"/>
              </a:spcBef>
              <a:buFont typeface="Arial"/>
              <a:buChar char="•"/>
              <a:defRPr sz="2800">
                <a:solidFill>
                  <a:schemeClr val="tx1"/>
                </a:solidFill>
                <a:latin typeface="Arial"/>
                <a:ea typeface="+mn-ea"/>
                <a:cs typeface="Arial"/>
              </a:defRPr>
            </a:lvl1pPr>
            <a:lvl2pPr marL="685800" indent="-228600" algn="l" defTabSz="914400">
              <a:lnSpc>
                <a:spcPct val="100000"/>
              </a:lnSpc>
              <a:spcBef>
                <a:spcPts val="500"/>
              </a:spcBef>
              <a:buFont typeface="Arial"/>
              <a:buChar char="•"/>
              <a:defRPr sz="2400">
                <a:solidFill>
                  <a:schemeClr val="tx1"/>
                </a:solidFill>
                <a:latin typeface="Arial"/>
                <a:ea typeface="+mn-ea"/>
                <a:cs typeface="Arial"/>
              </a:defRPr>
            </a:lvl2pPr>
            <a:lvl3pPr marL="1143000" indent="-228600" algn="l" defTabSz="914400">
              <a:lnSpc>
                <a:spcPct val="100000"/>
              </a:lnSpc>
              <a:spcBef>
                <a:spcPts val="500"/>
              </a:spcBef>
              <a:buFont typeface="Arial"/>
              <a:buChar char="•"/>
              <a:defRPr sz="2000">
                <a:solidFill>
                  <a:schemeClr val="tx1"/>
                </a:solidFill>
                <a:latin typeface="Arial"/>
                <a:ea typeface="+mn-ea"/>
                <a:cs typeface="Arial"/>
              </a:defRPr>
            </a:lvl3pPr>
            <a:lvl4pPr marL="1600200" indent="-228600" algn="l" defTabSz="914400">
              <a:lnSpc>
                <a:spcPct val="100000"/>
              </a:lnSpc>
              <a:spcBef>
                <a:spcPts val="500"/>
              </a:spcBef>
              <a:buFont typeface="Arial"/>
              <a:buChar char="•"/>
              <a:defRPr sz="1800">
                <a:solidFill>
                  <a:schemeClr val="tx1"/>
                </a:solidFill>
                <a:latin typeface="Arial"/>
                <a:ea typeface="+mn-ea"/>
                <a:cs typeface="Arial"/>
              </a:defRPr>
            </a:lvl4pPr>
            <a:lvl5pPr marL="2057400" indent="-228600" algn="l" defTabSz="914400">
              <a:lnSpc>
                <a:spcPct val="10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en-GB" sz="2400" dirty="0">
                <a:latin typeface="Arial"/>
                <a:cs typeface="Arial"/>
              </a:rPr>
              <a:t>The first quantified contribution to CD for Sustainable Development discourse.</a:t>
            </a:r>
            <a:endParaRPr lang="en-US" sz="2400" dirty="0">
              <a:latin typeface="Arial"/>
              <a:cs typeface="Arial"/>
            </a:endParaRPr>
          </a:p>
          <a:p>
            <a:pPr marL="0" indent="0">
              <a:buFont typeface="Arial"/>
              <a:buNone/>
              <a:defRPr/>
            </a:pPr>
            <a:endParaRPr lang="en-US" dirty="0"/>
          </a:p>
          <a:p>
            <a:pPr>
              <a:defRPr/>
            </a:pP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8200" y="480474"/>
            <a:ext cx="10515600" cy="1325563"/>
          </a:xfrm>
        </p:spPr>
        <p:txBody>
          <a:bodyPr/>
          <a:lstStyle/>
          <a:p>
            <a:pPr>
              <a:defRPr/>
            </a:pPr>
            <a:r>
              <a:rPr lang="en-US" b="1" dirty="0">
                <a:latin typeface="Arial"/>
                <a:cs typeface="Arial"/>
              </a:rPr>
              <a:t>Increasing Significance </a:t>
            </a:r>
            <a:br>
              <a:rPr lang="en-US" b="1" dirty="0">
                <a:latin typeface="Arial"/>
                <a:cs typeface="Arial"/>
              </a:rPr>
            </a:br>
            <a:r>
              <a:rPr lang="en-US" b="1" dirty="0">
                <a:latin typeface="Arial"/>
                <a:cs typeface="Arial"/>
              </a:rPr>
              <a:t>of CD over time</a:t>
            </a:r>
          </a:p>
        </p:txBody>
      </p:sp>
      <p:sp>
        <p:nvSpPr>
          <p:cNvPr id="4" name="Date Placeholder 3"/>
          <p:cNvSpPr>
            <a:spLocks noGrp="1"/>
          </p:cNvSpPr>
          <p:nvPr>
            <p:ph type="dt" sz="half" idx="10"/>
          </p:nvPr>
        </p:nvSpPr>
        <p:spPr bwMode="auto"/>
        <p:txBody>
          <a:bodyPr/>
          <a:lstStyle/>
          <a:p>
            <a:pPr>
              <a:defRPr/>
            </a:pPr>
            <a:fld id="{75609CAA-23E5-4944-8C45-E907235842EE}"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8</a:t>
            </a:fld>
            <a:endParaRPr/>
          </a:p>
        </p:txBody>
      </p:sp>
      <p:sp>
        <p:nvSpPr>
          <p:cNvPr id="11" name="TextBox 10"/>
          <p:cNvSpPr txBox="1"/>
          <p:nvPr/>
        </p:nvSpPr>
        <p:spPr bwMode="auto">
          <a:xfrm>
            <a:off x="6809535" y="1957510"/>
            <a:ext cx="4259982" cy="3170099"/>
          </a:xfrm>
          <a:prstGeom prst="rect">
            <a:avLst/>
          </a:prstGeom>
          <a:noFill/>
        </p:spPr>
        <p:txBody>
          <a:bodyPr wrap="square" rtlCol="0">
            <a:spAutoFit/>
          </a:bodyPr>
          <a:lstStyle/>
          <a:p>
            <a:pPr marL="285750" indent="-285750">
              <a:buFont typeface="Arial"/>
              <a:buChar char="•"/>
              <a:defRPr/>
            </a:pPr>
            <a:r>
              <a:rPr lang="en-GB" sz="2000" dirty="0">
                <a:latin typeface="Arial"/>
                <a:cs typeface="Arial"/>
              </a:rPr>
              <a:t>the first project identified as CD by us was exactly registered in the year 1990</a:t>
            </a:r>
            <a:endParaRPr dirty="0"/>
          </a:p>
          <a:p>
            <a:pPr marL="285750" indent="-285750">
              <a:buFont typeface="Arial"/>
              <a:buChar char="•"/>
              <a:defRPr/>
            </a:pPr>
            <a:r>
              <a:rPr lang="en-GB" sz="2000" dirty="0">
                <a:latin typeface="Arial"/>
                <a:cs typeface="Arial"/>
              </a:rPr>
              <a:t>increasing share of projects and their budget in the decade 2000-2010 </a:t>
            </a:r>
            <a:endParaRPr sz="2000" dirty="0">
              <a:latin typeface="Arial"/>
              <a:cs typeface="Arial"/>
            </a:endParaRPr>
          </a:p>
          <a:p>
            <a:pPr marL="285750" indent="-285750">
              <a:buFont typeface="Arial"/>
              <a:buChar char="•"/>
              <a:defRPr/>
            </a:pPr>
            <a:r>
              <a:rPr lang="en-GB" sz="2000" dirty="0">
                <a:latin typeface="Arial"/>
                <a:cs typeface="Arial"/>
              </a:rPr>
              <a:t>In the third decade, both shares and absolute number of CD projects remain on a high, but slightly declining level</a:t>
            </a:r>
            <a:endParaRPr sz="2000" dirty="0">
              <a:latin typeface="Arial"/>
              <a:cs typeface="Arial"/>
            </a:endParaRPr>
          </a:p>
        </p:txBody>
      </p:sp>
      <p:sp>
        <p:nvSpPr>
          <p:cNvPr id="13" name="Rectangle 12"/>
          <p:cNvSpPr/>
          <p:nvPr/>
        </p:nvSpPr>
        <p:spPr bwMode="auto">
          <a:xfrm>
            <a:off x="11717298" y="5801"/>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pic>
        <p:nvPicPr>
          <p:cNvPr id="10" name="Picture 9" descr="A graph with a line going up&#10;&#10;Description automatically generated with medium confidence">
            <a:extLst>
              <a:ext uri="{FF2B5EF4-FFF2-40B4-BE49-F238E27FC236}">
                <a16:creationId xmlns:a16="http://schemas.microsoft.com/office/drawing/2014/main" id="{A78E31BC-F4DF-A12B-15C9-4608FC861CFD}"/>
              </a:ext>
            </a:extLst>
          </p:cNvPr>
          <p:cNvPicPr>
            <a:picLocks noChangeAspect="1"/>
          </p:cNvPicPr>
          <p:nvPr/>
        </p:nvPicPr>
        <p:blipFill>
          <a:blip r:embed="rId3"/>
          <a:stretch>
            <a:fillRect/>
          </a:stretch>
        </p:blipFill>
        <p:spPr>
          <a:xfrm>
            <a:off x="838200" y="1932010"/>
            <a:ext cx="5686819" cy="3596077"/>
          </a:xfrm>
          <a:prstGeom prst="rect">
            <a:avLst/>
          </a:prstGeom>
        </p:spPr>
      </p:pic>
      <p:sp>
        <p:nvSpPr>
          <p:cNvPr id="12" name="TextBox 11">
            <a:extLst>
              <a:ext uri="{FF2B5EF4-FFF2-40B4-BE49-F238E27FC236}">
                <a16:creationId xmlns:a16="http://schemas.microsoft.com/office/drawing/2014/main" id="{B4BCCCED-B17D-1E23-48DC-13C2954E996B}"/>
              </a:ext>
            </a:extLst>
          </p:cNvPr>
          <p:cNvSpPr txBox="1"/>
          <p:nvPr/>
        </p:nvSpPr>
        <p:spPr bwMode="auto">
          <a:xfrm>
            <a:off x="3685812" y="5464980"/>
            <a:ext cx="5138397" cy="276999"/>
          </a:xfrm>
          <a:prstGeom prst="rect">
            <a:avLst/>
          </a:prstGeom>
          <a:noFill/>
        </p:spPr>
        <p:txBody>
          <a:bodyPr wrap="square" rtlCol="0">
            <a:spAutoFit/>
          </a:bodyPr>
          <a:lstStyle/>
          <a:p>
            <a:r>
              <a:rPr lang="en-US" sz="1200" dirty="0">
                <a:latin typeface="+mn-ea"/>
              </a:rPr>
              <a:t>5-year moving average</a:t>
            </a:r>
          </a:p>
        </p:txBody>
      </p:sp>
    </p:spTree>
    <p:extLst>
      <p:ext uri="{BB962C8B-B14F-4D97-AF65-F5344CB8AC3E}">
        <p14:creationId xmlns:p14="http://schemas.microsoft.com/office/powerpoint/2010/main" val="407504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8200" y="365126"/>
            <a:ext cx="10515600" cy="1071562"/>
          </a:xfrm>
        </p:spPr>
        <p:txBody>
          <a:bodyPr/>
          <a:lstStyle/>
          <a:p>
            <a:pPr>
              <a:defRPr/>
            </a:pPr>
            <a:r>
              <a:rPr lang="en-GB" b="1" dirty="0">
                <a:latin typeface="+mj-ea"/>
              </a:rPr>
              <a:t>Number and Volume by Sector </a:t>
            </a:r>
            <a:endParaRPr b="1" dirty="0">
              <a:latin typeface="+mj-ea"/>
            </a:endParaRPr>
          </a:p>
        </p:txBody>
      </p:sp>
      <p:sp>
        <p:nvSpPr>
          <p:cNvPr id="4" name="Date Placeholder 3"/>
          <p:cNvSpPr>
            <a:spLocks noGrp="1"/>
          </p:cNvSpPr>
          <p:nvPr>
            <p:ph type="dt" sz="half" idx="10"/>
          </p:nvPr>
        </p:nvSpPr>
        <p:spPr bwMode="auto"/>
        <p:txBody>
          <a:bodyPr/>
          <a:lstStyle/>
          <a:p>
            <a:pPr>
              <a:defRPr/>
            </a:pPr>
            <a:fld id="{FD7CDD89-2950-4EB3-9C4A-02EB55369A39}" type="datetime1">
              <a:rPr lang="ru-RU" smtClean="0"/>
              <a:t>07.06.2024</a:t>
            </a:fld>
            <a:endParaRPr/>
          </a:p>
        </p:txBody>
      </p:sp>
      <p:sp>
        <p:nvSpPr>
          <p:cNvPr id="5" name="Footer Placeholder 4"/>
          <p:cNvSpPr>
            <a:spLocks noGrp="1"/>
          </p:cNvSpPr>
          <p:nvPr>
            <p:ph type="ftr" sz="quarter" idx="11"/>
          </p:nvPr>
        </p:nvSpPr>
        <p:spPr bwMode="auto"/>
        <p:txBody>
          <a:bodyPr/>
          <a:lstStyle/>
          <a:p>
            <a:pPr>
              <a:defRPr/>
            </a:pPr>
            <a:r>
              <a:rPr lang="en-GB"/>
              <a:t>gLOCAL Evaluation Week</a:t>
            </a:r>
            <a:endParaRPr/>
          </a:p>
        </p:txBody>
      </p:sp>
      <p:sp>
        <p:nvSpPr>
          <p:cNvPr id="6" name="Slide Number Placeholder 5"/>
          <p:cNvSpPr>
            <a:spLocks noGrp="1"/>
          </p:cNvSpPr>
          <p:nvPr>
            <p:ph type="sldNum" sz="quarter" idx="12"/>
          </p:nvPr>
        </p:nvSpPr>
        <p:spPr bwMode="auto"/>
        <p:txBody>
          <a:bodyPr/>
          <a:lstStyle/>
          <a:p>
            <a:pPr>
              <a:defRPr/>
            </a:pPr>
            <a:fld id="{DB28579E-2733-AA45-9113-0AA8664065D4}" type="slidenum">
              <a:rPr/>
              <a:t>9</a:t>
            </a:fld>
            <a:endParaRPr/>
          </a:p>
        </p:txBody>
      </p:sp>
      <p:sp>
        <p:nvSpPr>
          <p:cNvPr id="7" name="Rectangle 6"/>
          <p:cNvSpPr/>
          <p:nvPr/>
        </p:nvSpPr>
        <p:spPr bwMode="auto">
          <a:xfrm>
            <a:off x="11717298" y="0"/>
            <a:ext cx="474702"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pic>
        <p:nvPicPr>
          <p:cNvPr id="9" name="Picture 8" descr="A graph of a number of cap dev devops&#10;&#10;Description automatically generated with medium confidence">
            <a:extLst>
              <a:ext uri="{FF2B5EF4-FFF2-40B4-BE49-F238E27FC236}">
                <a16:creationId xmlns:a16="http://schemas.microsoft.com/office/drawing/2014/main" id="{D8491AFE-7F2A-B808-1644-2415D95F185A}"/>
              </a:ext>
            </a:extLst>
          </p:cNvPr>
          <p:cNvPicPr>
            <a:picLocks noChangeAspect="1"/>
          </p:cNvPicPr>
          <p:nvPr/>
        </p:nvPicPr>
        <p:blipFill>
          <a:blip r:embed="rId3"/>
          <a:stretch>
            <a:fillRect/>
          </a:stretch>
        </p:blipFill>
        <p:spPr>
          <a:xfrm>
            <a:off x="1050529" y="1303866"/>
            <a:ext cx="9615787" cy="48394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TotalTime>
  <Words>1522</Words>
  <Application>Microsoft Office PowerPoint</Application>
  <DocSecurity>0</DocSecurity>
  <PresentationFormat>Widescreen</PresentationFormat>
  <Paragraphs>227</Paragraphs>
  <Slides>20</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Calibri Light</vt:lpstr>
      <vt:lpstr>Cambria Math</vt:lpstr>
      <vt:lpstr>Montserrat</vt:lpstr>
      <vt:lpstr>Segoe UI Symbol</vt:lpstr>
      <vt:lpstr>Times New Roman</vt:lpstr>
      <vt:lpstr>Wingdings</vt:lpstr>
      <vt:lpstr>Office Theme</vt:lpstr>
      <vt:lpstr>Document</vt:lpstr>
      <vt:lpstr>EVALUATION OF COMPREHENSIVE  CAPACITY DEVELOPMENT PROJECTS: PERFORMANCE DETERMINANT FACTORS</vt:lpstr>
      <vt:lpstr>Agenda</vt:lpstr>
      <vt:lpstr>Capacity Development as a concept</vt:lpstr>
      <vt:lpstr>History of Capacity Development</vt:lpstr>
      <vt:lpstr>Towards a Definition</vt:lpstr>
      <vt:lpstr>Discussion</vt:lpstr>
      <vt:lpstr>Data Collection</vt:lpstr>
      <vt:lpstr>Increasing Significance  of CD over time</vt:lpstr>
      <vt:lpstr>Number and Volume by Sector </vt:lpstr>
      <vt:lpstr>Number and Volume by Region</vt:lpstr>
      <vt:lpstr>Inverse to state of development</vt:lpstr>
      <vt:lpstr>CD     worse evaluation outcomes </vt:lpstr>
      <vt:lpstr>CD     lower evaluation outcomes</vt:lpstr>
      <vt:lpstr>Discussion</vt:lpstr>
      <vt:lpstr>Complementarity of CD interventions</vt:lpstr>
      <vt:lpstr>CD Results Chain </vt:lpstr>
      <vt:lpstr>PowerPoint Presentation</vt:lpstr>
      <vt:lpstr>Outlook: Empirical Test</vt:lpstr>
      <vt:lpstr>PowerPoint Presentation</vt:lpstr>
      <vt:lpstr>Contacts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Significance  of Capacity Building  for Sustainable Development</dc:title>
  <dc:subject/>
  <dc:creator>Taisiya Lebedeva</dc:creator>
  <cp:keywords/>
  <dc:description/>
  <cp:lastModifiedBy>Lebedeva, Taisiya</cp:lastModifiedBy>
  <cp:revision>70</cp:revision>
  <dcterms:created xsi:type="dcterms:W3CDTF">2023-07-10T10:55:11Z</dcterms:created>
  <dcterms:modified xsi:type="dcterms:W3CDTF">2024-06-07T12:51:00Z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2024-01-10T09:01:21Z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b8c22311-aaf6-4899-a008-933c102e3f71</vt:lpwstr>
  </property>
  <property fmtid="{D5CDD505-2E9C-101B-9397-08002B2CF9AE}" pid="7" name="MSIP_Label_defa4170-0d19-0005-0004-bc88714345d2_ActionId">
    <vt:lpwstr>4e999212-73c3-443f-b849-ca0d507ac18a</vt:lpwstr>
  </property>
  <property fmtid="{D5CDD505-2E9C-101B-9397-08002B2CF9AE}" pid="8" name="MSIP_Label_defa4170-0d19-0005-0004-bc88714345d2_ContentBits">
    <vt:lpwstr>0</vt:lpwstr>
  </property>
</Properties>
</file>