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1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9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8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4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6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0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61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8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9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2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2864-D0DE-4F9A-8788-3C92A9D82A9F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858B-E1C2-44A9-B611-5ACBECD1E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97467" y="208106"/>
            <a:ext cx="11095268" cy="6173028"/>
            <a:chOff x="797467" y="208106"/>
            <a:chExt cx="11095268" cy="61730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67" y="5428459"/>
              <a:ext cx="1186666" cy="9526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467" y="5428458"/>
              <a:ext cx="952675" cy="952675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737013" y="208106"/>
              <a:ext cx="2155722" cy="881320"/>
              <a:chOff x="9737013" y="208106"/>
              <a:chExt cx="2155722" cy="8813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570518" y="812427"/>
                <a:ext cx="10679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3-7 June 2024</a:t>
                </a:r>
                <a:endParaRPr lang="en-GB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7013" y="208106"/>
                <a:ext cx="2155722" cy="651328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797467" y="2105561"/>
            <a:ext cx="101239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Webinar on “Monitoring and Evaluation (M&amp;E) Act 2024 of Nepal: The Way Forward”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Tuesday, 04 June 2024 – 4:00 PM Nepal Time (GMT+05:45)</a:t>
            </a:r>
            <a:endParaRPr lang="en-GB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51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46930E-CCC5-4012-8284-83F334AC3592}"/>
              </a:ext>
            </a:extLst>
          </p:cNvPr>
          <p:cNvSpPr txBox="1"/>
          <p:nvPr/>
        </p:nvSpPr>
        <p:spPr>
          <a:xfrm>
            <a:off x="4762116" y="3503274"/>
            <a:ext cx="252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Group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31DF4-ECDC-4832-9F81-C2B1EDF79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128" y="1582220"/>
            <a:ext cx="2143125" cy="192105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6398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084D60F-8665-414C-8E65-EBD012ADD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58658"/>
            <a:ext cx="3837214" cy="3480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A3F84-2D27-43F2-8503-5FC07E5B73D9}"/>
              </a:ext>
            </a:extLst>
          </p:cNvPr>
          <p:cNvSpPr txBox="1"/>
          <p:nvPr/>
        </p:nvSpPr>
        <p:spPr>
          <a:xfrm>
            <a:off x="369870" y="1564638"/>
            <a:ext cx="282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Closing Remarks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FFC672-2B01-453B-B978-1D0517B6D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214" y="3786396"/>
            <a:ext cx="8168942" cy="14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1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469595-952C-4D59-AB7B-B98737C6F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81" y="2208505"/>
            <a:ext cx="3493311" cy="1511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89E8A-11E8-422F-9863-D4D5B7B253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2352" y="1066500"/>
            <a:ext cx="3554276" cy="749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C623AA-60BB-4E1D-894A-A4A35D4BF8A3}"/>
              </a:ext>
            </a:extLst>
          </p:cNvPr>
          <p:cNvSpPr/>
          <p:nvPr/>
        </p:nvSpPr>
        <p:spPr>
          <a:xfrm>
            <a:off x="4653643" y="2416628"/>
            <a:ext cx="71853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https://www.facebook.com/nepalcoe</a:t>
            </a:r>
          </a:p>
          <a:p>
            <a:endParaRPr lang="en-US" sz="2000" b="1" dirty="0"/>
          </a:p>
          <a:p>
            <a:r>
              <a:rPr lang="en-US" sz="2000" b="1" dirty="0"/>
              <a:t>https://x.com/coe_nepal</a:t>
            </a:r>
          </a:p>
          <a:p>
            <a:endParaRPr lang="en-US" sz="2000" b="1" dirty="0"/>
          </a:p>
          <a:p>
            <a:r>
              <a:rPr lang="en-US" sz="2000" b="1" dirty="0"/>
              <a:t>https://www.youtube.com/@coe-nepal</a:t>
            </a:r>
          </a:p>
          <a:p>
            <a:endParaRPr lang="en-US" sz="2000" b="1" dirty="0"/>
          </a:p>
          <a:p>
            <a:r>
              <a:rPr lang="en-US" sz="2000" b="1" dirty="0"/>
              <a:t>https://www.linkedin.com/in/coe-nepal-community-of-evaluators-nepal-a85a0324b/</a:t>
            </a:r>
          </a:p>
          <a:p>
            <a:endParaRPr lang="en-US" sz="2000" b="1" dirty="0"/>
          </a:p>
          <a:p>
            <a:r>
              <a:rPr lang="en-US" sz="2000" b="1" dirty="0"/>
              <a:t>info@coe-nepal.org.np, nepalcoen@gmail.com</a:t>
            </a:r>
          </a:p>
          <a:p>
            <a:endParaRPr lang="en-US" sz="2000" b="1" dirty="0"/>
          </a:p>
          <a:p>
            <a:r>
              <a:rPr lang="en-US" sz="2000" b="1" dirty="0"/>
              <a:t> www.coe-nepal.org.np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34CCB5-ECB8-40AB-8AF6-631F0F77DD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7216" y="2416628"/>
            <a:ext cx="329213" cy="310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026234-9C79-4FF4-8F0D-A418F85BEF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7727" y="3110222"/>
            <a:ext cx="338702" cy="318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C9D3FD-9C97-4D90-BEA0-1D09D535C4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0527" y="3720444"/>
            <a:ext cx="323116" cy="3048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13D26A-B1C5-40B4-A366-C8A6FE5DE5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8058" y="4316714"/>
            <a:ext cx="345860" cy="325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7B8C77-B71C-45CC-8E65-59F3EE1138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4839" y="5161323"/>
            <a:ext cx="574492" cy="3822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860310-0924-4692-87BE-3643807D73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527" y="5754562"/>
            <a:ext cx="429738" cy="4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1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3AD494FD-F779-43B7-A020-EA3807DE886A}"/>
              </a:ext>
            </a:extLst>
          </p:cNvPr>
          <p:cNvSpPr txBox="1">
            <a:spLocks/>
          </p:cNvSpPr>
          <p:nvPr/>
        </p:nvSpPr>
        <p:spPr>
          <a:xfrm>
            <a:off x="797467" y="413648"/>
            <a:ext cx="8900052" cy="445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06EA38-50A2-41DA-B7F1-752E833762C7}"/>
              </a:ext>
            </a:extLst>
          </p:cNvPr>
          <p:cNvSpPr txBox="1">
            <a:spLocks/>
          </p:cNvSpPr>
          <p:nvPr/>
        </p:nvSpPr>
        <p:spPr>
          <a:xfrm flipV="1">
            <a:off x="-19173" y="899493"/>
            <a:ext cx="3173339" cy="44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01C44A-8284-49E5-8D75-F2DAC5395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751" y="1943074"/>
            <a:ext cx="3295111" cy="33232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ED5CB6-8D91-4F44-9124-5DF85FEE2803}"/>
              </a:ext>
            </a:extLst>
          </p:cNvPr>
          <p:cNvSpPr/>
          <p:nvPr/>
        </p:nvSpPr>
        <p:spPr>
          <a:xfrm>
            <a:off x="657547" y="1089426"/>
            <a:ext cx="1769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Moderator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E3701-2414-4722-84D8-EAF830DF1692}"/>
              </a:ext>
            </a:extLst>
          </p:cNvPr>
          <p:cNvSpPr txBox="1"/>
          <p:nvPr/>
        </p:nvSpPr>
        <p:spPr>
          <a:xfrm>
            <a:off x="3339101" y="3364094"/>
            <a:ext cx="635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Sunaina</a:t>
            </a:r>
            <a:r>
              <a:rPr lang="en-US" sz="2400" b="1" dirty="0">
                <a:solidFill>
                  <a:schemeClr val="tx2"/>
                </a:solidFill>
              </a:rPr>
              <a:t> Sharma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Independent Consultant-Evaluation Specialist</a:t>
            </a:r>
          </a:p>
          <a:p>
            <a:r>
              <a:rPr lang="en-US" sz="2400" i="1" dirty="0">
                <a:solidFill>
                  <a:schemeClr val="tx2"/>
                </a:solidFill>
              </a:rPr>
              <a:t>Treasurer-Community of Evaluators-Nepal</a:t>
            </a:r>
          </a:p>
        </p:txBody>
      </p:sp>
    </p:spTree>
    <p:extLst>
      <p:ext uri="{BB962C8B-B14F-4D97-AF65-F5344CB8AC3E}">
        <p14:creationId xmlns:p14="http://schemas.microsoft.com/office/powerpoint/2010/main" val="2595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A4B25D3-AB58-4722-97E9-0B4E21DE17AD}"/>
              </a:ext>
            </a:extLst>
          </p:cNvPr>
          <p:cNvSpPr/>
          <p:nvPr/>
        </p:nvSpPr>
        <p:spPr>
          <a:xfrm>
            <a:off x="3869871" y="1600200"/>
            <a:ext cx="328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Audience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5"/>
                </a:solidFill>
              </a:rPr>
              <a:t>Reminders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08C3D-FFAE-40AD-897F-6FF9521DF8A8}"/>
              </a:ext>
            </a:extLst>
          </p:cNvPr>
          <p:cNvSpPr txBox="1"/>
          <p:nvPr/>
        </p:nvSpPr>
        <p:spPr>
          <a:xfrm>
            <a:off x="3510643" y="2800893"/>
            <a:ext cx="7616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Kindly keep your microphone and camera turned off to maintain the quality of the internet and avoid disturbances.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If you have any questions or concerns, please type them in the chat box.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C47DF-7E77-44FF-8DAD-C029BB339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729" y="2689972"/>
            <a:ext cx="832207" cy="755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537253-4A31-447E-A52B-A364B191E1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317" y="3976502"/>
            <a:ext cx="757605" cy="7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A4B25D3-AB58-4722-97E9-0B4E21DE17AD}"/>
              </a:ext>
            </a:extLst>
          </p:cNvPr>
          <p:cNvSpPr/>
          <p:nvPr/>
        </p:nvSpPr>
        <p:spPr>
          <a:xfrm>
            <a:off x="1767156" y="1767154"/>
            <a:ext cx="1571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08C3D-FFAE-40AD-897F-6FF9521DF8A8}"/>
              </a:ext>
            </a:extLst>
          </p:cNvPr>
          <p:cNvSpPr txBox="1"/>
          <p:nvPr/>
        </p:nvSpPr>
        <p:spPr>
          <a:xfrm>
            <a:off x="1654139" y="2373330"/>
            <a:ext cx="6011253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Opening remarks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Presentations by  three Speakers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Q&amp;A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1488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2192B3-85F3-40EA-8E3B-F4DD6DEA8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0863"/>
            <a:ext cx="3451399" cy="33648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2B653-D58B-4E7E-9F4A-78097D1A6BA7}"/>
              </a:ext>
            </a:extLst>
          </p:cNvPr>
          <p:cNvSpPr txBox="1"/>
          <p:nvPr/>
        </p:nvSpPr>
        <p:spPr>
          <a:xfrm>
            <a:off x="133564" y="1211039"/>
            <a:ext cx="292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Opening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sz="2800" b="1" dirty="0">
                <a:solidFill>
                  <a:schemeClr val="accent5"/>
                </a:solidFill>
              </a:rPr>
              <a:t>Remarks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AA880-895A-4B64-AC0C-CAFC5E1D6D08}"/>
              </a:ext>
            </a:extLst>
          </p:cNvPr>
          <p:cNvSpPr txBox="1"/>
          <p:nvPr/>
        </p:nvSpPr>
        <p:spPr>
          <a:xfrm>
            <a:off x="3678148" y="4008043"/>
            <a:ext cx="646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Mr. </a:t>
            </a:r>
            <a:r>
              <a:rPr lang="en-US" sz="2400" b="1" kern="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Prabin</a:t>
            </a:r>
            <a:r>
              <a:rPr lang="en-US" sz="2400" b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  <a:latin typeface="Arial"/>
                <a:cs typeface="Arial"/>
                <a:sym typeface="Arial"/>
              </a:rPr>
              <a:t>Chitrakar</a:t>
            </a:r>
            <a:endParaRPr lang="en-US" sz="2400" b="1" kern="0" dirty="0">
              <a:solidFill>
                <a:schemeClr val="tx2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i="1" kern="0" dirty="0">
                <a:solidFill>
                  <a:schemeClr val="tx2"/>
                </a:solidFill>
                <a:latin typeface="Arial"/>
                <a:cs typeface="Arial"/>
                <a:sym typeface="Arial"/>
              </a:rPr>
              <a:t>Chairperson, Community of Evaluators- Nepal</a:t>
            </a:r>
          </a:p>
        </p:txBody>
      </p:sp>
    </p:spTree>
    <p:extLst>
      <p:ext uri="{BB962C8B-B14F-4D97-AF65-F5344CB8AC3E}">
        <p14:creationId xmlns:p14="http://schemas.microsoft.com/office/powerpoint/2010/main" val="20385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35A69A1-3C3C-42AE-B05F-793E16E6B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62364"/>
            <a:ext cx="3302651" cy="3578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350D9-FE40-490C-A144-F82EA11561C4}"/>
              </a:ext>
            </a:extLst>
          </p:cNvPr>
          <p:cNvSpPr txBox="1"/>
          <p:nvPr/>
        </p:nvSpPr>
        <p:spPr>
          <a:xfrm>
            <a:off x="575353" y="1174452"/>
            <a:ext cx="1674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Speaker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FB3AD9-FB43-4B7D-AF28-E47F91A34CFB}"/>
              </a:ext>
            </a:extLst>
          </p:cNvPr>
          <p:cNvSpPr/>
          <p:nvPr/>
        </p:nvSpPr>
        <p:spPr>
          <a:xfrm>
            <a:off x="3498594" y="4196444"/>
            <a:ext cx="5988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Hon. </a:t>
            </a:r>
            <a:r>
              <a:rPr lang="en-US" sz="2400" b="1" dirty="0" err="1"/>
              <a:t>Ranju</a:t>
            </a:r>
            <a:r>
              <a:rPr lang="en-US" sz="2400" b="1" dirty="0"/>
              <a:t> Kumari Jha</a:t>
            </a:r>
          </a:p>
          <a:p>
            <a:r>
              <a:rPr lang="en-US" sz="2400" i="1" dirty="0"/>
              <a:t>Member- House of Representatives of Nepal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D67FB-2FC5-497F-93CA-5859C00FB4DC}"/>
              </a:ext>
            </a:extLst>
          </p:cNvPr>
          <p:cNvSpPr txBox="1"/>
          <p:nvPr/>
        </p:nvSpPr>
        <p:spPr>
          <a:xfrm>
            <a:off x="2099656" y="116848"/>
            <a:ext cx="611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An overview of the M&amp;E Act 2024 and its key provisions</a:t>
            </a:r>
          </a:p>
        </p:txBody>
      </p:sp>
    </p:spTree>
    <p:extLst>
      <p:ext uri="{BB962C8B-B14F-4D97-AF65-F5344CB8AC3E}">
        <p14:creationId xmlns:p14="http://schemas.microsoft.com/office/powerpoint/2010/main" val="3931538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9350D9-FE40-490C-A144-F82EA11561C4}"/>
              </a:ext>
            </a:extLst>
          </p:cNvPr>
          <p:cNvSpPr txBox="1"/>
          <p:nvPr/>
        </p:nvSpPr>
        <p:spPr>
          <a:xfrm>
            <a:off x="595900" y="1561281"/>
            <a:ext cx="183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Speaker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67390A-4C3B-47AC-A7C2-1F1CB2350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1605" y="2389164"/>
            <a:ext cx="3311036" cy="32089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FF4B20-C917-4593-B04A-4A9EC73B86B3}"/>
              </a:ext>
            </a:extLst>
          </p:cNvPr>
          <p:cNvSpPr/>
          <p:nvPr/>
        </p:nvSpPr>
        <p:spPr>
          <a:xfrm>
            <a:off x="3390473" y="4075331"/>
            <a:ext cx="7972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Hon. Dr. Ram Kumar </a:t>
            </a:r>
            <a:r>
              <a:rPr lang="en-US" sz="2800" b="1" dirty="0" err="1"/>
              <a:t>Phuyal</a:t>
            </a:r>
            <a:endParaRPr lang="en-US" sz="2800" b="1" dirty="0"/>
          </a:p>
          <a:p>
            <a:r>
              <a:rPr lang="en-US" sz="2800" i="1" dirty="0"/>
              <a:t>Member</a:t>
            </a:r>
          </a:p>
          <a:p>
            <a:r>
              <a:rPr lang="en-US" sz="2800" i="1" dirty="0"/>
              <a:t>National Planning Commission, Government of Nepal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E43C0-749C-4D89-9BA1-D58414FE8674}"/>
              </a:ext>
            </a:extLst>
          </p:cNvPr>
          <p:cNvSpPr txBox="1"/>
          <p:nvPr/>
        </p:nvSpPr>
        <p:spPr>
          <a:xfrm>
            <a:off x="1511641" y="412317"/>
            <a:ext cx="8147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Effective Implementation of Monitoring and Evaluation (M&amp;E) Act 2024</a:t>
            </a:r>
          </a:p>
        </p:txBody>
      </p:sp>
    </p:spTree>
    <p:extLst>
      <p:ext uri="{BB962C8B-B14F-4D97-AF65-F5344CB8AC3E}">
        <p14:creationId xmlns:p14="http://schemas.microsoft.com/office/powerpoint/2010/main" val="117142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9350D9-FE40-490C-A144-F82EA11561C4}"/>
              </a:ext>
            </a:extLst>
          </p:cNvPr>
          <p:cNvSpPr txBox="1"/>
          <p:nvPr/>
        </p:nvSpPr>
        <p:spPr>
          <a:xfrm>
            <a:off x="534255" y="1117093"/>
            <a:ext cx="177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Speaker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FF4B20-C917-4593-B04A-4A9EC73B86B3}"/>
              </a:ext>
            </a:extLst>
          </p:cNvPr>
          <p:cNvSpPr/>
          <p:nvPr/>
        </p:nvSpPr>
        <p:spPr>
          <a:xfrm>
            <a:off x="3522941" y="3949539"/>
            <a:ext cx="7214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Dr. Krishna </a:t>
            </a:r>
            <a:r>
              <a:rPr lang="en-US" sz="2400" b="1" dirty="0" err="1"/>
              <a:t>Belbase</a:t>
            </a:r>
            <a:endParaRPr lang="en-US" sz="2400" i="1" dirty="0"/>
          </a:p>
          <a:p>
            <a:r>
              <a:rPr lang="en-US" sz="2400" i="1" dirty="0"/>
              <a:t>Life Member &amp; Advisor-Community of Evaluators- Nepal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FD2D7-74C4-49EA-A0FC-42C7B3CEC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868" y="1936673"/>
            <a:ext cx="3615241" cy="380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9F686-2B39-44BC-B412-1ACA72CC607F}"/>
              </a:ext>
            </a:extLst>
          </p:cNvPr>
          <p:cNvSpPr txBox="1"/>
          <p:nvPr/>
        </p:nvSpPr>
        <p:spPr>
          <a:xfrm>
            <a:off x="2907586" y="191566"/>
            <a:ext cx="5178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Stakeholder Engagement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79073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97467" y="208106"/>
            <a:ext cx="11095268" cy="6458684"/>
            <a:chOff x="797467" y="208106"/>
            <a:chExt cx="11095268" cy="6458684"/>
          </a:xfrm>
        </p:grpSpPr>
        <p:grpSp>
          <p:nvGrpSpPr>
            <p:cNvPr id="12" name="Group 11"/>
            <p:cNvGrpSpPr/>
            <p:nvPr/>
          </p:nvGrpSpPr>
          <p:grpSpPr>
            <a:xfrm>
              <a:off x="797467" y="208106"/>
              <a:ext cx="11095268" cy="6458684"/>
              <a:chOff x="797467" y="208106"/>
              <a:chExt cx="11095268" cy="64586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467" y="6011334"/>
                <a:ext cx="816446" cy="65545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1928" y="6011333"/>
                <a:ext cx="655456" cy="655456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9737013" y="208106"/>
                <a:ext cx="2155722" cy="881320"/>
                <a:chOff x="9737013" y="208106"/>
                <a:chExt cx="2155722" cy="88132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0570518" y="812427"/>
                  <a:ext cx="10679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3-7 June 2024</a:t>
                  </a:r>
                  <a:endParaRPr lang="en-GB" sz="1200" b="1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37013" y="208106"/>
                  <a:ext cx="2155722" cy="65132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2585400" y="6329264"/>
              <a:ext cx="8944885" cy="276999"/>
              <a:chOff x="2585400" y="6329264"/>
              <a:chExt cx="8944885" cy="27699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585400" y="6329264"/>
                <a:ext cx="89448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accent2"/>
                    </a:solidFill>
                  </a:rPr>
                  <a:t>Webinar on “Monitoring and Evaluation (M&amp;E) Act 2024 of Nepal: The Way Forward” - </a:t>
                </a:r>
                <a:r>
                  <a:rPr lang="en-US" sz="1050" b="1" dirty="0">
                    <a:solidFill>
                      <a:schemeClr val="accent2"/>
                    </a:solidFill>
                  </a:rPr>
                  <a:t>Tuesday, 04 June 2024 – 4:00 PM Nepal Time (GMT+05:45)</a:t>
                </a:r>
                <a:endParaRPr lang="en-GB" sz="1050" b="1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653729" y="6334499"/>
                <a:ext cx="878473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756932-B7C5-4355-AE18-205032C1A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400" y="1670082"/>
            <a:ext cx="45148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0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673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Prabin</dc:creator>
  <cp:lastModifiedBy>Dell</cp:lastModifiedBy>
  <cp:revision>29</cp:revision>
  <dcterms:created xsi:type="dcterms:W3CDTF">2024-06-03T04:01:46Z</dcterms:created>
  <dcterms:modified xsi:type="dcterms:W3CDTF">2024-06-04T07:00:47Z</dcterms:modified>
</cp:coreProperties>
</file>