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65" r:id="rId3"/>
    <p:sldId id="275" r:id="rId4"/>
    <p:sldId id="27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64" r:id="rId21"/>
    <p:sldId id="274" r:id="rId22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396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964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shorturl.at/jSpK3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horturl.at/aZZyh" TargetMode="External"/><Relationship Id="rId11" Type="http://schemas.openxmlformats.org/officeDocument/2006/relationships/image" Target="../media/image3.png"/><Relationship Id="rId5" Type="http://schemas.openxmlformats.org/officeDocument/2006/relationships/image" Target="../media/image27.png"/><Relationship Id="rId10" Type="http://schemas.openxmlformats.org/officeDocument/2006/relationships/hyperlink" Target="https://shorturl.at/nje2T" TargetMode="External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pshoki@tanea.or.tz" TargetMode="External"/><Relationship Id="rId2" Type="http://schemas.openxmlformats.org/officeDocument/2006/relationships/hyperlink" Target="mailto:shokipn2000@gmail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cuments1.worldbank.org/curated/en/708391468331216900/pdf/533030PUB0moni101Official0Use0Only1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9922" y="0"/>
            <a:ext cx="4778098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04064" y="1337905"/>
            <a:ext cx="9769032" cy="205538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282"/>
              </a:lnSpc>
              <a:buNone/>
            </a:pPr>
            <a:r>
              <a:rPr lang="en-US" sz="36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Strengthening Monitoring, Evaluation and Learning (MEL) Systems in Tanzania</a:t>
            </a:r>
            <a:endParaRPr lang="en-US" sz="3600" dirty="0"/>
          </a:p>
        </p:txBody>
      </p:sp>
      <p:sp>
        <p:nvSpPr>
          <p:cNvPr id="6" name="Text 2"/>
          <p:cNvSpPr/>
          <p:nvPr/>
        </p:nvSpPr>
        <p:spPr>
          <a:xfrm>
            <a:off x="45446" y="4576955"/>
            <a:ext cx="9769031" cy="13807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2000" dirty="0">
                <a:solidFill>
                  <a:srgbClr val="454240"/>
                </a:solidFill>
                <a:latin typeface="Times New Roman" panose="02020603050405020304" pitchFamily="18" charset="0"/>
                <a:ea typeface="DM Sans" pitchFamily="34" charset="-122"/>
                <a:cs typeface="Times New Roman" panose="02020603050405020304" pitchFamily="18" charset="0"/>
              </a:rPr>
              <a:t>This presentation will explore how Tanzania can build robust MEL systems that leverage global best practices and local innovations to drive sustainable development for community-based projects.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877967" y="6891695"/>
            <a:ext cx="248841" cy="248841"/>
          </a:xfrm>
          <a:prstGeom prst="roundRect">
            <a:avLst>
              <a:gd name="adj" fmla="val 36742681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4"/>
          <p:cNvSpPr/>
          <p:nvPr/>
        </p:nvSpPr>
        <p:spPr>
          <a:xfrm>
            <a:off x="3287998" y="6619518"/>
            <a:ext cx="1800582" cy="2721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43"/>
              </a:lnSpc>
              <a:buNone/>
            </a:pPr>
            <a:r>
              <a:rPr lang="en-US" sz="1531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By </a:t>
            </a:r>
          </a:p>
          <a:p>
            <a:pPr marL="0" indent="0" algn="ctr">
              <a:lnSpc>
                <a:spcPts val="2143"/>
              </a:lnSpc>
              <a:buNone/>
            </a:pPr>
            <a:r>
              <a:rPr lang="en-US" sz="1531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Pantaleon Shoki</a:t>
            </a:r>
          </a:p>
          <a:p>
            <a:pPr marL="0" indent="0" algn="ctr">
              <a:lnSpc>
                <a:spcPts val="2143"/>
              </a:lnSpc>
              <a:buNone/>
            </a:pPr>
            <a:r>
              <a:rPr lang="en-US" sz="1531" b="1" dirty="0">
                <a:solidFill>
                  <a:srgbClr val="454240"/>
                </a:solidFill>
                <a:latin typeface="DM Sans" pitchFamily="34" charset="0"/>
              </a:rPr>
              <a:t>Executive Secretary</a:t>
            </a:r>
          </a:p>
          <a:p>
            <a:pPr marL="0" indent="0" algn="ctr">
              <a:lnSpc>
                <a:spcPts val="2143"/>
              </a:lnSpc>
              <a:buNone/>
            </a:pPr>
            <a:r>
              <a:rPr lang="en-US" sz="1531" b="1" dirty="0">
                <a:solidFill>
                  <a:srgbClr val="454240"/>
                </a:solidFill>
                <a:latin typeface="DM Sans" pitchFamily="34" charset="0"/>
              </a:rPr>
              <a:t>Tanzania Evaluation Association (TanEA)</a:t>
            </a:r>
            <a:endParaRPr lang="en-US" sz="153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F4FA64-5D2E-CABA-1EDE-43569AB7C3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25450" y="7737396"/>
            <a:ext cx="1504950" cy="4762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>
              <a:alpha val="8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2"/>
          <p:cNvSpPr/>
          <p:nvPr/>
        </p:nvSpPr>
        <p:spPr>
          <a:xfrm>
            <a:off x="2037993" y="1111210"/>
            <a:ext cx="10554414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Monitoring and Evaluating the Impact of Strengthened MEL Systems</a:t>
            </a:r>
            <a:endParaRPr lang="en-US" sz="4374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7993" y="3527584"/>
            <a:ext cx="3518059" cy="88868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0163" y="4749522"/>
            <a:ext cx="288678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Baseline Assessment</a:t>
            </a:r>
            <a:endParaRPr lang="en-US" sz="2187" dirty="0"/>
          </a:p>
        </p:txBody>
      </p:sp>
      <p:sp>
        <p:nvSpPr>
          <p:cNvPr id="9" name="Text 4"/>
          <p:cNvSpPr/>
          <p:nvPr/>
        </p:nvSpPr>
        <p:spPr>
          <a:xfrm>
            <a:off x="2260163" y="5229939"/>
            <a:ext cx="3073718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Conduct a comprehensive baseline to understand the current state of MEL practices and identify areas for improvement.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6052" y="3527584"/>
            <a:ext cx="3518178" cy="88868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778222" y="474952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Process Monitoring</a:t>
            </a:r>
            <a:endParaRPr lang="en-US" sz="2187" dirty="0"/>
          </a:p>
        </p:txBody>
      </p:sp>
      <p:sp>
        <p:nvSpPr>
          <p:cNvPr id="12" name="Text 6"/>
          <p:cNvSpPr/>
          <p:nvPr/>
        </p:nvSpPr>
        <p:spPr>
          <a:xfrm>
            <a:off x="5778222" y="5229939"/>
            <a:ext cx="3073837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Continuously track  implementation of capacity-building efforts and stakeholder engagement activities.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4229" y="3527584"/>
            <a:ext cx="3518178" cy="888682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9296400" y="4749522"/>
            <a:ext cx="294012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Outcome Evaluation</a:t>
            </a:r>
            <a:endParaRPr lang="en-US" sz="2187" dirty="0"/>
          </a:p>
        </p:txBody>
      </p:sp>
      <p:sp>
        <p:nvSpPr>
          <p:cNvPr id="15" name="Text 8"/>
          <p:cNvSpPr/>
          <p:nvPr/>
        </p:nvSpPr>
        <p:spPr>
          <a:xfrm>
            <a:off x="9296400" y="5229939"/>
            <a:ext cx="3073837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Measure the long-term impact of strengthened MEL systems on project outcomes and community well-being.</a:t>
            </a:r>
            <a:endParaRPr lang="en-US" sz="175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F8292C4-6184-26A5-98BB-9FC5B128C6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25450" y="7737396"/>
            <a:ext cx="1504950" cy="4762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2086332" y="606385"/>
            <a:ext cx="10457617" cy="27517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17"/>
              </a:lnSpc>
              <a:buNone/>
            </a:pPr>
            <a:r>
              <a:rPr lang="en-US" sz="4334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MEL Systems for Sustainable Implementation of Tanzania's Third National Five Years Development Plan (FYDPIII)</a:t>
            </a:r>
            <a:endParaRPr lang="en-US" sz="4334" dirty="0"/>
          </a:p>
        </p:txBody>
      </p:sp>
      <p:sp>
        <p:nvSpPr>
          <p:cNvPr id="5" name="Shape 2"/>
          <p:cNvSpPr/>
          <p:nvPr/>
        </p:nvSpPr>
        <p:spPr>
          <a:xfrm>
            <a:off x="2086332" y="3798451"/>
            <a:ext cx="10457617" cy="3824645"/>
          </a:xfrm>
          <a:prstGeom prst="roundRect">
            <a:avLst>
              <a:gd name="adj" fmla="val 2590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2093952" y="3806071"/>
            <a:ext cx="10442377" cy="126980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2314218" y="3945731"/>
            <a:ext cx="4777026" cy="3301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734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Alignment with FYDPIII Priorities</a:t>
            </a:r>
            <a:endParaRPr lang="en-US" sz="1734" dirty="0"/>
          </a:p>
        </p:txBody>
      </p:sp>
      <p:sp>
        <p:nvSpPr>
          <p:cNvPr id="8" name="Text 5"/>
          <p:cNvSpPr/>
          <p:nvPr/>
        </p:nvSpPr>
        <p:spPr>
          <a:xfrm>
            <a:off x="7539157" y="3820363"/>
            <a:ext cx="5012412" cy="99048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734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Ensure that MEL efforts are closely linked to the strategic objectives and key performance indicators of the national development plan.</a:t>
            </a:r>
            <a:endParaRPr lang="en-US" sz="1734" dirty="0"/>
          </a:p>
        </p:txBody>
      </p:sp>
      <p:sp>
        <p:nvSpPr>
          <p:cNvPr id="9" name="Shape 6"/>
          <p:cNvSpPr/>
          <p:nvPr/>
        </p:nvSpPr>
        <p:spPr>
          <a:xfrm>
            <a:off x="2093952" y="5075873"/>
            <a:ext cx="10442377" cy="126980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2314218" y="5215533"/>
            <a:ext cx="4777026" cy="3301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734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Data-Driven Decision Making</a:t>
            </a:r>
            <a:endParaRPr lang="en-US" sz="1734" dirty="0"/>
          </a:p>
        </p:txBody>
      </p:sp>
      <p:sp>
        <p:nvSpPr>
          <p:cNvPr id="11" name="Text 8"/>
          <p:cNvSpPr/>
          <p:nvPr/>
        </p:nvSpPr>
        <p:spPr>
          <a:xfrm>
            <a:off x="7539157" y="5215533"/>
            <a:ext cx="4997172" cy="99048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734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Leverage robust MEL systems to inform policy decisions and resource allocations for the successful implementation of FYDPIII.</a:t>
            </a:r>
            <a:endParaRPr lang="en-US" sz="1734" dirty="0"/>
          </a:p>
        </p:txBody>
      </p:sp>
      <p:sp>
        <p:nvSpPr>
          <p:cNvPr id="12" name="Shape 9"/>
          <p:cNvSpPr/>
          <p:nvPr/>
        </p:nvSpPr>
        <p:spPr>
          <a:xfrm>
            <a:off x="2093952" y="6345674"/>
            <a:ext cx="10442377" cy="126980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2314218" y="6485334"/>
            <a:ext cx="4777026" cy="3301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734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Capacity Building for Local Stakeholders</a:t>
            </a:r>
            <a:endParaRPr lang="en-US" sz="1734" dirty="0"/>
          </a:p>
        </p:txBody>
      </p:sp>
      <p:sp>
        <p:nvSpPr>
          <p:cNvPr id="14" name="Text 11"/>
          <p:cNvSpPr/>
          <p:nvPr/>
        </p:nvSpPr>
        <p:spPr>
          <a:xfrm>
            <a:off x="7539157" y="6485334"/>
            <a:ext cx="4997172" cy="99048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734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Empower local government, civil society, and community organizations to effectively monitor and evaluate FYDPIII initiatives.</a:t>
            </a:r>
            <a:endParaRPr lang="en-US" sz="1734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4801B6-A6A8-6A26-F3C9-DC43AD36B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5450" y="7737396"/>
            <a:ext cx="1504950" cy="4762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101215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Tanzania's Third Five Year Development Plan (FYDP III)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833199" y="3823216"/>
            <a:ext cx="7477601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Maiandra GD" panose="020E0502030308020204" pitchFamily="34" charset="0"/>
                <a:ea typeface="Eudoxus Sans" pitchFamily="34" charset="-122"/>
                <a:cs typeface="Eudoxus Sans" pitchFamily="34" charset="-120"/>
              </a:rPr>
              <a:t>The Third Five Year Development Plan (FYDP III) is a critical initiative aimed at propelling Tanzania towards its National Development Vision 2025 goals. This comprehensive plan outlines a strategic roadmap to transform Tanzania into a middle-income, industrialized nation with a high standard of living for its citizens.</a:t>
            </a:r>
            <a:endParaRPr lang="en-US" sz="1750" dirty="0">
              <a:latin typeface="Maiandra GD" panose="020E0502030308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833199" y="5756077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72CD0F-3E3B-914F-F6A8-41E191907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2177" y="7754071"/>
            <a:ext cx="1505843" cy="47552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2037993" y="697468"/>
            <a:ext cx="556986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Objectives of FYDP III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208609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2225278" y="2127766"/>
            <a:ext cx="12537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5"/>
          <p:cNvSpPr/>
          <p:nvPr/>
        </p:nvSpPr>
        <p:spPr>
          <a:xfrm>
            <a:off x="2760107" y="2086094"/>
            <a:ext cx="33781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Building on Achievements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2760107" y="2566511"/>
            <a:ext cx="4444008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To build on the successes achieved towards the attainment of the Tanzania Development Vision 2025, making Tanzania a semi-industrialized, middle-income country by 2025.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7426285" y="208609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7584162" y="2127766"/>
            <a:ext cx="184071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9"/>
          <p:cNvSpPr/>
          <p:nvPr/>
        </p:nvSpPr>
        <p:spPr>
          <a:xfrm>
            <a:off x="8148399" y="2086094"/>
            <a:ext cx="360473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Enhancing Competitiveness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8148399" y="2566511"/>
            <a:ext cx="4444008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To strengthen capacity building in science, technology, and innovation, enhancing the competitiveness and productivity across all sectors, especially the productive, manufacturing, and services industries.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2037993" y="470487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2193131" y="4746546"/>
            <a:ext cx="189667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3"/>
          <p:cNvSpPr/>
          <p:nvPr/>
        </p:nvSpPr>
        <p:spPr>
          <a:xfrm>
            <a:off x="2760107" y="4704874"/>
            <a:ext cx="444400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Strengthening the Industrial Economy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2760107" y="5532477"/>
            <a:ext cx="4444008" cy="19995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To strengthen the industrial economy as a basis for export-driven growth, investing in new products and markets, and positioning Tanzania as a production hub in the East, Central, and Southern African region.</a:t>
            </a:r>
            <a:endParaRPr lang="en-US" sz="1750" dirty="0"/>
          </a:p>
        </p:txBody>
      </p:sp>
      <p:sp>
        <p:nvSpPr>
          <p:cNvPr id="17" name="Shape 15"/>
          <p:cNvSpPr/>
          <p:nvPr/>
        </p:nvSpPr>
        <p:spPr>
          <a:xfrm>
            <a:off x="7426285" y="470487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7576185" y="4746546"/>
            <a:ext cx="20002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4</a:t>
            </a:r>
            <a:endParaRPr lang="en-US" sz="2624" dirty="0"/>
          </a:p>
        </p:txBody>
      </p:sp>
      <p:sp>
        <p:nvSpPr>
          <p:cNvPr id="19" name="Text 17"/>
          <p:cNvSpPr/>
          <p:nvPr/>
        </p:nvSpPr>
        <p:spPr>
          <a:xfrm>
            <a:off x="8148399" y="4704874"/>
            <a:ext cx="444400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Leveraging Strategic Opportunities</a:t>
            </a:r>
            <a:endParaRPr lang="en-US" sz="2187" dirty="0"/>
          </a:p>
        </p:txBody>
      </p:sp>
      <p:sp>
        <p:nvSpPr>
          <p:cNvPr id="20" name="Text 18"/>
          <p:cNvSpPr/>
          <p:nvPr/>
        </p:nvSpPr>
        <p:spPr>
          <a:xfrm>
            <a:off x="8148399" y="5532477"/>
            <a:ext cx="4444008" cy="19995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To enhance Tanzania's benefits from its strategic geographical location through improved business environments and strengthening the country's regional position as a hub for production, trade, supply, and transportation.</a:t>
            </a:r>
            <a:endParaRPr lang="en-US" sz="175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0B2F861-3C8C-5606-7109-BBC9BF652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9430" y="7754071"/>
            <a:ext cx="1505843" cy="47552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2037993" y="1272302"/>
            <a:ext cx="591919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Key Thrusts of FYDP III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252210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Competitiveness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037993" y="3091458"/>
            <a:ext cx="3156347" cy="29993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Interventions to improve the country's competitiveness, focusing on productivity, quality of products/services, and attractiveness for foreign investment. This includes enhancing human capital in science, technology, and innovation (STI) capabilities.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743932" y="252210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Industrialization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5743932" y="3091458"/>
            <a:ext cx="3156347" cy="23327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Deepening industrialization, driven by STI capabilities, to foster value addition in manufacturing and productive sectors such as agriculture, fishing, livestock, mining, and natural resources.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449872" y="2522101"/>
            <a:ext cx="279130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Trade and Investment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9449872" y="3091458"/>
            <a:ext cx="3156347" cy="366581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Increasing Tanzania's participation in global and regional trade, with a focus on exports that embody local value addition. Applying economic diplomacy to promote foreign investment and trade, while strengthening the private sector's capacity and engagement.</a:t>
            </a:r>
            <a:endParaRPr lang="en-US" sz="17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138A36-F676-B643-4368-577E901EE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4557" y="7754071"/>
            <a:ext cx="1505843" cy="47552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2494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707719" y="2960013"/>
            <a:ext cx="7177207" cy="606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774"/>
              </a:lnSpc>
              <a:buNone/>
            </a:pPr>
            <a:r>
              <a:rPr lang="en-US" sz="3819" b="1" kern="0" spc="-115" dirty="0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Reinforcing Social Development</a:t>
            </a:r>
            <a:endParaRPr lang="en-US" sz="3819" dirty="0"/>
          </a:p>
        </p:txBody>
      </p:sp>
      <p:sp>
        <p:nvSpPr>
          <p:cNvPr id="6" name="Shape 3"/>
          <p:cNvSpPr/>
          <p:nvPr/>
        </p:nvSpPr>
        <p:spPr>
          <a:xfrm>
            <a:off x="2707719" y="4075390"/>
            <a:ext cx="436483" cy="436483"/>
          </a:xfrm>
          <a:prstGeom prst="roundRect">
            <a:avLst>
              <a:gd name="adj" fmla="val 20001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2871192" y="4111704"/>
            <a:ext cx="109418" cy="3637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64"/>
              </a:lnSpc>
              <a:buNone/>
            </a:pPr>
            <a:r>
              <a:rPr lang="en-US" sz="2291" b="1" kern="0" spc="-69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1</a:t>
            </a:r>
            <a:endParaRPr lang="en-US" sz="2291" dirty="0"/>
          </a:p>
        </p:txBody>
      </p:sp>
      <p:sp>
        <p:nvSpPr>
          <p:cNvPr id="8" name="Text 5"/>
          <p:cNvSpPr/>
          <p:nvPr/>
        </p:nvSpPr>
        <p:spPr>
          <a:xfrm>
            <a:off x="3338155" y="4075390"/>
            <a:ext cx="2311837" cy="3031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87"/>
              </a:lnSpc>
              <a:buNone/>
            </a:pPr>
            <a:r>
              <a:rPr lang="en-US" sz="1909" b="1" kern="0" spc="-57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Inclusive Growth</a:t>
            </a:r>
            <a:endParaRPr lang="en-US" sz="1909" dirty="0"/>
          </a:p>
        </p:txBody>
      </p:sp>
      <p:sp>
        <p:nvSpPr>
          <p:cNvPr id="9" name="Text 6"/>
          <p:cNvSpPr/>
          <p:nvPr/>
        </p:nvSpPr>
        <p:spPr>
          <a:xfrm>
            <a:off x="3338155" y="4494848"/>
            <a:ext cx="2311837" cy="261782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91"/>
              </a:lnSpc>
              <a:buNone/>
            </a:pPr>
            <a:r>
              <a:rPr lang="en-US" sz="1528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Interventions to achieve inclusive economic growth through poverty reduction and social development strategies, as well as enhancing the productive capacity of youth, women, and people with disabilities.</a:t>
            </a:r>
            <a:endParaRPr lang="en-US" sz="1528" dirty="0"/>
          </a:p>
        </p:txBody>
      </p:sp>
      <p:sp>
        <p:nvSpPr>
          <p:cNvPr id="10" name="Shape 7"/>
          <p:cNvSpPr/>
          <p:nvPr/>
        </p:nvSpPr>
        <p:spPr>
          <a:xfrm>
            <a:off x="5843945" y="4075390"/>
            <a:ext cx="436483" cy="436483"/>
          </a:xfrm>
          <a:prstGeom prst="roundRect">
            <a:avLst>
              <a:gd name="adj" fmla="val 20001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5981819" y="4111704"/>
            <a:ext cx="160615" cy="3637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64"/>
              </a:lnSpc>
              <a:buNone/>
            </a:pPr>
            <a:r>
              <a:rPr lang="en-US" sz="2291" b="1" kern="0" spc="-69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2</a:t>
            </a:r>
            <a:endParaRPr lang="en-US" sz="2291" dirty="0"/>
          </a:p>
        </p:txBody>
      </p:sp>
      <p:sp>
        <p:nvSpPr>
          <p:cNvPr id="12" name="Text 9"/>
          <p:cNvSpPr/>
          <p:nvPr/>
        </p:nvSpPr>
        <p:spPr>
          <a:xfrm>
            <a:off x="6474381" y="4075390"/>
            <a:ext cx="2311837" cy="3031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87"/>
              </a:lnSpc>
              <a:buNone/>
            </a:pPr>
            <a:r>
              <a:rPr lang="en-US" sz="1909" b="1" kern="0" spc="-57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Quality of Services</a:t>
            </a:r>
            <a:endParaRPr lang="en-US" sz="1909" dirty="0"/>
          </a:p>
        </p:txBody>
      </p:sp>
      <p:sp>
        <p:nvSpPr>
          <p:cNvPr id="13" name="Text 10"/>
          <p:cNvSpPr/>
          <p:nvPr/>
        </p:nvSpPr>
        <p:spPr>
          <a:xfrm>
            <a:off x="6474381" y="4494848"/>
            <a:ext cx="2311837" cy="319956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91"/>
              </a:lnSpc>
              <a:buNone/>
            </a:pPr>
            <a:r>
              <a:rPr lang="en-US" sz="1528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Emphasis on improving the coverage, equity, and quality of social services to attain an inclusive economy, consistent with the high-level human development goals of the Tanzania Development Vision 2025.</a:t>
            </a:r>
            <a:endParaRPr lang="en-US" sz="1528" dirty="0"/>
          </a:p>
        </p:txBody>
      </p:sp>
      <p:sp>
        <p:nvSpPr>
          <p:cNvPr id="14" name="Shape 11"/>
          <p:cNvSpPr/>
          <p:nvPr/>
        </p:nvSpPr>
        <p:spPr>
          <a:xfrm>
            <a:off x="8980170" y="4075390"/>
            <a:ext cx="436483" cy="436483"/>
          </a:xfrm>
          <a:prstGeom prst="roundRect">
            <a:avLst>
              <a:gd name="adj" fmla="val 20001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9115544" y="4111704"/>
            <a:ext cx="165616" cy="3637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64"/>
              </a:lnSpc>
              <a:buNone/>
            </a:pPr>
            <a:r>
              <a:rPr lang="en-US" sz="2291" b="1" kern="0" spc="-69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3</a:t>
            </a:r>
            <a:endParaRPr lang="en-US" sz="2291" dirty="0"/>
          </a:p>
        </p:txBody>
      </p:sp>
      <p:sp>
        <p:nvSpPr>
          <p:cNvPr id="16" name="Text 13"/>
          <p:cNvSpPr/>
          <p:nvPr/>
        </p:nvSpPr>
        <p:spPr>
          <a:xfrm>
            <a:off x="9610606" y="4075390"/>
            <a:ext cx="2311837" cy="3031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87"/>
              </a:lnSpc>
              <a:buNone/>
            </a:pPr>
            <a:r>
              <a:rPr lang="en-US" sz="1909" b="1" kern="0" spc="-57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Skills Development</a:t>
            </a:r>
            <a:endParaRPr lang="en-US" sz="1909" dirty="0"/>
          </a:p>
        </p:txBody>
      </p:sp>
      <p:sp>
        <p:nvSpPr>
          <p:cNvPr id="17" name="Text 14"/>
          <p:cNvSpPr/>
          <p:nvPr/>
        </p:nvSpPr>
        <p:spPr>
          <a:xfrm>
            <a:off x="9610606" y="4494848"/>
            <a:ext cx="2311837" cy="319956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91"/>
              </a:lnSpc>
              <a:buNone/>
            </a:pPr>
            <a:r>
              <a:rPr lang="en-US" sz="1528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Addressing the mismatch between the skills demanded by employers and the skills provided by academic institutions, with a focus on developing both hard and soft skills, including knowledge, creativity, persistence, self-drive, and attitude.</a:t>
            </a:r>
            <a:endParaRPr lang="en-US" sz="1528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8BB7E00-030C-75BB-D278-346B8248F3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4557" y="7795898"/>
            <a:ext cx="1505843" cy="47552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098042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934760"/>
            <a:ext cx="802588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Strengthening Implementation</a:t>
            </a:r>
            <a:endParaRPr lang="en-US" sz="4374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99" y="1962388"/>
            <a:ext cx="1110972" cy="177748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277428" y="218455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Prioritization</a:t>
            </a:r>
            <a:endParaRPr lang="en-US" sz="2187" dirty="0"/>
          </a:p>
        </p:txBody>
      </p:sp>
      <p:sp>
        <p:nvSpPr>
          <p:cNvPr id="8" name="Text 4"/>
          <p:cNvSpPr/>
          <p:nvPr/>
        </p:nvSpPr>
        <p:spPr>
          <a:xfrm>
            <a:off x="2277428" y="2664976"/>
            <a:ext cx="7862173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Strengthening the implementation of FYDP III, including prioritization, planning, integration, and alignment of implementation interventions.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99" y="3739872"/>
            <a:ext cx="1110972" cy="177748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277428" y="396204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Coordination</a:t>
            </a:r>
            <a:endParaRPr lang="en-US" sz="2187" dirty="0"/>
          </a:p>
        </p:txBody>
      </p:sp>
      <p:sp>
        <p:nvSpPr>
          <p:cNvPr id="11" name="Text 6"/>
          <p:cNvSpPr/>
          <p:nvPr/>
        </p:nvSpPr>
        <p:spPr>
          <a:xfrm>
            <a:off x="2277428" y="4442460"/>
            <a:ext cx="7862173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Ensuring cross-sector coordination and collaboration for the effective implementation of the sub-themes and interventions outlined in FYDP III.</a:t>
            </a:r>
            <a:endParaRPr lang="en-US" sz="17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199" y="5517356"/>
            <a:ext cx="1110972" cy="1777484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2277428" y="573952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Financing</a:t>
            </a:r>
            <a:endParaRPr lang="en-US" sz="2187" dirty="0"/>
          </a:p>
        </p:txBody>
      </p:sp>
      <p:sp>
        <p:nvSpPr>
          <p:cNvPr id="14" name="Text 8"/>
          <p:cNvSpPr/>
          <p:nvPr/>
        </p:nvSpPr>
        <p:spPr>
          <a:xfrm>
            <a:off x="2277428" y="6219944"/>
            <a:ext cx="7862173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Strengthening the country's capacity to finance development through coherent revenue strategies and a broadened tax base.</a:t>
            </a:r>
            <a:endParaRPr lang="en-US" sz="175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C9D4A38-93F7-1FB4-A689-7DBEF4FB79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24557" y="7754071"/>
            <a:ext cx="1505843" cy="47552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2037993" y="1409819"/>
            <a:ext cx="8572381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Leveraging Strategic Partnerships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548533"/>
            <a:ext cx="555427" cy="55542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3326130"/>
            <a:ext cx="238863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Global Commitments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4153733"/>
            <a:ext cx="2388632" cy="26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Ensuring that regional and global agreements and commitments are fully integrated into the national development plan for the benefit of Tanzania.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881" y="2548533"/>
            <a:ext cx="555427" cy="55542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759881" y="3326130"/>
            <a:ext cx="23886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Local Government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4759881" y="3806547"/>
            <a:ext cx="2388632" cy="23327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Strengthening the role of Local Government Authorities (LGAs) in driving development and increasing income at the community level.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7481768" y="2548533"/>
            <a:ext cx="555427" cy="55542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481768" y="3326130"/>
            <a:ext cx="238863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Private Sector Engagement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7481768" y="4153733"/>
            <a:ext cx="2388632" cy="26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Deepening the engagement and capacity of the private sector to facilitate the implementation of policies that attract domestic and foreign investment and trade.</a:t>
            </a:r>
            <a:endParaRPr lang="en-US" sz="1750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3656" y="2548533"/>
            <a:ext cx="555427" cy="555427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203656" y="3326130"/>
            <a:ext cx="238875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Natural Resources Linkages</a:t>
            </a:r>
            <a:endParaRPr lang="en-US" sz="2187" dirty="0"/>
          </a:p>
        </p:txBody>
      </p:sp>
      <p:sp>
        <p:nvSpPr>
          <p:cNvPr id="16" name="Text 10"/>
          <p:cNvSpPr/>
          <p:nvPr/>
        </p:nvSpPr>
        <p:spPr>
          <a:xfrm>
            <a:off x="10307828" y="4491691"/>
            <a:ext cx="2388751" cy="23327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Strengthening the relationship between sectors endowed with natural wealth and resources with other economic and social sectors.</a:t>
            </a:r>
            <a:endParaRPr lang="en-US" sz="175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FFCCE0-8D3F-C0ED-15D4-C87F98DE65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24557" y="7754071"/>
            <a:ext cx="1505843" cy="47552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2037993" y="2000369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Measuring Progress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3139083"/>
            <a:ext cx="10554414" cy="3090029"/>
          </a:xfrm>
          <a:prstGeom prst="roundRect">
            <a:avLst>
              <a:gd name="adj" fmla="val 3236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2045613" y="3146703"/>
            <a:ext cx="10539174" cy="61495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2267783" y="3287554"/>
            <a:ext cx="4821436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Indicator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41181" y="3287554"/>
            <a:ext cx="4821436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Target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2045613" y="3761661"/>
            <a:ext cx="10539174" cy="61495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2267783" y="3902512"/>
            <a:ext cx="4821436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GDP Growth Rate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541181" y="3902512"/>
            <a:ext cx="4821436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6-8% per annum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2045613" y="4376618"/>
            <a:ext cx="10539174" cy="61495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2267783" y="4517469"/>
            <a:ext cx="4821436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Industrialization Contribution to GDP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7541181" y="4517469"/>
            <a:ext cx="4821436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30% by 2025</a:t>
            </a:r>
            <a:endParaRPr lang="en-US" sz="1750" dirty="0"/>
          </a:p>
        </p:txBody>
      </p:sp>
      <p:sp>
        <p:nvSpPr>
          <p:cNvPr id="15" name="Shape 13"/>
          <p:cNvSpPr/>
          <p:nvPr/>
        </p:nvSpPr>
        <p:spPr>
          <a:xfrm>
            <a:off x="2045613" y="4991576"/>
            <a:ext cx="10539174" cy="61495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2267783" y="5132427"/>
            <a:ext cx="4821436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Poverty Reduction</a:t>
            </a:r>
            <a:endParaRPr lang="en-US" sz="1750" dirty="0"/>
          </a:p>
        </p:txBody>
      </p:sp>
      <p:sp>
        <p:nvSpPr>
          <p:cNvPr id="17" name="Text 15"/>
          <p:cNvSpPr/>
          <p:nvPr/>
        </p:nvSpPr>
        <p:spPr>
          <a:xfrm>
            <a:off x="7541181" y="5132427"/>
            <a:ext cx="4821436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Reduce by 2 percentage points annually</a:t>
            </a:r>
            <a:endParaRPr lang="en-US" sz="1750" dirty="0"/>
          </a:p>
        </p:txBody>
      </p:sp>
      <p:sp>
        <p:nvSpPr>
          <p:cNvPr id="18" name="Shape 16"/>
          <p:cNvSpPr/>
          <p:nvPr/>
        </p:nvSpPr>
        <p:spPr>
          <a:xfrm>
            <a:off x="2045613" y="5606534"/>
            <a:ext cx="10539174" cy="61495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2267783" y="5747385"/>
            <a:ext cx="4821436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Human Development Index</a:t>
            </a:r>
            <a:endParaRPr lang="en-US" sz="1750" dirty="0"/>
          </a:p>
        </p:txBody>
      </p:sp>
      <p:sp>
        <p:nvSpPr>
          <p:cNvPr id="20" name="Text 18"/>
          <p:cNvSpPr/>
          <p:nvPr/>
        </p:nvSpPr>
        <p:spPr>
          <a:xfrm>
            <a:off x="7541181" y="5747385"/>
            <a:ext cx="4821436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Increase from 0.538 to 0.60 by 2025</a:t>
            </a:r>
            <a:endParaRPr lang="en-US" sz="175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C3FA7F8-002C-F197-A542-EF22EF9D3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4557" y="7754071"/>
            <a:ext cx="1505843" cy="47552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2037993" y="902256"/>
            <a:ext cx="7967067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Building a Prosperous Tanzania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2040969"/>
            <a:ext cx="3370064" cy="5286256"/>
          </a:xfrm>
          <a:prstGeom prst="roundRect">
            <a:avLst>
              <a:gd name="adj" fmla="val 2967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2267783" y="2270760"/>
            <a:ext cx="291048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A Modernized Economy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267783" y="3098363"/>
            <a:ext cx="2910483" cy="29993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By implementing the comprehensive strategies outlined in the FYDP III, Tanzania aims to become a semi-industrialized, middle-income country with a strong, diversified, and globally competitive economy.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5630228" y="2040969"/>
            <a:ext cx="3370064" cy="5286256"/>
          </a:xfrm>
          <a:prstGeom prst="roundRect">
            <a:avLst>
              <a:gd name="adj" fmla="val 2967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5860018" y="2270760"/>
            <a:ext cx="278070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Improved Livelihoods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5860018" y="2751177"/>
            <a:ext cx="2910483" cy="29993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The plan also focuses on achieving inclusive economic growth, reducing poverty, and enhancing the quality of life for all Tanzanians through improved access to social services and opportunities for development.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9222462" y="2040969"/>
            <a:ext cx="3370064" cy="5286256"/>
          </a:xfrm>
          <a:prstGeom prst="roundRect">
            <a:avLst>
              <a:gd name="adj" fmla="val 2967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9452253" y="2270760"/>
            <a:ext cx="291048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Increased Global Prominence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9452253" y="3098363"/>
            <a:ext cx="2910483" cy="39990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Through strategic partnerships, effective leveraging of its geographical advantages, and deeper integration into regional and global trade networks, Tanzania seeks to strengthen its position as a hub for production, trade, and transportation in East, Central, and Southern Africa.</a:t>
            </a:r>
            <a:endParaRPr lang="en-US" sz="175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05727FA-7FBA-7104-CAC7-915978F85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4557" y="7754071"/>
            <a:ext cx="1505843" cy="4755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8229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199940" y="-3199426"/>
            <a:ext cx="8229600" cy="14629480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773" y="0"/>
            <a:ext cx="10885015" cy="8229086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379389" y="-2023008"/>
            <a:ext cx="5873477" cy="14632255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flag with a plane flying in the sky&#10;&#10;Description automatically generated">
            <a:extLst>
              <a:ext uri="{FF2B5EF4-FFF2-40B4-BE49-F238E27FC236}">
                <a16:creationId xmlns:a16="http://schemas.microsoft.com/office/drawing/2014/main" id="{6619D88B-2D34-6AF0-DD6D-13AB1C561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543" y="548640"/>
            <a:ext cx="8751313" cy="713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75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67159" y="120848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861179"/>
            <a:ext cx="7633811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Conclusion and Next Steps</a:t>
            </a:r>
            <a:endParaRPr lang="en-US" sz="4374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0799" y="1888808"/>
            <a:ext cx="1110972" cy="1777484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5935028" y="2110978"/>
            <a:ext cx="354294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Scaling Up Best Practices</a:t>
            </a:r>
            <a:endParaRPr lang="en-US" sz="2187" dirty="0"/>
          </a:p>
        </p:txBody>
      </p:sp>
      <p:sp>
        <p:nvSpPr>
          <p:cNvPr id="8" name="Text 3"/>
          <p:cNvSpPr/>
          <p:nvPr/>
        </p:nvSpPr>
        <p:spPr>
          <a:xfrm>
            <a:off x="5935028" y="2591395"/>
            <a:ext cx="7862173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Identify successful MEL approaches and work to replicate and scale them across Tanzania for maximum impact.. See Examples at </a:t>
            </a: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  <a:hlinkClick r:id="rId6"/>
              </a:rPr>
              <a:t>https://shorturl.at/aZZyh</a:t>
            </a: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endParaRPr lang="en-US" sz="1750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0799" y="3666292"/>
            <a:ext cx="1110972" cy="1924526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935028" y="3888462"/>
            <a:ext cx="336827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Fostering Collaboration</a:t>
            </a:r>
            <a:endParaRPr lang="en-US" sz="2187" dirty="0"/>
          </a:p>
        </p:txBody>
      </p:sp>
      <p:sp>
        <p:nvSpPr>
          <p:cNvPr id="11" name="Text 5"/>
          <p:cNvSpPr/>
          <p:nvPr/>
        </p:nvSpPr>
        <p:spPr>
          <a:xfrm>
            <a:off x="5935028" y="4368879"/>
            <a:ext cx="7862173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Strengthen partnerships between government, professional organizations e.g., TanEA, civil society, development organizations to create a coordinated, nationwide MEL ecosystem. See Examples at </a:t>
            </a: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  <a:hlinkClick r:id="rId8"/>
              </a:rPr>
              <a:t>https://shorturl.at/jSpK3</a:t>
            </a: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endParaRPr lang="en-US" sz="1750" dirty="0"/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0799" y="5590818"/>
            <a:ext cx="1110972" cy="1777484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5935028" y="5812988"/>
            <a:ext cx="423791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Securing Sustainable Funding</a:t>
            </a:r>
            <a:endParaRPr lang="en-US" sz="2187" dirty="0"/>
          </a:p>
        </p:txBody>
      </p:sp>
      <p:sp>
        <p:nvSpPr>
          <p:cNvPr id="14" name="Text 7"/>
          <p:cNvSpPr/>
          <p:nvPr/>
        </p:nvSpPr>
        <p:spPr>
          <a:xfrm>
            <a:off x="5935028" y="6293406"/>
            <a:ext cx="7862173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Explore diverse funding sources and innovative financing mechanisms to ensure the long-term sustainability of MEL systems. See Examples at </a:t>
            </a: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  <a:hlinkClick r:id="rId10"/>
              </a:rPr>
              <a:t>https://shorturl.at/nje2T</a:t>
            </a: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endParaRPr lang="en-US" sz="175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DBCC5A4-DA09-5FBC-2810-3224EDFA77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125450" y="7737396"/>
            <a:ext cx="1504950" cy="4762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8C3E12-441B-F2CE-4F30-9C67E446B8EB}"/>
              </a:ext>
            </a:extLst>
          </p:cNvPr>
          <p:cNvSpPr txBox="1"/>
          <p:nvPr/>
        </p:nvSpPr>
        <p:spPr>
          <a:xfrm>
            <a:off x="1359877" y="1383257"/>
            <a:ext cx="12379569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54240"/>
                </a:solidFill>
                <a:effectLst/>
                <a:uLnTx/>
                <a:uFillTx/>
                <a:latin typeface="Maiandra GD" panose="020E0502030308020204" pitchFamily="34" charset="0"/>
                <a:ea typeface="DM Sans" pitchFamily="34" charset="-122"/>
                <a:cs typeface="DM Sans" pitchFamily="34" charset="-120"/>
              </a:rPr>
              <a:t> </a:t>
            </a:r>
          </a:p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54240"/>
                </a:solidFill>
                <a:effectLst/>
                <a:uLnTx/>
                <a:uFillTx/>
                <a:latin typeface="Maiandra GD" panose="020E0502030308020204" pitchFamily="34" charset="0"/>
                <a:ea typeface="DM Sans" pitchFamily="34" charset="-122"/>
                <a:cs typeface="DM Sans" pitchFamily="34" charset="-120"/>
              </a:rPr>
              <a:t>Pantaleon Shoki (B.A; M.A;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54240"/>
                </a:solidFill>
                <a:effectLst/>
                <a:uLnTx/>
                <a:uFillTx/>
                <a:latin typeface="Maiandra GD" panose="020E0502030308020204" pitchFamily="34" charset="0"/>
                <a:ea typeface="DM Sans" pitchFamily="34" charset="-122"/>
                <a:cs typeface="DM Sans" pitchFamily="34" charset="-120"/>
              </a:rPr>
              <a:t>PhD Candidate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54240"/>
                </a:solidFill>
                <a:effectLst/>
                <a:uLnTx/>
                <a:uFillTx/>
                <a:latin typeface="Maiandra GD" panose="020E0502030308020204" pitchFamily="34" charset="0"/>
                <a:ea typeface="DM Sans" pitchFamily="34" charset="-122"/>
                <a:cs typeface="DM Sans" pitchFamily="34" charset="-120"/>
              </a:rPr>
              <a:t>)</a:t>
            </a:r>
          </a:p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54240"/>
                </a:solidFill>
                <a:effectLst/>
                <a:uLnTx/>
                <a:uFillTx/>
                <a:latin typeface="Maiandra GD" panose="020E0502030308020204" pitchFamily="34" charset="0"/>
              </a:rPr>
              <a:t>Executive Secretary</a:t>
            </a:r>
          </a:p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54240"/>
                </a:solidFill>
                <a:effectLst/>
                <a:uLnTx/>
                <a:uFillTx/>
                <a:latin typeface="Maiandra GD" panose="020E0502030308020204" pitchFamily="34" charset="0"/>
              </a:rPr>
              <a:t>Tanzania Evaluation Association (TanEA)</a:t>
            </a:r>
          </a:p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54240"/>
                </a:solidFill>
                <a:effectLst/>
                <a:uLnTx/>
                <a:uFillTx/>
                <a:latin typeface="Maiandra GD" panose="020E0502030308020204" pitchFamily="34" charset="0"/>
              </a:rPr>
              <a:t>Mobile: +255765785383; +255685993590</a:t>
            </a:r>
          </a:p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54240"/>
                </a:solidFill>
                <a:effectLst/>
                <a:uLnTx/>
                <a:uFillTx/>
                <a:latin typeface="Maiandra GD" panose="020E0502030308020204" pitchFamily="34" charset="0"/>
              </a:rPr>
              <a:t>Email: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54240"/>
                </a:solidFill>
                <a:effectLst/>
                <a:uLnTx/>
                <a:uFillTx/>
                <a:latin typeface="Maiandra GD" panose="020E0502030308020204" pitchFamily="34" charset="0"/>
                <a:hlinkClick r:id="rId2"/>
              </a:rPr>
              <a:t>shokipn2000@gmail.com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54240"/>
                </a:solidFill>
                <a:effectLst/>
                <a:uLnTx/>
                <a:uFillTx/>
                <a:latin typeface="Maiandra GD" panose="020E0502030308020204" pitchFamily="34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54240"/>
                </a:solidFill>
                <a:effectLst/>
                <a:uLnTx/>
                <a:uFillTx/>
                <a:latin typeface="Maiandra GD" panose="020E0502030308020204" pitchFamily="34" charset="0"/>
                <a:hlinkClick r:id="rId3"/>
              </a:rPr>
              <a:t>pshoki@tanea.or.tz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54240"/>
                </a:solidFill>
                <a:effectLst/>
                <a:uLnTx/>
                <a:uFillTx/>
                <a:latin typeface="Maiandra GD" panose="020E0502030308020204" pitchFamily="34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229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ircular puzzle&#10;&#10;Description automatically generated">
            <a:extLst>
              <a:ext uri="{FF2B5EF4-FFF2-40B4-BE49-F238E27FC236}">
                <a16:creationId xmlns:a16="http://schemas.microsoft.com/office/drawing/2014/main" id="{66DB992B-AF18-3C24-3B6C-F6C03B3D9D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20" r="-1" b="8474"/>
          <a:stretch/>
        </p:blipFill>
        <p:spPr>
          <a:xfrm>
            <a:off x="4659084" y="10"/>
            <a:ext cx="9971314" cy="82295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5497832" cy="82296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4CF2E50-83A1-51ED-A319-752DE277B559}"/>
              </a:ext>
            </a:extLst>
          </p:cNvPr>
          <p:cNvSpPr txBox="1"/>
          <p:nvPr/>
        </p:nvSpPr>
        <p:spPr>
          <a:xfrm>
            <a:off x="74225" y="7444363"/>
            <a:ext cx="74830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hlinkClick r:id="rId4"/>
              </a:rPr>
              <a:t>https://documents1.worldbank.org/curated/en/708391468331216900/pdf/533030PUB0moni101Official0Use0Only1.pdf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8113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B87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14" y="576072"/>
            <a:ext cx="13485571" cy="70774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uzzle with text on it&#10;&#10;Description automatically generated with medium confidence">
            <a:extLst>
              <a:ext uri="{FF2B5EF4-FFF2-40B4-BE49-F238E27FC236}">
                <a16:creationId xmlns:a16="http://schemas.microsoft.com/office/drawing/2014/main" id="{DA004AB0-C6A6-5C7B-2AB3-142C0C73D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274" y="772160"/>
            <a:ext cx="6909850" cy="668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07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1065371"/>
            <a:ext cx="9306401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Importance of Participatory MEL for Local Project Sustainability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4490799" y="373165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3"/>
          <p:cNvSpPr/>
          <p:nvPr/>
        </p:nvSpPr>
        <p:spPr>
          <a:xfrm>
            <a:off x="4666417" y="3773329"/>
            <a:ext cx="14870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4"/>
          <p:cNvSpPr/>
          <p:nvPr/>
        </p:nvSpPr>
        <p:spPr>
          <a:xfrm>
            <a:off x="5212913" y="3731657"/>
            <a:ext cx="340828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Community Ownership</a:t>
            </a:r>
            <a:endParaRPr lang="en-US" sz="2187" dirty="0"/>
          </a:p>
        </p:txBody>
      </p:sp>
      <p:sp>
        <p:nvSpPr>
          <p:cNvPr id="9" name="Text 5"/>
          <p:cNvSpPr/>
          <p:nvPr/>
        </p:nvSpPr>
        <p:spPr>
          <a:xfrm>
            <a:off x="5212913" y="4212074"/>
            <a:ext cx="3820001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Engaging local stakeholders in the MEL process fosters a sense of ownership and commitment to project outcomes.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9255085" y="373165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7"/>
          <p:cNvSpPr/>
          <p:nvPr/>
        </p:nvSpPr>
        <p:spPr>
          <a:xfrm>
            <a:off x="9402366" y="3773329"/>
            <a:ext cx="20538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8"/>
          <p:cNvSpPr/>
          <p:nvPr/>
        </p:nvSpPr>
        <p:spPr>
          <a:xfrm>
            <a:off x="9977199" y="3731657"/>
            <a:ext cx="308312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Contextual Relevance</a:t>
            </a:r>
            <a:endParaRPr lang="en-US" sz="2187" dirty="0"/>
          </a:p>
        </p:txBody>
      </p:sp>
      <p:sp>
        <p:nvSpPr>
          <p:cNvPr id="13" name="Text 9"/>
          <p:cNvSpPr/>
          <p:nvPr/>
        </p:nvSpPr>
        <p:spPr>
          <a:xfrm>
            <a:off x="9977199" y="4212074"/>
            <a:ext cx="3820001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Participatory MEL ensures that monitoring and evaluation activities are tailored to the unique needs and challenges of the local community.</a:t>
            </a:r>
            <a:endParaRPr lang="en-US" sz="1750" dirty="0"/>
          </a:p>
        </p:txBody>
      </p:sp>
      <p:sp>
        <p:nvSpPr>
          <p:cNvPr id="14" name="Shape 10"/>
          <p:cNvSpPr/>
          <p:nvPr/>
        </p:nvSpPr>
        <p:spPr>
          <a:xfrm>
            <a:off x="4490799" y="601718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1"/>
          <p:cNvSpPr/>
          <p:nvPr/>
        </p:nvSpPr>
        <p:spPr>
          <a:xfrm>
            <a:off x="4638080" y="6058853"/>
            <a:ext cx="20538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624" dirty="0"/>
          </a:p>
        </p:txBody>
      </p:sp>
      <p:sp>
        <p:nvSpPr>
          <p:cNvPr id="16" name="Text 12"/>
          <p:cNvSpPr/>
          <p:nvPr/>
        </p:nvSpPr>
        <p:spPr>
          <a:xfrm>
            <a:off x="5212913" y="601718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Sustained Impact</a:t>
            </a:r>
            <a:endParaRPr lang="en-US" sz="2187" dirty="0"/>
          </a:p>
        </p:txBody>
      </p:sp>
      <p:sp>
        <p:nvSpPr>
          <p:cNvPr id="17" name="Text 13"/>
          <p:cNvSpPr/>
          <p:nvPr/>
        </p:nvSpPr>
        <p:spPr>
          <a:xfrm>
            <a:off x="5212913" y="6497598"/>
            <a:ext cx="8584287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When communities actively participate in MEL, they are more likely to continue implementing effective practices long after the project's conclusion.</a:t>
            </a:r>
            <a:endParaRPr lang="en-US" sz="175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9FA51DB-E210-279E-A66F-02EC479F3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25450" y="7737396"/>
            <a:ext cx="1504950" cy="4762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2037993" y="1584722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Leveraging Global Insights on Effective MEL Practices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037993" y="3528893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Adaptive Management</a:t>
            </a:r>
            <a:endParaRPr lang="en-US" sz="2187" dirty="0"/>
          </a:p>
        </p:txBody>
      </p:sp>
      <p:sp>
        <p:nvSpPr>
          <p:cNvPr id="6" name="Text 3"/>
          <p:cNvSpPr/>
          <p:nvPr/>
        </p:nvSpPr>
        <p:spPr>
          <a:xfrm>
            <a:off x="2037993" y="4445437"/>
            <a:ext cx="3156347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Incorporating flexible, data-driven decision-making to respond to changing project needs and contexts.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743932" y="3528893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Stakeholder Engagement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5743932" y="4445437"/>
            <a:ext cx="3156347" cy="19995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Ensuring meaningful participation from all relevant stakeholders, including community members, government, and sector experts.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9449872" y="3528893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Technology Integration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9449872" y="4445437"/>
            <a:ext cx="3156347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Leveraging digital tools and platforms to streamline data collection, analysis, and reporting for increased efficiency and transparency.</a:t>
            </a:r>
            <a:endParaRPr lang="en-US" sz="175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25726E-FAB2-F7AF-8668-3A1EF62FF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5450" y="7737396"/>
            <a:ext cx="1504950" cy="4762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2037993" y="1147405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Identifying Local Innovations and Best Practices in Tanzania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037993" y="2980492"/>
            <a:ext cx="5166122" cy="1939766"/>
          </a:xfrm>
          <a:prstGeom prst="roundRect">
            <a:avLst>
              <a:gd name="adj" fmla="val 5155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2267783" y="3210282"/>
            <a:ext cx="413742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Community-Led Monitoring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267783" y="3690699"/>
            <a:ext cx="4706541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Empowering local communities to design and implement their own MEL systems tailored to their needs.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426285" y="2980492"/>
            <a:ext cx="5166122" cy="1939766"/>
          </a:xfrm>
          <a:prstGeom prst="roundRect">
            <a:avLst>
              <a:gd name="adj" fmla="val 5155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7656076" y="3210282"/>
            <a:ext cx="316063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Peer-to-Peer Learning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7656076" y="3690699"/>
            <a:ext cx="4936331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Facilitating knowledge exchange between communities to share effective MEL approaches and problem-solving strategies.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2037993" y="5142428"/>
            <a:ext cx="5166122" cy="1939766"/>
          </a:xfrm>
          <a:prstGeom prst="roundRect">
            <a:avLst>
              <a:gd name="adj" fmla="val 5155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2267783" y="5372219"/>
            <a:ext cx="344828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Integrated Data Systems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2267783" y="5852636"/>
            <a:ext cx="4706541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Developing centralized platforms to streamline data collection and analysis across various development initiatives.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7426285" y="5142428"/>
            <a:ext cx="5166122" cy="1939766"/>
          </a:xfrm>
          <a:prstGeom prst="roundRect">
            <a:avLst>
              <a:gd name="adj" fmla="val 5155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7656076" y="5372219"/>
            <a:ext cx="401431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Culturally Appropriate MEL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7656076" y="5852636"/>
            <a:ext cx="4706541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Adapting MEL tools and methods to align with local customs, languages, and decision-making processes.</a:t>
            </a:r>
            <a:endParaRPr lang="en-US" sz="175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79BC065-1C9F-95B0-DD81-9171192E8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5450" y="7737396"/>
            <a:ext cx="1504950" cy="4762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2037993" y="1402794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Engaging Stakeholders in the MEL Process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3235881"/>
            <a:ext cx="555427" cy="555427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37993" y="4013478"/>
            <a:ext cx="238863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Community Members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037993" y="4841081"/>
            <a:ext cx="2388632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Ensure meaningful participation of local beneficiaries in all stages of the MEL process.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9881" y="3235881"/>
            <a:ext cx="555427" cy="555427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4759881" y="4013478"/>
            <a:ext cx="238863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Government Officials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4759881" y="4841081"/>
            <a:ext cx="2388632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Collaborate with local and national government agencies to align MEL efforts with policy priorities.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1768" y="3235881"/>
            <a:ext cx="555427" cy="55542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481768" y="4013478"/>
            <a:ext cx="23886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Sector Experts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7481768" y="4493895"/>
            <a:ext cx="2388632" cy="23327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Leverage the knowledge and experience of development professionals, academics, and technical specialists.</a:t>
            </a:r>
            <a:endParaRPr lang="en-US" sz="175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3656" y="3235881"/>
            <a:ext cx="555427" cy="555427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0203656" y="4013478"/>
            <a:ext cx="238875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Implementing Partners</a:t>
            </a:r>
            <a:endParaRPr lang="en-US" sz="2187" dirty="0"/>
          </a:p>
        </p:txBody>
      </p:sp>
      <p:sp>
        <p:nvSpPr>
          <p:cNvPr id="16" name="Text 9"/>
          <p:cNvSpPr/>
          <p:nvPr/>
        </p:nvSpPr>
        <p:spPr>
          <a:xfrm>
            <a:off x="10203656" y="4841081"/>
            <a:ext cx="2388751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Foster transparency and accountability through joint MEL activities with project partners.</a:t>
            </a:r>
            <a:endParaRPr lang="en-US" sz="175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1F52EC6-2CD7-57BA-8406-FFA7AA7BDD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25450" y="7737396"/>
            <a:ext cx="1504950" cy="4762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2037993" y="718185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Building Capacity for Sustainable MEL Implementation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037993" y="5031343"/>
            <a:ext cx="10554414" cy="44410"/>
          </a:xfrm>
          <a:prstGeom prst="roundRect">
            <a:avLst>
              <a:gd name="adj" fmla="val 225151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4598849" y="4253805"/>
            <a:ext cx="44410" cy="777597"/>
          </a:xfrm>
          <a:prstGeom prst="roundRect">
            <a:avLst>
              <a:gd name="adj" fmla="val 225151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4371142" y="478137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4546759" y="4823043"/>
            <a:ext cx="14870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6"/>
          <p:cNvSpPr/>
          <p:nvPr/>
        </p:nvSpPr>
        <p:spPr>
          <a:xfrm>
            <a:off x="2974538" y="2551271"/>
            <a:ext cx="329303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Training &amp; Mentorship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2260163" y="3031688"/>
            <a:ext cx="4721781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Provide comprehensive training and ongoing mentorship to build the MEL skills of local staff and community members.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7292995" y="5031284"/>
            <a:ext cx="44410" cy="777597"/>
          </a:xfrm>
          <a:prstGeom prst="roundRect">
            <a:avLst>
              <a:gd name="adj" fmla="val 225151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7065288" y="478137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7212568" y="4823043"/>
            <a:ext cx="20538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1"/>
          <p:cNvSpPr/>
          <p:nvPr/>
        </p:nvSpPr>
        <p:spPr>
          <a:xfrm>
            <a:off x="5926455" y="603123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Knowledge Sharing</a:t>
            </a:r>
            <a:endParaRPr lang="en-US" sz="2187" dirty="0"/>
          </a:p>
        </p:txBody>
      </p:sp>
      <p:sp>
        <p:nvSpPr>
          <p:cNvPr id="15" name="Text 12"/>
          <p:cNvSpPr/>
          <p:nvPr/>
        </p:nvSpPr>
        <p:spPr>
          <a:xfrm>
            <a:off x="4954310" y="6511647"/>
            <a:ext cx="4721781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>
              <a:lnSpc>
                <a:spcPts val="2624"/>
              </a:lnSpc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Facilitate knowledge exchange opportunities and peer-to-peer learning (including inter Ministerial, Department and Agencies) to promote the adoption of best practices.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9987141" y="4253805"/>
            <a:ext cx="44410" cy="777597"/>
          </a:xfrm>
          <a:prstGeom prst="roundRect">
            <a:avLst>
              <a:gd name="adj" fmla="val 225151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Shape 14"/>
          <p:cNvSpPr/>
          <p:nvPr/>
        </p:nvSpPr>
        <p:spPr>
          <a:xfrm>
            <a:off x="9759434" y="478137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9906714" y="4823043"/>
            <a:ext cx="20538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624" dirty="0"/>
          </a:p>
        </p:txBody>
      </p:sp>
      <p:sp>
        <p:nvSpPr>
          <p:cNvPr id="19" name="Text 16"/>
          <p:cNvSpPr/>
          <p:nvPr/>
        </p:nvSpPr>
        <p:spPr>
          <a:xfrm>
            <a:off x="8085892" y="2551271"/>
            <a:ext cx="384690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Institutional Strengthening</a:t>
            </a:r>
            <a:endParaRPr lang="en-US" sz="2187" dirty="0"/>
          </a:p>
        </p:txBody>
      </p:sp>
      <p:sp>
        <p:nvSpPr>
          <p:cNvPr id="20" name="Text 17"/>
          <p:cNvSpPr/>
          <p:nvPr/>
        </p:nvSpPr>
        <p:spPr>
          <a:xfrm>
            <a:off x="7648456" y="3031688"/>
            <a:ext cx="4721781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Support the development of institutional (including MDAs) systems, policies, and resources to sustain effective MEL practices.</a:t>
            </a:r>
            <a:endParaRPr lang="en-US" sz="175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5BB373C-52C5-8C2C-DCC3-B552C2835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5450" y="7737396"/>
            <a:ext cx="1504950" cy="4762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1467</Words>
  <Application>Microsoft Office PowerPoint</Application>
  <PresentationFormat>Custom</PresentationFormat>
  <Paragraphs>162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Aptos</vt:lpstr>
      <vt:lpstr>Arial</vt:lpstr>
      <vt:lpstr>Calibri</vt:lpstr>
      <vt:lpstr>DM Sans</vt:lpstr>
      <vt:lpstr>Eudoxus Sans</vt:lpstr>
      <vt:lpstr>Libre Baskerville</vt:lpstr>
      <vt:lpstr>Maiandra GD</vt:lpstr>
      <vt:lpstr>p22-mackinac-pro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modified xsi:type="dcterms:W3CDTF">2024-06-19T15:32:15Z</dcterms:modified>
</cp:coreProperties>
</file>