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80" r:id="rId3"/>
    <p:sldId id="287" r:id="rId4"/>
    <p:sldId id="294" r:id="rId5"/>
    <p:sldId id="286" r:id="rId6"/>
    <p:sldId id="288" r:id="rId7"/>
    <p:sldId id="289" r:id="rId8"/>
    <p:sldId id="293" r:id="rId9"/>
    <p:sldId id="290" r:id="rId10"/>
    <p:sldId id="291" r:id="rId11"/>
    <p:sldId id="292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76" autoAdjust="0"/>
  </p:normalViewPr>
  <p:slideViewPr>
    <p:cSldViewPr snapToGrid="0" snapToObjects="1">
      <p:cViewPr varScale="1">
        <p:scale>
          <a:sx n="62" d="100"/>
          <a:sy n="62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6F096-B791-4B0B-A356-0AEFB45ED47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B336-CE8F-4C6C-9C58-3A8DF6FC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5B336-CE8F-4C6C-9C58-3A8DF6FCA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840307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3629" y="0"/>
            <a:ext cx="4230371" cy="63492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573" y="3235287"/>
            <a:ext cx="3453765" cy="280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25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5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9901" y="5912758"/>
            <a:ext cx="9137968" cy="763588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90674" y="1387943"/>
            <a:ext cx="4698157" cy="148495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350" marR="2540" algn="ctr">
              <a:lnSpc>
                <a:spcPct val="150000"/>
              </a:lnSpc>
              <a:spcBef>
                <a:spcPts val="585"/>
              </a:spcBef>
            </a:pPr>
            <a:r>
              <a:rPr lang="en-US" sz="3200" b="1" dirty="0">
                <a:solidFill>
                  <a:srgbClr val="001689"/>
                </a:solidFill>
                <a:latin typeface="DM Sans"/>
                <a:cs typeface="DM Sans"/>
              </a:rPr>
              <a:t>Introduction to Afghan Evaluation Society</a:t>
            </a:r>
            <a:endParaRPr sz="3200" b="1" dirty="0">
              <a:latin typeface="DM Sans"/>
              <a:cs typeface="DM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970" y="3673157"/>
            <a:ext cx="3770601" cy="127791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0" marR="2540">
              <a:lnSpc>
                <a:spcPts val="1575"/>
              </a:lnSpc>
              <a:spcBef>
                <a:spcPts val="365"/>
              </a:spcBef>
            </a:pPr>
            <a:r>
              <a:rPr lang="en-US" sz="1575" dirty="0">
                <a:solidFill>
                  <a:srgbClr val="4959D4"/>
                </a:solidFill>
                <a:latin typeface="DM Sans"/>
                <a:cs typeface="DM Sans"/>
              </a:rPr>
              <a:t>Friday 7 June 2024 at </a:t>
            </a:r>
            <a:r>
              <a:rPr lang="en-US" sz="1400" dirty="0">
                <a:solidFill>
                  <a:srgbClr val="4959D4"/>
                </a:solidFill>
                <a:latin typeface="DM Sans"/>
                <a:cs typeface="DM Sans"/>
              </a:rPr>
              <a:t>4:00PM Kabul</a:t>
            </a:r>
          </a:p>
          <a:p>
            <a:pPr marL="6350" marR="2540">
              <a:lnSpc>
                <a:spcPts val="1575"/>
              </a:lnSpc>
              <a:spcBef>
                <a:spcPts val="365"/>
              </a:spcBef>
            </a:pPr>
            <a:r>
              <a:rPr lang="en-US" sz="1400" dirty="0">
                <a:solidFill>
                  <a:srgbClr val="4959D4"/>
                </a:solidFill>
                <a:latin typeface="DM Sans"/>
                <a:cs typeface="DM Sans"/>
              </a:rPr>
              <a:t>1:30PM CEST (Europe) </a:t>
            </a:r>
          </a:p>
          <a:p>
            <a:pPr marL="6350" marR="2540">
              <a:lnSpc>
                <a:spcPts val="1575"/>
              </a:lnSpc>
              <a:spcBef>
                <a:spcPts val="365"/>
              </a:spcBef>
            </a:pPr>
            <a:r>
              <a:rPr lang="en-US" sz="1400" dirty="0">
                <a:solidFill>
                  <a:srgbClr val="4959D4"/>
                </a:solidFill>
                <a:latin typeface="DM Sans"/>
                <a:cs typeface="DM Sans"/>
              </a:rPr>
              <a:t>7:30AM EDT (US/Canada)</a:t>
            </a:r>
          </a:p>
          <a:p>
            <a:pPr marL="6350" marR="2540">
              <a:lnSpc>
                <a:spcPts val="1575"/>
              </a:lnSpc>
              <a:spcBef>
                <a:spcPts val="365"/>
              </a:spcBef>
            </a:pPr>
            <a:r>
              <a:rPr lang="en-US" sz="1400" dirty="0">
                <a:solidFill>
                  <a:srgbClr val="4959D4"/>
                </a:solidFill>
                <a:latin typeface="DM Sans"/>
                <a:cs typeface="DM Sans"/>
              </a:rPr>
              <a:t>11:30AM GMT</a:t>
            </a:r>
          </a:p>
          <a:p>
            <a:pPr marL="6350" marR="2540">
              <a:lnSpc>
                <a:spcPts val="1575"/>
              </a:lnSpc>
              <a:spcBef>
                <a:spcPts val="365"/>
              </a:spcBef>
            </a:pPr>
            <a:endParaRPr sz="1400" dirty="0">
              <a:latin typeface="DM Sans"/>
              <a:cs typeface="DM Sans"/>
            </a:endParaRP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4A14DCF-E2B4-BD86-EF98-F0445DB8B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1" y="341142"/>
            <a:ext cx="2280083" cy="763588"/>
          </a:xfrm>
          <a:prstGeom prst="rect">
            <a:avLst/>
          </a:prstGeom>
        </p:spPr>
      </p:pic>
      <p:pic>
        <p:nvPicPr>
          <p:cNvPr id="3" name="Picture 2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092B46B4-B8E6-9074-4814-7CF4FBD62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8" y="5985918"/>
            <a:ext cx="2184273" cy="769602"/>
          </a:xfrm>
          <a:prstGeom prst="rect">
            <a:avLst/>
          </a:prstGeom>
        </p:spPr>
      </p:pic>
      <p:pic>
        <p:nvPicPr>
          <p:cNvPr id="10" name="Picture 9" descr="A logo with orange text&#10;&#10;Description automatically generated">
            <a:extLst>
              <a:ext uri="{FF2B5EF4-FFF2-40B4-BE49-F238E27FC236}">
                <a16:creationId xmlns:a16="http://schemas.microsoft.com/office/drawing/2014/main" id="{2DC7AA17-477B-E770-3BEB-2A8CE89EC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38" y="5948316"/>
            <a:ext cx="1886122" cy="9096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3F1C07-72D5-1067-FB6C-36A36A4BF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01"/>
            <a:ext cx="9185097" cy="61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1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02CD34-6FA1-9F23-09D0-A34E9B4B6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55345" cy="4366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35017E-CB70-A8B3-1F32-4A5071020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08" y="3429000"/>
            <a:ext cx="5012792" cy="33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99DD3A-06B0-F452-7877-4C450445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A82FF19E-1BE6-3595-AB08-BA5A6447D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1678A1F2-78E3-A141-2860-64FD84B53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45E5917A-6CC6-F65D-8471-5441E8D92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399" y="1202666"/>
            <a:ext cx="3706710" cy="37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1E0974-3B05-072E-187B-E490B51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27CABC7-E852-B2A5-6094-52F6E552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3F61251C-2671-0FAF-0998-4FB89465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A120A-1F21-9488-5274-73A46821EB78}"/>
              </a:ext>
            </a:extLst>
          </p:cNvPr>
          <p:cNvSpPr txBox="1">
            <a:spLocks/>
          </p:cNvSpPr>
          <p:nvPr/>
        </p:nvSpPr>
        <p:spPr>
          <a:xfrm>
            <a:off x="525752" y="1160049"/>
            <a:ext cx="5085316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pPr algn="l"/>
            <a:r>
              <a:rPr 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DEF9-F148-1852-02DC-09AF4E61C23A}"/>
              </a:ext>
            </a:extLst>
          </p:cNvPr>
          <p:cNvSpPr txBox="1"/>
          <p:nvPr/>
        </p:nvSpPr>
        <p:spPr>
          <a:xfrm>
            <a:off x="375040" y="2052919"/>
            <a:ext cx="43226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Non-profit and Afghan-led organization (VOPE)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Informally established as a VOPE in Sep 2013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Formally registered as an NGO, Sep 2015 </a:t>
            </a:r>
          </a:p>
        </p:txBody>
      </p:sp>
    </p:spTree>
    <p:extLst>
      <p:ext uri="{BB962C8B-B14F-4D97-AF65-F5344CB8AC3E}">
        <p14:creationId xmlns:p14="http://schemas.microsoft.com/office/powerpoint/2010/main" val="20897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1E0974-3B05-072E-187B-E490B51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27CABC7-E852-B2A5-6094-52F6E552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3F61251C-2671-0FAF-0998-4FB89465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A120A-1F21-9488-5274-73A46821EB78}"/>
              </a:ext>
            </a:extLst>
          </p:cNvPr>
          <p:cNvSpPr txBox="1">
            <a:spLocks/>
          </p:cNvSpPr>
          <p:nvPr/>
        </p:nvSpPr>
        <p:spPr>
          <a:xfrm>
            <a:off x="525752" y="1160049"/>
            <a:ext cx="5085316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pPr algn="l"/>
            <a:r>
              <a:rPr 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Vision and 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DEF9-F148-1852-02DC-09AF4E61C23A}"/>
              </a:ext>
            </a:extLst>
          </p:cNvPr>
          <p:cNvSpPr txBox="1"/>
          <p:nvPr/>
        </p:nvSpPr>
        <p:spPr>
          <a:xfrm>
            <a:off x="375039" y="2052919"/>
            <a:ext cx="470039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Vision</a:t>
            </a:r>
            <a:r>
              <a:rPr lang="en-US" sz="2200" dirty="0"/>
              <a:t>: Strengthened Evaluations for Sustainable Development in Afghanistan  </a:t>
            </a:r>
          </a:p>
          <a:p>
            <a:endParaRPr lang="en-US" sz="2200" b="1" dirty="0"/>
          </a:p>
          <a:p>
            <a:r>
              <a:rPr lang="en-US" sz="2200" b="1" dirty="0"/>
              <a:t>Mission</a:t>
            </a:r>
            <a:r>
              <a:rPr lang="en-US" sz="2200" dirty="0"/>
              <a:t>: To establish a leading platform for evaluation through capacity building, advocacy and networking for supporting evidence-based policy and decision-making for sustainable development in Afghanistan. </a:t>
            </a:r>
          </a:p>
        </p:txBody>
      </p:sp>
    </p:spTree>
    <p:extLst>
      <p:ext uri="{BB962C8B-B14F-4D97-AF65-F5344CB8AC3E}">
        <p14:creationId xmlns:p14="http://schemas.microsoft.com/office/powerpoint/2010/main" val="72774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1E0974-3B05-072E-187B-E490B51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27CABC7-E852-B2A5-6094-52F6E552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3F61251C-2671-0FAF-0998-4FB89465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A120A-1F21-9488-5274-73A46821EB78}"/>
              </a:ext>
            </a:extLst>
          </p:cNvPr>
          <p:cNvSpPr txBox="1">
            <a:spLocks/>
          </p:cNvSpPr>
          <p:nvPr/>
        </p:nvSpPr>
        <p:spPr>
          <a:xfrm>
            <a:off x="525752" y="1160049"/>
            <a:ext cx="5085316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pPr algn="l"/>
            <a:r>
              <a:rPr 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AfES’ Role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DEF9-F148-1852-02DC-09AF4E61C23A}"/>
              </a:ext>
            </a:extLst>
          </p:cNvPr>
          <p:cNvSpPr txBox="1"/>
          <p:nvPr/>
        </p:nvSpPr>
        <p:spPr>
          <a:xfrm>
            <a:off x="375039" y="2052919"/>
            <a:ext cx="47003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Working with Afghan government and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Advocacy for M&amp;E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Institutional and individual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367254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1E0974-3B05-072E-187B-E490B51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27CABC7-E852-B2A5-6094-52F6E552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3F61251C-2671-0FAF-0998-4FB89465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A120A-1F21-9488-5274-73A46821EB78}"/>
              </a:ext>
            </a:extLst>
          </p:cNvPr>
          <p:cNvSpPr txBox="1">
            <a:spLocks/>
          </p:cNvSpPr>
          <p:nvPr/>
        </p:nvSpPr>
        <p:spPr>
          <a:xfrm>
            <a:off x="525752" y="1160049"/>
            <a:ext cx="5085316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pPr algn="l"/>
            <a:r>
              <a:rPr 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Board of Directors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DEF9-F148-1852-02DC-09AF4E61C23A}"/>
              </a:ext>
            </a:extLst>
          </p:cNvPr>
          <p:cNvSpPr txBox="1"/>
          <p:nvPr/>
        </p:nvSpPr>
        <p:spPr>
          <a:xfrm>
            <a:off x="375040" y="2052919"/>
            <a:ext cx="56558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Samandar Mahmodi (Chairman)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Huda </a:t>
            </a:r>
            <a:r>
              <a:rPr lang="en-US" sz="2400" dirty="0" err="1">
                <a:ea typeface="+mn-ea"/>
                <a:cs typeface="+mn-cs"/>
              </a:rPr>
              <a:t>Mustafawi</a:t>
            </a:r>
            <a:r>
              <a:rPr lang="en-US" sz="2400" dirty="0">
                <a:ea typeface="+mn-ea"/>
                <a:cs typeface="+mn-cs"/>
              </a:rPr>
              <a:t> (Board Member)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+mn-ea"/>
                <a:cs typeface="+mn-cs"/>
              </a:rPr>
              <a:t>Tooryalay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err="1">
                <a:ea typeface="+mn-ea"/>
                <a:cs typeface="+mn-cs"/>
              </a:rPr>
              <a:t>Nasery</a:t>
            </a:r>
            <a:r>
              <a:rPr lang="en-US" sz="2400" dirty="0">
                <a:ea typeface="+mn-ea"/>
                <a:cs typeface="+mn-cs"/>
              </a:rPr>
              <a:t> (Board Member)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Qudratullah Jahid (Board Member)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Imad Haroon (Board Member)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+mn-ea"/>
                <a:cs typeface="+mn-cs"/>
              </a:rPr>
              <a:t>Raoof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err="1">
                <a:ea typeface="+mn-ea"/>
                <a:cs typeface="+mn-cs"/>
              </a:rPr>
              <a:t>Modaqiq</a:t>
            </a:r>
            <a:r>
              <a:rPr lang="en-US" sz="2400" dirty="0">
                <a:ea typeface="+mn-ea"/>
                <a:cs typeface="+mn-cs"/>
              </a:rPr>
              <a:t> (Board Member)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+mn-ea"/>
                <a:cs typeface="+mn-cs"/>
              </a:rPr>
              <a:t>Baktash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err="1">
                <a:ea typeface="+mn-ea"/>
                <a:cs typeface="+mn-cs"/>
              </a:rPr>
              <a:t>Musawre</a:t>
            </a:r>
            <a:r>
              <a:rPr lang="en-US" sz="2400" dirty="0">
                <a:ea typeface="+mn-ea"/>
                <a:cs typeface="+mn-cs"/>
              </a:rPr>
              <a:t> (Board Member)</a:t>
            </a:r>
          </a:p>
        </p:txBody>
      </p:sp>
    </p:spTree>
    <p:extLst>
      <p:ext uri="{BB962C8B-B14F-4D97-AF65-F5344CB8AC3E}">
        <p14:creationId xmlns:p14="http://schemas.microsoft.com/office/powerpoint/2010/main" val="220919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1E0974-3B05-072E-187B-E490B51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27CABC7-E852-B2A5-6094-52F6E552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3F61251C-2671-0FAF-0998-4FB89465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A120A-1F21-9488-5274-73A46821EB78}"/>
              </a:ext>
            </a:extLst>
          </p:cNvPr>
          <p:cNvSpPr txBox="1">
            <a:spLocks/>
          </p:cNvSpPr>
          <p:nvPr/>
        </p:nvSpPr>
        <p:spPr>
          <a:xfrm>
            <a:off x="525752" y="1006161"/>
            <a:ext cx="4549682" cy="8617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pPr algn="l"/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Memberships, Partnerships and Collaborations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DEF9-F148-1852-02DC-09AF4E61C23A}"/>
              </a:ext>
            </a:extLst>
          </p:cNvPr>
          <p:cNvSpPr txBox="1"/>
          <p:nvPr/>
        </p:nvSpPr>
        <p:spPr>
          <a:xfrm>
            <a:off x="375040" y="2052919"/>
            <a:ext cx="48339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Asia Pacific Evaluation Association (APEA)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International Organization for Cooperation in Evaluation (IOCE)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EvalPartners - The global movement for evaluation.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Community of Evaluators South Asia (COE-SA)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EvalYouth</a:t>
            </a:r>
          </a:p>
        </p:txBody>
      </p:sp>
    </p:spTree>
    <p:extLst>
      <p:ext uri="{BB962C8B-B14F-4D97-AF65-F5344CB8AC3E}">
        <p14:creationId xmlns:p14="http://schemas.microsoft.com/office/powerpoint/2010/main" val="347921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1E0974-3B05-072E-187B-E490B51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27CABC7-E852-B2A5-6094-52F6E552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3F61251C-2671-0FAF-0998-4FB89465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A120A-1F21-9488-5274-73A46821EB78}"/>
              </a:ext>
            </a:extLst>
          </p:cNvPr>
          <p:cNvSpPr txBox="1">
            <a:spLocks/>
          </p:cNvSpPr>
          <p:nvPr/>
        </p:nvSpPr>
        <p:spPr>
          <a:xfrm>
            <a:off x="525752" y="1221604"/>
            <a:ext cx="454968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pPr algn="l"/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Projects and Initiatives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DEF9-F148-1852-02DC-09AF4E61C23A}"/>
              </a:ext>
            </a:extLst>
          </p:cNvPr>
          <p:cNvSpPr txBox="1"/>
          <p:nvPr/>
        </p:nvSpPr>
        <p:spPr>
          <a:xfrm>
            <a:off x="375040" y="2052919"/>
            <a:ext cx="483395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ea typeface="+mn-ea"/>
                <a:cs typeface="+mn-cs"/>
              </a:rPr>
              <a:t>We have implemented </a:t>
            </a:r>
            <a:r>
              <a:rPr lang="en-US" sz="2000" b="1" dirty="0">
                <a:ea typeface="+mn-ea"/>
                <a:cs typeface="+mn-cs"/>
              </a:rPr>
              <a:t>nine (9)</a:t>
            </a:r>
            <a:r>
              <a:rPr lang="en-US" sz="2000" dirty="0">
                <a:ea typeface="+mn-ea"/>
                <a:cs typeface="+mn-cs"/>
              </a:rPr>
              <a:t> projects/initiatives to build capacity of Afghan MEL community, generate knowledge, and contribute to the field of evaluation</a:t>
            </a:r>
            <a:r>
              <a:rPr lang="en-US" sz="2000" dirty="0"/>
              <a:t>. These include: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+mn-ea"/>
                <a:cs typeface="+mn-cs"/>
              </a:rPr>
              <a:t>Training Programs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+mn-ea"/>
                <a:cs typeface="+mn-cs"/>
              </a:rPr>
              <a:t>Building Grounds for NEP and National EvalAgenda2020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SDGs Evaluation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+mn-ea"/>
                <a:cs typeface="+mn-cs"/>
              </a:rPr>
              <a:t>Evaluation in the context of Fragility, Conflict and Violence (</a:t>
            </a:r>
            <a:r>
              <a:rPr lang="en-US" sz="2000" dirty="0" err="1">
                <a:ea typeface="+mn-ea"/>
                <a:cs typeface="+mn-cs"/>
              </a:rPr>
              <a:t>EvalFCV</a:t>
            </a:r>
            <a:r>
              <a:rPr lang="en-US" sz="2000" dirty="0"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040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1E0974-3B05-072E-187B-E490B51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27CABC7-E852-B2A5-6094-52F6E552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3F61251C-2671-0FAF-0998-4FB89465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A120A-1F21-9488-5274-73A46821EB78}"/>
              </a:ext>
            </a:extLst>
          </p:cNvPr>
          <p:cNvSpPr txBox="1">
            <a:spLocks/>
          </p:cNvSpPr>
          <p:nvPr/>
        </p:nvSpPr>
        <p:spPr>
          <a:xfrm>
            <a:off x="525752" y="1006161"/>
            <a:ext cx="4549682" cy="8617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pPr algn="l"/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Projects and Initiatives – Cont’d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DEF9-F148-1852-02DC-09AF4E61C23A}"/>
              </a:ext>
            </a:extLst>
          </p:cNvPr>
          <p:cNvSpPr txBox="1"/>
          <p:nvPr/>
        </p:nvSpPr>
        <p:spPr>
          <a:xfrm>
            <a:off x="375039" y="2052919"/>
            <a:ext cx="4700395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Trained 200+ M&amp;E professionals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40 paid members (2021)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Thematic Interest Groups (TIGs):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TIG 1 - Evaluating Sustainable Development Goal (SDGs)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TIG 2 - Young and Emerging M&amp;E Professionals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Partnership with public and private universities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Partnership with regional and international VOPEs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Rapid M&amp;E assessment tools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Resource sharing – mailing lists</a:t>
            </a:r>
          </a:p>
        </p:txBody>
      </p:sp>
    </p:spTree>
    <p:extLst>
      <p:ext uri="{BB962C8B-B14F-4D97-AF65-F5344CB8AC3E}">
        <p14:creationId xmlns:p14="http://schemas.microsoft.com/office/powerpoint/2010/main" val="322068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D3274F-A553-4012-3D9F-0C1C5A6482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629" y="147402"/>
            <a:ext cx="7072257" cy="4691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F0BB7-EC2D-ED23-2B1F-A87FE0EE88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628" y="3328827"/>
            <a:ext cx="5899119" cy="3928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46902-777A-433E-26AC-4605523A24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670" y="2352518"/>
            <a:ext cx="3870523" cy="25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3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318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DengXian</vt:lpstr>
      <vt:lpstr>Aptos</vt:lpstr>
      <vt:lpstr>Arial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Mustafawi, Huda</dc:creator>
  <cp:keywords/>
  <dc:description>generated using python-pptx</dc:description>
  <cp:lastModifiedBy>Qudratullah Jahid</cp:lastModifiedBy>
  <cp:revision>65</cp:revision>
  <dcterms:created xsi:type="dcterms:W3CDTF">2013-01-27T09:14:16Z</dcterms:created>
  <dcterms:modified xsi:type="dcterms:W3CDTF">2024-06-07T08:19:25Z</dcterms:modified>
  <cp:category/>
</cp:coreProperties>
</file>