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262" r:id="rId4"/>
    <p:sldId id="261" r:id="rId5"/>
    <p:sldId id="265" r:id="rId6"/>
    <p:sldId id="268" r:id="rId7"/>
    <p:sldId id="272" r:id="rId8"/>
    <p:sldId id="263" r:id="rId9"/>
    <p:sldId id="264" r:id="rId10"/>
    <p:sldId id="269" r:id="rId11"/>
    <p:sldId id="257" r:id="rId12"/>
    <p:sldId id="270" r:id="rId13"/>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6"/>
    <p:restoredTop sz="92789"/>
  </p:normalViewPr>
  <p:slideViewPr>
    <p:cSldViewPr snapToGrid="0">
      <p:cViewPr varScale="1">
        <p:scale>
          <a:sx n="118" d="100"/>
          <a:sy n="118" d="100"/>
        </p:scale>
        <p:origin x="12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31384-3FF3-4CB2-AD58-8E794ED6E2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A5BA9B3-61A6-4C5F-AFBF-347A1C9E25FB}">
      <dgm:prSet/>
      <dgm:spPr/>
      <dgm:t>
        <a:bodyPr/>
        <a:lstStyle/>
        <a:p>
          <a:r>
            <a:rPr lang="en-GB" b="1" i="0"/>
            <a:t>Relevance </a:t>
          </a:r>
          <a:endParaRPr lang="en-US"/>
        </a:p>
      </dgm:t>
    </dgm:pt>
    <dgm:pt modelId="{AF7C1EEA-625A-4457-983F-86FB78AF5155}" type="parTrans" cxnId="{952E7367-3D8D-4CDB-9AB2-43D36B78ECB8}">
      <dgm:prSet/>
      <dgm:spPr/>
      <dgm:t>
        <a:bodyPr/>
        <a:lstStyle/>
        <a:p>
          <a:endParaRPr lang="en-US"/>
        </a:p>
      </dgm:t>
    </dgm:pt>
    <dgm:pt modelId="{0608E406-995C-41F4-84E5-4D116F186D25}" type="sibTrans" cxnId="{952E7367-3D8D-4CDB-9AB2-43D36B78ECB8}">
      <dgm:prSet/>
      <dgm:spPr/>
      <dgm:t>
        <a:bodyPr/>
        <a:lstStyle/>
        <a:p>
          <a:endParaRPr lang="en-US"/>
        </a:p>
      </dgm:t>
    </dgm:pt>
    <dgm:pt modelId="{F5352F8C-6323-4AB1-9F56-5C40BFD97A8F}">
      <dgm:prSet/>
      <dgm:spPr/>
      <dgm:t>
        <a:bodyPr/>
        <a:lstStyle/>
        <a:p>
          <a:r>
            <a:rPr lang="en-GB" b="0" i="0"/>
            <a:t>Addresses a major development challenge (or societal or global concern) such as poverty, equity. </a:t>
          </a:r>
          <a:endParaRPr lang="en-US"/>
        </a:p>
      </dgm:t>
    </dgm:pt>
    <dgm:pt modelId="{5F42FDFC-EE68-426D-8A1F-671080A37D6F}" type="parTrans" cxnId="{D2ADED9A-2063-4847-B813-936A27D57254}">
      <dgm:prSet/>
      <dgm:spPr/>
      <dgm:t>
        <a:bodyPr/>
        <a:lstStyle/>
        <a:p>
          <a:endParaRPr lang="en-US"/>
        </a:p>
      </dgm:t>
    </dgm:pt>
    <dgm:pt modelId="{943E076C-9470-4F1C-B2D1-3BB5FF3C67D7}" type="sibTrans" cxnId="{D2ADED9A-2063-4847-B813-936A27D57254}">
      <dgm:prSet/>
      <dgm:spPr/>
      <dgm:t>
        <a:bodyPr/>
        <a:lstStyle/>
        <a:p>
          <a:endParaRPr lang="en-US"/>
        </a:p>
      </dgm:t>
    </dgm:pt>
    <dgm:pt modelId="{0B89EA90-E8BD-4453-9903-05FE2C00ED10}">
      <dgm:prSet/>
      <dgm:spPr/>
      <dgm:t>
        <a:bodyPr/>
        <a:lstStyle/>
        <a:p>
          <a:r>
            <a:rPr lang="en-GB" b="0" i="0" dirty="0"/>
            <a:t>Evidence from diagnostic or analytical work showing the constraint or problem addressed was of critical importance. </a:t>
          </a:r>
          <a:endParaRPr lang="en-US" dirty="0"/>
        </a:p>
      </dgm:t>
    </dgm:pt>
    <dgm:pt modelId="{03773FD0-F1CC-462B-AE6A-EC5BD31D3F54}" type="parTrans" cxnId="{7D536F06-B91A-457A-8E64-3587D384E297}">
      <dgm:prSet/>
      <dgm:spPr/>
      <dgm:t>
        <a:bodyPr/>
        <a:lstStyle/>
        <a:p>
          <a:endParaRPr lang="en-US"/>
        </a:p>
      </dgm:t>
    </dgm:pt>
    <dgm:pt modelId="{1360E983-0342-4341-AFE0-84C46BF9BB17}" type="sibTrans" cxnId="{7D536F06-B91A-457A-8E64-3587D384E297}">
      <dgm:prSet/>
      <dgm:spPr/>
      <dgm:t>
        <a:bodyPr/>
        <a:lstStyle/>
        <a:p>
          <a:endParaRPr lang="en-US"/>
        </a:p>
      </dgm:t>
    </dgm:pt>
    <dgm:pt modelId="{1473C010-BD35-46FC-9A60-D0635D25A2C9}">
      <dgm:prSet/>
      <dgm:spPr/>
      <dgm:t>
        <a:bodyPr/>
        <a:lstStyle/>
        <a:p>
          <a:r>
            <a:rPr lang="en-GB" b="1" i="0"/>
            <a:t>Depth of change </a:t>
          </a:r>
          <a:endParaRPr lang="en-US"/>
        </a:p>
      </dgm:t>
    </dgm:pt>
    <dgm:pt modelId="{E85A1CAD-2C1B-41BE-9BB8-DE6BAA1BF843}" type="parTrans" cxnId="{4C01EC47-5077-40EF-A94D-64E36367F2C4}">
      <dgm:prSet/>
      <dgm:spPr/>
      <dgm:t>
        <a:bodyPr/>
        <a:lstStyle/>
        <a:p>
          <a:endParaRPr lang="en-US"/>
        </a:p>
      </dgm:t>
    </dgm:pt>
    <dgm:pt modelId="{CA70A2BB-B269-4D1D-B265-31B6AC610C47}" type="sibTrans" cxnId="{4C01EC47-5077-40EF-A94D-64E36367F2C4}">
      <dgm:prSet/>
      <dgm:spPr/>
      <dgm:t>
        <a:bodyPr/>
        <a:lstStyle/>
        <a:p>
          <a:endParaRPr lang="en-US"/>
        </a:p>
      </dgm:t>
    </dgm:pt>
    <dgm:pt modelId="{394DB91F-AC6E-4643-BAAC-51D1E5F670D7}">
      <dgm:prSet/>
      <dgm:spPr/>
      <dgm:t>
        <a:bodyPr/>
        <a:lstStyle/>
        <a:p>
          <a:r>
            <a:rPr lang="en-GB" b="0" i="0"/>
            <a:t>Causes or supports fundamental change in a system or market; addresses root causes to support a change in trajectory. </a:t>
          </a:r>
          <a:endParaRPr lang="en-US"/>
        </a:p>
      </dgm:t>
    </dgm:pt>
    <dgm:pt modelId="{FC8B8D26-DEB5-4E8D-9284-43859B70170C}" type="parTrans" cxnId="{6BF0D0C2-07C1-417C-933B-C3E1680BA1A6}">
      <dgm:prSet/>
      <dgm:spPr/>
      <dgm:t>
        <a:bodyPr/>
        <a:lstStyle/>
        <a:p>
          <a:endParaRPr lang="en-US"/>
        </a:p>
      </dgm:t>
    </dgm:pt>
    <dgm:pt modelId="{E1504590-AA8B-4FAB-9823-49A998EEAA77}" type="sibTrans" cxnId="{6BF0D0C2-07C1-417C-933B-C3E1680BA1A6}">
      <dgm:prSet/>
      <dgm:spPr/>
      <dgm:t>
        <a:bodyPr/>
        <a:lstStyle/>
        <a:p>
          <a:endParaRPr lang="en-US"/>
        </a:p>
      </dgm:t>
    </dgm:pt>
    <dgm:pt modelId="{1360A820-D6F8-4928-A1F3-D338852C38BC}">
      <dgm:prSet/>
      <dgm:spPr/>
      <dgm:t>
        <a:bodyPr/>
        <a:lstStyle/>
        <a:p>
          <a:r>
            <a:rPr lang="en-GB" b="0" i="0"/>
            <a:t>Evidence of market change, systemic change or behavioural change. </a:t>
          </a:r>
          <a:endParaRPr lang="en-US"/>
        </a:p>
      </dgm:t>
    </dgm:pt>
    <dgm:pt modelId="{27F47235-8640-4FBA-8167-61EA33A206C1}" type="parTrans" cxnId="{DD63CB36-3244-4541-B808-3F2830D3136F}">
      <dgm:prSet/>
      <dgm:spPr/>
      <dgm:t>
        <a:bodyPr/>
        <a:lstStyle/>
        <a:p>
          <a:endParaRPr lang="en-US"/>
        </a:p>
      </dgm:t>
    </dgm:pt>
    <dgm:pt modelId="{2133AAF7-BDA1-45F9-8182-01039F5C97BB}" type="sibTrans" cxnId="{DD63CB36-3244-4541-B808-3F2830D3136F}">
      <dgm:prSet/>
      <dgm:spPr/>
      <dgm:t>
        <a:bodyPr/>
        <a:lstStyle/>
        <a:p>
          <a:endParaRPr lang="en-US"/>
        </a:p>
      </dgm:t>
    </dgm:pt>
    <dgm:pt modelId="{E525DCE3-0AF8-42AF-B01E-CE4E5EEBF94F}">
      <dgm:prSet/>
      <dgm:spPr/>
      <dgm:t>
        <a:bodyPr/>
        <a:lstStyle/>
        <a:p>
          <a:r>
            <a:rPr lang="en-GB" b="1" i="0"/>
            <a:t>Scale of change </a:t>
          </a:r>
          <a:endParaRPr lang="en-US"/>
        </a:p>
      </dgm:t>
    </dgm:pt>
    <dgm:pt modelId="{8D949DE7-988F-4CC3-BC47-D2EFEB8F5C5F}" type="parTrans" cxnId="{19F2165D-BF3C-430C-BF60-5F47E967DC66}">
      <dgm:prSet/>
      <dgm:spPr/>
      <dgm:t>
        <a:bodyPr/>
        <a:lstStyle/>
        <a:p>
          <a:endParaRPr lang="en-US"/>
        </a:p>
      </dgm:t>
    </dgm:pt>
    <dgm:pt modelId="{9D52D721-35FE-46A0-801C-79D8EA34E869}" type="sibTrans" cxnId="{19F2165D-BF3C-430C-BF60-5F47E967DC66}">
      <dgm:prSet/>
      <dgm:spPr/>
      <dgm:t>
        <a:bodyPr/>
        <a:lstStyle/>
        <a:p>
          <a:endParaRPr lang="en-US"/>
        </a:p>
      </dgm:t>
    </dgm:pt>
    <dgm:pt modelId="{3C3874E8-70AB-4991-8609-99981C888C3F}">
      <dgm:prSet/>
      <dgm:spPr/>
      <dgm:t>
        <a:bodyPr/>
        <a:lstStyle/>
        <a:p>
          <a:r>
            <a:rPr lang="en-GB" b="0" i="0"/>
            <a:t>Causes large-scale impact at the national or global level. </a:t>
          </a:r>
          <a:endParaRPr lang="en-US"/>
        </a:p>
      </dgm:t>
    </dgm:pt>
    <dgm:pt modelId="{3DCCCF26-3CFF-49C6-B25D-485B5A3F616A}" type="parTrans" cxnId="{41780F7A-3684-46C3-8316-7DC128D10414}">
      <dgm:prSet/>
      <dgm:spPr/>
      <dgm:t>
        <a:bodyPr/>
        <a:lstStyle/>
        <a:p>
          <a:endParaRPr lang="en-US"/>
        </a:p>
      </dgm:t>
    </dgm:pt>
    <dgm:pt modelId="{5CE41633-23B2-494A-B3C1-E08D4C36FD35}" type="sibTrans" cxnId="{41780F7A-3684-46C3-8316-7DC128D10414}">
      <dgm:prSet/>
      <dgm:spPr/>
      <dgm:t>
        <a:bodyPr/>
        <a:lstStyle/>
        <a:p>
          <a:endParaRPr lang="en-US"/>
        </a:p>
      </dgm:t>
    </dgm:pt>
    <dgm:pt modelId="{D54EA71F-FDB3-40A4-8F49-66870739D9DD}">
      <dgm:prSet/>
      <dgm:spPr/>
      <dgm:t>
        <a:bodyPr/>
        <a:lstStyle/>
        <a:p>
          <a:r>
            <a:rPr lang="en-GB" b="0" i="0"/>
            <a:t>Evidence of scaling up of approaches and innovations and replication; catalytic effects; demonstration effects; positive spill-overs and externalities; acceleration/discontinuity in a development indicator. </a:t>
          </a:r>
          <a:endParaRPr lang="en-US"/>
        </a:p>
      </dgm:t>
    </dgm:pt>
    <dgm:pt modelId="{C500531C-36A1-4C5B-92CB-19A96FE48347}" type="parTrans" cxnId="{9DD8FBAF-0F6A-4A24-9C12-97382960ED20}">
      <dgm:prSet/>
      <dgm:spPr/>
      <dgm:t>
        <a:bodyPr/>
        <a:lstStyle/>
        <a:p>
          <a:endParaRPr lang="en-US"/>
        </a:p>
      </dgm:t>
    </dgm:pt>
    <dgm:pt modelId="{38D1027D-3E54-414D-B6F4-7C57C346216D}" type="sibTrans" cxnId="{9DD8FBAF-0F6A-4A24-9C12-97382960ED20}">
      <dgm:prSet/>
      <dgm:spPr/>
      <dgm:t>
        <a:bodyPr/>
        <a:lstStyle/>
        <a:p>
          <a:endParaRPr lang="en-US"/>
        </a:p>
      </dgm:t>
    </dgm:pt>
    <dgm:pt modelId="{83887E67-09E9-45F9-9F82-73538B3B1CC2}">
      <dgm:prSet/>
      <dgm:spPr/>
      <dgm:t>
        <a:bodyPr/>
        <a:lstStyle/>
        <a:p>
          <a:r>
            <a:rPr lang="en-GB" b="1" i="0"/>
            <a:t>Sustainability </a:t>
          </a:r>
          <a:endParaRPr lang="en-US"/>
        </a:p>
      </dgm:t>
    </dgm:pt>
    <dgm:pt modelId="{2C0582FD-14A5-4925-B781-2B2FC51CBA74}" type="parTrans" cxnId="{6033E249-3A48-4892-9F66-93BFF8AADB69}">
      <dgm:prSet/>
      <dgm:spPr/>
      <dgm:t>
        <a:bodyPr/>
        <a:lstStyle/>
        <a:p>
          <a:endParaRPr lang="en-US"/>
        </a:p>
      </dgm:t>
    </dgm:pt>
    <dgm:pt modelId="{C0E6934A-CCFB-4A67-93F0-059943E2E2C1}" type="sibTrans" cxnId="{6033E249-3A48-4892-9F66-93BFF8AADB69}">
      <dgm:prSet/>
      <dgm:spPr/>
      <dgm:t>
        <a:bodyPr/>
        <a:lstStyle/>
        <a:p>
          <a:endParaRPr lang="en-US"/>
        </a:p>
      </dgm:t>
    </dgm:pt>
    <dgm:pt modelId="{67661B5F-43CB-4B0F-AE3A-CDD23CEA332A}">
      <dgm:prSet/>
      <dgm:spPr/>
      <dgm:t>
        <a:bodyPr/>
        <a:lstStyle/>
        <a:p>
          <a:r>
            <a:rPr lang="en-GB" b="0" i="0"/>
            <a:t>impact has been economically, financially, environmentally sustainable in the long run. </a:t>
          </a:r>
          <a:endParaRPr lang="en-US"/>
        </a:p>
      </dgm:t>
    </dgm:pt>
    <dgm:pt modelId="{5C344884-901F-4C00-9B83-CAD36B5E0793}" type="parTrans" cxnId="{314FAD0E-4313-4E95-9E8B-5965F1002047}">
      <dgm:prSet/>
      <dgm:spPr/>
      <dgm:t>
        <a:bodyPr/>
        <a:lstStyle/>
        <a:p>
          <a:endParaRPr lang="en-US"/>
        </a:p>
      </dgm:t>
    </dgm:pt>
    <dgm:pt modelId="{7996EEBC-46E7-42BF-BD1A-AAC7EB8AC5DB}" type="sibTrans" cxnId="{314FAD0E-4313-4E95-9E8B-5965F1002047}">
      <dgm:prSet/>
      <dgm:spPr/>
      <dgm:t>
        <a:bodyPr/>
        <a:lstStyle/>
        <a:p>
          <a:endParaRPr lang="en-US"/>
        </a:p>
      </dgm:t>
    </dgm:pt>
    <dgm:pt modelId="{0EE8AA9C-6F22-4D55-AA1A-B1A271F95258}">
      <dgm:prSet/>
      <dgm:spPr/>
      <dgm:t>
        <a:bodyPr/>
        <a:lstStyle/>
        <a:p>
          <a:r>
            <a:rPr lang="en-GB" b="0" i="0"/>
            <a:t>Evidence of financial, economic, environmental sustainability of results after engagement. </a:t>
          </a:r>
          <a:endParaRPr lang="en-US"/>
        </a:p>
      </dgm:t>
    </dgm:pt>
    <dgm:pt modelId="{926793CA-CE93-40CE-93E8-BA496667F6C4}" type="parTrans" cxnId="{33AF148E-7BBB-49B6-BE3C-76EF17F5CAAD}">
      <dgm:prSet/>
      <dgm:spPr/>
      <dgm:t>
        <a:bodyPr/>
        <a:lstStyle/>
        <a:p>
          <a:endParaRPr lang="en-US"/>
        </a:p>
      </dgm:t>
    </dgm:pt>
    <dgm:pt modelId="{3414E512-6A9B-4CD6-8853-141D05B6D8DB}" type="sibTrans" cxnId="{33AF148E-7BBB-49B6-BE3C-76EF17F5CAAD}">
      <dgm:prSet/>
      <dgm:spPr/>
      <dgm:t>
        <a:bodyPr/>
        <a:lstStyle/>
        <a:p>
          <a:endParaRPr lang="en-US"/>
        </a:p>
      </dgm:t>
    </dgm:pt>
    <dgm:pt modelId="{BEAC68D6-3AC7-D742-B8AD-0A12663E614B}" type="pres">
      <dgm:prSet presAssocID="{4BA31384-3FF3-4CB2-AD58-8E794ED6E2A8}" presName="linear" presStyleCnt="0">
        <dgm:presLayoutVars>
          <dgm:animLvl val="lvl"/>
          <dgm:resizeHandles val="exact"/>
        </dgm:presLayoutVars>
      </dgm:prSet>
      <dgm:spPr/>
    </dgm:pt>
    <dgm:pt modelId="{9CA40848-43B3-C846-917B-40A83826BCEE}" type="pres">
      <dgm:prSet presAssocID="{3A5BA9B3-61A6-4C5F-AFBF-347A1C9E25FB}" presName="parentText" presStyleLbl="node1" presStyleIdx="0" presStyleCnt="4">
        <dgm:presLayoutVars>
          <dgm:chMax val="0"/>
          <dgm:bulletEnabled val="1"/>
        </dgm:presLayoutVars>
      </dgm:prSet>
      <dgm:spPr/>
    </dgm:pt>
    <dgm:pt modelId="{112E05D0-1EA6-7F4E-AC5F-D64CCAD64F65}" type="pres">
      <dgm:prSet presAssocID="{3A5BA9B3-61A6-4C5F-AFBF-347A1C9E25FB}" presName="childText" presStyleLbl="revTx" presStyleIdx="0" presStyleCnt="4">
        <dgm:presLayoutVars>
          <dgm:bulletEnabled val="1"/>
        </dgm:presLayoutVars>
      </dgm:prSet>
      <dgm:spPr/>
    </dgm:pt>
    <dgm:pt modelId="{9DB641AE-1012-104E-B399-E9CB2B3D03DC}" type="pres">
      <dgm:prSet presAssocID="{1473C010-BD35-46FC-9A60-D0635D25A2C9}" presName="parentText" presStyleLbl="node1" presStyleIdx="1" presStyleCnt="4">
        <dgm:presLayoutVars>
          <dgm:chMax val="0"/>
          <dgm:bulletEnabled val="1"/>
        </dgm:presLayoutVars>
      </dgm:prSet>
      <dgm:spPr/>
    </dgm:pt>
    <dgm:pt modelId="{D26AE5E4-9198-AE48-AF8F-B898B7D04207}" type="pres">
      <dgm:prSet presAssocID="{1473C010-BD35-46FC-9A60-D0635D25A2C9}" presName="childText" presStyleLbl="revTx" presStyleIdx="1" presStyleCnt="4">
        <dgm:presLayoutVars>
          <dgm:bulletEnabled val="1"/>
        </dgm:presLayoutVars>
      </dgm:prSet>
      <dgm:spPr/>
    </dgm:pt>
    <dgm:pt modelId="{2EDF28AC-1D31-8842-AE73-DB07C526070E}" type="pres">
      <dgm:prSet presAssocID="{E525DCE3-0AF8-42AF-B01E-CE4E5EEBF94F}" presName="parentText" presStyleLbl="node1" presStyleIdx="2" presStyleCnt="4">
        <dgm:presLayoutVars>
          <dgm:chMax val="0"/>
          <dgm:bulletEnabled val="1"/>
        </dgm:presLayoutVars>
      </dgm:prSet>
      <dgm:spPr/>
    </dgm:pt>
    <dgm:pt modelId="{32405C4C-4F6E-D947-A365-34497E033ECE}" type="pres">
      <dgm:prSet presAssocID="{E525DCE3-0AF8-42AF-B01E-CE4E5EEBF94F}" presName="childText" presStyleLbl="revTx" presStyleIdx="2" presStyleCnt="4">
        <dgm:presLayoutVars>
          <dgm:bulletEnabled val="1"/>
        </dgm:presLayoutVars>
      </dgm:prSet>
      <dgm:spPr/>
    </dgm:pt>
    <dgm:pt modelId="{54E4C3F6-42F2-284C-A320-E59B8DD11C2F}" type="pres">
      <dgm:prSet presAssocID="{83887E67-09E9-45F9-9F82-73538B3B1CC2}" presName="parentText" presStyleLbl="node1" presStyleIdx="3" presStyleCnt="4">
        <dgm:presLayoutVars>
          <dgm:chMax val="0"/>
          <dgm:bulletEnabled val="1"/>
        </dgm:presLayoutVars>
      </dgm:prSet>
      <dgm:spPr/>
    </dgm:pt>
    <dgm:pt modelId="{58906F4F-D965-3F49-BEE7-0994B10901D9}" type="pres">
      <dgm:prSet presAssocID="{83887E67-09E9-45F9-9F82-73538B3B1CC2}" presName="childText" presStyleLbl="revTx" presStyleIdx="3" presStyleCnt="4">
        <dgm:presLayoutVars>
          <dgm:bulletEnabled val="1"/>
        </dgm:presLayoutVars>
      </dgm:prSet>
      <dgm:spPr/>
    </dgm:pt>
  </dgm:ptLst>
  <dgm:cxnLst>
    <dgm:cxn modelId="{7D536F06-B91A-457A-8E64-3587D384E297}" srcId="{3A5BA9B3-61A6-4C5F-AFBF-347A1C9E25FB}" destId="{0B89EA90-E8BD-4453-9903-05FE2C00ED10}" srcOrd="1" destOrd="0" parTransId="{03773FD0-F1CC-462B-AE6A-EC5BD31D3F54}" sibTransId="{1360E983-0342-4341-AFE0-84C46BF9BB17}"/>
    <dgm:cxn modelId="{A1F50608-EC74-E744-A237-896610A5A324}" type="presOf" srcId="{3A5BA9B3-61A6-4C5F-AFBF-347A1C9E25FB}" destId="{9CA40848-43B3-C846-917B-40A83826BCEE}" srcOrd="0" destOrd="0" presId="urn:microsoft.com/office/officeart/2005/8/layout/vList2"/>
    <dgm:cxn modelId="{314FAD0E-4313-4E95-9E8B-5965F1002047}" srcId="{83887E67-09E9-45F9-9F82-73538B3B1CC2}" destId="{67661B5F-43CB-4B0F-AE3A-CDD23CEA332A}" srcOrd="0" destOrd="0" parTransId="{5C344884-901F-4C00-9B83-CAD36B5E0793}" sibTransId="{7996EEBC-46E7-42BF-BD1A-AAC7EB8AC5DB}"/>
    <dgm:cxn modelId="{7A484322-F241-454C-9071-30EC2CD30F1F}" type="presOf" srcId="{0B89EA90-E8BD-4453-9903-05FE2C00ED10}" destId="{112E05D0-1EA6-7F4E-AC5F-D64CCAD64F65}" srcOrd="0" destOrd="1" presId="urn:microsoft.com/office/officeart/2005/8/layout/vList2"/>
    <dgm:cxn modelId="{C891A632-9F63-BA4B-91AD-FBAC1A7F266B}" type="presOf" srcId="{F5352F8C-6323-4AB1-9F56-5C40BFD97A8F}" destId="{112E05D0-1EA6-7F4E-AC5F-D64CCAD64F65}" srcOrd="0" destOrd="0" presId="urn:microsoft.com/office/officeart/2005/8/layout/vList2"/>
    <dgm:cxn modelId="{DD63CB36-3244-4541-B808-3F2830D3136F}" srcId="{1473C010-BD35-46FC-9A60-D0635D25A2C9}" destId="{1360A820-D6F8-4928-A1F3-D338852C38BC}" srcOrd="1" destOrd="0" parTransId="{27F47235-8640-4FBA-8167-61EA33A206C1}" sibTransId="{2133AAF7-BDA1-45F9-8182-01039F5C97BB}"/>
    <dgm:cxn modelId="{4D1ED43D-20C4-6147-B36C-ED9CC0DAB6CB}" type="presOf" srcId="{394DB91F-AC6E-4643-BAAC-51D1E5F670D7}" destId="{D26AE5E4-9198-AE48-AF8F-B898B7D04207}" srcOrd="0" destOrd="0" presId="urn:microsoft.com/office/officeart/2005/8/layout/vList2"/>
    <dgm:cxn modelId="{5BFF4F47-DBB5-7340-B135-F209C8C8776C}" type="presOf" srcId="{4BA31384-3FF3-4CB2-AD58-8E794ED6E2A8}" destId="{BEAC68D6-3AC7-D742-B8AD-0A12663E614B}" srcOrd="0" destOrd="0" presId="urn:microsoft.com/office/officeart/2005/8/layout/vList2"/>
    <dgm:cxn modelId="{4C01EC47-5077-40EF-A94D-64E36367F2C4}" srcId="{4BA31384-3FF3-4CB2-AD58-8E794ED6E2A8}" destId="{1473C010-BD35-46FC-9A60-D0635D25A2C9}" srcOrd="1" destOrd="0" parTransId="{E85A1CAD-2C1B-41BE-9BB8-DE6BAA1BF843}" sibTransId="{CA70A2BB-B269-4D1D-B265-31B6AC610C47}"/>
    <dgm:cxn modelId="{6033E249-3A48-4892-9F66-93BFF8AADB69}" srcId="{4BA31384-3FF3-4CB2-AD58-8E794ED6E2A8}" destId="{83887E67-09E9-45F9-9F82-73538B3B1CC2}" srcOrd="3" destOrd="0" parTransId="{2C0582FD-14A5-4925-B781-2B2FC51CBA74}" sibTransId="{C0E6934A-CCFB-4A67-93F0-059943E2E2C1}"/>
    <dgm:cxn modelId="{CA77355A-3BF3-DD40-B0EA-689C55C10395}" type="presOf" srcId="{3C3874E8-70AB-4991-8609-99981C888C3F}" destId="{32405C4C-4F6E-D947-A365-34497E033ECE}" srcOrd="0" destOrd="0" presId="urn:microsoft.com/office/officeart/2005/8/layout/vList2"/>
    <dgm:cxn modelId="{BF404B5A-5CB6-D44A-A3F9-2A79826D2C73}" type="presOf" srcId="{0EE8AA9C-6F22-4D55-AA1A-B1A271F95258}" destId="{58906F4F-D965-3F49-BEE7-0994B10901D9}" srcOrd="0" destOrd="1" presId="urn:microsoft.com/office/officeart/2005/8/layout/vList2"/>
    <dgm:cxn modelId="{19F2165D-BF3C-430C-BF60-5F47E967DC66}" srcId="{4BA31384-3FF3-4CB2-AD58-8E794ED6E2A8}" destId="{E525DCE3-0AF8-42AF-B01E-CE4E5EEBF94F}" srcOrd="2" destOrd="0" parTransId="{8D949DE7-988F-4CC3-BC47-D2EFEB8F5C5F}" sibTransId="{9D52D721-35FE-46A0-801C-79D8EA34E869}"/>
    <dgm:cxn modelId="{E949D062-0C52-5D43-8198-4C6E61270ADA}" type="presOf" srcId="{E525DCE3-0AF8-42AF-B01E-CE4E5EEBF94F}" destId="{2EDF28AC-1D31-8842-AE73-DB07C526070E}" srcOrd="0" destOrd="0" presId="urn:microsoft.com/office/officeart/2005/8/layout/vList2"/>
    <dgm:cxn modelId="{952E7367-3D8D-4CDB-9AB2-43D36B78ECB8}" srcId="{4BA31384-3FF3-4CB2-AD58-8E794ED6E2A8}" destId="{3A5BA9B3-61A6-4C5F-AFBF-347A1C9E25FB}" srcOrd="0" destOrd="0" parTransId="{AF7C1EEA-625A-4457-983F-86FB78AF5155}" sibTransId="{0608E406-995C-41F4-84E5-4D116F186D25}"/>
    <dgm:cxn modelId="{9CF47473-D0DB-3343-AD9D-86A6FC1E013E}" type="presOf" srcId="{D54EA71F-FDB3-40A4-8F49-66870739D9DD}" destId="{32405C4C-4F6E-D947-A365-34497E033ECE}" srcOrd="0" destOrd="1" presId="urn:microsoft.com/office/officeart/2005/8/layout/vList2"/>
    <dgm:cxn modelId="{41780F7A-3684-46C3-8316-7DC128D10414}" srcId="{E525DCE3-0AF8-42AF-B01E-CE4E5EEBF94F}" destId="{3C3874E8-70AB-4991-8609-99981C888C3F}" srcOrd="0" destOrd="0" parTransId="{3DCCCF26-3CFF-49C6-B25D-485B5A3F616A}" sibTransId="{5CE41633-23B2-494A-B3C1-E08D4C36FD35}"/>
    <dgm:cxn modelId="{438CD37B-DB8C-9342-A10D-2E4C92A3E0D6}" type="presOf" srcId="{1360A820-D6F8-4928-A1F3-D338852C38BC}" destId="{D26AE5E4-9198-AE48-AF8F-B898B7D04207}" srcOrd="0" destOrd="1" presId="urn:microsoft.com/office/officeart/2005/8/layout/vList2"/>
    <dgm:cxn modelId="{33AF148E-7BBB-49B6-BE3C-76EF17F5CAAD}" srcId="{83887E67-09E9-45F9-9F82-73538B3B1CC2}" destId="{0EE8AA9C-6F22-4D55-AA1A-B1A271F95258}" srcOrd="1" destOrd="0" parTransId="{926793CA-CE93-40CE-93E8-BA496667F6C4}" sibTransId="{3414E512-6A9B-4CD6-8853-141D05B6D8DB}"/>
    <dgm:cxn modelId="{D2ADED9A-2063-4847-B813-936A27D57254}" srcId="{3A5BA9B3-61A6-4C5F-AFBF-347A1C9E25FB}" destId="{F5352F8C-6323-4AB1-9F56-5C40BFD97A8F}" srcOrd="0" destOrd="0" parTransId="{5F42FDFC-EE68-426D-8A1F-671080A37D6F}" sibTransId="{943E076C-9470-4F1C-B2D1-3BB5FF3C67D7}"/>
    <dgm:cxn modelId="{9DD8FBAF-0F6A-4A24-9C12-97382960ED20}" srcId="{E525DCE3-0AF8-42AF-B01E-CE4E5EEBF94F}" destId="{D54EA71F-FDB3-40A4-8F49-66870739D9DD}" srcOrd="1" destOrd="0" parTransId="{C500531C-36A1-4C5B-92CB-19A96FE48347}" sibTransId="{38D1027D-3E54-414D-B6F4-7C57C346216D}"/>
    <dgm:cxn modelId="{9980E7B2-F20C-3644-AD64-5EBB9960D5B6}" type="presOf" srcId="{1473C010-BD35-46FC-9A60-D0635D25A2C9}" destId="{9DB641AE-1012-104E-B399-E9CB2B3D03DC}" srcOrd="0" destOrd="0" presId="urn:microsoft.com/office/officeart/2005/8/layout/vList2"/>
    <dgm:cxn modelId="{6BF0D0C2-07C1-417C-933B-C3E1680BA1A6}" srcId="{1473C010-BD35-46FC-9A60-D0635D25A2C9}" destId="{394DB91F-AC6E-4643-BAAC-51D1E5F670D7}" srcOrd="0" destOrd="0" parTransId="{FC8B8D26-DEB5-4E8D-9284-43859B70170C}" sibTransId="{E1504590-AA8B-4FAB-9823-49A998EEAA77}"/>
    <dgm:cxn modelId="{D9917CEF-48B2-B843-BECF-8C92F4BBBAB1}" type="presOf" srcId="{83887E67-09E9-45F9-9F82-73538B3B1CC2}" destId="{54E4C3F6-42F2-284C-A320-E59B8DD11C2F}" srcOrd="0" destOrd="0" presId="urn:microsoft.com/office/officeart/2005/8/layout/vList2"/>
    <dgm:cxn modelId="{E06E85F3-B88C-E443-91BA-71568789B6C0}" type="presOf" srcId="{67661B5F-43CB-4B0F-AE3A-CDD23CEA332A}" destId="{58906F4F-D965-3F49-BEE7-0994B10901D9}" srcOrd="0" destOrd="0" presId="urn:microsoft.com/office/officeart/2005/8/layout/vList2"/>
    <dgm:cxn modelId="{4161602F-BEDC-1A4C-AB4C-252366B8577B}" type="presParOf" srcId="{BEAC68D6-3AC7-D742-B8AD-0A12663E614B}" destId="{9CA40848-43B3-C846-917B-40A83826BCEE}" srcOrd="0" destOrd="0" presId="urn:microsoft.com/office/officeart/2005/8/layout/vList2"/>
    <dgm:cxn modelId="{4A6267D8-37DD-C04B-B0D4-E40B49877A56}" type="presParOf" srcId="{BEAC68D6-3AC7-D742-B8AD-0A12663E614B}" destId="{112E05D0-1EA6-7F4E-AC5F-D64CCAD64F65}" srcOrd="1" destOrd="0" presId="urn:microsoft.com/office/officeart/2005/8/layout/vList2"/>
    <dgm:cxn modelId="{3DEC9502-770E-C24A-8B58-A8A9E952AEB0}" type="presParOf" srcId="{BEAC68D6-3AC7-D742-B8AD-0A12663E614B}" destId="{9DB641AE-1012-104E-B399-E9CB2B3D03DC}" srcOrd="2" destOrd="0" presId="urn:microsoft.com/office/officeart/2005/8/layout/vList2"/>
    <dgm:cxn modelId="{B8C8BC42-C099-8044-8E2E-758ACBCAFC47}" type="presParOf" srcId="{BEAC68D6-3AC7-D742-B8AD-0A12663E614B}" destId="{D26AE5E4-9198-AE48-AF8F-B898B7D04207}" srcOrd="3" destOrd="0" presId="urn:microsoft.com/office/officeart/2005/8/layout/vList2"/>
    <dgm:cxn modelId="{7CEE24AE-DF2B-4A49-9AAA-BE4F413BA762}" type="presParOf" srcId="{BEAC68D6-3AC7-D742-B8AD-0A12663E614B}" destId="{2EDF28AC-1D31-8842-AE73-DB07C526070E}" srcOrd="4" destOrd="0" presId="urn:microsoft.com/office/officeart/2005/8/layout/vList2"/>
    <dgm:cxn modelId="{B060C1D3-1FC0-134C-A5B2-BA3D327BBB2A}" type="presParOf" srcId="{BEAC68D6-3AC7-D742-B8AD-0A12663E614B}" destId="{32405C4C-4F6E-D947-A365-34497E033ECE}" srcOrd="5" destOrd="0" presId="urn:microsoft.com/office/officeart/2005/8/layout/vList2"/>
    <dgm:cxn modelId="{806D1B48-B957-684F-B8D7-8E9B9E251162}" type="presParOf" srcId="{BEAC68D6-3AC7-D742-B8AD-0A12663E614B}" destId="{54E4C3F6-42F2-284C-A320-E59B8DD11C2F}" srcOrd="6" destOrd="0" presId="urn:microsoft.com/office/officeart/2005/8/layout/vList2"/>
    <dgm:cxn modelId="{CC75D209-01E8-664B-A4F8-54051278F395}" type="presParOf" srcId="{BEAC68D6-3AC7-D742-B8AD-0A12663E614B}" destId="{58906F4F-D965-3F49-BEE7-0994B10901D9}"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40848-43B3-C846-917B-40A83826BCEE}">
      <dsp:nvSpPr>
        <dsp:cNvPr id="0" name=""/>
        <dsp:cNvSpPr/>
      </dsp:nvSpPr>
      <dsp:spPr>
        <a:xfrm>
          <a:off x="0" y="209477"/>
          <a:ext cx="5721484"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Relevance </a:t>
          </a:r>
          <a:endParaRPr lang="en-US" sz="1800" kern="1200"/>
        </a:p>
      </dsp:txBody>
      <dsp:txXfrm>
        <a:off x="21075" y="230552"/>
        <a:ext cx="5679334" cy="389580"/>
      </dsp:txXfrm>
    </dsp:sp>
    <dsp:sp modelId="{112E05D0-1EA6-7F4E-AC5F-D64CCAD64F65}">
      <dsp:nvSpPr>
        <dsp:cNvPr id="0" name=""/>
        <dsp:cNvSpPr/>
      </dsp:nvSpPr>
      <dsp:spPr>
        <a:xfrm>
          <a:off x="0" y="641207"/>
          <a:ext cx="572148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a:t>Addresses a major development challenge (or societal or global concern) such as poverty, equity. </a:t>
          </a:r>
          <a:endParaRPr lang="en-US" sz="1400" kern="1200"/>
        </a:p>
        <a:p>
          <a:pPr marL="114300" lvl="1" indent="-114300" algn="l" defTabSz="622300">
            <a:lnSpc>
              <a:spcPct val="90000"/>
            </a:lnSpc>
            <a:spcBef>
              <a:spcPct val="0"/>
            </a:spcBef>
            <a:spcAft>
              <a:spcPct val="20000"/>
            </a:spcAft>
            <a:buChar char="•"/>
          </a:pPr>
          <a:r>
            <a:rPr lang="en-GB" sz="1400" b="0" i="0" kern="1200" dirty="0"/>
            <a:t>Evidence from diagnostic or analytical work showing the constraint or problem addressed was of critical importance. </a:t>
          </a:r>
          <a:endParaRPr lang="en-US" sz="1400" kern="1200" dirty="0"/>
        </a:p>
      </dsp:txBody>
      <dsp:txXfrm>
        <a:off x="0" y="641207"/>
        <a:ext cx="5721484" cy="875610"/>
      </dsp:txXfrm>
    </dsp:sp>
    <dsp:sp modelId="{9DB641AE-1012-104E-B399-E9CB2B3D03DC}">
      <dsp:nvSpPr>
        <dsp:cNvPr id="0" name=""/>
        <dsp:cNvSpPr/>
      </dsp:nvSpPr>
      <dsp:spPr>
        <a:xfrm>
          <a:off x="0" y="1516817"/>
          <a:ext cx="5721484" cy="4317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Depth of change </a:t>
          </a:r>
          <a:endParaRPr lang="en-US" sz="1800" kern="1200"/>
        </a:p>
      </dsp:txBody>
      <dsp:txXfrm>
        <a:off x="21075" y="1537892"/>
        <a:ext cx="5679334" cy="389580"/>
      </dsp:txXfrm>
    </dsp:sp>
    <dsp:sp modelId="{D26AE5E4-9198-AE48-AF8F-B898B7D04207}">
      <dsp:nvSpPr>
        <dsp:cNvPr id="0" name=""/>
        <dsp:cNvSpPr/>
      </dsp:nvSpPr>
      <dsp:spPr>
        <a:xfrm>
          <a:off x="0" y="1948547"/>
          <a:ext cx="5721484"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a:t>Causes or supports fundamental change in a system or market; addresses root causes to support a change in trajectory. </a:t>
          </a:r>
          <a:endParaRPr lang="en-US" sz="1400" kern="1200"/>
        </a:p>
        <a:p>
          <a:pPr marL="114300" lvl="1" indent="-114300" algn="l" defTabSz="622300">
            <a:lnSpc>
              <a:spcPct val="90000"/>
            </a:lnSpc>
            <a:spcBef>
              <a:spcPct val="0"/>
            </a:spcBef>
            <a:spcAft>
              <a:spcPct val="20000"/>
            </a:spcAft>
            <a:buChar char="•"/>
          </a:pPr>
          <a:r>
            <a:rPr lang="en-GB" sz="1400" b="0" i="0" kern="1200"/>
            <a:t>Evidence of market change, systemic change or behavioural change. </a:t>
          </a:r>
          <a:endParaRPr lang="en-US" sz="1400" kern="1200"/>
        </a:p>
      </dsp:txBody>
      <dsp:txXfrm>
        <a:off x="0" y="1948547"/>
        <a:ext cx="5721484" cy="689310"/>
      </dsp:txXfrm>
    </dsp:sp>
    <dsp:sp modelId="{2EDF28AC-1D31-8842-AE73-DB07C526070E}">
      <dsp:nvSpPr>
        <dsp:cNvPr id="0" name=""/>
        <dsp:cNvSpPr/>
      </dsp:nvSpPr>
      <dsp:spPr>
        <a:xfrm>
          <a:off x="0" y="2637858"/>
          <a:ext cx="5721484" cy="4317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Scale of change </a:t>
          </a:r>
          <a:endParaRPr lang="en-US" sz="1800" kern="1200"/>
        </a:p>
      </dsp:txBody>
      <dsp:txXfrm>
        <a:off x="21075" y="2658933"/>
        <a:ext cx="5679334" cy="389580"/>
      </dsp:txXfrm>
    </dsp:sp>
    <dsp:sp modelId="{32405C4C-4F6E-D947-A365-34497E033ECE}">
      <dsp:nvSpPr>
        <dsp:cNvPr id="0" name=""/>
        <dsp:cNvSpPr/>
      </dsp:nvSpPr>
      <dsp:spPr>
        <a:xfrm>
          <a:off x="0" y="3069588"/>
          <a:ext cx="572148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a:t>Causes large-scale impact at the national or global level. </a:t>
          </a:r>
          <a:endParaRPr lang="en-US" sz="1400" kern="1200"/>
        </a:p>
        <a:p>
          <a:pPr marL="114300" lvl="1" indent="-114300" algn="l" defTabSz="622300">
            <a:lnSpc>
              <a:spcPct val="90000"/>
            </a:lnSpc>
            <a:spcBef>
              <a:spcPct val="0"/>
            </a:spcBef>
            <a:spcAft>
              <a:spcPct val="20000"/>
            </a:spcAft>
            <a:buChar char="•"/>
          </a:pPr>
          <a:r>
            <a:rPr lang="en-GB" sz="1400" b="0" i="0" kern="1200"/>
            <a:t>Evidence of scaling up of approaches and innovations and replication; catalytic effects; demonstration effects; positive spill-overs and externalities; acceleration/discontinuity in a development indicator. </a:t>
          </a:r>
          <a:endParaRPr lang="en-US" sz="1400" kern="1200"/>
        </a:p>
      </dsp:txBody>
      <dsp:txXfrm>
        <a:off x="0" y="3069588"/>
        <a:ext cx="5721484" cy="875610"/>
      </dsp:txXfrm>
    </dsp:sp>
    <dsp:sp modelId="{54E4C3F6-42F2-284C-A320-E59B8DD11C2F}">
      <dsp:nvSpPr>
        <dsp:cNvPr id="0" name=""/>
        <dsp:cNvSpPr/>
      </dsp:nvSpPr>
      <dsp:spPr>
        <a:xfrm>
          <a:off x="0" y="3945198"/>
          <a:ext cx="5721484"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Sustainability </a:t>
          </a:r>
          <a:endParaRPr lang="en-US" sz="1800" kern="1200"/>
        </a:p>
      </dsp:txBody>
      <dsp:txXfrm>
        <a:off x="21075" y="3966273"/>
        <a:ext cx="5679334" cy="389580"/>
      </dsp:txXfrm>
    </dsp:sp>
    <dsp:sp modelId="{58906F4F-D965-3F49-BEE7-0994B10901D9}">
      <dsp:nvSpPr>
        <dsp:cNvPr id="0" name=""/>
        <dsp:cNvSpPr/>
      </dsp:nvSpPr>
      <dsp:spPr>
        <a:xfrm>
          <a:off x="0" y="4376928"/>
          <a:ext cx="572148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a:t>impact has been economically, financially, environmentally sustainable in the long run. </a:t>
          </a:r>
          <a:endParaRPr lang="en-US" sz="1400" kern="1200"/>
        </a:p>
        <a:p>
          <a:pPr marL="114300" lvl="1" indent="-114300" algn="l" defTabSz="622300">
            <a:lnSpc>
              <a:spcPct val="90000"/>
            </a:lnSpc>
            <a:spcBef>
              <a:spcPct val="0"/>
            </a:spcBef>
            <a:spcAft>
              <a:spcPct val="20000"/>
            </a:spcAft>
            <a:buChar char="•"/>
          </a:pPr>
          <a:r>
            <a:rPr lang="en-GB" sz="1400" b="0" i="0" kern="1200"/>
            <a:t>Evidence of financial, economic, environmental sustainability of results after engagement. </a:t>
          </a:r>
          <a:endParaRPr lang="en-US" sz="1400" kern="1200"/>
        </a:p>
      </dsp:txBody>
      <dsp:txXfrm>
        <a:off x="0" y="4376928"/>
        <a:ext cx="5721484" cy="8756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4B527-8F07-DB47-BE12-BB0BF27C8016}" type="datetimeFigureOut">
              <a:rPr lang="en-FR" smtClean="0"/>
              <a:t>05/06/2024</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83BE8-83FA-6048-91DB-46ECDB9D204F}" type="slidenum">
              <a:rPr lang="en-FR" smtClean="0"/>
              <a:t>‹#›</a:t>
            </a:fld>
            <a:endParaRPr lang="en-FR"/>
          </a:p>
        </p:txBody>
      </p:sp>
    </p:spTree>
    <p:extLst>
      <p:ext uri="{BB962C8B-B14F-4D97-AF65-F5344CB8AC3E}">
        <p14:creationId xmlns:p14="http://schemas.microsoft.com/office/powerpoint/2010/main" val="1431080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f.org/sites/cif_enc/files/knowledge-documents/tclp_workshop_updated_tc_concepts_may202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c</a:t>
            </a:r>
          </a:p>
        </p:txBody>
      </p:sp>
      <p:sp>
        <p:nvSpPr>
          <p:cNvPr id="4" name="Slide Number Placeholder 3"/>
          <p:cNvSpPr>
            <a:spLocks noGrp="1"/>
          </p:cNvSpPr>
          <p:nvPr>
            <p:ph type="sldNum" sz="quarter" idx="5"/>
          </p:nvPr>
        </p:nvSpPr>
        <p:spPr/>
        <p:txBody>
          <a:bodyPr/>
          <a:lstStyle/>
          <a:p>
            <a:fld id="{88A83BE8-83FA-6048-91DB-46ECDB9D204F}" type="slidenum">
              <a:rPr lang="en-FR" smtClean="0"/>
              <a:t>1</a:t>
            </a:fld>
            <a:endParaRPr lang="en-FR"/>
          </a:p>
        </p:txBody>
      </p:sp>
    </p:spTree>
    <p:extLst>
      <p:ext uri="{BB962C8B-B14F-4D97-AF65-F5344CB8AC3E}">
        <p14:creationId xmlns:p14="http://schemas.microsoft.com/office/powerpoint/2010/main" val="267381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10</a:t>
            </a:fld>
            <a:endParaRPr lang="en-FR"/>
          </a:p>
        </p:txBody>
      </p:sp>
    </p:spTree>
    <p:extLst>
      <p:ext uri="{BB962C8B-B14F-4D97-AF65-F5344CB8AC3E}">
        <p14:creationId xmlns:p14="http://schemas.microsoft.com/office/powerpoint/2010/main" val="9855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a:p>
            <a:endParaRPr lang="en-FR" dirty="0"/>
          </a:p>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11</a:t>
            </a:fld>
            <a:endParaRPr lang="en-FR"/>
          </a:p>
        </p:txBody>
      </p:sp>
    </p:spTree>
    <p:extLst>
      <p:ext uri="{BB962C8B-B14F-4D97-AF65-F5344CB8AC3E}">
        <p14:creationId xmlns:p14="http://schemas.microsoft.com/office/powerpoint/2010/main" val="520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2</a:t>
            </a:fld>
            <a:endParaRPr lang="en-FR"/>
          </a:p>
        </p:txBody>
      </p:sp>
    </p:spTree>
    <p:extLst>
      <p:ext uri="{BB962C8B-B14F-4D97-AF65-F5344CB8AC3E}">
        <p14:creationId xmlns:p14="http://schemas.microsoft.com/office/powerpoint/2010/main" val="293484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3</a:t>
            </a:fld>
            <a:endParaRPr lang="en-FR"/>
          </a:p>
        </p:txBody>
      </p:sp>
    </p:spTree>
    <p:extLst>
      <p:ext uri="{BB962C8B-B14F-4D97-AF65-F5344CB8AC3E}">
        <p14:creationId xmlns:p14="http://schemas.microsoft.com/office/powerpoint/2010/main" val="415471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 </a:t>
            </a:r>
          </a:p>
        </p:txBody>
      </p:sp>
      <p:sp>
        <p:nvSpPr>
          <p:cNvPr id="4" name="Slide Number Placeholder 3"/>
          <p:cNvSpPr>
            <a:spLocks noGrp="1"/>
          </p:cNvSpPr>
          <p:nvPr>
            <p:ph type="sldNum" sz="quarter" idx="5"/>
          </p:nvPr>
        </p:nvSpPr>
        <p:spPr/>
        <p:txBody>
          <a:bodyPr/>
          <a:lstStyle/>
          <a:p>
            <a:fld id="{88A83BE8-83FA-6048-91DB-46ECDB9D204F}" type="slidenum">
              <a:rPr lang="en-FR" smtClean="0"/>
              <a:t>4</a:t>
            </a:fld>
            <a:endParaRPr lang="en-FR"/>
          </a:p>
        </p:txBody>
      </p:sp>
    </p:spTree>
    <p:extLst>
      <p:ext uri="{BB962C8B-B14F-4D97-AF65-F5344CB8AC3E}">
        <p14:creationId xmlns:p14="http://schemas.microsoft.com/office/powerpoint/2010/main" val="375628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5</a:t>
            </a:fld>
            <a:endParaRPr lang="en-FR"/>
          </a:p>
        </p:txBody>
      </p:sp>
    </p:spTree>
    <p:extLst>
      <p:ext uri="{BB962C8B-B14F-4D97-AF65-F5344CB8AC3E}">
        <p14:creationId xmlns:p14="http://schemas.microsoft.com/office/powerpoint/2010/main" val="241241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6</a:t>
            </a:fld>
            <a:endParaRPr lang="en-FR"/>
          </a:p>
        </p:txBody>
      </p:sp>
    </p:spTree>
    <p:extLst>
      <p:ext uri="{BB962C8B-B14F-4D97-AF65-F5344CB8AC3E}">
        <p14:creationId xmlns:p14="http://schemas.microsoft.com/office/powerpoint/2010/main" val="194331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libri" panose="020F0502020204030204" pitchFamily="34" charset="0"/>
              </a:rPr>
              <a:t>see: </a:t>
            </a:r>
            <a:r>
              <a:rPr lang="en-US" sz="1000" dirty="0">
                <a:latin typeface="Calibri" panose="020F0502020204030204" pitchFamily="34" charset="0"/>
                <a:hlinkClick r:id="rId3">
                  <a:extLst>
                    <a:ext uri="{A12FA001-AC4F-418D-AE19-62706E023703}">
                      <ahyp:hlinkClr xmlns:ahyp="http://schemas.microsoft.com/office/drawing/2018/hyperlinkcolor" val="tx"/>
                    </a:ext>
                  </a:extLst>
                </a:hlinkClick>
              </a:rPr>
              <a:t>https://www.cif.org/sites/cif_enc/files/knowledge-documents/tclp_workshop_updated_tc_concepts_may2021.pdf</a:t>
            </a:r>
            <a:r>
              <a:rPr lang="en-US" sz="1000" dirty="0">
                <a:latin typeface="Calibri" panose="020F0502020204030204" pitchFamily="34" charset="0"/>
              </a:rPr>
              <a:t>  </a:t>
            </a:r>
          </a:p>
          <a:p>
            <a:r>
              <a:rPr lang="en-US" sz="1000" dirty="0">
                <a:latin typeface="Calibri" panose="020F0502020204030204" pitchFamily="34" charset="0"/>
              </a:rPr>
              <a:t>It is listed as the last item on the list of literature given on the last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A3F"/>
                </a:solidFill>
                <a:effectLst/>
                <a:latin typeface="FiraSans"/>
              </a:rPr>
              <a:t>CIF's </a:t>
            </a:r>
            <a:r>
              <a:rPr lang="en-GB" sz="1200" dirty="0">
                <a:solidFill>
                  <a:srgbClr val="007A8C"/>
                </a:solidFill>
                <a:effectLst/>
                <a:latin typeface="FiraSans"/>
              </a:rPr>
              <a:t>Evaluation and Learning Initiative </a:t>
            </a:r>
            <a:r>
              <a:rPr lang="en-GB" sz="1200" dirty="0">
                <a:solidFill>
                  <a:srgbClr val="333A3F"/>
                </a:solidFill>
                <a:effectLst/>
                <a:latin typeface="FiraSans"/>
              </a:rPr>
              <a:t>established the </a:t>
            </a:r>
            <a:r>
              <a:rPr lang="en-GB" sz="1200" dirty="0">
                <a:solidFill>
                  <a:srgbClr val="007A8C"/>
                </a:solidFill>
                <a:effectLst/>
                <a:latin typeface="FiraSans"/>
              </a:rPr>
              <a:t>Transformational Change Learning Partnership </a:t>
            </a:r>
            <a:r>
              <a:rPr lang="en-GB" sz="1200" dirty="0">
                <a:solidFill>
                  <a:srgbClr val="333A3F"/>
                </a:solidFill>
                <a:effectLst/>
                <a:latin typeface="FiraSans"/>
              </a:rPr>
              <a:t>in 2017 to facilitate a collaborative, evidence-based learning process on transformational change and CIF’s role in supporting transformational change since 2008. </a:t>
            </a:r>
            <a:endParaRPr lang="en-GB" dirty="0"/>
          </a:p>
          <a:p>
            <a:endParaRPr lang="en-US" sz="1000" dirty="0">
              <a:latin typeface="Calibri" panose="020F0502020204030204" pitchFamily="34" charset="0"/>
            </a:endParaRPr>
          </a:p>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7</a:t>
            </a:fld>
            <a:endParaRPr lang="en-FR"/>
          </a:p>
        </p:txBody>
      </p:sp>
    </p:spTree>
    <p:extLst>
      <p:ext uri="{BB962C8B-B14F-4D97-AF65-F5344CB8AC3E}">
        <p14:creationId xmlns:p14="http://schemas.microsoft.com/office/powerpoint/2010/main" val="427807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8</a:t>
            </a:fld>
            <a:endParaRPr lang="en-FR"/>
          </a:p>
        </p:txBody>
      </p:sp>
    </p:spTree>
    <p:extLst>
      <p:ext uri="{BB962C8B-B14F-4D97-AF65-F5344CB8AC3E}">
        <p14:creationId xmlns:p14="http://schemas.microsoft.com/office/powerpoint/2010/main" val="33222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88A83BE8-83FA-6048-91DB-46ECDB9D204F}" type="slidenum">
              <a:rPr lang="en-FR" smtClean="0"/>
              <a:t>9</a:t>
            </a:fld>
            <a:endParaRPr lang="en-FR"/>
          </a:p>
        </p:txBody>
      </p:sp>
    </p:spTree>
    <p:extLst>
      <p:ext uri="{BB962C8B-B14F-4D97-AF65-F5344CB8AC3E}">
        <p14:creationId xmlns:p14="http://schemas.microsoft.com/office/powerpoint/2010/main" val="249432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045D-B4D5-7643-75AF-8C557F38C7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R"/>
          </a:p>
        </p:txBody>
      </p:sp>
      <p:sp>
        <p:nvSpPr>
          <p:cNvPr id="3" name="Subtitle 2">
            <a:extLst>
              <a:ext uri="{FF2B5EF4-FFF2-40B4-BE49-F238E27FC236}">
                <a16:creationId xmlns:a16="http://schemas.microsoft.com/office/drawing/2014/main" id="{1850496C-E566-F5A4-7A97-60172339D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R"/>
          </a:p>
        </p:txBody>
      </p:sp>
      <p:sp>
        <p:nvSpPr>
          <p:cNvPr id="4" name="Date Placeholder 3">
            <a:extLst>
              <a:ext uri="{FF2B5EF4-FFF2-40B4-BE49-F238E27FC236}">
                <a16:creationId xmlns:a16="http://schemas.microsoft.com/office/drawing/2014/main" id="{BFC17BE3-EACA-9DCB-00D0-4D318508C704}"/>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5" name="Footer Placeholder 4">
            <a:extLst>
              <a:ext uri="{FF2B5EF4-FFF2-40B4-BE49-F238E27FC236}">
                <a16:creationId xmlns:a16="http://schemas.microsoft.com/office/drawing/2014/main" id="{E78689F2-61EF-4708-8404-BC4B064811C8}"/>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FFDA9099-8AFD-0647-74B0-B18FA3683B13}"/>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25787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4BFF-AAE9-0E89-437E-43B293C2CBEF}"/>
              </a:ext>
            </a:extLst>
          </p:cNvPr>
          <p:cNvSpPr>
            <a:spLocks noGrp="1"/>
          </p:cNvSpPr>
          <p:nvPr>
            <p:ph type="title"/>
          </p:nvPr>
        </p:nvSpPr>
        <p:spPr/>
        <p:txBody>
          <a:bodyPr/>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5DAD093A-10C5-9BEC-4818-B0F599D21D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008CA50F-394A-087F-F9C3-217CE7B4A7E1}"/>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5" name="Footer Placeholder 4">
            <a:extLst>
              <a:ext uri="{FF2B5EF4-FFF2-40B4-BE49-F238E27FC236}">
                <a16:creationId xmlns:a16="http://schemas.microsoft.com/office/drawing/2014/main" id="{9872AC88-77E7-CF82-5304-5AAB9C94399A}"/>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46093D1E-AB8C-7C9C-256A-C6C872EEE3D7}"/>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335860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2ABCF-98BA-7C94-BDF4-83C45413BC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6ECF724C-9F27-620E-1C8B-E4FF49A305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0EBBCF0C-3529-F41B-C48A-7B28BF5E601F}"/>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5" name="Footer Placeholder 4">
            <a:extLst>
              <a:ext uri="{FF2B5EF4-FFF2-40B4-BE49-F238E27FC236}">
                <a16:creationId xmlns:a16="http://schemas.microsoft.com/office/drawing/2014/main" id="{8CADEBF4-5739-273E-A9DB-6BE57413C108}"/>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C76BB8BB-8BEC-B11A-F772-45400825E756}"/>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153614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A56C-9141-3089-2855-FCB7DD25DB2C}"/>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A93DBD85-0A20-5ECB-6CA8-7CE42090E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2970F045-8FAC-7995-615C-266DEE854A5C}"/>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5" name="Footer Placeholder 4">
            <a:extLst>
              <a:ext uri="{FF2B5EF4-FFF2-40B4-BE49-F238E27FC236}">
                <a16:creationId xmlns:a16="http://schemas.microsoft.com/office/drawing/2014/main" id="{3D8D76CE-3F69-E405-4AC8-C482070F0AD3}"/>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62F38637-B853-B4A1-0C18-5078E646FC6C}"/>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11422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7017-224F-69CD-0E1D-B1058731EC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E7493B4D-B4E4-D0D6-093D-3E988C2D8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80116F-BC4A-56E7-32B1-6E9787298B07}"/>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5" name="Footer Placeholder 4">
            <a:extLst>
              <a:ext uri="{FF2B5EF4-FFF2-40B4-BE49-F238E27FC236}">
                <a16:creationId xmlns:a16="http://schemas.microsoft.com/office/drawing/2014/main" id="{FE38732C-DF1E-17F5-1791-67ACEEDDD23A}"/>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B3EFB6C2-64C9-145F-9CF5-922EBBD580D9}"/>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46121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3F2A-D2C7-7D38-0A99-D39A331B21DE}"/>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205BA876-9E7E-BBD7-F795-E203467C51B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Content Placeholder 3">
            <a:extLst>
              <a:ext uri="{FF2B5EF4-FFF2-40B4-BE49-F238E27FC236}">
                <a16:creationId xmlns:a16="http://schemas.microsoft.com/office/drawing/2014/main" id="{FA9CF6A0-611D-F2F1-D47A-3B07DBC7F3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Date Placeholder 4">
            <a:extLst>
              <a:ext uri="{FF2B5EF4-FFF2-40B4-BE49-F238E27FC236}">
                <a16:creationId xmlns:a16="http://schemas.microsoft.com/office/drawing/2014/main" id="{93C49B68-4EA7-80A5-04BC-85A2332088CF}"/>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6" name="Footer Placeholder 5">
            <a:extLst>
              <a:ext uri="{FF2B5EF4-FFF2-40B4-BE49-F238E27FC236}">
                <a16:creationId xmlns:a16="http://schemas.microsoft.com/office/drawing/2014/main" id="{B9E8219E-BBB1-1966-21BC-091A475DBA81}"/>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719A3452-6626-9277-AC1D-66F347DE301C}"/>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66738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F53F-B90C-85F2-275F-C9F8853CCA1B}"/>
              </a:ext>
            </a:extLst>
          </p:cNvPr>
          <p:cNvSpPr>
            <a:spLocks noGrp="1"/>
          </p:cNvSpPr>
          <p:nvPr>
            <p:ph type="title"/>
          </p:nvPr>
        </p:nvSpPr>
        <p:spPr>
          <a:xfrm>
            <a:off x="839788" y="365125"/>
            <a:ext cx="10515600" cy="1325563"/>
          </a:xfrm>
        </p:spPr>
        <p:txBody>
          <a:bodyPr/>
          <a:lstStyle/>
          <a:p>
            <a:r>
              <a:rPr lang="en-GB"/>
              <a:t>Click to edit Master title style</a:t>
            </a:r>
            <a:endParaRPr lang="en-FR"/>
          </a:p>
        </p:txBody>
      </p:sp>
      <p:sp>
        <p:nvSpPr>
          <p:cNvPr id="3" name="Text Placeholder 2">
            <a:extLst>
              <a:ext uri="{FF2B5EF4-FFF2-40B4-BE49-F238E27FC236}">
                <a16:creationId xmlns:a16="http://schemas.microsoft.com/office/drawing/2014/main" id="{340A97D5-C3AD-F46E-F164-07F2166A9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A4EC4A-4DF2-B7E6-5C8A-C1CA0A5813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0171EB74-2E02-507B-F11E-4B68DE1B4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CD2B75-CD5A-742A-E19D-6520F87C06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7" name="Date Placeholder 6">
            <a:extLst>
              <a:ext uri="{FF2B5EF4-FFF2-40B4-BE49-F238E27FC236}">
                <a16:creationId xmlns:a16="http://schemas.microsoft.com/office/drawing/2014/main" id="{FD00B703-C626-AE1A-710E-1E00712BB8B7}"/>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8" name="Footer Placeholder 7">
            <a:extLst>
              <a:ext uri="{FF2B5EF4-FFF2-40B4-BE49-F238E27FC236}">
                <a16:creationId xmlns:a16="http://schemas.microsoft.com/office/drawing/2014/main" id="{EBF1B726-B792-9D47-4E17-CA3C31812C1E}"/>
              </a:ext>
            </a:extLst>
          </p:cNvPr>
          <p:cNvSpPr>
            <a:spLocks noGrp="1"/>
          </p:cNvSpPr>
          <p:nvPr>
            <p:ph type="ftr" sz="quarter" idx="11"/>
          </p:nvPr>
        </p:nvSpPr>
        <p:spPr/>
        <p:txBody>
          <a:bodyPr/>
          <a:lstStyle/>
          <a:p>
            <a:endParaRPr lang="en-FR"/>
          </a:p>
        </p:txBody>
      </p:sp>
      <p:sp>
        <p:nvSpPr>
          <p:cNvPr id="9" name="Slide Number Placeholder 8">
            <a:extLst>
              <a:ext uri="{FF2B5EF4-FFF2-40B4-BE49-F238E27FC236}">
                <a16:creationId xmlns:a16="http://schemas.microsoft.com/office/drawing/2014/main" id="{49374E73-9389-FBFC-2FD0-FAE476EEE22F}"/>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349243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FE12-858F-353D-894A-8E70CE4D038E}"/>
              </a:ext>
            </a:extLst>
          </p:cNvPr>
          <p:cNvSpPr>
            <a:spLocks noGrp="1"/>
          </p:cNvSpPr>
          <p:nvPr>
            <p:ph type="title"/>
          </p:nvPr>
        </p:nvSpPr>
        <p:spPr/>
        <p:txBody>
          <a:bodyPr/>
          <a:lstStyle/>
          <a:p>
            <a:r>
              <a:rPr lang="en-GB"/>
              <a:t>Click to edit Master title style</a:t>
            </a:r>
            <a:endParaRPr lang="en-FR"/>
          </a:p>
        </p:txBody>
      </p:sp>
      <p:sp>
        <p:nvSpPr>
          <p:cNvPr id="3" name="Date Placeholder 2">
            <a:extLst>
              <a:ext uri="{FF2B5EF4-FFF2-40B4-BE49-F238E27FC236}">
                <a16:creationId xmlns:a16="http://schemas.microsoft.com/office/drawing/2014/main" id="{28C41DB7-45B1-EB57-67F0-C3DFF396DA9B}"/>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4" name="Footer Placeholder 3">
            <a:extLst>
              <a:ext uri="{FF2B5EF4-FFF2-40B4-BE49-F238E27FC236}">
                <a16:creationId xmlns:a16="http://schemas.microsoft.com/office/drawing/2014/main" id="{9AAF45E9-3454-2D07-9546-3C9B61C6612A}"/>
              </a:ext>
            </a:extLst>
          </p:cNvPr>
          <p:cNvSpPr>
            <a:spLocks noGrp="1"/>
          </p:cNvSpPr>
          <p:nvPr>
            <p:ph type="ftr" sz="quarter" idx="11"/>
          </p:nvPr>
        </p:nvSpPr>
        <p:spPr/>
        <p:txBody>
          <a:bodyPr/>
          <a:lstStyle/>
          <a:p>
            <a:endParaRPr lang="en-FR"/>
          </a:p>
        </p:txBody>
      </p:sp>
      <p:sp>
        <p:nvSpPr>
          <p:cNvPr id="5" name="Slide Number Placeholder 4">
            <a:extLst>
              <a:ext uri="{FF2B5EF4-FFF2-40B4-BE49-F238E27FC236}">
                <a16:creationId xmlns:a16="http://schemas.microsoft.com/office/drawing/2014/main" id="{9EB6D850-964E-3ECA-42C6-457AE5127979}"/>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1704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5ACF-428C-3BC3-627B-590862C4855A}"/>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3" name="Footer Placeholder 2">
            <a:extLst>
              <a:ext uri="{FF2B5EF4-FFF2-40B4-BE49-F238E27FC236}">
                <a16:creationId xmlns:a16="http://schemas.microsoft.com/office/drawing/2014/main" id="{C87F7876-61C7-0CEE-9B1B-C44B3846B4E6}"/>
              </a:ext>
            </a:extLst>
          </p:cNvPr>
          <p:cNvSpPr>
            <a:spLocks noGrp="1"/>
          </p:cNvSpPr>
          <p:nvPr>
            <p:ph type="ftr" sz="quarter" idx="11"/>
          </p:nvPr>
        </p:nvSpPr>
        <p:spPr/>
        <p:txBody>
          <a:bodyPr/>
          <a:lstStyle/>
          <a:p>
            <a:endParaRPr lang="en-FR"/>
          </a:p>
        </p:txBody>
      </p:sp>
      <p:sp>
        <p:nvSpPr>
          <p:cNvPr id="4" name="Slide Number Placeholder 3">
            <a:extLst>
              <a:ext uri="{FF2B5EF4-FFF2-40B4-BE49-F238E27FC236}">
                <a16:creationId xmlns:a16="http://schemas.microsoft.com/office/drawing/2014/main" id="{13B429AC-4B2F-6318-041B-52D6A26F7D68}"/>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263918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941-C2A2-63F3-F533-74129AD5B2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Content Placeholder 2">
            <a:extLst>
              <a:ext uri="{FF2B5EF4-FFF2-40B4-BE49-F238E27FC236}">
                <a16:creationId xmlns:a16="http://schemas.microsoft.com/office/drawing/2014/main" id="{447DD37A-10D0-D880-AC3A-F89104451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Text Placeholder 3">
            <a:extLst>
              <a:ext uri="{FF2B5EF4-FFF2-40B4-BE49-F238E27FC236}">
                <a16:creationId xmlns:a16="http://schemas.microsoft.com/office/drawing/2014/main" id="{80112B66-BC7A-7B4C-58A7-98C8FBD80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3B9291-1179-093D-59FE-2055861053A3}"/>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6" name="Footer Placeholder 5">
            <a:extLst>
              <a:ext uri="{FF2B5EF4-FFF2-40B4-BE49-F238E27FC236}">
                <a16:creationId xmlns:a16="http://schemas.microsoft.com/office/drawing/2014/main" id="{B2BD04C5-9145-88D4-60DA-C164D79F812B}"/>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BB7A1522-33C0-C900-9388-28C4632601DD}"/>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385523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1579-C860-0D77-975E-AC4430AAAD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Picture Placeholder 2">
            <a:extLst>
              <a:ext uri="{FF2B5EF4-FFF2-40B4-BE49-F238E27FC236}">
                <a16:creationId xmlns:a16="http://schemas.microsoft.com/office/drawing/2014/main" id="{12C24318-973C-2F36-BB95-FBB5FA4B8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4" name="Text Placeholder 3">
            <a:extLst>
              <a:ext uri="{FF2B5EF4-FFF2-40B4-BE49-F238E27FC236}">
                <a16:creationId xmlns:a16="http://schemas.microsoft.com/office/drawing/2014/main" id="{959836DC-0957-7C52-C051-7AED954A7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D40FFB-A396-798F-2B4F-A877AAE59851}"/>
              </a:ext>
            </a:extLst>
          </p:cNvPr>
          <p:cNvSpPr>
            <a:spLocks noGrp="1"/>
          </p:cNvSpPr>
          <p:nvPr>
            <p:ph type="dt" sz="half" idx="10"/>
          </p:nvPr>
        </p:nvSpPr>
        <p:spPr/>
        <p:txBody>
          <a:bodyPr/>
          <a:lstStyle/>
          <a:p>
            <a:fld id="{897A796A-A9A6-4442-871D-6ECDF91B13F0}" type="datetimeFigureOut">
              <a:rPr lang="en-FR" smtClean="0"/>
              <a:t>05/06/2024</a:t>
            </a:fld>
            <a:endParaRPr lang="en-FR"/>
          </a:p>
        </p:txBody>
      </p:sp>
      <p:sp>
        <p:nvSpPr>
          <p:cNvPr id="6" name="Footer Placeholder 5">
            <a:extLst>
              <a:ext uri="{FF2B5EF4-FFF2-40B4-BE49-F238E27FC236}">
                <a16:creationId xmlns:a16="http://schemas.microsoft.com/office/drawing/2014/main" id="{0F510568-19CD-5F6E-EC83-7C5153BFCE11}"/>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7974CB7C-C277-7E4B-FE35-6A907A83AA27}"/>
              </a:ext>
            </a:extLst>
          </p:cNvPr>
          <p:cNvSpPr>
            <a:spLocks noGrp="1"/>
          </p:cNvSpPr>
          <p:nvPr>
            <p:ph type="sldNum" sz="quarter" idx="12"/>
          </p:nvPr>
        </p:nvSpPr>
        <p:spPr/>
        <p:txBody>
          <a:bodyPr/>
          <a:lstStyle/>
          <a:p>
            <a:fld id="{F930339B-EE1B-3F49-9D67-A0D319DC2968}" type="slidenum">
              <a:rPr lang="en-FR" smtClean="0"/>
              <a:t>‹#›</a:t>
            </a:fld>
            <a:endParaRPr lang="en-FR"/>
          </a:p>
        </p:txBody>
      </p:sp>
    </p:spTree>
    <p:extLst>
      <p:ext uri="{BB962C8B-B14F-4D97-AF65-F5344CB8AC3E}">
        <p14:creationId xmlns:p14="http://schemas.microsoft.com/office/powerpoint/2010/main" val="215724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5764C-ADAA-87E7-9C55-6DEC2C48F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R"/>
          </a:p>
        </p:txBody>
      </p:sp>
      <p:sp>
        <p:nvSpPr>
          <p:cNvPr id="3" name="Text Placeholder 2">
            <a:extLst>
              <a:ext uri="{FF2B5EF4-FFF2-40B4-BE49-F238E27FC236}">
                <a16:creationId xmlns:a16="http://schemas.microsoft.com/office/drawing/2014/main" id="{72BB90D7-BFD3-9420-3B72-10B6E73D4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A6B98F3B-A1E6-1BBF-E290-11413FD79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796A-A9A6-4442-871D-6ECDF91B13F0}" type="datetimeFigureOut">
              <a:rPr lang="en-FR" smtClean="0"/>
              <a:t>05/06/2024</a:t>
            </a:fld>
            <a:endParaRPr lang="en-FR"/>
          </a:p>
        </p:txBody>
      </p:sp>
      <p:sp>
        <p:nvSpPr>
          <p:cNvPr id="5" name="Footer Placeholder 4">
            <a:extLst>
              <a:ext uri="{FF2B5EF4-FFF2-40B4-BE49-F238E27FC236}">
                <a16:creationId xmlns:a16="http://schemas.microsoft.com/office/drawing/2014/main" id="{479004EC-A5A8-7557-41B1-521013E33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a:extLst>
              <a:ext uri="{FF2B5EF4-FFF2-40B4-BE49-F238E27FC236}">
                <a16:creationId xmlns:a16="http://schemas.microsoft.com/office/drawing/2014/main" id="{F00066F8-86DE-8C39-B4D3-ECE525F350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0339B-EE1B-3F49-9D67-A0D319DC2968}" type="slidenum">
              <a:rPr lang="en-FR" smtClean="0"/>
              <a:t>‹#›</a:t>
            </a:fld>
            <a:endParaRPr lang="en-FR"/>
          </a:p>
        </p:txBody>
      </p:sp>
    </p:spTree>
    <p:extLst>
      <p:ext uri="{BB962C8B-B14F-4D97-AF65-F5344CB8AC3E}">
        <p14:creationId xmlns:p14="http://schemas.microsoft.com/office/powerpoint/2010/main" val="59498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mf.org/en/Blogs/Articles/2022/06/08/how-replacing-coal-with-renewable-energy-could-pay-for-itself" TargetMode="External"/><Relationship Id="rId3" Type="http://schemas.openxmlformats.org/officeDocument/2006/relationships/hyperlink" Target="https://journals.sagepub.com/doi/full/10.1177/1098214020933689" TargetMode="External"/><Relationship Id="rId7" Type="http://schemas.openxmlformats.org/officeDocument/2006/relationships/hyperlink" Target="https://www.carbontrust.com/our-work-and-impact/guides-reports-and-tools/coal-to-clean-energy-assessing-progress-for-a-rapid-and-just-transi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ea.org/reports/coal-in-net-zero-transitions" TargetMode="External"/><Relationship Id="rId11" Type="http://schemas.openxmlformats.org/officeDocument/2006/relationships/image" Target="../media/image8.svg"/><Relationship Id="rId5" Type="http://schemas.openxmlformats.org/officeDocument/2006/relationships/hyperlink" Target="https://ideas-global.org/wp-content/uploads/2019/11/2019-11-05-Final_IDEAS_EvaluationForTransformationalChange.pdf" TargetMode="External"/><Relationship Id="rId10" Type="http://schemas.openxmlformats.org/officeDocument/2006/relationships/image" Target="../media/image7.png"/><Relationship Id="rId4" Type="http://schemas.openxmlformats.org/officeDocument/2006/relationships/hyperlink" Target="https://journals.sfu.ca/jmde/index.php/jmde_1/article/view/643/533" TargetMode="External"/><Relationship Id="rId9" Type="http://schemas.openxmlformats.org/officeDocument/2006/relationships/hyperlink" Target="https://www.cif.org/sites/cif_enc/files/knowledge-documents/tclp_workshop_updated_tc_concepts_may2021.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ournals.sagepub.com/doi/full/10.1177/109821402093368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applewebdata://9525E3AE-82C9-45F7-A55C-F82C215C02D8/#bibr85-1098214020933689" TargetMode="External"/><Relationship Id="rId4" Type="http://schemas.openxmlformats.org/officeDocument/2006/relationships/hyperlink" Target="applewebdata://72D2AC88-AB85-4E86-AA2F-3E074C8104EF/#bibr103-109821402093368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applewebdata://37D3FECE-FAAD-49AC-A6A0-A49E985B88B2/#bibr154-1098214020933689" TargetMode="External"/><Relationship Id="rId3" Type="http://schemas.openxmlformats.org/officeDocument/2006/relationships/image" Target="../media/image2.jpeg"/><Relationship Id="rId7" Type="http://schemas.openxmlformats.org/officeDocument/2006/relationships/hyperlink" Target="applewebdata://37D3FECE-FAAD-49AC-A6A0-A49E985B88B2/#bibr97-109821402093368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applewebdata://37D3FECE-FAAD-49AC-A6A0-A49E985B88B2/#bibr69-1098214020933689" TargetMode="External"/><Relationship Id="rId11" Type="http://schemas.openxmlformats.org/officeDocument/2006/relationships/hyperlink" Target="applewebdata://FC4693FD-D141-45FF-A235-05116FBB688A/#bibr85-1098214020933689" TargetMode="External"/><Relationship Id="rId5" Type="http://schemas.openxmlformats.org/officeDocument/2006/relationships/hyperlink" Target="applewebdata://37D3FECE-FAAD-49AC-A6A0-A49E985B88B2/#bibr67-1098214020933689" TargetMode="External"/><Relationship Id="rId10" Type="http://schemas.openxmlformats.org/officeDocument/2006/relationships/hyperlink" Target="applewebdata://D940D053-129B-4C20-8051-300D84431A68/#bibr136-1098214020933689" TargetMode="External"/><Relationship Id="rId4" Type="http://schemas.openxmlformats.org/officeDocument/2006/relationships/hyperlink" Target="applewebdata://37D3FECE-FAAD-49AC-A6A0-A49E985B88B2/#bibr51-1098214020933689" TargetMode="External"/><Relationship Id="rId9" Type="http://schemas.openxmlformats.org/officeDocument/2006/relationships/hyperlink" Target="applewebdata://7D99F365-3AEA-404B-94B6-2F0E77F4D4C8/#bibr145-109821402093368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applewebdata://06F6E58E-4476-4ADD-BA78-DABB302B59B2/#bibr142-109821402093368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applewebdata://54FAA574-13D5-4C6E-9CB0-BE916672F29B/#bibr91-1098214020933689" TargetMode="External"/><Relationship Id="rId5" Type="http://schemas.openxmlformats.org/officeDocument/2006/relationships/hyperlink" Target="applewebdata://C51A3795-D5CF-41F4-A3A3-2F0054E7F247/#bibr29-1098214020933689" TargetMode="External"/><Relationship Id="rId4" Type="http://schemas.openxmlformats.org/officeDocument/2006/relationships/hyperlink" Target="applewebdata://E2EFB2BC-DCB2-4E2C-8FBE-7721C1C13838/#bibr74-109821402093368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deas-global.org/wp-content/uploads/2019/11/2019-11-05-Final_IDEAS_EvaluationForTransformationalChang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BF2-6705-830C-8E7E-51E35E09A987}"/>
              </a:ext>
            </a:extLst>
          </p:cNvPr>
          <p:cNvSpPr>
            <a:spLocks noGrp="1"/>
          </p:cNvSpPr>
          <p:nvPr>
            <p:ph type="ctrTitle"/>
          </p:nvPr>
        </p:nvSpPr>
        <p:spPr/>
        <p:txBody>
          <a:bodyPr>
            <a:normAutofit/>
          </a:bodyPr>
          <a:lstStyle/>
          <a:p>
            <a:r>
              <a:rPr lang="en-US" sz="3600" b="1" dirty="0">
                <a:effectLst/>
                <a:latin typeface="Calibri" panose="020F0502020204030204" pitchFamily="34" charset="0"/>
                <a:ea typeface="Calibri" panose="020F0502020204030204" pitchFamily="34" charset="0"/>
              </a:rPr>
              <a:t>Recent concepts on transformational change and its evaluation, focusing on climate change</a:t>
            </a:r>
            <a:endParaRPr lang="en-FR" sz="3600" dirty="0"/>
          </a:p>
        </p:txBody>
      </p:sp>
      <p:sp>
        <p:nvSpPr>
          <p:cNvPr id="3" name="Subtitle 2">
            <a:extLst>
              <a:ext uri="{FF2B5EF4-FFF2-40B4-BE49-F238E27FC236}">
                <a16:creationId xmlns:a16="http://schemas.microsoft.com/office/drawing/2014/main" id="{4CA6A1CB-00C7-2309-34CE-6C2968FD119D}"/>
              </a:ext>
            </a:extLst>
          </p:cNvPr>
          <p:cNvSpPr>
            <a:spLocks noGrp="1"/>
          </p:cNvSpPr>
          <p:nvPr>
            <p:ph type="subTitle" idx="1"/>
          </p:nvPr>
        </p:nvSpPr>
        <p:spPr/>
        <p:txBody>
          <a:bodyPr>
            <a:normAutofit lnSpcReduction="10000"/>
          </a:bodyPr>
          <a:lstStyle/>
          <a:p>
            <a:r>
              <a:rPr lang="en-FR" dirty="0"/>
              <a:t>Introduction to a panel discussion on 5th June 2024 in the framework of the gLocal week on transformational evaluation</a:t>
            </a:r>
          </a:p>
          <a:p>
            <a:endParaRPr lang="en-FR" dirty="0"/>
          </a:p>
          <a:p>
            <a:r>
              <a:rPr lang="en-GB" dirty="0"/>
              <a:t>B</a:t>
            </a:r>
            <a:r>
              <a:rPr lang="en-FR" dirty="0"/>
              <a:t>y Ansgar Eussner, Eussner Consult</a:t>
            </a:r>
          </a:p>
          <a:p>
            <a:endParaRPr lang="en-FR" dirty="0"/>
          </a:p>
        </p:txBody>
      </p:sp>
      <p:pic>
        <p:nvPicPr>
          <p:cNvPr id="4" name="Image 6" descr="Une image contenant Police, logo, texte, Graphique&#10;&#10;Description générée automatiquement">
            <a:extLst>
              <a:ext uri="{FF2B5EF4-FFF2-40B4-BE49-F238E27FC236}">
                <a16:creationId xmlns:a16="http://schemas.microsoft.com/office/drawing/2014/main" id="{6EA40400-27C8-48A4-053A-1534A647F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132" y="500279"/>
            <a:ext cx="3458118" cy="1132571"/>
          </a:xfrm>
          <a:prstGeom prst="rect">
            <a:avLst/>
          </a:prstGeom>
        </p:spPr>
      </p:pic>
    </p:spTree>
    <p:extLst>
      <p:ext uri="{BB962C8B-B14F-4D97-AF65-F5344CB8AC3E}">
        <p14:creationId xmlns:p14="http://schemas.microsoft.com/office/powerpoint/2010/main" val="234062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FBDAC-87B3-6135-85F4-462D66392151}"/>
              </a:ext>
            </a:extLst>
          </p:cNvPr>
          <p:cNvSpPr>
            <a:spLocks noGrp="1"/>
          </p:cNvSpPr>
          <p:nvPr>
            <p:ph type="title"/>
          </p:nvPr>
        </p:nvSpPr>
        <p:spPr>
          <a:xfrm>
            <a:off x="838200" y="1"/>
            <a:ext cx="10515600" cy="1144588"/>
          </a:xfrm>
        </p:spPr>
        <p:txBody>
          <a:bodyPr>
            <a:normAutofit/>
          </a:bodyPr>
          <a:lstStyle/>
          <a:p>
            <a:r>
              <a:rPr lang="en-FR" sz="3600" b="1" i="1" dirty="0"/>
              <a:t>Some conclusions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0545DB-8AF5-289B-71D7-A9434A2379D5}"/>
              </a:ext>
            </a:extLst>
          </p:cNvPr>
          <p:cNvSpPr>
            <a:spLocks noGrp="1"/>
          </p:cNvSpPr>
          <p:nvPr>
            <p:ph idx="1"/>
          </p:nvPr>
        </p:nvSpPr>
        <p:spPr>
          <a:xfrm>
            <a:off x="838200" y="968829"/>
            <a:ext cx="10515600" cy="5208134"/>
          </a:xfrm>
        </p:spPr>
        <p:txBody>
          <a:bodyPr>
            <a:normAutofit fontScale="92500" lnSpcReduction="10000"/>
          </a:bodyPr>
          <a:lstStyle/>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The literature reviewed is right in focusing on missing evaluation criteria (transformation, paradigm change, scaling up, significance)</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However, it is mostly unhelpful for guiding pragmatic evaluations that have to be prepared with limited time and resources. </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Transformation must be planned in some detail to be evaluated credibly. Then it can be analyzed under Effectiveness instead of a general assessment in a final chapter. </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Best to keep the planning  simple by using a few key indicators, such as market share of renewable energies.</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The larger the evaluation issue, such as for example evaluating national readiness for climate funding, the vaguer the conclusions on transformational change will be.</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ften missing is a precise analysis of technical innovations that make new solutions economically viable. </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FR" sz="2400" dirty="0">
                <a:effectLst/>
                <a:latin typeface="Times New Roman" panose="02020603050405020304" pitchFamily="18" charset="0"/>
                <a:ea typeface="Times New Roman" panose="02020603050405020304" pitchFamily="18" charset="0"/>
                <a:cs typeface="Times New Roman" panose="02020603050405020304" pitchFamily="18" charset="0"/>
              </a:rPr>
              <a:t>It is also important to carry out a detailed analysis of barriers, especially economic interests, which are often not clearly stated. This applies at project, sector and national/international levels. </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sz="1800" dirty="0"/>
          </a:p>
        </p:txBody>
      </p:sp>
    </p:spTree>
    <p:extLst>
      <p:ext uri="{BB962C8B-B14F-4D97-AF65-F5344CB8AC3E}">
        <p14:creationId xmlns:p14="http://schemas.microsoft.com/office/powerpoint/2010/main" val="130621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17935-C03B-A020-4A46-E4E1A1FF5F07}"/>
              </a:ext>
            </a:extLst>
          </p:cNvPr>
          <p:cNvSpPr>
            <a:spLocks noGrp="1"/>
          </p:cNvSpPr>
          <p:nvPr>
            <p:ph type="title"/>
          </p:nvPr>
        </p:nvSpPr>
        <p:spPr>
          <a:xfrm>
            <a:off x="761801" y="283714"/>
            <a:ext cx="9906799" cy="630686"/>
          </a:xfrm>
        </p:spPr>
        <p:txBody>
          <a:bodyPr anchor="ctr">
            <a:normAutofit/>
          </a:bodyPr>
          <a:lstStyle/>
          <a:p>
            <a:r>
              <a:rPr lang="en-FR" sz="3600" b="1" i="1" dirty="0"/>
              <a:t>Recent publications:</a:t>
            </a:r>
          </a:p>
        </p:txBody>
      </p:sp>
      <p:sp>
        <p:nvSpPr>
          <p:cNvPr id="3" name="Content Placeholder 2">
            <a:extLst>
              <a:ext uri="{FF2B5EF4-FFF2-40B4-BE49-F238E27FC236}">
                <a16:creationId xmlns:a16="http://schemas.microsoft.com/office/drawing/2014/main" id="{C8908487-13F9-099C-A021-57AD91852902}"/>
              </a:ext>
            </a:extLst>
          </p:cNvPr>
          <p:cNvSpPr>
            <a:spLocks noGrp="1"/>
          </p:cNvSpPr>
          <p:nvPr>
            <p:ph idx="1"/>
          </p:nvPr>
        </p:nvSpPr>
        <p:spPr>
          <a:xfrm>
            <a:off x="448574" y="1257421"/>
            <a:ext cx="9511826" cy="5842118"/>
          </a:xfrm>
        </p:spPr>
        <p:txBody>
          <a:bodyPr anchor="ctr">
            <a:normAutofit fontScale="77500" lnSpcReduction="20000"/>
          </a:bodyPr>
          <a:lstStyle/>
          <a:p>
            <a:r>
              <a:rPr lang="en-FR" sz="2000" b="1" dirty="0">
                <a:effectLst/>
                <a:latin typeface="Calibri" panose="020F0502020204030204" pitchFamily="34" charset="0"/>
                <a:ea typeface="Times New Roman" panose="02020603050405020304" pitchFamily="18" charset="0"/>
              </a:rPr>
              <a:t>Michael Quinn Patton </a:t>
            </a:r>
            <a:r>
              <a:rPr lang="en-CA" sz="2000" dirty="0">
                <a:effectLst/>
                <a:latin typeface="Calibri" panose="020F0502020204030204" pitchFamily="34" charset="0"/>
                <a:ea typeface="Times New Roman" panose="02020603050405020304" pitchFamily="18" charset="0"/>
              </a:rPr>
              <a:t>(2020), </a:t>
            </a:r>
            <a:r>
              <a:rPr lang="en-FR" sz="2000" dirty="0">
                <a:effectLst/>
                <a:latin typeface="Calibri" panose="020F0502020204030204" pitchFamily="34" charset="0"/>
                <a:ea typeface="Times New Roman" panose="02020603050405020304" pitchFamily="18" charset="0"/>
              </a:rPr>
              <a:t>Evaluation Criteria for Evaluating Transformation: Implications for the Coronavirus Pandemic and the Global Climat</a:t>
            </a:r>
            <a:r>
              <a:rPr lang="en-CA" sz="2000" dirty="0">
                <a:effectLst/>
                <a:latin typeface="Calibri" panose="020F0502020204030204" pitchFamily="34" charset="0"/>
                <a:ea typeface="Times New Roman" panose="02020603050405020304" pitchFamily="18" charset="0"/>
              </a:rPr>
              <a:t>e Emergency, in: </a:t>
            </a:r>
            <a:r>
              <a:rPr lang="en-FR" sz="2000" dirty="0">
                <a:effectLst/>
                <a:latin typeface="Calibri" panose="020F0502020204030204" pitchFamily="34" charset="0"/>
                <a:ea typeface="Times New Roman" panose="02020603050405020304" pitchFamily="18" charset="0"/>
              </a:rPr>
              <a:t>American Journal of Evaluation 2021, Vol. 42(1) </a:t>
            </a:r>
            <a:r>
              <a:rPr lang="en-CA" sz="2000" dirty="0">
                <a:effectLst/>
                <a:latin typeface="Calibri" panose="020F0502020204030204" pitchFamily="34" charset="0"/>
                <a:ea typeface="Times New Roman" panose="02020603050405020304" pitchFamily="18" charset="0"/>
              </a:rPr>
              <a:t>p. </a:t>
            </a:r>
            <a:r>
              <a:rPr lang="en-FR" sz="2000" dirty="0">
                <a:effectLst/>
                <a:latin typeface="Calibri" panose="020F0502020204030204" pitchFamily="34" charset="0"/>
                <a:ea typeface="Times New Roman" panose="02020603050405020304" pitchFamily="18" charset="0"/>
              </a:rPr>
              <a:t>53-89</a:t>
            </a:r>
            <a:r>
              <a:rPr lang="en-CA" sz="2000" dirty="0">
                <a:effectLst/>
                <a:latin typeface="Calibri" panose="020F0502020204030204" pitchFamily="34" charset="0"/>
                <a:ea typeface="Times New Roman" panose="02020603050405020304" pitchFamily="18" charset="0"/>
              </a:rPr>
              <a:t>, see: </a:t>
            </a:r>
            <a:r>
              <a:rPr lang="en-CA" sz="2000" u="sng" dirty="0">
                <a:effectLst/>
                <a:latin typeface="Calibri" panose="020F0502020204030204" pitchFamily="34" charset="0"/>
                <a:ea typeface="Times New Roman" panose="02020603050405020304" pitchFamily="18" charset="0"/>
                <a:hlinkClick r:id="rId3"/>
              </a:rPr>
              <a:t>https://journals.sagepub.com/doi/full/10.1177/1098214020933689</a:t>
            </a:r>
            <a:r>
              <a:rPr lang="en-CA" sz="2000" dirty="0">
                <a:effectLst/>
                <a:latin typeface="Calibri" panose="020F0502020204030204" pitchFamily="34" charset="0"/>
                <a:ea typeface="Times New Roman" panose="02020603050405020304" pitchFamily="18" charset="0"/>
              </a:rPr>
              <a:t>; </a:t>
            </a:r>
            <a:endParaRPr lang="en-FR" sz="2000" dirty="0">
              <a:effectLst/>
              <a:latin typeface="Times New Roman" panose="02020603050405020304" pitchFamily="18" charset="0"/>
              <a:ea typeface="Times New Roman" panose="02020603050405020304" pitchFamily="18" charset="0"/>
            </a:endParaRPr>
          </a:p>
          <a:p>
            <a:r>
              <a:rPr lang="en-CA" sz="2000" b="1" dirty="0">
                <a:effectLst/>
                <a:latin typeface="Calibri" panose="020F0502020204030204" pitchFamily="34" charset="0"/>
                <a:ea typeface="Times New Roman" panose="02020603050405020304" pitchFamily="18" charset="0"/>
              </a:rPr>
              <a:t>Robert </a:t>
            </a:r>
            <a:r>
              <a:rPr lang="en-CA" sz="2000" b="1" dirty="0" err="1">
                <a:effectLst/>
                <a:latin typeface="Calibri" panose="020F0502020204030204" pitchFamily="34" charset="0"/>
                <a:ea typeface="Times New Roman" panose="02020603050405020304" pitchFamily="18" charset="0"/>
              </a:rPr>
              <a:t>Picciotto</a:t>
            </a:r>
            <a:r>
              <a:rPr lang="en-CA" sz="2000" b="1" dirty="0">
                <a:effectLst/>
                <a:latin typeface="Calibri" panose="020F0502020204030204" pitchFamily="34" charset="0"/>
                <a:ea typeface="Times New Roman" panose="02020603050405020304" pitchFamily="18" charset="0"/>
              </a:rPr>
              <a:t> </a:t>
            </a:r>
            <a:r>
              <a:rPr lang="en-CA" sz="2000" dirty="0">
                <a:effectLst/>
                <a:latin typeface="Calibri" panose="020F0502020204030204" pitchFamily="34" charset="0"/>
                <a:ea typeface="Times New Roman" panose="02020603050405020304" pitchFamily="18" charset="0"/>
              </a:rPr>
              <a:t>(2020), Towards a Complexity Framework for Transformative Evaluation, </a:t>
            </a:r>
            <a:r>
              <a:rPr lang="en-FR" sz="2000" i="1" dirty="0">
                <a:effectLst/>
                <a:latin typeface="Calibri" panose="020F0502020204030204" pitchFamily="34" charset="0"/>
                <a:ea typeface="Times New Roman" panose="02020603050405020304" pitchFamily="18" charset="0"/>
              </a:rPr>
              <a:t>Journal of MultiDisciplinary Evaluation</a:t>
            </a:r>
            <a:r>
              <a:rPr lang="en-FR" sz="2000" dirty="0">
                <a:effectLst/>
                <a:latin typeface="Calibri" panose="020F0502020204030204" pitchFamily="34" charset="0"/>
                <a:ea typeface="Times New Roman" panose="02020603050405020304" pitchFamily="18" charset="0"/>
              </a:rPr>
              <a:t>, </a:t>
            </a:r>
            <a:r>
              <a:rPr lang="en-FR" sz="2000" i="1" dirty="0">
                <a:effectLst/>
                <a:latin typeface="Calibri" panose="020F0502020204030204" pitchFamily="34" charset="0"/>
                <a:ea typeface="Times New Roman" panose="02020603050405020304" pitchFamily="18" charset="0"/>
              </a:rPr>
              <a:t>16</a:t>
            </a:r>
            <a:r>
              <a:rPr lang="en-FR" sz="2000" dirty="0">
                <a:effectLst/>
                <a:latin typeface="Calibri" panose="020F0502020204030204" pitchFamily="34" charset="0"/>
                <a:ea typeface="Times New Roman" panose="02020603050405020304" pitchFamily="18" charset="0"/>
              </a:rPr>
              <a:t>(35), 54–76</a:t>
            </a:r>
            <a:r>
              <a:rPr lang="en-CA" sz="2000" dirty="0">
                <a:effectLst/>
                <a:latin typeface="Calibri" panose="020F0502020204030204" pitchFamily="34" charset="0"/>
                <a:ea typeface="Times New Roman" panose="02020603050405020304" pitchFamily="18" charset="0"/>
              </a:rPr>
              <a:t>, see: h</a:t>
            </a:r>
            <a:r>
              <a:rPr lang="en-FR" sz="2000" u="sng" dirty="0">
                <a:effectLst/>
                <a:latin typeface="Calibri" panose="020F0502020204030204" pitchFamily="34" charset="0"/>
                <a:ea typeface="Times New Roman" panose="02020603050405020304" pitchFamily="18" charset="0"/>
                <a:hlinkClick r:id="rId4"/>
              </a:rPr>
              <a:t>ttps://journals.sfu.ca/jmde/index.php/jmde_1/article/view/643/533</a:t>
            </a:r>
            <a:endParaRPr lang="en-FR" sz="2000" dirty="0">
              <a:effectLst/>
              <a:latin typeface="Times New Roman" panose="02020603050405020304" pitchFamily="18" charset="0"/>
              <a:ea typeface="Times New Roman" panose="02020603050405020304" pitchFamily="18" charset="0"/>
            </a:endParaRPr>
          </a:p>
          <a:p>
            <a:r>
              <a:rPr lang="en-FR" sz="2000" b="1" dirty="0">
                <a:effectLst/>
                <a:latin typeface="Calibri" panose="020F0502020204030204" pitchFamily="34" charset="0"/>
                <a:ea typeface="Times New Roman" panose="02020603050405020304" pitchFamily="18" charset="0"/>
              </a:rPr>
              <a:t>International Development Evaluation Association (IDEAS)</a:t>
            </a:r>
            <a:r>
              <a:rPr lang="en-FR" sz="2000" dirty="0">
                <a:effectLst/>
                <a:latin typeface="Calibri" panose="020F0502020204030204" pitchFamily="34" charset="0"/>
                <a:ea typeface="Times New Roman" panose="02020603050405020304" pitchFamily="18" charset="0"/>
              </a:rPr>
              <a:t>, Evaluation for Transformational Change, </a:t>
            </a:r>
            <a:r>
              <a:rPr lang="en-FR" sz="2000" dirty="0">
                <a:latin typeface="Calibri" panose="020F0502020204030204" pitchFamily="34" charset="0"/>
                <a:ea typeface="Times New Roman" panose="02020603050405020304" pitchFamily="18" charset="0"/>
              </a:rPr>
              <a:t>Exeter/UK 2019; see</a:t>
            </a:r>
            <a:r>
              <a:rPr lang="en-FR" sz="2000" dirty="0">
                <a:effectLst/>
                <a:latin typeface="Calibri" panose="020F0502020204030204" pitchFamily="34" charset="0"/>
                <a:ea typeface="Times New Roman" panose="02020603050405020304" pitchFamily="18" charset="0"/>
              </a:rPr>
              <a:t>: </a:t>
            </a:r>
            <a:r>
              <a:rPr lang="en-FR" sz="2000" u="sng" dirty="0">
                <a:effectLst/>
                <a:latin typeface="Calibri" panose="020F0502020204030204" pitchFamily="34" charset="0"/>
                <a:ea typeface="Times New Roman" panose="02020603050405020304" pitchFamily="18" charset="0"/>
                <a:hlinkClick r:id="rId5"/>
              </a:rPr>
              <a:t>https://ideas-global.org/wp-content/uploads/2019/11/2019-11-05-Final_IDEAS_EvaluationForTransformationalChange.pdf</a:t>
            </a:r>
            <a:r>
              <a:rPr lang="en-FR" sz="2000" dirty="0">
                <a:latin typeface="Calibri" panose="020F0502020204030204" pitchFamily="34" charset="0"/>
                <a:ea typeface="Times New Roman" panose="02020603050405020304" pitchFamily="18" charset="0"/>
              </a:rPr>
              <a:t>     </a:t>
            </a:r>
            <a:r>
              <a:rPr lang="en-FR" sz="2000" b="1" dirty="0">
                <a:latin typeface="Calibri" panose="020F0502020204030204" pitchFamily="34" charset="0"/>
                <a:ea typeface="Times New Roman" panose="02020603050405020304" pitchFamily="18" charset="0"/>
              </a:rPr>
              <a:t>refer in particular to the articles listed below: </a:t>
            </a:r>
            <a:endParaRPr lang="en-FR" sz="2000" b="1" u="sng" dirty="0">
              <a:effectLst/>
              <a:latin typeface="Calibri" panose="020F0502020204030204" pitchFamily="34" charset="0"/>
              <a:ea typeface="Times New Roman" panose="02020603050405020304" pitchFamily="18" charset="0"/>
            </a:endParaRPr>
          </a:p>
          <a:p>
            <a:pPr marL="800100" lvl="1" indent="-342900">
              <a:buFont typeface="+mj-lt"/>
              <a:buAutoNum type="alphaLcParenR"/>
            </a:pPr>
            <a:r>
              <a:rPr lang="en-FR" sz="2000" b="1" dirty="0">
                <a:effectLst/>
                <a:latin typeface="Calibri" panose="020F0502020204030204" pitchFamily="34" charset="0"/>
                <a:ea typeface="Times New Roman" panose="02020603050405020304" pitchFamily="18" charset="0"/>
              </a:rPr>
              <a:t>Osvaldo Feinstein</a:t>
            </a:r>
            <a:r>
              <a:rPr lang="en-FR" sz="2000" dirty="0">
                <a:effectLst/>
                <a:latin typeface="Calibri" panose="020F0502020204030204" pitchFamily="34" charset="0"/>
                <a:ea typeface="Times New Roman" panose="02020603050405020304" pitchFamily="18" charset="0"/>
              </a:rPr>
              <a:t>, Dynamic evaluation for transformational change, chapter 2,  pp. 17 – 32; </a:t>
            </a:r>
            <a:endParaRPr lang="en-FR" sz="2000" dirty="0">
              <a:effectLst/>
              <a:latin typeface="Times New Roman" panose="02020603050405020304" pitchFamily="18" charset="0"/>
              <a:ea typeface="Times New Roman" panose="02020603050405020304" pitchFamily="18" charset="0"/>
            </a:endParaRPr>
          </a:p>
          <a:p>
            <a:pPr marL="800100" lvl="1" indent="-342900">
              <a:buFont typeface="+mj-lt"/>
              <a:buAutoNum type="alphaLcParenR"/>
            </a:pPr>
            <a:r>
              <a:rPr lang="en-US" sz="2000" b="1" dirty="0" err="1">
                <a:effectLst/>
                <a:latin typeface="Calibri" panose="020F0502020204030204" pitchFamily="34" charset="0"/>
                <a:ea typeface="Times New Roman" panose="02020603050405020304" pitchFamily="18" charset="0"/>
              </a:rPr>
              <a:t>Juha</a:t>
            </a:r>
            <a:r>
              <a:rPr lang="en-US" sz="2000" b="1" dirty="0">
                <a:effectLst/>
                <a:latin typeface="Calibri" panose="020F0502020204030204" pitchFamily="34" charset="0"/>
                <a:ea typeface="Times New Roman" panose="02020603050405020304" pitchFamily="18" charset="0"/>
              </a:rPr>
              <a:t> I. </a:t>
            </a:r>
            <a:r>
              <a:rPr lang="en-US" sz="2000" b="1" dirty="0" err="1">
                <a:effectLst/>
                <a:latin typeface="Calibri" panose="020F0502020204030204" pitchFamily="34" charset="0"/>
                <a:ea typeface="Times New Roman" panose="02020603050405020304" pitchFamily="18" charset="0"/>
              </a:rPr>
              <a:t>Uitto</a:t>
            </a:r>
            <a:r>
              <a:rPr lang="en-US" sz="2000" b="1" dirty="0">
                <a:effectLst/>
                <a:latin typeface="Calibri" panose="020F0502020204030204" pitchFamily="34" charset="0"/>
                <a:ea typeface="Times New Roman" panose="02020603050405020304" pitchFamily="18" charset="0"/>
              </a:rPr>
              <a:t>, Geeta Batra et al</a:t>
            </a:r>
            <a:r>
              <a:rPr lang="en-US" sz="2000" dirty="0">
                <a:effectLst/>
                <a:latin typeface="Calibri" panose="020F0502020204030204" pitchFamily="34" charset="0"/>
                <a:ea typeface="Times New Roman" panose="02020603050405020304" pitchFamily="18" charset="0"/>
              </a:rPr>
              <a:t>., </a:t>
            </a:r>
            <a:r>
              <a:rPr lang="en-FR" sz="2000" dirty="0">
                <a:effectLst/>
                <a:latin typeface="Calibri" panose="020F0502020204030204" pitchFamily="34" charset="0"/>
                <a:ea typeface="Times New Roman" panose="02020603050405020304" pitchFamily="18" charset="0"/>
              </a:rPr>
              <a:t>Evaluating transformational change: Lessons from international environmental funds</a:t>
            </a:r>
            <a:r>
              <a:rPr lang="en-CA" sz="2000" dirty="0">
                <a:effectLst/>
                <a:latin typeface="Calibri" panose="020F0502020204030204" pitchFamily="34" charset="0"/>
                <a:ea typeface="Times New Roman" panose="02020603050405020304" pitchFamily="18" charset="0"/>
              </a:rPr>
              <a:t>,</a:t>
            </a:r>
            <a:r>
              <a:rPr lang="en-US" sz="2000" dirty="0">
                <a:effectLst/>
                <a:latin typeface="Calibri" panose="020F0502020204030204" pitchFamily="34" charset="0"/>
                <a:ea typeface="Times New Roman" panose="02020603050405020304" pitchFamily="18" charset="0"/>
              </a:rPr>
              <a:t> chapter 7, pp. 105 – 130</a:t>
            </a:r>
            <a:r>
              <a:rPr lang="en-CA" sz="2000" dirty="0">
                <a:effectLst/>
                <a:latin typeface="Calibri" panose="020F0502020204030204" pitchFamily="34" charset="0"/>
                <a:ea typeface="Times New Roman" panose="02020603050405020304" pitchFamily="18" charset="0"/>
              </a:rPr>
              <a:t>; </a:t>
            </a:r>
            <a:endParaRPr lang="en-FR" sz="2000" dirty="0">
              <a:effectLst/>
              <a:latin typeface="Times New Roman" panose="02020603050405020304" pitchFamily="18" charset="0"/>
              <a:ea typeface="Times New Roman" panose="02020603050405020304" pitchFamily="18" charset="0"/>
            </a:endParaRPr>
          </a:p>
          <a:p>
            <a:pPr marL="800100" lvl="1" indent="-342900">
              <a:buFont typeface="+mj-lt"/>
              <a:buAutoNum type="alphaLcParenR"/>
            </a:pPr>
            <a:r>
              <a:rPr lang="en-US" sz="2000" b="1" dirty="0">
                <a:effectLst/>
                <a:latin typeface="Calibri" panose="020F0502020204030204" pitchFamily="34" charset="0"/>
                <a:ea typeface="Times New Roman" panose="02020603050405020304" pitchFamily="18" charset="0"/>
              </a:rPr>
              <a:t>Cristina </a:t>
            </a:r>
            <a:r>
              <a:rPr lang="en-US" sz="2000" b="1" dirty="0" err="1">
                <a:effectLst/>
                <a:latin typeface="Calibri" panose="020F0502020204030204" pitchFamily="34" charset="0"/>
                <a:ea typeface="Times New Roman" panose="02020603050405020304" pitchFamily="18" charset="0"/>
              </a:rPr>
              <a:t>Magro</a:t>
            </a:r>
            <a:r>
              <a:rPr lang="en-US" sz="2000" b="1" dirty="0">
                <a:effectLst/>
                <a:latin typeface="Calibri" panose="020F0502020204030204" pitchFamily="34" charset="0"/>
                <a:ea typeface="Times New Roman" panose="02020603050405020304" pitchFamily="18" charset="0"/>
              </a:rPr>
              <a:t> and Rob D. van den Berg</a:t>
            </a:r>
            <a:r>
              <a:rPr lang="en-US" sz="2000" dirty="0">
                <a:effectLst/>
                <a:latin typeface="Calibri" panose="020F0502020204030204" pitchFamily="34" charset="0"/>
                <a:ea typeface="Times New Roman" panose="02020603050405020304" pitchFamily="18" charset="0"/>
              </a:rPr>
              <a:t>, </a:t>
            </a:r>
            <a:r>
              <a:rPr lang="en-FR" sz="2000" dirty="0">
                <a:effectLst/>
                <a:latin typeface="Calibri" panose="020F0502020204030204" pitchFamily="34" charset="0"/>
                <a:ea typeface="Times New Roman" panose="02020603050405020304" pitchFamily="18" charset="0"/>
              </a:rPr>
              <a:t>Systems evaluations for transformational change</a:t>
            </a:r>
            <a:r>
              <a:rPr lang="en-CA" sz="2000" dirty="0">
                <a:effectLst/>
                <a:latin typeface="Calibri" panose="020F0502020204030204" pitchFamily="34" charset="0"/>
                <a:ea typeface="Times New Roman" panose="02020603050405020304" pitchFamily="18" charset="0"/>
              </a:rPr>
              <a:t>,</a:t>
            </a:r>
            <a:r>
              <a:rPr lang="en-US" sz="2000" dirty="0">
                <a:effectLst/>
                <a:latin typeface="Calibri" panose="020F0502020204030204" pitchFamily="34" charset="0"/>
                <a:ea typeface="Times New Roman" panose="02020603050405020304" pitchFamily="18" charset="0"/>
              </a:rPr>
              <a:t> chapter 8, pp. 131 – 156 </a:t>
            </a:r>
            <a:endParaRPr lang="en-FR" sz="2000" dirty="0">
              <a:effectLst/>
              <a:latin typeface="Times New Roman" panose="02020603050405020304" pitchFamily="18" charset="0"/>
              <a:ea typeface="Times New Roman" panose="02020603050405020304" pitchFamily="18" charset="0"/>
            </a:endParaRPr>
          </a:p>
          <a:p>
            <a:r>
              <a:rPr lang="en-US" sz="2000" b="1" dirty="0">
                <a:effectLst/>
                <a:latin typeface="Calibri" panose="020F0502020204030204" pitchFamily="34" charset="0"/>
                <a:ea typeface="Times New Roman" panose="02020603050405020304" pitchFamily="18" charset="0"/>
              </a:rPr>
              <a:t>Zenda </a:t>
            </a:r>
            <a:r>
              <a:rPr lang="en-US" sz="2000" b="1" dirty="0" err="1">
                <a:effectLst/>
                <a:latin typeface="Calibri" panose="020F0502020204030204" pitchFamily="34" charset="0"/>
                <a:ea typeface="Times New Roman" panose="02020603050405020304" pitchFamily="18" charset="0"/>
              </a:rPr>
              <a:t>Ofir</a:t>
            </a:r>
            <a:r>
              <a:rPr lang="en-US" sz="2000" dirty="0">
                <a:effectLst/>
                <a:latin typeface="Calibri" panose="020F0502020204030204" pitchFamily="34" charset="0"/>
                <a:ea typeface="Times New Roman" panose="02020603050405020304" pitchFamily="18" charset="0"/>
              </a:rPr>
              <a:t>, Systems change and transformation, blogs at: https://</a:t>
            </a:r>
            <a:r>
              <a:rPr lang="en-US" sz="2000" dirty="0" err="1">
                <a:effectLst/>
                <a:latin typeface="Calibri" panose="020F0502020204030204" pitchFamily="34" charset="0"/>
                <a:ea typeface="Times New Roman" panose="02020603050405020304" pitchFamily="18" charset="0"/>
              </a:rPr>
              <a:t>zendaofir.com</a:t>
            </a:r>
            <a:r>
              <a:rPr lang="en-US" sz="2000" dirty="0">
                <a:effectLst/>
                <a:latin typeface="Calibri" panose="020F0502020204030204" pitchFamily="34" charset="0"/>
                <a:ea typeface="Times New Roman" panose="02020603050405020304" pitchFamily="18" charset="0"/>
              </a:rPr>
              <a:t>/category/systems-change-transformation </a:t>
            </a:r>
          </a:p>
          <a:p>
            <a:r>
              <a:rPr lang="en-FR" sz="2000" b="1" dirty="0">
                <a:ea typeface="Times New Roman" panose="02020603050405020304" pitchFamily="18" charset="0"/>
              </a:rPr>
              <a:t>IEA,</a:t>
            </a:r>
            <a:r>
              <a:rPr lang="en-FR" sz="2000" dirty="0">
                <a:ea typeface="Times New Roman" panose="02020603050405020304" pitchFamily="18" charset="0"/>
              </a:rPr>
              <a:t> Coal in Net Zero Transitions, Vienna Nov 2022, see: </a:t>
            </a:r>
            <a:r>
              <a:rPr lang="en-GB" sz="2000" dirty="0">
                <a:ea typeface="Times New Roman" panose="02020603050405020304" pitchFamily="18" charset="0"/>
                <a:hlinkClick r:id="rId6"/>
              </a:rPr>
              <a:t>https://www.iea.org/reports/coal-in-net-zero-transitions</a:t>
            </a:r>
            <a:r>
              <a:rPr lang="en-GB" sz="2000" dirty="0">
                <a:ea typeface="Times New Roman" panose="02020603050405020304" pitchFamily="18" charset="0"/>
              </a:rPr>
              <a:t>; </a:t>
            </a:r>
            <a:r>
              <a:rPr lang="en-GB" sz="2000" b="1" dirty="0">
                <a:ea typeface="Times New Roman" panose="02020603050405020304" pitchFamily="18" charset="0"/>
              </a:rPr>
              <a:t>Carbon Trust – Net Zero Intelligence Unit</a:t>
            </a:r>
            <a:r>
              <a:rPr lang="en-GB" sz="2000" dirty="0">
                <a:ea typeface="Times New Roman" panose="02020603050405020304" pitchFamily="18" charset="0"/>
              </a:rPr>
              <a:t>, Coal-to-clean energy: assessing progress for a rapid and just transition, UK, December 2023, see: </a:t>
            </a:r>
            <a:r>
              <a:rPr lang="en-GB" sz="2000" dirty="0">
                <a:ea typeface="Times New Roman" panose="02020603050405020304" pitchFamily="18" charset="0"/>
                <a:hlinkClick r:id="rId7"/>
              </a:rPr>
              <a:t>https://www.carbontrust.com/our-work-and-impact/guides-reports-and-tools/coal-to-clean-energy-assessing-progress-for-a-rapid-and-just-transition</a:t>
            </a:r>
            <a:r>
              <a:rPr lang="en-GB" sz="2000" dirty="0">
                <a:ea typeface="Times New Roman" panose="02020603050405020304" pitchFamily="18" charset="0"/>
              </a:rPr>
              <a:t> </a:t>
            </a:r>
            <a:r>
              <a:rPr lang="en-FR" sz="2000" b="1" dirty="0">
                <a:ea typeface="Times New Roman" panose="02020603050405020304" pitchFamily="18" charset="0"/>
              </a:rPr>
              <a:t>IMF</a:t>
            </a:r>
            <a:r>
              <a:rPr lang="en-FR" sz="2000" dirty="0">
                <a:ea typeface="Times New Roman" panose="02020603050405020304" pitchFamily="18" charset="0"/>
              </a:rPr>
              <a:t> blog by Tobias Adrian et al., </a:t>
            </a:r>
            <a:r>
              <a:rPr lang="en-GB" sz="2000" dirty="0"/>
              <a:t>How Replacing Coal With Renewable Energy Could Pay For Itself, Washington D.C., June 2022, see: </a:t>
            </a:r>
            <a:r>
              <a:rPr lang="en-GB" sz="2000" dirty="0">
                <a:hlinkClick r:id="rId8"/>
              </a:rPr>
              <a:t>https://www.imf.org/en/Blogs/Articles/2022/06/08/how-replacing-coal-with-renewable-energy-could-pay-for-itself</a:t>
            </a:r>
            <a:endParaRPr lang="en-FR" sz="2000" dirty="0"/>
          </a:p>
          <a:p>
            <a:r>
              <a:rPr lang="en-US" sz="2000" b="1" dirty="0">
                <a:latin typeface="Calibri" panose="020F0502020204030204" pitchFamily="34" charset="0"/>
              </a:rPr>
              <a:t>Bill Gates, </a:t>
            </a:r>
            <a:r>
              <a:rPr lang="en-FR" sz="2000" dirty="0">
                <a:latin typeface="Calibri" panose="020F0502020204030204" pitchFamily="34" charset="0"/>
              </a:rPr>
              <a:t>How to avoid a climate disaster: The solutions we have and the breakthroughs we need, Penguin Books, 2021</a:t>
            </a:r>
          </a:p>
          <a:p>
            <a:r>
              <a:rPr lang="en-US" sz="2000" b="1" dirty="0">
                <a:latin typeface="Calibri" panose="020F0502020204030204" pitchFamily="34" charset="0"/>
              </a:rPr>
              <a:t>Climate Investment Funds (CIF), </a:t>
            </a:r>
            <a:r>
              <a:rPr lang="en-US" sz="2000" dirty="0">
                <a:latin typeface="Calibri" panose="020F0502020204030204" pitchFamily="34" charset="0"/>
              </a:rPr>
              <a:t>Transformational Change Concepts, see: </a:t>
            </a:r>
            <a:r>
              <a:rPr lang="en-US" sz="2000" dirty="0">
                <a:latin typeface="Calibri" panose="020F0502020204030204" pitchFamily="34" charset="0"/>
                <a:hlinkClick r:id="rId9">
                  <a:extLst>
                    <a:ext uri="{A12FA001-AC4F-418D-AE19-62706E023703}">
                      <ahyp:hlinkClr xmlns:ahyp="http://schemas.microsoft.com/office/drawing/2018/hyperlinkcolor" val="tx"/>
                    </a:ext>
                  </a:extLst>
                </a:hlinkClick>
              </a:rPr>
              <a:t>https://www.cif.org/sites/cif_enc/files/knowledge-documents/tclp_workshop_updated_tc_concepts_may2021.pdf</a:t>
            </a:r>
            <a:endParaRPr lang="en-US" sz="2000" dirty="0">
              <a:latin typeface="Calibri" panose="020F0502020204030204" pitchFamily="34" charset="0"/>
            </a:endParaRPr>
          </a:p>
          <a:p>
            <a:endParaRPr lang="en-US" sz="2000" dirty="0">
              <a:latin typeface="Calibri" panose="020F0502020204030204" pitchFamily="34" charset="0"/>
            </a:endParaRPr>
          </a:p>
          <a:p>
            <a:endParaRPr lang="en-FR" sz="1100" dirty="0"/>
          </a:p>
        </p:txBody>
      </p:sp>
      <p:pic>
        <p:nvPicPr>
          <p:cNvPr id="4" name="Graphic 3" descr="Playbook">
            <a:extLst>
              <a:ext uri="{FF2B5EF4-FFF2-40B4-BE49-F238E27FC236}">
                <a16:creationId xmlns:a16="http://schemas.microsoft.com/office/drawing/2014/main" id="{2E0AC77E-BE46-6F00-7C37-6526E4348D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786" y="224407"/>
            <a:ext cx="749300" cy="749300"/>
          </a:xfrm>
          <a:prstGeom prst="rect">
            <a:avLst/>
          </a:prstGeom>
        </p:spPr>
      </p:pic>
    </p:spTree>
    <p:extLst>
      <p:ext uri="{BB962C8B-B14F-4D97-AF65-F5344CB8AC3E}">
        <p14:creationId xmlns:p14="http://schemas.microsoft.com/office/powerpoint/2010/main" val="374724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3FFA7-1C95-3CC5-4AE9-C828930EA6CF}"/>
              </a:ext>
            </a:extLst>
          </p:cNvPr>
          <p:cNvSpPr>
            <a:spLocks noGrp="1"/>
          </p:cNvSpPr>
          <p:nvPr>
            <p:ph type="title"/>
          </p:nvPr>
        </p:nvSpPr>
        <p:spPr>
          <a:xfrm>
            <a:off x="6826043" y="489507"/>
            <a:ext cx="4908758" cy="1655483"/>
          </a:xfrm>
        </p:spPr>
        <p:txBody>
          <a:bodyPr anchor="b">
            <a:normAutofit/>
          </a:bodyPr>
          <a:lstStyle/>
          <a:p>
            <a:r>
              <a:rPr lang="en-FR" sz="4000" dirty="0"/>
              <a:t>Thank you</a:t>
            </a:r>
            <a:br>
              <a:rPr lang="en-FR" sz="4000" dirty="0"/>
            </a:br>
            <a:endParaRPr lang="en-FR" sz="4000" dirty="0"/>
          </a:p>
        </p:txBody>
      </p:sp>
      <p:pic>
        <p:nvPicPr>
          <p:cNvPr id="5" name="Picture 4">
            <a:extLst>
              <a:ext uri="{FF2B5EF4-FFF2-40B4-BE49-F238E27FC236}">
                <a16:creationId xmlns:a16="http://schemas.microsoft.com/office/drawing/2014/main" id="{A4BC25EF-1C10-BC7B-75DB-6F8838194711}"/>
              </a:ext>
            </a:extLst>
          </p:cNvPr>
          <p:cNvPicPr>
            <a:picLocks noChangeAspect="1"/>
          </p:cNvPicPr>
          <p:nvPr/>
        </p:nvPicPr>
        <p:blipFill rotWithShape="1">
          <a:blip r:embed="rId2"/>
          <a:srcRect l="10691" r="4779" b="-1"/>
          <a:stretch/>
        </p:blipFill>
        <p:spPr>
          <a:xfrm>
            <a:off x="-1984730" y="-66421"/>
            <a:ext cx="8115280" cy="6408311"/>
          </a:xfrm>
          <a:prstGeom prst="rect">
            <a:avLst/>
          </a:prstGeom>
        </p:spPr>
      </p:pic>
      <p:sp>
        <p:nvSpPr>
          <p:cNvPr id="3" name="Content Placeholder 2">
            <a:extLst>
              <a:ext uri="{FF2B5EF4-FFF2-40B4-BE49-F238E27FC236}">
                <a16:creationId xmlns:a16="http://schemas.microsoft.com/office/drawing/2014/main" id="{6029F2B3-22D2-C72F-5BD0-60A3B51605B4}"/>
              </a:ext>
            </a:extLst>
          </p:cNvPr>
          <p:cNvSpPr>
            <a:spLocks noGrp="1"/>
          </p:cNvSpPr>
          <p:nvPr>
            <p:ph idx="1"/>
          </p:nvPr>
        </p:nvSpPr>
        <p:spPr>
          <a:xfrm>
            <a:off x="6677247" y="2418408"/>
            <a:ext cx="4908759" cy="3540265"/>
          </a:xfrm>
        </p:spPr>
        <p:txBody>
          <a:bodyPr>
            <a:normAutofit/>
          </a:bodyPr>
          <a:lstStyle/>
          <a:p>
            <a:endParaRPr lang="en-FR" sz="2000" dirty="0"/>
          </a:p>
          <a:p>
            <a:endParaRPr lang="en-FR" sz="2000" dirty="0"/>
          </a:p>
          <a:p>
            <a:endParaRPr lang="en-FR" sz="2000" dirty="0"/>
          </a:p>
          <a:p>
            <a:endParaRPr lang="en-FR" sz="2000" dirty="0"/>
          </a:p>
          <a:p>
            <a:endParaRPr lang="en-FR" sz="2000" dirty="0"/>
          </a:p>
          <a:p>
            <a:pPr marL="0" indent="0">
              <a:buNone/>
            </a:pPr>
            <a:r>
              <a:rPr lang="en-FR" sz="2400" dirty="0"/>
              <a:t>ansgar@eussnerconsult.com</a:t>
            </a:r>
          </a:p>
          <a:p>
            <a:pPr marL="0" indent="0">
              <a:buNone/>
            </a:pPr>
            <a:r>
              <a:rPr lang="en-FR" sz="2400" dirty="0"/>
              <a:t>www.eussnerconsult.com</a:t>
            </a:r>
          </a:p>
          <a:p>
            <a:endParaRPr lang="en-FR" sz="2000" dirty="0"/>
          </a:p>
          <a:p>
            <a:endParaRPr lang="en-FR" sz="2000" dirty="0"/>
          </a:p>
          <a:p>
            <a:pPr marL="0" indent="0">
              <a:buNone/>
            </a:pPr>
            <a:endParaRPr lang="en-FR" sz="2000" dirty="0"/>
          </a:p>
          <a:p>
            <a:pPr marL="0" indent="0">
              <a:buNone/>
            </a:pPr>
            <a:endParaRPr lang="en-FR"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0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1A251-511D-25FD-B89E-FB82483B18A5}"/>
              </a:ext>
            </a:extLst>
          </p:cNvPr>
          <p:cNvSpPr>
            <a:spLocks noGrp="1"/>
          </p:cNvSpPr>
          <p:nvPr>
            <p:ph type="title"/>
          </p:nvPr>
        </p:nvSpPr>
        <p:spPr>
          <a:xfrm>
            <a:off x="686834" y="1153572"/>
            <a:ext cx="3200400" cy="4461163"/>
          </a:xfrm>
        </p:spPr>
        <p:txBody>
          <a:bodyPr>
            <a:normAutofit/>
          </a:bodyPr>
          <a:lstStyle/>
          <a:p>
            <a:r>
              <a:rPr lang="en-CA" sz="1800" b="1" i="1">
                <a:solidFill>
                  <a:srgbClr val="FFFFFF"/>
                </a:solidFill>
                <a:ea typeface="Times New Roman" panose="02020603050405020304" pitchFamily="18" charset="0"/>
              </a:rPr>
              <a:t>Extracts</a:t>
            </a:r>
            <a:r>
              <a:rPr lang="en-CA" sz="1800" b="1" i="1">
                <a:solidFill>
                  <a:srgbClr val="FFFFFF"/>
                </a:solidFill>
                <a:latin typeface="Times New Roman" panose="02020603050405020304" pitchFamily="18" charset="0"/>
                <a:ea typeface="Times New Roman" panose="02020603050405020304" pitchFamily="18" charset="0"/>
              </a:rPr>
              <a:t> by AE from </a:t>
            </a:r>
            <a:r>
              <a:rPr lang="en-FR" sz="1800" b="1" i="1">
                <a:solidFill>
                  <a:srgbClr val="FFFFFF"/>
                </a:solidFill>
                <a:latin typeface="Calibri" panose="020F0502020204030204" pitchFamily="34" charset="0"/>
                <a:ea typeface="Times New Roman" panose="02020603050405020304" pitchFamily="18" charset="0"/>
              </a:rPr>
              <a:t>Michael Quinn Patton </a:t>
            </a:r>
            <a:r>
              <a:rPr lang="en-CA" sz="1800" b="1" i="1">
                <a:solidFill>
                  <a:srgbClr val="FFFFFF"/>
                </a:solidFill>
                <a:latin typeface="Calibri" panose="020F0502020204030204" pitchFamily="34" charset="0"/>
                <a:ea typeface="Times New Roman" panose="02020603050405020304" pitchFamily="18" charset="0"/>
              </a:rPr>
              <a:t>article</a:t>
            </a:r>
            <a:r>
              <a:rPr lang="en-CA" sz="1800" b="1" i="1">
                <a:solidFill>
                  <a:srgbClr val="FFFFFF"/>
                </a:solidFill>
                <a:latin typeface="Times New Roman" panose="02020603050405020304" pitchFamily="18" charset="0"/>
                <a:ea typeface="Times New Roman" panose="02020603050405020304" pitchFamily="18" charset="0"/>
              </a:rPr>
              <a:t>:</a:t>
            </a:r>
            <a:br>
              <a:rPr lang="en-FR" sz="1800" b="1">
                <a:solidFill>
                  <a:srgbClr val="FFFFFF"/>
                </a:solidFill>
                <a:latin typeface="Times New Roman" panose="02020603050405020304" pitchFamily="18" charset="0"/>
                <a:ea typeface="Times New Roman" panose="02020603050405020304" pitchFamily="18" charset="0"/>
              </a:rPr>
            </a:br>
            <a:r>
              <a:rPr lang="en-FR" sz="1800">
                <a:solidFill>
                  <a:srgbClr val="FFFFFF"/>
                </a:solidFill>
                <a:effectLst/>
                <a:latin typeface="Calibri" panose="020F0502020204030204" pitchFamily="34" charset="0"/>
                <a:ea typeface="Times New Roman" panose="02020603050405020304" pitchFamily="18" charset="0"/>
              </a:rPr>
              <a:t>Evaluation Criteria for Evaluating Transformation: Implications for the Coronavirus Pandemic and the Global Climat</a:t>
            </a:r>
            <a:r>
              <a:rPr lang="en-CA" sz="1800">
                <a:solidFill>
                  <a:srgbClr val="FFFFFF"/>
                </a:solidFill>
                <a:effectLst/>
                <a:latin typeface="Calibri" panose="020F0502020204030204" pitchFamily="34" charset="0"/>
                <a:ea typeface="Times New Roman" panose="02020603050405020304" pitchFamily="18" charset="0"/>
              </a:rPr>
              <a:t>e Emergency, in: </a:t>
            </a:r>
            <a:r>
              <a:rPr lang="en-FR" sz="1800">
                <a:solidFill>
                  <a:srgbClr val="FFFFFF"/>
                </a:solidFill>
                <a:effectLst/>
                <a:latin typeface="Calibri" panose="020F0502020204030204" pitchFamily="34" charset="0"/>
                <a:ea typeface="Times New Roman" panose="02020603050405020304" pitchFamily="18" charset="0"/>
              </a:rPr>
              <a:t>American Journal of Evaluation 2021, Vol. 42(1) </a:t>
            </a:r>
            <a:r>
              <a:rPr lang="en-CA" sz="1800">
                <a:solidFill>
                  <a:srgbClr val="FFFFFF"/>
                </a:solidFill>
                <a:effectLst/>
                <a:latin typeface="Calibri" panose="020F0502020204030204" pitchFamily="34" charset="0"/>
                <a:ea typeface="Times New Roman" panose="02020603050405020304" pitchFamily="18" charset="0"/>
              </a:rPr>
              <a:t>p. </a:t>
            </a:r>
            <a:r>
              <a:rPr lang="en-FR" sz="1800">
                <a:solidFill>
                  <a:srgbClr val="FFFFFF"/>
                </a:solidFill>
                <a:effectLst/>
                <a:latin typeface="Calibri" panose="020F0502020204030204" pitchFamily="34" charset="0"/>
                <a:ea typeface="Times New Roman" panose="02020603050405020304" pitchFamily="18" charset="0"/>
              </a:rPr>
              <a:t>53-89,</a:t>
            </a:r>
            <a:r>
              <a:rPr lang="en-CA" sz="1800">
                <a:solidFill>
                  <a:srgbClr val="FFFFFF"/>
                </a:solidFill>
                <a:latin typeface="Calibri" panose="020F0502020204030204" pitchFamily="34" charset="0"/>
                <a:ea typeface="Times New Roman" panose="02020603050405020304" pitchFamily="18" charset="0"/>
              </a:rPr>
              <a:t> with literature list, </a:t>
            </a:r>
            <a:r>
              <a:rPr lang="en-CA" sz="1800">
                <a:solidFill>
                  <a:srgbClr val="FFFFFF"/>
                </a:solidFill>
                <a:effectLst/>
                <a:latin typeface="Calibri" panose="020F0502020204030204" pitchFamily="34" charset="0"/>
                <a:ea typeface="Times New Roman" panose="02020603050405020304" pitchFamily="18" charset="0"/>
              </a:rPr>
              <a:t>at: </a:t>
            </a:r>
            <a:r>
              <a:rPr lang="en-CA" sz="1800" u="sng">
                <a:solidFill>
                  <a:srgbClr val="FFFFFF"/>
                </a:solidFill>
                <a:effectLst/>
                <a:latin typeface="Calibri" panose="020F0502020204030204" pitchFamily="34" charset="0"/>
                <a:ea typeface="Times New Roman" panose="02020603050405020304" pitchFamily="18" charset="0"/>
                <a:hlinkClick r:id="rId3"/>
              </a:rPr>
              <a:t>https://journals.sagepub.com/doi/full/10.1177/1098214020933689</a:t>
            </a:r>
            <a:r>
              <a:rPr lang="en-CA" sz="1800">
                <a:solidFill>
                  <a:srgbClr val="FFFFFF"/>
                </a:solidFill>
                <a:effectLst/>
                <a:latin typeface="Calibri" panose="020F0502020204030204" pitchFamily="34" charset="0"/>
                <a:ea typeface="Times New Roman" panose="02020603050405020304" pitchFamily="18" charset="0"/>
              </a:rPr>
              <a:t>; </a:t>
            </a:r>
            <a:br>
              <a:rPr lang="en-FR" sz="1800">
                <a:solidFill>
                  <a:srgbClr val="FFFFFF"/>
                </a:solidFill>
                <a:effectLst/>
                <a:latin typeface="Times New Roman" panose="02020603050405020304" pitchFamily="18" charset="0"/>
                <a:ea typeface="Times New Roman" panose="02020603050405020304" pitchFamily="18" charset="0"/>
              </a:rPr>
            </a:br>
            <a:endParaRPr lang="en-FR" sz="18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919203-822E-0631-0444-1F1F2BAD11D0}"/>
              </a:ext>
            </a:extLst>
          </p:cNvPr>
          <p:cNvSpPr>
            <a:spLocks noGrp="1"/>
          </p:cNvSpPr>
          <p:nvPr>
            <p:ph idx="1"/>
          </p:nvPr>
        </p:nvSpPr>
        <p:spPr>
          <a:xfrm>
            <a:off x="4447308" y="1"/>
            <a:ext cx="6906491" cy="6738256"/>
          </a:xfrm>
        </p:spPr>
        <p:txBody>
          <a:bodyPr anchor="ctr">
            <a:normAutofit/>
          </a:bodyPr>
          <a:lstStyle/>
          <a:p>
            <a:r>
              <a:rPr lang="en-FR" sz="2000" dirty="0">
                <a:latin typeface="-webkit-standard"/>
                <a:ea typeface="Times New Roman" panose="02020603050405020304" pitchFamily="18" charset="0"/>
                <a:cs typeface="Times New Roman" panose="02020603050405020304" pitchFamily="18" charset="0"/>
              </a:rPr>
              <a:t>The addition of “coherence” as a new criterion addresses some of the limitations of the original five</a:t>
            </a:r>
            <a:r>
              <a:rPr lang="en-FR" sz="2000" dirty="0"/>
              <a:t>  </a:t>
            </a:r>
            <a:r>
              <a:rPr lang="en-FR" sz="2000" dirty="0">
                <a:latin typeface="-webkit-standard"/>
                <a:ea typeface="Times New Roman" panose="02020603050405020304" pitchFamily="18" charset="0"/>
                <a:cs typeface="Times New Roman" panose="02020603050405020304" pitchFamily="18" charset="0"/>
              </a:rPr>
              <a:t>DAC criteria—relevance, effectiveness, efficiency, impact, and sustainability</a:t>
            </a:r>
            <a:r>
              <a:rPr lang="en-FR" sz="2000" dirty="0"/>
              <a:t> .</a:t>
            </a:r>
            <a:endParaRPr lang="en-FR" sz="2000" dirty="0">
              <a:latin typeface="Calibri" panose="020F0502020204030204" pitchFamily="34" charset="0"/>
              <a:ea typeface="Calibri" panose="020F0502020204030204" pitchFamily="34" charset="0"/>
              <a:cs typeface="Times New Roman" panose="02020603050405020304" pitchFamily="18" charset="0"/>
            </a:endParaRPr>
          </a:p>
          <a:p>
            <a:r>
              <a:rPr lang="en-FR" sz="2000" dirty="0">
                <a:latin typeface="-webkit-standard"/>
                <a:ea typeface="Times New Roman" panose="02020603050405020304" pitchFamily="18" charset="0"/>
                <a:cs typeface="Times New Roman" panose="02020603050405020304" pitchFamily="18" charset="0"/>
              </a:rPr>
              <a:t>But “coherence” doesn’t evo</a:t>
            </a:r>
            <a:r>
              <a:rPr lang="en-FR" sz="2000" dirty="0">
                <a:effectLst/>
                <a:latin typeface="-webkit-standard"/>
                <a:ea typeface="Times New Roman" panose="02020603050405020304" pitchFamily="18" charset="0"/>
                <a:cs typeface="Times New Roman" panose="02020603050405020304" pitchFamily="18" charset="0"/>
              </a:rPr>
              <a:t>ke or connote the nature of complexity or the magnitude and urgency of transformation. </a:t>
            </a:r>
            <a:r>
              <a:rPr lang="en-FR" sz="2000" dirty="0">
                <a:effectLst/>
              </a:rPr>
              <a:t> </a:t>
            </a:r>
          </a:p>
          <a:p>
            <a:r>
              <a:rPr lang="en-FR" sz="2000" dirty="0">
                <a:effectLst/>
                <a:latin typeface="-webkit-standard"/>
                <a:ea typeface="Times New Roman" panose="02020603050405020304" pitchFamily="18" charset="0"/>
                <a:cs typeface="Times New Roman" panose="02020603050405020304" pitchFamily="18" charset="0"/>
              </a:rPr>
              <a:t>Thus, the revised DAC criteria remain mired in the logic of “normal evaluation” fixated on effectiveness, efficiency, control, and continuity.</a:t>
            </a:r>
          </a:p>
          <a:p>
            <a:r>
              <a:rPr lang="en-FR" sz="2000" dirty="0">
                <a:effectLst/>
                <a:latin typeface="-webkit-standard"/>
                <a:ea typeface="Times New Roman" panose="02020603050405020304" pitchFamily="18" charset="0"/>
                <a:cs typeface="Times New Roman" panose="02020603050405020304" pitchFamily="18" charset="0"/>
              </a:rPr>
              <a:t>In contrast, “postnormal” evaluation acknowledges, confronts, and engages with complexity, unpredictability, wicked questions, incompleteness, contradictions, turbulence, instability, “a plurality of perspectives in value determination” (</a:t>
            </a:r>
            <a:r>
              <a:rPr lang="en-FR" sz="2000" dirty="0">
                <a:effectLst/>
                <a:latin typeface="-webkit-standard"/>
                <a:ea typeface="Times New Roman" panose="02020603050405020304" pitchFamily="18" charset="0"/>
                <a:cs typeface="Times New Roman" panose="02020603050405020304" pitchFamily="18" charset="0"/>
                <a:hlinkClick r:id="rId4"/>
              </a:rPr>
              <a:t>Schwandt, 2019</a:t>
            </a:r>
            <a:r>
              <a:rPr lang="en-FR" sz="2000" dirty="0">
                <a:effectLst/>
                <a:latin typeface="-webkit-standard"/>
                <a:ea typeface="Times New Roman" panose="02020603050405020304" pitchFamily="18" charset="0"/>
                <a:cs typeface="Times New Roman" panose="02020603050405020304" pitchFamily="18" charset="0"/>
              </a:rPr>
              <a:t>, p. 317), systems thinking, and, quintessentially, transformation.</a:t>
            </a:r>
            <a:r>
              <a:rPr lang="en-FR" sz="2000" dirty="0">
                <a:effectLst/>
              </a:rPr>
              <a:t> </a:t>
            </a:r>
          </a:p>
          <a:p>
            <a:r>
              <a:rPr lang="en-FR" sz="2000" dirty="0">
                <a:effectLst/>
                <a:latin typeface="-webkit-standard"/>
                <a:ea typeface="Times New Roman" panose="02020603050405020304" pitchFamily="18" charset="0"/>
                <a:cs typeface="Times New Roman" panose="02020603050405020304" pitchFamily="18" charset="0"/>
              </a:rPr>
              <a:t>Transforming systems requires aligning, networking, and integrating multiple and diverse theories of change to build critical mass transformational tipping points. Transformation, then, is not an intervention, it is rather a movement creating synergies among multiple interventions (</a:t>
            </a:r>
            <a:r>
              <a:rPr lang="en-FR" sz="2000" dirty="0">
                <a:effectLst/>
                <a:latin typeface="-webkit-standard"/>
                <a:ea typeface="Times New Roman" panose="02020603050405020304" pitchFamily="18" charset="0"/>
                <a:cs typeface="Times New Roman" panose="02020603050405020304" pitchFamily="18" charset="0"/>
                <a:hlinkClick r:id="rId5"/>
              </a:rPr>
              <a:t>Patton, 2020a</a:t>
            </a:r>
            <a:r>
              <a:rPr lang="en-FR" sz="2000" dirty="0">
                <a:effectLst/>
                <a:latin typeface="-webkit-standard"/>
                <a:ea typeface="Times New Roman" panose="02020603050405020304" pitchFamily="18" charset="0"/>
                <a:cs typeface="Times New Roman" panose="02020603050405020304" pitchFamily="18" charset="0"/>
              </a:rPr>
              <a:t>). </a:t>
            </a:r>
            <a:endParaRPr lang="en-FR" sz="2000" dirty="0">
              <a:effectLst/>
            </a:endParaRPr>
          </a:p>
          <a:p>
            <a:endParaRPr lang="en-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sz="1800" dirty="0"/>
          </a:p>
        </p:txBody>
      </p:sp>
    </p:spTree>
    <p:extLst>
      <p:ext uri="{BB962C8B-B14F-4D97-AF65-F5344CB8AC3E}">
        <p14:creationId xmlns:p14="http://schemas.microsoft.com/office/powerpoint/2010/main" val="420645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lant growing in a concrete crack">
            <a:extLst>
              <a:ext uri="{FF2B5EF4-FFF2-40B4-BE49-F238E27FC236}">
                <a16:creationId xmlns:a16="http://schemas.microsoft.com/office/drawing/2014/main" id="{FACC4D50-4E64-BEEA-4CA1-8B5C226740F0}"/>
              </a:ext>
            </a:extLst>
          </p:cNvPr>
          <p:cNvPicPr>
            <a:picLocks noChangeAspect="1"/>
          </p:cNvPicPr>
          <p:nvPr/>
        </p:nvPicPr>
        <p:blipFill rotWithShape="1">
          <a:blip r:embed="rId3"/>
          <a:srcRect l="17053" r="35686" b="-1"/>
          <a:stretch/>
        </p:blipFill>
        <p:spPr>
          <a:xfrm>
            <a:off x="-1487924" y="0"/>
            <a:ext cx="4422471" cy="6246255"/>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A976DD-07B1-1E38-3D3A-8361F8BA36E4}"/>
              </a:ext>
            </a:extLst>
          </p:cNvPr>
          <p:cNvSpPr>
            <a:spLocks noGrp="1"/>
          </p:cNvSpPr>
          <p:nvPr>
            <p:ph type="title"/>
          </p:nvPr>
        </p:nvSpPr>
        <p:spPr>
          <a:xfrm>
            <a:off x="4245429" y="407987"/>
            <a:ext cx="7303103" cy="552451"/>
          </a:xfrm>
        </p:spPr>
        <p:txBody>
          <a:bodyPr>
            <a:normAutofit/>
          </a:bodyPr>
          <a:lstStyle/>
          <a:p>
            <a:r>
              <a:rPr lang="en-FR" sz="2800" b="1" i="1"/>
              <a:t>Extracts from Michael Patton cont.</a:t>
            </a:r>
          </a:p>
        </p:txBody>
      </p:sp>
      <p:sp>
        <p:nvSpPr>
          <p:cNvPr id="3" name="Content Placeholder 2">
            <a:extLst>
              <a:ext uri="{FF2B5EF4-FFF2-40B4-BE49-F238E27FC236}">
                <a16:creationId xmlns:a16="http://schemas.microsoft.com/office/drawing/2014/main" id="{36DCDC21-7392-6993-7451-E60716D790DE}"/>
              </a:ext>
            </a:extLst>
          </p:cNvPr>
          <p:cNvSpPr>
            <a:spLocks noGrp="1"/>
          </p:cNvSpPr>
          <p:nvPr>
            <p:ph idx="1"/>
          </p:nvPr>
        </p:nvSpPr>
        <p:spPr>
          <a:xfrm>
            <a:off x="3113314" y="1164771"/>
            <a:ext cx="8435217" cy="4920117"/>
          </a:xfrm>
        </p:spPr>
        <p:txBody>
          <a:bodyPr>
            <a:normAutofit fontScale="85000" lnSpcReduction="20000"/>
          </a:bodyPr>
          <a:lstStyle/>
          <a:p>
            <a:r>
              <a:rPr lang="en-FR" sz="2400" dirty="0">
                <a:effectLst/>
                <a:latin typeface="-webkit-standard"/>
                <a:ea typeface="Times New Roman" panose="02020603050405020304" pitchFamily="18" charset="0"/>
                <a:cs typeface="Times New Roman" panose="02020603050405020304" pitchFamily="18" charset="0"/>
              </a:rPr>
              <a:t>Adaptive ecological sustainability has emerged as a priority criterion for evaluation (</a:t>
            </a:r>
            <a:r>
              <a:rPr lang="en-FR" sz="2400" dirty="0">
                <a:effectLst/>
                <a:latin typeface="-webkit-standard"/>
                <a:ea typeface="Times New Roman" panose="02020603050405020304" pitchFamily="18" charset="0"/>
                <a:cs typeface="Times New Roman" panose="02020603050405020304" pitchFamily="18" charset="0"/>
                <a:hlinkClick r:id="rId4"/>
              </a:rPr>
              <a:t>Julnes, 2019a</a:t>
            </a:r>
            <a:r>
              <a:rPr lang="en-FR" sz="2400" dirty="0">
                <a:effectLst/>
                <a:latin typeface="-webkit-standard"/>
                <a:ea typeface="Times New Roman" panose="02020603050405020304" pitchFamily="18" charset="0"/>
                <a:cs typeface="Times New Roman" panose="02020603050405020304" pitchFamily="18" charset="0"/>
              </a:rPr>
              <a:t>; </a:t>
            </a:r>
            <a:r>
              <a:rPr lang="en-FR" sz="2400" dirty="0">
                <a:effectLst/>
                <a:latin typeface="-webkit-standard"/>
                <a:ea typeface="Times New Roman" panose="02020603050405020304" pitchFamily="18" charset="0"/>
                <a:cs typeface="Times New Roman" panose="02020603050405020304" pitchFamily="18" charset="0"/>
                <a:hlinkClick r:id="rId5"/>
              </a:rPr>
              <a:t>Ofir, 2018a</a:t>
            </a:r>
            <a:r>
              <a:rPr lang="en-FR" sz="2400" dirty="0">
                <a:effectLst/>
                <a:latin typeface="-webkit-standard"/>
                <a:ea typeface="Times New Roman" panose="02020603050405020304" pitchFamily="18" charset="0"/>
                <a:cs typeface="Times New Roman" panose="02020603050405020304" pitchFamily="18" charset="0"/>
              </a:rPr>
              <a:t>, </a:t>
            </a:r>
            <a:r>
              <a:rPr lang="en-FR" sz="2400" dirty="0">
                <a:effectLst/>
                <a:latin typeface="-webkit-standard"/>
                <a:ea typeface="Times New Roman" panose="02020603050405020304" pitchFamily="18" charset="0"/>
                <a:cs typeface="Times New Roman" panose="02020603050405020304" pitchFamily="18" charset="0"/>
                <a:hlinkClick r:id="rId6"/>
              </a:rPr>
              <a:t>2018c</a:t>
            </a:r>
            <a:r>
              <a:rPr lang="en-FR" sz="2400" dirty="0">
                <a:effectLst/>
                <a:latin typeface="-webkit-standard"/>
                <a:ea typeface="Times New Roman" panose="02020603050405020304" pitchFamily="18" charset="0"/>
                <a:cs typeface="Times New Roman" panose="02020603050405020304" pitchFamily="18" charset="0"/>
              </a:rPr>
              <a:t>; </a:t>
            </a:r>
            <a:r>
              <a:rPr lang="en-FR" sz="2400" dirty="0">
                <a:effectLst/>
                <a:latin typeface="-webkit-standard"/>
                <a:ea typeface="Times New Roman" panose="02020603050405020304" pitchFamily="18" charset="0"/>
                <a:cs typeface="Times New Roman" panose="02020603050405020304" pitchFamily="18" charset="0"/>
                <a:hlinkClick r:id="rId7"/>
              </a:rPr>
              <a:t>Rowe, 2019</a:t>
            </a:r>
            <a:r>
              <a:rPr lang="en-FR" sz="2400" dirty="0">
                <a:effectLst/>
                <a:latin typeface="-webkit-standard"/>
                <a:ea typeface="Times New Roman" panose="02020603050405020304" pitchFamily="18" charset="0"/>
                <a:cs typeface="Times New Roman" panose="02020603050405020304" pitchFamily="18" charset="0"/>
              </a:rPr>
              <a:t>; </a:t>
            </a:r>
            <a:r>
              <a:rPr lang="en-FR" sz="2400" dirty="0">
                <a:effectLst/>
                <a:latin typeface="-webkit-standard"/>
                <a:ea typeface="Times New Roman" panose="02020603050405020304" pitchFamily="18" charset="0"/>
                <a:cs typeface="Times New Roman" panose="02020603050405020304" pitchFamily="18" charset="0"/>
                <a:hlinkClick r:id="rId8"/>
              </a:rPr>
              <a:t>Uitto, 2019</a:t>
            </a:r>
            <a:r>
              <a:rPr lang="en-FR" sz="2400" dirty="0">
                <a:effectLst/>
                <a:latin typeface="-webkit-standard"/>
                <a:ea typeface="Times New Roman" panose="02020603050405020304" pitchFamily="18" charset="0"/>
                <a:cs typeface="Times New Roman" panose="02020603050405020304" pitchFamily="18" charset="0"/>
              </a:rPr>
              <a:t>). Neither the original nor the revised DAC criteria address adaptive ecological sustainability as a priority.</a:t>
            </a:r>
          </a:p>
          <a:p>
            <a:r>
              <a:rPr lang="en-FR" sz="2400" dirty="0">
                <a:effectLst/>
                <a:latin typeface="-webkit-standard"/>
                <a:ea typeface="Times New Roman" panose="02020603050405020304" pitchFamily="18" charset="0"/>
                <a:cs typeface="Times New Roman" panose="02020603050405020304" pitchFamily="18" charset="0"/>
              </a:rPr>
              <a:t>Sustainability as adaptive resilience is dynamic, complex, and developmental in both formulation and evaluation (</a:t>
            </a:r>
            <a:r>
              <a:rPr lang="en-FR" sz="2400" dirty="0">
                <a:effectLst/>
                <a:latin typeface="-webkit-standard"/>
                <a:ea typeface="Times New Roman" panose="02020603050405020304" pitchFamily="18" charset="0"/>
                <a:cs typeface="Times New Roman" panose="02020603050405020304" pitchFamily="18" charset="0"/>
                <a:hlinkClick r:id="rId9"/>
              </a:rPr>
              <a:t>Patton, 2011</a:t>
            </a:r>
            <a:r>
              <a:rPr lang="en-FR" sz="2400" dirty="0">
                <a:effectLst/>
                <a:latin typeface="-webkit-standard"/>
                <a:ea typeface="Times New Roman" panose="02020603050405020304" pitchFamily="18" charset="0"/>
                <a:cs typeface="Times New Roman" panose="02020603050405020304" pitchFamily="18" charset="0"/>
              </a:rPr>
              <a:t>, chapter 7).</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r>
              <a:rPr lang="en-FR" sz="2400" dirty="0">
                <a:effectLst/>
                <a:latin typeface="-webkit-standard"/>
                <a:ea typeface="Times New Roman" panose="02020603050405020304" pitchFamily="18" charset="0"/>
                <a:cs typeface="Times New Roman" panose="02020603050405020304" pitchFamily="18" charset="0"/>
              </a:rPr>
              <a:t>Resilience is measured by the magnitude of disturbance that can be absorbed before the system changes its structure by changing the variables and processes that control behavior. (</a:t>
            </a:r>
            <a:r>
              <a:rPr lang="en-FR" sz="2400" dirty="0">
                <a:effectLst/>
                <a:latin typeface="-webkit-standard"/>
                <a:ea typeface="Times New Roman" panose="02020603050405020304" pitchFamily="18" charset="0"/>
                <a:cs typeface="Times New Roman" panose="02020603050405020304" pitchFamily="18" charset="0"/>
                <a:hlinkClick r:id="rId10"/>
              </a:rPr>
              <a:t>Gunderson &amp; Holling, 2002</a:t>
            </a:r>
            <a:r>
              <a:rPr lang="en-FR" sz="2400" dirty="0">
                <a:effectLst/>
                <a:latin typeface="-webkit-standard"/>
                <a:ea typeface="Times New Roman" panose="02020603050405020304" pitchFamily="18" charset="0"/>
                <a:cs typeface="Times New Roman" panose="02020603050405020304" pitchFamily="18" charset="0"/>
              </a:rPr>
              <a:t>, pp. 27–28)</a:t>
            </a:r>
          </a:p>
          <a:p>
            <a:r>
              <a:rPr lang="en-FR" sz="2400" dirty="0">
                <a:effectLst/>
                <a:latin typeface="-webkit-standard"/>
                <a:ea typeface="Calibri" panose="020F0502020204030204" pitchFamily="34" charset="0"/>
                <a:cs typeface="Times New Roman" panose="02020603050405020304" pitchFamily="18" charset="0"/>
              </a:rPr>
              <a:t>Evaluate whether, how, and to what extent interconnections among people, networks, institutions, ideas, and movements are deepened and enhanced to support, nurture, catalyze, and accelerate transformational trajectories.</a:t>
            </a:r>
          </a:p>
          <a:p>
            <a:pPr indent="0">
              <a:buNone/>
            </a:pPr>
            <a:r>
              <a:rPr lang="en-FR" sz="2400" dirty="0">
                <a:effectLst/>
                <a:latin typeface="-webkit-standard"/>
                <a:ea typeface="Calibri" panose="020F0502020204030204" pitchFamily="34" charset="0"/>
                <a:cs typeface="Times New Roman" panose="02020603050405020304" pitchFamily="18" charset="0"/>
              </a:rPr>
              <a:t>Evaluate whether, how, and to what extent dysfunctional and constraining interconnections are disrupted and broken to liberate positive transformational energy and momentum.</a:t>
            </a:r>
          </a:p>
          <a:p>
            <a:r>
              <a:rPr lang="en-FR" sz="2400" dirty="0">
                <a:effectLst/>
                <a:latin typeface="-webkit-standard"/>
                <a:ea typeface="Times New Roman" panose="02020603050405020304" pitchFamily="18" charset="0"/>
                <a:cs typeface="Times New Roman" panose="02020603050405020304" pitchFamily="18" charset="0"/>
              </a:rPr>
              <a:t>Transformation succeeds where multiple systems align. Transformation is undermined and fails where competing systems battle for control and domination rather than collaborate and integrate, at least that is the premise of the </a:t>
            </a:r>
            <a:r>
              <a:rPr lang="en-FR" sz="2400" i="1" dirty="0">
                <a:effectLst/>
                <a:latin typeface="-webkit-standard"/>
                <a:ea typeface="Times New Roman" panose="02020603050405020304" pitchFamily="18" charset="0"/>
                <a:cs typeface="Times New Roman" panose="02020603050405020304" pitchFamily="18" charset="0"/>
              </a:rPr>
              <a:t>Blue Marble Evaluation</a:t>
            </a:r>
            <a:r>
              <a:rPr lang="en-FR" sz="2400" dirty="0">
                <a:effectLst/>
                <a:latin typeface="-webkit-standard"/>
                <a:ea typeface="Times New Roman" panose="02020603050405020304" pitchFamily="18" charset="0"/>
                <a:cs typeface="Times New Roman" panose="02020603050405020304" pitchFamily="18" charset="0"/>
              </a:rPr>
              <a:t> theory of transformation (</a:t>
            </a:r>
            <a:r>
              <a:rPr lang="en-FR" sz="2400" dirty="0">
                <a:effectLst/>
                <a:latin typeface="-webkit-standard"/>
                <a:ea typeface="Times New Roman" panose="02020603050405020304" pitchFamily="18" charset="0"/>
                <a:cs typeface="Times New Roman" panose="02020603050405020304" pitchFamily="18" charset="0"/>
                <a:hlinkClick r:id="rId11"/>
              </a:rPr>
              <a:t>Patton, 2020a</a:t>
            </a:r>
            <a:r>
              <a:rPr lang="en-FR" sz="2400" dirty="0">
                <a:effectLst/>
                <a:latin typeface="-webkit-standard"/>
                <a:ea typeface="Times New Roman" panose="02020603050405020304" pitchFamily="18" charset="0"/>
                <a:cs typeface="Times New Roman" panose="02020603050405020304" pitchFamily="18" charset="0"/>
              </a:rPr>
              <a:t>).</a:t>
            </a: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sz="1300" dirty="0"/>
          </a:p>
        </p:txBody>
      </p:sp>
    </p:spTree>
    <p:extLst>
      <p:ext uri="{BB962C8B-B14F-4D97-AF65-F5344CB8AC3E}">
        <p14:creationId xmlns:p14="http://schemas.microsoft.com/office/powerpoint/2010/main" val="240287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884B085D-5F6A-633B-692C-6F879FF4DE06}"/>
              </a:ext>
            </a:extLst>
          </p:cNvPr>
          <p:cNvPicPr>
            <a:picLocks noChangeAspect="1"/>
          </p:cNvPicPr>
          <p:nvPr/>
        </p:nvPicPr>
        <p:blipFill rotWithShape="1">
          <a:blip r:embed="rId3"/>
          <a:srcRect l="53190" r="8932"/>
          <a:stretch/>
        </p:blipFill>
        <p:spPr>
          <a:xfrm>
            <a:off x="8578129" y="1197429"/>
            <a:ext cx="3167270" cy="4713514"/>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CA893C2C-192C-439D-CB37-2EB57B47F8D2}"/>
              </a:ext>
            </a:extLst>
          </p:cNvPr>
          <p:cNvSpPr>
            <a:spLocks noGrp="1"/>
          </p:cNvSpPr>
          <p:nvPr>
            <p:ph type="title"/>
          </p:nvPr>
        </p:nvSpPr>
        <p:spPr>
          <a:xfrm>
            <a:off x="1137034" y="0"/>
            <a:ext cx="6831188" cy="555171"/>
          </a:xfrm>
        </p:spPr>
        <p:txBody>
          <a:bodyPr>
            <a:normAutofit/>
          </a:bodyPr>
          <a:lstStyle/>
          <a:p>
            <a:r>
              <a:rPr lang="en-CA" sz="3200" b="1" i="1" dirty="0">
                <a:effectLst/>
                <a:ea typeface="Times New Roman" panose="02020603050405020304" pitchFamily="18" charset="0"/>
                <a:cs typeface="Times New Roman" panose="02020603050405020304" pitchFamily="18" charset="0"/>
              </a:rPr>
              <a:t>Some quotes on new evaluation criteria</a:t>
            </a:r>
            <a:endParaRPr lang="en-FR" sz="3200" b="1" dirty="0"/>
          </a:p>
        </p:txBody>
      </p:sp>
      <p:sp>
        <p:nvSpPr>
          <p:cNvPr id="3" name="Content Placeholder 2">
            <a:extLst>
              <a:ext uri="{FF2B5EF4-FFF2-40B4-BE49-F238E27FC236}">
                <a16:creationId xmlns:a16="http://schemas.microsoft.com/office/drawing/2014/main" id="{03E6B941-9972-2238-CB6C-7E3613C9E57A}"/>
              </a:ext>
            </a:extLst>
          </p:cNvPr>
          <p:cNvSpPr>
            <a:spLocks noGrp="1"/>
          </p:cNvSpPr>
          <p:nvPr>
            <p:ph idx="1"/>
          </p:nvPr>
        </p:nvSpPr>
        <p:spPr>
          <a:xfrm>
            <a:off x="446601" y="555171"/>
            <a:ext cx="7860163" cy="5987143"/>
          </a:xfrm>
        </p:spPr>
        <p:txBody>
          <a:bodyPr>
            <a:normAutofit fontScale="55000" lnSpcReduction="20000"/>
          </a:bodyPr>
          <a:lstStyle/>
          <a:p>
            <a:r>
              <a:rPr lang="en-FR" sz="3200" dirty="0">
                <a:hlinkClick r:id="rId4">
                  <a:extLst>
                    <a:ext uri="{A12FA001-AC4F-418D-AE19-62706E023703}">
                      <ahyp:hlinkClr xmlns:ahyp="http://schemas.microsoft.com/office/drawing/2018/hyperlinkcolor" val="tx"/>
                    </a:ext>
                  </a:extLst>
                </a:hlinkClick>
              </a:rPr>
              <a:t>OECD-DAC, 2020</a:t>
            </a:r>
            <a:r>
              <a:rPr lang="en-FR" sz="3200" dirty="0"/>
              <a:t>:  We expect evaluations will look more and more at questions related to transformation, reflecting the growing interest in understanding transformational change and the imperative for transformation described in both Agenda 2030 and the Paris Agreement. The evaluation methods needed to answer these questions are still emerging. However, the evaluation criteria are intended to be used in evaluating an intervention are not a particularly useful tool for a descriptive analysis of transformative change or systems change. </a:t>
            </a:r>
          </a:p>
          <a:p>
            <a:r>
              <a:rPr lang="en-FR" sz="3200" dirty="0">
                <a:hlinkClick r:id="rId5">
                  <a:extLst>
                    <a:ext uri="{A12FA001-AC4F-418D-AE19-62706E023703}">
                      <ahyp:hlinkClr xmlns:ahyp="http://schemas.microsoft.com/office/drawing/2018/hyperlinkcolor" val="tx"/>
                    </a:ext>
                  </a:extLst>
                </a:hlinkClick>
              </a:rPr>
              <a:t>Osvaldo Feinstein (2019)</a:t>
            </a:r>
            <a:r>
              <a:rPr lang="en-FR" sz="3200" dirty="0"/>
              <a:t>: An intervention (say a policy) may be highly relevant and get high marks on the other four [DAC] criteria, and yet it may not change in any significant way the situation of the target population. Its actual effects, although positive, may be insignificant in terms of transformational change. (p. 19). Feinstein considers complexity as part of the context for transformation. “Structurally linear tools, such as log frames, should be replaced by an evaluation framework that takes complexity into account” (p. 25). He suggests that “significance” be a transformational criterion.</a:t>
            </a:r>
          </a:p>
          <a:p>
            <a:r>
              <a:rPr lang="en-FR" sz="3200" dirty="0">
                <a:hlinkClick r:id="rId6">
                  <a:extLst>
                    <a:ext uri="{A12FA001-AC4F-418D-AE19-62706E023703}">
                      <ahyp:hlinkClr xmlns:ahyp="http://schemas.microsoft.com/office/drawing/2018/hyperlinkcolor" val="tx"/>
                    </a:ext>
                  </a:extLst>
                </a:hlinkClick>
              </a:rPr>
              <a:t>Picciotto (2020a)</a:t>
            </a:r>
            <a:r>
              <a:rPr lang="en-FR" sz="3200" dirty="0"/>
              <a:t> also advocates significance as a criterion. Drawing on the definition of evaluation as determining merit, worth, and significance, he would make significance the universal criterion for judging the transformative impact of interventions.</a:t>
            </a:r>
            <a:endParaRPr lang="en-FR" sz="3200" dirty="0">
              <a:hlinkClick r:id="rId7">
                <a:extLst>
                  <a:ext uri="{A12FA001-AC4F-418D-AE19-62706E023703}">
                    <ahyp:hlinkClr xmlns:ahyp="http://schemas.microsoft.com/office/drawing/2018/hyperlinkcolor" val="tx"/>
                  </a:ext>
                </a:extLst>
              </a:hlinkClick>
            </a:endParaRPr>
          </a:p>
          <a:p>
            <a:r>
              <a:rPr lang="en-FR" sz="3200" dirty="0">
                <a:hlinkClick r:id="rId7">
                  <a:extLst>
                    <a:ext uri="{A12FA001-AC4F-418D-AE19-62706E023703}">
                      <ahyp:hlinkClr xmlns:ahyp="http://schemas.microsoft.com/office/drawing/2018/hyperlinkcolor" val="tx"/>
                    </a:ext>
                  </a:extLst>
                </a:hlinkClick>
              </a:rPr>
              <a:t>Andrew Natsios (2010)</a:t>
            </a:r>
            <a:r>
              <a:rPr lang="en-FR" sz="3200" dirty="0"/>
              <a:t>: Administrator [Agency Head]</a:t>
            </a:r>
            <a:r>
              <a:rPr lang="en-CA" sz="3200" dirty="0"/>
              <a:t>, </a:t>
            </a:r>
            <a:r>
              <a:rPr lang="en-FR" sz="3200" dirty="0"/>
              <a:t>U.S. </a:t>
            </a:r>
            <a:r>
              <a:rPr lang="en-CA" sz="3200" dirty="0"/>
              <a:t>AID from</a:t>
            </a:r>
            <a:r>
              <a:rPr lang="en-FR" sz="3200" dirty="0"/>
              <a:t>, 2001–2006</a:t>
            </a:r>
            <a:r>
              <a:rPr lang="en-CA" sz="3200" dirty="0"/>
              <a:t>: “</a:t>
            </a:r>
            <a:r>
              <a:rPr lang="en-FR" sz="3200" dirty="0"/>
              <a:t>Those development programs that are most precisely and easily measured are the least transformational, and those programs that are most transformational are the least measured.”</a:t>
            </a:r>
          </a:p>
          <a:p>
            <a:r>
              <a:rPr lang="en-FR" sz="3200" b="1" dirty="0"/>
              <a:t>Quotes taken by AE from Michael Patton's article and literature listed in its annex.</a:t>
            </a:r>
          </a:p>
          <a:p>
            <a:pPr marL="0" indent="0">
              <a:buNone/>
            </a:pPr>
            <a:endParaRPr lang="en-FR" sz="1100" dirty="0"/>
          </a:p>
        </p:txBody>
      </p:sp>
    </p:spTree>
    <p:extLst>
      <p:ext uri="{BB962C8B-B14F-4D97-AF65-F5344CB8AC3E}">
        <p14:creationId xmlns:p14="http://schemas.microsoft.com/office/powerpoint/2010/main" val="343697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41575F-1D2C-9C83-FCCA-78DE2FA13196}"/>
              </a:ext>
            </a:extLst>
          </p:cNvPr>
          <p:cNvSpPr>
            <a:spLocks noGrp="1"/>
          </p:cNvSpPr>
          <p:nvPr>
            <p:ph type="title"/>
          </p:nvPr>
        </p:nvSpPr>
        <p:spPr>
          <a:xfrm>
            <a:off x="217713" y="365126"/>
            <a:ext cx="11342915" cy="571046"/>
          </a:xfrm>
        </p:spPr>
        <p:txBody>
          <a:bodyPr>
            <a:normAutofit fontScale="90000"/>
          </a:bodyPr>
          <a:lstStyle/>
          <a:p>
            <a:r>
              <a:rPr lang="en-FR" sz="2400" b="1" i="1" dirty="0"/>
              <a:t>Extracts from article by Juha Uitto, Geeta Batra, Kseniya Temnenko, Archi Rastogi, Zenda Ofir et al.:</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77D774-B2BF-7A5D-05EB-5502DBA3A0C6}"/>
              </a:ext>
            </a:extLst>
          </p:cNvPr>
          <p:cNvSpPr>
            <a:spLocks noGrp="1"/>
          </p:cNvSpPr>
          <p:nvPr>
            <p:ph idx="1"/>
          </p:nvPr>
        </p:nvSpPr>
        <p:spPr>
          <a:xfrm>
            <a:off x="838200" y="936172"/>
            <a:ext cx="10515600" cy="5556702"/>
          </a:xfrm>
        </p:spPr>
        <p:txBody>
          <a:bodyPr>
            <a:normAutofit fontScale="92500" lnSpcReduction="10000"/>
          </a:bodyPr>
          <a:lstStyle/>
          <a:p>
            <a:r>
              <a:rPr lang="en-GB" sz="2400" dirty="0">
                <a:effectLst/>
                <a:latin typeface="FrutigerLTStd"/>
              </a:rPr>
              <a:t>Evaluating transformational change — Lessons from international environmental funds, chapter 7 see: </a:t>
            </a:r>
            <a:r>
              <a:rPr lang="en-GB" sz="2400" dirty="0">
                <a:effectLst/>
                <a:latin typeface="FrutigerLTStd"/>
                <a:hlinkClick r:id="rId3"/>
              </a:rPr>
              <a:t>https://ideas-global.org/wp-content/uploads/2019/11/2019-11-05-Final_IDEAS_EvaluationForTransformationalChange.pdf</a:t>
            </a:r>
            <a:endParaRPr lang="en-GB" sz="2400" dirty="0">
              <a:effectLst/>
              <a:latin typeface="FrutigerLTStd"/>
            </a:endParaRPr>
          </a:p>
          <a:p>
            <a:r>
              <a:rPr lang="en-GB" sz="2400" b="0" dirty="0">
                <a:effectLst/>
                <a:latin typeface="FrutigerLTStd"/>
              </a:rPr>
              <a:t>Transformational change refers to deep, systemic, and sustainable changes with large-scale impacts in a significant area of concern, in the case of this chapter climate change and other global environmental issues, based on evaluative evidence of </a:t>
            </a:r>
            <a:r>
              <a:rPr lang="en-GB" sz="2400" dirty="0">
                <a:effectLst/>
                <a:latin typeface="FrutigerLTStd"/>
              </a:rPr>
              <a:t>GCF, GEF, and CIF</a:t>
            </a:r>
            <a:r>
              <a:rPr lang="en-GB" sz="2400" b="0" dirty="0">
                <a:effectLst/>
                <a:latin typeface="FrutigerLTStd"/>
              </a:rPr>
              <a:t>. </a:t>
            </a:r>
          </a:p>
          <a:p>
            <a:r>
              <a:rPr lang="en-GB" sz="2400" dirty="0">
                <a:latin typeface="FrutigerLTStd"/>
              </a:rPr>
              <a:t>One of the GCF’s objectives is “to promote a paradigm shift towards low-emission and climate-resilient development pathways”. The GEF defines as Transformative Mechanism a mechanism to expand and sustain the impact of the intervention (through mainstreaming, demonstration – replication, or catalytic effects). CIF’s goal is to advance transformational change toward low-carbon, climate-resilient development. CIF established the Transformational Change Learning Partnership (TCLP) in 2017 to facilitate a collaborative, evidence-based learning process on transformational change in the CIF context. </a:t>
            </a:r>
          </a:p>
          <a:p>
            <a:r>
              <a:rPr lang="en-GB" sz="2400" b="0" dirty="0">
                <a:effectLst/>
                <a:latin typeface="FrutigerLTStd"/>
              </a:rPr>
              <a:t>The synthesis revealed that there is an overarching lack of sufficient research and analysis on the role climate finance institutions for transformational change. </a:t>
            </a:r>
            <a:endParaRPr lang="en-GB" sz="2400" dirty="0"/>
          </a:p>
          <a:p>
            <a:endParaRPr lang="en-GB" sz="2400" dirty="0"/>
          </a:p>
          <a:p>
            <a:endParaRPr lang="en-GB" sz="1800" b="0" dirty="0">
              <a:effectLst/>
              <a:latin typeface="FrutigerLTStd"/>
            </a:endParaRPr>
          </a:p>
          <a:p>
            <a:endParaRPr lang="en-GB" sz="1800" dirty="0"/>
          </a:p>
          <a:p>
            <a:endParaRPr lang="en-FR" sz="1800" dirty="0"/>
          </a:p>
        </p:txBody>
      </p:sp>
    </p:spTree>
    <p:extLst>
      <p:ext uri="{BB962C8B-B14F-4D97-AF65-F5344CB8AC3E}">
        <p14:creationId xmlns:p14="http://schemas.microsoft.com/office/powerpoint/2010/main" val="78906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A4D0F6F5-86E7-E225-B51D-0558026FD9CA}"/>
              </a:ext>
            </a:extLst>
          </p:cNvPr>
          <p:cNvPicPr>
            <a:picLocks noChangeAspect="1"/>
          </p:cNvPicPr>
          <p:nvPr/>
        </p:nvPicPr>
        <p:blipFill rotWithShape="1">
          <a:blip r:embed="rId3"/>
          <a:srcRect l="30320" r="22419" b="-1"/>
          <a:stretch/>
        </p:blipFill>
        <p:spPr>
          <a:xfrm>
            <a:off x="-3365309"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2CCB31-F874-9035-B05D-059FE51274AC}"/>
              </a:ext>
            </a:extLst>
          </p:cNvPr>
          <p:cNvSpPr>
            <a:spLocks noGrp="1"/>
          </p:cNvSpPr>
          <p:nvPr>
            <p:ph type="title"/>
          </p:nvPr>
        </p:nvSpPr>
        <p:spPr>
          <a:xfrm>
            <a:off x="2730280" y="407987"/>
            <a:ext cx="8818252" cy="835597"/>
          </a:xfrm>
        </p:spPr>
        <p:txBody>
          <a:bodyPr>
            <a:normAutofit fontScale="90000"/>
          </a:bodyPr>
          <a:lstStyle/>
          <a:p>
            <a:r>
              <a:rPr lang="en-US" altLang="en-FR" sz="2800" b="1" i="1" dirty="0"/>
              <a:t>Dimensions of transformational change, Independent Evaluation Group, World Bank/IEG 2016</a:t>
            </a:r>
            <a:endParaRPr lang="en-FR" sz="2800" b="1" i="1" dirty="0"/>
          </a:p>
        </p:txBody>
      </p:sp>
      <p:graphicFrame>
        <p:nvGraphicFramePr>
          <p:cNvPr id="5" name="Content Placeholder 2">
            <a:extLst>
              <a:ext uri="{FF2B5EF4-FFF2-40B4-BE49-F238E27FC236}">
                <a16:creationId xmlns:a16="http://schemas.microsoft.com/office/drawing/2014/main" id="{968B96E3-7581-4669-75A3-60BFE227C07F}"/>
              </a:ext>
            </a:extLst>
          </p:cNvPr>
          <p:cNvGraphicFramePr>
            <a:graphicFrameLocks noGrp="1"/>
          </p:cNvGraphicFramePr>
          <p:nvPr>
            <p:ph idx="1"/>
            <p:extLst>
              <p:ext uri="{D42A27DB-BD31-4B8C-83A1-F6EECF244321}">
                <p14:modId xmlns:p14="http://schemas.microsoft.com/office/powerpoint/2010/main" val="876403657"/>
              </p:ext>
            </p:extLst>
          </p:nvPr>
        </p:nvGraphicFramePr>
        <p:xfrm>
          <a:off x="2730280" y="1243584"/>
          <a:ext cx="5721484" cy="5462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758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5D33-AF05-AB2C-1A75-5E5DB441AEDC}"/>
              </a:ext>
            </a:extLst>
          </p:cNvPr>
          <p:cNvSpPr>
            <a:spLocks noGrp="1"/>
          </p:cNvSpPr>
          <p:nvPr>
            <p:ph type="title"/>
          </p:nvPr>
        </p:nvSpPr>
        <p:spPr>
          <a:xfrm>
            <a:off x="838200" y="365126"/>
            <a:ext cx="10515600" cy="247350"/>
          </a:xfrm>
        </p:spPr>
        <p:txBody>
          <a:bodyPr>
            <a:normAutofit fontScale="90000"/>
          </a:bodyPr>
          <a:lstStyle/>
          <a:p>
            <a:r>
              <a:rPr lang="en-GB" sz="1800" b="1" dirty="0">
                <a:solidFill>
                  <a:srgbClr val="333A3F"/>
                </a:solidFill>
                <a:effectLst/>
                <a:latin typeface="FiraSans"/>
              </a:rPr>
              <a:t>"S-curve" Model Using Dimensions to Track Transformational Change in Climate Action </a:t>
            </a:r>
            <a:br>
              <a:rPr lang="en-GB" dirty="0"/>
            </a:br>
            <a:r>
              <a:rPr lang="en-GB" sz="1600" b="1" dirty="0">
                <a:solidFill>
                  <a:srgbClr val="333A3F"/>
                </a:solidFill>
                <a:latin typeface="FiraSans"/>
              </a:rPr>
              <a:t>from the </a:t>
            </a:r>
            <a:r>
              <a:rPr lang="en-US" sz="1600" b="1" dirty="0">
                <a:solidFill>
                  <a:srgbClr val="333A3F"/>
                </a:solidFill>
                <a:latin typeface="FiraSans"/>
              </a:rPr>
              <a:t>Climate Investment Funds (CIF) and Transformational Change Learning Partnership (TCLP), Transformational Change Concepts</a:t>
            </a:r>
            <a:endParaRPr lang="en-FR" sz="1600" dirty="0"/>
          </a:p>
        </p:txBody>
      </p:sp>
      <p:pic>
        <p:nvPicPr>
          <p:cNvPr id="2049" name="Picture 1" descr="page8image1899403280">
            <a:extLst>
              <a:ext uri="{FF2B5EF4-FFF2-40B4-BE49-F238E27FC236}">
                <a16:creationId xmlns:a16="http://schemas.microsoft.com/office/drawing/2014/main" id="{576A3BA6-2E17-3FFF-95B0-62FBC5AEA1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1563" y="1035170"/>
            <a:ext cx="7995915" cy="513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05335-A62B-CFF2-E8D6-A4C0BBE00FCD}"/>
              </a:ext>
            </a:extLst>
          </p:cNvPr>
          <p:cNvSpPr>
            <a:spLocks noGrp="1"/>
          </p:cNvSpPr>
          <p:nvPr>
            <p:ph type="title"/>
          </p:nvPr>
        </p:nvSpPr>
        <p:spPr>
          <a:xfrm>
            <a:off x="3316224" y="7864"/>
            <a:ext cx="8875776" cy="688822"/>
          </a:xfrm>
        </p:spPr>
        <p:txBody>
          <a:bodyPr>
            <a:normAutofit/>
          </a:bodyPr>
          <a:lstStyle/>
          <a:p>
            <a:r>
              <a:rPr lang="en-FR" sz="3600" b="1" i="1" dirty="0"/>
              <a:t>Just transitions from fossil to green energies</a:t>
            </a:r>
          </a:p>
        </p:txBody>
      </p:sp>
      <p:pic>
        <p:nvPicPr>
          <p:cNvPr id="5" name="Picture 4" descr="Green and dry land">
            <a:extLst>
              <a:ext uri="{FF2B5EF4-FFF2-40B4-BE49-F238E27FC236}">
                <a16:creationId xmlns:a16="http://schemas.microsoft.com/office/drawing/2014/main" id="{9A3382B4-F982-EEF7-F104-236910A1177A}"/>
              </a:ext>
            </a:extLst>
          </p:cNvPr>
          <p:cNvPicPr>
            <a:picLocks noChangeAspect="1"/>
          </p:cNvPicPr>
          <p:nvPr/>
        </p:nvPicPr>
        <p:blipFill rotWithShape="1">
          <a:blip r:embed="rId3"/>
          <a:srcRect l="32995" r="40451" b="-1"/>
          <a:stretch/>
        </p:blipFill>
        <p:spPr>
          <a:xfrm>
            <a:off x="-1877370" y="15728"/>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41845E22-8A17-4B5E-2BEF-C82EFAF4E82A}"/>
              </a:ext>
            </a:extLst>
          </p:cNvPr>
          <p:cNvSpPr>
            <a:spLocks noGrp="1"/>
          </p:cNvSpPr>
          <p:nvPr>
            <p:ph idx="1"/>
          </p:nvPr>
        </p:nvSpPr>
        <p:spPr>
          <a:xfrm>
            <a:off x="2242457" y="704550"/>
            <a:ext cx="9775371" cy="6169168"/>
          </a:xfrm>
        </p:spPr>
        <p:txBody>
          <a:bodyPr anchor="t">
            <a:noAutofit/>
          </a:bodyPr>
          <a:lstStyle/>
          <a:p>
            <a:r>
              <a:rPr lang="en-FR" sz="2000" dirty="0"/>
              <a:t>At and after COP26 in Glasgow, negotiations started with several countries like RSA, India, Indonesia, Senegal and Vietnam to facilitate transitions away from coal to green energies.</a:t>
            </a:r>
          </a:p>
          <a:p>
            <a:r>
              <a:rPr lang="en-FR" sz="2000" dirty="0"/>
              <a:t>These </a:t>
            </a:r>
            <a:r>
              <a:rPr lang="en-FR" sz="2000" b="1" dirty="0"/>
              <a:t>Just Energy Transition Partnerships (JETP) </a:t>
            </a:r>
            <a:r>
              <a:rPr lang="en-FR" sz="2000" dirty="0"/>
              <a:t>were/are negotiated on top government levels with a group of bilateral donor countries from the G7.</a:t>
            </a:r>
          </a:p>
          <a:p>
            <a:r>
              <a:rPr lang="en-FR" sz="2000" dirty="0"/>
              <a:t>The distinctive feature is the large volume of funding offered of several billions of US$ in each case with some in double digits, mostly for subsidized loans, and relatively little grants for technical assistance.</a:t>
            </a:r>
          </a:p>
          <a:p>
            <a:r>
              <a:rPr lang="en-FR" sz="2000" dirty="0"/>
              <a:t>Another key element is the inclusive approach for compensating fossil fuel companies and their workers for their revenue losses and assisting them to develop alternative activities and incomes.</a:t>
            </a:r>
          </a:p>
          <a:p>
            <a:r>
              <a:rPr lang="en-FR" sz="2000" dirty="0"/>
              <a:t>The negotiations were long and arduous and haven’t concluded yet in all cases. </a:t>
            </a:r>
            <a:r>
              <a:rPr lang="en-CA" sz="2000" dirty="0"/>
              <a:t>It </a:t>
            </a:r>
            <a:r>
              <a:rPr lang="en-FR" sz="2000" dirty="0"/>
              <a:t>remains to be seen whether the large funding offered will generate sufficient leverage to achieve the intended transformational change.</a:t>
            </a:r>
          </a:p>
          <a:p>
            <a:r>
              <a:rPr lang="en-FR" sz="2000" dirty="0"/>
              <a:t>The main features are massive funding, high-level negotiations, mostly among state actors, and inclusive settlements with compensations for affected companies, workers and communities.</a:t>
            </a:r>
          </a:p>
          <a:p>
            <a:r>
              <a:rPr lang="en-FR" sz="2000" dirty="0"/>
              <a:t>The success will be measured in terms of reduction of production and use of fossil fuels and their replacement by carbon free energy sources. A key remaining question is whether gas and nuclear can be considered and promoted as alternative fuels.</a:t>
            </a:r>
          </a:p>
          <a:p>
            <a:pPr marL="0" indent="0">
              <a:buNone/>
            </a:pPr>
            <a:r>
              <a:rPr lang="en-FR" sz="2000" b="1" i="1" dirty="0"/>
              <a:t>Overview prepared by AE</a:t>
            </a:r>
          </a:p>
        </p:txBody>
      </p:sp>
    </p:spTree>
    <p:extLst>
      <p:ext uri="{BB962C8B-B14F-4D97-AF65-F5344CB8AC3E}">
        <p14:creationId xmlns:p14="http://schemas.microsoft.com/office/powerpoint/2010/main" val="241350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EC0B4-CC3C-4FD3-3040-B367BB188841}"/>
              </a:ext>
            </a:extLst>
          </p:cNvPr>
          <p:cNvSpPr>
            <a:spLocks noGrp="1"/>
          </p:cNvSpPr>
          <p:nvPr>
            <p:ph type="title"/>
          </p:nvPr>
        </p:nvSpPr>
        <p:spPr>
          <a:xfrm>
            <a:off x="838200" y="365125"/>
            <a:ext cx="10515600" cy="1325563"/>
          </a:xfrm>
        </p:spPr>
        <p:txBody>
          <a:bodyPr>
            <a:normAutofit/>
          </a:bodyPr>
          <a:lstStyle/>
          <a:p>
            <a:r>
              <a:rPr lang="en-FR" sz="3600" b="1" i="1" dirty="0"/>
              <a:t>Bill Gates’ business approach to innovation and transition to green energies and products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E86F97-BAFA-2694-6240-1FAEF1E8823C}"/>
              </a:ext>
            </a:extLst>
          </p:cNvPr>
          <p:cNvSpPr>
            <a:spLocks noGrp="1"/>
          </p:cNvSpPr>
          <p:nvPr>
            <p:ph idx="1"/>
          </p:nvPr>
        </p:nvSpPr>
        <p:spPr>
          <a:xfrm>
            <a:off x="838200" y="1929384"/>
            <a:ext cx="10515600" cy="4670842"/>
          </a:xfrm>
        </p:spPr>
        <p:txBody>
          <a:bodyPr>
            <a:normAutofit fontScale="92500" lnSpcReduction="10000"/>
          </a:bodyPr>
          <a:lstStyle/>
          <a:p>
            <a:r>
              <a:rPr lang="en-FR" sz="2400" dirty="0"/>
              <a:t>Bill Gates is investing in numerous companies developing alternative technologies for carbon free generation of energy, key industrial products and food.</a:t>
            </a:r>
          </a:p>
          <a:p>
            <a:r>
              <a:rPr lang="en-FR" sz="2400" dirty="0"/>
              <a:t>His specific approach is to support and promote technological innovations </a:t>
            </a:r>
            <a:r>
              <a:rPr lang="en-GB" sz="2400" dirty="0"/>
              <a:t>in a wide variety of private companies, mostly start-ups.</a:t>
            </a:r>
          </a:p>
          <a:p>
            <a:r>
              <a:rPr lang="en-FR" sz="2400" dirty="0"/>
              <a:t>The driving objective is always to lower the cost of alternative technologies to become cheaper than the existing carbon-intensive process.</a:t>
            </a:r>
          </a:p>
          <a:p>
            <a:r>
              <a:rPr lang="en-FR" sz="2400" dirty="0"/>
              <a:t>He reasons that only when green technologies will become cheaper they will be widely adopted and the intended transformative change will happen.</a:t>
            </a:r>
          </a:p>
          <a:p>
            <a:r>
              <a:rPr lang="en-GB" sz="2400" dirty="0"/>
              <a:t>T</a:t>
            </a:r>
            <a:r>
              <a:rPr lang="en-FR" sz="2400" dirty="0"/>
              <a:t>he main features are targetted technology development with private companies which receive capital participations by the Gates Foundation.</a:t>
            </a:r>
          </a:p>
          <a:p>
            <a:r>
              <a:rPr lang="en-FR" sz="2400" dirty="0"/>
              <a:t>The results will be easy to evaluate in analyzing the development of alternative production cost and market shares.</a:t>
            </a:r>
          </a:p>
          <a:p>
            <a:pPr marL="0" indent="0">
              <a:buNone/>
            </a:pPr>
            <a:r>
              <a:rPr lang="en-US" sz="2400" b="1" i="1" dirty="0">
                <a:latin typeface="Calibri" panose="020F0502020204030204" pitchFamily="34" charset="0"/>
                <a:ea typeface="Times New Roman" panose="02020603050405020304" pitchFamily="18" charset="0"/>
              </a:rPr>
              <a:t>See: Bill Gates, </a:t>
            </a:r>
            <a:r>
              <a:rPr lang="en-FR" sz="2400" b="1" i="1" dirty="0"/>
              <a:t>How to avoid a climate disaster: The solutions we have and the breakthroughs we need, Penguin Books, 2021, key points extracted by AE</a:t>
            </a:r>
          </a:p>
          <a:p>
            <a:endParaRPr lang="en-FR" sz="1700" dirty="0"/>
          </a:p>
        </p:txBody>
      </p:sp>
    </p:spTree>
    <p:extLst>
      <p:ext uri="{BB962C8B-B14F-4D97-AF65-F5344CB8AC3E}">
        <p14:creationId xmlns:p14="http://schemas.microsoft.com/office/powerpoint/2010/main" val="144495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17671</TotalTime>
  <Words>2345</Words>
  <Application>Microsoft Macintosh PowerPoint</Application>
  <PresentationFormat>Widescreen</PresentationFormat>
  <Paragraphs>107</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-webkit-standard</vt:lpstr>
      <vt:lpstr>Arial</vt:lpstr>
      <vt:lpstr>Calibri</vt:lpstr>
      <vt:lpstr>Calibri Light</vt:lpstr>
      <vt:lpstr>FiraSans</vt:lpstr>
      <vt:lpstr>FrutigerLTStd</vt:lpstr>
      <vt:lpstr>Symbol</vt:lpstr>
      <vt:lpstr>Times New Roman</vt:lpstr>
      <vt:lpstr>Office Theme</vt:lpstr>
      <vt:lpstr>Recent concepts on transformational change and its evaluation, focusing on climate change</vt:lpstr>
      <vt:lpstr>Extracts by AE from Michael Quinn Patton article: Evaluation Criteria for Evaluating Transformation: Implications for the Coronavirus Pandemic and the Global Climate Emergency, in: American Journal of Evaluation 2021, Vol. 42(1) p. 53-89, with literature list, at: https://journals.sagepub.com/doi/full/10.1177/1098214020933689;  </vt:lpstr>
      <vt:lpstr>Extracts from Michael Patton cont.</vt:lpstr>
      <vt:lpstr>Some quotes on new evaluation criteria</vt:lpstr>
      <vt:lpstr>Extracts from article by Juha Uitto, Geeta Batra, Kseniya Temnenko, Archi Rastogi, Zenda Ofir et al.:</vt:lpstr>
      <vt:lpstr>Dimensions of transformational change, Independent Evaluation Group, World Bank/IEG 2016</vt:lpstr>
      <vt:lpstr>"S-curve" Model Using Dimensions to Track Transformational Change in Climate Action  from the Climate Investment Funds (CIF) and Transformational Change Learning Partnership (TCLP), Transformational Change Concepts</vt:lpstr>
      <vt:lpstr>Just transitions from fossil to green energies</vt:lpstr>
      <vt:lpstr>Bill Gates’ business approach to innovation and transition to green energies and products</vt:lpstr>
      <vt:lpstr>Some conclusions</vt:lpstr>
      <vt:lpstr>Recent publications: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publications on evaluating transformational change </dc:title>
  <dc:creator>Ansgar Eussner</dc:creator>
  <cp:lastModifiedBy>Ansgar Eussner</cp:lastModifiedBy>
  <cp:revision>37</cp:revision>
  <dcterms:created xsi:type="dcterms:W3CDTF">2024-04-19T08:39:31Z</dcterms:created>
  <dcterms:modified xsi:type="dcterms:W3CDTF">2024-06-05T03:39:58Z</dcterms:modified>
</cp:coreProperties>
</file>