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2" r:id="rId5"/>
    <p:sldMasterId id="214748368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y="6858000" cx="12192000"/>
  <p:notesSz cx="6858000" cy="9144000"/>
  <p:embeddedFontLst>
    <p:embeddedFont>
      <p:font typeface="Montserrat"/>
      <p:regular r:id="rId59"/>
      <p:bold r:id="rId60"/>
      <p:italic r:id="rId61"/>
      <p:boldItalic r:id="rId62"/>
    </p:embeddedFont>
    <p:embeddedFont>
      <p:font typeface="Open Sans Light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7" roundtripDataSignature="AMtx7mjx4vuzFa23Jc9DvmWgHqHFfq2n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-boldItalic.fntdata"/><Relationship Id="rId61" Type="http://schemas.openxmlformats.org/officeDocument/2006/relationships/font" Target="fonts/Montserrat-italic.fntdata"/><Relationship Id="rId20" Type="http://schemas.openxmlformats.org/officeDocument/2006/relationships/slide" Target="slides/slide13.xml"/><Relationship Id="rId64" Type="http://schemas.openxmlformats.org/officeDocument/2006/relationships/font" Target="fonts/OpenSansLight-bold.fntdata"/><Relationship Id="rId63" Type="http://schemas.openxmlformats.org/officeDocument/2006/relationships/font" Target="fonts/OpenSansLight-regular.fntdata"/><Relationship Id="rId22" Type="http://schemas.openxmlformats.org/officeDocument/2006/relationships/slide" Target="slides/slide15.xml"/><Relationship Id="rId66" Type="http://schemas.openxmlformats.org/officeDocument/2006/relationships/font" Target="fonts/OpenSansLight-boldItalic.fntdata"/><Relationship Id="rId21" Type="http://schemas.openxmlformats.org/officeDocument/2006/relationships/slide" Target="slides/slide14.xml"/><Relationship Id="rId65" Type="http://schemas.openxmlformats.org/officeDocument/2006/relationships/font" Target="fonts/OpenSansLight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7" Type="http://customschemas.google.com/relationships/presentationmetadata" Target="metadata"/><Relationship Id="rId60" Type="http://schemas.openxmlformats.org/officeDocument/2006/relationships/font" Target="fonts/Montserrat-bold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font" Target="fonts/Montserrat-regular.fntdata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C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:notes"/>
          <p:cNvSpPr/>
          <p:nvPr>
            <p:ph idx="2" type="sldImg"/>
          </p:nvPr>
        </p:nvSpPr>
        <p:spPr>
          <a:xfrm>
            <a:off x="452438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p1:notes"/>
          <p:cNvSpPr txBox="1"/>
          <p:nvPr>
            <p:ph idx="1" type="body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1" name="Google Shape;311;p1:notes"/>
          <p:cNvSpPr txBox="1"/>
          <p:nvPr>
            <p:ph idx="12" type="sldNum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7" name="Google Shape;537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C"/>
              <a:t>Hilo conductor 2</a:t>
            </a:r>
            <a:endParaRPr/>
          </a:p>
        </p:txBody>
      </p:sp>
      <p:sp>
        <p:nvSpPr>
          <p:cNvPr id="562" name="Google Shape;562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C"/>
              <a:t>Casos exitosos</a:t>
            </a:r>
            <a:endParaRPr/>
          </a:p>
        </p:txBody>
      </p:sp>
      <p:sp>
        <p:nvSpPr>
          <p:cNvPr id="591" name="Google Shape;591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C"/>
              <a:t>Próximos pasos</a:t>
            </a:r>
            <a:endParaRPr/>
          </a:p>
        </p:txBody>
      </p:sp>
      <p:sp>
        <p:nvSpPr>
          <p:cNvPr id="624" name="Google Shape;624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39" name="Google Shape;63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3" name="Google Shape;64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PORTADA 1: SOLO AGREGAR EL TÍTULO DE LA PRESENTACIÓN Y CAMBIAR EL NOMBRE DE LA INSTITUCIÓN</a:t>
            </a:r>
            <a:endParaRPr/>
          </a:p>
        </p:txBody>
      </p:sp>
      <p:sp>
        <p:nvSpPr>
          <p:cNvPr id="644" name="Google Shape;64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1" name="Google Shape;65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652" name="Google Shape;65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699" name="Google Shape;699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733" name="Google Shape;733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2:notes"/>
          <p:cNvSpPr txBox="1"/>
          <p:nvPr>
            <p:ph idx="1" type="body"/>
          </p:nvPr>
        </p:nvSpPr>
        <p:spPr>
          <a:xfrm>
            <a:off x="679768" y="4401957"/>
            <a:ext cx="5438140" cy="36017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53" name="Google Shape;753;p22:notes"/>
          <p:cNvSpPr/>
          <p:nvPr>
            <p:ph idx="2" type="sldImg"/>
          </p:nvPr>
        </p:nvSpPr>
        <p:spPr>
          <a:xfrm>
            <a:off x="655638" y="1143000"/>
            <a:ext cx="5486400" cy="30876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5" name="Google Shape;82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PORTADA 1: SOLO AGREGAR EL TÍTULO DE LA PRESENTACIÓN Y CAMBIAR EL NOMBRE DE LA INSTITUCIÓN</a:t>
            </a:r>
            <a:endParaRPr/>
          </a:p>
        </p:txBody>
      </p:sp>
      <p:sp>
        <p:nvSpPr>
          <p:cNvPr id="826" name="Google Shape;82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3" name="Google Shape;83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PORTADA 1: SOLO AGREGAR EL TÍTULO DE LA PRESENTACIÓN Y CAMBIAR EL NOMBRE DE LA INSTITUCIÓN</a:t>
            </a:r>
            <a:endParaRPr/>
          </a:p>
        </p:txBody>
      </p:sp>
      <p:sp>
        <p:nvSpPr>
          <p:cNvPr id="834" name="Google Shape;834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842" name="Google Shape;842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PORTADA 2: CAMBIAR FOTOGRAFÍA DE FONDO PARA NUEVAS PRESENTACIONES Y EL NOMBRE DE LA INSTITUCIÓN</a:t>
            </a:r>
            <a:endParaRPr/>
          </a:p>
        </p:txBody>
      </p:sp>
      <p:sp>
        <p:nvSpPr>
          <p:cNvPr id="851" name="Google Shape;851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7" name="Google Shape;85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858" name="Google Shape;858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C"/>
              <a:t>En esta lámina se desarrolla brevemente los conceptos básicos de evaluación, enfocado hacia la importancia de la misma, y su vinculación con la etapa de “uso de resultados” para la mejora en la incidencia de las políticas públicas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4" name="Google Shape;324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9" name="Google Shape;88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890" name="Google Shape;890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5" name="Google Shape;112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1126" name="Google Shape;1126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1" name="Google Shape;118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1182" name="Google Shape;1182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2" name="Google Shape;122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1223" name="Google Shape;1223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9" name="Google Shape;125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1260" name="Google Shape;1260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7" name="Google Shape;127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CONTENIDO: DIAGRAMACIÓN DE DIAPOSITIVA LIBRE. CAMBIAR EL NOMBRE DE LA INSTITUCIÓN</a:t>
            </a:r>
            <a:endParaRPr/>
          </a:p>
        </p:txBody>
      </p:sp>
      <p:sp>
        <p:nvSpPr>
          <p:cNvPr id="1278" name="Google Shape;1278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C"/>
              <a:t>CIERRE: EL CIERRE DEBERÁ SER DISEÑADO POR CADA INSTITUCIÓN DE ACUERDO AL MODELO</a:t>
            </a:r>
            <a:endParaRPr/>
          </a:p>
        </p:txBody>
      </p:sp>
      <p:sp>
        <p:nvSpPr>
          <p:cNvPr id="1344" name="Google Shape;134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9" name="Google Shape;140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1" name="Google Shape;411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5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89" name="Google Shape;1689;p5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C"/>
              <a:t>Contexto de la estructura de planificación y evaluación en Ecuador</a:t>
            </a:r>
            <a:endParaRPr/>
          </a:p>
        </p:txBody>
      </p:sp>
      <p:sp>
        <p:nvSpPr>
          <p:cNvPr id="438" name="Google Shape;438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2" name="Google Shape;50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s-EC"/>
              <a:t>Agregar antecedente ince, cómo se elaboró la norma técnica, quienes participaron en la actuación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3" name="Google Shape;503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fld id="{00000000-1234-1234-1234-123412341234}" type="slidenum"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19" name="Google Shape;19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20" name="Google Shape;20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7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5" name="Google Shape;75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6" name="Google Shape;76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1" name="Google Shape;81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2" name="Google Shape;82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" name="Google Shape;9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7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7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7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7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7" name="Google Shape;117;p7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7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p7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7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5" name="Google Shape;135;p7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6" name="Google Shape;136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Sub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/>
          <p:nvPr/>
        </p:nvSpPr>
        <p:spPr>
          <a:xfrm>
            <a:off x="4063900" y="-100"/>
            <a:ext cx="8128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rotWithShape="0" algn="bl" dir="10800000" dist="190500">
              <a:srgbClr val="000000">
                <a:alpha val="14901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54"/>
          <p:cNvSpPr/>
          <p:nvPr/>
        </p:nvSpPr>
        <p:spPr>
          <a:xfrm>
            <a:off x="2988300" y="2360000"/>
            <a:ext cx="8678800" cy="213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rotWithShape="0" algn="bl" dir="5400000" dist="47625">
              <a:srgbClr val="000000">
                <a:alpha val="2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4"/>
          <p:cNvSpPr txBox="1"/>
          <p:nvPr>
            <p:ph type="ctrTitle"/>
          </p:nvPr>
        </p:nvSpPr>
        <p:spPr>
          <a:xfrm>
            <a:off x="3913867" y="2461600"/>
            <a:ext cx="7753200" cy="12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5" name="Google Shape;25;p54"/>
          <p:cNvSpPr txBox="1"/>
          <p:nvPr>
            <p:ph idx="1" type="subTitle"/>
          </p:nvPr>
        </p:nvSpPr>
        <p:spPr>
          <a:xfrm>
            <a:off x="3913867" y="3472833"/>
            <a:ext cx="77532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7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7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3" name="Google Shape;143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7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8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5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8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9" name="Google Shape;179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8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8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8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2" name="Google Shape;192;p8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8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4" name="Google Shape;194;p8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0" name="Google Shape;30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1" name="Google Shape;31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8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0" name="Google Shape;210;p8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1" name="Google Shape;211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8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8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8" name="Google Shape;218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8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8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9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6" name="Google Shape;246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9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2" name="Google Shape;252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9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8" name="Google Shape;258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9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4" name="Google Shape;264;p9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5" name="Google Shape;265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9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1" name="Google Shape;271;p9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9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3" name="Google Shape;273;p9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4" name="Google Shape;274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6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6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7" name="Google Shape;37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8" name="Google Shape;38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9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5" name="Google Shape;285;p9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86" name="Google Shape;286;p9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9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9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9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9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93" name="Google Shape;293;p9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9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9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9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9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9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9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9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9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9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9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2" name="Google Shape;42;p6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4" name="Google Shape;44;p6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6" name="Google Shape;4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7" name="Google Shape;4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1" name="Google Shape;51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2" name="Google Shape;52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5" name="Google Shape;55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6" name="Google Shape;56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0" name="Google Shape;60;p6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1" name="Google Shape;61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2" name="Google Shape;62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3" name="Google Shape;63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6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6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9" name="Google Shape;69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0" name="Google Shape;70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0" name="Google Shape;160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5" name="Google Shape;235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6" name="Google Shape;236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5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.png"/><Relationship Id="rId5" Type="http://schemas.openxmlformats.org/officeDocument/2006/relationships/image" Target="../media/image46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40.png"/><Relationship Id="rId7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3.pn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55.png"/><Relationship Id="rId5" Type="http://schemas.openxmlformats.org/officeDocument/2006/relationships/image" Target="../media/image43.png"/><Relationship Id="rId6" Type="http://schemas.openxmlformats.org/officeDocument/2006/relationships/image" Target="../media/image39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55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6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48.png"/><Relationship Id="rId6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1.png"/><Relationship Id="rId4" Type="http://schemas.openxmlformats.org/officeDocument/2006/relationships/image" Target="../media/image7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Relationship Id="rId5" Type="http://schemas.openxmlformats.org/officeDocument/2006/relationships/image" Target="../media/image1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69.png"/><Relationship Id="rId5" Type="http://schemas.openxmlformats.org/officeDocument/2006/relationships/image" Target="../media/image73.jpg"/><Relationship Id="rId6" Type="http://schemas.openxmlformats.org/officeDocument/2006/relationships/image" Target="../media/image78.jpg"/><Relationship Id="rId7" Type="http://schemas.openxmlformats.org/officeDocument/2006/relationships/image" Target="../media/image60.jpg"/><Relationship Id="rId8" Type="http://schemas.openxmlformats.org/officeDocument/2006/relationships/image" Target="../media/image5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Relationship Id="rId4" Type="http://schemas.openxmlformats.org/officeDocument/2006/relationships/image" Target="../media/image65.png"/><Relationship Id="rId10" Type="http://schemas.openxmlformats.org/officeDocument/2006/relationships/image" Target="../media/image58.png"/><Relationship Id="rId9" Type="http://schemas.openxmlformats.org/officeDocument/2006/relationships/image" Target="../media/image75.png"/><Relationship Id="rId5" Type="http://schemas.openxmlformats.org/officeDocument/2006/relationships/image" Target="../media/image59.png"/><Relationship Id="rId6" Type="http://schemas.openxmlformats.org/officeDocument/2006/relationships/image" Target="../media/image63.png"/><Relationship Id="rId7" Type="http://schemas.openxmlformats.org/officeDocument/2006/relationships/image" Target="../media/image70.png"/><Relationship Id="rId8" Type="http://schemas.openxmlformats.org/officeDocument/2006/relationships/image" Target="../media/image86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1.png"/><Relationship Id="rId10" Type="http://schemas.openxmlformats.org/officeDocument/2006/relationships/image" Target="../media/image88.png"/><Relationship Id="rId13" Type="http://schemas.openxmlformats.org/officeDocument/2006/relationships/image" Target="../media/image58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Relationship Id="rId4" Type="http://schemas.openxmlformats.org/officeDocument/2006/relationships/image" Target="../media/image77.png"/><Relationship Id="rId9" Type="http://schemas.openxmlformats.org/officeDocument/2006/relationships/image" Target="../media/image93.png"/><Relationship Id="rId5" Type="http://schemas.openxmlformats.org/officeDocument/2006/relationships/image" Target="../media/image80.png"/><Relationship Id="rId6" Type="http://schemas.openxmlformats.org/officeDocument/2006/relationships/image" Target="../media/image76.png"/><Relationship Id="rId7" Type="http://schemas.openxmlformats.org/officeDocument/2006/relationships/image" Target="../media/image79.png"/><Relationship Id="rId8" Type="http://schemas.openxmlformats.org/officeDocument/2006/relationships/image" Target="../media/image8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97.png"/><Relationship Id="rId5" Type="http://schemas.openxmlformats.org/officeDocument/2006/relationships/image" Target="../media/image43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Relationship Id="rId4" Type="http://schemas.openxmlformats.org/officeDocument/2006/relationships/image" Target="../media/image97.png"/><Relationship Id="rId5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png"/><Relationship Id="rId4" Type="http://schemas.openxmlformats.org/officeDocument/2006/relationships/image" Target="../media/image36.png"/><Relationship Id="rId5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Relationship Id="rId4" Type="http://schemas.openxmlformats.org/officeDocument/2006/relationships/image" Target="../media/image43.png"/><Relationship Id="rId5" Type="http://schemas.openxmlformats.org/officeDocument/2006/relationships/image" Target="../media/image5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png"/><Relationship Id="rId4" Type="http://schemas.openxmlformats.org/officeDocument/2006/relationships/image" Target="../media/image34.png"/><Relationship Id="rId5" Type="http://schemas.openxmlformats.org/officeDocument/2006/relationships/image" Target="../media/image5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9.png"/><Relationship Id="rId4" Type="http://schemas.openxmlformats.org/officeDocument/2006/relationships/image" Target="../media/image96.jpg"/><Relationship Id="rId5" Type="http://schemas.openxmlformats.org/officeDocument/2006/relationships/image" Target="../media/image5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6.png"/><Relationship Id="rId4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2.jpg"/><Relationship Id="rId4" Type="http://schemas.openxmlformats.org/officeDocument/2006/relationships/image" Target="../media/image9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8.png"/><Relationship Id="rId7" Type="http://schemas.openxmlformats.org/officeDocument/2006/relationships/image" Target="../media/image103.png"/><Relationship Id="rId8" Type="http://schemas.openxmlformats.org/officeDocument/2006/relationships/image" Target="../media/image9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102.png"/><Relationship Id="rId6" Type="http://schemas.openxmlformats.org/officeDocument/2006/relationships/image" Target="../media/image117.png"/><Relationship Id="rId7" Type="http://schemas.openxmlformats.org/officeDocument/2006/relationships/image" Target="../media/image105.png"/><Relationship Id="rId8" Type="http://schemas.openxmlformats.org/officeDocument/2006/relationships/image" Target="../media/image10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110.png"/><Relationship Id="rId5" Type="http://schemas.openxmlformats.org/officeDocument/2006/relationships/image" Target="../media/image113.jpg"/><Relationship Id="rId6" Type="http://schemas.openxmlformats.org/officeDocument/2006/relationships/image" Target="../media/image119.png"/><Relationship Id="rId7" Type="http://schemas.openxmlformats.org/officeDocument/2006/relationships/image" Target="../media/image109.png"/><Relationship Id="rId8" Type="http://schemas.openxmlformats.org/officeDocument/2006/relationships/image" Target="../media/image11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122.png"/><Relationship Id="rId6" Type="http://schemas.openxmlformats.org/officeDocument/2006/relationships/image" Target="../media/image10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5.png"/><Relationship Id="rId4" Type="http://schemas.openxmlformats.org/officeDocument/2006/relationships/image" Target="../media/image135.png"/><Relationship Id="rId5" Type="http://schemas.openxmlformats.org/officeDocument/2006/relationships/image" Target="../media/image12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/Relationships>
</file>

<file path=ppt/slides/_rels/slide4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0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123.png"/><Relationship Id="rId5" Type="http://schemas.openxmlformats.org/officeDocument/2006/relationships/image" Target="../media/image121.png"/><Relationship Id="rId6" Type="http://schemas.openxmlformats.org/officeDocument/2006/relationships/image" Target="../media/image116.png"/><Relationship Id="rId7" Type="http://schemas.openxmlformats.org/officeDocument/2006/relationships/image" Target="../media/image115.png"/><Relationship Id="rId8" Type="http://schemas.openxmlformats.org/officeDocument/2006/relationships/image" Target="../media/image1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120.png"/><Relationship Id="rId6" Type="http://schemas.openxmlformats.org/officeDocument/2006/relationships/image" Target="../media/image12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5.png"/><Relationship Id="rId4" Type="http://schemas.openxmlformats.org/officeDocument/2006/relationships/image" Target="../media/image135.png"/><Relationship Id="rId5" Type="http://schemas.openxmlformats.org/officeDocument/2006/relationships/image" Target="../media/image1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9" Type="http://schemas.openxmlformats.org/officeDocument/2006/relationships/image" Target="../media/image6.png"/><Relationship Id="rId5" Type="http://schemas.openxmlformats.org/officeDocument/2006/relationships/image" Target="../media/image17.png"/><Relationship Id="rId6" Type="http://schemas.openxmlformats.org/officeDocument/2006/relationships/image" Target="../media/image7.png"/><Relationship Id="rId7" Type="http://schemas.openxmlformats.org/officeDocument/2006/relationships/image" Target="../media/image5.png"/><Relationship Id="rId8" Type="http://schemas.openxmlformats.org/officeDocument/2006/relationships/image" Target="../media/image3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5.png"/><Relationship Id="rId4" Type="http://schemas.openxmlformats.org/officeDocument/2006/relationships/image" Target="../media/image89.png"/><Relationship Id="rId5" Type="http://schemas.openxmlformats.org/officeDocument/2006/relationships/image" Target="../media/image129.png"/><Relationship Id="rId6" Type="http://schemas.openxmlformats.org/officeDocument/2006/relationships/image" Target="../media/image12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Relationship Id="rId5" Type="http://schemas.openxmlformats.org/officeDocument/2006/relationships/image" Target="../media/image33.jp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"/>
          <p:cNvSpPr txBox="1"/>
          <p:nvPr/>
        </p:nvSpPr>
        <p:spPr>
          <a:xfrm>
            <a:off x="5529874" y="4350753"/>
            <a:ext cx="6306207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Joselyn Michelle Corrales Vallejo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Secretaría Nacional de Planificación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Subsecretaria de Evaluación</a:t>
            </a:r>
            <a:endParaRPr/>
          </a:p>
        </p:txBody>
      </p:sp>
      <p:sp>
        <p:nvSpPr>
          <p:cNvPr id="314" name="Google Shape;314;p1"/>
          <p:cNvSpPr txBox="1"/>
          <p:nvPr/>
        </p:nvSpPr>
        <p:spPr>
          <a:xfrm>
            <a:off x="5981817" y="1583958"/>
            <a:ext cx="585426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s-EC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Uso de resultados de los procesos de evaluación</a:t>
            </a:r>
            <a:endParaRPr b="1" i="0" sz="3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0"/>
          <p:cNvPicPr preferRelativeResize="0"/>
          <p:nvPr/>
        </p:nvPicPr>
        <p:blipFill rotWithShape="1">
          <a:blip r:embed="rId5">
            <a:alphaModFix/>
          </a:blip>
          <a:srcRect b="0" l="41111" r="7964" t="0"/>
          <a:stretch/>
        </p:blipFill>
        <p:spPr>
          <a:xfrm>
            <a:off x="0" y="3629"/>
            <a:ext cx="406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10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La Norma Técnica de 	Evaluación como respuesta 	a estos hallazgos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72"/>
            <a:ext cx="1168756" cy="10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1"/>
          <p:cNvSpPr/>
          <p:nvPr/>
        </p:nvSpPr>
        <p:spPr>
          <a:xfrm flipH="1">
            <a:off x="990600" y="4094779"/>
            <a:ext cx="3266868" cy="1911642"/>
          </a:xfrm>
          <a:prstGeom prst="roundRect">
            <a:avLst>
              <a:gd fmla="val 608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s-EC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Documento que brinda definiciones y directrices para </a:t>
            </a:r>
            <a:r>
              <a:rPr b="1" i="1" lang="es-EC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regular los procesos de evaluación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s-EC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Expedida el 22 de diciembre de 2023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b="0" i="0" lang="es-EC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Última edición: 16 de enero de 2024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1"/>
          <p:cNvSpPr/>
          <p:nvPr/>
        </p:nvSpPr>
        <p:spPr>
          <a:xfrm flipH="1">
            <a:off x="990599" y="3633765"/>
            <a:ext cx="3266868" cy="443056"/>
          </a:xfrm>
          <a:custGeom>
            <a:rect b="b" l="l" r="r" t="t"/>
            <a:pathLst>
              <a:path extrusionOk="0" h="581397" w="1800200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¿Qué es?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1"/>
          <p:cNvSpPr/>
          <p:nvPr/>
        </p:nvSpPr>
        <p:spPr>
          <a:xfrm flipH="1">
            <a:off x="8144096" y="4162693"/>
            <a:ext cx="3266866" cy="1843727"/>
          </a:xfrm>
          <a:prstGeom prst="roundRect">
            <a:avLst>
              <a:gd fmla="val 608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Sirve de insumo para la construcción de un documento que plasma esta etapa, mismo que se denomina </a:t>
            </a:r>
            <a:r>
              <a:rPr b="1" i="1" lang="es-EC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Plan de Acción</a:t>
            </a:r>
            <a:endParaRPr b="1" i="1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1"/>
          <p:cNvSpPr/>
          <p:nvPr/>
        </p:nvSpPr>
        <p:spPr>
          <a:xfrm flipH="1">
            <a:off x="8144095" y="3633763"/>
            <a:ext cx="3266866" cy="443056"/>
          </a:xfrm>
          <a:custGeom>
            <a:rect b="b" l="l" r="r" t="t"/>
            <a:pathLst>
              <a:path extrusionOk="0" h="581397" w="1800200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4C3DA8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¿En qué se traduce?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1"/>
          <p:cNvSpPr/>
          <p:nvPr/>
        </p:nvSpPr>
        <p:spPr>
          <a:xfrm flipH="1">
            <a:off x="4378036" y="4137761"/>
            <a:ext cx="3556498" cy="1868660"/>
          </a:xfrm>
          <a:prstGeom prst="roundRect">
            <a:avLst>
              <a:gd fmla="val 6084" name="adj"/>
            </a:avLst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Los artículos 15 al 17 hacen especial énfasis en la importancia de la comunicación y uso de los resultados de las evaluaciones</a:t>
            </a:r>
            <a:endParaRPr b="0" i="0" sz="16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1"/>
          <p:cNvSpPr/>
          <p:nvPr/>
        </p:nvSpPr>
        <p:spPr>
          <a:xfrm flipH="1">
            <a:off x="4378036" y="3633765"/>
            <a:ext cx="3556499" cy="443056"/>
          </a:xfrm>
          <a:custGeom>
            <a:rect b="b" l="l" r="r" t="t"/>
            <a:pathLst>
              <a:path extrusionOk="0" h="581397" w="1800200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rgbClr val="5D4F97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Uso y comunicación de resultados</a:t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1"/>
          <p:cNvSpPr/>
          <p:nvPr/>
        </p:nvSpPr>
        <p:spPr>
          <a:xfrm rot="5400000">
            <a:off x="5844183" y="-2192695"/>
            <a:ext cx="861203" cy="10062786"/>
          </a:xfrm>
          <a:custGeom>
            <a:rect b="b" l="l" r="r" t="t"/>
            <a:pathLst>
              <a:path extrusionOk="0" h="7562983" w="983130">
                <a:moveTo>
                  <a:pt x="0" y="7562983"/>
                </a:moveTo>
                <a:lnTo>
                  <a:pt x="0" y="491565"/>
                </a:lnTo>
                <a:cubicBezTo>
                  <a:pt x="0" y="220081"/>
                  <a:pt x="220081" y="0"/>
                  <a:pt x="491565" y="0"/>
                </a:cubicBezTo>
                <a:cubicBezTo>
                  <a:pt x="763049" y="0"/>
                  <a:pt x="983130" y="220081"/>
                  <a:pt x="983130" y="491565"/>
                </a:cubicBezTo>
                <a:lnTo>
                  <a:pt x="983130" y="6086338"/>
                </a:lnTo>
                <a:lnTo>
                  <a:pt x="855939" y="6086338"/>
                </a:lnTo>
                <a:lnTo>
                  <a:pt x="855939" y="491565"/>
                </a:lnTo>
                <a:cubicBezTo>
                  <a:pt x="855939" y="290326"/>
                  <a:pt x="692803" y="127190"/>
                  <a:pt x="491565" y="127190"/>
                </a:cubicBezTo>
                <a:lnTo>
                  <a:pt x="491564" y="127190"/>
                </a:lnTo>
                <a:cubicBezTo>
                  <a:pt x="290326" y="127190"/>
                  <a:pt x="127190" y="290326"/>
                  <a:pt x="127190" y="491565"/>
                </a:cubicBezTo>
                <a:lnTo>
                  <a:pt x="127190" y="756298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1"/>
          <p:cNvSpPr/>
          <p:nvPr/>
        </p:nvSpPr>
        <p:spPr>
          <a:xfrm flipH="1" rot="-5400000">
            <a:off x="2672635" y="2939609"/>
            <a:ext cx="451972" cy="900000"/>
          </a:xfrm>
          <a:prstGeom prst="bentArrow">
            <a:avLst>
              <a:gd fmla="val 22683" name="adj1"/>
              <a:gd fmla="val 25000" name="adj2"/>
              <a:gd fmla="val 25000" name="adj3"/>
              <a:gd fmla="val 48945" name="adj4"/>
            </a:avLst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1"/>
          <p:cNvSpPr/>
          <p:nvPr/>
        </p:nvSpPr>
        <p:spPr>
          <a:xfrm flipH="1" rot="-5400000">
            <a:off x="6190792" y="2949976"/>
            <a:ext cx="451972" cy="868805"/>
          </a:xfrm>
          <a:prstGeom prst="bentArrow">
            <a:avLst>
              <a:gd fmla="val 21955" name="adj1"/>
              <a:gd fmla="val 25000" name="adj2"/>
              <a:gd fmla="val 25000" name="adj3"/>
              <a:gd fmla="val 48945" name="adj4"/>
            </a:avLst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1"/>
          <p:cNvSpPr/>
          <p:nvPr/>
        </p:nvSpPr>
        <p:spPr>
          <a:xfrm flipH="1" rot="-5400000">
            <a:off x="9711195" y="2992584"/>
            <a:ext cx="451972" cy="783592"/>
          </a:xfrm>
          <a:prstGeom prst="bentArrow">
            <a:avLst>
              <a:gd fmla="val 22610" name="adj1"/>
              <a:gd fmla="val 25000" name="adj2"/>
              <a:gd fmla="val 25000" name="adj3"/>
              <a:gd fmla="val 48945" name="adj4"/>
            </a:avLst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1"/>
          <p:cNvSpPr/>
          <p:nvPr/>
        </p:nvSpPr>
        <p:spPr>
          <a:xfrm rot="-5400000">
            <a:off x="5547521" y="1943607"/>
            <a:ext cx="1195605" cy="1030698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5D4F97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1"/>
          <p:cNvSpPr/>
          <p:nvPr/>
        </p:nvSpPr>
        <p:spPr>
          <a:xfrm rot="-5400000">
            <a:off x="1970773" y="1943609"/>
            <a:ext cx="1195606" cy="1030697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0070C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1"/>
          <p:cNvSpPr/>
          <p:nvPr/>
        </p:nvSpPr>
        <p:spPr>
          <a:xfrm rot="-5400000">
            <a:off x="9093443" y="1943608"/>
            <a:ext cx="1195606" cy="1030699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4C3DA8"/>
          </a:solidFill>
          <a:ln cap="flat" cmpd="sng" w="9525">
            <a:solidFill>
              <a:srgbClr val="33276B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11"/>
          <p:cNvSpPr/>
          <p:nvPr/>
        </p:nvSpPr>
        <p:spPr>
          <a:xfrm>
            <a:off x="4378036" y="967760"/>
            <a:ext cx="3394364" cy="645109"/>
          </a:xfrm>
          <a:prstGeom prst="roundRect">
            <a:avLst>
              <a:gd fmla="val 16667" name="adj"/>
            </a:avLst>
          </a:prstGeom>
          <a:solidFill>
            <a:srgbClr val="33276B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Norma técnica de evaluación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1"/>
          <p:cNvSpPr txBox="1"/>
          <p:nvPr/>
        </p:nvSpPr>
        <p:spPr>
          <a:xfrm>
            <a:off x="739600" y="179951"/>
            <a:ext cx="9039200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Caso de Ecuador: Norma técnica de evaluación</a:t>
            </a:r>
            <a:endParaRPr/>
          </a:p>
        </p:txBody>
      </p:sp>
      <p:pic>
        <p:nvPicPr>
          <p:cNvPr id="556" name="Google Shape;55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20900" y="2119378"/>
            <a:ext cx="716263" cy="71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69746" y="2073599"/>
            <a:ext cx="720328" cy="72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01802" y="2043631"/>
            <a:ext cx="779176" cy="77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2"/>
          <p:cNvSpPr txBox="1"/>
          <p:nvPr/>
        </p:nvSpPr>
        <p:spPr>
          <a:xfrm>
            <a:off x="739600" y="179951"/>
            <a:ext cx="9456586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Caso de Ecuador: Planes de Acción en el uso de resultados</a:t>
            </a:r>
            <a:endParaRPr/>
          </a:p>
        </p:txBody>
      </p:sp>
      <p:sp>
        <p:nvSpPr>
          <p:cNvPr id="565" name="Google Shape;565;p12"/>
          <p:cNvSpPr/>
          <p:nvPr/>
        </p:nvSpPr>
        <p:spPr>
          <a:xfrm>
            <a:off x="1224502" y="1715229"/>
            <a:ext cx="2491693" cy="1886954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Documento que plasma los compromisos creados por las entidades ejecutoras a partir de las conclusiones y recomendaciones del proceso de evaluación. </a:t>
            </a:r>
            <a:endParaRPr b="1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"/>
          <p:cNvSpPr/>
          <p:nvPr/>
        </p:nvSpPr>
        <p:spPr>
          <a:xfrm>
            <a:off x="2296489" y="3862825"/>
            <a:ext cx="2434221" cy="131004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 a ejecutar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Responsables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Priorización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Plazos de ejecución</a:t>
            </a:r>
            <a:endParaRPr/>
          </a:p>
        </p:txBody>
      </p:sp>
      <p:sp>
        <p:nvSpPr>
          <p:cNvPr id="567" name="Google Shape;567;p12"/>
          <p:cNvSpPr/>
          <p:nvPr/>
        </p:nvSpPr>
        <p:spPr>
          <a:xfrm flipH="1">
            <a:off x="4378305" y="3863866"/>
            <a:ext cx="473694" cy="1524511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2"/>
          <p:cNvSpPr/>
          <p:nvPr/>
        </p:nvSpPr>
        <p:spPr>
          <a:xfrm>
            <a:off x="739600" y="1099796"/>
            <a:ext cx="3462920" cy="4086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¿Qué es un Plan de Acción?                                    </a:t>
            </a:r>
            <a:endParaRPr/>
          </a:p>
        </p:txBody>
      </p:sp>
      <p:cxnSp>
        <p:nvCxnSpPr>
          <p:cNvPr id="569" name="Google Shape;569;p12"/>
          <p:cNvCxnSpPr/>
          <p:nvPr/>
        </p:nvCxnSpPr>
        <p:spPr>
          <a:xfrm>
            <a:off x="3716195" y="2604655"/>
            <a:ext cx="1797914" cy="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0" name="Google Shape;570;p12"/>
          <p:cNvSpPr/>
          <p:nvPr/>
        </p:nvSpPr>
        <p:spPr>
          <a:xfrm>
            <a:off x="3815452" y="2310022"/>
            <a:ext cx="1698657" cy="33904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Tiene por objetivo</a:t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2"/>
          <p:cNvSpPr/>
          <p:nvPr/>
        </p:nvSpPr>
        <p:spPr>
          <a:xfrm>
            <a:off x="5514109" y="1900537"/>
            <a:ext cx="2491693" cy="1429753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Identificar y comprometer a la entidad ejecutora a implementar iniciativas que </a:t>
            </a:r>
            <a:r>
              <a:rPr b="1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solventen falencias y fortalezcan virtudes</a:t>
            </a: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114" y="2174421"/>
            <a:ext cx="832759" cy="83275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2"/>
          <p:cNvSpPr/>
          <p:nvPr/>
        </p:nvSpPr>
        <p:spPr>
          <a:xfrm>
            <a:off x="8783718" y="2054136"/>
            <a:ext cx="1832006" cy="107333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pasa con la entidad ejecutora?</a:t>
            </a:r>
            <a:endParaRPr b="1" i="1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4" name="Google Shape;574;p12"/>
          <p:cNvCxnSpPr/>
          <p:nvPr/>
        </p:nvCxnSpPr>
        <p:spPr>
          <a:xfrm>
            <a:off x="8005802" y="2590801"/>
            <a:ext cx="888816" cy="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5" name="Google Shape;575;p12"/>
          <p:cNvSpPr/>
          <p:nvPr/>
        </p:nvSpPr>
        <p:spPr>
          <a:xfrm>
            <a:off x="8646537" y="4036826"/>
            <a:ext cx="1992453" cy="1178593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institución se vuelve protagonista y lidera la propuesta de mejora</a:t>
            </a:r>
            <a:endParaRPr/>
          </a:p>
        </p:txBody>
      </p:sp>
      <p:cxnSp>
        <p:nvCxnSpPr>
          <p:cNvPr id="576" name="Google Shape;576;p12"/>
          <p:cNvCxnSpPr/>
          <p:nvPr/>
        </p:nvCxnSpPr>
        <p:spPr>
          <a:xfrm>
            <a:off x="9642765" y="3067053"/>
            <a:ext cx="0" cy="956625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7" name="Google Shape;577;p12"/>
          <p:cNvCxnSpPr/>
          <p:nvPr/>
        </p:nvCxnSpPr>
        <p:spPr>
          <a:xfrm rot="10800000">
            <a:off x="4861231" y="4626122"/>
            <a:ext cx="3797446" cy="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8" name="Google Shape;578;p12"/>
          <p:cNvSpPr/>
          <p:nvPr/>
        </p:nvSpPr>
        <p:spPr>
          <a:xfrm>
            <a:off x="5258297" y="4287072"/>
            <a:ext cx="2827068" cy="33904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 otras cosas, deberá detallar</a:t>
            </a:r>
            <a:endParaRPr/>
          </a:p>
        </p:txBody>
      </p:sp>
      <p:pic>
        <p:nvPicPr>
          <p:cNvPr id="579" name="Google Shape;57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9533" y="1015975"/>
            <a:ext cx="947957" cy="84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68691" y="5228567"/>
            <a:ext cx="737615" cy="73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8355" y="5172866"/>
            <a:ext cx="1051463" cy="105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3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Éxito en el uso de resultados</a:t>
            </a:r>
            <a:b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4"/>
          <p:cNvSpPr txBox="1"/>
          <p:nvPr/>
        </p:nvSpPr>
        <p:spPr>
          <a:xfrm>
            <a:off x="739600" y="179951"/>
            <a:ext cx="9039200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Casos de éxito en el uso de resultados de evaluación</a:t>
            </a:r>
            <a:endParaRPr/>
          </a:p>
        </p:txBody>
      </p:sp>
      <p:sp>
        <p:nvSpPr>
          <p:cNvPr id="594" name="Google Shape;594;p14"/>
          <p:cNvSpPr/>
          <p:nvPr/>
        </p:nvSpPr>
        <p:spPr>
          <a:xfrm>
            <a:off x="4205033" y="895485"/>
            <a:ext cx="3781933" cy="4086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ha sucedido en Ecuador?</a:t>
            </a:r>
            <a:endParaRPr/>
          </a:p>
        </p:txBody>
      </p:sp>
      <p:sp>
        <p:nvSpPr>
          <p:cNvPr id="595" name="Google Shape;595;p14"/>
          <p:cNvSpPr/>
          <p:nvPr/>
        </p:nvSpPr>
        <p:spPr>
          <a:xfrm>
            <a:off x="3721544" y="1963489"/>
            <a:ext cx="2861567" cy="107333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1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4"/>
          <p:cNvSpPr/>
          <p:nvPr/>
        </p:nvSpPr>
        <p:spPr>
          <a:xfrm>
            <a:off x="917928" y="1205345"/>
            <a:ext cx="2129097" cy="1796587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proyectos evaluados, en el marco del Plan Anual de Evaluación 2022-2023</a:t>
            </a:r>
            <a:endParaRPr b="1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7" name="Google Shape;597;p14"/>
          <p:cNvCxnSpPr>
            <a:stCxn id="594" idx="1"/>
            <a:endCxn id="596" idx="3"/>
          </p:cNvCxnSpPr>
          <p:nvPr/>
        </p:nvCxnSpPr>
        <p:spPr>
          <a:xfrm flipH="1">
            <a:off x="3047033" y="1099797"/>
            <a:ext cx="1158000" cy="100380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98" name="Google Shape;598;p14"/>
          <p:cNvSpPr/>
          <p:nvPr/>
        </p:nvSpPr>
        <p:spPr>
          <a:xfrm>
            <a:off x="4566854" y="1714364"/>
            <a:ext cx="2861566" cy="88522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Trabajo y desarrollo de Planes de Acción en los 8 proyectos, con las siguientes instituciones:</a:t>
            </a:r>
            <a:endParaRPr/>
          </a:p>
        </p:txBody>
      </p:sp>
      <p:sp>
        <p:nvSpPr>
          <p:cNvPr id="599" name="Google Shape;599;p14"/>
          <p:cNvSpPr/>
          <p:nvPr/>
        </p:nvSpPr>
        <p:spPr>
          <a:xfrm>
            <a:off x="286419" y="3248124"/>
            <a:ext cx="1630191" cy="126926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600" name="Google Shape;600;p14"/>
          <p:cNvSpPr/>
          <p:nvPr/>
        </p:nvSpPr>
        <p:spPr>
          <a:xfrm>
            <a:off x="1506380" y="5320073"/>
            <a:ext cx="1472350" cy="94183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Ministerio de Desarrollo Urbano y Vivienda</a:t>
            </a:r>
            <a:endParaRPr/>
          </a:p>
        </p:txBody>
      </p:sp>
      <p:sp>
        <p:nvSpPr>
          <p:cNvPr id="601" name="Google Shape;601;p14"/>
          <p:cNvSpPr/>
          <p:nvPr/>
        </p:nvSpPr>
        <p:spPr>
          <a:xfrm>
            <a:off x="2812106" y="4025290"/>
            <a:ext cx="1324039" cy="71129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Ministerio de Transporte y Obras Públicas</a:t>
            </a:r>
            <a:endParaRPr/>
          </a:p>
        </p:txBody>
      </p:sp>
      <p:sp>
        <p:nvSpPr>
          <p:cNvPr id="602" name="Google Shape;602;p14"/>
          <p:cNvSpPr/>
          <p:nvPr/>
        </p:nvSpPr>
        <p:spPr>
          <a:xfrm>
            <a:off x="3720446" y="5348387"/>
            <a:ext cx="1752102" cy="71129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Ministerio de Educación</a:t>
            </a:r>
            <a:endParaRPr/>
          </a:p>
        </p:txBody>
      </p:sp>
      <p:sp>
        <p:nvSpPr>
          <p:cNvPr id="603" name="Google Shape;603;p14"/>
          <p:cNvSpPr/>
          <p:nvPr/>
        </p:nvSpPr>
        <p:spPr>
          <a:xfrm>
            <a:off x="1061933" y="4729255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33276B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4"/>
          <p:cNvSpPr/>
          <p:nvPr/>
        </p:nvSpPr>
        <p:spPr>
          <a:xfrm>
            <a:off x="-85741" y="3229015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5AB3D0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4"/>
          <p:cNvSpPr/>
          <p:nvPr/>
        </p:nvSpPr>
        <p:spPr>
          <a:xfrm>
            <a:off x="2282267" y="3229014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4"/>
          <p:cNvSpPr/>
          <p:nvPr/>
        </p:nvSpPr>
        <p:spPr>
          <a:xfrm>
            <a:off x="3404850" y="4748982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5D4F97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4"/>
          <p:cNvSpPr/>
          <p:nvPr/>
        </p:nvSpPr>
        <p:spPr>
          <a:xfrm>
            <a:off x="4584932" y="3245321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5AB3D0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4"/>
          <p:cNvSpPr/>
          <p:nvPr/>
        </p:nvSpPr>
        <p:spPr>
          <a:xfrm>
            <a:off x="5083925" y="3433318"/>
            <a:ext cx="1409315" cy="137790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C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Secretaría Técnica Ecuador Crece Sin Desnutrición Infantil</a:t>
            </a:r>
            <a:endParaRPr/>
          </a:p>
        </p:txBody>
      </p:sp>
      <p:sp>
        <p:nvSpPr>
          <p:cNvPr id="609" name="Google Shape;609;p14"/>
          <p:cNvSpPr/>
          <p:nvPr/>
        </p:nvSpPr>
        <p:spPr>
          <a:xfrm>
            <a:off x="5775974" y="4771612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33276B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4"/>
          <p:cNvSpPr/>
          <p:nvPr/>
        </p:nvSpPr>
        <p:spPr>
          <a:xfrm>
            <a:off x="6201558" y="5518258"/>
            <a:ext cx="1550032" cy="71129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s-EC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Ministerio del Ambiente, Agua y Transición Ecológica</a:t>
            </a:r>
            <a:endParaRPr/>
          </a:p>
        </p:txBody>
      </p:sp>
      <p:sp>
        <p:nvSpPr>
          <p:cNvPr id="611" name="Google Shape;611;p14"/>
          <p:cNvSpPr/>
          <p:nvPr/>
        </p:nvSpPr>
        <p:spPr>
          <a:xfrm>
            <a:off x="6952940" y="3229015"/>
            <a:ext cx="2324009" cy="1959709"/>
          </a:xfrm>
          <a:custGeom>
            <a:rect b="b" l="l" r="r" t="t"/>
            <a:pathLst>
              <a:path extrusionOk="0" h="21600" w="21600">
                <a:moveTo>
                  <a:pt x="5499" y="10800"/>
                </a:moveTo>
                <a:cubicBezTo>
                  <a:pt x="5499" y="7872"/>
                  <a:pt x="7872" y="5499"/>
                  <a:pt x="10800" y="5499"/>
                </a:cubicBezTo>
                <a:cubicBezTo>
                  <a:pt x="13727" y="5499"/>
                  <a:pt x="16101" y="7872"/>
                  <a:pt x="16101" y="10800"/>
                </a:cubicBezTo>
                <a:cubicBezTo>
                  <a:pt x="16101" y="13727"/>
                  <a:pt x="13727" y="16101"/>
                  <a:pt x="10800" y="16101"/>
                </a:cubicBezTo>
                <a:cubicBezTo>
                  <a:pt x="7872" y="16101"/>
                  <a:pt x="5499" y="13727"/>
                  <a:pt x="5499" y="10800"/>
                </a:cubicBezTo>
                <a:close/>
                <a:moveTo>
                  <a:pt x="0" y="9882"/>
                </a:moveTo>
                <a:lnTo>
                  <a:pt x="0" y="11719"/>
                </a:lnTo>
                <a:cubicBezTo>
                  <a:pt x="0" y="12203"/>
                  <a:pt x="397" y="12600"/>
                  <a:pt x="882" y="12600"/>
                </a:cubicBezTo>
                <a:lnTo>
                  <a:pt x="1963" y="12600"/>
                </a:lnTo>
                <a:cubicBezTo>
                  <a:pt x="2448" y="12600"/>
                  <a:pt x="2965" y="12978"/>
                  <a:pt x="3113" y="13440"/>
                </a:cubicBezTo>
                <a:lnTo>
                  <a:pt x="3495" y="14369"/>
                </a:lnTo>
                <a:cubicBezTo>
                  <a:pt x="3719" y="14800"/>
                  <a:pt x="3622" y="15433"/>
                  <a:pt x="3279" y="15776"/>
                </a:cubicBezTo>
                <a:lnTo>
                  <a:pt x="2514" y="16541"/>
                </a:lnTo>
                <a:cubicBezTo>
                  <a:pt x="2171" y="16884"/>
                  <a:pt x="2171" y="17444"/>
                  <a:pt x="2514" y="17788"/>
                </a:cubicBezTo>
                <a:lnTo>
                  <a:pt x="3812" y="19086"/>
                </a:lnTo>
                <a:cubicBezTo>
                  <a:pt x="4155" y="19429"/>
                  <a:pt x="4717" y="19429"/>
                  <a:pt x="5060" y="19086"/>
                </a:cubicBezTo>
                <a:lnTo>
                  <a:pt x="5825" y="18321"/>
                </a:lnTo>
                <a:cubicBezTo>
                  <a:pt x="6168" y="17978"/>
                  <a:pt x="6800" y="17880"/>
                  <a:pt x="7230" y="18105"/>
                </a:cubicBezTo>
                <a:lnTo>
                  <a:pt x="8160" y="18487"/>
                </a:lnTo>
                <a:cubicBezTo>
                  <a:pt x="8622" y="18634"/>
                  <a:pt x="9000" y="19152"/>
                  <a:pt x="9000" y="19637"/>
                </a:cubicBezTo>
                <a:lnTo>
                  <a:pt x="9000" y="20719"/>
                </a:lnTo>
                <a:cubicBezTo>
                  <a:pt x="9000" y="21203"/>
                  <a:pt x="9396" y="21600"/>
                  <a:pt x="9881" y="21600"/>
                </a:cubicBezTo>
                <a:lnTo>
                  <a:pt x="11718" y="21600"/>
                </a:lnTo>
                <a:cubicBezTo>
                  <a:pt x="12203" y="21600"/>
                  <a:pt x="12600" y="21203"/>
                  <a:pt x="12600" y="20719"/>
                </a:cubicBezTo>
                <a:lnTo>
                  <a:pt x="12600" y="19637"/>
                </a:lnTo>
                <a:cubicBezTo>
                  <a:pt x="12600" y="19152"/>
                  <a:pt x="12978" y="18634"/>
                  <a:pt x="13439" y="18487"/>
                </a:cubicBezTo>
                <a:lnTo>
                  <a:pt x="14370" y="18105"/>
                </a:lnTo>
                <a:cubicBezTo>
                  <a:pt x="14800" y="17880"/>
                  <a:pt x="15432" y="17978"/>
                  <a:pt x="15775" y="18321"/>
                </a:cubicBezTo>
                <a:lnTo>
                  <a:pt x="16540" y="19086"/>
                </a:lnTo>
                <a:cubicBezTo>
                  <a:pt x="16883" y="19429"/>
                  <a:pt x="17444" y="19429"/>
                  <a:pt x="17787" y="19086"/>
                </a:cubicBezTo>
                <a:lnTo>
                  <a:pt x="19086" y="17788"/>
                </a:lnTo>
                <a:cubicBezTo>
                  <a:pt x="19429" y="17444"/>
                  <a:pt x="19429" y="16884"/>
                  <a:pt x="19086" y="16541"/>
                </a:cubicBezTo>
                <a:lnTo>
                  <a:pt x="18321" y="15776"/>
                </a:lnTo>
                <a:cubicBezTo>
                  <a:pt x="17978" y="15433"/>
                  <a:pt x="17881" y="14800"/>
                  <a:pt x="18105" y="14369"/>
                </a:cubicBezTo>
                <a:lnTo>
                  <a:pt x="18486" y="13440"/>
                </a:lnTo>
                <a:cubicBezTo>
                  <a:pt x="18634" y="12978"/>
                  <a:pt x="19152" y="12600"/>
                  <a:pt x="19637" y="12600"/>
                </a:cubicBezTo>
                <a:lnTo>
                  <a:pt x="20718" y="12600"/>
                </a:lnTo>
                <a:cubicBezTo>
                  <a:pt x="21203" y="12600"/>
                  <a:pt x="21600" y="12203"/>
                  <a:pt x="21600" y="11719"/>
                </a:cubicBezTo>
                <a:lnTo>
                  <a:pt x="21600" y="9882"/>
                </a:lnTo>
                <a:cubicBezTo>
                  <a:pt x="21600" y="9397"/>
                  <a:pt x="21203" y="9000"/>
                  <a:pt x="20718" y="9000"/>
                </a:cubicBezTo>
                <a:lnTo>
                  <a:pt x="19637" y="9000"/>
                </a:lnTo>
                <a:cubicBezTo>
                  <a:pt x="19152" y="9000"/>
                  <a:pt x="18634" y="8622"/>
                  <a:pt x="18486" y="8161"/>
                </a:cubicBezTo>
                <a:lnTo>
                  <a:pt x="18105" y="7230"/>
                </a:lnTo>
                <a:cubicBezTo>
                  <a:pt x="17881" y="6800"/>
                  <a:pt x="17978" y="6168"/>
                  <a:pt x="18321" y="5825"/>
                </a:cubicBezTo>
                <a:lnTo>
                  <a:pt x="19086" y="5059"/>
                </a:lnTo>
                <a:cubicBezTo>
                  <a:pt x="19429" y="4717"/>
                  <a:pt x="19429" y="4156"/>
                  <a:pt x="19086" y="3812"/>
                </a:cubicBezTo>
                <a:lnTo>
                  <a:pt x="17787" y="2514"/>
                </a:lnTo>
                <a:cubicBezTo>
                  <a:pt x="17444" y="2171"/>
                  <a:pt x="16883" y="2171"/>
                  <a:pt x="16540" y="2514"/>
                </a:cubicBezTo>
                <a:lnTo>
                  <a:pt x="15775" y="3279"/>
                </a:lnTo>
                <a:cubicBezTo>
                  <a:pt x="15432" y="3622"/>
                  <a:pt x="14800" y="3719"/>
                  <a:pt x="14370" y="3495"/>
                </a:cubicBezTo>
                <a:lnTo>
                  <a:pt x="13439" y="3113"/>
                </a:lnTo>
                <a:cubicBezTo>
                  <a:pt x="12978" y="2965"/>
                  <a:pt x="12600" y="2448"/>
                  <a:pt x="12600" y="1963"/>
                </a:cubicBezTo>
                <a:lnTo>
                  <a:pt x="12600" y="882"/>
                </a:lnTo>
                <a:cubicBezTo>
                  <a:pt x="12600" y="396"/>
                  <a:pt x="12203" y="0"/>
                  <a:pt x="11718" y="0"/>
                </a:cubicBezTo>
                <a:lnTo>
                  <a:pt x="9881" y="0"/>
                </a:lnTo>
                <a:cubicBezTo>
                  <a:pt x="9396" y="0"/>
                  <a:pt x="9000" y="396"/>
                  <a:pt x="9000" y="882"/>
                </a:cubicBezTo>
                <a:lnTo>
                  <a:pt x="9000" y="1963"/>
                </a:lnTo>
                <a:cubicBezTo>
                  <a:pt x="9000" y="2448"/>
                  <a:pt x="8622" y="2965"/>
                  <a:pt x="8160" y="3113"/>
                </a:cubicBezTo>
                <a:lnTo>
                  <a:pt x="7230" y="3495"/>
                </a:lnTo>
                <a:cubicBezTo>
                  <a:pt x="6800" y="3719"/>
                  <a:pt x="6168" y="3622"/>
                  <a:pt x="5825" y="3279"/>
                </a:cubicBezTo>
                <a:lnTo>
                  <a:pt x="5060" y="2514"/>
                </a:lnTo>
                <a:cubicBezTo>
                  <a:pt x="4717" y="2171"/>
                  <a:pt x="4155" y="2171"/>
                  <a:pt x="3812" y="2514"/>
                </a:cubicBezTo>
                <a:lnTo>
                  <a:pt x="2514" y="3812"/>
                </a:lnTo>
                <a:cubicBezTo>
                  <a:pt x="2171" y="4156"/>
                  <a:pt x="2171" y="4717"/>
                  <a:pt x="2514" y="5059"/>
                </a:cubicBezTo>
                <a:lnTo>
                  <a:pt x="3279" y="5825"/>
                </a:lnTo>
                <a:cubicBezTo>
                  <a:pt x="3622" y="6168"/>
                  <a:pt x="3719" y="6800"/>
                  <a:pt x="3495" y="7230"/>
                </a:cubicBezTo>
                <a:lnTo>
                  <a:pt x="3113" y="8161"/>
                </a:lnTo>
                <a:cubicBezTo>
                  <a:pt x="2965" y="8622"/>
                  <a:pt x="2448" y="9000"/>
                  <a:pt x="1963" y="9000"/>
                </a:cubicBezTo>
                <a:lnTo>
                  <a:pt x="882" y="9000"/>
                </a:lnTo>
                <a:cubicBezTo>
                  <a:pt x="397" y="9000"/>
                  <a:pt x="0" y="9397"/>
                  <a:pt x="0" y="9882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txBody>
          <a:bodyPr anchorCtr="0" anchor="ctr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50"/>
              <a:buFont typeface="Arial"/>
              <a:buNone/>
            </a:pPr>
            <a:r>
              <a:t/>
            </a:r>
            <a:endParaRPr b="0" i="0" sz="22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4"/>
          <p:cNvSpPr/>
          <p:nvPr/>
        </p:nvSpPr>
        <p:spPr>
          <a:xfrm>
            <a:off x="7256358" y="3907680"/>
            <a:ext cx="1760716" cy="71129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EC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Ministerio de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EC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Producción, Comercio Exterior, Inversiones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EC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Pesca</a:t>
            </a:r>
            <a:endParaRPr/>
          </a:p>
        </p:txBody>
      </p:sp>
      <p:cxnSp>
        <p:nvCxnSpPr>
          <p:cNvPr id="613" name="Google Shape;613;p14"/>
          <p:cNvCxnSpPr>
            <a:stCxn id="596" idx="3"/>
            <a:endCxn id="598" idx="1"/>
          </p:cNvCxnSpPr>
          <p:nvPr/>
        </p:nvCxnSpPr>
        <p:spPr>
          <a:xfrm>
            <a:off x="3047025" y="2103639"/>
            <a:ext cx="1519800" cy="5340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4" name="Google Shape;614;p14"/>
          <p:cNvSpPr/>
          <p:nvPr/>
        </p:nvSpPr>
        <p:spPr>
          <a:xfrm>
            <a:off x="8430619" y="550299"/>
            <a:ext cx="3370881" cy="2627016"/>
          </a:xfrm>
          <a:prstGeom prst="cloudCallout">
            <a:avLst>
              <a:gd fmla="val -20833" name="adj1"/>
              <a:gd fmla="val 62500" name="adj2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5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¿Qué nos queda por delante?</a:t>
            </a:r>
            <a:b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6"/>
          <p:cNvSpPr txBox="1"/>
          <p:nvPr/>
        </p:nvSpPr>
        <p:spPr>
          <a:xfrm>
            <a:off x="739600" y="179951"/>
            <a:ext cx="9039200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¿Qué nos queda por delante?</a:t>
            </a:r>
            <a:endParaRPr/>
          </a:p>
        </p:txBody>
      </p:sp>
      <p:sp>
        <p:nvSpPr>
          <p:cNvPr id="627" name="Google Shape;627;p16"/>
          <p:cNvSpPr/>
          <p:nvPr/>
        </p:nvSpPr>
        <p:spPr>
          <a:xfrm>
            <a:off x="655892" y="1996971"/>
            <a:ext cx="8141743" cy="408623"/>
          </a:xfrm>
          <a:prstGeom prst="roundRect">
            <a:avLst>
              <a:gd fmla="val 16667" name="adj"/>
            </a:avLst>
          </a:prstGeom>
          <a:solidFill>
            <a:srgbClr val="4C3DA8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AutoNum type="arabicPeriod"/>
            </a:pPr>
            <a:r>
              <a:rPr b="0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Fortalecer las buenas prácticas en el uso de resultados</a:t>
            </a:r>
            <a:endParaRPr/>
          </a:p>
        </p:txBody>
      </p:sp>
      <p:sp>
        <p:nvSpPr>
          <p:cNvPr id="628" name="Google Shape;628;p16"/>
          <p:cNvSpPr/>
          <p:nvPr/>
        </p:nvSpPr>
        <p:spPr>
          <a:xfrm>
            <a:off x="655893" y="2526863"/>
            <a:ext cx="8141742" cy="408623"/>
          </a:xfrm>
          <a:prstGeom prst="roundRect">
            <a:avLst>
              <a:gd fmla="val 16667" name="adj"/>
            </a:avLst>
          </a:prstGeom>
          <a:solidFill>
            <a:srgbClr val="1E98A8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 Fomentar el liderazgo de las entidades ejecutoras en los planes de acción </a:t>
            </a:r>
            <a:endParaRPr/>
          </a:p>
        </p:txBody>
      </p:sp>
      <p:sp>
        <p:nvSpPr>
          <p:cNvPr id="629" name="Google Shape;629;p16"/>
          <p:cNvSpPr/>
          <p:nvPr/>
        </p:nvSpPr>
        <p:spPr>
          <a:xfrm>
            <a:off x="655893" y="3056755"/>
            <a:ext cx="8141742" cy="408623"/>
          </a:xfrm>
          <a:prstGeom prst="roundRect">
            <a:avLst>
              <a:gd fmla="val 16667" name="adj"/>
            </a:avLst>
          </a:prstGeom>
          <a:solidFill>
            <a:srgbClr val="4C3DA8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Desarrollar la cultura referente a la comunicación y uso de resultados</a:t>
            </a:r>
            <a:endParaRPr/>
          </a:p>
        </p:txBody>
      </p:sp>
      <p:sp>
        <p:nvSpPr>
          <p:cNvPr id="630" name="Google Shape;630;p16"/>
          <p:cNvSpPr/>
          <p:nvPr/>
        </p:nvSpPr>
        <p:spPr>
          <a:xfrm>
            <a:off x="655893" y="3586647"/>
            <a:ext cx="8141742" cy="408623"/>
          </a:xfrm>
          <a:prstGeom prst="roundRect">
            <a:avLst>
              <a:gd fmla="val 16667" name="adj"/>
            </a:avLst>
          </a:prstGeom>
          <a:solidFill>
            <a:srgbClr val="1E98A8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Continuar trabajando en el robustecimiento de la normativa </a:t>
            </a:r>
            <a:endParaRPr/>
          </a:p>
        </p:txBody>
      </p:sp>
      <p:grpSp>
        <p:nvGrpSpPr>
          <p:cNvPr id="631" name="Google Shape;631;p16"/>
          <p:cNvGrpSpPr/>
          <p:nvPr/>
        </p:nvGrpSpPr>
        <p:grpSpPr>
          <a:xfrm>
            <a:off x="373839" y="5112327"/>
            <a:ext cx="1371834" cy="1306159"/>
            <a:chOff x="-1591550" y="3597475"/>
            <a:chExt cx="293825" cy="294575"/>
          </a:xfrm>
        </p:grpSpPr>
        <p:sp>
          <p:nvSpPr>
            <p:cNvPr id="632" name="Google Shape;632;p16"/>
            <p:cNvSpPr/>
            <p:nvPr/>
          </p:nvSpPr>
          <p:spPr>
            <a:xfrm>
              <a:off x="-1509625" y="3597475"/>
              <a:ext cx="211900" cy="207150"/>
            </a:xfrm>
            <a:custGeom>
              <a:rect b="b" l="l" r="r" t="t"/>
              <a:pathLst>
                <a:path extrusionOk="0" h="8286" w="8476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solidFill>
              <a:srgbClr val="1E98A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-1541125" y="3719125"/>
              <a:ext cx="120525" cy="118275"/>
            </a:xfrm>
            <a:custGeom>
              <a:rect b="b" l="l" r="r" t="t"/>
              <a:pathLst>
                <a:path extrusionOk="0" h="4731" w="4821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solidFill>
              <a:srgbClr val="1E98A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-1591550" y="3668825"/>
              <a:ext cx="222925" cy="223225"/>
            </a:xfrm>
            <a:custGeom>
              <a:rect b="b" l="l" r="r" t="t"/>
              <a:pathLst>
                <a:path extrusionOk="0" h="8929" w="8917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solidFill>
              <a:srgbClr val="1E98A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35" name="Google Shape;635;p16"/>
          <p:cNvPicPr preferRelativeResize="0"/>
          <p:nvPr/>
        </p:nvPicPr>
        <p:blipFill rotWithShape="1">
          <a:blip r:embed="rId4">
            <a:alphaModFix/>
          </a:blip>
          <a:srcRect b="513" l="4885" r="13310" t="0"/>
          <a:stretch/>
        </p:blipFill>
        <p:spPr>
          <a:xfrm>
            <a:off x="9032302" y="199532"/>
            <a:ext cx="5656792" cy="4912795"/>
          </a:xfrm>
          <a:custGeom>
            <a:rect b="b" l="l" r="r" t="t"/>
            <a:pathLst>
              <a:path extrusionOk="0" h="4654661" w="5656792">
                <a:moveTo>
                  <a:pt x="1925064" y="0"/>
                </a:moveTo>
                <a:lnTo>
                  <a:pt x="5656792" y="0"/>
                </a:lnTo>
                <a:lnTo>
                  <a:pt x="4605766" y="2454221"/>
                </a:lnTo>
                <a:cubicBezTo>
                  <a:pt x="4537990" y="2582766"/>
                  <a:pt x="4467178" y="2703213"/>
                  <a:pt x="4395356" y="2814550"/>
                </a:cubicBezTo>
                <a:lnTo>
                  <a:pt x="4392321" y="2818600"/>
                </a:lnTo>
                <a:cubicBezTo>
                  <a:pt x="3991731" y="3503833"/>
                  <a:pt x="3042861" y="4654661"/>
                  <a:pt x="1189629" y="4654661"/>
                </a:cubicBezTo>
                <a:cubicBezTo>
                  <a:pt x="769819" y="4654661"/>
                  <a:pt x="370242" y="4594944"/>
                  <a:pt x="0" y="447550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36" name="Google Shape;636;p16"/>
          <p:cNvSpPr/>
          <p:nvPr/>
        </p:nvSpPr>
        <p:spPr>
          <a:xfrm>
            <a:off x="8826663" y="-2599831"/>
            <a:ext cx="7033580" cy="8185928"/>
          </a:xfrm>
          <a:custGeom>
            <a:rect b="b" l="l" r="r" t="t"/>
            <a:pathLst>
              <a:path extrusionOk="0" h="7775" w="6953">
                <a:moveTo>
                  <a:pt x="0" y="7598"/>
                </a:moveTo>
                <a:cubicBezTo>
                  <a:pt x="366" y="7716"/>
                  <a:pt x="761" y="7775"/>
                  <a:pt x="1176" y="7775"/>
                </a:cubicBezTo>
                <a:cubicBezTo>
                  <a:pt x="3008" y="7775"/>
                  <a:pt x="3946" y="6638"/>
                  <a:pt x="4342" y="5961"/>
                </a:cubicBezTo>
                <a:lnTo>
                  <a:pt x="4345" y="5957"/>
                </a:lnTo>
                <a:cubicBezTo>
                  <a:pt x="4416" y="5847"/>
                  <a:pt x="4486" y="5728"/>
                  <a:pt x="4553" y="5601"/>
                </a:cubicBezTo>
                <a:lnTo>
                  <a:pt x="6953" y="0"/>
                </a:lnTo>
                <a:lnTo>
                  <a:pt x="3270" y="0"/>
                </a:lnTo>
                <a:lnTo>
                  <a:pt x="0" y="7598"/>
                </a:lnTo>
                <a:close/>
              </a:path>
            </a:pathLst>
          </a:custGeom>
          <a:gradFill>
            <a:gsLst>
              <a:gs pos="0">
                <a:srgbClr val="3C3274"/>
              </a:gs>
              <a:gs pos="34000">
                <a:srgbClr val="3C3274"/>
              </a:gs>
              <a:gs pos="74000">
                <a:srgbClr val="704E9B">
                  <a:alpha val="17647"/>
                </a:srgbClr>
              </a:gs>
              <a:gs pos="100000">
                <a:srgbClr val="704E9B">
                  <a:alpha val="1764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18"/>
          <p:cNvSpPr txBox="1"/>
          <p:nvPr/>
        </p:nvSpPr>
        <p:spPr>
          <a:xfrm>
            <a:off x="4406710" y="792494"/>
            <a:ext cx="7401298" cy="2800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Transformando los resultados de la evaluación en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acción</a:t>
            </a:r>
            <a:endParaRPr/>
          </a:p>
        </p:txBody>
      </p:sp>
      <p:sp>
        <p:nvSpPr>
          <p:cNvPr id="648" name="Google Shape;648;p18"/>
          <p:cNvSpPr txBox="1"/>
          <p:nvPr/>
        </p:nvSpPr>
        <p:spPr>
          <a:xfrm>
            <a:off x="6824663" y="5832226"/>
            <a:ext cx="4983345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400" u="none" cap="none" strike="noStrike">
                <a:solidFill>
                  <a:srgbClr val="FFC600"/>
                </a:solidFill>
                <a:latin typeface="Arial"/>
                <a:ea typeface="Arial"/>
                <a:cs typeface="Arial"/>
                <a:sym typeface="Arial"/>
              </a:rPr>
              <a:t>Mgs. Carolina Cuesta Guerrero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9"/>
          <p:cNvPicPr preferRelativeResize="0"/>
          <p:nvPr/>
        </p:nvPicPr>
        <p:blipFill rotWithShape="1">
          <a:blip r:embed="rId3">
            <a:alphaModFix/>
          </a:blip>
          <a:srcRect b="0" l="0" r="13197" t="0"/>
          <a:stretch/>
        </p:blipFill>
        <p:spPr>
          <a:xfrm>
            <a:off x="0" y="-29868"/>
            <a:ext cx="12236450" cy="688786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19"/>
          <p:cNvSpPr txBox="1"/>
          <p:nvPr/>
        </p:nvSpPr>
        <p:spPr>
          <a:xfrm>
            <a:off x="870154" y="441828"/>
            <a:ext cx="1039761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mirada desde la gestión pública: Transformando los resultados de la evaluación 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acción</a:t>
            </a:r>
            <a:endParaRPr/>
          </a:p>
        </p:txBody>
      </p:sp>
      <p:sp>
        <p:nvSpPr>
          <p:cNvPr id="656" name="Google Shape;656;p19"/>
          <p:cNvSpPr txBox="1"/>
          <p:nvPr/>
        </p:nvSpPr>
        <p:spPr>
          <a:xfrm>
            <a:off x="768175" y="1149714"/>
            <a:ext cx="4026444" cy="553957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0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Importancia de la evaluación</a:t>
            </a:r>
            <a:endParaRPr/>
          </a:p>
        </p:txBody>
      </p:sp>
      <p:sp>
        <p:nvSpPr>
          <p:cNvPr id="657" name="Google Shape;657;p19"/>
          <p:cNvSpPr/>
          <p:nvPr/>
        </p:nvSpPr>
        <p:spPr>
          <a:xfrm>
            <a:off x="4096571" y="1765995"/>
            <a:ext cx="3588617" cy="4086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¿Qué es la evaluación?</a:t>
            </a:r>
            <a:endParaRPr/>
          </a:p>
        </p:txBody>
      </p:sp>
      <p:grpSp>
        <p:nvGrpSpPr>
          <p:cNvPr id="658" name="Google Shape;658;p19"/>
          <p:cNvGrpSpPr/>
          <p:nvPr/>
        </p:nvGrpSpPr>
        <p:grpSpPr>
          <a:xfrm>
            <a:off x="820659" y="2537246"/>
            <a:ext cx="10294549" cy="3468277"/>
            <a:chOff x="912192" y="1702963"/>
            <a:chExt cx="10294549" cy="3468277"/>
          </a:xfrm>
        </p:grpSpPr>
        <p:grpSp>
          <p:nvGrpSpPr>
            <p:cNvPr id="659" name="Google Shape;659;p19"/>
            <p:cNvGrpSpPr/>
            <p:nvPr/>
          </p:nvGrpSpPr>
          <p:grpSpPr>
            <a:xfrm>
              <a:off x="8885073" y="2335067"/>
              <a:ext cx="2321668" cy="2825373"/>
              <a:chOff x="6459272" y="2070564"/>
              <a:chExt cx="1622814" cy="2156650"/>
            </a:xfrm>
          </p:grpSpPr>
          <p:sp>
            <p:nvSpPr>
              <p:cNvPr id="660" name="Google Shape;660;p19"/>
              <p:cNvSpPr/>
              <p:nvPr/>
            </p:nvSpPr>
            <p:spPr>
              <a:xfrm>
                <a:off x="6459282" y="2070564"/>
                <a:ext cx="1424335" cy="1424335"/>
              </a:xfrm>
              <a:custGeom>
                <a:rect b="b" l="l" r="r" t="t"/>
                <a:pathLst>
                  <a:path extrusionOk="0" h="50281" w="50281">
                    <a:moveTo>
                      <a:pt x="25146" y="4430"/>
                    </a:moveTo>
                    <a:cubicBezTo>
                      <a:pt x="36552" y="4430"/>
                      <a:pt x="45851" y="13717"/>
                      <a:pt x="45851" y="25135"/>
                    </a:cubicBezTo>
                    <a:cubicBezTo>
                      <a:pt x="45851" y="36553"/>
                      <a:pt x="36552" y="45840"/>
                      <a:pt x="25146" y="45840"/>
                    </a:cubicBezTo>
                    <a:cubicBezTo>
                      <a:pt x="13728" y="45840"/>
                      <a:pt x="4441" y="36553"/>
                      <a:pt x="4441" y="25135"/>
                    </a:cubicBezTo>
                    <a:cubicBezTo>
                      <a:pt x="4441" y="13717"/>
                      <a:pt x="13728" y="4430"/>
                      <a:pt x="25146" y="4430"/>
                    </a:cubicBezTo>
                    <a:close/>
                    <a:moveTo>
                      <a:pt x="25146" y="1"/>
                    </a:moveTo>
                    <a:cubicBezTo>
                      <a:pt x="11263" y="1"/>
                      <a:pt x="0" y="11252"/>
                      <a:pt x="0" y="25135"/>
                    </a:cubicBezTo>
                    <a:cubicBezTo>
                      <a:pt x="0" y="39017"/>
                      <a:pt x="11263" y="50281"/>
                      <a:pt x="25146" y="50281"/>
                    </a:cubicBezTo>
                    <a:cubicBezTo>
                      <a:pt x="39029" y="50281"/>
                      <a:pt x="50280" y="39017"/>
                      <a:pt x="50280" y="25135"/>
                    </a:cubicBezTo>
                    <a:cubicBezTo>
                      <a:pt x="50280" y="11252"/>
                      <a:pt x="39029" y="1"/>
                      <a:pt x="25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9"/>
              <p:cNvSpPr/>
              <p:nvPr/>
            </p:nvSpPr>
            <p:spPr>
              <a:xfrm>
                <a:off x="6459272" y="2070564"/>
                <a:ext cx="1424335" cy="724164"/>
              </a:xfrm>
              <a:custGeom>
                <a:rect b="b" l="l" r="r" t="t"/>
                <a:pathLst>
                  <a:path extrusionOk="0" h="25564" w="50281">
                    <a:moveTo>
                      <a:pt x="25146" y="1"/>
                    </a:moveTo>
                    <a:cubicBezTo>
                      <a:pt x="11263" y="1"/>
                      <a:pt x="0" y="11252"/>
                      <a:pt x="0" y="25135"/>
                    </a:cubicBezTo>
                    <a:cubicBezTo>
                      <a:pt x="0" y="25278"/>
                      <a:pt x="12" y="25420"/>
                      <a:pt x="12" y="25563"/>
                    </a:cubicBezTo>
                    <a:lnTo>
                      <a:pt x="4453" y="25563"/>
                    </a:lnTo>
                    <a:cubicBezTo>
                      <a:pt x="4441" y="25420"/>
                      <a:pt x="4441" y="25278"/>
                      <a:pt x="4441" y="25135"/>
                    </a:cubicBezTo>
                    <a:cubicBezTo>
                      <a:pt x="4441" y="13717"/>
                      <a:pt x="13728" y="4430"/>
                      <a:pt x="25146" y="4430"/>
                    </a:cubicBezTo>
                    <a:cubicBezTo>
                      <a:pt x="36552" y="4430"/>
                      <a:pt x="45851" y="13717"/>
                      <a:pt x="45851" y="25135"/>
                    </a:cubicBezTo>
                    <a:cubicBezTo>
                      <a:pt x="45851" y="25278"/>
                      <a:pt x="45839" y="25420"/>
                      <a:pt x="45839" y="25563"/>
                    </a:cubicBezTo>
                    <a:lnTo>
                      <a:pt x="50268" y="25563"/>
                    </a:lnTo>
                    <a:cubicBezTo>
                      <a:pt x="50268" y="25420"/>
                      <a:pt x="50280" y="25278"/>
                      <a:pt x="50280" y="25135"/>
                    </a:cubicBezTo>
                    <a:cubicBezTo>
                      <a:pt x="50280" y="11252"/>
                      <a:pt x="39029" y="1"/>
                      <a:pt x="25146" y="1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9"/>
              <p:cNvSpPr/>
              <p:nvPr/>
            </p:nvSpPr>
            <p:spPr>
              <a:xfrm>
                <a:off x="7694034" y="2662819"/>
                <a:ext cx="263786" cy="263786"/>
              </a:xfrm>
              <a:custGeom>
                <a:rect b="b" l="l" r="r" t="t"/>
                <a:pathLst>
                  <a:path extrusionOk="0" h="9312" w="9312">
                    <a:moveTo>
                      <a:pt x="4656" y="1"/>
                    </a:moveTo>
                    <a:cubicBezTo>
                      <a:pt x="2085" y="1"/>
                      <a:pt x="1" y="2085"/>
                      <a:pt x="1" y="4656"/>
                    </a:cubicBezTo>
                    <a:cubicBezTo>
                      <a:pt x="1" y="7228"/>
                      <a:pt x="2085" y="9312"/>
                      <a:pt x="4656" y="9312"/>
                    </a:cubicBezTo>
                    <a:cubicBezTo>
                      <a:pt x="7228" y="9312"/>
                      <a:pt x="9312" y="7228"/>
                      <a:pt x="9312" y="4656"/>
                    </a:cubicBezTo>
                    <a:cubicBezTo>
                      <a:pt x="9312" y="2085"/>
                      <a:pt x="7228" y="1"/>
                      <a:pt x="4656" y="1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9"/>
              <p:cNvSpPr/>
              <p:nvPr/>
            </p:nvSpPr>
            <p:spPr>
              <a:xfrm>
                <a:off x="7750039" y="2718823"/>
                <a:ext cx="151467" cy="151467"/>
              </a:xfrm>
              <a:custGeom>
                <a:rect b="b" l="l" r="r" t="t"/>
                <a:pathLst>
                  <a:path extrusionOk="0" h="5347" w="5347">
                    <a:moveTo>
                      <a:pt x="2679" y="0"/>
                    </a:moveTo>
                    <a:cubicBezTo>
                      <a:pt x="1203" y="0"/>
                      <a:pt x="0" y="1191"/>
                      <a:pt x="0" y="2679"/>
                    </a:cubicBezTo>
                    <a:cubicBezTo>
                      <a:pt x="0" y="4156"/>
                      <a:pt x="1203" y="5346"/>
                      <a:pt x="2679" y="5346"/>
                    </a:cubicBezTo>
                    <a:cubicBezTo>
                      <a:pt x="4156" y="5346"/>
                      <a:pt x="5346" y="4156"/>
                      <a:pt x="5346" y="2679"/>
                    </a:cubicBezTo>
                    <a:cubicBezTo>
                      <a:pt x="5346" y="1191"/>
                      <a:pt x="4156" y="0"/>
                      <a:pt x="2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9"/>
              <p:cNvSpPr txBox="1"/>
              <p:nvPr/>
            </p:nvSpPr>
            <p:spPr>
              <a:xfrm>
                <a:off x="6478790" y="3692314"/>
                <a:ext cx="1603296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s-EC" sz="1300" u="none" cap="none" strike="noStrike">
                    <a:solidFill>
                      <a:srgbClr val="140316"/>
                    </a:solidFill>
                    <a:latin typeface="Arial"/>
                    <a:ea typeface="Arial"/>
                    <a:cs typeface="Arial"/>
                    <a:sym typeface="Arial"/>
                  </a:rPr>
                  <a:t>Transparenta resultados y rinde cuentas</a:t>
                </a:r>
                <a:endParaRPr/>
              </a:p>
            </p:txBody>
          </p:sp>
        </p:grpSp>
        <p:grpSp>
          <p:nvGrpSpPr>
            <p:cNvPr id="665" name="Google Shape;665;p19"/>
            <p:cNvGrpSpPr/>
            <p:nvPr/>
          </p:nvGrpSpPr>
          <p:grpSpPr>
            <a:xfrm>
              <a:off x="6695383" y="1761970"/>
              <a:ext cx="2535246" cy="2647343"/>
              <a:chOff x="5024805" y="1474156"/>
              <a:chExt cx="1772103" cy="2020757"/>
            </a:xfrm>
          </p:grpSpPr>
          <p:sp>
            <p:nvSpPr>
              <p:cNvPr id="666" name="Google Shape;666;p19"/>
              <p:cNvSpPr/>
              <p:nvPr/>
            </p:nvSpPr>
            <p:spPr>
              <a:xfrm>
                <a:off x="5160743" y="2070564"/>
                <a:ext cx="1424335" cy="1424335"/>
              </a:xfrm>
              <a:custGeom>
                <a:rect b="b" l="l" r="r" t="t"/>
                <a:pathLst>
                  <a:path extrusionOk="0" h="50281" w="50281">
                    <a:moveTo>
                      <a:pt x="25134" y="4430"/>
                    </a:moveTo>
                    <a:cubicBezTo>
                      <a:pt x="36552" y="4430"/>
                      <a:pt x="45839" y="13717"/>
                      <a:pt x="45839" y="25135"/>
                    </a:cubicBezTo>
                    <a:cubicBezTo>
                      <a:pt x="45839" y="36553"/>
                      <a:pt x="36552" y="45840"/>
                      <a:pt x="25134" y="45840"/>
                    </a:cubicBezTo>
                    <a:cubicBezTo>
                      <a:pt x="13716" y="45840"/>
                      <a:pt x="4429" y="36553"/>
                      <a:pt x="4429" y="25135"/>
                    </a:cubicBezTo>
                    <a:cubicBezTo>
                      <a:pt x="4429" y="13717"/>
                      <a:pt x="13716" y="4430"/>
                      <a:pt x="25134" y="4430"/>
                    </a:cubicBezTo>
                    <a:close/>
                    <a:moveTo>
                      <a:pt x="25134" y="1"/>
                    </a:moveTo>
                    <a:cubicBezTo>
                      <a:pt x="11251" y="1"/>
                      <a:pt x="0" y="11252"/>
                      <a:pt x="0" y="25135"/>
                    </a:cubicBezTo>
                    <a:cubicBezTo>
                      <a:pt x="0" y="39017"/>
                      <a:pt x="11251" y="50281"/>
                      <a:pt x="25134" y="50281"/>
                    </a:cubicBezTo>
                    <a:cubicBezTo>
                      <a:pt x="39017" y="50281"/>
                      <a:pt x="50280" y="39017"/>
                      <a:pt x="50280" y="25135"/>
                    </a:cubicBezTo>
                    <a:cubicBezTo>
                      <a:pt x="50280" y="11252"/>
                      <a:pt x="39017" y="1"/>
                      <a:pt x="25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9"/>
              <p:cNvSpPr/>
              <p:nvPr/>
            </p:nvSpPr>
            <p:spPr>
              <a:xfrm>
                <a:off x="5161054" y="2794714"/>
                <a:ext cx="1423683" cy="700199"/>
              </a:xfrm>
              <a:custGeom>
                <a:rect b="b" l="l" r="r" t="t"/>
                <a:pathLst>
                  <a:path extrusionOk="0" h="24718" w="50258">
                    <a:moveTo>
                      <a:pt x="1" y="0"/>
                    </a:moveTo>
                    <a:cubicBezTo>
                      <a:pt x="227" y="13681"/>
                      <a:pt x="11383" y="24718"/>
                      <a:pt x="25123" y="24718"/>
                    </a:cubicBezTo>
                    <a:cubicBezTo>
                      <a:pt x="38875" y="24718"/>
                      <a:pt x="50031" y="13681"/>
                      <a:pt x="50257" y="0"/>
                    </a:cubicBezTo>
                    <a:lnTo>
                      <a:pt x="45816" y="0"/>
                    </a:lnTo>
                    <a:cubicBezTo>
                      <a:pt x="45590" y="11216"/>
                      <a:pt x="36398" y="20277"/>
                      <a:pt x="25123" y="20277"/>
                    </a:cubicBezTo>
                    <a:cubicBezTo>
                      <a:pt x="13848" y="20277"/>
                      <a:pt x="4656" y="11216"/>
                      <a:pt x="4430" y="0"/>
                    </a:cubicBezTo>
                    <a:close/>
                  </a:path>
                </a:pathLst>
              </a:custGeom>
              <a:solidFill>
                <a:srgbClr val="438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19"/>
              <p:cNvSpPr txBox="1"/>
              <p:nvPr/>
            </p:nvSpPr>
            <p:spPr>
              <a:xfrm>
                <a:off x="5024805" y="1474156"/>
                <a:ext cx="1772103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800"/>
                  <a:buFont typeface="Roboto"/>
                  <a:buNone/>
                </a:pPr>
                <a:r>
                  <a:rPr b="0" i="0" lang="es-EC" sz="13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Debe proporcionar información creíble y útil </a:t>
                </a:r>
                <a:endParaRPr/>
              </a:p>
            </p:txBody>
          </p:sp>
          <p:sp>
            <p:nvSpPr>
              <p:cNvPr id="669" name="Google Shape;669;p19"/>
              <p:cNvSpPr/>
              <p:nvPr/>
            </p:nvSpPr>
            <p:spPr>
              <a:xfrm>
                <a:off x="6392814" y="2662819"/>
                <a:ext cx="263786" cy="263786"/>
              </a:xfrm>
              <a:custGeom>
                <a:rect b="b" l="l" r="r" t="t"/>
                <a:pathLst>
                  <a:path extrusionOk="0" h="9312" w="9312">
                    <a:moveTo>
                      <a:pt x="4656" y="1"/>
                    </a:moveTo>
                    <a:cubicBezTo>
                      <a:pt x="2084" y="1"/>
                      <a:pt x="1" y="2085"/>
                      <a:pt x="1" y="4656"/>
                    </a:cubicBezTo>
                    <a:cubicBezTo>
                      <a:pt x="1" y="7228"/>
                      <a:pt x="2084" y="9312"/>
                      <a:pt x="4656" y="9312"/>
                    </a:cubicBezTo>
                    <a:cubicBezTo>
                      <a:pt x="7228" y="9312"/>
                      <a:pt x="9311" y="7228"/>
                      <a:pt x="9311" y="4656"/>
                    </a:cubicBezTo>
                    <a:cubicBezTo>
                      <a:pt x="9311" y="2085"/>
                      <a:pt x="7228" y="1"/>
                      <a:pt x="4656" y="1"/>
                    </a:cubicBezTo>
                    <a:close/>
                  </a:path>
                </a:pathLst>
              </a:custGeom>
              <a:solidFill>
                <a:srgbClr val="438B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19"/>
              <p:cNvSpPr/>
              <p:nvPr/>
            </p:nvSpPr>
            <p:spPr>
              <a:xfrm>
                <a:off x="6449130" y="2718823"/>
                <a:ext cx="151467" cy="151467"/>
              </a:xfrm>
              <a:custGeom>
                <a:rect b="b" l="l" r="r" t="t"/>
                <a:pathLst>
                  <a:path extrusionOk="0" h="5347" w="5347">
                    <a:moveTo>
                      <a:pt x="2668" y="0"/>
                    </a:moveTo>
                    <a:cubicBezTo>
                      <a:pt x="1192" y="0"/>
                      <a:pt x="1" y="1191"/>
                      <a:pt x="1" y="2679"/>
                    </a:cubicBezTo>
                    <a:cubicBezTo>
                      <a:pt x="1" y="4156"/>
                      <a:pt x="1192" y="5346"/>
                      <a:pt x="2668" y="5346"/>
                    </a:cubicBezTo>
                    <a:cubicBezTo>
                      <a:pt x="4144" y="5346"/>
                      <a:pt x="5347" y="4156"/>
                      <a:pt x="5347" y="2679"/>
                    </a:cubicBezTo>
                    <a:cubicBezTo>
                      <a:pt x="5347" y="1191"/>
                      <a:pt x="4144" y="0"/>
                      <a:pt x="26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1" name="Google Shape;671;p19"/>
            <p:cNvGrpSpPr/>
            <p:nvPr/>
          </p:nvGrpSpPr>
          <p:grpSpPr>
            <a:xfrm>
              <a:off x="4914061" y="2284106"/>
              <a:ext cx="2139064" cy="2833380"/>
              <a:chOff x="3860514" y="2070564"/>
              <a:chExt cx="1495177" cy="2162762"/>
            </a:xfrm>
          </p:grpSpPr>
          <p:sp>
            <p:nvSpPr>
              <p:cNvPr id="672" name="Google Shape;672;p19"/>
              <p:cNvSpPr/>
              <p:nvPr/>
            </p:nvSpPr>
            <p:spPr>
              <a:xfrm>
                <a:off x="3860514" y="2070564"/>
                <a:ext cx="1424335" cy="1424335"/>
              </a:xfrm>
              <a:custGeom>
                <a:rect b="b" l="l" r="r" t="t"/>
                <a:pathLst>
                  <a:path extrusionOk="0" h="50281" w="50281">
                    <a:moveTo>
                      <a:pt x="25146" y="4430"/>
                    </a:moveTo>
                    <a:cubicBezTo>
                      <a:pt x="36565" y="4430"/>
                      <a:pt x="45851" y="13717"/>
                      <a:pt x="45851" y="25135"/>
                    </a:cubicBezTo>
                    <a:cubicBezTo>
                      <a:pt x="45851" y="36553"/>
                      <a:pt x="36565" y="45840"/>
                      <a:pt x="25146" y="45840"/>
                    </a:cubicBezTo>
                    <a:cubicBezTo>
                      <a:pt x="13728" y="45840"/>
                      <a:pt x="4442" y="36553"/>
                      <a:pt x="4442" y="25135"/>
                    </a:cubicBezTo>
                    <a:cubicBezTo>
                      <a:pt x="4442" y="13717"/>
                      <a:pt x="13728" y="4430"/>
                      <a:pt x="25146" y="4430"/>
                    </a:cubicBezTo>
                    <a:close/>
                    <a:moveTo>
                      <a:pt x="25146" y="1"/>
                    </a:moveTo>
                    <a:cubicBezTo>
                      <a:pt x="11264" y="1"/>
                      <a:pt x="0" y="11252"/>
                      <a:pt x="0" y="25135"/>
                    </a:cubicBezTo>
                    <a:cubicBezTo>
                      <a:pt x="0" y="39017"/>
                      <a:pt x="11264" y="50281"/>
                      <a:pt x="25146" y="50281"/>
                    </a:cubicBezTo>
                    <a:cubicBezTo>
                      <a:pt x="39029" y="50281"/>
                      <a:pt x="50281" y="39017"/>
                      <a:pt x="50281" y="25135"/>
                    </a:cubicBezTo>
                    <a:cubicBezTo>
                      <a:pt x="50281" y="11252"/>
                      <a:pt x="39029" y="1"/>
                      <a:pt x="25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19"/>
              <p:cNvSpPr/>
              <p:nvPr/>
            </p:nvSpPr>
            <p:spPr>
              <a:xfrm>
                <a:off x="3860514" y="2070564"/>
                <a:ext cx="1424335" cy="724164"/>
              </a:xfrm>
              <a:custGeom>
                <a:rect b="b" l="l" r="r" t="t"/>
                <a:pathLst>
                  <a:path extrusionOk="0" h="25564" w="50281">
                    <a:moveTo>
                      <a:pt x="25146" y="1"/>
                    </a:moveTo>
                    <a:cubicBezTo>
                      <a:pt x="11264" y="1"/>
                      <a:pt x="0" y="11252"/>
                      <a:pt x="0" y="25135"/>
                    </a:cubicBezTo>
                    <a:cubicBezTo>
                      <a:pt x="0" y="25278"/>
                      <a:pt x="12" y="25420"/>
                      <a:pt x="12" y="25563"/>
                    </a:cubicBezTo>
                    <a:lnTo>
                      <a:pt x="4453" y="25563"/>
                    </a:lnTo>
                    <a:cubicBezTo>
                      <a:pt x="4453" y="25420"/>
                      <a:pt x="4442" y="25278"/>
                      <a:pt x="4442" y="25135"/>
                    </a:cubicBezTo>
                    <a:cubicBezTo>
                      <a:pt x="4442" y="13717"/>
                      <a:pt x="13728" y="4430"/>
                      <a:pt x="25146" y="4430"/>
                    </a:cubicBezTo>
                    <a:cubicBezTo>
                      <a:pt x="36565" y="4430"/>
                      <a:pt x="45851" y="13717"/>
                      <a:pt x="45851" y="25135"/>
                    </a:cubicBezTo>
                    <a:cubicBezTo>
                      <a:pt x="45851" y="25278"/>
                      <a:pt x="45840" y="25420"/>
                      <a:pt x="45840" y="25563"/>
                    </a:cubicBezTo>
                    <a:lnTo>
                      <a:pt x="50269" y="25563"/>
                    </a:lnTo>
                    <a:cubicBezTo>
                      <a:pt x="50281" y="25420"/>
                      <a:pt x="50281" y="25278"/>
                      <a:pt x="50281" y="25135"/>
                    </a:cubicBezTo>
                    <a:cubicBezTo>
                      <a:pt x="50281" y="11252"/>
                      <a:pt x="39029" y="1"/>
                      <a:pt x="25146" y="1"/>
                    </a:cubicBezTo>
                    <a:close/>
                  </a:path>
                </a:pathLst>
              </a:custGeom>
              <a:solidFill>
                <a:srgbClr val="E72B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9"/>
              <p:cNvSpPr txBox="1"/>
              <p:nvPr/>
            </p:nvSpPr>
            <p:spPr>
              <a:xfrm>
                <a:off x="3925741" y="3698426"/>
                <a:ext cx="1397843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800"/>
                  <a:buFont typeface="Roboto"/>
                  <a:buNone/>
                </a:pPr>
                <a:r>
                  <a:rPr b="0" i="0" lang="es-EC" sz="13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Genera conocimientos de lo que funciona y no, al momento de implementar una política pública</a:t>
                </a:r>
                <a:endParaRPr/>
              </a:p>
            </p:txBody>
          </p:sp>
          <p:sp>
            <p:nvSpPr>
              <p:cNvPr id="675" name="Google Shape;675;p19"/>
              <p:cNvSpPr/>
              <p:nvPr/>
            </p:nvSpPr>
            <p:spPr>
              <a:xfrm>
                <a:off x="5091934" y="2662819"/>
                <a:ext cx="263757" cy="263786"/>
              </a:xfrm>
              <a:custGeom>
                <a:rect b="b" l="l" r="r" t="t"/>
                <a:pathLst>
                  <a:path extrusionOk="0" h="9312" w="9311">
                    <a:moveTo>
                      <a:pt x="4656" y="1"/>
                    </a:moveTo>
                    <a:cubicBezTo>
                      <a:pt x="2084" y="1"/>
                      <a:pt x="0" y="2085"/>
                      <a:pt x="0" y="4656"/>
                    </a:cubicBezTo>
                    <a:cubicBezTo>
                      <a:pt x="0" y="7228"/>
                      <a:pt x="2084" y="9312"/>
                      <a:pt x="4656" y="9312"/>
                    </a:cubicBezTo>
                    <a:cubicBezTo>
                      <a:pt x="7227" y="9312"/>
                      <a:pt x="9311" y="7228"/>
                      <a:pt x="9311" y="4656"/>
                    </a:cubicBezTo>
                    <a:cubicBezTo>
                      <a:pt x="9311" y="2085"/>
                      <a:pt x="7227" y="1"/>
                      <a:pt x="4656" y="1"/>
                    </a:cubicBezTo>
                    <a:close/>
                  </a:path>
                </a:pathLst>
              </a:custGeom>
              <a:solidFill>
                <a:srgbClr val="E72B50"/>
              </a:solidFill>
              <a:ln cap="flat" cmpd="sng" w="9525">
                <a:solidFill>
                  <a:srgbClr val="E72B5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19"/>
              <p:cNvSpPr/>
              <p:nvPr/>
            </p:nvSpPr>
            <p:spPr>
              <a:xfrm>
                <a:off x="5147910" y="2718823"/>
                <a:ext cx="151807" cy="151467"/>
              </a:xfrm>
              <a:custGeom>
                <a:rect b="b" l="l" r="r" t="t"/>
                <a:pathLst>
                  <a:path extrusionOk="0" h="5347" w="5359">
                    <a:moveTo>
                      <a:pt x="2680" y="0"/>
                    </a:moveTo>
                    <a:cubicBezTo>
                      <a:pt x="1203" y="0"/>
                      <a:pt x="1" y="1191"/>
                      <a:pt x="1" y="2679"/>
                    </a:cubicBezTo>
                    <a:cubicBezTo>
                      <a:pt x="1" y="4156"/>
                      <a:pt x="1203" y="5346"/>
                      <a:pt x="2680" y="5346"/>
                    </a:cubicBezTo>
                    <a:cubicBezTo>
                      <a:pt x="4156" y="5346"/>
                      <a:pt x="5358" y="4156"/>
                      <a:pt x="5358" y="2679"/>
                    </a:cubicBezTo>
                    <a:cubicBezTo>
                      <a:pt x="5358" y="1191"/>
                      <a:pt x="4156" y="0"/>
                      <a:pt x="26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7" name="Google Shape;677;p19"/>
            <p:cNvGrpSpPr/>
            <p:nvPr/>
          </p:nvGrpSpPr>
          <p:grpSpPr>
            <a:xfrm>
              <a:off x="2936203" y="1702963"/>
              <a:ext cx="2140038" cy="2706350"/>
              <a:chOff x="2558953" y="1429115"/>
              <a:chExt cx="1495858" cy="2065798"/>
            </a:xfrm>
          </p:grpSpPr>
          <p:sp>
            <p:nvSpPr>
              <p:cNvPr id="678" name="Google Shape;678;p19"/>
              <p:cNvSpPr/>
              <p:nvPr/>
            </p:nvSpPr>
            <p:spPr>
              <a:xfrm>
                <a:off x="2559294" y="2070564"/>
                <a:ext cx="1424335" cy="1424335"/>
              </a:xfrm>
              <a:custGeom>
                <a:rect b="b" l="l" r="r" t="t"/>
                <a:pathLst>
                  <a:path extrusionOk="0" h="50281" w="50281">
                    <a:moveTo>
                      <a:pt x="25134" y="4430"/>
                    </a:moveTo>
                    <a:cubicBezTo>
                      <a:pt x="36552" y="4430"/>
                      <a:pt x="45839" y="13717"/>
                      <a:pt x="45839" y="25135"/>
                    </a:cubicBezTo>
                    <a:cubicBezTo>
                      <a:pt x="45839" y="36553"/>
                      <a:pt x="36552" y="45840"/>
                      <a:pt x="25134" y="45840"/>
                    </a:cubicBezTo>
                    <a:cubicBezTo>
                      <a:pt x="13716" y="45840"/>
                      <a:pt x="4429" y="36553"/>
                      <a:pt x="4429" y="25135"/>
                    </a:cubicBezTo>
                    <a:cubicBezTo>
                      <a:pt x="4429" y="13717"/>
                      <a:pt x="13716" y="4430"/>
                      <a:pt x="25134" y="4430"/>
                    </a:cubicBezTo>
                    <a:close/>
                    <a:moveTo>
                      <a:pt x="25134" y="1"/>
                    </a:moveTo>
                    <a:cubicBezTo>
                      <a:pt x="11252" y="1"/>
                      <a:pt x="0" y="11252"/>
                      <a:pt x="0" y="25135"/>
                    </a:cubicBezTo>
                    <a:cubicBezTo>
                      <a:pt x="0" y="39017"/>
                      <a:pt x="11252" y="50281"/>
                      <a:pt x="25134" y="50281"/>
                    </a:cubicBezTo>
                    <a:cubicBezTo>
                      <a:pt x="39017" y="50281"/>
                      <a:pt x="50280" y="39017"/>
                      <a:pt x="50280" y="25135"/>
                    </a:cubicBezTo>
                    <a:cubicBezTo>
                      <a:pt x="50280" y="11252"/>
                      <a:pt x="39017" y="1"/>
                      <a:pt x="25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9"/>
              <p:cNvSpPr/>
              <p:nvPr/>
            </p:nvSpPr>
            <p:spPr>
              <a:xfrm>
                <a:off x="2559634" y="2794714"/>
                <a:ext cx="1423655" cy="700199"/>
              </a:xfrm>
              <a:custGeom>
                <a:rect b="b" l="l" r="r" t="t"/>
                <a:pathLst>
                  <a:path extrusionOk="0" h="24718" w="50257">
                    <a:moveTo>
                      <a:pt x="0" y="0"/>
                    </a:moveTo>
                    <a:cubicBezTo>
                      <a:pt x="226" y="13681"/>
                      <a:pt x="11382" y="24718"/>
                      <a:pt x="25122" y="24718"/>
                    </a:cubicBezTo>
                    <a:cubicBezTo>
                      <a:pt x="38862" y="24718"/>
                      <a:pt x="50030" y="13681"/>
                      <a:pt x="50256" y="0"/>
                    </a:cubicBezTo>
                    <a:lnTo>
                      <a:pt x="45815" y="0"/>
                    </a:lnTo>
                    <a:cubicBezTo>
                      <a:pt x="45589" y="11216"/>
                      <a:pt x="36397" y="20277"/>
                      <a:pt x="25122" y="20277"/>
                    </a:cubicBezTo>
                    <a:cubicBezTo>
                      <a:pt x="13847" y="20277"/>
                      <a:pt x="4655" y="11216"/>
                      <a:pt x="4429" y="0"/>
                    </a:cubicBezTo>
                    <a:close/>
                  </a:path>
                </a:pathLst>
              </a:custGeom>
              <a:solidFill>
                <a:srgbClr val="FC73C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19"/>
              <p:cNvSpPr/>
              <p:nvPr/>
            </p:nvSpPr>
            <p:spPr>
              <a:xfrm>
                <a:off x="3791025" y="2662819"/>
                <a:ext cx="263786" cy="263786"/>
              </a:xfrm>
              <a:custGeom>
                <a:rect b="b" l="l" r="r" t="t"/>
                <a:pathLst>
                  <a:path extrusionOk="0" h="9312" w="9312">
                    <a:moveTo>
                      <a:pt x="4656" y="1"/>
                    </a:moveTo>
                    <a:cubicBezTo>
                      <a:pt x="2084" y="1"/>
                      <a:pt x="1" y="2085"/>
                      <a:pt x="1" y="4656"/>
                    </a:cubicBezTo>
                    <a:cubicBezTo>
                      <a:pt x="1" y="7228"/>
                      <a:pt x="2084" y="9312"/>
                      <a:pt x="4656" y="9312"/>
                    </a:cubicBezTo>
                    <a:cubicBezTo>
                      <a:pt x="7228" y="9312"/>
                      <a:pt x="9311" y="7228"/>
                      <a:pt x="9311" y="4656"/>
                    </a:cubicBezTo>
                    <a:cubicBezTo>
                      <a:pt x="9311" y="2085"/>
                      <a:pt x="7228" y="1"/>
                      <a:pt x="4656" y="1"/>
                    </a:cubicBezTo>
                    <a:close/>
                  </a:path>
                </a:pathLst>
              </a:custGeom>
              <a:solidFill>
                <a:srgbClr val="FC73C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19"/>
              <p:cNvSpPr/>
              <p:nvPr/>
            </p:nvSpPr>
            <p:spPr>
              <a:xfrm>
                <a:off x="3847030" y="2718823"/>
                <a:ext cx="151467" cy="151467"/>
              </a:xfrm>
              <a:custGeom>
                <a:rect b="b" l="l" r="r" t="t"/>
                <a:pathLst>
                  <a:path extrusionOk="0" h="5347" w="5347">
                    <a:moveTo>
                      <a:pt x="2679" y="0"/>
                    </a:moveTo>
                    <a:cubicBezTo>
                      <a:pt x="1191" y="0"/>
                      <a:pt x="0" y="1191"/>
                      <a:pt x="0" y="2679"/>
                    </a:cubicBezTo>
                    <a:cubicBezTo>
                      <a:pt x="0" y="4156"/>
                      <a:pt x="1191" y="5346"/>
                      <a:pt x="2679" y="5346"/>
                    </a:cubicBezTo>
                    <a:cubicBezTo>
                      <a:pt x="4156" y="5346"/>
                      <a:pt x="5346" y="4156"/>
                      <a:pt x="5346" y="2679"/>
                    </a:cubicBezTo>
                    <a:cubicBezTo>
                      <a:pt x="5346" y="1191"/>
                      <a:pt x="4156" y="0"/>
                      <a:pt x="2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9"/>
              <p:cNvSpPr txBox="1"/>
              <p:nvPr/>
            </p:nvSpPr>
            <p:spPr>
              <a:xfrm>
                <a:off x="2558953" y="1429115"/>
                <a:ext cx="1424335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ts val="1800"/>
                  <a:buFont typeface="Roboto"/>
                  <a:buNone/>
                </a:pPr>
                <a:r>
                  <a:rPr b="0" i="0" lang="es-EC" sz="13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Retroalimentar la gestión gubernamental.</a:t>
                </a:r>
                <a:endParaRPr/>
              </a:p>
            </p:txBody>
          </p:sp>
        </p:grpSp>
        <p:grpSp>
          <p:nvGrpSpPr>
            <p:cNvPr id="683" name="Google Shape;683;p19"/>
            <p:cNvGrpSpPr/>
            <p:nvPr/>
          </p:nvGrpSpPr>
          <p:grpSpPr>
            <a:xfrm>
              <a:off x="912192" y="2323545"/>
              <a:ext cx="2166078" cy="2847695"/>
              <a:chOff x="1239531" y="2070564"/>
              <a:chExt cx="1514060" cy="2173689"/>
            </a:xfrm>
          </p:grpSpPr>
          <p:sp>
            <p:nvSpPr>
              <p:cNvPr id="684" name="Google Shape;684;p19"/>
              <p:cNvSpPr/>
              <p:nvPr/>
            </p:nvSpPr>
            <p:spPr>
              <a:xfrm>
                <a:off x="1260425" y="2070564"/>
                <a:ext cx="1424335" cy="1424335"/>
              </a:xfrm>
              <a:custGeom>
                <a:rect b="b" l="l" r="r" t="t"/>
                <a:pathLst>
                  <a:path extrusionOk="0" h="50281" w="50281">
                    <a:moveTo>
                      <a:pt x="25146" y="4430"/>
                    </a:moveTo>
                    <a:cubicBezTo>
                      <a:pt x="36564" y="4430"/>
                      <a:pt x="45851" y="13717"/>
                      <a:pt x="45851" y="25135"/>
                    </a:cubicBezTo>
                    <a:cubicBezTo>
                      <a:pt x="45851" y="36553"/>
                      <a:pt x="36564" y="45840"/>
                      <a:pt x="25146" y="45840"/>
                    </a:cubicBezTo>
                    <a:cubicBezTo>
                      <a:pt x="13728" y="45840"/>
                      <a:pt x="4441" y="36553"/>
                      <a:pt x="4441" y="25135"/>
                    </a:cubicBezTo>
                    <a:cubicBezTo>
                      <a:pt x="4441" y="13717"/>
                      <a:pt x="13728" y="4430"/>
                      <a:pt x="25146" y="4430"/>
                    </a:cubicBezTo>
                    <a:close/>
                    <a:moveTo>
                      <a:pt x="25146" y="1"/>
                    </a:moveTo>
                    <a:cubicBezTo>
                      <a:pt x="11264" y="1"/>
                      <a:pt x="0" y="11252"/>
                      <a:pt x="0" y="25135"/>
                    </a:cubicBezTo>
                    <a:cubicBezTo>
                      <a:pt x="0" y="39017"/>
                      <a:pt x="11264" y="50281"/>
                      <a:pt x="25146" y="50281"/>
                    </a:cubicBezTo>
                    <a:cubicBezTo>
                      <a:pt x="39029" y="50281"/>
                      <a:pt x="50280" y="39017"/>
                      <a:pt x="50280" y="25135"/>
                    </a:cubicBezTo>
                    <a:cubicBezTo>
                      <a:pt x="50280" y="11252"/>
                      <a:pt x="39029" y="1"/>
                      <a:pt x="251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9"/>
              <p:cNvSpPr/>
              <p:nvPr/>
            </p:nvSpPr>
            <p:spPr>
              <a:xfrm>
                <a:off x="1260425" y="2070564"/>
                <a:ext cx="1424335" cy="724164"/>
              </a:xfrm>
              <a:custGeom>
                <a:rect b="b" l="l" r="r" t="t"/>
                <a:pathLst>
                  <a:path extrusionOk="0" h="25564" w="50281">
                    <a:moveTo>
                      <a:pt x="25146" y="1"/>
                    </a:moveTo>
                    <a:cubicBezTo>
                      <a:pt x="11264" y="1"/>
                      <a:pt x="0" y="11252"/>
                      <a:pt x="0" y="25135"/>
                    </a:cubicBezTo>
                    <a:cubicBezTo>
                      <a:pt x="0" y="25278"/>
                      <a:pt x="12" y="25420"/>
                      <a:pt x="12" y="25563"/>
                    </a:cubicBezTo>
                    <a:lnTo>
                      <a:pt x="4453" y="25563"/>
                    </a:lnTo>
                    <a:cubicBezTo>
                      <a:pt x="4453" y="25420"/>
                      <a:pt x="4441" y="25278"/>
                      <a:pt x="4441" y="25135"/>
                    </a:cubicBezTo>
                    <a:cubicBezTo>
                      <a:pt x="4441" y="13717"/>
                      <a:pt x="13728" y="4430"/>
                      <a:pt x="25146" y="4430"/>
                    </a:cubicBezTo>
                    <a:cubicBezTo>
                      <a:pt x="36564" y="4430"/>
                      <a:pt x="45851" y="13717"/>
                      <a:pt x="45851" y="25135"/>
                    </a:cubicBezTo>
                    <a:cubicBezTo>
                      <a:pt x="45851" y="25278"/>
                      <a:pt x="45839" y="25420"/>
                      <a:pt x="45839" y="25563"/>
                    </a:cubicBezTo>
                    <a:lnTo>
                      <a:pt x="50268" y="25563"/>
                    </a:lnTo>
                    <a:cubicBezTo>
                      <a:pt x="50280" y="25420"/>
                      <a:pt x="50280" y="25278"/>
                      <a:pt x="50280" y="25135"/>
                    </a:cubicBezTo>
                    <a:cubicBezTo>
                      <a:pt x="50280" y="11252"/>
                      <a:pt x="39029" y="1"/>
                      <a:pt x="25146" y="1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19"/>
              <p:cNvSpPr/>
              <p:nvPr/>
            </p:nvSpPr>
            <p:spPr>
              <a:xfrm>
                <a:off x="2489805" y="2662819"/>
                <a:ext cx="263786" cy="263786"/>
              </a:xfrm>
              <a:custGeom>
                <a:rect b="b" l="l" r="r" t="t"/>
                <a:pathLst>
                  <a:path extrusionOk="0" h="9312" w="9312">
                    <a:moveTo>
                      <a:pt x="4656" y="1"/>
                    </a:moveTo>
                    <a:cubicBezTo>
                      <a:pt x="2084" y="1"/>
                      <a:pt x="0" y="2085"/>
                      <a:pt x="0" y="4656"/>
                    </a:cubicBezTo>
                    <a:cubicBezTo>
                      <a:pt x="0" y="7228"/>
                      <a:pt x="2084" y="9312"/>
                      <a:pt x="4656" y="9312"/>
                    </a:cubicBezTo>
                    <a:cubicBezTo>
                      <a:pt x="7228" y="9312"/>
                      <a:pt x="9311" y="7228"/>
                      <a:pt x="9311" y="4656"/>
                    </a:cubicBezTo>
                    <a:cubicBezTo>
                      <a:pt x="9311" y="2085"/>
                      <a:pt x="7228" y="1"/>
                      <a:pt x="4656" y="1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9"/>
              <p:cNvSpPr/>
              <p:nvPr/>
            </p:nvSpPr>
            <p:spPr>
              <a:xfrm>
                <a:off x="2546121" y="2718823"/>
                <a:ext cx="151467" cy="151467"/>
              </a:xfrm>
              <a:custGeom>
                <a:rect b="b" l="l" r="r" t="t"/>
                <a:pathLst>
                  <a:path extrusionOk="0" h="5347" w="5347">
                    <a:moveTo>
                      <a:pt x="2668" y="0"/>
                    </a:moveTo>
                    <a:cubicBezTo>
                      <a:pt x="1191" y="0"/>
                      <a:pt x="1" y="1191"/>
                      <a:pt x="1" y="2679"/>
                    </a:cubicBezTo>
                    <a:cubicBezTo>
                      <a:pt x="1" y="4156"/>
                      <a:pt x="1191" y="5346"/>
                      <a:pt x="2668" y="5346"/>
                    </a:cubicBezTo>
                    <a:cubicBezTo>
                      <a:pt x="4144" y="5346"/>
                      <a:pt x="5347" y="4156"/>
                      <a:pt x="5347" y="2679"/>
                    </a:cubicBezTo>
                    <a:cubicBezTo>
                      <a:pt x="5347" y="1191"/>
                      <a:pt x="4144" y="0"/>
                      <a:pt x="26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9"/>
              <p:cNvSpPr txBox="1"/>
              <p:nvPr/>
            </p:nvSpPr>
            <p:spPr>
              <a:xfrm>
                <a:off x="1239531" y="3709353"/>
                <a:ext cx="1327948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>
                    <a:srgbClr val="595959"/>
                  </a:buClr>
                  <a:buSzPts val="1800"/>
                  <a:buFont typeface="Roboto"/>
                  <a:buNone/>
                </a:pPr>
                <a:r>
                  <a:rPr b="0" i="0" lang="es-EC" sz="13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Genera alertas oportunas</a:t>
                </a:r>
                <a:endParaRPr/>
              </a:p>
            </p:txBody>
          </p:sp>
        </p:grpSp>
        <p:pic>
          <p:nvPicPr>
            <p:cNvPr id="689" name="Google Shape;689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52008" y="2820202"/>
              <a:ext cx="900458" cy="900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0" name="Google Shape;690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46647" y="2858703"/>
              <a:ext cx="1064088" cy="1064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40327" y="2963778"/>
              <a:ext cx="901261" cy="9012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2" name="Google Shape;692;p19"/>
          <p:cNvGrpSpPr/>
          <p:nvPr/>
        </p:nvGrpSpPr>
        <p:grpSpPr>
          <a:xfrm>
            <a:off x="5474459" y="3654586"/>
            <a:ext cx="884445" cy="906518"/>
            <a:chOff x="6389827" y="4718864"/>
            <a:chExt cx="884445" cy="906518"/>
          </a:xfrm>
        </p:grpSpPr>
        <p:sp>
          <p:nvSpPr>
            <p:cNvPr id="693" name="Google Shape;693;p19"/>
            <p:cNvSpPr/>
            <p:nvPr/>
          </p:nvSpPr>
          <p:spPr>
            <a:xfrm>
              <a:off x="6389827" y="4718864"/>
              <a:ext cx="884445" cy="906518"/>
            </a:xfrm>
            <a:prstGeom prst="ellipse">
              <a:avLst/>
            </a:prstGeom>
            <a:solidFill>
              <a:schemeClr val="accent4"/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4" name="Google Shape;694;p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75722" y="4840622"/>
              <a:ext cx="734483" cy="7344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5" name="Google Shape;695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6236" y="3689949"/>
            <a:ext cx="745893" cy="745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¿Qué es la evaluación?</a:t>
            </a:r>
            <a:b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20"/>
          <p:cNvPicPr preferRelativeResize="0"/>
          <p:nvPr/>
        </p:nvPicPr>
        <p:blipFill rotWithShape="1">
          <a:blip r:embed="rId3">
            <a:alphaModFix/>
          </a:blip>
          <a:srcRect b="0" l="0" r="13197" t="0"/>
          <a:stretch/>
        </p:blipFill>
        <p:spPr>
          <a:xfrm>
            <a:off x="-223469" y="-33352"/>
            <a:ext cx="12236450" cy="688786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20"/>
          <p:cNvSpPr txBox="1"/>
          <p:nvPr/>
        </p:nvSpPr>
        <p:spPr>
          <a:xfrm>
            <a:off x="695950" y="223627"/>
            <a:ext cx="1039761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mirada desde la gestión pública: Transformando los resultados de la evaluación 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acción</a:t>
            </a:r>
            <a:endParaRPr/>
          </a:p>
        </p:txBody>
      </p:sp>
      <p:sp>
        <p:nvSpPr>
          <p:cNvPr id="703" name="Google Shape;703;p20"/>
          <p:cNvSpPr txBox="1"/>
          <p:nvPr/>
        </p:nvSpPr>
        <p:spPr>
          <a:xfrm>
            <a:off x="738117" y="1666815"/>
            <a:ext cx="1354138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Montserrat"/>
              <a:buNone/>
            </a:pPr>
            <a:r>
              <a:rPr b="1" i="0" lang="es-EC" sz="4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0"/>
          <p:cNvSpPr txBox="1"/>
          <p:nvPr/>
        </p:nvSpPr>
        <p:spPr>
          <a:xfrm>
            <a:off x="670125" y="3258250"/>
            <a:ext cx="1354138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Montserrat"/>
              <a:buNone/>
            </a:pPr>
            <a:r>
              <a:rPr b="1" i="0" lang="es-EC" sz="4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0"/>
          <p:cNvSpPr txBox="1"/>
          <p:nvPr/>
        </p:nvSpPr>
        <p:spPr>
          <a:xfrm>
            <a:off x="675231" y="5071203"/>
            <a:ext cx="1354138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Montserrat"/>
              <a:buNone/>
            </a:pPr>
            <a:r>
              <a:rPr b="1" i="0" lang="es-EC" sz="4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6" name="Google Shape;706;p20"/>
          <p:cNvGrpSpPr/>
          <p:nvPr/>
        </p:nvGrpSpPr>
        <p:grpSpPr>
          <a:xfrm>
            <a:off x="2353187" y="1349293"/>
            <a:ext cx="3679676" cy="1099921"/>
            <a:chOff x="4798088" y="755288"/>
            <a:chExt cx="3679676" cy="1099921"/>
          </a:xfrm>
        </p:grpSpPr>
        <p:cxnSp>
          <p:nvCxnSpPr>
            <p:cNvPr id="707" name="Google Shape;707;p20"/>
            <p:cNvCxnSpPr/>
            <p:nvPr/>
          </p:nvCxnSpPr>
          <p:spPr>
            <a:xfrm flipH="1" rot="10800000">
              <a:off x="4798088" y="755288"/>
              <a:ext cx="622962" cy="1099921"/>
            </a:xfrm>
            <a:prstGeom prst="straightConnector1">
              <a:avLst/>
            </a:prstGeom>
            <a:noFill/>
            <a:ln cap="flat" cmpd="sng" w="381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08" name="Google Shape;708;p20"/>
            <p:cNvCxnSpPr/>
            <p:nvPr/>
          </p:nvCxnSpPr>
          <p:spPr>
            <a:xfrm>
              <a:off x="5406413" y="755288"/>
              <a:ext cx="3071351" cy="0"/>
            </a:xfrm>
            <a:prstGeom prst="straightConnector1">
              <a:avLst/>
            </a:prstGeom>
            <a:noFill/>
            <a:ln cap="flat" cmpd="sng" w="381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09" name="Google Shape;709;p20"/>
          <p:cNvSpPr/>
          <p:nvPr/>
        </p:nvSpPr>
        <p:spPr>
          <a:xfrm>
            <a:off x="1728780" y="1305547"/>
            <a:ext cx="960438" cy="1146175"/>
          </a:xfrm>
          <a:custGeom>
            <a:rect b="b" l="l" r="r" t="t"/>
            <a:pathLst>
              <a:path extrusionOk="0" h="722" w="605">
                <a:moveTo>
                  <a:pt x="0" y="0"/>
                </a:moveTo>
                <a:lnTo>
                  <a:pt x="403" y="0"/>
                </a:lnTo>
                <a:lnTo>
                  <a:pt x="605" y="358"/>
                </a:lnTo>
                <a:lnTo>
                  <a:pt x="396" y="722"/>
                </a:lnTo>
                <a:lnTo>
                  <a:pt x="0" y="722"/>
                </a:lnTo>
                <a:lnTo>
                  <a:pt x="0" y="0"/>
                </a:lnTo>
                <a:close/>
              </a:path>
            </a:pathLst>
          </a:custGeom>
          <a:solidFill>
            <a:srgbClr val="E2495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652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0"/>
          <p:cNvSpPr/>
          <p:nvPr/>
        </p:nvSpPr>
        <p:spPr>
          <a:xfrm>
            <a:off x="1165241" y="1305547"/>
            <a:ext cx="192505" cy="1146175"/>
          </a:xfrm>
          <a:prstGeom prst="rect">
            <a:avLst/>
          </a:prstGeom>
          <a:solidFill>
            <a:srgbClr val="E249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20"/>
          <p:cNvSpPr/>
          <p:nvPr/>
        </p:nvSpPr>
        <p:spPr>
          <a:xfrm>
            <a:off x="6207811" y="1349293"/>
            <a:ext cx="100264" cy="1146175"/>
          </a:xfrm>
          <a:prstGeom prst="rect">
            <a:avLst/>
          </a:prstGeom>
          <a:solidFill>
            <a:srgbClr val="E249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0"/>
          <p:cNvSpPr txBox="1"/>
          <p:nvPr/>
        </p:nvSpPr>
        <p:spPr>
          <a:xfrm>
            <a:off x="2738790" y="1766619"/>
            <a:ext cx="3294073" cy="384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C" sz="19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Evaluación de la Política Pública</a:t>
            </a:r>
            <a:endParaRPr b="1" i="0" sz="19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713" name="Google Shape;713;p20"/>
          <p:cNvGrpSpPr/>
          <p:nvPr/>
        </p:nvGrpSpPr>
        <p:grpSpPr>
          <a:xfrm>
            <a:off x="2353187" y="3066446"/>
            <a:ext cx="3679676" cy="1099921"/>
            <a:chOff x="4798088" y="755288"/>
            <a:chExt cx="3679676" cy="1099921"/>
          </a:xfrm>
        </p:grpSpPr>
        <p:cxnSp>
          <p:nvCxnSpPr>
            <p:cNvPr id="714" name="Google Shape;714;p20"/>
            <p:cNvCxnSpPr/>
            <p:nvPr/>
          </p:nvCxnSpPr>
          <p:spPr>
            <a:xfrm flipH="1" rot="10800000">
              <a:off x="4798088" y="755288"/>
              <a:ext cx="622962" cy="1099921"/>
            </a:xfrm>
            <a:prstGeom prst="straightConnector1">
              <a:avLst/>
            </a:prstGeom>
            <a:noFill/>
            <a:ln cap="flat" cmpd="sng" w="381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15" name="Google Shape;715;p20"/>
            <p:cNvCxnSpPr/>
            <p:nvPr/>
          </p:nvCxnSpPr>
          <p:spPr>
            <a:xfrm>
              <a:off x="5406413" y="755288"/>
              <a:ext cx="3071351" cy="0"/>
            </a:xfrm>
            <a:prstGeom prst="straightConnector1">
              <a:avLst/>
            </a:prstGeom>
            <a:noFill/>
            <a:ln cap="flat" cmpd="sng" w="381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16" name="Google Shape;716;p20"/>
          <p:cNvSpPr/>
          <p:nvPr/>
        </p:nvSpPr>
        <p:spPr>
          <a:xfrm>
            <a:off x="1728780" y="3022700"/>
            <a:ext cx="960438" cy="1146175"/>
          </a:xfrm>
          <a:custGeom>
            <a:rect b="b" l="l" r="r" t="t"/>
            <a:pathLst>
              <a:path extrusionOk="0" h="722" w="605">
                <a:moveTo>
                  <a:pt x="0" y="0"/>
                </a:moveTo>
                <a:lnTo>
                  <a:pt x="403" y="0"/>
                </a:lnTo>
                <a:lnTo>
                  <a:pt x="605" y="358"/>
                </a:lnTo>
                <a:lnTo>
                  <a:pt x="396" y="722"/>
                </a:lnTo>
                <a:lnTo>
                  <a:pt x="0" y="722"/>
                </a:lnTo>
                <a:lnTo>
                  <a:pt x="0" y="0"/>
                </a:lnTo>
                <a:close/>
              </a:path>
            </a:pathLst>
          </a:custGeom>
          <a:solidFill>
            <a:srgbClr val="64D1D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652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20"/>
          <p:cNvSpPr/>
          <p:nvPr/>
        </p:nvSpPr>
        <p:spPr>
          <a:xfrm>
            <a:off x="1165241" y="3022700"/>
            <a:ext cx="192505" cy="1146175"/>
          </a:xfrm>
          <a:prstGeom prst="rect">
            <a:avLst/>
          </a:prstGeom>
          <a:solidFill>
            <a:srgbClr val="64D1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20"/>
          <p:cNvSpPr/>
          <p:nvPr/>
        </p:nvSpPr>
        <p:spPr>
          <a:xfrm>
            <a:off x="6207811" y="3066446"/>
            <a:ext cx="100264" cy="1146175"/>
          </a:xfrm>
          <a:prstGeom prst="rect">
            <a:avLst/>
          </a:prstGeom>
          <a:solidFill>
            <a:srgbClr val="64D1D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9" name="Google Shape;719;p20"/>
          <p:cNvGrpSpPr/>
          <p:nvPr/>
        </p:nvGrpSpPr>
        <p:grpSpPr>
          <a:xfrm>
            <a:off x="2353187" y="4838694"/>
            <a:ext cx="3679676" cy="1099921"/>
            <a:chOff x="4798088" y="755288"/>
            <a:chExt cx="3679676" cy="1099921"/>
          </a:xfrm>
        </p:grpSpPr>
        <p:cxnSp>
          <p:nvCxnSpPr>
            <p:cNvPr id="720" name="Google Shape;720;p20"/>
            <p:cNvCxnSpPr/>
            <p:nvPr/>
          </p:nvCxnSpPr>
          <p:spPr>
            <a:xfrm flipH="1" rot="10800000">
              <a:off x="4798088" y="755288"/>
              <a:ext cx="622962" cy="1099921"/>
            </a:xfrm>
            <a:prstGeom prst="straightConnector1">
              <a:avLst/>
            </a:prstGeom>
            <a:noFill/>
            <a:ln cap="flat" cmpd="sng" w="381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21" name="Google Shape;721;p20"/>
            <p:cNvCxnSpPr/>
            <p:nvPr/>
          </p:nvCxnSpPr>
          <p:spPr>
            <a:xfrm>
              <a:off x="5406413" y="755288"/>
              <a:ext cx="3071351" cy="0"/>
            </a:xfrm>
            <a:prstGeom prst="straightConnector1">
              <a:avLst/>
            </a:prstGeom>
            <a:noFill/>
            <a:ln cap="flat" cmpd="sng" w="38100">
              <a:solidFill>
                <a:srgbClr val="BFBFB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22" name="Google Shape;722;p20"/>
          <p:cNvSpPr/>
          <p:nvPr/>
        </p:nvSpPr>
        <p:spPr>
          <a:xfrm>
            <a:off x="1728780" y="4794948"/>
            <a:ext cx="960438" cy="1146175"/>
          </a:xfrm>
          <a:custGeom>
            <a:rect b="b" l="l" r="r" t="t"/>
            <a:pathLst>
              <a:path extrusionOk="0" h="722" w="605">
                <a:moveTo>
                  <a:pt x="0" y="0"/>
                </a:moveTo>
                <a:lnTo>
                  <a:pt x="403" y="0"/>
                </a:lnTo>
                <a:lnTo>
                  <a:pt x="605" y="358"/>
                </a:lnTo>
                <a:lnTo>
                  <a:pt x="396" y="722"/>
                </a:lnTo>
                <a:lnTo>
                  <a:pt x="0" y="722"/>
                </a:lnTo>
                <a:lnTo>
                  <a:pt x="0" y="0"/>
                </a:lnTo>
                <a:close/>
              </a:path>
            </a:pathLst>
          </a:custGeom>
          <a:solidFill>
            <a:srgbClr val="FFBD29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652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20"/>
          <p:cNvSpPr/>
          <p:nvPr/>
        </p:nvSpPr>
        <p:spPr>
          <a:xfrm>
            <a:off x="1165241" y="4794948"/>
            <a:ext cx="192505" cy="1146175"/>
          </a:xfrm>
          <a:prstGeom prst="rect">
            <a:avLst/>
          </a:prstGeom>
          <a:solidFill>
            <a:srgbClr val="FFBD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0"/>
          <p:cNvSpPr/>
          <p:nvPr/>
        </p:nvSpPr>
        <p:spPr>
          <a:xfrm>
            <a:off x="6207811" y="4838694"/>
            <a:ext cx="100264" cy="1146175"/>
          </a:xfrm>
          <a:prstGeom prst="rect">
            <a:avLst/>
          </a:prstGeom>
          <a:solidFill>
            <a:srgbClr val="FFBD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20"/>
          <p:cNvSpPr txBox="1"/>
          <p:nvPr/>
        </p:nvSpPr>
        <p:spPr>
          <a:xfrm>
            <a:off x="2778709" y="3323856"/>
            <a:ext cx="3294073" cy="677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C" sz="19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Comunicación de resultados de las evaluaciones</a:t>
            </a:r>
            <a:endParaRPr b="1" i="0" sz="19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26" name="Google Shape;726;p20"/>
          <p:cNvSpPr txBox="1"/>
          <p:nvPr/>
        </p:nvSpPr>
        <p:spPr>
          <a:xfrm>
            <a:off x="2737494" y="5255450"/>
            <a:ext cx="3294073" cy="384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C" sz="19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Uso de las evaluaciones</a:t>
            </a:r>
            <a:endParaRPr b="1" i="0" sz="19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27" name="Google Shape;727;p20"/>
          <p:cNvSpPr txBox="1"/>
          <p:nvPr/>
        </p:nvSpPr>
        <p:spPr>
          <a:xfrm>
            <a:off x="6443104" y="3446966"/>
            <a:ext cx="356106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resultados serán publicados y difundidos.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0"/>
          <p:cNvSpPr txBox="1"/>
          <p:nvPr/>
        </p:nvSpPr>
        <p:spPr>
          <a:xfrm>
            <a:off x="6303861" y="4756831"/>
            <a:ext cx="3979784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resultados de las evaluaciones servirán de insumo para la </a:t>
            </a:r>
            <a:r>
              <a:rPr b="1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construcción de los planes de acción</a:t>
            </a: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ser implementados de las recomendaciones.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0"/>
          <p:cNvSpPr txBox="1"/>
          <p:nvPr/>
        </p:nvSpPr>
        <p:spPr>
          <a:xfrm>
            <a:off x="6379886" y="1176943"/>
            <a:ext cx="3882812" cy="1708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SNP – INSTITUCIÓN</a:t>
            </a:r>
            <a:endParaRPr/>
          </a:p>
          <a:p>
            <a:pPr indent="-2032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Busca mejorar la calidad de las intervenciones públicas, promover la transparencia y rendición de cuentas, generar conocimiento, optimizar los procesos y fortalecer la legitimidad de las políticas públicas.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21"/>
          <p:cNvPicPr preferRelativeResize="0"/>
          <p:nvPr/>
        </p:nvPicPr>
        <p:blipFill rotWithShape="1">
          <a:blip r:embed="rId3">
            <a:alphaModFix/>
          </a:blip>
          <a:srcRect b="0" l="0" r="13197" t="0"/>
          <a:stretch/>
        </p:blipFill>
        <p:spPr>
          <a:xfrm>
            <a:off x="0" y="-29868"/>
            <a:ext cx="12236450" cy="6887868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1"/>
          <p:cNvSpPr txBox="1"/>
          <p:nvPr/>
        </p:nvSpPr>
        <p:spPr>
          <a:xfrm>
            <a:off x="870154" y="441828"/>
            <a:ext cx="1039761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mirada desde la gestión pública: Transformando los resultados de la evaluación en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acción</a:t>
            </a:r>
            <a:endParaRPr/>
          </a:p>
        </p:txBody>
      </p:sp>
      <p:grpSp>
        <p:nvGrpSpPr>
          <p:cNvPr id="737" name="Google Shape;737;p21"/>
          <p:cNvGrpSpPr/>
          <p:nvPr/>
        </p:nvGrpSpPr>
        <p:grpSpPr>
          <a:xfrm>
            <a:off x="471855" y="2448262"/>
            <a:ext cx="5790269" cy="1961473"/>
            <a:chOff x="1271034" y="235010"/>
            <a:chExt cx="5790269" cy="1961473"/>
          </a:xfrm>
        </p:grpSpPr>
        <p:sp>
          <p:nvSpPr>
            <p:cNvPr id="738" name="Google Shape;738;p21"/>
            <p:cNvSpPr/>
            <p:nvPr/>
          </p:nvSpPr>
          <p:spPr>
            <a:xfrm rot="5400000">
              <a:off x="2986539" y="362506"/>
              <a:ext cx="1961473" cy="1706481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FFD300"/>
                </a:gs>
                <a:gs pos="100000">
                  <a:srgbClr val="FFEF63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1"/>
            <p:cNvSpPr txBox="1"/>
            <p:nvPr/>
          </p:nvSpPr>
          <p:spPr>
            <a:xfrm>
              <a:off x="3379962" y="540673"/>
              <a:ext cx="1174627" cy="1350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b="0" i="0" lang="es-EC" sz="2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 de acción</a:t>
              </a:r>
              <a:endPara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4872299" y="627305"/>
              <a:ext cx="2189004" cy="11768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1"/>
            <p:cNvSpPr txBox="1"/>
            <p:nvPr/>
          </p:nvSpPr>
          <p:spPr>
            <a:xfrm>
              <a:off x="4872299" y="627305"/>
              <a:ext cx="2189004" cy="11768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b="0" i="0" lang="es-EC" sz="1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Son los pasos que se debe dar para que una política pública sea ejecutada.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1"/>
            <p:cNvSpPr/>
            <p:nvPr/>
          </p:nvSpPr>
          <p:spPr>
            <a:xfrm rot="5400000">
              <a:off x="1143538" y="362506"/>
              <a:ext cx="1961473" cy="1706481"/>
            </a:xfrm>
            <a:prstGeom prst="hexagon">
              <a:avLst>
                <a:gd fmla="val 25000" name="adj"/>
                <a:gd fmla="val 115470" name="vf"/>
              </a:avLst>
            </a:prstGeom>
            <a:gradFill>
              <a:gsLst>
                <a:gs pos="0">
                  <a:srgbClr val="4699E7"/>
                </a:gs>
                <a:gs pos="100000">
                  <a:srgbClr val="8ECA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1"/>
            <p:cNvSpPr txBox="1"/>
            <p:nvPr/>
          </p:nvSpPr>
          <p:spPr>
            <a:xfrm>
              <a:off x="1536961" y="540673"/>
              <a:ext cx="1174627" cy="1350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21"/>
          <p:cNvGrpSpPr/>
          <p:nvPr/>
        </p:nvGrpSpPr>
        <p:grpSpPr>
          <a:xfrm>
            <a:off x="6263637" y="1161531"/>
            <a:ext cx="4786309" cy="4687146"/>
            <a:chOff x="1670845" y="365760"/>
            <a:chExt cx="4786309" cy="4687146"/>
          </a:xfrm>
        </p:grpSpPr>
        <p:sp>
          <p:nvSpPr>
            <p:cNvPr id="745" name="Google Shape;745;p21"/>
            <p:cNvSpPr/>
            <p:nvPr/>
          </p:nvSpPr>
          <p:spPr>
            <a:xfrm>
              <a:off x="1905474" y="365760"/>
              <a:ext cx="4551680" cy="4551680"/>
            </a:xfrm>
            <a:prstGeom prst="pie">
              <a:avLst>
                <a:gd fmla="val 16200000" name="adj1"/>
                <a:gd fmla="val 1800000" name="adj2"/>
              </a:avLst>
            </a:prstGeom>
            <a:gradFill>
              <a:gsLst>
                <a:gs pos="0">
                  <a:srgbClr val="98B7FF"/>
                </a:gs>
                <a:gs pos="35000">
                  <a:srgbClr val="B9CBFF"/>
                </a:gs>
                <a:gs pos="100000">
                  <a:srgbClr val="E2E9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1"/>
            <p:cNvSpPr txBox="1"/>
            <p:nvPr/>
          </p:nvSpPr>
          <p:spPr>
            <a:xfrm>
              <a:off x="4380179" y="1205653"/>
              <a:ext cx="1544320" cy="1517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s-EC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Recomendaciones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1670845" y="501226"/>
              <a:ext cx="4551680" cy="4551680"/>
            </a:xfrm>
            <a:prstGeom prst="pie">
              <a:avLst>
                <a:gd fmla="val 1800000" name="adj1"/>
                <a:gd fmla="val 9000000" name="adj2"/>
              </a:avLst>
            </a:prstGeom>
            <a:gradFill>
              <a:gsLst>
                <a:gs pos="0">
                  <a:srgbClr val="98B7FF"/>
                </a:gs>
                <a:gs pos="35000">
                  <a:srgbClr val="B9CBFF"/>
                </a:gs>
                <a:gs pos="100000">
                  <a:srgbClr val="E2E9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1"/>
            <p:cNvSpPr txBox="1"/>
            <p:nvPr/>
          </p:nvSpPr>
          <p:spPr>
            <a:xfrm>
              <a:off x="2917139" y="3373120"/>
              <a:ext cx="2059093" cy="14088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s-EC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Buscar la soluciones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1670845" y="501226"/>
              <a:ext cx="4551680" cy="4551680"/>
            </a:xfrm>
            <a:prstGeom prst="pie">
              <a:avLst>
                <a:gd fmla="val 9000000" name="adj1"/>
                <a:gd fmla="val 16200000" name="adj2"/>
              </a:avLst>
            </a:prstGeom>
            <a:gradFill>
              <a:gsLst>
                <a:gs pos="0">
                  <a:srgbClr val="98B7FF"/>
                </a:gs>
                <a:gs pos="35000">
                  <a:srgbClr val="B9CBFF"/>
                </a:gs>
                <a:gs pos="100000">
                  <a:srgbClr val="E2E9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1"/>
            <p:cNvSpPr txBox="1"/>
            <p:nvPr/>
          </p:nvSpPr>
          <p:spPr>
            <a:xfrm>
              <a:off x="2158525" y="1395306"/>
              <a:ext cx="1544320" cy="1517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b="0" i="0" lang="es-EC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Buscar la causa del problema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2"/>
          <p:cNvSpPr/>
          <p:nvPr/>
        </p:nvSpPr>
        <p:spPr>
          <a:xfrm>
            <a:off x="7096" y="0"/>
            <a:ext cx="7620000" cy="685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756" name="Google Shape;75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37" y="-21266"/>
            <a:ext cx="12236537" cy="6883052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22"/>
          <p:cNvSpPr txBox="1"/>
          <p:nvPr/>
        </p:nvSpPr>
        <p:spPr>
          <a:xfrm>
            <a:off x="5239076" y="2630681"/>
            <a:ext cx="60321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s-EC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 de Acción</a:t>
            </a:r>
            <a:endParaRPr b="0" i="1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23"/>
          <p:cNvPicPr preferRelativeResize="0"/>
          <p:nvPr/>
        </p:nvPicPr>
        <p:blipFill rotWithShape="1">
          <a:blip r:embed="rId3">
            <a:alphaModFix/>
          </a:blip>
          <a:srcRect b="0" l="0" r="13197" t="0"/>
          <a:stretch/>
        </p:blipFill>
        <p:spPr>
          <a:xfrm>
            <a:off x="0" y="-29868"/>
            <a:ext cx="12236450" cy="6887868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23"/>
          <p:cNvSpPr txBox="1"/>
          <p:nvPr/>
        </p:nvSpPr>
        <p:spPr>
          <a:xfrm>
            <a:off x="641339" y="357552"/>
            <a:ext cx="2794094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0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Plan de acción</a:t>
            </a:r>
            <a:endParaRPr b="1" i="0" sz="2000" u="none" cap="none" strike="noStrike">
              <a:solidFill>
                <a:srgbClr val="4C3C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4" name="Google Shape;764;p23"/>
          <p:cNvGrpSpPr/>
          <p:nvPr/>
        </p:nvGrpSpPr>
        <p:grpSpPr>
          <a:xfrm>
            <a:off x="2018056" y="1031892"/>
            <a:ext cx="8155887" cy="5468556"/>
            <a:chOff x="1744126" y="482675"/>
            <a:chExt cx="8343126" cy="5772575"/>
          </a:xfrm>
        </p:grpSpPr>
        <p:sp>
          <p:nvSpPr>
            <p:cNvPr id="765" name="Google Shape;765;p23"/>
            <p:cNvSpPr/>
            <p:nvPr/>
          </p:nvSpPr>
          <p:spPr>
            <a:xfrm rot="-5400000">
              <a:off x="2464620" y="389290"/>
              <a:ext cx="1163287" cy="1407505"/>
            </a:xfrm>
            <a:custGeom>
              <a:rect b="b" l="l" r="r" t="t"/>
              <a:pathLst>
                <a:path extrusionOk="0" h="8339" w="7125">
                  <a:moveTo>
                    <a:pt x="3568" y="0"/>
                  </a:moveTo>
                  <a:cubicBezTo>
                    <a:pt x="1593" y="0"/>
                    <a:pt x="0" y="1594"/>
                    <a:pt x="0" y="3557"/>
                  </a:cubicBezTo>
                  <a:cubicBezTo>
                    <a:pt x="0" y="5193"/>
                    <a:pt x="1108" y="6575"/>
                    <a:pt x="2618" y="6987"/>
                  </a:cubicBezTo>
                  <a:lnTo>
                    <a:pt x="3568" y="8338"/>
                  </a:lnTo>
                  <a:lnTo>
                    <a:pt x="4506" y="6987"/>
                  </a:lnTo>
                  <a:cubicBezTo>
                    <a:pt x="6016" y="6575"/>
                    <a:pt x="7124" y="5193"/>
                    <a:pt x="7124" y="3557"/>
                  </a:cubicBezTo>
                  <a:cubicBezTo>
                    <a:pt x="7124" y="1594"/>
                    <a:pt x="5531" y="0"/>
                    <a:pt x="3568" y="0"/>
                  </a:cubicBezTo>
                  <a:close/>
                </a:path>
              </a:pathLst>
            </a:custGeom>
            <a:gradFill>
              <a:gsLst>
                <a:gs pos="0">
                  <a:srgbClr val="306CD7"/>
                </a:gs>
                <a:gs pos="100000">
                  <a:srgbClr val="90B0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3"/>
            <p:cNvSpPr/>
            <p:nvPr/>
          </p:nvSpPr>
          <p:spPr>
            <a:xfrm rot="-5400000">
              <a:off x="2713186" y="4946166"/>
              <a:ext cx="1214099" cy="1404069"/>
            </a:xfrm>
            <a:custGeom>
              <a:rect b="b" l="l" r="r" t="t"/>
              <a:pathLst>
                <a:path extrusionOk="0" h="8339" w="7125">
                  <a:moveTo>
                    <a:pt x="3568" y="0"/>
                  </a:moveTo>
                  <a:cubicBezTo>
                    <a:pt x="1593" y="0"/>
                    <a:pt x="0" y="1594"/>
                    <a:pt x="0" y="3557"/>
                  </a:cubicBezTo>
                  <a:cubicBezTo>
                    <a:pt x="0" y="5193"/>
                    <a:pt x="1108" y="6575"/>
                    <a:pt x="2618" y="6987"/>
                  </a:cubicBezTo>
                  <a:lnTo>
                    <a:pt x="3568" y="8338"/>
                  </a:lnTo>
                  <a:lnTo>
                    <a:pt x="4506" y="6987"/>
                  </a:lnTo>
                  <a:cubicBezTo>
                    <a:pt x="6016" y="6575"/>
                    <a:pt x="7124" y="5193"/>
                    <a:pt x="7124" y="3557"/>
                  </a:cubicBezTo>
                  <a:cubicBezTo>
                    <a:pt x="7124" y="1594"/>
                    <a:pt x="5531" y="0"/>
                    <a:pt x="3568" y="0"/>
                  </a:cubicBezTo>
                  <a:close/>
                </a:path>
              </a:pathLst>
            </a:custGeom>
            <a:gradFill>
              <a:gsLst>
                <a:gs pos="0">
                  <a:srgbClr val="489BE7"/>
                </a:gs>
                <a:gs pos="100000">
                  <a:srgbClr val="91CCFF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3"/>
            <p:cNvSpPr/>
            <p:nvPr/>
          </p:nvSpPr>
          <p:spPr>
            <a:xfrm flipH="1" rot="5400000">
              <a:off x="7801759" y="1641696"/>
              <a:ext cx="1231395" cy="1382582"/>
            </a:xfrm>
            <a:custGeom>
              <a:rect b="b" l="l" r="r" t="t"/>
              <a:pathLst>
                <a:path extrusionOk="0" h="8339" w="7125">
                  <a:moveTo>
                    <a:pt x="3568" y="0"/>
                  </a:moveTo>
                  <a:cubicBezTo>
                    <a:pt x="1593" y="0"/>
                    <a:pt x="0" y="1594"/>
                    <a:pt x="0" y="3557"/>
                  </a:cubicBezTo>
                  <a:cubicBezTo>
                    <a:pt x="0" y="5193"/>
                    <a:pt x="1108" y="6575"/>
                    <a:pt x="2618" y="6987"/>
                  </a:cubicBezTo>
                  <a:lnTo>
                    <a:pt x="3568" y="8338"/>
                  </a:lnTo>
                  <a:lnTo>
                    <a:pt x="4506" y="6987"/>
                  </a:lnTo>
                  <a:cubicBezTo>
                    <a:pt x="6016" y="6575"/>
                    <a:pt x="7124" y="5193"/>
                    <a:pt x="7124" y="3557"/>
                  </a:cubicBezTo>
                  <a:cubicBezTo>
                    <a:pt x="7124" y="1594"/>
                    <a:pt x="5531" y="0"/>
                    <a:pt x="3568" y="0"/>
                  </a:cubicBezTo>
                  <a:close/>
                </a:path>
              </a:pathLst>
            </a:custGeom>
            <a:gradFill>
              <a:gsLst>
                <a:gs pos="0">
                  <a:srgbClr val="FF7714"/>
                </a:gs>
                <a:gs pos="100000">
                  <a:srgbClr val="FFA773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3"/>
            <p:cNvSpPr/>
            <p:nvPr/>
          </p:nvSpPr>
          <p:spPr>
            <a:xfrm rot="-5400000">
              <a:off x="2601883" y="2677290"/>
              <a:ext cx="1214099" cy="1404069"/>
            </a:xfrm>
            <a:custGeom>
              <a:rect b="b" l="l" r="r" t="t"/>
              <a:pathLst>
                <a:path extrusionOk="0" h="8339" w="7125">
                  <a:moveTo>
                    <a:pt x="3568" y="0"/>
                  </a:moveTo>
                  <a:cubicBezTo>
                    <a:pt x="1593" y="0"/>
                    <a:pt x="0" y="1594"/>
                    <a:pt x="0" y="3557"/>
                  </a:cubicBezTo>
                  <a:cubicBezTo>
                    <a:pt x="0" y="5193"/>
                    <a:pt x="1108" y="6575"/>
                    <a:pt x="2618" y="6987"/>
                  </a:cubicBezTo>
                  <a:lnTo>
                    <a:pt x="3568" y="8338"/>
                  </a:lnTo>
                  <a:lnTo>
                    <a:pt x="4506" y="6987"/>
                  </a:lnTo>
                  <a:cubicBezTo>
                    <a:pt x="6016" y="6575"/>
                    <a:pt x="7124" y="5193"/>
                    <a:pt x="7124" y="3557"/>
                  </a:cubicBezTo>
                  <a:cubicBezTo>
                    <a:pt x="7124" y="1594"/>
                    <a:pt x="5531" y="0"/>
                    <a:pt x="356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rgbClr val="D8D8D8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3"/>
            <p:cNvSpPr/>
            <p:nvPr/>
          </p:nvSpPr>
          <p:spPr>
            <a:xfrm flipH="1" rot="5400000">
              <a:off x="7908255" y="3970505"/>
              <a:ext cx="1148872" cy="1369211"/>
            </a:xfrm>
            <a:custGeom>
              <a:rect b="b" l="l" r="r" t="t"/>
              <a:pathLst>
                <a:path extrusionOk="0" h="8339" w="7125">
                  <a:moveTo>
                    <a:pt x="3568" y="0"/>
                  </a:moveTo>
                  <a:cubicBezTo>
                    <a:pt x="1593" y="0"/>
                    <a:pt x="0" y="1594"/>
                    <a:pt x="0" y="3557"/>
                  </a:cubicBezTo>
                  <a:cubicBezTo>
                    <a:pt x="0" y="5193"/>
                    <a:pt x="1108" y="6575"/>
                    <a:pt x="2618" y="6987"/>
                  </a:cubicBezTo>
                  <a:lnTo>
                    <a:pt x="3568" y="8338"/>
                  </a:lnTo>
                  <a:lnTo>
                    <a:pt x="4506" y="6987"/>
                  </a:lnTo>
                  <a:cubicBezTo>
                    <a:pt x="6016" y="6575"/>
                    <a:pt x="7124" y="5193"/>
                    <a:pt x="7124" y="3557"/>
                  </a:cubicBezTo>
                  <a:cubicBezTo>
                    <a:pt x="7124" y="1594"/>
                    <a:pt x="5531" y="0"/>
                    <a:pt x="3568" y="0"/>
                  </a:cubicBezTo>
                  <a:close/>
                </a:path>
              </a:pathLst>
            </a:custGeom>
            <a:gradFill>
              <a:gsLst>
                <a:gs pos="0">
                  <a:srgbClr val="FFD300"/>
                </a:gs>
                <a:gs pos="100000">
                  <a:srgbClr val="FFEF63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2437359" y="599211"/>
              <a:ext cx="1012789" cy="996067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00025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2598308" y="2880693"/>
              <a:ext cx="1012789" cy="996067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00025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8009683" y="1842752"/>
              <a:ext cx="1012789" cy="996067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00025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8061287" y="4158210"/>
              <a:ext cx="1012789" cy="996067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00025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4" name="Google Shape;774;p23"/>
            <p:cNvCxnSpPr/>
            <p:nvPr/>
          </p:nvCxnSpPr>
          <p:spPr>
            <a:xfrm flipH="1" rot="-5400000">
              <a:off x="5294074" y="-46453"/>
              <a:ext cx="912000" cy="33600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chemeClr val="accent1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775" name="Google Shape;775;p23"/>
            <p:cNvCxnSpPr/>
            <p:nvPr/>
          </p:nvCxnSpPr>
          <p:spPr>
            <a:xfrm rot="-5400000">
              <a:off x="5321510" y="1034110"/>
              <a:ext cx="912000" cy="33600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chemeClr val="accent2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776" name="Google Shape;776;p23"/>
            <p:cNvCxnSpPr/>
            <p:nvPr/>
          </p:nvCxnSpPr>
          <p:spPr>
            <a:xfrm flipH="1" rot="-5400000">
              <a:off x="5300844" y="2304737"/>
              <a:ext cx="912000" cy="33600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chemeClr val="accent3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777" name="Google Shape;777;p23"/>
            <p:cNvSpPr/>
            <p:nvPr/>
          </p:nvSpPr>
          <p:spPr>
            <a:xfrm>
              <a:off x="1744126" y="1842515"/>
              <a:ext cx="5556659" cy="711882"/>
            </a:xfrm>
            <a:prstGeom prst="roundRect">
              <a:avLst>
                <a:gd fmla="val 6755" name="adj"/>
              </a:avLst>
            </a:prstGeom>
            <a:solidFill>
              <a:schemeClr val="lt1"/>
            </a:solidFill>
            <a:ln cap="flat" cmpd="sng" w="2540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243825" spcFirstLastPara="1" rIns="243825" wrap="square" tIns="121900">
              <a:no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4C3CA8"/>
                  </a:solidFill>
                  <a:latin typeface="Arial"/>
                  <a:ea typeface="Arial"/>
                  <a:cs typeface="Arial"/>
                  <a:sym typeface="Arial"/>
                </a:rPr>
                <a:t>INFORMACIÓN DE LA INTERVENCIÓN PÚBLICA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4221729" y="482675"/>
              <a:ext cx="5717799" cy="1019499"/>
            </a:xfrm>
            <a:prstGeom prst="roundRect">
              <a:avLst>
                <a:gd fmla="val 6755" name="adj"/>
              </a:avLst>
            </a:prstGeom>
            <a:solidFill>
              <a:schemeClr val="lt1"/>
            </a:solidFill>
            <a:ln cap="flat" cmpd="sng" w="254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243825" spcFirstLastPara="1" rIns="243825" wrap="square" tIns="121900">
              <a:no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4C3CA8"/>
                  </a:solidFill>
                  <a:latin typeface="Arial"/>
                  <a:ea typeface="Arial"/>
                  <a:cs typeface="Arial"/>
                  <a:sym typeface="Arial"/>
                </a:rPr>
                <a:t>DATOS GENERALES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4211165" y="3069009"/>
              <a:ext cx="5865523" cy="711883"/>
            </a:xfrm>
            <a:prstGeom prst="roundRect">
              <a:avLst>
                <a:gd fmla="val 6755" name="adj"/>
              </a:avLst>
            </a:prstGeom>
            <a:solidFill>
              <a:schemeClr val="lt1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243825" spcFirstLastPara="1" rIns="243825" wrap="square" tIns="121900">
              <a:no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4C3CA8"/>
                  </a:solidFill>
                  <a:latin typeface="Arial"/>
                  <a:ea typeface="Arial"/>
                  <a:cs typeface="Arial"/>
                  <a:sym typeface="Arial"/>
                </a:rPr>
                <a:t>CONTENIDO DEL PLAN DE ACCIÓN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1744126" y="4202569"/>
              <a:ext cx="5556659" cy="811222"/>
            </a:xfrm>
            <a:prstGeom prst="roundRect">
              <a:avLst>
                <a:gd fmla="val 6755" name="adj"/>
              </a:avLst>
            </a:prstGeom>
            <a:solidFill>
              <a:schemeClr val="lt1"/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243825" spcFirstLastPara="1" rIns="243825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4C3CA8"/>
                  </a:solidFill>
                  <a:latin typeface="Arial"/>
                  <a:ea typeface="Arial"/>
                  <a:cs typeface="Arial"/>
                  <a:sym typeface="Arial"/>
                </a:rPr>
                <a:t>OBSERVACIONES</a:t>
              </a:r>
              <a:endParaRPr/>
            </a:p>
          </p:txBody>
        </p:sp>
        <p:cxnSp>
          <p:nvCxnSpPr>
            <p:cNvPr id="781" name="Google Shape;781;p23"/>
            <p:cNvCxnSpPr/>
            <p:nvPr/>
          </p:nvCxnSpPr>
          <p:spPr>
            <a:xfrm rot="-5400000">
              <a:off x="5350620" y="3467372"/>
              <a:ext cx="912000" cy="3360000"/>
            </a:xfrm>
            <a:prstGeom prst="bentConnector3">
              <a:avLst>
                <a:gd fmla="val 50000" name="adj1"/>
              </a:avLst>
            </a:prstGeom>
            <a:noFill/>
            <a:ln cap="flat" cmpd="sng" w="28575">
              <a:solidFill>
                <a:srgbClr val="BF9000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782" name="Google Shape;782;p23"/>
            <p:cNvSpPr/>
            <p:nvPr/>
          </p:nvSpPr>
          <p:spPr>
            <a:xfrm>
              <a:off x="4221729" y="5255692"/>
              <a:ext cx="5865523" cy="756000"/>
            </a:xfrm>
            <a:prstGeom prst="roundRect">
              <a:avLst>
                <a:gd fmla="val 6755" name="adj"/>
              </a:avLst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243825" spcFirstLastPara="1" rIns="243825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4C3CA8"/>
                  </a:solidFill>
                  <a:latin typeface="Arial"/>
                  <a:ea typeface="Arial"/>
                  <a:cs typeface="Arial"/>
                  <a:sym typeface="Arial"/>
                </a:rPr>
                <a:t>FIRMAS DE RESPONSABILIDAD</a:t>
              </a: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>
              <a:off x="2709612" y="5159844"/>
              <a:ext cx="1012789" cy="996067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200025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4" name="Google Shape;784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02959" y="2984093"/>
              <a:ext cx="704331" cy="704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136041" y="1949990"/>
              <a:ext cx="697787" cy="6977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86" name="Google Shape;78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10968" y="4657724"/>
            <a:ext cx="686384" cy="6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09713" y="5603095"/>
            <a:ext cx="760296" cy="736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18195" y="1271760"/>
            <a:ext cx="707023" cy="685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4"/>
          <p:cNvSpPr txBox="1"/>
          <p:nvPr/>
        </p:nvSpPr>
        <p:spPr>
          <a:xfrm>
            <a:off x="235810" y="142948"/>
            <a:ext cx="2794094" cy="400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0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Plan de acción</a:t>
            </a:r>
            <a:endParaRPr b="1" i="0" sz="2000" u="none" cap="none" strike="noStrike">
              <a:solidFill>
                <a:srgbClr val="4C3C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4"/>
          <p:cNvGrpSpPr/>
          <p:nvPr/>
        </p:nvGrpSpPr>
        <p:grpSpPr>
          <a:xfrm>
            <a:off x="421472" y="1273756"/>
            <a:ext cx="10622300" cy="5166905"/>
            <a:chOff x="3670" y="159731"/>
            <a:chExt cx="10622300" cy="5166905"/>
          </a:xfrm>
        </p:grpSpPr>
        <p:sp>
          <p:nvSpPr>
            <p:cNvPr id="795" name="Google Shape;795;p24"/>
            <p:cNvSpPr/>
            <p:nvPr/>
          </p:nvSpPr>
          <p:spPr>
            <a:xfrm>
              <a:off x="28312" y="159731"/>
              <a:ext cx="2044960" cy="714326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4"/>
            <p:cNvSpPr txBox="1"/>
            <p:nvPr/>
          </p:nvSpPr>
          <p:spPr>
            <a:xfrm>
              <a:off x="28312" y="159731"/>
              <a:ext cx="2044960" cy="71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825" lIns="92450" spcFirstLastPara="1" rIns="92450" wrap="square" tIns="52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i="0" lang="es-EC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DATOS GENERALES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4"/>
            <p:cNvSpPr/>
            <p:nvPr/>
          </p:nvSpPr>
          <p:spPr>
            <a:xfrm>
              <a:off x="3670" y="879736"/>
              <a:ext cx="2044960" cy="44469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4"/>
            <p:cNvSpPr txBox="1"/>
            <p:nvPr/>
          </p:nvSpPr>
          <p:spPr>
            <a:xfrm>
              <a:off x="3670" y="879736"/>
              <a:ext cx="2044960" cy="444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000" lIns="69325" spcFirstLastPara="1" rIns="92450" wrap="square" tIns="693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Nombre de la intervención evaluada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Política del PND alineada a la intervención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Objetivos del PND alineados a la intervención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Metas del PND alineadas a la intervención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Institución ejecutora de la intervención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Periodo de la evaluación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Año en el que se realizó la evaluación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4"/>
            <p:cNvSpPr/>
            <p:nvPr/>
          </p:nvSpPr>
          <p:spPr>
            <a:xfrm>
              <a:off x="2334924" y="165410"/>
              <a:ext cx="2044960" cy="714326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4"/>
            <p:cNvSpPr txBox="1"/>
            <p:nvPr/>
          </p:nvSpPr>
          <p:spPr>
            <a:xfrm>
              <a:off x="2334924" y="165410"/>
              <a:ext cx="2044960" cy="71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825" lIns="92450" spcFirstLastPara="1" rIns="92450" wrap="square" tIns="52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i="0" lang="es-EC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INFORMACIÓN DE LA INTERVENCIÓN PÚBLICA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4"/>
            <p:cNvSpPr/>
            <p:nvPr/>
          </p:nvSpPr>
          <p:spPr>
            <a:xfrm>
              <a:off x="2334924" y="879736"/>
              <a:ext cx="2044960" cy="44469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4"/>
            <p:cNvSpPr txBox="1"/>
            <p:nvPr/>
          </p:nvSpPr>
          <p:spPr>
            <a:xfrm>
              <a:off x="2334924" y="879736"/>
              <a:ext cx="2044960" cy="444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000" lIns="69325" spcFirstLastPara="1" rIns="92450" wrap="square" tIns="693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Objetivo general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Objetivos específicos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Instituciones que intervinieron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4"/>
            <p:cNvSpPr/>
            <p:nvPr/>
          </p:nvSpPr>
          <p:spPr>
            <a:xfrm>
              <a:off x="4666179" y="165410"/>
              <a:ext cx="2044960" cy="714326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4"/>
            <p:cNvSpPr txBox="1"/>
            <p:nvPr/>
          </p:nvSpPr>
          <p:spPr>
            <a:xfrm>
              <a:off x="4666179" y="165410"/>
              <a:ext cx="2044960" cy="71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825" lIns="92450" spcFirstLastPara="1" rIns="92450" wrap="square" tIns="52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i="0" lang="es-EC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CONTENIDO DEL PLAN DE ACCIÓN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4"/>
            <p:cNvSpPr/>
            <p:nvPr/>
          </p:nvSpPr>
          <p:spPr>
            <a:xfrm>
              <a:off x="4666179" y="879736"/>
              <a:ext cx="2044960" cy="44469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4"/>
            <p:cNvSpPr txBox="1"/>
            <p:nvPr/>
          </p:nvSpPr>
          <p:spPr>
            <a:xfrm>
              <a:off x="4666179" y="879736"/>
              <a:ext cx="2044960" cy="444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000" lIns="69325" spcFirstLastPara="1" rIns="92450" wrap="square" tIns="693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Recomendación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Prioridad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Actividades o acciones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Fecha Inicio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Fecha Fin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175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None/>
              </a:pPr>
              <a:r>
                <a:t/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Arial"/>
                <a:buChar char="•"/>
              </a:pPr>
              <a:r>
                <a:rPr b="0" i="0" lang="es-EC" sz="1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Institución y área responsable</a:t>
              </a:r>
              <a:endPara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6997434" y="165410"/>
              <a:ext cx="1701631" cy="714326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4"/>
            <p:cNvSpPr txBox="1"/>
            <p:nvPr/>
          </p:nvSpPr>
          <p:spPr>
            <a:xfrm>
              <a:off x="6997434" y="165410"/>
              <a:ext cx="1701631" cy="71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825" lIns="92450" spcFirstLastPara="1" rIns="92450" wrap="square" tIns="52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i="0" lang="es-EC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OBSERVACIONES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4"/>
            <p:cNvSpPr/>
            <p:nvPr/>
          </p:nvSpPr>
          <p:spPr>
            <a:xfrm>
              <a:off x="6997434" y="879736"/>
              <a:ext cx="1701631" cy="44469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24"/>
            <p:cNvSpPr/>
            <p:nvPr/>
          </p:nvSpPr>
          <p:spPr>
            <a:xfrm>
              <a:off x="8985360" y="165410"/>
              <a:ext cx="1640610" cy="714326"/>
            </a:xfrm>
            <a:prstGeom prst="rect">
              <a:avLst/>
            </a:prstGeom>
            <a:solidFill>
              <a:srgbClr val="599BD5"/>
            </a:solidFill>
            <a:ln cap="flat" cmpd="sng" w="25400">
              <a:solidFill>
                <a:srgbClr val="599BD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24"/>
            <p:cNvSpPr txBox="1"/>
            <p:nvPr/>
          </p:nvSpPr>
          <p:spPr>
            <a:xfrm>
              <a:off x="8985360" y="165410"/>
              <a:ext cx="1640610" cy="71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2825" lIns="92450" spcFirstLastPara="1" rIns="92450" wrap="square" tIns="528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i="0" lang="es-EC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FIRMAS</a:t>
              </a:r>
              <a:endParaRPr/>
            </a:p>
          </p:txBody>
        </p:sp>
        <p:sp>
          <p:nvSpPr>
            <p:cNvPr id="812" name="Google Shape;812;p24"/>
            <p:cNvSpPr/>
            <p:nvPr/>
          </p:nvSpPr>
          <p:spPr>
            <a:xfrm>
              <a:off x="9005339" y="879736"/>
              <a:ext cx="1600651" cy="444690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24"/>
          <p:cNvSpPr/>
          <p:nvPr/>
        </p:nvSpPr>
        <p:spPr>
          <a:xfrm>
            <a:off x="1167138" y="611102"/>
            <a:ext cx="465719" cy="482029"/>
          </a:xfrm>
          <a:prstGeom prst="rect">
            <a:avLst/>
          </a:prstGeom>
          <a:solidFill>
            <a:srgbClr val="4083BF"/>
          </a:solidFill>
          <a:ln cap="flat" cmpd="sng" w="25400">
            <a:solidFill>
              <a:srgbClr val="4083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4" name="Google Shape;81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3367" y="672072"/>
            <a:ext cx="359490" cy="35949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24"/>
          <p:cNvSpPr/>
          <p:nvPr/>
        </p:nvSpPr>
        <p:spPr>
          <a:xfrm>
            <a:off x="3377817" y="611102"/>
            <a:ext cx="465719" cy="482029"/>
          </a:xfrm>
          <a:prstGeom prst="rect">
            <a:avLst/>
          </a:prstGeom>
          <a:solidFill>
            <a:srgbClr val="4083BF"/>
          </a:solidFill>
          <a:ln cap="flat" cmpd="sng" w="25400">
            <a:solidFill>
              <a:srgbClr val="4083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6" name="Google Shape;81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7817" y="573306"/>
            <a:ext cx="418715" cy="418715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24"/>
          <p:cNvSpPr/>
          <p:nvPr/>
        </p:nvSpPr>
        <p:spPr>
          <a:xfrm>
            <a:off x="5588496" y="611102"/>
            <a:ext cx="465719" cy="482029"/>
          </a:xfrm>
          <a:prstGeom prst="rect">
            <a:avLst/>
          </a:prstGeom>
          <a:solidFill>
            <a:srgbClr val="4083BF"/>
          </a:solidFill>
          <a:ln cap="flat" cmpd="sng" w="25400">
            <a:solidFill>
              <a:srgbClr val="4083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8" name="Google Shape;81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8253" y="649088"/>
            <a:ext cx="405463" cy="405463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24"/>
          <p:cNvSpPr/>
          <p:nvPr/>
        </p:nvSpPr>
        <p:spPr>
          <a:xfrm>
            <a:off x="7799175" y="614078"/>
            <a:ext cx="465719" cy="482029"/>
          </a:xfrm>
          <a:prstGeom prst="rect">
            <a:avLst/>
          </a:prstGeom>
          <a:solidFill>
            <a:srgbClr val="4083BF"/>
          </a:solidFill>
          <a:ln cap="flat" cmpd="sng" w="25400">
            <a:solidFill>
              <a:srgbClr val="4083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0" name="Google Shape;82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22676" y="642461"/>
            <a:ext cx="418715" cy="418715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24"/>
          <p:cNvSpPr/>
          <p:nvPr/>
        </p:nvSpPr>
        <p:spPr>
          <a:xfrm>
            <a:off x="9776994" y="610803"/>
            <a:ext cx="465719" cy="482029"/>
          </a:xfrm>
          <a:prstGeom prst="rect">
            <a:avLst/>
          </a:prstGeom>
          <a:solidFill>
            <a:srgbClr val="4083BF"/>
          </a:solidFill>
          <a:ln cap="flat" cmpd="sng" w="25400">
            <a:solidFill>
              <a:srgbClr val="4083B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82872" y="672264"/>
            <a:ext cx="359490" cy="35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25"/>
          <p:cNvSpPr txBox="1"/>
          <p:nvPr/>
        </p:nvSpPr>
        <p:spPr>
          <a:xfrm>
            <a:off x="6096000" y="2199887"/>
            <a:ext cx="4364723" cy="1107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1" i="1" lang="es-EC" sz="6600" u="none" cap="none" strike="noStrike">
                <a:solidFill>
                  <a:srgbClr val="FFC600"/>
                </a:solidFill>
                <a:latin typeface="Arial"/>
                <a:ea typeface="Arial"/>
                <a:cs typeface="Arial"/>
                <a:sym typeface="Arial"/>
              </a:rPr>
              <a:t>GRACIAS</a:t>
            </a:r>
            <a:endParaRPr/>
          </a:p>
        </p:txBody>
      </p:sp>
      <p:pic>
        <p:nvPicPr>
          <p:cNvPr id="830" name="Google Shape;830;p25"/>
          <p:cNvPicPr preferRelativeResize="0"/>
          <p:nvPr/>
        </p:nvPicPr>
        <p:blipFill rotWithShape="1">
          <a:blip r:embed="rId4">
            <a:alphaModFix/>
          </a:blip>
          <a:srcRect b="-6489" l="0" r="43270" t="0"/>
          <a:stretch/>
        </p:blipFill>
        <p:spPr>
          <a:xfrm>
            <a:off x="8764790" y="5965161"/>
            <a:ext cx="2827042" cy="819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26"/>
          <p:cNvSpPr txBox="1"/>
          <p:nvPr/>
        </p:nvSpPr>
        <p:spPr>
          <a:xfrm>
            <a:off x="4389120" y="1418670"/>
            <a:ext cx="7209321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1" lang="es-EC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Transformando los resultados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1" lang="es-EC" sz="3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la evaluación en acción</a:t>
            </a:r>
            <a:endParaRPr b="1" i="1" sz="3600" u="none" cap="none" strike="noStrike">
              <a:solidFill>
                <a:srgbClr val="FFC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6"/>
          <p:cNvSpPr txBox="1"/>
          <p:nvPr/>
        </p:nvSpPr>
        <p:spPr>
          <a:xfrm>
            <a:off x="5289082" y="3217030"/>
            <a:ext cx="6213106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1" lang="es-EC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Evaluación al Servicio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1" lang="es-EC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Integrado de Seguridad ECU 911,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600"/>
              </a:buClr>
              <a:buSzPts val="2400"/>
              <a:buFont typeface="Arial"/>
              <a:buNone/>
            </a:pPr>
            <a:r>
              <a:rPr b="1" i="1" lang="es-EC" sz="2400" u="none" cap="none" strike="noStrike">
                <a:solidFill>
                  <a:srgbClr val="FFC600"/>
                </a:solidFill>
                <a:latin typeface="Arial"/>
                <a:ea typeface="Arial"/>
                <a:cs typeface="Arial"/>
                <a:sym typeface="Arial"/>
              </a:rPr>
              <a:t>en la atención de emergencias</a:t>
            </a:r>
            <a:endParaRPr b="1" i="1" sz="2400" u="none" cap="none" strike="noStrike">
              <a:solidFill>
                <a:srgbClr val="FFC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0" i="0" lang="es-EC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8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27"/>
          <p:cNvSpPr txBox="1"/>
          <p:nvPr/>
        </p:nvSpPr>
        <p:spPr>
          <a:xfrm>
            <a:off x="625666" y="231150"/>
            <a:ext cx="10241255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Modelo de Gestión del Servicio Integrado de Seguridad ECU 911.</a:t>
            </a:r>
            <a:endParaRPr b="1" i="0" sz="25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6" name="Google Shape;84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5123" y="968188"/>
            <a:ext cx="8322495" cy="525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28"/>
          <p:cNvSpPr txBox="1"/>
          <p:nvPr/>
        </p:nvSpPr>
        <p:spPr>
          <a:xfrm>
            <a:off x="836876" y="1060208"/>
            <a:ext cx="6921669" cy="2123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b="1" i="1" lang="es-EC" sz="4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Acciones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Arial"/>
              <a:buNone/>
            </a:pPr>
            <a:r>
              <a:rPr b="1" i="1" lang="es-EC" sz="4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frente a los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400"/>
              <a:buFont typeface="Arial"/>
              <a:buNone/>
            </a:pPr>
            <a:r>
              <a:rPr b="1" i="1" lang="es-EC" sz="4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resultados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Google Shape;86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887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29"/>
          <p:cNvSpPr txBox="1"/>
          <p:nvPr/>
        </p:nvSpPr>
        <p:spPr>
          <a:xfrm>
            <a:off x="625666" y="231150"/>
            <a:ext cx="10241255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Obtener buenos resultados pueden generar mejores acciones.</a:t>
            </a:r>
            <a:endParaRPr b="1" i="0" sz="25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2" name="Google Shape;862;p29"/>
          <p:cNvGrpSpPr/>
          <p:nvPr/>
        </p:nvGrpSpPr>
        <p:grpSpPr>
          <a:xfrm>
            <a:off x="928285" y="970232"/>
            <a:ext cx="5329825" cy="5401526"/>
            <a:chOff x="871818" y="2044"/>
            <a:chExt cx="5329825" cy="5401526"/>
          </a:xfrm>
        </p:grpSpPr>
        <p:sp>
          <p:nvSpPr>
            <p:cNvPr id="863" name="Google Shape;863;p29"/>
            <p:cNvSpPr/>
            <p:nvPr/>
          </p:nvSpPr>
          <p:spPr>
            <a:xfrm>
              <a:off x="3260074" y="673341"/>
              <a:ext cx="519112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9"/>
            <p:cNvSpPr txBox="1"/>
            <p:nvPr/>
          </p:nvSpPr>
          <p:spPr>
            <a:xfrm>
              <a:off x="3505888" y="716312"/>
              <a:ext cx="27485" cy="5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r>
                <a:t/>
              </a:r>
              <a:endParaRPr b="1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871818" y="2044"/>
              <a:ext cx="2390056" cy="1434033"/>
            </a:xfrm>
            <a:prstGeom prst="rect">
              <a:avLst/>
            </a:prstGeom>
            <a:solidFill>
              <a:srgbClr val="ED7D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29"/>
            <p:cNvSpPr txBox="1"/>
            <p:nvPr/>
          </p:nvSpPr>
          <p:spPr>
            <a:xfrm>
              <a:off x="871818" y="2044"/>
              <a:ext cx="2390056" cy="1434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2225" lIns="142225" spcFirstLastPara="1" rIns="142225" wrap="square" tIns="142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i="0" lang="es-EC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Información precisa y registros sólidos </a:t>
              </a:r>
              <a:endPara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2066846" y="1434278"/>
              <a:ext cx="2939769" cy="5191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3953"/>
                  </a:lnTo>
                  <a:lnTo>
                    <a:pt x="0" y="63953"/>
                  </a:lnTo>
                  <a:lnTo>
                    <a:pt x="0" y="120000"/>
                  </a:lnTo>
                </a:path>
              </a:pathLst>
            </a:custGeom>
            <a:noFill/>
            <a:ln cap="flat" cmpd="sng" w="9525">
              <a:solidFill>
                <a:schemeClr val="accent3"/>
              </a:solidFill>
              <a:prstDash val="solid"/>
              <a:miter lim="800000"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29"/>
            <p:cNvSpPr txBox="1"/>
            <p:nvPr/>
          </p:nvSpPr>
          <p:spPr>
            <a:xfrm>
              <a:off x="3461962" y="1691085"/>
              <a:ext cx="149536" cy="5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r>
                <a:t/>
              </a:r>
              <a:endParaRPr b="1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3811587" y="2044"/>
              <a:ext cx="2390056" cy="1434033"/>
            </a:xfrm>
            <a:prstGeom prst="rect">
              <a:avLst/>
            </a:prstGeom>
            <a:solidFill>
              <a:srgbClr val="5B9BD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29"/>
            <p:cNvSpPr txBox="1"/>
            <p:nvPr/>
          </p:nvSpPr>
          <p:spPr>
            <a:xfrm>
              <a:off x="3811587" y="2044"/>
              <a:ext cx="2390056" cy="1434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i="0" lang="es-EC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Compromiso de las autoridades</a:t>
              </a:r>
              <a:endParaRPr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3260074" y="2657088"/>
              <a:ext cx="519112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miter lim="800000"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9"/>
            <p:cNvSpPr txBox="1"/>
            <p:nvPr/>
          </p:nvSpPr>
          <p:spPr>
            <a:xfrm>
              <a:off x="3505888" y="2700059"/>
              <a:ext cx="27485" cy="5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r>
                <a:t/>
              </a:r>
              <a:endParaRPr b="1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871818" y="1985791"/>
              <a:ext cx="2390056" cy="1434033"/>
            </a:xfrm>
            <a:prstGeom prst="rect">
              <a:avLst/>
            </a:prstGeom>
            <a:solidFill>
              <a:srgbClr val="1F4E79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29"/>
            <p:cNvSpPr txBox="1"/>
            <p:nvPr/>
          </p:nvSpPr>
          <p:spPr>
            <a:xfrm>
              <a:off x="871818" y="1985791"/>
              <a:ext cx="2390056" cy="1434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i="0" lang="es-EC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Claridad de objetivos </a:t>
              </a:r>
              <a:endParaRPr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2066846" y="3418024"/>
              <a:ext cx="2939769" cy="5191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3953"/>
                  </a:lnTo>
                  <a:lnTo>
                    <a:pt x="0" y="63953"/>
                  </a:lnTo>
                  <a:lnTo>
                    <a:pt x="0" y="120000"/>
                  </a:lnTo>
                </a:path>
              </a:pathLst>
            </a:custGeom>
            <a:noFill/>
            <a:ln cap="flat" cmpd="sng" w="9525">
              <a:solidFill>
                <a:srgbClr val="599BD5"/>
              </a:solidFill>
              <a:prstDash val="solid"/>
              <a:miter lim="800000"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29"/>
            <p:cNvSpPr txBox="1"/>
            <p:nvPr/>
          </p:nvSpPr>
          <p:spPr>
            <a:xfrm>
              <a:off x="3461962" y="3674832"/>
              <a:ext cx="149536" cy="5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r>
                <a:t/>
              </a:r>
              <a:endParaRPr b="1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3811587" y="1985791"/>
              <a:ext cx="2390056" cy="1434033"/>
            </a:xfrm>
            <a:prstGeom prst="rect">
              <a:avLst/>
            </a:prstGeom>
            <a:solidFill>
              <a:srgbClr val="FFC000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9"/>
            <p:cNvSpPr txBox="1"/>
            <p:nvPr/>
          </p:nvSpPr>
          <p:spPr>
            <a:xfrm>
              <a:off x="3811587" y="1985791"/>
              <a:ext cx="2390056" cy="1434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i="0" lang="es-EC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Participación ciudadana</a:t>
              </a:r>
              <a:endParaRPr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3260074" y="4640834"/>
              <a:ext cx="519112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9525">
              <a:solidFill>
                <a:schemeClr val="accent6"/>
              </a:solidFill>
              <a:prstDash val="solid"/>
              <a:miter lim="800000"/>
              <a:headEnd len="sm" w="sm" type="none"/>
              <a:tailEnd len="med" w="med" type="stealth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29"/>
            <p:cNvSpPr txBox="1"/>
            <p:nvPr/>
          </p:nvSpPr>
          <p:spPr>
            <a:xfrm>
              <a:off x="3505888" y="4683806"/>
              <a:ext cx="27485" cy="5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r>
                <a:t/>
              </a:r>
              <a:endParaRPr b="1" i="0" sz="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871818" y="3969537"/>
              <a:ext cx="2390056" cy="1434033"/>
            </a:xfrm>
            <a:prstGeom prst="rect">
              <a:avLst/>
            </a:prstGeom>
            <a:solidFill>
              <a:srgbClr val="70AD47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9"/>
            <p:cNvSpPr txBox="1"/>
            <p:nvPr/>
          </p:nvSpPr>
          <p:spPr>
            <a:xfrm>
              <a:off x="871818" y="3969537"/>
              <a:ext cx="2390056" cy="1434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i="0" lang="es-EC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Flexibilidad y adaptabilidad</a:t>
              </a:r>
              <a:endParaRPr/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3811587" y="3969537"/>
              <a:ext cx="2390056" cy="1434033"/>
            </a:xfrm>
            <a:prstGeom prst="rect">
              <a:avLst/>
            </a:prstGeom>
            <a:solidFill>
              <a:srgbClr val="A5A5A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9"/>
            <p:cNvSpPr txBox="1"/>
            <p:nvPr/>
          </p:nvSpPr>
          <p:spPr>
            <a:xfrm>
              <a:off x="3811587" y="3969537"/>
              <a:ext cx="2390056" cy="14340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b="1" i="0" lang="es-EC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Resistencia a la evaluación</a:t>
              </a:r>
              <a:endParaRPr/>
            </a:p>
          </p:txBody>
        </p:sp>
      </p:grpSp>
      <p:pic>
        <p:nvPicPr>
          <p:cNvPr id="885" name="Google Shape;88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08231" y="1909326"/>
            <a:ext cx="5077332" cy="303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"/>
          <p:cNvSpPr txBox="1"/>
          <p:nvPr/>
        </p:nvSpPr>
        <p:spPr>
          <a:xfrm>
            <a:off x="739600" y="179951"/>
            <a:ext cx="9039200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Aspectos generales</a:t>
            </a:r>
            <a:endParaRPr/>
          </a:p>
        </p:txBody>
      </p:sp>
      <p:sp>
        <p:nvSpPr>
          <p:cNvPr id="327" name="Google Shape;327;p3"/>
          <p:cNvSpPr/>
          <p:nvPr/>
        </p:nvSpPr>
        <p:spPr>
          <a:xfrm>
            <a:off x="651880" y="985147"/>
            <a:ext cx="3971491" cy="102155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¿Qué es la evaluación?                                              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"/>
          <p:cNvSpPr/>
          <p:nvPr/>
        </p:nvSpPr>
        <p:spPr>
          <a:xfrm>
            <a:off x="5316876" y="1074933"/>
            <a:ext cx="5872779" cy="881754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s-EC" sz="1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Proceso de valoración sistemática, integral y objetiva del diseño, ejecución, efectos o impactos de una intervención pública, basado en evidencia y destinado a contribuir en la mejora de las políticas públicas. </a:t>
            </a:r>
            <a:endParaRPr/>
          </a:p>
        </p:txBody>
      </p:sp>
      <p:sp>
        <p:nvSpPr>
          <p:cNvPr id="329" name="Google Shape;329;p3"/>
          <p:cNvSpPr/>
          <p:nvPr/>
        </p:nvSpPr>
        <p:spPr>
          <a:xfrm rot="-5400000">
            <a:off x="4688984" y="1228796"/>
            <a:ext cx="606176" cy="53425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4C3DA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"/>
          <p:cNvSpPr/>
          <p:nvPr/>
        </p:nvSpPr>
        <p:spPr>
          <a:xfrm>
            <a:off x="2538852" y="2698056"/>
            <a:ext cx="2972322" cy="4086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¿Por qué es importante?                                               </a:t>
            </a:r>
            <a:endParaRPr/>
          </a:p>
        </p:txBody>
      </p:sp>
      <p:cxnSp>
        <p:nvCxnSpPr>
          <p:cNvPr id="331" name="Google Shape;331;p3"/>
          <p:cNvCxnSpPr/>
          <p:nvPr/>
        </p:nvCxnSpPr>
        <p:spPr>
          <a:xfrm>
            <a:off x="1551709" y="2006703"/>
            <a:ext cx="0" cy="89843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2" name="Google Shape;332;p3"/>
          <p:cNvCxnSpPr>
            <a:endCxn id="330" idx="1"/>
          </p:cNvCxnSpPr>
          <p:nvPr/>
        </p:nvCxnSpPr>
        <p:spPr>
          <a:xfrm flipH="1" rot="10800000">
            <a:off x="1537752" y="2902368"/>
            <a:ext cx="1001100" cy="270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3" name="Google Shape;333;p3"/>
          <p:cNvSpPr/>
          <p:nvPr/>
        </p:nvSpPr>
        <p:spPr>
          <a:xfrm>
            <a:off x="5726045" y="2220768"/>
            <a:ext cx="5463610" cy="146299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144000" wrap="square" tIns="91425">
            <a:noAutofit/>
          </a:bodyPr>
          <a:lstStyle/>
          <a:p>
            <a:pPr indent="-20320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Identifica logros, alertas y recomendaciones en aspectos como el diseño, implementación, resultados e impactos de la intervención pública.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Genera evidencia para sustentar mejoras en las políticas públicas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s-EC" sz="13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Mejora la incidencia de políticas públicas</a:t>
            </a:r>
            <a:endParaRPr b="0" i="1" sz="13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3"/>
          <p:cNvGrpSpPr/>
          <p:nvPr/>
        </p:nvGrpSpPr>
        <p:grpSpPr>
          <a:xfrm>
            <a:off x="814933" y="4123569"/>
            <a:ext cx="1214436" cy="1856472"/>
            <a:chOff x="1720155" y="1326163"/>
            <a:chExt cx="1551300" cy="2215882"/>
          </a:xfrm>
        </p:grpSpPr>
        <p:sp>
          <p:nvSpPr>
            <p:cNvPr id="335" name="Google Shape;335;p3"/>
            <p:cNvSpPr/>
            <p:nvPr/>
          </p:nvSpPr>
          <p:spPr>
            <a:xfrm>
              <a:off x="20064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17749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 txBox="1"/>
            <p:nvPr/>
          </p:nvSpPr>
          <p:spPr>
            <a:xfrm>
              <a:off x="1720155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s-EC" sz="13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Programación</a:t>
              </a:r>
              <a:endParaRPr/>
            </a:p>
          </p:txBody>
        </p:sp>
      </p:grpSp>
      <p:grpSp>
        <p:nvGrpSpPr>
          <p:cNvPr id="338" name="Google Shape;338;p3"/>
          <p:cNvGrpSpPr/>
          <p:nvPr/>
        </p:nvGrpSpPr>
        <p:grpSpPr>
          <a:xfrm>
            <a:off x="2312653" y="4067531"/>
            <a:ext cx="1306600" cy="1912510"/>
            <a:chOff x="3104017" y="1326163"/>
            <a:chExt cx="1551300" cy="2215882"/>
          </a:xfrm>
        </p:grpSpPr>
        <p:sp>
          <p:nvSpPr>
            <p:cNvPr id="339" name="Google Shape;339;p3"/>
            <p:cNvSpPr/>
            <p:nvPr/>
          </p:nvSpPr>
          <p:spPr>
            <a:xfrm>
              <a:off x="31587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35"/>
                  </a:lnTo>
                  <a:lnTo>
                    <a:pt x="23039" y="61603"/>
                  </a:lnTo>
                  <a:cubicBezTo>
                    <a:pt x="22813" y="61371"/>
                    <a:pt x="22516" y="61255"/>
                    <a:pt x="22218" y="61255"/>
                  </a:cubicBezTo>
                  <a:cubicBezTo>
                    <a:pt x="21920" y="61255"/>
                    <a:pt x="21623" y="61371"/>
                    <a:pt x="21396" y="61603"/>
                  </a:cubicBezTo>
                  <a:cubicBezTo>
                    <a:pt x="20944" y="62056"/>
                    <a:pt x="20944" y="62782"/>
                    <a:pt x="21396" y="63234"/>
                  </a:cubicBezTo>
                  <a:lnTo>
                    <a:pt x="28052" y="69902"/>
                  </a:lnTo>
                  <a:cubicBezTo>
                    <a:pt x="28266" y="70116"/>
                    <a:pt x="28564" y="70235"/>
                    <a:pt x="28874" y="70235"/>
                  </a:cubicBezTo>
                  <a:cubicBezTo>
                    <a:pt x="29183" y="70235"/>
                    <a:pt x="29481" y="70116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8" y="61603"/>
                  </a:cubicBezTo>
                  <a:lnTo>
                    <a:pt x="29993" y="66318"/>
                  </a:lnTo>
                  <a:lnTo>
                    <a:pt x="29993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33" y="0"/>
                    <a:pt x="28838" y="0"/>
                  </a:cubicBez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3902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 txBox="1"/>
            <p:nvPr/>
          </p:nvSpPr>
          <p:spPr>
            <a:xfrm>
              <a:off x="3104017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s-EC" sz="13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Diseño</a:t>
              </a:r>
              <a:endParaRPr/>
            </a:p>
          </p:txBody>
        </p:sp>
      </p:grpSp>
      <p:grpSp>
        <p:nvGrpSpPr>
          <p:cNvPr id="342" name="Google Shape;342;p3"/>
          <p:cNvGrpSpPr/>
          <p:nvPr/>
        </p:nvGrpSpPr>
        <p:grpSpPr>
          <a:xfrm>
            <a:off x="3907949" y="4087710"/>
            <a:ext cx="1306600" cy="1932714"/>
            <a:chOff x="4489005" y="1326163"/>
            <a:chExt cx="1551300" cy="2215881"/>
          </a:xfrm>
        </p:grpSpPr>
        <p:sp>
          <p:nvSpPr>
            <p:cNvPr id="343" name="Google Shape;343;p3"/>
            <p:cNvSpPr/>
            <p:nvPr/>
          </p:nvSpPr>
          <p:spPr>
            <a:xfrm>
              <a:off x="45437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7" y="30004"/>
                  </a:cubicBezTo>
                  <a:cubicBezTo>
                    <a:pt x="1810" y="30004"/>
                    <a:pt x="2322" y="29480"/>
                    <a:pt x="2322" y="28837"/>
                  </a:cubicBezTo>
                  <a:cubicBezTo>
                    <a:pt x="2322" y="14216"/>
                    <a:pt x="14217" y="2322"/>
                    <a:pt x="28838" y="2322"/>
                  </a:cubicBezTo>
                  <a:cubicBezTo>
                    <a:pt x="43458" y="2322"/>
                    <a:pt x="55353" y="14216"/>
                    <a:pt x="55353" y="28837"/>
                  </a:cubicBezTo>
                  <a:cubicBezTo>
                    <a:pt x="55353" y="43458"/>
                    <a:pt x="43458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82"/>
                  </a:lnTo>
                  <a:lnTo>
                    <a:pt x="22992" y="61603"/>
                  </a:lnTo>
                  <a:cubicBezTo>
                    <a:pt x="22765" y="61371"/>
                    <a:pt x="22471" y="61255"/>
                    <a:pt x="22175" y="61255"/>
                  </a:cubicBezTo>
                  <a:cubicBezTo>
                    <a:pt x="21878" y="61255"/>
                    <a:pt x="21581" y="61371"/>
                    <a:pt x="21349" y="61603"/>
                  </a:cubicBezTo>
                  <a:cubicBezTo>
                    <a:pt x="20896" y="62056"/>
                    <a:pt x="20896" y="62782"/>
                    <a:pt x="21349" y="63234"/>
                  </a:cubicBezTo>
                  <a:lnTo>
                    <a:pt x="28016" y="69902"/>
                  </a:lnTo>
                  <a:cubicBezTo>
                    <a:pt x="28242" y="70128"/>
                    <a:pt x="28540" y="70235"/>
                    <a:pt x="28838" y="70235"/>
                  </a:cubicBezTo>
                  <a:cubicBezTo>
                    <a:pt x="29135" y="70235"/>
                    <a:pt x="29421" y="70128"/>
                    <a:pt x="29659" y="69902"/>
                  </a:cubicBezTo>
                  <a:lnTo>
                    <a:pt x="36315" y="63234"/>
                  </a:lnTo>
                  <a:cubicBezTo>
                    <a:pt x="36767" y="62782"/>
                    <a:pt x="36767" y="62056"/>
                    <a:pt x="36315" y="61603"/>
                  </a:cubicBezTo>
                  <a:cubicBezTo>
                    <a:pt x="36089" y="61371"/>
                    <a:pt x="35791" y="61255"/>
                    <a:pt x="35493" y="61255"/>
                  </a:cubicBezTo>
                  <a:cubicBezTo>
                    <a:pt x="35196" y="61255"/>
                    <a:pt x="34898" y="61371"/>
                    <a:pt x="34672" y="61603"/>
                  </a:cubicBezTo>
                  <a:lnTo>
                    <a:pt x="29993" y="66270"/>
                  </a:lnTo>
                  <a:lnTo>
                    <a:pt x="29993" y="57650"/>
                  </a:lnTo>
                  <a:cubicBezTo>
                    <a:pt x="45363" y="57031"/>
                    <a:pt x="57675" y="44351"/>
                    <a:pt x="57675" y="28837"/>
                  </a:cubicBezTo>
                  <a:cubicBezTo>
                    <a:pt x="57675" y="12942"/>
                    <a:pt x="44732" y="0"/>
                    <a:pt x="28838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47752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5" y="39148"/>
                    <a:pt x="39148" y="30385"/>
                    <a:pt x="39148" y="19574"/>
                  </a:cubicBezTo>
                  <a:cubicBezTo>
                    <a:pt x="39148" y="8763"/>
                    <a:pt x="30385" y="0"/>
                    <a:pt x="1957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 txBox="1"/>
            <p:nvPr/>
          </p:nvSpPr>
          <p:spPr>
            <a:xfrm>
              <a:off x="4489005" y="3112444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s-EC" sz="13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Ejecución</a:t>
              </a:r>
              <a:endParaRPr/>
            </a:p>
          </p:txBody>
        </p:sp>
      </p:grpSp>
      <p:grpSp>
        <p:nvGrpSpPr>
          <p:cNvPr id="346" name="Google Shape;346;p3"/>
          <p:cNvGrpSpPr/>
          <p:nvPr/>
        </p:nvGrpSpPr>
        <p:grpSpPr>
          <a:xfrm>
            <a:off x="5465592" y="4067531"/>
            <a:ext cx="1306600" cy="1957673"/>
            <a:chOff x="5872667" y="1326163"/>
            <a:chExt cx="1551300" cy="2215882"/>
          </a:xfrm>
        </p:grpSpPr>
        <p:sp>
          <p:nvSpPr>
            <p:cNvPr id="347" name="Google Shape;347;p3"/>
            <p:cNvSpPr/>
            <p:nvPr/>
          </p:nvSpPr>
          <p:spPr>
            <a:xfrm>
              <a:off x="5927513" y="1326163"/>
              <a:ext cx="1441575" cy="1755900"/>
            </a:xfrm>
            <a:custGeom>
              <a:rect b="b" l="l" r="r" t="t"/>
              <a:pathLst>
                <a:path extrusionOk="0" h="70236" w="57663">
                  <a:moveTo>
                    <a:pt x="28838" y="0"/>
                  </a:moveTo>
                  <a:cubicBezTo>
                    <a:pt x="12931" y="0"/>
                    <a:pt x="1" y="12942"/>
                    <a:pt x="1" y="28837"/>
                  </a:cubicBezTo>
                  <a:cubicBezTo>
                    <a:pt x="1" y="29480"/>
                    <a:pt x="513" y="30004"/>
                    <a:pt x="1156" y="30004"/>
                  </a:cubicBezTo>
                  <a:cubicBezTo>
                    <a:pt x="1799" y="30004"/>
                    <a:pt x="2323" y="29480"/>
                    <a:pt x="2323" y="28837"/>
                  </a:cubicBezTo>
                  <a:cubicBezTo>
                    <a:pt x="2323" y="14216"/>
                    <a:pt x="14217" y="2322"/>
                    <a:pt x="28838" y="2322"/>
                  </a:cubicBezTo>
                  <a:cubicBezTo>
                    <a:pt x="43447" y="2322"/>
                    <a:pt x="55341" y="14216"/>
                    <a:pt x="55341" y="28837"/>
                  </a:cubicBezTo>
                  <a:cubicBezTo>
                    <a:pt x="55341" y="43458"/>
                    <a:pt x="43447" y="55352"/>
                    <a:pt x="28838" y="55352"/>
                  </a:cubicBezTo>
                  <a:cubicBezTo>
                    <a:pt x="28195" y="55352"/>
                    <a:pt x="27671" y="55864"/>
                    <a:pt x="27671" y="56507"/>
                  </a:cubicBezTo>
                  <a:lnTo>
                    <a:pt x="27671" y="66294"/>
                  </a:lnTo>
                  <a:lnTo>
                    <a:pt x="22980" y="61603"/>
                  </a:lnTo>
                  <a:cubicBezTo>
                    <a:pt x="22754" y="61371"/>
                    <a:pt x="22456" y="61255"/>
                    <a:pt x="22158" y="61255"/>
                  </a:cubicBezTo>
                  <a:cubicBezTo>
                    <a:pt x="21861" y="61255"/>
                    <a:pt x="21563" y="61371"/>
                    <a:pt x="21337" y="61603"/>
                  </a:cubicBezTo>
                  <a:cubicBezTo>
                    <a:pt x="20884" y="62056"/>
                    <a:pt x="20884" y="62782"/>
                    <a:pt x="21337" y="63234"/>
                  </a:cubicBezTo>
                  <a:lnTo>
                    <a:pt x="27992" y="69902"/>
                  </a:lnTo>
                  <a:cubicBezTo>
                    <a:pt x="28207" y="70116"/>
                    <a:pt x="28504" y="70235"/>
                    <a:pt x="28814" y="70235"/>
                  </a:cubicBezTo>
                  <a:cubicBezTo>
                    <a:pt x="29124" y="70235"/>
                    <a:pt x="29421" y="70116"/>
                    <a:pt x="29635" y="69902"/>
                  </a:cubicBezTo>
                  <a:lnTo>
                    <a:pt x="36291" y="63234"/>
                  </a:lnTo>
                  <a:cubicBezTo>
                    <a:pt x="36744" y="62782"/>
                    <a:pt x="36744" y="62056"/>
                    <a:pt x="36291" y="61603"/>
                  </a:cubicBezTo>
                  <a:cubicBezTo>
                    <a:pt x="36065" y="61371"/>
                    <a:pt x="35767" y="61255"/>
                    <a:pt x="35470" y="61255"/>
                  </a:cubicBezTo>
                  <a:cubicBezTo>
                    <a:pt x="35172" y="61255"/>
                    <a:pt x="34874" y="61371"/>
                    <a:pt x="34648" y="61603"/>
                  </a:cubicBezTo>
                  <a:lnTo>
                    <a:pt x="29993" y="66258"/>
                  </a:lnTo>
                  <a:lnTo>
                    <a:pt x="29993" y="57650"/>
                  </a:lnTo>
                  <a:cubicBezTo>
                    <a:pt x="45352" y="57031"/>
                    <a:pt x="57663" y="44351"/>
                    <a:pt x="57663" y="28837"/>
                  </a:cubicBezTo>
                  <a:cubicBezTo>
                    <a:pt x="57663" y="12942"/>
                    <a:pt x="44733" y="0"/>
                    <a:pt x="28838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6158788" y="1557738"/>
              <a:ext cx="979025" cy="978700"/>
            </a:xfrm>
            <a:custGeom>
              <a:rect b="b" l="l" r="r" t="t"/>
              <a:pathLst>
                <a:path extrusionOk="0" h="39148" w="39161">
                  <a:moveTo>
                    <a:pt x="19587" y="0"/>
                  </a:moveTo>
                  <a:cubicBezTo>
                    <a:pt x="8776" y="0"/>
                    <a:pt x="1" y="8763"/>
                    <a:pt x="1" y="19574"/>
                  </a:cubicBezTo>
                  <a:cubicBezTo>
                    <a:pt x="1" y="30385"/>
                    <a:pt x="8776" y="39148"/>
                    <a:pt x="19587" y="39148"/>
                  </a:cubicBezTo>
                  <a:cubicBezTo>
                    <a:pt x="30398" y="39148"/>
                    <a:pt x="39161" y="30385"/>
                    <a:pt x="39161" y="19574"/>
                  </a:cubicBezTo>
                  <a:cubicBezTo>
                    <a:pt x="39161" y="8763"/>
                    <a:pt x="30398" y="0"/>
                    <a:pt x="19587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 txBox="1"/>
            <p:nvPr/>
          </p:nvSpPr>
          <p:spPr>
            <a:xfrm>
              <a:off x="5872667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s-EC" sz="13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Comunicación</a:t>
              </a:r>
              <a:endParaRPr/>
            </a:p>
          </p:txBody>
        </p:sp>
      </p:grpSp>
      <p:grpSp>
        <p:nvGrpSpPr>
          <p:cNvPr id="350" name="Google Shape;350;p3"/>
          <p:cNvGrpSpPr/>
          <p:nvPr/>
        </p:nvGrpSpPr>
        <p:grpSpPr>
          <a:xfrm>
            <a:off x="7697967" y="4067531"/>
            <a:ext cx="3355452" cy="1952893"/>
            <a:chOff x="1720155" y="1326163"/>
            <a:chExt cx="3827147" cy="2215882"/>
          </a:xfrm>
        </p:grpSpPr>
        <p:sp>
          <p:nvSpPr>
            <p:cNvPr id="351" name="Google Shape;351;p3"/>
            <p:cNvSpPr/>
            <p:nvPr/>
          </p:nvSpPr>
          <p:spPr>
            <a:xfrm>
              <a:off x="2006488" y="1557738"/>
              <a:ext cx="978725" cy="978700"/>
            </a:xfrm>
            <a:custGeom>
              <a:rect b="b" l="l" r="r" t="t"/>
              <a:pathLst>
                <a:path extrusionOk="0" h="39148" w="39149">
                  <a:moveTo>
                    <a:pt x="19575" y="0"/>
                  </a:moveTo>
                  <a:cubicBezTo>
                    <a:pt x="8764" y="0"/>
                    <a:pt x="1" y="8763"/>
                    <a:pt x="1" y="19574"/>
                  </a:cubicBezTo>
                  <a:cubicBezTo>
                    <a:pt x="1" y="30385"/>
                    <a:pt x="8764" y="39148"/>
                    <a:pt x="19575" y="39148"/>
                  </a:cubicBezTo>
                  <a:cubicBezTo>
                    <a:pt x="30386" y="39148"/>
                    <a:pt x="39149" y="30385"/>
                    <a:pt x="39149" y="19574"/>
                  </a:cubicBezTo>
                  <a:cubicBezTo>
                    <a:pt x="39149" y="8763"/>
                    <a:pt x="30386" y="0"/>
                    <a:pt x="19575" y="0"/>
                  </a:cubicBezTo>
                  <a:close/>
                </a:path>
              </a:pathLst>
            </a:custGeom>
            <a:solidFill>
              <a:srgbClr val="5D4F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774913" y="1326163"/>
              <a:ext cx="1441875" cy="1755900"/>
            </a:xfrm>
            <a:custGeom>
              <a:rect b="b" l="l" r="r" t="t"/>
              <a:pathLst>
                <a:path extrusionOk="0" h="70236" w="57675">
                  <a:moveTo>
                    <a:pt x="28838" y="0"/>
                  </a:moveTo>
                  <a:cubicBezTo>
                    <a:pt x="12943" y="0"/>
                    <a:pt x="1" y="12942"/>
                    <a:pt x="1" y="28837"/>
                  </a:cubicBezTo>
                  <a:cubicBezTo>
                    <a:pt x="1" y="29480"/>
                    <a:pt x="525" y="30004"/>
                    <a:pt x="1168" y="30004"/>
                  </a:cubicBezTo>
                  <a:cubicBezTo>
                    <a:pt x="1810" y="30004"/>
                    <a:pt x="2334" y="29480"/>
                    <a:pt x="2334" y="28837"/>
                  </a:cubicBezTo>
                  <a:cubicBezTo>
                    <a:pt x="2334" y="14216"/>
                    <a:pt x="14217" y="2322"/>
                    <a:pt x="28838" y="2322"/>
                  </a:cubicBezTo>
                  <a:cubicBezTo>
                    <a:pt x="43459" y="2322"/>
                    <a:pt x="55353" y="14216"/>
                    <a:pt x="55353" y="28837"/>
                  </a:cubicBezTo>
                  <a:cubicBezTo>
                    <a:pt x="55353" y="43458"/>
                    <a:pt x="43459" y="55352"/>
                    <a:pt x="28838" y="55352"/>
                  </a:cubicBezTo>
                  <a:cubicBezTo>
                    <a:pt x="28195" y="55352"/>
                    <a:pt x="27683" y="55864"/>
                    <a:pt x="27683" y="56507"/>
                  </a:cubicBezTo>
                  <a:lnTo>
                    <a:pt x="27683" y="66247"/>
                  </a:lnTo>
                  <a:lnTo>
                    <a:pt x="23027" y="61603"/>
                  </a:lnTo>
                  <a:cubicBezTo>
                    <a:pt x="22801" y="61371"/>
                    <a:pt x="22507" y="61255"/>
                    <a:pt x="22210" y="61255"/>
                  </a:cubicBezTo>
                  <a:cubicBezTo>
                    <a:pt x="21914" y="61255"/>
                    <a:pt x="21617" y="61371"/>
                    <a:pt x="21384" y="61603"/>
                  </a:cubicBezTo>
                  <a:cubicBezTo>
                    <a:pt x="20932" y="62056"/>
                    <a:pt x="20932" y="62782"/>
                    <a:pt x="21384" y="63234"/>
                  </a:cubicBezTo>
                  <a:lnTo>
                    <a:pt x="28052" y="69902"/>
                  </a:lnTo>
                  <a:cubicBezTo>
                    <a:pt x="28278" y="70128"/>
                    <a:pt x="28576" y="70235"/>
                    <a:pt x="28873" y="70235"/>
                  </a:cubicBezTo>
                  <a:cubicBezTo>
                    <a:pt x="29171" y="70235"/>
                    <a:pt x="29457" y="70128"/>
                    <a:pt x="29695" y="69902"/>
                  </a:cubicBezTo>
                  <a:lnTo>
                    <a:pt x="36351" y="63234"/>
                  </a:lnTo>
                  <a:cubicBezTo>
                    <a:pt x="36803" y="62782"/>
                    <a:pt x="36803" y="62056"/>
                    <a:pt x="36351" y="61603"/>
                  </a:cubicBezTo>
                  <a:cubicBezTo>
                    <a:pt x="36124" y="61371"/>
                    <a:pt x="35827" y="61255"/>
                    <a:pt x="35529" y="61255"/>
                  </a:cubicBezTo>
                  <a:cubicBezTo>
                    <a:pt x="35231" y="61255"/>
                    <a:pt x="34934" y="61371"/>
                    <a:pt x="34707" y="61603"/>
                  </a:cubicBezTo>
                  <a:lnTo>
                    <a:pt x="30004" y="66306"/>
                  </a:lnTo>
                  <a:lnTo>
                    <a:pt x="30004" y="57650"/>
                  </a:lnTo>
                  <a:cubicBezTo>
                    <a:pt x="45364" y="57031"/>
                    <a:pt x="57675" y="44351"/>
                    <a:pt x="57675" y="28837"/>
                  </a:cubicBezTo>
                  <a:cubicBezTo>
                    <a:pt x="57675" y="12942"/>
                    <a:pt x="44744" y="0"/>
                    <a:pt x="28838" y="0"/>
                  </a:cubicBezTo>
                  <a:close/>
                </a:path>
              </a:pathLst>
            </a:custGeom>
            <a:solidFill>
              <a:srgbClr val="5D4F9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3622300" y="1395817"/>
              <a:ext cx="1925002" cy="1876907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4C3DA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s-EC" sz="13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Los hallazgos serán relevantes en la medida en que sean utilizados para retroalimentar la intervención</a:t>
              </a:r>
              <a:endParaRPr/>
            </a:p>
          </p:txBody>
        </p:sp>
        <p:sp>
          <p:nvSpPr>
            <p:cNvPr id="354" name="Google Shape;354;p3"/>
            <p:cNvSpPr txBox="1"/>
            <p:nvPr/>
          </p:nvSpPr>
          <p:spPr>
            <a:xfrm>
              <a:off x="1720155" y="3112445"/>
              <a:ext cx="15513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s-EC" sz="13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Uso</a:t>
              </a:r>
              <a:endParaRPr/>
            </a:p>
          </p:txBody>
        </p:sp>
      </p:grpSp>
      <p:cxnSp>
        <p:nvCxnSpPr>
          <p:cNvPr id="355" name="Google Shape;355;p3"/>
          <p:cNvCxnSpPr/>
          <p:nvPr/>
        </p:nvCxnSpPr>
        <p:spPr>
          <a:xfrm>
            <a:off x="6772192" y="4821436"/>
            <a:ext cx="831273" cy="0"/>
          </a:xfrm>
          <a:prstGeom prst="straightConnector1">
            <a:avLst/>
          </a:prstGeom>
          <a:noFill/>
          <a:ln cap="flat" cmpd="sng" w="38100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6" name="Google Shape;356;p3"/>
          <p:cNvCxnSpPr/>
          <p:nvPr/>
        </p:nvCxnSpPr>
        <p:spPr>
          <a:xfrm>
            <a:off x="2062658" y="4807906"/>
            <a:ext cx="309918" cy="0"/>
          </a:xfrm>
          <a:prstGeom prst="straightConnector1">
            <a:avLst/>
          </a:prstGeom>
          <a:noFill/>
          <a:ln cap="flat" cmpd="sng" w="38100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7" name="Google Shape;357;p3"/>
          <p:cNvCxnSpPr/>
          <p:nvPr/>
        </p:nvCxnSpPr>
        <p:spPr>
          <a:xfrm>
            <a:off x="3616399" y="4794268"/>
            <a:ext cx="309918" cy="0"/>
          </a:xfrm>
          <a:prstGeom prst="straightConnector1">
            <a:avLst/>
          </a:prstGeom>
          <a:noFill/>
          <a:ln cap="flat" cmpd="sng" w="38100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8" name="Google Shape;358;p3"/>
          <p:cNvCxnSpPr/>
          <p:nvPr/>
        </p:nvCxnSpPr>
        <p:spPr>
          <a:xfrm>
            <a:off x="5184744" y="4807906"/>
            <a:ext cx="309918" cy="0"/>
          </a:xfrm>
          <a:prstGeom prst="straightConnector1">
            <a:avLst/>
          </a:prstGeom>
          <a:noFill/>
          <a:ln cap="flat" cmpd="sng" w="38100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59" name="Google Shape;359;p3"/>
          <p:cNvCxnSpPr/>
          <p:nvPr/>
        </p:nvCxnSpPr>
        <p:spPr>
          <a:xfrm>
            <a:off x="9365673" y="3429000"/>
            <a:ext cx="720436" cy="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0" name="Google Shape;360;p3"/>
          <p:cNvCxnSpPr/>
          <p:nvPr/>
        </p:nvCxnSpPr>
        <p:spPr>
          <a:xfrm>
            <a:off x="10072254" y="3429000"/>
            <a:ext cx="0" cy="53340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1" name="Google Shape;361;p3"/>
          <p:cNvSpPr/>
          <p:nvPr/>
        </p:nvSpPr>
        <p:spPr>
          <a:xfrm>
            <a:off x="742362" y="3504728"/>
            <a:ext cx="4426099" cy="40862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4C3D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¿Cuál es el proceso de evaluación?</a:t>
            </a:r>
            <a:endParaRPr/>
          </a:p>
        </p:txBody>
      </p:sp>
      <p:cxnSp>
        <p:nvCxnSpPr>
          <p:cNvPr id="362" name="Google Shape;362;p3"/>
          <p:cNvCxnSpPr/>
          <p:nvPr/>
        </p:nvCxnSpPr>
        <p:spPr>
          <a:xfrm>
            <a:off x="1551709" y="2895600"/>
            <a:ext cx="0" cy="609128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3" name="Google Shape;363;p3"/>
          <p:cNvSpPr/>
          <p:nvPr/>
        </p:nvSpPr>
        <p:spPr>
          <a:xfrm>
            <a:off x="7669681" y="3878918"/>
            <a:ext cx="1454850" cy="2101124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p3"/>
          <p:cNvGrpSpPr/>
          <p:nvPr/>
        </p:nvGrpSpPr>
        <p:grpSpPr>
          <a:xfrm>
            <a:off x="3616399" y="1192836"/>
            <a:ext cx="655711" cy="624303"/>
            <a:chOff x="-63250675" y="3744075"/>
            <a:chExt cx="320350" cy="318100"/>
          </a:xfrm>
        </p:grpSpPr>
        <p:sp>
          <p:nvSpPr>
            <p:cNvPr id="365" name="Google Shape;365;p3"/>
            <p:cNvSpPr/>
            <p:nvPr/>
          </p:nvSpPr>
          <p:spPr>
            <a:xfrm>
              <a:off x="-63126250" y="3744075"/>
              <a:ext cx="195925" cy="192875"/>
            </a:xfrm>
            <a:custGeom>
              <a:rect b="b" l="l" r="r" t="t"/>
              <a:pathLst>
                <a:path extrusionOk="0" h="7715" w="7837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-63190025" y="3814050"/>
              <a:ext cx="186675" cy="185900"/>
            </a:xfrm>
            <a:custGeom>
              <a:rect b="b" l="l" r="r" t="t"/>
              <a:pathLst>
                <a:path extrusionOk="0" h="7436" w="7467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-63250675" y="3751050"/>
              <a:ext cx="311125" cy="311125"/>
            </a:xfrm>
            <a:custGeom>
              <a:rect b="b" l="l" r="r" t="t"/>
              <a:pathLst>
                <a:path extrusionOk="0" h="12445" w="12445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" name="Google Shape;368;p3"/>
          <p:cNvGrpSpPr/>
          <p:nvPr/>
        </p:nvGrpSpPr>
        <p:grpSpPr>
          <a:xfrm>
            <a:off x="1234347" y="4436589"/>
            <a:ext cx="489004" cy="494388"/>
            <a:chOff x="-1951475" y="3597450"/>
            <a:chExt cx="295375" cy="291450"/>
          </a:xfrm>
        </p:grpSpPr>
        <p:sp>
          <p:nvSpPr>
            <p:cNvPr id="369" name="Google Shape;369;p3"/>
            <p:cNvSpPr/>
            <p:nvPr/>
          </p:nvSpPr>
          <p:spPr>
            <a:xfrm>
              <a:off x="-1951475" y="3597450"/>
              <a:ext cx="170925" cy="34675"/>
            </a:xfrm>
            <a:custGeom>
              <a:rect b="b" l="l" r="r" t="t"/>
              <a:pathLst>
                <a:path extrusionOk="0" h="1387" w="6837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-1949900" y="3648650"/>
              <a:ext cx="171725" cy="173300"/>
            </a:xfrm>
            <a:custGeom>
              <a:rect b="b" l="l" r="r" t="t"/>
              <a:pathLst>
                <a:path extrusionOk="0" h="6932" w="6869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-1951475" y="3838475"/>
              <a:ext cx="170925" cy="50425"/>
            </a:xfrm>
            <a:custGeom>
              <a:rect b="b" l="l" r="r" t="t"/>
              <a:pathLst>
                <a:path extrusionOk="0" h="2017" w="6837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-1912900" y="3675825"/>
              <a:ext cx="256800" cy="202825"/>
            </a:xfrm>
            <a:custGeom>
              <a:rect b="b" l="l" r="r" t="t"/>
              <a:pathLst>
                <a:path extrusionOk="0" h="8113" w="10272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3" name="Google Shape;373;p3"/>
          <p:cNvGrpSpPr/>
          <p:nvPr/>
        </p:nvGrpSpPr>
        <p:grpSpPr>
          <a:xfrm>
            <a:off x="5937640" y="4436589"/>
            <a:ext cx="429810" cy="551547"/>
            <a:chOff x="-2310650" y="3958175"/>
            <a:chExt cx="293825" cy="291450"/>
          </a:xfrm>
        </p:grpSpPr>
        <p:sp>
          <p:nvSpPr>
            <p:cNvPr id="374" name="Google Shape;374;p3"/>
            <p:cNvSpPr/>
            <p:nvPr/>
          </p:nvSpPr>
          <p:spPr>
            <a:xfrm>
              <a:off x="-2310650" y="3958175"/>
              <a:ext cx="185925" cy="118950"/>
            </a:xfrm>
            <a:custGeom>
              <a:rect b="b" l="l" r="r" t="t"/>
              <a:pathLst>
                <a:path extrusionOk="0" h="4758" w="7437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-2309075" y="3992050"/>
              <a:ext cx="292250" cy="257575"/>
            </a:xfrm>
            <a:custGeom>
              <a:rect b="b" l="l" r="r" t="t"/>
              <a:pathLst>
                <a:path extrusionOk="0" h="10303" w="1169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6" name="Google Shape;376;p3"/>
          <p:cNvGrpSpPr/>
          <p:nvPr/>
        </p:nvGrpSpPr>
        <p:grpSpPr>
          <a:xfrm>
            <a:off x="2773518" y="4428937"/>
            <a:ext cx="467993" cy="465511"/>
            <a:chOff x="6168925" y="3936925"/>
            <a:chExt cx="296950" cy="295375"/>
          </a:xfrm>
        </p:grpSpPr>
        <p:sp>
          <p:nvSpPr>
            <p:cNvPr id="377" name="Google Shape;377;p3"/>
            <p:cNvSpPr/>
            <p:nvPr/>
          </p:nvSpPr>
          <p:spPr>
            <a:xfrm>
              <a:off x="6220900" y="4164550"/>
              <a:ext cx="18150" cy="18125"/>
            </a:xfrm>
            <a:custGeom>
              <a:rect b="b" l="l" r="r" t="t"/>
              <a:pathLst>
                <a:path extrusionOk="0" h="725" w="726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6168925" y="3972375"/>
              <a:ext cx="227650" cy="259925"/>
            </a:xfrm>
            <a:custGeom>
              <a:rect b="b" l="l" r="r" t="t"/>
              <a:pathLst>
                <a:path extrusionOk="0" h="10397" w="9106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6228775" y="3936925"/>
              <a:ext cx="106350" cy="53575"/>
            </a:xfrm>
            <a:custGeom>
              <a:rect b="b" l="l" r="r" t="t"/>
              <a:pathLst>
                <a:path extrusionOk="0" h="2143" w="4254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6412300" y="4059000"/>
              <a:ext cx="52000" cy="105575"/>
            </a:xfrm>
            <a:custGeom>
              <a:rect b="b" l="l" r="r" t="t"/>
              <a:pathLst>
                <a:path extrusionOk="0" h="4223" w="208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6413875" y="4007025"/>
              <a:ext cx="52000" cy="34675"/>
            </a:xfrm>
            <a:custGeom>
              <a:rect b="b" l="l" r="r" t="t"/>
              <a:pathLst>
                <a:path extrusionOk="0" h="1387" w="208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417800" y="4173200"/>
              <a:ext cx="43350" cy="43350"/>
            </a:xfrm>
            <a:custGeom>
              <a:rect b="b" l="l" r="r" t="t"/>
              <a:pathLst>
                <a:path extrusionOk="0" h="1734" w="1734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"/>
          <p:cNvGrpSpPr/>
          <p:nvPr/>
        </p:nvGrpSpPr>
        <p:grpSpPr>
          <a:xfrm>
            <a:off x="4340030" y="4422761"/>
            <a:ext cx="426499" cy="560265"/>
            <a:chOff x="-4082800" y="3612425"/>
            <a:chExt cx="222150" cy="291825"/>
          </a:xfrm>
        </p:grpSpPr>
        <p:sp>
          <p:nvSpPr>
            <p:cNvPr id="384" name="Google Shape;384;p3"/>
            <p:cNvSpPr/>
            <p:nvPr/>
          </p:nvSpPr>
          <p:spPr>
            <a:xfrm>
              <a:off x="-4027650" y="3663625"/>
              <a:ext cx="112650" cy="119725"/>
            </a:xfrm>
            <a:custGeom>
              <a:rect b="b" l="l" r="r" t="t"/>
              <a:pathLst>
                <a:path extrusionOk="0" h="4789" w="4506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-4082800" y="3612425"/>
              <a:ext cx="222150" cy="291825"/>
            </a:xfrm>
            <a:custGeom>
              <a:rect b="b" l="l" r="r" t="t"/>
              <a:pathLst>
                <a:path extrusionOk="0" h="11673" w="8886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-3980400" y="3714800"/>
              <a:ext cx="17350" cy="17375"/>
            </a:xfrm>
            <a:custGeom>
              <a:rect b="b" l="l" r="r" t="t"/>
              <a:pathLst>
                <a:path extrusionOk="0" h="695" w="694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3"/>
          <p:cNvGrpSpPr/>
          <p:nvPr/>
        </p:nvGrpSpPr>
        <p:grpSpPr>
          <a:xfrm>
            <a:off x="8152863" y="4441011"/>
            <a:ext cx="488485" cy="487289"/>
            <a:chOff x="-59029025" y="3711650"/>
            <a:chExt cx="316650" cy="315875"/>
          </a:xfrm>
        </p:grpSpPr>
        <p:sp>
          <p:nvSpPr>
            <p:cNvPr id="388" name="Google Shape;388;p3"/>
            <p:cNvSpPr/>
            <p:nvPr/>
          </p:nvSpPr>
          <p:spPr>
            <a:xfrm>
              <a:off x="-59029025" y="3712450"/>
              <a:ext cx="70125" cy="70125"/>
            </a:xfrm>
            <a:custGeom>
              <a:rect b="b" l="l" r="r" t="t"/>
              <a:pathLst>
                <a:path extrusionOk="0" h="2805" w="2805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-58782500" y="3958175"/>
              <a:ext cx="70125" cy="69350"/>
            </a:xfrm>
            <a:custGeom>
              <a:rect b="b" l="l" r="r" t="t"/>
              <a:pathLst>
                <a:path extrusionOk="0" h="2774" w="2805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-58782500" y="3711650"/>
              <a:ext cx="70125" cy="70125"/>
            </a:xfrm>
            <a:custGeom>
              <a:rect b="b" l="l" r="r" t="t"/>
              <a:pathLst>
                <a:path extrusionOk="0" h="2805" w="2805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-58911650" y="3880200"/>
              <a:ext cx="79550" cy="30750"/>
            </a:xfrm>
            <a:custGeom>
              <a:rect b="b" l="l" r="r" t="t"/>
              <a:pathLst>
                <a:path extrusionOk="0" h="1230" w="3182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-58891975" y="3818000"/>
              <a:ext cx="41775" cy="41750"/>
            </a:xfrm>
            <a:custGeom>
              <a:rect b="b" l="l" r="r" t="t"/>
              <a:pathLst>
                <a:path extrusionOk="0" h="1670" w="1671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-58983325" y="3755775"/>
              <a:ext cx="227625" cy="226850"/>
            </a:xfrm>
            <a:custGeom>
              <a:rect b="b" l="l" r="r" t="t"/>
              <a:pathLst>
                <a:path extrusionOk="0" h="9074" w="9105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-59029025" y="3956600"/>
              <a:ext cx="70900" cy="70925"/>
            </a:xfrm>
            <a:custGeom>
              <a:rect b="b" l="l" r="r" t="t"/>
              <a:pathLst>
                <a:path extrusionOk="0" h="2837" w="2836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3"/>
          <p:cNvGrpSpPr/>
          <p:nvPr/>
        </p:nvGrpSpPr>
        <p:grpSpPr>
          <a:xfrm>
            <a:off x="2032760" y="2264867"/>
            <a:ext cx="479963" cy="487289"/>
            <a:chOff x="-59400775" y="4084200"/>
            <a:chExt cx="311125" cy="315875"/>
          </a:xfrm>
        </p:grpSpPr>
        <p:sp>
          <p:nvSpPr>
            <p:cNvPr id="396" name="Google Shape;396;p3"/>
            <p:cNvSpPr/>
            <p:nvPr/>
          </p:nvSpPr>
          <p:spPr>
            <a:xfrm>
              <a:off x="-59400775" y="4317350"/>
              <a:ext cx="89800" cy="82725"/>
            </a:xfrm>
            <a:custGeom>
              <a:rect b="b" l="l" r="r" t="t"/>
              <a:pathLst>
                <a:path extrusionOk="0" h="3309" w="3592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-59400000" y="4084200"/>
              <a:ext cx="89825" cy="212700"/>
            </a:xfrm>
            <a:custGeom>
              <a:rect b="b" l="l" r="r" t="t"/>
              <a:pathLst>
                <a:path extrusionOk="0" h="8508" w="3593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-59290500" y="4317350"/>
              <a:ext cx="89800" cy="82725"/>
            </a:xfrm>
            <a:custGeom>
              <a:rect b="b" l="l" r="r" t="t"/>
              <a:pathLst>
                <a:path extrusionOk="0" h="3309" w="3592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-59290500" y="4084200"/>
              <a:ext cx="89800" cy="212700"/>
            </a:xfrm>
            <a:custGeom>
              <a:rect b="b" l="l" r="r" t="t"/>
              <a:pathLst>
                <a:path extrusionOk="0" h="8508" w="3592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-59181025" y="4317350"/>
              <a:ext cx="89800" cy="82725"/>
            </a:xfrm>
            <a:custGeom>
              <a:rect b="b" l="l" r="r" t="t"/>
              <a:pathLst>
                <a:path extrusionOk="0" h="3309" w="3592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-59179450" y="4084200"/>
              <a:ext cx="89800" cy="212700"/>
            </a:xfrm>
            <a:custGeom>
              <a:rect b="b" l="l" r="r" t="t"/>
              <a:pathLst>
                <a:path extrusionOk="0" h="8508" w="3592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6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30"/>
          <p:cNvSpPr txBox="1"/>
          <p:nvPr/>
        </p:nvSpPr>
        <p:spPr>
          <a:xfrm>
            <a:off x="625667" y="231150"/>
            <a:ext cx="6438073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Proceso de evaluación SIS ECU 911.</a:t>
            </a:r>
            <a:endParaRPr/>
          </a:p>
        </p:txBody>
      </p:sp>
      <p:cxnSp>
        <p:nvCxnSpPr>
          <p:cNvPr id="894" name="Google Shape;894;p30"/>
          <p:cNvCxnSpPr/>
          <p:nvPr/>
        </p:nvCxnSpPr>
        <p:spPr>
          <a:xfrm>
            <a:off x="3114336" y="2366910"/>
            <a:ext cx="0" cy="612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5" name="Google Shape;895;p30"/>
          <p:cNvCxnSpPr/>
          <p:nvPr/>
        </p:nvCxnSpPr>
        <p:spPr>
          <a:xfrm rot="10800000">
            <a:off x="3073584" y="4619728"/>
            <a:ext cx="0" cy="265024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30"/>
          <p:cNvCxnSpPr/>
          <p:nvPr/>
        </p:nvCxnSpPr>
        <p:spPr>
          <a:xfrm rot="10800000">
            <a:off x="4822335" y="3488301"/>
            <a:ext cx="0" cy="1385819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30"/>
          <p:cNvCxnSpPr/>
          <p:nvPr/>
        </p:nvCxnSpPr>
        <p:spPr>
          <a:xfrm>
            <a:off x="4830440" y="1990467"/>
            <a:ext cx="0" cy="1440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30"/>
          <p:cNvCxnSpPr/>
          <p:nvPr/>
        </p:nvCxnSpPr>
        <p:spPr>
          <a:xfrm rot="10800000">
            <a:off x="1249732" y="3498933"/>
            <a:ext cx="0" cy="138581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9" name="Google Shape;899;p30"/>
          <p:cNvCxnSpPr/>
          <p:nvPr/>
        </p:nvCxnSpPr>
        <p:spPr>
          <a:xfrm>
            <a:off x="1257837" y="1958567"/>
            <a:ext cx="0" cy="180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0" name="Google Shape;900;p30"/>
          <p:cNvSpPr/>
          <p:nvPr/>
        </p:nvSpPr>
        <p:spPr>
          <a:xfrm>
            <a:off x="588596" y="2061783"/>
            <a:ext cx="1330377" cy="1467351"/>
          </a:xfrm>
          <a:custGeom>
            <a:rect b="b" l="l" r="r" t="t"/>
            <a:pathLst>
              <a:path extrusionOk="0" h="46816" w="46816">
                <a:moveTo>
                  <a:pt x="23396" y="1"/>
                </a:moveTo>
                <a:cubicBezTo>
                  <a:pt x="10477" y="1"/>
                  <a:pt x="0" y="10477"/>
                  <a:pt x="0" y="23419"/>
                </a:cubicBezTo>
                <a:cubicBezTo>
                  <a:pt x="0" y="36338"/>
                  <a:pt x="10477" y="46815"/>
                  <a:pt x="23396" y="46815"/>
                </a:cubicBezTo>
                <a:cubicBezTo>
                  <a:pt x="36338" y="46815"/>
                  <a:pt x="46815" y="36338"/>
                  <a:pt x="46815" y="23419"/>
                </a:cubicBezTo>
                <a:cubicBezTo>
                  <a:pt x="46815" y="10477"/>
                  <a:pt x="36338" y="1"/>
                  <a:pt x="23396" y="1"/>
                </a:cubicBezTo>
                <a:close/>
              </a:path>
            </a:pathLst>
          </a:custGeom>
          <a:gradFill>
            <a:gsLst>
              <a:gs pos="0">
                <a:srgbClr val="F08B54"/>
              </a:gs>
              <a:gs pos="50000">
                <a:srgbClr val="F67A26"/>
              </a:gs>
              <a:gs pos="100000">
                <a:srgbClr val="E36A18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30"/>
          <p:cNvSpPr/>
          <p:nvPr/>
        </p:nvSpPr>
        <p:spPr>
          <a:xfrm>
            <a:off x="680693" y="2207021"/>
            <a:ext cx="1146149" cy="1264156"/>
          </a:xfrm>
          <a:custGeom>
            <a:rect b="b" l="l" r="r" t="t"/>
            <a:pathLst>
              <a:path extrusionOk="0" h="40333" w="40333">
                <a:moveTo>
                  <a:pt x="20155" y="0"/>
                </a:moveTo>
                <a:cubicBezTo>
                  <a:pt x="9017" y="0"/>
                  <a:pt x="1" y="9039"/>
                  <a:pt x="1" y="20178"/>
                </a:cubicBezTo>
                <a:cubicBezTo>
                  <a:pt x="1" y="31316"/>
                  <a:pt x="9017" y="40332"/>
                  <a:pt x="20155" y="40332"/>
                </a:cubicBezTo>
                <a:cubicBezTo>
                  <a:pt x="31294" y="40332"/>
                  <a:pt x="40333" y="31316"/>
                  <a:pt x="40333" y="20178"/>
                </a:cubicBezTo>
                <a:cubicBezTo>
                  <a:pt x="40333" y="9039"/>
                  <a:pt x="31294" y="0"/>
                  <a:pt x="20155" y="0"/>
                </a:cubicBezTo>
                <a:close/>
              </a:path>
            </a:pathLst>
          </a:cu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30"/>
          <p:cNvSpPr/>
          <p:nvPr/>
        </p:nvSpPr>
        <p:spPr>
          <a:xfrm>
            <a:off x="680693" y="2163362"/>
            <a:ext cx="1146149" cy="1264186"/>
          </a:xfrm>
          <a:custGeom>
            <a:rect b="b" l="l" r="r" t="t"/>
            <a:pathLst>
              <a:path extrusionOk="0" h="40334" w="40333">
                <a:moveTo>
                  <a:pt x="20155" y="1"/>
                </a:moveTo>
                <a:cubicBezTo>
                  <a:pt x="9017" y="1"/>
                  <a:pt x="1" y="9040"/>
                  <a:pt x="1" y="20178"/>
                </a:cubicBezTo>
                <a:cubicBezTo>
                  <a:pt x="1" y="31317"/>
                  <a:pt x="9017" y="40333"/>
                  <a:pt x="20155" y="40333"/>
                </a:cubicBezTo>
                <a:cubicBezTo>
                  <a:pt x="31294" y="40333"/>
                  <a:pt x="40333" y="31317"/>
                  <a:pt x="40333" y="20178"/>
                </a:cubicBezTo>
                <a:cubicBezTo>
                  <a:pt x="40333" y="9040"/>
                  <a:pt x="31294" y="1"/>
                  <a:pt x="20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30"/>
          <p:cNvSpPr/>
          <p:nvPr/>
        </p:nvSpPr>
        <p:spPr>
          <a:xfrm>
            <a:off x="680693" y="2767883"/>
            <a:ext cx="1146149" cy="659644"/>
          </a:xfrm>
          <a:custGeom>
            <a:rect b="b" l="l" r="r" t="t"/>
            <a:pathLst>
              <a:path extrusionOk="0" h="21046" w="40333">
                <a:moveTo>
                  <a:pt x="23" y="0"/>
                </a:moveTo>
                <a:cubicBezTo>
                  <a:pt x="1" y="297"/>
                  <a:pt x="1" y="594"/>
                  <a:pt x="1" y="890"/>
                </a:cubicBezTo>
                <a:cubicBezTo>
                  <a:pt x="1" y="12029"/>
                  <a:pt x="9017" y="21045"/>
                  <a:pt x="20155" y="21045"/>
                </a:cubicBezTo>
                <a:cubicBezTo>
                  <a:pt x="31294" y="21045"/>
                  <a:pt x="40333" y="12029"/>
                  <a:pt x="40333" y="890"/>
                </a:cubicBezTo>
                <a:cubicBezTo>
                  <a:pt x="40333" y="594"/>
                  <a:pt x="40310" y="297"/>
                  <a:pt x="40310" y="0"/>
                </a:cubicBezTo>
                <a:cubicBezTo>
                  <a:pt x="39853" y="10751"/>
                  <a:pt x="30997" y="19310"/>
                  <a:pt x="20155" y="19310"/>
                </a:cubicBezTo>
                <a:cubicBezTo>
                  <a:pt x="9313" y="19310"/>
                  <a:pt x="480" y="10751"/>
                  <a:pt x="23" y="0"/>
                </a:cubicBezTo>
                <a:close/>
              </a:path>
            </a:pathLst>
          </a:custGeom>
          <a:solidFill>
            <a:srgbClr val="D0E2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30"/>
          <p:cNvSpPr/>
          <p:nvPr/>
        </p:nvSpPr>
        <p:spPr>
          <a:xfrm>
            <a:off x="4160852" y="2051151"/>
            <a:ext cx="1331031" cy="1467351"/>
          </a:xfrm>
          <a:custGeom>
            <a:rect b="b" l="l" r="r" t="t"/>
            <a:pathLst>
              <a:path extrusionOk="0" h="46816" w="46839">
                <a:moveTo>
                  <a:pt x="23420" y="1"/>
                </a:moveTo>
                <a:cubicBezTo>
                  <a:pt x="10478" y="1"/>
                  <a:pt x="1" y="10477"/>
                  <a:pt x="1" y="23419"/>
                </a:cubicBezTo>
                <a:cubicBezTo>
                  <a:pt x="1" y="36338"/>
                  <a:pt x="10478" y="46815"/>
                  <a:pt x="23420" y="46815"/>
                </a:cubicBezTo>
                <a:cubicBezTo>
                  <a:pt x="36339" y="46815"/>
                  <a:pt x="46838" y="36338"/>
                  <a:pt x="46838" y="23419"/>
                </a:cubicBezTo>
                <a:cubicBezTo>
                  <a:pt x="46838" y="10477"/>
                  <a:pt x="36339" y="1"/>
                  <a:pt x="23420" y="1"/>
                </a:cubicBezTo>
                <a:close/>
              </a:path>
            </a:pathLst>
          </a:custGeom>
          <a:solidFill>
            <a:srgbClr val="1E4E79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30"/>
          <p:cNvSpPr/>
          <p:nvPr/>
        </p:nvSpPr>
        <p:spPr>
          <a:xfrm>
            <a:off x="4252950" y="2196389"/>
            <a:ext cx="1146177" cy="1264156"/>
          </a:xfrm>
          <a:custGeom>
            <a:rect b="b" l="l" r="r" t="t"/>
            <a:pathLst>
              <a:path extrusionOk="0" h="40333" w="40334">
                <a:moveTo>
                  <a:pt x="20179" y="0"/>
                </a:moveTo>
                <a:cubicBezTo>
                  <a:pt x="9040" y="0"/>
                  <a:pt x="1" y="9039"/>
                  <a:pt x="1" y="20178"/>
                </a:cubicBezTo>
                <a:cubicBezTo>
                  <a:pt x="1" y="31316"/>
                  <a:pt x="9040" y="40332"/>
                  <a:pt x="20179" y="40332"/>
                </a:cubicBezTo>
                <a:cubicBezTo>
                  <a:pt x="31317" y="40332"/>
                  <a:pt x="40333" y="31316"/>
                  <a:pt x="40333" y="20178"/>
                </a:cubicBezTo>
                <a:cubicBezTo>
                  <a:pt x="40333" y="9039"/>
                  <a:pt x="31317" y="0"/>
                  <a:pt x="20179" y="0"/>
                </a:cubicBezTo>
                <a:close/>
              </a:path>
            </a:pathLst>
          </a:cu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30"/>
          <p:cNvSpPr/>
          <p:nvPr/>
        </p:nvSpPr>
        <p:spPr>
          <a:xfrm>
            <a:off x="4221119" y="2152760"/>
            <a:ext cx="1146177" cy="1264186"/>
          </a:xfrm>
          <a:custGeom>
            <a:rect b="b" l="l" r="r" t="t"/>
            <a:pathLst>
              <a:path extrusionOk="0" h="40334" w="40334">
                <a:moveTo>
                  <a:pt x="20179" y="1"/>
                </a:moveTo>
                <a:cubicBezTo>
                  <a:pt x="9040" y="1"/>
                  <a:pt x="1" y="9040"/>
                  <a:pt x="1" y="20178"/>
                </a:cubicBezTo>
                <a:cubicBezTo>
                  <a:pt x="1" y="31317"/>
                  <a:pt x="9040" y="40333"/>
                  <a:pt x="20179" y="40333"/>
                </a:cubicBezTo>
                <a:cubicBezTo>
                  <a:pt x="31317" y="40333"/>
                  <a:pt x="40333" y="31317"/>
                  <a:pt x="40333" y="20178"/>
                </a:cubicBezTo>
                <a:cubicBezTo>
                  <a:pt x="40333" y="9040"/>
                  <a:pt x="31317" y="1"/>
                  <a:pt x="20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30"/>
          <p:cNvSpPr/>
          <p:nvPr/>
        </p:nvSpPr>
        <p:spPr>
          <a:xfrm>
            <a:off x="4252950" y="2757251"/>
            <a:ext cx="1146177" cy="659644"/>
          </a:xfrm>
          <a:custGeom>
            <a:rect b="b" l="l" r="r" t="t"/>
            <a:pathLst>
              <a:path extrusionOk="0" h="21046" w="40334">
                <a:moveTo>
                  <a:pt x="24" y="0"/>
                </a:moveTo>
                <a:cubicBezTo>
                  <a:pt x="24" y="297"/>
                  <a:pt x="1" y="594"/>
                  <a:pt x="1" y="890"/>
                </a:cubicBezTo>
                <a:cubicBezTo>
                  <a:pt x="1" y="12029"/>
                  <a:pt x="9040" y="21045"/>
                  <a:pt x="20179" y="21045"/>
                </a:cubicBezTo>
                <a:cubicBezTo>
                  <a:pt x="31317" y="21045"/>
                  <a:pt x="40333" y="12029"/>
                  <a:pt x="40333" y="890"/>
                </a:cubicBezTo>
                <a:cubicBezTo>
                  <a:pt x="40333" y="594"/>
                  <a:pt x="40333" y="297"/>
                  <a:pt x="40310" y="0"/>
                </a:cubicBezTo>
                <a:cubicBezTo>
                  <a:pt x="39854" y="10751"/>
                  <a:pt x="31021" y="19310"/>
                  <a:pt x="20179" y="19310"/>
                </a:cubicBezTo>
                <a:cubicBezTo>
                  <a:pt x="9337" y="19310"/>
                  <a:pt x="480" y="10751"/>
                  <a:pt x="24" y="0"/>
                </a:cubicBezTo>
                <a:close/>
              </a:path>
            </a:pathLst>
          </a:custGeom>
          <a:solidFill>
            <a:srgbClr val="D0E2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30"/>
          <p:cNvSpPr/>
          <p:nvPr/>
        </p:nvSpPr>
        <p:spPr>
          <a:xfrm>
            <a:off x="2408071" y="3178493"/>
            <a:ext cx="1331031" cy="1468073"/>
          </a:xfrm>
          <a:custGeom>
            <a:rect b="b" l="l" r="r" t="t"/>
            <a:pathLst>
              <a:path extrusionOk="0" h="46839" w="46839">
                <a:moveTo>
                  <a:pt x="23420" y="1"/>
                </a:moveTo>
                <a:cubicBezTo>
                  <a:pt x="10478" y="1"/>
                  <a:pt x="1" y="10478"/>
                  <a:pt x="1" y="23420"/>
                </a:cubicBezTo>
                <a:cubicBezTo>
                  <a:pt x="1" y="36339"/>
                  <a:pt x="10478" y="46838"/>
                  <a:pt x="23420" y="46838"/>
                </a:cubicBezTo>
                <a:cubicBezTo>
                  <a:pt x="36339" y="46838"/>
                  <a:pt x="46838" y="36339"/>
                  <a:pt x="46838" y="23420"/>
                </a:cubicBezTo>
                <a:cubicBezTo>
                  <a:pt x="46838" y="10478"/>
                  <a:pt x="36339" y="1"/>
                  <a:pt x="234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30"/>
          <p:cNvSpPr/>
          <p:nvPr/>
        </p:nvSpPr>
        <p:spPr>
          <a:xfrm>
            <a:off x="2500197" y="3323730"/>
            <a:ext cx="1146149" cy="1264156"/>
          </a:xfrm>
          <a:custGeom>
            <a:rect b="b" l="l" r="r" t="t"/>
            <a:pathLst>
              <a:path extrusionOk="0" h="40333" w="40333">
                <a:moveTo>
                  <a:pt x="20178" y="0"/>
                </a:moveTo>
                <a:cubicBezTo>
                  <a:pt x="9039" y="0"/>
                  <a:pt x="0" y="9039"/>
                  <a:pt x="0" y="20178"/>
                </a:cubicBezTo>
                <a:cubicBezTo>
                  <a:pt x="0" y="31317"/>
                  <a:pt x="9039" y="40333"/>
                  <a:pt x="20178" y="40333"/>
                </a:cubicBezTo>
                <a:cubicBezTo>
                  <a:pt x="31316" y="40333"/>
                  <a:pt x="40332" y="31317"/>
                  <a:pt x="40332" y="20178"/>
                </a:cubicBezTo>
                <a:cubicBezTo>
                  <a:pt x="40332" y="9039"/>
                  <a:pt x="31316" y="0"/>
                  <a:pt x="20178" y="0"/>
                </a:cubicBezTo>
                <a:close/>
              </a:path>
            </a:pathLst>
          </a:cu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30"/>
          <p:cNvSpPr/>
          <p:nvPr/>
        </p:nvSpPr>
        <p:spPr>
          <a:xfrm>
            <a:off x="2500197" y="3280103"/>
            <a:ext cx="1152000" cy="1264156"/>
          </a:xfrm>
          <a:custGeom>
            <a:rect b="b" l="l" r="r" t="t"/>
            <a:pathLst>
              <a:path extrusionOk="0" h="40333" w="40333">
                <a:moveTo>
                  <a:pt x="20178" y="0"/>
                </a:moveTo>
                <a:cubicBezTo>
                  <a:pt x="9039" y="0"/>
                  <a:pt x="0" y="9039"/>
                  <a:pt x="0" y="20178"/>
                </a:cubicBezTo>
                <a:cubicBezTo>
                  <a:pt x="0" y="31316"/>
                  <a:pt x="9039" y="40332"/>
                  <a:pt x="20178" y="40332"/>
                </a:cubicBezTo>
                <a:cubicBezTo>
                  <a:pt x="31316" y="40332"/>
                  <a:pt x="40332" y="31316"/>
                  <a:pt x="40332" y="20178"/>
                </a:cubicBezTo>
                <a:cubicBezTo>
                  <a:pt x="40332" y="9039"/>
                  <a:pt x="31316" y="0"/>
                  <a:pt x="201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30"/>
          <p:cNvSpPr/>
          <p:nvPr/>
        </p:nvSpPr>
        <p:spPr>
          <a:xfrm>
            <a:off x="2500197" y="3884593"/>
            <a:ext cx="1146149" cy="659644"/>
          </a:xfrm>
          <a:custGeom>
            <a:rect b="b" l="l" r="r" t="t"/>
            <a:pathLst>
              <a:path extrusionOk="0" h="21046" w="40333">
                <a:moveTo>
                  <a:pt x="23" y="0"/>
                </a:moveTo>
                <a:cubicBezTo>
                  <a:pt x="23" y="297"/>
                  <a:pt x="0" y="594"/>
                  <a:pt x="0" y="891"/>
                </a:cubicBezTo>
                <a:cubicBezTo>
                  <a:pt x="0" y="12029"/>
                  <a:pt x="9039" y="21045"/>
                  <a:pt x="20178" y="21045"/>
                </a:cubicBezTo>
                <a:cubicBezTo>
                  <a:pt x="31316" y="21045"/>
                  <a:pt x="40332" y="12029"/>
                  <a:pt x="40332" y="891"/>
                </a:cubicBezTo>
                <a:cubicBezTo>
                  <a:pt x="40332" y="594"/>
                  <a:pt x="40332" y="297"/>
                  <a:pt x="40310" y="0"/>
                </a:cubicBezTo>
                <a:cubicBezTo>
                  <a:pt x="39853" y="10751"/>
                  <a:pt x="31020" y="19311"/>
                  <a:pt x="20178" y="19311"/>
                </a:cubicBezTo>
                <a:cubicBezTo>
                  <a:pt x="9336" y="19311"/>
                  <a:pt x="479" y="10751"/>
                  <a:pt x="23" y="0"/>
                </a:cubicBezTo>
                <a:close/>
              </a:path>
            </a:pathLst>
          </a:custGeom>
          <a:solidFill>
            <a:srgbClr val="D0E2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30"/>
          <p:cNvSpPr/>
          <p:nvPr/>
        </p:nvSpPr>
        <p:spPr>
          <a:xfrm>
            <a:off x="170120" y="4884752"/>
            <a:ext cx="1957549" cy="73518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Postulación de la institución</a:t>
            </a:r>
            <a:endParaRPr b="0" i="0" sz="1400" u="none" cap="none" strike="noStrik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30"/>
          <p:cNvSpPr/>
          <p:nvPr/>
        </p:nvSpPr>
        <p:spPr>
          <a:xfrm>
            <a:off x="2400283" y="4884752"/>
            <a:ext cx="1330364" cy="73518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Selección del servicio</a:t>
            </a:r>
            <a:endParaRPr/>
          </a:p>
        </p:txBody>
      </p:sp>
      <p:sp>
        <p:nvSpPr>
          <p:cNvPr id="914" name="Google Shape;914;p30"/>
          <p:cNvSpPr/>
          <p:nvPr/>
        </p:nvSpPr>
        <p:spPr>
          <a:xfrm>
            <a:off x="4008476" y="4894786"/>
            <a:ext cx="1513790" cy="73379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Reuniones de Trabajo</a:t>
            </a:r>
            <a:endParaRPr/>
          </a:p>
        </p:txBody>
      </p:sp>
      <p:sp>
        <p:nvSpPr>
          <p:cNvPr id="915" name="Google Shape;915;p30"/>
          <p:cNvSpPr/>
          <p:nvPr/>
        </p:nvSpPr>
        <p:spPr>
          <a:xfrm>
            <a:off x="577275" y="1587180"/>
            <a:ext cx="1655561" cy="371337"/>
          </a:xfrm>
          <a:custGeom>
            <a:rect b="b" l="l" r="r" t="t"/>
            <a:pathLst>
              <a:path extrusionOk="0" h="6484" w="19494">
                <a:moveTo>
                  <a:pt x="3264" y="1"/>
                </a:moveTo>
                <a:cubicBezTo>
                  <a:pt x="1461" y="1"/>
                  <a:pt x="0" y="1462"/>
                  <a:pt x="0" y="3242"/>
                </a:cubicBezTo>
                <a:cubicBezTo>
                  <a:pt x="0" y="5023"/>
                  <a:pt x="1461" y="6483"/>
                  <a:pt x="3264" y="6483"/>
                </a:cubicBezTo>
                <a:lnTo>
                  <a:pt x="16252" y="6483"/>
                </a:lnTo>
                <a:cubicBezTo>
                  <a:pt x="18032" y="6483"/>
                  <a:pt x="19493" y="5023"/>
                  <a:pt x="19493" y="3242"/>
                </a:cubicBezTo>
                <a:cubicBezTo>
                  <a:pt x="19493" y="1462"/>
                  <a:pt x="18032" y="1"/>
                  <a:pt x="162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Paso 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Febrero 2023 </a:t>
            </a:r>
            <a:endParaRPr/>
          </a:p>
        </p:txBody>
      </p:sp>
      <p:sp>
        <p:nvSpPr>
          <p:cNvPr id="916" name="Google Shape;916;p30"/>
          <p:cNvSpPr/>
          <p:nvPr/>
        </p:nvSpPr>
        <p:spPr>
          <a:xfrm>
            <a:off x="2382859" y="2746391"/>
            <a:ext cx="1422746" cy="403697"/>
          </a:xfrm>
          <a:custGeom>
            <a:rect b="b" l="l" r="r" t="t"/>
            <a:pathLst>
              <a:path extrusionOk="0" h="6484" w="19494">
                <a:moveTo>
                  <a:pt x="3264" y="1"/>
                </a:moveTo>
                <a:cubicBezTo>
                  <a:pt x="1461" y="1"/>
                  <a:pt x="0" y="1462"/>
                  <a:pt x="0" y="3242"/>
                </a:cubicBezTo>
                <a:cubicBezTo>
                  <a:pt x="0" y="5023"/>
                  <a:pt x="1461" y="6483"/>
                  <a:pt x="3264" y="6483"/>
                </a:cubicBezTo>
                <a:lnTo>
                  <a:pt x="16252" y="6483"/>
                </a:lnTo>
                <a:cubicBezTo>
                  <a:pt x="18032" y="6483"/>
                  <a:pt x="19493" y="5023"/>
                  <a:pt x="19493" y="3242"/>
                </a:cubicBezTo>
                <a:cubicBezTo>
                  <a:pt x="19493" y="1462"/>
                  <a:pt x="18032" y="1"/>
                  <a:pt x="162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Paso 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Marzo 2023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30"/>
          <p:cNvSpPr/>
          <p:nvPr/>
        </p:nvSpPr>
        <p:spPr>
          <a:xfrm>
            <a:off x="4121190" y="1609934"/>
            <a:ext cx="1400638" cy="386516"/>
          </a:xfrm>
          <a:custGeom>
            <a:rect b="b" l="l" r="r" t="t"/>
            <a:pathLst>
              <a:path extrusionOk="0" h="6484" w="19494">
                <a:moveTo>
                  <a:pt x="3264" y="1"/>
                </a:moveTo>
                <a:cubicBezTo>
                  <a:pt x="1461" y="1"/>
                  <a:pt x="0" y="1462"/>
                  <a:pt x="0" y="3242"/>
                </a:cubicBezTo>
                <a:cubicBezTo>
                  <a:pt x="0" y="5023"/>
                  <a:pt x="1461" y="6483"/>
                  <a:pt x="3264" y="6483"/>
                </a:cubicBezTo>
                <a:lnTo>
                  <a:pt x="16252" y="6483"/>
                </a:lnTo>
                <a:cubicBezTo>
                  <a:pt x="18032" y="6483"/>
                  <a:pt x="19493" y="5023"/>
                  <a:pt x="19493" y="3242"/>
                </a:cubicBezTo>
                <a:cubicBezTo>
                  <a:pt x="19493" y="1462"/>
                  <a:pt x="18032" y="1"/>
                  <a:pt x="16252" y="1"/>
                </a:cubicBezTo>
                <a:close/>
              </a:path>
            </a:pathLst>
          </a:custGeom>
          <a:solidFill>
            <a:srgbClr val="1E4E79"/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Paso 3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Abril 2023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8" name="Google Shape;918;p30"/>
          <p:cNvCxnSpPr/>
          <p:nvPr/>
        </p:nvCxnSpPr>
        <p:spPr>
          <a:xfrm>
            <a:off x="3088448" y="3129776"/>
            <a:ext cx="0" cy="93517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919" name="Google Shape;919;p30"/>
          <p:cNvGrpSpPr/>
          <p:nvPr/>
        </p:nvGrpSpPr>
        <p:grpSpPr>
          <a:xfrm>
            <a:off x="2735405" y="3522258"/>
            <a:ext cx="706084" cy="733850"/>
            <a:chOff x="2338221" y="1291284"/>
            <a:chExt cx="557972" cy="550423"/>
          </a:xfrm>
        </p:grpSpPr>
        <p:sp>
          <p:nvSpPr>
            <p:cNvPr id="920" name="Google Shape;920;p30"/>
            <p:cNvSpPr/>
            <p:nvPr/>
          </p:nvSpPr>
          <p:spPr>
            <a:xfrm>
              <a:off x="2425061" y="1583225"/>
              <a:ext cx="303624" cy="172331"/>
            </a:xfrm>
            <a:custGeom>
              <a:rect b="b" l="l" r="r" t="t"/>
              <a:pathLst>
                <a:path extrusionOk="0" h="5753" w="10136">
                  <a:moveTo>
                    <a:pt x="5068" y="1"/>
                  </a:moveTo>
                  <a:cubicBezTo>
                    <a:pt x="2603" y="1"/>
                    <a:pt x="549" y="2466"/>
                    <a:pt x="1" y="5753"/>
                  </a:cubicBezTo>
                  <a:lnTo>
                    <a:pt x="10135" y="5753"/>
                  </a:lnTo>
                  <a:cubicBezTo>
                    <a:pt x="9565" y="2466"/>
                    <a:pt x="7510" y="1"/>
                    <a:pt x="5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2425061" y="1583225"/>
              <a:ext cx="303624" cy="172331"/>
            </a:xfrm>
            <a:custGeom>
              <a:rect b="b" l="l" r="r" t="t"/>
              <a:pathLst>
                <a:path extrusionOk="0" fill="none" h="5753" w="10136">
                  <a:moveTo>
                    <a:pt x="10135" y="5753"/>
                  </a:moveTo>
                  <a:cubicBezTo>
                    <a:pt x="9565" y="2466"/>
                    <a:pt x="7510" y="1"/>
                    <a:pt x="5068" y="1"/>
                  </a:cubicBezTo>
                  <a:cubicBezTo>
                    <a:pt x="2603" y="1"/>
                    <a:pt x="549" y="2466"/>
                    <a:pt x="1" y="5753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2525590" y="1572980"/>
              <a:ext cx="89595" cy="52691"/>
            </a:xfrm>
            <a:custGeom>
              <a:rect b="b" l="l" r="r" t="t"/>
              <a:pathLst>
                <a:path extrusionOk="0" h="1759" w="2991">
                  <a:moveTo>
                    <a:pt x="1506" y="1"/>
                  </a:moveTo>
                  <a:cubicBezTo>
                    <a:pt x="685" y="1"/>
                    <a:pt x="0" y="411"/>
                    <a:pt x="0" y="891"/>
                  </a:cubicBezTo>
                  <a:cubicBezTo>
                    <a:pt x="0" y="1370"/>
                    <a:pt x="685" y="1758"/>
                    <a:pt x="1506" y="1758"/>
                  </a:cubicBezTo>
                  <a:cubicBezTo>
                    <a:pt x="2328" y="1758"/>
                    <a:pt x="2990" y="1370"/>
                    <a:pt x="2990" y="891"/>
                  </a:cubicBezTo>
                  <a:cubicBezTo>
                    <a:pt x="2990" y="411"/>
                    <a:pt x="2328" y="1"/>
                    <a:pt x="1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2525590" y="1572980"/>
              <a:ext cx="89595" cy="52691"/>
            </a:xfrm>
            <a:custGeom>
              <a:rect b="b" l="l" r="r" t="t"/>
              <a:pathLst>
                <a:path extrusionOk="0" fill="none" h="1759" w="2991">
                  <a:moveTo>
                    <a:pt x="0" y="891"/>
                  </a:moveTo>
                  <a:cubicBezTo>
                    <a:pt x="0" y="1370"/>
                    <a:pt x="685" y="1758"/>
                    <a:pt x="1506" y="1758"/>
                  </a:cubicBezTo>
                  <a:cubicBezTo>
                    <a:pt x="2328" y="1758"/>
                    <a:pt x="2990" y="1370"/>
                    <a:pt x="2990" y="891"/>
                  </a:cubicBezTo>
                  <a:cubicBezTo>
                    <a:pt x="2990" y="411"/>
                    <a:pt x="2328" y="1"/>
                    <a:pt x="1506" y="1"/>
                  </a:cubicBezTo>
                  <a:cubicBezTo>
                    <a:pt x="685" y="1"/>
                    <a:pt x="0" y="411"/>
                    <a:pt x="0" y="891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436683" y="1374349"/>
              <a:ext cx="287209" cy="206150"/>
            </a:xfrm>
            <a:custGeom>
              <a:rect b="b" l="l" r="r" t="t"/>
              <a:pathLst>
                <a:path extrusionOk="0" h="6882" w="9588">
                  <a:moveTo>
                    <a:pt x="4754" y="0"/>
                  </a:moveTo>
                  <a:cubicBezTo>
                    <a:pt x="3729" y="0"/>
                    <a:pt x="2590" y="406"/>
                    <a:pt x="2078" y="1542"/>
                  </a:cubicBezTo>
                  <a:cubicBezTo>
                    <a:pt x="1690" y="2409"/>
                    <a:pt x="1" y="5468"/>
                    <a:pt x="868" y="6266"/>
                  </a:cubicBezTo>
                  <a:cubicBezTo>
                    <a:pt x="1404" y="6748"/>
                    <a:pt x="3150" y="6881"/>
                    <a:pt x="4578" y="6881"/>
                  </a:cubicBezTo>
                  <a:cubicBezTo>
                    <a:pt x="5521" y="6881"/>
                    <a:pt x="6325" y="6823"/>
                    <a:pt x="6552" y="6769"/>
                  </a:cubicBezTo>
                  <a:cubicBezTo>
                    <a:pt x="7487" y="6586"/>
                    <a:pt x="9587" y="6837"/>
                    <a:pt x="8195" y="3619"/>
                  </a:cubicBezTo>
                  <a:cubicBezTo>
                    <a:pt x="7054" y="925"/>
                    <a:pt x="6962" y="1085"/>
                    <a:pt x="6643" y="651"/>
                  </a:cubicBezTo>
                  <a:cubicBezTo>
                    <a:pt x="6374" y="279"/>
                    <a:pt x="5603" y="0"/>
                    <a:pt x="4754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2544731" y="1528527"/>
              <a:ext cx="54039" cy="77314"/>
            </a:xfrm>
            <a:custGeom>
              <a:rect b="b" l="l" r="r" t="t"/>
              <a:pathLst>
                <a:path extrusionOk="0" h="2581" w="1804">
                  <a:moveTo>
                    <a:pt x="753" y="1"/>
                  </a:moveTo>
                  <a:cubicBezTo>
                    <a:pt x="343" y="24"/>
                    <a:pt x="23" y="321"/>
                    <a:pt x="0" y="663"/>
                  </a:cubicBezTo>
                  <a:lnTo>
                    <a:pt x="0" y="1964"/>
                  </a:lnTo>
                  <a:cubicBezTo>
                    <a:pt x="0" y="2306"/>
                    <a:pt x="320" y="2580"/>
                    <a:pt x="731" y="2580"/>
                  </a:cubicBezTo>
                  <a:lnTo>
                    <a:pt x="1050" y="2557"/>
                  </a:lnTo>
                  <a:cubicBezTo>
                    <a:pt x="1438" y="2557"/>
                    <a:pt x="1781" y="2261"/>
                    <a:pt x="1781" y="1918"/>
                  </a:cubicBezTo>
                  <a:lnTo>
                    <a:pt x="1803" y="617"/>
                  </a:lnTo>
                  <a:cubicBezTo>
                    <a:pt x="1803" y="275"/>
                    <a:pt x="1461" y="1"/>
                    <a:pt x="1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2544731" y="1528527"/>
              <a:ext cx="54039" cy="77314"/>
            </a:xfrm>
            <a:custGeom>
              <a:rect b="b" l="l" r="r" t="t"/>
              <a:pathLst>
                <a:path extrusionOk="0" fill="none" h="2581" w="1804">
                  <a:moveTo>
                    <a:pt x="1781" y="1918"/>
                  </a:moveTo>
                  <a:cubicBezTo>
                    <a:pt x="1781" y="2261"/>
                    <a:pt x="1438" y="2557"/>
                    <a:pt x="1050" y="2557"/>
                  </a:cubicBezTo>
                  <a:lnTo>
                    <a:pt x="731" y="2580"/>
                  </a:lnTo>
                  <a:cubicBezTo>
                    <a:pt x="320" y="2580"/>
                    <a:pt x="0" y="2306"/>
                    <a:pt x="0" y="1964"/>
                  </a:cubicBezTo>
                  <a:lnTo>
                    <a:pt x="0" y="663"/>
                  </a:lnTo>
                  <a:cubicBezTo>
                    <a:pt x="23" y="321"/>
                    <a:pt x="343" y="24"/>
                    <a:pt x="753" y="1"/>
                  </a:cubicBezTo>
                  <a:lnTo>
                    <a:pt x="1073" y="1"/>
                  </a:lnTo>
                  <a:cubicBezTo>
                    <a:pt x="1461" y="1"/>
                    <a:pt x="1803" y="275"/>
                    <a:pt x="1803" y="617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2631541" y="1474488"/>
              <a:ext cx="39001" cy="36305"/>
            </a:xfrm>
            <a:custGeom>
              <a:rect b="b" l="l" r="r" t="t"/>
              <a:pathLst>
                <a:path extrusionOk="0" h="1212" w="1302">
                  <a:moveTo>
                    <a:pt x="621" y="0"/>
                  </a:moveTo>
                  <a:cubicBezTo>
                    <a:pt x="277" y="0"/>
                    <a:pt x="23" y="266"/>
                    <a:pt x="1" y="595"/>
                  </a:cubicBezTo>
                  <a:cubicBezTo>
                    <a:pt x="1" y="915"/>
                    <a:pt x="298" y="1189"/>
                    <a:pt x="640" y="1212"/>
                  </a:cubicBezTo>
                  <a:cubicBezTo>
                    <a:pt x="1005" y="1212"/>
                    <a:pt x="1279" y="938"/>
                    <a:pt x="1302" y="595"/>
                  </a:cubicBezTo>
                  <a:cubicBezTo>
                    <a:pt x="1302" y="276"/>
                    <a:pt x="1005" y="2"/>
                    <a:pt x="663" y="2"/>
                  </a:cubicBezTo>
                  <a:cubicBezTo>
                    <a:pt x="649" y="1"/>
                    <a:pt x="634" y="0"/>
                    <a:pt x="6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2629504" y="1471792"/>
              <a:ext cx="43105" cy="41038"/>
            </a:xfrm>
            <a:custGeom>
              <a:rect b="b" l="l" r="r" t="t"/>
              <a:pathLst>
                <a:path extrusionOk="0" h="1370" w="1439">
                  <a:moveTo>
                    <a:pt x="731" y="160"/>
                  </a:moveTo>
                  <a:cubicBezTo>
                    <a:pt x="868" y="160"/>
                    <a:pt x="1005" y="229"/>
                    <a:pt x="1119" y="320"/>
                  </a:cubicBezTo>
                  <a:cubicBezTo>
                    <a:pt x="1233" y="411"/>
                    <a:pt x="1279" y="548"/>
                    <a:pt x="1279" y="685"/>
                  </a:cubicBezTo>
                  <a:cubicBezTo>
                    <a:pt x="1279" y="982"/>
                    <a:pt x="1028" y="1210"/>
                    <a:pt x="708" y="1210"/>
                  </a:cubicBezTo>
                  <a:cubicBezTo>
                    <a:pt x="571" y="1210"/>
                    <a:pt x="434" y="1165"/>
                    <a:pt x="320" y="1050"/>
                  </a:cubicBezTo>
                  <a:cubicBezTo>
                    <a:pt x="206" y="959"/>
                    <a:pt x="160" y="822"/>
                    <a:pt x="160" y="685"/>
                  </a:cubicBezTo>
                  <a:cubicBezTo>
                    <a:pt x="160" y="389"/>
                    <a:pt x="411" y="160"/>
                    <a:pt x="708" y="160"/>
                  </a:cubicBezTo>
                  <a:close/>
                  <a:moveTo>
                    <a:pt x="731" y="0"/>
                  </a:moveTo>
                  <a:cubicBezTo>
                    <a:pt x="320" y="0"/>
                    <a:pt x="0" y="297"/>
                    <a:pt x="0" y="685"/>
                  </a:cubicBezTo>
                  <a:cubicBezTo>
                    <a:pt x="0" y="868"/>
                    <a:pt x="69" y="1028"/>
                    <a:pt x="206" y="1165"/>
                  </a:cubicBezTo>
                  <a:cubicBezTo>
                    <a:pt x="343" y="1302"/>
                    <a:pt x="525" y="1370"/>
                    <a:pt x="708" y="1370"/>
                  </a:cubicBezTo>
                  <a:cubicBezTo>
                    <a:pt x="1119" y="1370"/>
                    <a:pt x="1438" y="1073"/>
                    <a:pt x="1438" y="685"/>
                  </a:cubicBezTo>
                  <a:cubicBezTo>
                    <a:pt x="1438" y="503"/>
                    <a:pt x="1370" y="343"/>
                    <a:pt x="1233" y="206"/>
                  </a:cubicBezTo>
                  <a:cubicBezTo>
                    <a:pt x="1096" y="69"/>
                    <a:pt x="913" y="0"/>
                    <a:pt x="731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2638400" y="1481378"/>
              <a:ext cx="17104" cy="15756"/>
            </a:xfrm>
            <a:custGeom>
              <a:rect b="b" l="l" r="r" t="t"/>
              <a:pathLst>
                <a:path extrusionOk="0" h="526" w="571">
                  <a:moveTo>
                    <a:pt x="215" y="232"/>
                  </a:moveTo>
                  <a:cubicBezTo>
                    <a:pt x="210" y="235"/>
                    <a:pt x="206" y="241"/>
                    <a:pt x="206" y="251"/>
                  </a:cubicBezTo>
                  <a:cubicBezTo>
                    <a:pt x="206" y="251"/>
                    <a:pt x="218" y="239"/>
                    <a:pt x="215" y="232"/>
                  </a:cubicBezTo>
                  <a:close/>
                  <a:moveTo>
                    <a:pt x="502" y="0"/>
                  </a:moveTo>
                  <a:cubicBezTo>
                    <a:pt x="365" y="0"/>
                    <a:pt x="206" y="23"/>
                    <a:pt x="114" y="137"/>
                  </a:cubicBezTo>
                  <a:cubicBezTo>
                    <a:pt x="46" y="205"/>
                    <a:pt x="0" y="297"/>
                    <a:pt x="0" y="388"/>
                  </a:cubicBezTo>
                  <a:cubicBezTo>
                    <a:pt x="0" y="411"/>
                    <a:pt x="0" y="434"/>
                    <a:pt x="0" y="434"/>
                  </a:cubicBezTo>
                  <a:cubicBezTo>
                    <a:pt x="0" y="479"/>
                    <a:pt x="23" y="525"/>
                    <a:pt x="69" y="525"/>
                  </a:cubicBezTo>
                  <a:cubicBezTo>
                    <a:pt x="114" y="525"/>
                    <a:pt x="160" y="479"/>
                    <a:pt x="160" y="434"/>
                  </a:cubicBezTo>
                  <a:cubicBezTo>
                    <a:pt x="160" y="434"/>
                    <a:pt x="160" y="411"/>
                    <a:pt x="160" y="411"/>
                  </a:cubicBezTo>
                  <a:cubicBezTo>
                    <a:pt x="160" y="411"/>
                    <a:pt x="160" y="388"/>
                    <a:pt x="160" y="388"/>
                  </a:cubicBezTo>
                  <a:cubicBezTo>
                    <a:pt x="160" y="365"/>
                    <a:pt x="160" y="342"/>
                    <a:pt x="160" y="342"/>
                  </a:cubicBezTo>
                  <a:cubicBezTo>
                    <a:pt x="160" y="320"/>
                    <a:pt x="183" y="320"/>
                    <a:pt x="183" y="297"/>
                  </a:cubicBezTo>
                  <a:cubicBezTo>
                    <a:pt x="183" y="274"/>
                    <a:pt x="206" y="251"/>
                    <a:pt x="206" y="228"/>
                  </a:cubicBezTo>
                  <a:cubicBezTo>
                    <a:pt x="212" y="228"/>
                    <a:pt x="214" y="230"/>
                    <a:pt x="215" y="232"/>
                  </a:cubicBezTo>
                  <a:lnTo>
                    <a:pt x="215" y="232"/>
                  </a:lnTo>
                  <a:cubicBezTo>
                    <a:pt x="222" y="228"/>
                    <a:pt x="228" y="228"/>
                    <a:pt x="228" y="228"/>
                  </a:cubicBezTo>
                  <a:cubicBezTo>
                    <a:pt x="228" y="228"/>
                    <a:pt x="228" y="205"/>
                    <a:pt x="251" y="205"/>
                  </a:cubicBezTo>
                  <a:cubicBezTo>
                    <a:pt x="251" y="205"/>
                    <a:pt x="251" y="205"/>
                    <a:pt x="274" y="183"/>
                  </a:cubicBezTo>
                  <a:lnTo>
                    <a:pt x="297" y="183"/>
                  </a:lnTo>
                  <a:cubicBezTo>
                    <a:pt x="320" y="160"/>
                    <a:pt x="320" y="160"/>
                    <a:pt x="320" y="160"/>
                  </a:cubicBezTo>
                  <a:lnTo>
                    <a:pt x="502" y="160"/>
                  </a:lnTo>
                  <a:cubicBezTo>
                    <a:pt x="525" y="160"/>
                    <a:pt x="571" y="114"/>
                    <a:pt x="571" y="91"/>
                  </a:cubicBezTo>
                  <a:cubicBezTo>
                    <a:pt x="571" y="46"/>
                    <a:pt x="525" y="0"/>
                    <a:pt x="502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2475655" y="1474488"/>
              <a:ext cx="38312" cy="36305"/>
            </a:xfrm>
            <a:custGeom>
              <a:rect b="b" l="l" r="r" t="t"/>
              <a:pathLst>
                <a:path extrusionOk="0" h="1212" w="1279">
                  <a:moveTo>
                    <a:pt x="600" y="0"/>
                  </a:moveTo>
                  <a:cubicBezTo>
                    <a:pt x="275" y="0"/>
                    <a:pt x="1" y="266"/>
                    <a:pt x="1" y="595"/>
                  </a:cubicBezTo>
                  <a:cubicBezTo>
                    <a:pt x="1" y="915"/>
                    <a:pt x="275" y="1189"/>
                    <a:pt x="640" y="1212"/>
                  </a:cubicBezTo>
                  <a:cubicBezTo>
                    <a:pt x="982" y="1212"/>
                    <a:pt x="1279" y="938"/>
                    <a:pt x="1279" y="595"/>
                  </a:cubicBezTo>
                  <a:cubicBezTo>
                    <a:pt x="1279" y="276"/>
                    <a:pt x="1005" y="2"/>
                    <a:pt x="640" y="2"/>
                  </a:cubicBezTo>
                  <a:cubicBezTo>
                    <a:pt x="627" y="1"/>
                    <a:pt x="613" y="0"/>
                    <a:pt x="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2472929" y="1471792"/>
              <a:ext cx="43105" cy="41038"/>
            </a:xfrm>
            <a:custGeom>
              <a:rect b="b" l="l" r="r" t="t"/>
              <a:pathLst>
                <a:path extrusionOk="0" h="1370" w="1439">
                  <a:moveTo>
                    <a:pt x="731" y="160"/>
                  </a:moveTo>
                  <a:cubicBezTo>
                    <a:pt x="891" y="160"/>
                    <a:pt x="1028" y="229"/>
                    <a:pt x="1119" y="320"/>
                  </a:cubicBezTo>
                  <a:cubicBezTo>
                    <a:pt x="1233" y="411"/>
                    <a:pt x="1279" y="548"/>
                    <a:pt x="1279" y="685"/>
                  </a:cubicBezTo>
                  <a:cubicBezTo>
                    <a:pt x="1279" y="982"/>
                    <a:pt x="1028" y="1210"/>
                    <a:pt x="731" y="1210"/>
                  </a:cubicBezTo>
                  <a:cubicBezTo>
                    <a:pt x="571" y="1210"/>
                    <a:pt x="434" y="1165"/>
                    <a:pt x="320" y="1050"/>
                  </a:cubicBezTo>
                  <a:cubicBezTo>
                    <a:pt x="229" y="959"/>
                    <a:pt x="160" y="822"/>
                    <a:pt x="160" y="685"/>
                  </a:cubicBezTo>
                  <a:cubicBezTo>
                    <a:pt x="160" y="389"/>
                    <a:pt x="411" y="160"/>
                    <a:pt x="731" y="160"/>
                  </a:cubicBezTo>
                  <a:close/>
                  <a:moveTo>
                    <a:pt x="731" y="0"/>
                  </a:moveTo>
                  <a:cubicBezTo>
                    <a:pt x="343" y="0"/>
                    <a:pt x="0" y="297"/>
                    <a:pt x="0" y="685"/>
                  </a:cubicBezTo>
                  <a:cubicBezTo>
                    <a:pt x="0" y="868"/>
                    <a:pt x="69" y="1028"/>
                    <a:pt x="206" y="1165"/>
                  </a:cubicBezTo>
                  <a:cubicBezTo>
                    <a:pt x="343" y="1302"/>
                    <a:pt x="525" y="1370"/>
                    <a:pt x="731" y="1370"/>
                  </a:cubicBezTo>
                  <a:cubicBezTo>
                    <a:pt x="1119" y="1370"/>
                    <a:pt x="1438" y="1073"/>
                    <a:pt x="1438" y="685"/>
                  </a:cubicBezTo>
                  <a:cubicBezTo>
                    <a:pt x="1438" y="503"/>
                    <a:pt x="1370" y="343"/>
                    <a:pt x="1233" y="206"/>
                  </a:cubicBezTo>
                  <a:cubicBezTo>
                    <a:pt x="1096" y="69"/>
                    <a:pt x="936" y="0"/>
                    <a:pt x="731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2490033" y="1481378"/>
              <a:ext cx="17793" cy="15756"/>
            </a:xfrm>
            <a:custGeom>
              <a:rect b="b" l="l" r="r" t="t"/>
              <a:pathLst>
                <a:path extrusionOk="0" h="526" w="594">
                  <a:moveTo>
                    <a:pt x="342" y="205"/>
                  </a:moveTo>
                  <a:cubicBezTo>
                    <a:pt x="327" y="205"/>
                    <a:pt x="332" y="216"/>
                    <a:pt x="337" y="216"/>
                  </a:cubicBezTo>
                  <a:cubicBezTo>
                    <a:pt x="340" y="216"/>
                    <a:pt x="342" y="213"/>
                    <a:pt x="342" y="205"/>
                  </a:cubicBezTo>
                  <a:close/>
                  <a:moveTo>
                    <a:pt x="399" y="297"/>
                  </a:moveTo>
                  <a:cubicBezTo>
                    <a:pt x="402" y="297"/>
                    <a:pt x="406" y="297"/>
                    <a:pt x="411" y="297"/>
                  </a:cubicBezTo>
                  <a:cubicBezTo>
                    <a:pt x="411" y="302"/>
                    <a:pt x="410" y="303"/>
                    <a:pt x="408" y="303"/>
                  </a:cubicBezTo>
                  <a:cubicBezTo>
                    <a:pt x="406" y="303"/>
                    <a:pt x="403" y="300"/>
                    <a:pt x="399" y="297"/>
                  </a:cubicBezTo>
                  <a:close/>
                  <a:moveTo>
                    <a:pt x="91" y="0"/>
                  </a:moveTo>
                  <a:cubicBezTo>
                    <a:pt x="46" y="0"/>
                    <a:pt x="0" y="46"/>
                    <a:pt x="23" y="91"/>
                  </a:cubicBezTo>
                  <a:cubicBezTo>
                    <a:pt x="23" y="114"/>
                    <a:pt x="46" y="160"/>
                    <a:pt x="91" y="160"/>
                  </a:cubicBezTo>
                  <a:lnTo>
                    <a:pt x="228" y="160"/>
                  </a:lnTo>
                  <a:cubicBezTo>
                    <a:pt x="251" y="160"/>
                    <a:pt x="274" y="160"/>
                    <a:pt x="274" y="183"/>
                  </a:cubicBezTo>
                  <a:lnTo>
                    <a:pt x="297" y="183"/>
                  </a:lnTo>
                  <a:cubicBezTo>
                    <a:pt x="320" y="183"/>
                    <a:pt x="320" y="205"/>
                    <a:pt x="342" y="205"/>
                  </a:cubicBezTo>
                  <a:cubicBezTo>
                    <a:pt x="342" y="205"/>
                    <a:pt x="342" y="205"/>
                    <a:pt x="342" y="228"/>
                  </a:cubicBezTo>
                  <a:cubicBezTo>
                    <a:pt x="342" y="228"/>
                    <a:pt x="365" y="228"/>
                    <a:pt x="365" y="251"/>
                  </a:cubicBezTo>
                  <a:lnTo>
                    <a:pt x="388" y="251"/>
                  </a:lnTo>
                  <a:cubicBezTo>
                    <a:pt x="388" y="274"/>
                    <a:pt x="388" y="274"/>
                    <a:pt x="388" y="274"/>
                  </a:cubicBezTo>
                  <a:cubicBezTo>
                    <a:pt x="388" y="282"/>
                    <a:pt x="388" y="288"/>
                    <a:pt x="389" y="291"/>
                  </a:cubicBezTo>
                  <a:lnTo>
                    <a:pt x="389" y="291"/>
                  </a:lnTo>
                  <a:cubicBezTo>
                    <a:pt x="389" y="292"/>
                    <a:pt x="388" y="294"/>
                    <a:pt x="388" y="297"/>
                  </a:cubicBezTo>
                  <a:cubicBezTo>
                    <a:pt x="411" y="297"/>
                    <a:pt x="411" y="320"/>
                    <a:pt x="411" y="320"/>
                  </a:cubicBezTo>
                  <a:cubicBezTo>
                    <a:pt x="411" y="342"/>
                    <a:pt x="411" y="365"/>
                    <a:pt x="411" y="365"/>
                  </a:cubicBezTo>
                  <a:cubicBezTo>
                    <a:pt x="411" y="373"/>
                    <a:pt x="411" y="378"/>
                    <a:pt x="412" y="382"/>
                  </a:cubicBezTo>
                  <a:lnTo>
                    <a:pt x="412" y="382"/>
                  </a:lnTo>
                  <a:cubicBezTo>
                    <a:pt x="411" y="383"/>
                    <a:pt x="411" y="385"/>
                    <a:pt x="411" y="388"/>
                  </a:cubicBezTo>
                  <a:cubicBezTo>
                    <a:pt x="434" y="388"/>
                    <a:pt x="434" y="388"/>
                    <a:pt x="434" y="411"/>
                  </a:cubicBezTo>
                  <a:cubicBezTo>
                    <a:pt x="434" y="411"/>
                    <a:pt x="434" y="434"/>
                    <a:pt x="434" y="457"/>
                  </a:cubicBezTo>
                  <a:cubicBezTo>
                    <a:pt x="411" y="479"/>
                    <a:pt x="457" y="525"/>
                    <a:pt x="502" y="525"/>
                  </a:cubicBezTo>
                  <a:cubicBezTo>
                    <a:pt x="548" y="525"/>
                    <a:pt x="571" y="502"/>
                    <a:pt x="571" y="457"/>
                  </a:cubicBezTo>
                  <a:cubicBezTo>
                    <a:pt x="594" y="388"/>
                    <a:pt x="571" y="342"/>
                    <a:pt x="548" y="297"/>
                  </a:cubicBezTo>
                  <a:cubicBezTo>
                    <a:pt x="525" y="183"/>
                    <a:pt x="457" y="91"/>
                    <a:pt x="365" y="46"/>
                  </a:cubicBezTo>
                  <a:cubicBezTo>
                    <a:pt x="274" y="0"/>
                    <a:pt x="183" y="0"/>
                    <a:pt x="91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2512589" y="1412302"/>
              <a:ext cx="121048" cy="143604"/>
            </a:xfrm>
            <a:custGeom>
              <a:rect b="b" l="l" r="r" t="t"/>
              <a:pathLst>
                <a:path extrusionOk="0" h="4794" w="4041">
                  <a:moveTo>
                    <a:pt x="1735" y="1"/>
                  </a:moveTo>
                  <a:cubicBezTo>
                    <a:pt x="799" y="1"/>
                    <a:pt x="46" y="708"/>
                    <a:pt x="23" y="1598"/>
                  </a:cubicBezTo>
                  <a:lnTo>
                    <a:pt x="23" y="3151"/>
                  </a:lnTo>
                  <a:cubicBezTo>
                    <a:pt x="0" y="4041"/>
                    <a:pt x="754" y="4771"/>
                    <a:pt x="1689" y="4771"/>
                  </a:cubicBezTo>
                  <a:lnTo>
                    <a:pt x="2306" y="4794"/>
                  </a:lnTo>
                  <a:cubicBezTo>
                    <a:pt x="3242" y="4794"/>
                    <a:pt x="3995" y="4064"/>
                    <a:pt x="4018" y="3196"/>
                  </a:cubicBezTo>
                  <a:lnTo>
                    <a:pt x="4018" y="1621"/>
                  </a:lnTo>
                  <a:cubicBezTo>
                    <a:pt x="4040" y="754"/>
                    <a:pt x="3287" y="24"/>
                    <a:pt x="2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2510522" y="1409576"/>
              <a:ext cx="125152" cy="148397"/>
            </a:xfrm>
            <a:custGeom>
              <a:rect b="b" l="l" r="r" t="t"/>
              <a:pathLst>
                <a:path extrusionOk="0" h="4954" w="4178">
                  <a:moveTo>
                    <a:pt x="1804" y="160"/>
                  </a:moveTo>
                  <a:lnTo>
                    <a:pt x="2420" y="183"/>
                  </a:lnTo>
                  <a:cubicBezTo>
                    <a:pt x="2854" y="183"/>
                    <a:pt x="3242" y="343"/>
                    <a:pt x="3562" y="639"/>
                  </a:cubicBezTo>
                  <a:cubicBezTo>
                    <a:pt x="3858" y="936"/>
                    <a:pt x="4018" y="1324"/>
                    <a:pt x="4018" y="1712"/>
                  </a:cubicBezTo>
                  <a:lnTo>
                    <a:pt x="3995" y="3287"/>
                  </a:lnTo>
                  <a:cubicBezTo>
                    <a:pt x="3995" y="4109"/>
                    <a:pt x="3265" y="4794"/>
                    <a:pt x="2398" y="4794"/>
                  </a:cubicBezTo>
                  <a:lnTo>
                    <a:pt x="1758" y="4794"/>
                  </a:lnTo>
                  <a:cubicBezTo>
                    <a:pt x="1325" y="4794"/>
                    <a:pt x="937" y="4611"/>
                    <a:pt x="617" y="4337"/>
                  </a:cubicBezTo>
                  <a:cubicBezTo>
                    <a:pt x="320" y="4040"/>
                    <a:pt x="161" y="3652"/>
                    <a:pt x="161" y="3242"/>
                  </a:cubicBezTo>
                  <a:lnTo>
                    <a:pt x="183" y="1689"/>
                  </a:lnTo>
                  <a:cubicBezTo>
                    <a:pt x="183" y="845"/>
                    <a:pt x="914" y="160"/>
                    <a:pt x="1781" y="160"/>
                  </a:cubicBezTo>
                  <a:close/>
                  <a:moveTo>
                    <a:pt x="1804" y="0"/>
                  </a:moveTo>
                  <a:cubicBezTo>
                    <a:pt x="823" y="0"/>
                    <a:pt x="24" y="754"/>
                    <a:pt x="24" y="1689"/>
                  </a:cubicBezTo>
                  <a:lnTo>
                    <a:pt x="1" y="3242"/>
                  </a:lnTo>
                  <a:cubicBezTo>
                    <a:pt x="1" y="3698"/>
                    <a:pt x="183" y="4109"/>
                    <a:pt x="503" y="4451"/>
                  </a:cubicBezTo>
                  <a:cubicBezTo>
                    <a:pt x="845" y="4771"/>
                    <a:pt x="1279" y="4953"/>
                    <a:pt x="1758" y="4953"/>
                  </a:cubicBezTo>
                  <a:lnTo>
                    <a:pt x="2398" y="4953"/>
                  </a:lnTo>
                  <a:cubicBezTo>
                    <a:pt x="3356" y="4953"/>
                    <a:pt x="4155" y="4200"/>
                    <a:pt x="4155" y="3287"/>
                  </a:cubicBezTo>
                  <a:lnTo>
                    <a:pt x="4178" y="1735"/>
                  </a:lnTo>
                  <a:cubicBezTo>
                    <a:pt x="4178" y="1279"/>
                    <a:pt x="3995" y="845"/>
                    <a:pt x="3676" y="525"/>
                  </a:cubicBezTo>
                  <a:cubicBezTo>
                    <a:pt x="3333" y="206"/>
                    <a:pt x="2900" y="23"/>
                    <a:pt x="2420" y="23"/>
                  </a:cubicBezTo>
                  <a:lnTo>
                    <a:pt x="1804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2566598" y="1462207"/>
              <a:ext cx="14378" cy="26031"/>
            </a:xfrm>
            <a:custGeom>
              <a:rect b="b" l="l" r="r" t="t"/>
              <a:pathLst>
                <a:path extrusionOk="0" h="869" w="480">
                  <a:moveTo>
                    <a:pt x="206" y="1"/>
                  </a:moveTo>
                  <a:lnTo>
                    <a:pt x="1" y="868"/>
                  </a:lnTo>
                  <a:lnTo>
                    <a:pt x="480" y="868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2560457" y="1506660"/>
              <a:ext cx="29416" cy="16445"/>
            </a:xfrm>
            <a:custGeom>
              <a:rect b="b" l="l" r="r" t="t"/>
              <a:pathLst>
                <a:path extrusionOk="0" h="549" w="982">
                  <a:moveTo>
                    <a:pt x="57" y="1"/>
                  </a:moveTo>
                  <a:cubicBezTo>
                    <a:pt x="29" y="1"/>
                    <a:pt x="0" y="23"/>
                    <a:pt x="0" y="69"/>
                  </a:cubicBezTo>
                  <a:cubicBezTo>
                    <a:pt x="0" y="320"/>
                    <a:pt x="228" y="548"/>
                    <a:pt x="502" y="548"/>
                  </a:cubicBezTo>
                  <a:cubicBezTo>
                    <a:pt x="753" y="548"/>
                    <a:pt x="982" y="320"/>
                    <a:pt x="982" y="69"/>
                  </a:cubicBezTo>
                  <a:cubicBezTo>
                    <a:pt x="982" y="23"/>
                    <a:pt x="953" y="1"/>
                    <a:pt x="925" y="1"/>
                  </a:cubicBezTo>
                  <a:cubicBezTo>
                    <a:pt x="896" y="1"/>
                    <a:pt x="867" y="23"/>
                    <a:pt x="867" y="69"/>
                  </a:cubicBezTo>
                  <a:cubicBezTo>
                    <a:pt x="867" y="274"/>
                    <a:pt x="685" y="411"/>
                    <a:pt x="502" y="411"/>
                  </a:cubicBezTo>
                  <a:cubicBezTo>
                    <a:pt x="297" y="411"/>
                    <a:pt x="114" y="274"/>
                    <a:pt x="114" y="69"/>
                  </a:cubicBezTo>
                  <a:cubicBezTo>
                    <a:pt x="114" y="23"/>
                    <a:pt x="86" y="1"/>
                    <a:pt x="5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2524212" y="1465652"/>
              <a:ext cx="13030" cy="13000"/>
            </a:xfrm>
            <a:custGeom>
              <a:rect b="b" l="l" r="r" t="t"/>
              <a:pathLst>
                <a:path extrusionOk="0" h="434" w="435">
                  <a:moveTo>
                    <a:pt x="229" y="0"/>
                  </a:moveTo>
                  <a:cubicBezTo>
                    <a:pt x="92" y="0"/>
                    <a:pt x="0" y="91"/>
                    <a:pt x="0" y="205"/>
                  </a:cubicBezTo>
                  <a:cubicBezTo>
                    <a:pt x="0" y="320"/>
                    <a:pt x="92" y="434"/>
                    <a:pt x="229" y="434"/>
                  </a:cubicBezTo>
                  <a:cubicBezTo>
                    <a:pt x="343" y="434"/>
                    <a:pt x="434" y="320"/>
                    <a:pt x="434" y="205"/>
                  </a:cubicBezTo>
                  <a:cubicBezTo>
                    <a:pt x="434" y="91"/>
                    <a:pt x="343" y="0"/>
                    <a:pt x="229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2602844" y="1465652"/>
              <a:ext cx="13689" cy="13000"/>
            </a:xfrm>
            <a:custGeom>
              <a:rect b="b" l="l" r="r" t="t"/>
              <a:pathLst>
                <a:path extrusionOk="0" h="434" w="457">
                  <a:moveTo>
                    <a:pt x="229" y="0"/>
                  </a:moveTo>
                  <a:cubicBezTo>
                    <a:pt x="114" y="0"/>
                    <a:pt x="0" y="91"/>
                    <a:pt x="0" y="205"/>
                  </a:cubicBezTo>
                  <a:cubicBezTo>
                    <a:pt x="0" y="320"/>
                    <a:pt x="114" y="434"/>
                    <a:pt x="229" y="434"/>
                  </a:cubicBezTo>
                  <a:cubicBezTo>
                    <a:pt x="365" y="434"/>
                    <a:pt x="457" y="320"/>
                    <a:pt x="457" y="205"/>
                  </a:cubicBezTo>
                  <a:cubicBezTo>
                    <a:pt x="457" y="91"/>
                    <a:pt x="365" y="0"/>
                    <a:pt x="229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2501656" y="1400080"/>
              <a:ext cx="157264" cy="58053"/>
            </a:xfrm>
            <a:custGeom>
              <a:rect b="b" l="l" r="r" t="t"/>
              <a:pathLst>
                <a:path extrusionOk="0" h="1938" w="5250">
                  <a:moveTo>
                    <a:pt x="2587" y="0"/>
                  </a:moveTo>
                  <a:cubicBezTo>
                    <a:pt x="2305" y="0"/>
                    <a:pt x="2005" y="31"/>
                    <a:pt x="1712" y="112"/>
                  </a:cubicBezTo>
                  <a:cubicBezTo>
                    <a:pt x="799" y="363"/>
                    <a:pt x="91" y="728"/>
                    <a:pt x="0" y="1824"/>
                  </a:cubicBezTo>
                  <a:lnTo>
                    <a:pt x="0" y="1892"/>
                  </a:lnTo>
                  <a:cubicBezTo>
                    <a:pt x="0" y="1892"/>
                    <a:pt x="38" y="1893"/>
                    <a:pt x="105" y="1893"/>
                  </a:cubicBezTo>
                  <a:cubicBezTo>
                    <a:pt x="634" y="1893"/>
                    <a:pt x="3012" y="1839"/>
                    <a:pt x="3721" y="888"/>
                  </a:cubicBezTo>
                  <a:cubicBezTo>
                    <a:pt x="3721" y="888"/>
                    <a:pt x="3903" y="1938"/>
                    <a:pt x="4588" y="1938"/>
                  </a:cubicBezTo>
                  <a:cubicBezTo>
                    <a:pt x="5250" y="1915"/>
                    <a:pt x="4268" y="432"/>
                    <a:pt x="3926" y="249"/>
                  </a:cubicBezTo>
                  <a:cubicBezTo>
                    <a:pt x="3709" y="140"/>
                    <a:pt x="3186" y="0"/>
                    <a:pt x="2587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2716343" y="1661857"/>
              <a:ext cx="179850" cy="176615"/>
            </a:xfrm>
            <a:custGeom>
              <a:rect b="b" l="l" r="r" t="t"/>
              <a:pathLst>
                <a:path extrusionOk="0" h="5896" w="6004">
                  <a:moveTo>
                    <a:pt x="1621" y="1"/>
                  </a:moveTo>
                  <a:lnTo>
                    <a:pt x="0" y="1621"/>
                  </a:lnTo>
                  <a:lnTo>
                    <a:pt x="3949" y="5570"/>
                  </a:lnTo>
                  <a:cubicBezTo>
                    <a:pt x="4166" y="5787"/>
                    <a:pt x="4457" y="5896"/>
                    <a:pt x="4751" y="5896"/>
                  </a:cubicBezTo>
                  <a:cubicBezTo>
                    <a:pt x="5045" y="5896"/>
                    <a:pt x="5341" y="5787"/>
                    <a:pt x="5570" y="5570"/>
                  </a:cubicBezTo>
                  <a:cubicBezTo>
                    <a:pt x="6003" y="5114"/>
                    <a:pt x="6003" y="4383"/>
                    <a:pt x="5570" y="3950"/>
                  </a:cubicBezTo>
                  <a:lnTo>
                    <a:pt x="4816" y="3196"/>
                  </a:lnTo>
                  <a:lnTo>
                    <a:pt x="16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2716343" y="1661857"/>
              <a:ext cx="179850" cy="179850"/>
            </a:xfrm>
            <a:custGeom>
              <a:rect b="b" l="l" r="r" t="t"/>
              <a:pathLst>
                <a:path extrusionOk="0" fill="none" h="6004" w="6004">
                  <a:moveTo>
                    <a:pt x="5570" y="3950"/>
                  </a:moveTo>
                  <a:lnTo>
                    <a:pt x="4816" y="3196"/>
                  </a:lnTo>
                  <a:lnTo>
                    <a:pt x="1621" y="1"/>
                  </a:lnTo>
                  <a:lnTo>
                    <a:pt x="0" y="1621"/>
                  </a:lnTo>
                  <a:lnTo>
                    <a:pt x="3949" y="5570"/>
                  </a:lnTo>
                  <a:cubicBezTo>
                    <a:pt x="4383" y="6004"/>
                    <a:pt x="5113" y="6004"/>
                    <a:pt x="5570" y="5570"/>
                  </a:cubicBezTo>
                  <a:cubicBezTo>
                    <a:pt x="6003" y="5114"/>
                    <a:pt x="6003" y="4383"/>
                    <a:pt x="5570" y="3950"/>
                  </a:cubicBezTo>
                  <a:close/>
                </a:path>
              </a:pathLst>
            </a:custGeom>
            <a:noFill/>
            <a:ln cap="rnd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2338221" y="1291284"/>
              <a:ext cx="478651" cy="478651"/>
            </a:xfrm>
            <a:custGeom>
              <a:rect b="b" l="l" r="r" t="t"/>
              <a:pathLst>
                <a:path extrusionOk="0" h="15979" w="15979">
                  <a:moveTo>
                    <a:pt x="7990" y="1644"/>
                  </a:moveTo>
                  <a:cubicBezTo>
                    <a:pt x="11505" y="1644"/>
                    <a:pt x="14335" y="4474"/>
                    <a:pt x="14335" y="7989"/>
                  </a:cubicBezTo>
                  <a:cubicBezTo>
                    <a:pt x="14335" y="11505"/>
                    <a:pt x="11505" y="14335"/>
                    <a:pt x="7990" y="14335"/>
                  </a:cubicBezTo>
                  <a:cubicBezTo>
                    <a:pt x="4475" y="14335"/>
                    <a:pt x="1621" y="11505"/>
                    <a:pt x="1621" y="7989"/>
                  </a:cubicBezTo>
                  <a:cubicBezTo>
                    <a:pt x="1621" y="4474"/>
                    <a:pt x="4475" y="1644"/>
                    <a:pt x="7990" y="1644"/>
                  </a:cubicBezTo>
                  <a:close/>
                  <a:moveTo>
                    <a:pt x="7990" y="1"/>
                  </a:moveTo>
                  <a:cubicBezTo>
                    <a:pt x="3562" y="1"/>
                    <a:pt x="1" y="3584"/>
                    <a:pt x="1" y="7989"/>
                  </a:cubicBezTo>
                  <a:cubicBezTo>
                    <a:pt x="1" y="12395"/>
                    <a:pt x="3562" y="15978"/>
                    <a:pt x="7990" y="15978"/>
                  </a:cubicBezTo>
                  <a:cubicBezTo>
                    <a:pt x="12395" y="15978"/>
                    <a:pt x="15979" y="12395"/>
                    <a:pt x="15979" y="7989"/>
                  </a:cubicBezTo>
                  <a:cubicBezTo>
                    <a:pt x="15979" y="3584"/>
                    <a:pt x="12395" y="1"/>
                    <a:pt x="7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2338221" y="1291284"/>
              <a:ext cx="478651" cy="478651"/>
            </a:xfrm>
            <a:custGeom>
              <a:rect b="b" l="l" r="r" t="t"/>
              <a:pathLst>
                <a:path extrusionOk="0" fill="none" h="15979" w="15979">
                  <a:moveTo>
                    <a:pt x="7990" y="14335"/>
                  </a:moveTo>
                  <a:cubicBezTo>
                    <a:pt x="4475" y="14335"/>
                    <a:pt x="1621" y="11505"/>
                    <a:pt x="1621" y="7989"/>
                  </a:cubicBezTo>
                  <a:cubicBezTo>
                    <a:pt x="1621" y="4474"/>
                    <a:pt x="4475" y="1644"/>
                    <a:pt x="7990" y="1644"/>
                  </a:cubicBezTo>
                  <a:cubicBezTo>
                    <a:pt x="11505" y="1644"/>
                    <a:pt x="14335" y="4474"/>
                    <a:pt x="14335" y="7989"/>
                  </a:cubicBezTo>
                  <a:cubicBezTo>
                    <a:pt x="14335" y="11505"/>
                    <a:pt x="11505" y="14335"/>
                    <a:pt x="7990" y="14335"/>
                  </a:cubicBezTo>
                  <a:close/>
                  <a:moveTo>
                    <a:pt x="7990" y="1"/>
                  </a:moveTo>
                  <a:cubicBezTo>
                    <a:pt x="3562" y="1"/>
                    <a:pt x="1" y="3584"/>
                    <a:pt x="1" y="7989"/>
                  </a:cubicBezTo>
                  <a:cubicBezTo>
                    <a:pt x="1" y="12395"/>
                    <a:pt x="3562" y="15978"/>
                    <a:pt x="7990" y="15978"/>
                  </a:cubicBezTo>
                  <a:cubicBezTo>
                    <a:pt x="12395" y="15978"/>
                    <a:pt x="15979" y="12395"/>
                    <a:pt x="15979" y="7989"/>
                  </a:cubicBezTo>
                  <a:cubicBezTo>
                    <a:pt x="15979" y="3584"/>
                    <a:pt x="12395" y="1"/>
                    <a:pt x="7990" y="1"/>
                  </a:cubicBezTo>
                  <a:close/>
                </a:path>
              </a:pathLst>
            </a:custGeom>
            <a:noFill/>
            <a:ln cap="rnd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30"/>
          <p:cNvSpPr/>
          <p:nvPr/>
        </p:nvSpPr>
        <p:spPr>
          <a:xfrm>
            <a:off x="6069255" y="3267657"/>
            <a:ext cx="1146149" cy="1264156"/>
          </a:xfrm>
          <a:custGeom>
            <a:rect b="b" l="l" r="r" t="t"/>
            <a:pathLst>
              <a:path extrusionOk="0" h="40333" w="40333">
                <a:moveTo>
                  <a:pt x="20178" y="0"/>
                </a:moveTo>
                <a:cubicBezTo>
                  <a:pt x="9039" y="0"/>
                  <a:pt x="0" y="9039"/>
                  <a:pt x="0" y="20178"/>
                </a:cubicBezTo>
                <a:cubicBezTo>
                  <a:pt x="0" y="31316"/>
                  <a:pt x="9039" y="40332"/>
                  <a:pt x="20178" y="40332"/>
                </a:cubicBezTo>
                <a:cubicBezTo>
                  <a:pt x="31316" y="40332"/>
                  <a:pt x="40332" y="31316"/>
                  <a:pt x="40332" y="20178"/>
                </a:cubicBezTo>
                <a:cubicBezTo>
                  <a:pt x="40332" y="9039"/>
                  <a:pt x="31316" y="0"/>
                  <a:pt x="201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5" name="Google Shape;945;p30"/>
          <p:cNvGrpSpPr/>
          <p:nvPr/>
        </p:nvGrpSpPr>
        <p:grpSpPr>
          <a:xfrm>
            <a:off x="5603357" y="2713655"/>
            <a:ext cx="2604978" cy="2891831"/>
            <a:chOff x="5345921" y="2058785"/>
            <a:chExt cx="2372622" cy="2461837"/>
          </a:xfrm>
        </p:grpSpPr>
        <p:cxnSp>
          <p:nvCxnSpPr>
            <p:cNvPr id="946" name="Google Shape;946;p30"/>
            <p:cNvCxnSpPr/>
            <p:nvPr/>
          </p:nvCxnSpPr>
          <p:spPr>
            <a:xfrm rot="10800000">
              <a:off x="6474630" y="3600588"/>
              <a:ext cx="0" cy="306471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47" name="Google Shape;947;p30"/>
            <p:cNvSpPr/>
            <p:nvPr/>
          </p:nvSpPr>
          <p:spPr>
            <a:xfrm>
              <a:off x="5848246" y="2422887"/>
              <a:ext cx="1248025" cy="1248025"/>
            </a:xfrm>
            <a:custGeom>
              <a:rect b="b" l="l" r="r" t="t"/>
              <a:pathLst>
                <a:path extrusionOk="0" h="46839" w="46839">
                  <a:moveTo>
                    <a:pt x="23420" y="1"/>
                  </a:moveTo>
                  <a:cubicBezTo>
                    <a:pt x="10478" y="1"/>
                    <a:pt x="1" y="10478"/>
                    <a:pt x="1" y="23420"/>
                  </a:cubicBezTo>
                  <a:cubicBezTo>
                    <a:pt x="1" y="36339"/>
                    <a:pt x="10478" y="46838"/>
                    <a:pt x="23420" y="46838"/>
                  </a:cubicBezTo>
                  <a:cubicBezTo>
                    <a:pt x="36339" y="46838"/>
                    <a:pt x="46838" y="36339"/>
                    <a:pt x="46838" y="23420"/>
                  </a:cubicBezTo>
                  <a:cubicBezTo>
                    <a:pt x="46838" y="10478"/>
                    <a:pt x="36339" y="1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5925648" y="2555051"/>
              <a:ext cx="1074673" cy="1074673"/>
            </a:xfrm>
            <a:custGeom>
              <a:rect b="b" l="l" r="r" t="t"/>
              <a:pathLst>
                <a:path extrusionOk="0" h="40333" w="40333">
                  <a:moveTo>
                    <a:pt x="20178" y="0"/>
                  </a:moveTo>
                  <a:cubicBezTo>
                    <a:pt x="9039" y="0"/>
                    <a:pt x="0" y="9039"/>
                    <a:pt x="0" y="20178"/>
                  </a:cubicBezTo>
                  <a:cubicBezTo>
                    <a:pt x="0" y="31317"/>
                    <a:pt x="9039" y="40333"/>
                    <a:pt x="20178" y="40333"/>
                  </a:cubicBezTo>
                  <a:cubicBezTo>
                    <a:pt x="31316" y="40333"/>
                    <a:pt x="40332" y="31317"/>
                    <a:pt x="40332" y="20178"/>
                  </a:cubicBezTo>
                  <a:cubicBezTo>
                    <a:pt x="40332" y="9039"/>
                    <a:pt x="31316" y="0"/>
                    <a:pt x="20178" y="0"/>
                  </a:cubicBezTo>
                  <a:close/>
                </a:path>
              </a:pathLst>
            </a:custGeom>
            <a:gradFill>
              <a:gsLst>
                <a:gs pos="0">
                  <a:srgbClr val="5F82CA"/>
                </a:gs>
                <a:gs pos="50000">
                  <a:srgbClr val="3C70CA"/>
                </a:gs>
                <a:gs pos="100000">
                  <a:srgbClr val="2E60B9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5933566" y="2491059"/>
              <a:ext cx="1074673" cy="1074673"/>
            </a:xfrm>
            <a:custGeom>
              <a:rect b="b" l="l" r="r" t="t"/>
              <a:pathLst>
                <a:path extrusionOk="0" h="40333" w="40333">
                  <a:moveTo>
                    <a:pt x="20178" y="0"/>
                  </a:moveTo>
                  <a:cubicBezTo>
                    <a:pt x="9039" y="0"/>
                    <a:pt x="0" y="9039"/>
                    <a:pt x="0" y="20178"/>
                  </a:cubicBezTo>
                  <a:cubicBezTo>
                    <a:pt x="0" y="31316"/>
                    <a:pt x="9039" y="40332"/>
                    <a:pt x="20178" y="40332"/>
                  </a:cubicBezTo>
                  <a:cubicBezTo>
                    <a:pt x="31316" y="40332"/>
                    <a:pt x="40332" y="31316"/>
                    <a:pt x="40332" y="20178"/>
                  </a:cubicBezTo>
                  <a:cubicBezTo>
                    <a:pt x="40332" y="9039"/>
                    <a:pt x="31316" y="0"/>
                    <a:pt x="20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5933566" y="3023019"/>
              <a:ext cx="1074673" cy="560771"/>
            </a:xfrm>
            <a:custGeom>
              <a:rect b="b" l="l" r="r" t="t"/>
              <a:pathLst>
                <a:path extrusionOk="0" h="21046" w="40333">
                  <a:moveTo>
                    <a:pt x="23" y="0"/>
                  </a:moveTo>
                  <a:cubicBezTo>
                    <a:pt x="23" y="297"/>
                    <a:pt x="0" y="594"/>
                    <a:pt x="0" y="891"/>
                  </a:cubicBezTo>
                  <a:cubicBezTo>
                    <a:pt x="0" y="12029"/>
                    <a:pt x="9039" y="21045"/>
                    <a:pt x="20178" y="21045"/>
                  </a:cubicBezTo>
                  <a:cubicBezTo>
                    <a:pt x="31316" y="21045"/>
                    <a:pt x="40332" y="12029"/>
                    <a:pt x="40332" y="891"/>
                  </a:cubicBezTo>
                  <a:cubicBezTo>
                    <a:pt x="40332" y="594"/>
                    <a:pt x="40332" y="297"/>
                    <a:pt x="40310" y="0"/>
                  </a:cubicBezTo>
                  <a:cubicBezTo>
                    <a:pt x="39853" y="10751"/>
                    <a:pt x="31020" y="19311"/>
                    <a:pt x="20178" y="19311"/>
                  </a:cubicBezTo>
                  <a:cubicBezTo>
                    <a:pt x="9336" y="19311"/>
                    <a:pt x="479" y="10751"/>
                    <a:pt x="23" y="0"/>
                  </a:cubicBezTo>
                  <a:close/>
                </a:path>
              </a:pathLst>
            </a:custGeom>
            <a:solidFill>
              <a:srgbClr val="D0E2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5345921" y="3900251"/>
              <a:ext cx="2372622" cy="620371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C" sz="1400" u="none" cap="none" strike="noStrik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Levantamiento de información histórica y estadística</a:t>
              </a:r>
              <a:endParaRPr b="0" i="0" sz="1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5850628" y="2058785"/>
              <a:ext cx="1248025" cy="313349"/>
            </a:xfrm>
            <a:custGeom>
              <a:rect b="b" l="l" r="r" t="t"/>
              <a:pathLst>
                <a:path extrusionOk="0" h="6484" w="19494">
                  <a:moveTo>
                    <a:pt x="3264" y="1"/>
                  </a:moveTo>
                  <a:cubicBezTo>
                    <a:pt x="1461" y="1"/>
                    <a:pt x="0" y="1462"/>
                    <a:pt x="0" y="3242"/>
                  </a:cubicBezTo>
                  <a:cubicBezTo>
                    <a:pt x="0" y="5023"/>
                    <a:pt x="1461" y="6483"/>
                    <a:pt x="3264" y="6483"/>
                  </a:cubicBezTo>
                  <a:lnTo>
                    <a:pt x="16252" y="6483"/>
                  </a:lnTo>
                  <a:cubicBezTo>
                    <a:pt x="18032" y="6483"/>
                    <a:pt x="19493" y="5023"/>
                    <a:pt x="19493" y="3242"/>
                  </a:cubicBezTo>
                  <a:cubicBezTo>
                    <a:pt x="19493" y="1462"/>
                    <a:pt x="18032" y="1"/>
                    <a:pt x="16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EC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Paso 4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EC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Abril- 2023</a:t>
              </a:r>
              <a:endParaRPr/>
            </a:p>
          </p:txBody>
        </p:sp>
        <p:cxnSp>
          <p:nvCxnSpPr>
            <p:cNvPr id="953" name="Google Shape;953;p30"/>
            <p:cNvCxnSpPr/>
            <p:nvPr/>
          </p:nvCxnSpPr>
          <p:spPr>
            <a:xfrm>
              <a:off x="6459919" y="2368684"/>
              <a:ext cx="0" cy="79500"/>
            </a:xfrm>
            <a:prstGeom prst="straightConnector1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954" name="Google Shape;954;p30"/>
          <p:cNvGrpSpPr/>
          <p:nvPr/>
        </p:nvGrpSpPr>
        <p:grpSpPr>
          <a:xfrm>
            <a:off x="1035649" y="2432223"/>
            <a:ext cx="410591" cy="648658"/>
            <a:chOff x="6323704" y="1326840"/>
            <a:chExt cx="409575" cy="526489"/>
          </a:xfrm>
        </p:grpSpPr>
        <p:sp>
          <p:nvSpPr>
            <p:cNvPr id="955" name="Google Shape;955;p30"/>
            <p:cNvSpPr/>
            <p:nvPr/>
          </p:nvSpPr>
          <p:spPr>
            <a:xfrm>
              <a:off x="6359950" y="1352811"/>
              <a:ext cx="184643" cy="320698"/>
            </a:xfrm>
            <a:custGeom>
              <a:rect b="b" l="l" r="r" t="t"/>
              <a:pathLst>
                <a:path extrusionOk="0" fill="none" h="10706" w="6164">
                  <a:moveTo>
                    <a:pt x="0" y="10706"/>
                  </a:moveTo>
                  <a:lnTo>
                    <a:pt x="0" y="891"/>
                  </a:lnTo>
                  <a:cubicBezTo>
                    <a:pt x="0" y="412"/>
                    <a:pt x="388" y="1"/>
                    <a:pt x="891" y="1"/>
                  </a:cubicBezTo>
                  <a:lnTo>
                    <a:pt x="6163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6359950" y="1512142"/>
              <a:ext cx="352151" cy="301557"/>
            </a:xfrm>
            <a:custGeom>
              <a:rect b="b" l="l" r="r" t="t"/>
              <a:pathLst>
                <a:path extrusionOk="0" fill="none" h="10067" w="11756">
                  <a:moveTo>
                    <a:pt x="11755" y="0"/>
                  </a:moveTo>
                  <a:lnTo>
                    <a:pt x="11755" y="9176"/>
                  </a:lnTo>
                  <a:cubicBezTo>
                    <a:pt x="11755" y="9678"/>
                    <a:pt x="11345" y="10066"/>
                    <a:pt x="10865" y="10066"/>
                  </a:cubicBezTo>
                  <a:lnTo>
                    <a:pt x="891" y="10066"/>
                  </a:lnTo>
                  <a:cubicBezTo>
                    <a:pt x="388" y="10066"/>
                    <a:pt x="0" y="9678"/>
                    <a:pt x="0" y="9176"/>
                  </a:cubicBezTo>
                  <a:lnTo>
                    <a:pt x="0" y="7464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6599949" y="1339841"/>
              <a:ext cx="125811" cy="125841"/>
            </a:xfrm>
            <a:custGeom>
              <a:rect b="b" l="l" r="r" t="t"/>
              <a:pathLst>
                <a:path extrusionOk="0" fill="none" h="4201" w="4200">
                  <a:moveTo>
                    <a:pt x="4200" y="2100"/>
                  </a:moveTo>
                  <a:cubicBezTo>
                    <a:pt x="4200" y="3241"/>
                    <a:pt x="3264" y="4200"/>
                    <a:pt x="2100" y="4200"/>
                  </a:cubicBezTo>
                  <a:cubicBezTo>
                    <a:pt x="936" y="4200"/>
                    <a:pt x="0" y="3241"/>
                    <a:pt x="0" y="2100"/>
                  </a:cubicBezTo>
                  <a:cubicBezTo>
                    <a:pt x="0" y="936"/>
                    <a:pt x="936" y="0"/>
                    <a:pt x="2100" y="0"/>
                  </a:cubicBez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6640957" y="1338463"/>
              <a:ext cx="89595" cy="73180"/>
            </a:xfrm>
            <a:custGeom>
              <a:rect b="b" l="l" r="r" t="t"/>
              <a:pathLst>
                <a:path extrusionOk="0" fill="none" h="2443" w="2991">
                  <a:moveTo>
                    <a:pt x="1" y="1621"/>
                  </a:moveTo>
                  <a:lnTo>
                    <a:pt x="891" y="2443"/>
                  </a:lnTo>
                  <a:lnTo>
                    <a:pt x="299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6453619" y="1442377"/>
              <a:ext cx="87558" cy="30"/>
            </a:xfrm>
            <a:custGeom>
              <a:rect b="b" l="l" r="r" t="t"/>
              <a:pathLst>
                <a:path extrusionOk="0" fill="none" h="1" w="2923">
                  <a:moveTo>
                    <a:pt x="0" y="1"/>
                  </a:moveTo>
                  <a:lnTo>
                    <a:pt x="2922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6421477" y="1522386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6421477" y="1592811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6421477" y="1662546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6421477" y="1732970"/>
              <a:ext cx="164812" cy="30"/>
            </a:xfrm>
            <a:custGeom>
              <a:rect b="b" l="l" r="r" t="t"/>
              <a:pathLst>
                <a:path extrusionOk="0" fill="none" h="1" w="5502">
                  <a:moveTo>
                    <a:pt x="1" y="1"/>
                  </a:moveTo>
                  <a:lnTo>
                    <a:pt x="5502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6418062" y="1442377"/>
              <a:ext cx="719" cy="30"/>
            </a:xfrm>
            <a:custGeom>
              <a:rect b="b" l="l" r="r" t="t"/>
              <a:pathLst>
                <a:path extrusionOk="0" fill="none" h="1" w="24">
                  <a:moveTo>
                    <a:pt x="23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6323704" y="1326840"/>
              <a:ext cx="409575" cy="526489"/>
            </a:xfrm>
            <a:custGeom>
              <a:rect b="b" l="l" r="r" t="t"/>
              <a:pathLst>
                <a:path extrusionOk="0" h="17576" w="13673">
                  <a:moveTo>
                    <a:pt x="1" y="1"/>
                  </a:moveTo>
                  <a:lnTo>
                    <a:pt x="1" y="13810"/>
                  </a:lnTo>
                  <a:lnTo>
                    <a:pt x="1" y="17576"/>
                  </a:lnTo>
                  <a:lnTo>
                    <a:pt x="13673" y="17576"/>
                  </a:lnTo>
                  <a:lnTo>
                    <a:pt x="13673" y="13810"/>
                  </a:lnTo>
                  <a:lnTo>
                    <a:pt x="13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6323704" y="1326840"/>
              <a:ext cx="409575" cy="526489"/>
            </a:xfrm>
            <a:custGeom>
              <a:rect b="b" l="l" r="r" t="t"/>
              <a:pathLst>
                <a:path extrusionOk="0" fill="none" h="17576" w="13673">
                  <a:moveTo>
                    <a:pt x="1" y="1"/>
                  </a:moveTo>
                  <a:lnTo>
                    <a:pt x="1" y="13810"/>
                  </a:lnTo>
                  <a:lnTo>
                    <a:pt x="1" y="17576"/>
                  </a:lnTo>
                  <a:lnTo>
                    <a:pt x="3698" y="17576"/>
                  </a:lnTo>
                  <a:lnTo>
                    <a:pt x="9975" y="17576"/>
                  </a:lnTo>
                  <a:lnTo>
                    <a:pt x="13673" y="17576"/>
                  </a:lnTo>
                  <a:lnTo>
                    <a:pt x="13673" y="13810"/>
                  </a:lnTo>
                  <a:lnTo>
                    <a:pt x="13673" y="1"/>
                  </a:lnTo>
                  <a:close/>
                </a:path>
              </a:pathLst>
            </a:custGeom>
            <a:noFill/>
            <a:ln cap="rnd" cmpd="sng" w="9700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6439929" y="1543595"/>
              <a:ext cx="178502" cy="101218"/>
            </a:xfrm>
            <a:custGeom>
              <a:rect b="b" l="l" r="r" t="t"/>
              <a:pathLst>
                <a:path extrusionOk="0" h="3379" w="5959">
                  <a:moveTo>
                    <a:pt x="2968" y="0"/>
                  </a:moveTo>
                  <a:cubicBezTo>
                    <a:pt x="1530" y="0"/>
                    <a:pt x="320" y="1438"/>
                    <a:pt x="1" y="3378"/>
                  </a:cubicBezTo>
                  <a:lnTo>
                    <a:pt x="5958" y="3378"/>
                  </a:lnTo>
                  <a:cubicBezTo>
                    <a:pt x="5616" y="1438"/>
                    <a:pt x="4429" y="0"/>
                    <a:pt x="2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6439929" y="1543595"/>
              <a:ext cx="178502" cy="101218"/>
            </a:xfrm>
            <a:custGeom>
              <a:rect b="b" l="l" r="r" t="t"/>
              <a:pathLst>
                <a:path extrusionOk="0" fill="none" h="3379" w="5959">
                  <a:moveTo>
                    <a:pt x="5958" y="3378"/>
                  </a:moveTo>
                  <a:cubicBezTo>
                    <a:pt x="5616" y="1438"/>
                    <a:pt x="4429" y="0"/>
                    <a:pt x="2968" y="0"/>
                  </a:cubicBezTo>
                  <a:cubicBezTo>
                    <a:pt x="1530" y="0"/>
                    <a:pt x="320" y="1438"/>
                    <a:pt x="1" y="3378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6446789" y="1420839"/>
              <a:ext cx="168886" cy="121048"/>
            </a:xfrm>
            <a:custGeom>
              <a:rect b="b" l="l" r="r" t="t"/>
              <a:pathLst>
                <a:path extrusionOk="0" h="4041" w="5638">
                  <a:moveTo>
                    <a:pt x="2807" y="1"/>
                  </a:moveTo>
                  <a:cubicBezTo>
                    <a:pt x="2206" y="1"/>
                    <a:pt x="1533" y="239"/>
                    <a:pt x="1233" y="903"/>
                  </a:cubicBezTo>
                  <a:cubicBezTo>
                    <a:pt x="1004" y="1405"/>
                    <a:pt x="0" y="3208"/>
                    <a:pt x="525" y="3687"/>
                  </a:cubicBezTo>
                  <a:cubicBezTo>
                    <a:pt x="846" y="3966"/>
                    <a:pt x="1892" y="4041"/>
                    <a:pt x="2735" y="4041"/>
                  </a:cubicBezTo>
                  <a:cubicBezTo>
                    <a:pt x="3271" y="4041"/>
                    <a:pt x="3725" y="4011"/>
                    <a:pt x="3858" y="3984"/>
                  </a:cubicBezTo>
                  <a:cubicBezTo>
                    <a:pt x="4405" y="3870"/>
                    <a:pt x="5638" y="4030"/>
                    <a:pt x="4816" y="2112"/>
                  </a:cubicBezTo>
                  <a:cubicBezTo>
                    <a:pt x="4154" y="537"/>
                    <a:pt x="4086" y="629"/>
                    <a:pt x="3903" y="378"/>
                  </a:cubicBezTo>
                  <a:cubicBezTo>
                    <a:pt x="3749" y="161"/>
                    <a:pt x="3302" y="1"/>
                    <a:pt x="280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6510354" y="1511453"/>
              <a:ext cx="31483" cy="45142"/>
            </a:xfrm>
            <a:custGeom>
              <a:rect b="b" l="l" r="r" t="t"/>
              <a:pathLst>
                <a:path extrusionOk="0" h="1507" w="1051">
                  <a:moveTo>
                    <a:pt x="435" y="0"/>
                  </a:moveTo>
                  <a:cubicBezTo>
                    <a:pt x="206" y="23"/>
                    <a:pt x="1" y="183"/>
                    <a:pt x="1" y="388"/>
                  </a:cubicBezTo>
                  <a:lnTo>
                    <a:pt x="1" y="1142"/>
                  </a:lnTo>
                  <a:cubicBezTo>
                    <a:pt x="1" y="1347"/>
                    <a:pt x="184" y="1507"/>
                    <a:pt x="435" y="1507"/>
                  </a:cubicBezTo>
                  <a:lnTo>
                    <a:pt x="617" y="1507"/>
                  </a:lnTo>
                  <a:cubicBezTo>
                    <a:pt x="845" y="1507"/>
                    <a:pt x="1051" y="1324"/>
                    <a:pt x="1051" y="1119"/>
                  </a:cubicBezTo>
                  <a:lnTo>
                    <a:pt x="1051" y="366"/>
                  </a:lnTo>
                  <a:cubicBezTo>
                    <a:pt x="1051" y="160"/>
                    <a:pt x="868" y="0"/>
                    <a:pt x="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6510354" y="1511453"/>
              <a:ext cx="31483" cy="45142"/>
            </a:xfrm>
            <a:custGeom>
              <a:rect b="b" l="l" r="r" t="t"/>
              <a:pathLst>
                <a:path extrusionOk="0" fill="none" h="1507" w="1051">
                  <a:moveTo>
                    <a:pt x="1051" y="1119"/>
                  </a:moveTo>
                  <a:cubicBezTo>
                    <a:pt x="1051" y="1324"/>
                    <a:pt x="845" y="1507"/>
                    <a:pt x="617" y="1507"/>
                  </a:cubicBezTo>
                  <a:lnTo>
                    <a:pt x="435" y="1507"/>
                  </a:lnTo>
                  <a:cubicBezTo>
                    <a:pt x="184" y="1507"/>
                    <a:pt x="1" y="1347"/>
                    <a:pt x="1" y="1142"/>
                  </a:cubicBezTo>
                  <a:lnTo>
                    <a:pt x="1" y="388"/>
                  </a:lnTo>
                  <a:cubicBezTo>
                    <a:pt x="1" y="183"/>
                    <a:pt x="206" y="23"/>
                    <a:pt x="435" y="0"/>
                  </a:cubicBezTo>
                  <a:lnTo>
                    <a:pt x="617" y="0"/>
                  </a:lnTo>
                  <a:cubicBezTo>
                    <a:pt x="868" y="0"/>
                    <a:pt x="1051" y="160"/>
                    <a:pt x="1051" y="366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6561637" y="1479311"/>
              <a:ext cx="22616" cy="21298"/>
            </a:xfrm>
            <a:custGeom>
              <a:rect b="b" l="l" r="r" t="t"/>
              <a:pathLst>
                <a:path extrusionOk="0" h="711" w="755">
                  <a:moveTo>
                    <a:pt x="366" y="1"/>
                  </a:moveTo>
                  <a:cubicBezTo>
                    <a:pt x="161" y="1"/>
                    <a:pt x="1" y="160"/>
                    <a:pt x="1" y="366"/>
                  </a:cubicBezTo>
                  <a:cubicBezTo>
                    <a:pt x="1" y="548"/>
                    <a:pt x="161" y="708"/>
                    <a:pt x="366" y="708"/>
                  </a:cubicBezTo>
                  <a:cubicBezTo>
                    <a:pt x="379" y="710"/>
                    <a:pt x="392" y="710"/>
                    <a:pt x="405" y="710"/>
                  </a:cubicBezTo>
                  <a:cubicBezTo>
                    <a:pt x="594" y="710"/>
                    <a:pt x="754" y="558"/>
                    <a:pt x="754" y="366"/>
                  </a:cubicBezTo>
                  <a:cubicBezTo>
                    <a:pt x="754" y="160"/>
                    <a:pt x="571" y="1"/>
                    <a:pt x="3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6560289" y="1477933"/>
              <a:ext cx="25312" cy="24653"/>
            </a:xfrm>
            <a:custGeom>
              <a:rect b="b" l="l" r="r" t="t"/>
              <a:pathLst>
                <a:path extrusionOk="0" h="823" w="845">
                  <a:moveTo>
                    <a:pt x="411" y="92"/>
                  </a:moveTo>
                  <a:cubicBezTo>
                    <a:pt x="502" y="92"/>
                    <a:pt x="594" y="138"/>
                    <a:pt x="662" y="184"/>
                  </a:cubicBezTo>
                  <a:cubicBezTo>
                    <a:pt x="708" y="252"/>
                    <a:pt x="753" y="320"/>
                    <a:pt x="753" y="412"/>
                  </a:cubicBezTo>
                  <a:cubicBezTo>
                    <a:pt x="753" y="572"/>
                    <a:pt x="594" y="708"/>
                    <a:pt x="411" y="708"/>
                  </a:cubicBezTo>
                  <a:cubicBezTo>
                    <a:pt x="320" y="708"/>
                    <a:pt x="251" y="686"/>
                    <a:pt x="183" y="617"/>
                  </a:cubicBezTo>
                  <a:cubicBezTo>
                    <a:pt x="114" y="572"/>
                    <a:pt x="91" y="480"/>
                    <a:pt x="91" y="412"/>
                  </a:cubicBezTo>
                  <a:cubicBezTo>
                    <a:pt x="91" y="229"/>
                    <a:pt x="228" y="92"/>
                    <a:pt x="411" y="92"/>
                  </a:cubicBezTo>
                  <a:close/>
                  <a:moveTo>
                    <a:pt x="411" y="1"/>
                  </a:moveTo>
                  <a:cubicBezTo>
                    <a:pt x="183" y="1"/>
                    <a:pt x="0" y="184"/>
                    <a:pt x="0" y="412"/>
                  </a:cubicBezTo>
                  <a:cubicBezTo>
                    <a:pt x="0" y="503"/>
                    <a:pt x="46" y="617"/>
                    <a:pt x="114" y="686"/>
                  </a:cubicBezTo>
                  <a:cubicBezTo>
                    <a:pt x="183" y="777"/>
                    <a:pt x="297" y="823"/>
                    <a:pt x="411" y="823"/>
                  </a:cubicBezTo>
                  <a:cubicBezTo>
                    <a:pt x="639" y="823"/>
                    <a:pt x="845" y="640"/>
                    <a:pt x="845" y="412"/>
                  </a:cubicBezTo>
                  <a:cubicBezTo>
                    <a:pt x="845" y="298"/>
                    <a:pt x="799" y="206"/>
                    <a:pt x="708" y="138"/>
                  </a:cubicBezTo>
                  <a:cubicBezTo>
                    <a:pt x="639" y="47"/>
                    <a:pt x="525" y="1"/>
                    <a:pt x="411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6565051" y="1483834"/>
              <a:ext cx="10305" cy="9196"/>
            </a:xfrm>
            <a:custGeom>
              <a:rect b="b" l="l" r="r" t="t"/>
              <a:pathLst>
                <a:path extrusionOk="0" h="307" w="344">
                  <a:moveTo>
                    <a:pt x="233" y="1"/>
                  </a:moveTo>
                  <a:cubicBezTo>
                    <a:pt x="172" y="1"/>
                    <a:pt x="121" y="26"/>
                    <a:pt x="69" y="78"/>
                  </a:cubicBezTo>
                  <a:cubicBezTo>
                    <a:pt x="24" y="123"/>
                    <a:pt x="24" y="169"/>
                    <a:pt x="1" y="238"/>
                  </a:cubicBezTo>
                  <a:cubicBezTo>
                    <a:pt x="1" y="238"/>
                    <a:pt x="1" y="238"/>
                    <a:pt x="1" y="260"/>
                  </a:cubicBezTo>
                  <a:cubicBezTo>
                    <a:pt x="1" y="283"/>
                    <a:pt x="24" y="306"/>
                    <a:pt x="47" y="306"/>
                  </a:cubicBezTo>
                  <a:cubicBezTo>
                    <a:pt x="69" y="306"/>
                    <a:pt x="92" y="283"/>
                    <a:pt x="92" y="260"/>
                  </a:cubicBezTo>
                  <a:cubicBezTo>
                    <a:pt x="92" y="260"/>
                    <a:pt x="92" y="238"/>
                    <a:pt x="92" y="238"/>
                  </a:cubicBezTo>
                  <a:cubicBezTo>
                    <a:pt x="92" y="238"/>
                    <a:pt x="92" y="238"/>
                    <a:pt x="92" y="215"/>
                  </a:cubicBezTo>
                  <a:cubicBezTo>
                    <a:pt x="92" y="215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69"/>
                  </a:cubicBezTo>
                  <a:cubicBezTo>
                    <a:pt x="115" y="146"/>
                    <a:pt x="138" y="146"/>
                    <a:pt x="138" y="146"/>
                  </a:cubicBezTo>
                  <a:cubicBezTo>
                    <a:pt x="138" y="146"/>
                    <a:pt x="138" y="123"/>
                    <a:pt x="138" y="123"/>
                  </a:cubicBezTo>
                  <a:lnTo>
                    <a:pt x="161" y="123"/>
                  </a:lnTo>
                  <a:cubicBezTo>
                    <a:pt x="161" y="123"/>
                    <a:pt x="161" y="101"/>
                    <a:pt x="161" y="101"/>
                  </a:cubicBezTo>
                  <a:lnTo>
                    <a:pt x="229" y="101"/>
                  </a:lnTo>
                  <a:cubicBezTo>
                    <a:pt x="241" y="89"/>
                    <a:pt x="252" y="84"/>
                    <a:pt x="263" y="84"/>
                  </a:cubicBezTo>
                  <a:cubicBezTo>
                    <a:pt x="275" y="84"/>
                    <a:pt x="286" y="89"/>
                    <a:pt x="298" y="101"/>
                  </a:cubicBezTo>
                  <a:cubicBezTo>
                    <a:pt x="320" y="101"/>
                    <a:pt x="343" y="78"/>
                    <a:pt x="343" y="55"/>
                  </a:cubicBezTo>
                  <a:cubicBezTo>
                    <a:pt x="343" y="9"/>
                    <a:pt x="320" y="9"/>
                    <a:pt x="298" y="9"/>
                  </a:cubicBezTo>
                  <a:cubicBezTo>
                    <a:pt x="275" y="4"/>
                    <a:pt x="253" y="1"/>
                    <a:pt x="233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6469345" y="1479311"/>
              <a:ext cx="22586" cy="21298"/>
            </a:xfrm>
            <a:custGeom>
              <a:rect b="b" l="l" r="r" t="t"/>
              <a:pathLst>
                <a:path extrusionOk="0" h="711" w="754">
                  <a:moveTo>
                    <a:pt x="388" y="1"/>
                  </a:moveTo>
                  <a:cubicBezTo>
                    <a:pt x="183" y="1"/>
                    <a:pt x="23" y="160"/>
                    <a:pt x="0" y="366"/>
                  </a:cubicBezTo>
                  <a:cubicBezTo>
                    <a:pt x="0" y="548"/>
                    <a:pt x="183" y="708"/>
                    <a:pt x="388" y="708"/>
                  </a:cubicBezTo>
                  <a:cubicBezTo>
                    <a:pt x="402" y="710"/>
                    <a:pt x="415" y="710"/>
                    <a:pt x="427" y="710"/>
                  </a:cubicBezTo>
                  <a:cubicBezTo>
                    <a:pt x="614" y="710"/>
                    <a:pt x="754" y="558"/>
                    <a:pt x="754" y="366"/>
                  </a:cubicBezTo>
                  <a:cubicBezTo>
                    <a:pt x="754" y="160"/>
                    <a:pt x="594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6467967" y="1477933"/>
              <a:ext cx="26031" cy="24653"/>
            </a:xfrm>
            <a:custGeom>
              <a:rect b="b" l="l" r="r" t="t"/>
              <a:pathLst>
                <a:path extrusionOk="0" h="823" w="869">
                  <a:moveTo>
                    <a:pt x="434" y="92"/>
                  </a:moveTo>
                  <a:cubicBezTo>
                    <a:pt x="526" y="92"/>
                    <a:pt x="617" y="138"/>
                    <a:pt x="663" y="184"/>
                  </a:cubicBezTo>
                  <a:cubicBezTo>
                    <a:pt x="731" y="252"/>
                    <a:pt x="754" y="320"/>
                    <a:pt x="754" y="412"/>
                  </a:cubicBezTo>
                  <a:cubicBezTo>
                    <a:pt x="754" y="572"/>
                    <a:pt x="617" y="708"/>
                    <a:pt x="434" y="708"/>
                  </a:cubicBezTo>
                  <a:cubicBezTo>
                    <a:pt x="343" y="708"/>
                    <a:pt x="252" y="686"/>
                    <a:pt x="206" y="617"/>
                  </a:cubicBezTo>
                  <a:cubicBezTo>
                    <a:pt x="138" y="572"/>
                    <a:pt x="115" y="480"/>
                    <a:pt x="115" y="412"/>
                  </a:cubicBezTo>
                  <a:cubicBezTo>
                    <a:pt x="115" y="229"/>
                    <a:pt x="252" y="92"/>
                    <a:pt x="434" y="92"/>
                  </a:cubicBezTo>
                  <a:close/>
                  <a:moveTo>
                    <a:pt x="434" y="1"/>
                  </a:moveTo>
                  <a:cubicBezTo>
                    <a:pt x="206" y="1"/>
                    <a:pt x="24" y="184"/>
                    <a:pt x="1" y="412"/>
                  </a:cubicBezTo>
                  <a:cubicBezTo>
                    <a:pt x="1" y="503"/>
                    <a:pt x="46" y="617"/>
                    <a:pt x="138" y="686"/>
                  </a:cubicBezTo>
                  <a:cubicBezTo>
                    <a:pt x="206" y="777"/>
                    <a:pt x="320" y="823"/>
                    <a:pt x="434" y="823"/>
                  </a:cubicBezTo>
                  <a:cubicBezTo>
                    <a:pt x="663" y="823"/>
                    <a:pt x="845" y="640"/>
                    <a:pt x="845" y="412"/>
                  </a:cubicBezTo>
                  <a:cubicBezTo>
                    <a:pt x="868" y="298"/>
                    <a:pt x="822" y="206"/>
                    <a:pt x="731" y="138"/>
                  </a:cubicBezTo>
                  <a:cubicBezTo>
                    <a:pt x="663" y="47"/>
                    <a:pt x="549" y="1"/>
                    <a:pt x="434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6478242" y="1483804"/>
              <a:ext cx="10275" cy="9226"/>
            </a:xfrm>
            <a:custGeom>
              <a:rect b="b" l="l" r="r" t="t"/>
              <a:pathLst>
                <a:path extrusionOk="0" h="308" w="343">
                  <a:moveTo>
                    <a:pt x="101" y="1"/>
                  </a:moveTo>
                  <a:cubicBezTo>
                    <a:pt x="84" y="1"/>
                    <a:pt x="66" y="4"/>
                    <a:pt x="46" y="10"/>
                  </a:cubicBezTo>
                  <a:cubicBezTo>
                    <a:pt x="23" y="10"/>
                    <a:pt x="0" y="10"/>
                    <a:pt x="0" y="56"/>
                  </a:cubicBezTo>
                  <a:cubicBezTo>
                    <a:pt x="0" y="79"/>
                    <a:pt x="23" y="102"/>
                    <a:pt x="46" y="102"/>
                  </a:cubicBezTo>
                  <a:cubicBezTo>
                    <a:pt x="57" y="90"/>
                    <a:pt x="69" y="85"/>
                    <a:pt x="80" y="85"/>
                  </a:cubicBezTo>
                  <a:cubicBezTo>
                    <a:pt x="91" y="85"/>
                    <a:pt x="103" y="90"/>
                    <a:pt x="114" y="102"/>
                  </a:cubicBezTo>
                  <a:lnTo>
                    <a:pt x="183" y="102"/>
                  </a:lnTo>
                  <a:cubicBezTo>
                    <a:pt x="183" y="102"/>
                    <a:pt x="183" y="124"/>
                    <a:pt x="183" y="124"/>
                  </a:cubicBezTo>
                  <a:lnTo>
                    <a:pt x="206" y="124"/>
                  </a:lnTo>
                  <a:cubicBezTo>
                    <a:pt x="206" y="124"/>
                    <a:pt x="206" y="147"/>
                    <a:pt x="206" y="147"/>
                  </a:cubicBezTo>
                  <a:lnTo>
                    <a:pt x="228" y="147"/>
                  </a:lnTo>
                  <a:cubicBezTo>
                    <a:pt x="228" y="147"/>
                    <a:pt x="228" y="170"/>
                    <a:pt x="228" y="170"/>
                  </a:cubicBezTo>
                  <a:cubicBezTo>
                    <a:pt x="228" y="170"/>
                    <a:pt x="228" y="193"/>
                    <a:pt x="228" y="193"/>
                  </a:cubicBezTo>
                  <a:cubicBezTo>
                    <a:pt x="251" y="193"/>
                    <a:pt x="251" y="216"/>
                    <a:pt x="251" y="216"/>
                  </a:cubicBezTo>
                  <a:lnTo>
                    <a:pt x="251" y="239"/>
                  </a:lnTo>
                  <a:cubicBezTo>
                    <a:pt x="251" y="239"/>
                    <a:pt x="251" y="261"/>
                    <a:pt x="251" y="261"/>
                  </a:cubicBezTo>
                  <a:cubicBezTo>
                    <a:pt x="251" y="284"/>
                    <a:pt x="274" y="307"/>
                    <a:pt x="297" y="307"/>
                  </a:cubicBezTo>
                  <a:cubicBezTo>
                    <a:pt x="320" y="307"/>
                    <a:pt x="342" y="284"/>
                    <a:pt x="342" y="261"/>
                  </a:cubicBezTo>
                  <a:cubicBezTo>
                    <a:pt x="342" y="239"/>
                    <a:pt x="342" y="193"/>
                    <a:pt x="320" y="170"/>
                  </a:cubicBezTo>
                  <a:cubicBezTo>
                    <a:pt x="320" y="102"/>
                    <a:pt x="274" y="56"/>
                    <a:pt x="206" y="33"/>
                  </a:cubicBezTo>
                  <a:cubicBezTo>
                    <a:pt x="173" y="1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6491212" y="1443066"/>
              <a:ext cx="71143" cy="84144"/>
            </a:xfrm>
            <a:custGeom>
              <a:rect b="b" l="l" r="r" t="t"/>
              <a:pathLst>
                <a:path extrusionOk="0" h="2809" w="2375">
                  <a:moveTo>
                    <a:pt x="1028" y="1"/>
                  </a:moveTo>
                  <a:cubicBezTo>
                    <a:pt x="480" y="1"/>
                    <a:pt x="24" y="412"/>
                    <a:pt x="24" y="937"/>
                  </a:cubicBezTo>
                  <a:lnTo>
                    <a:pt x="24" y="1850"/>
                  </a:lnTo>
                  <a:cubicBezTo>
                    <a:pt x="1" y="2375"/>
                    <a:pt x="457" y="2808"/>
                    <a:pt x="1005" y="2808"/>
                  </a:cubicBezTo>
                  <a:lnTo>
                    <a:pt x="1370" y="2808"/>
                  </a:lnTo>
                  <a:cubicBezTo>
                    <a:pt x="1918" y="2808"/>
                    <a:pt x="2352" y="2397"/>
                    <a:pt x="2375" y="1872"/>
                  </a:cubicBezTo>
                  <a:lnTo>
                    <a:pt x="2375" y="959"/>
                  </a:lnTo>
                  <a:cubicBezTo>
                    <a:pt x="2375" y="434"/>
                    <a:pt x="1941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6489864" y="1441718"/>
              <a:ext cx="73869" cy="86840"/>
            </a:xfrm>
            <a:custGeom>
              <a:rect b="b" l="l" r="r" t="t"/>
              <a:pathLst>
                <a:path extrusionOk="0" h="2899" w="2466">
                  <a:moveTo>
                    <a:pt x="1438" y="91"/>
                  </a:moveTo>
                  <a:cubicBezTo>
                    <a:pt x="1689" y="91"/>
                    <a:pt x="1917" y="206"/>
                    <a:pt x="2100" y="365"/>
                  </a:cubicBezTo>
                  <a:cubicBezTo>
                    <a:pt x="2283" y="548"/>
                    <a:pt x="2374" y="776"/>
                    <a:pt x="2374" y="1004"/>
                  </a:cubicBezTo>
                  <a:lnTo>
                    <a:pt x="2351" y="1917"/>
                  </a:lnTo>
                  <a:cubicBezTo>
                    <a:pt x="2351" y="2420"/>
                    <a:pt x="1940" y="2808"/>
                    <a:pt x="1415" y="2808"/>
                  </a:cubicBezTo>
                  <a:lnTo>
                    <a:pt x="1050" y="2808"/>
                  </a:lnTo>
                  <a:cubicBezTo>
                    <a:pt x="799" y="2808"/>
                    <a:pt x="548" y="2716"/>
                    <a:pt x="388" y="2534"/>
                  </a:cubicBezTo>
                  <a:cubicBezTo>
                    <a:pt x="206" y="2374"/>
                    <a:pt x="114" y="2146"/>
                    <a:pt x="114" y="1895"/>
                  </a:cubicBezTo>
                  <a:lnTo>
                    <a:pt x="114" y="982"/>
                  </a:lnTo>
                  <a:cubicBezTo>
                    <a:pt x="114" y="502"/>
                    <a:pt x="548" y="91"/>
                    <a:pt x="1073" y="91"/>
                  </a:cubicBezTo>
                  <a:close/>
                  <a:moveTo>
                    <a:pt x="1073" y="0"/>
                  </a:moveTo>
                  <a:cubicBezTo>
                    <a:pt x="502" y="0"/>
                    <a:pt x="23" y="434"/>
                    <a:pt x="23" y="982"/>
                  </a:cubicBezTo>
                  <a:lnTo>
                    <a:pt x="23" y="1895"/>
                  </a:lnTo>
                  <a:cubicBezTo>
                    <a:pt x="0" y="2169"/>
                    <a:pt x="114" y="2420"/>
                    <a:pt x="320" y="2602"/>
                  </a:cubicBezTo>
                  <a:cubicBezTo>
                    <a:pt x="502" y="2785"/>
                    <a:pt x="776" y="2899"/>
                    <a:pt x="1050" y="2899"/>
                  </a:cubicBezTo>
                  <a:lnTo>
                    <a:pt x="1415" y="2899"/>
                  </a:lnTo>
                  <a:cubicBezTo>
                    <a:pt x="1986" y="2899"/>
                    <a:pt x="2442" y="2465"/>
                    <a:pt x="2465" y="1917"/>
                  </a:cubicBezTo>
                  <a:lnTo>
                    <a:pt x="2465" y="1004"/>
                  </a:lnTo>
                  <a:cubicBezTo>
                    <a:pt x="2465" y="753"/>
                    <a:pt x="2351" y="502"/>
                    <a:pt x="2169" y="297"/>
                  </a:cubicBezTo>
                  <a:cubicBezTo>
                    <a:pt x="1963" y="114"/>
                    <a:pt x="1712" y="0"/>
                    <a:pt x="1438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6523354" y="1472481"/>
              <a:ext cx="8238" cy="15756"/>
            </a:xfrm>
            <a:custGeom>
              <a:rect b="b" l="l" r="r" t="t"/>
              <a:pathLst>
                <a:path extrusionOk="0" h="526" w="275">
                  <a:moveTo>
                    <a:pt x="115" y="0"/>
                  </a:moveTo>
                  <a:lnTo>
                    <a:pt x="1" y="525"/>
                  </a:lnTo>
                  <a:lnTo>
                    <a:pt x="274" y="50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6519250" y="1498812"/>
              <a:ext cx="17823" cy="9256"/>
            </a:xfrm>
            <a:custGeom>
              <a:rect b="b" l="l" r="r" t="t"/>
              <a:pathLst>
                <a:path extrusionOk="0" h="309" w="595">
                  <a:moveTo>
                    <a:pt x="35" y="0"/>
                  </a:moveTo>
                  <a:cubicBezTo>
                    <a:pt x="18" y="0"/>
                    <a:pt x="1" y="11"/>
                    <a:pt x="1" y="34"/>
                  </a:cubicBezTo>
                  <a:cubicBezTo>
                    <a:pt x="1" y="194"/>
                    <a:pt x="138" y="308"/>
                    <a:pt x="297" y="308"/>
                  </a:cubicBezTo>
                  <a:cubicBezTo>
                    <a:pt x="457" y="308"/>
                    <a:pt x="594" y="194"/>
                    <a:pt x="594" y="34"/>
                  </a:cubicBezTo>
                  <a:cubicBezTo>
                    <a:pt x="594" y="11"/>
                    <a:pt x="577" y="0"/>
                    <a:pt x="560" y="0"/>
                  </a:cubicBezTo>
                  <a:cubicBezTo>
                    <a:pt x="543" y="0"/>
                    <a:pt x="526" y="11"/>
                    <a:pt x="526" y="34"/>
                  </a:cubicBezTo>
                  <a:cubicBezTo>
                    <a:pt x="526" y="148"/>
                    <a:pt x="411" y="240"/>
                    <a:pt x="297" y="240"/>
                  </a:cubicBezTo>
                  <a:cubicBezTo>
                    <a:pt x="183" y="240"/>
                    <a:pt x="69" y="148"/>
                    <a:pt x="69" y="34"/>
                  </a:cubicBezTo>
                  <a:cubicBezTo>
                    <a:pt x="69" y="11"/>
                    <a:pt x="52" y="0"/>
                    <a:pt x="35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6498072" y="1474518"/>
              <a:ext cx="8208" cy="7549"/>
            </a:xfrm>
            <a:custGeom>
              <a:rect b="b" l="l" r="r" t="t"/>
              <a:pathLst>
                <a:path extrusionOk="0" h="252" w="274">
                  <a:moveTo>
                    <a:pt x="137" y="1"/>
                  </a:moveTo>
                  <a:cubicBezTo>
                    <a:pt x="69" y="1"/>
                    <a:pt x="0" y="46"/>
                    <a:pt x="0" y="115"/>
                  </a:cubicBezTo>
                  <a:cubicBezTo>
                    <a:pt x="0" y="183"/>
                    <a:pt x="69" y="252"/>
                    <a:pt x="137" y="252"/>
                  </a:cubicBezTo>
                  <a:cubicBezTo>
                    <a:pt x="205" y="252"/>
                    <a:pt x="274" y="183"/>
                    <a:pt x="274" y="115"/>
                  </a:cubicBezTo>
                  <a:cubicBezTo>
                    <a:pt x="274" y="4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6544562" y="1474518"/>
              <a:ext cx="8238" cy="7549"/>
            </a:xfrm>
            <a:custGeom>
              <a:rect b="b" l="l" r="r" t="t"/>
              <a:pathLst>
                <a:path extrusionOk="0" h="252" w="275">
                  <a:moveTo>
                    <a:pt x="137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0" y="183"/>
                    <a:pt x="46" y="252"/>
                    <a:pt x="137" y="252"/>
                  </a:cubicBezTo>
                  <a:cubicBezTo>
                    <a:pt x="206" y="252"/>
                    <a:pt x="274" y="183"/>
                    <a:pt x="274" y="115"/>
                  </a:cubicBez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6485072" y="1435876"/>
              <a:ext cx="92321" cy="33879"/>
            </a:xfrm>
            <a:custGeom>
              <a:rect b="b" l="l" r="r" t="t"/>
              <a:pathLst>
                <a:path extrusionOk="0" h="1131" w="3082">
                  <a:moveTo>
                    <a:pt x="1494" y="0"/>
                  </a:moveTo>
                  <a:cubicBezTo>
                    <a:pt x="1338" y="0"/>
                    <a:pt x="1171" y="17"/>
                    <a:pt x="1005" y="58"/>
                  </a:cubicBezTo>
                  <a:cubicBezTo>
                    <a:pt x="457" y="218"/>
                    <a:pt x="46" y="446"/>
                    <a:pt x="0" y="1085"/>
                  </a:cubicBezTo>
                  <a:lnTo>
                    <a:pt x="0" y="1108"/>
                  </a:lnTo>
                  <a:cubicBezTo>
                    <a:pt x="0" y="1108"/>
                    <a:pt x="27" y="1109"/>
                    <a:pt x="75" y="1109"/>
                  </a:cubicBezTo>
                  <a:cubicBezTo>
                    <a:pt x="409" y="1109"/>
                    <a:pt x="1772" y="1074"/>
                    <a:pt x="2192" y="515"/>
                  </a:cubicBezTo>
                  <a:cubicBezTo>
                    <a:pt x="2192" y="515"/>
                    <a:pt x="2283" y="1131"/>
                    <a:pt x="2694" y="1131"/>
                  </a:cubicBezTo>
                  <a:cubicBezTo>
                    <a:pt x="3082" y="1131"/>
                    <a:pt x="2488" y="264"/>
                    <a:pt x="2306" y="150"/>
                  </a:cubicBezTo>
                  <a:cubicBezTo>
                    <a:pt x="2163" y="86"/>
                    <a:pt x="1854" y="0"/>
                    <a:pt x="1494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6504213" y="1751452"/>
              <a:ext cx="53350" cy="50624"/>
            </a:xfrm>
            <a:custGeom>
              <a:rect b="b" l="l" r="r" t="t"/>
              <a:pathLst>
                <a:path extrusionOk="0" h="1690" w="1781">
                  <a:moveTo>
                    <a:pt x="891" y="0"/>
                  </a:moveTo>
                  <a:lnTo>
                    <a:pt x="685" y="639"/>
                  </a:lnTo>
                  <a:lnTo>
                    <a:pt x="0" y="639"/>
                  </a:lnTo>
                  <a:lnTo>
                    <a:pt x="548" y="1050"/>
                  </a:lnTo>
                  <a:lnTo>
                    <a:pt x="343" y="1689"/>
                  </a:lnTo>
                  <a:lnTo>
                    <a:pt x="891" y="1301"/>
                  </a:lnTo>
                  <a:lnTo>
                    <a:pt x="1438" y="1689"/>
                  </a:lnTo>
                  <a:lnTo>
                    <a:pt x="1233" y="1050"/>
                  </a:lnTo>
                  <a:lnTo>
                    <a:pt x="1781" y="639"/>
                  </a:lnTo>
                  <a:lnTo>
                    <a:pt x="1096" y="639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6440618" y="1751452"/>
              <a:ext cx="52691" cy="50624"/>
            </a:xfrm>
            <a:custGeom>
              <a:rect b="b" l="l" r="r" t="t"/>
              <a:pathLst>
                <a:path extrusionOk="0" h="1690" w="1759">
                  <a:moveTo>
                    <a:pt x="868" y="0"/>
                  </a:moveTo>
                  <a:lnTo>
                    <a:pt x="663" y="662"/>
                  </a:lnTo>
                  <a:lnTo>
                    <a:pt x="1" y="662"/>
                  </a:lnTo>
                  <a:lnTo>
                    <a:pt x="549" y="1050"/>
                  </a:lnTo>
                  <a:lnTo>
                    <a:pt x="320" y="1689"/>
                  </a:lnTo>
                  <a:lnTo>
                    <a:pt x="320" y="1689"/>
                  </a:lnTo>
                  <a:lnTo>
                    <a:pt x="868" y="1301"/>
                  </a:lnTo>
                  <a:lnTo>
                    <a:pt x="1416" y="1689"/>
                  </a:lnTo>
                  <a:lnTo>
                    <a:pt x="1210" y="1050"/>
                  </a:lnTo>
                  <a:lnTo>
                    <a:pt x="1758" y="662"/>
                  </a:lnTo>
                  <a:lnTo>
                    <a:pt x="1074" y="662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6376365" y="1751452"/>
              <a:ext cx="53350" cy="50624"/>
            </a:xfrm>
            <a:custGeom>
              <a:rect b="b" l="l" r="r" t="t"/>
              <a:pathLst>
                <a:path extrusionOk="0" h="1690" w="1781">
                  <a:moveTo>
                    <a:pt x="890" y="0"/>
                  </a:moveTo>
                  <a:lnTo>
                    <a:pt x="685" y="662"/>
                  </a:lnTo>
                  <a:lnTo>
                    <a:pt x="0" y="662"/>
                  </a:lnTo>
                  <a:lnTo>
                    <a:pt x="548" y="1050"/>
                  </a:lnTo>
                  <a:lnTo>
                    <a:pt x="343" y="1689"/>
                  </a:lnTo>
                  <a:lnTo>
                    <a:pt x="890" y="1301"/>
                  </a:lnTo>
                  <a:lnTo>
                    <a:pt x="1438" y="1689"/>
                  </a:lnTo>
                  <a:lnTo>
                    <a:pt x="1233" y="1050"/>
                  </a:lnTo>
                  <a:lnTo>
                    <a:pt x="1781" y="662"/>
                  </a:lnTo>
                  <a:lnTo>
                    <a:pt x="1096" y="662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6568496" y="1751452"/>
              <a:ext cx="52661" cy="50624"/>
            </a:xfrm>
            <a:custGeom>
              <a:rect b="b" l="l" r="r" t="t"/>
              <a:pathLst>
                <a:path extrusionOk="0" h="1690" w="1758">
                  <a:moveTo>
                    <a:pt x="867" y="0"/>
                  </a:moveTo>
                  <a:lnTo>
                    <a:pt x="662" y="639"/>
                  </a:lnTo>
                  <a:lnTo>
                    <a:pt x="0" y="639"/>
                  </a:lnTo>
                  <a:lnTo>
                    <a:pt x="548" y="1050"/>
                  </a:lnTo>
                  <a:lnTo>
                    <a:pt x="320" y="1689"/>
                  </a:lnTo>
                  <a:lnTo>
                    <a:pt x="867" y="1301"/>
                  </a:lnTo>
                  <a:lnTo>
                    <a:pt x="1415" y="1689"/>
                  </a:lnTo>
                  <a:lnTo>
                    <a:pt x="1210" y="1050"/>
                  </a:lnTo>
                  <a:lnTo>
                    <a:pt x="1758" y="639"/>
                  </a:lnTo>
                  <a:lnTo>
                    <a:pt x="1096" y="63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6632061" y="1751452"/>
              <a:ext cx="53380" cy="50624"/>
            </a:xfrm>
            <a:custGeom>
              <a:rect b="b" l="l" r="r" t="t"/>
              <a:pathLst>
                <a:path extrusionOk="0" h="1690" w="1782">
                  <a:moveTo>
                    <a:pt x="891" y="0"/>
                  </a:moveTo>
                  <a:lnTo>
                    <a:pt x="686" y="639"/>
                  </a:lnTo>
                  <a:lnTo>
                    <a:pt x="1" y="639"/>
                  </a:lnTo>
                  <a:lnTo>
                    <a:pt x="549" y="1050"/>
                  </a:lnTo>
                  <a:lnTo>
                    <a:pt x="343" y="1689"/>
                  </a:lnTo>
                  <a:lnTo>
                    <a:pt x="891" y="1301"/>
                  </a:lnTo>
                  <a:lnTo>
                    <a:pt x="1439" y="1689"/>
                  </a:lnTo>
                  <a:lnTo>
                    <a:pt x="1233" y="1050"/>
                  </a:lnTo>
                  <a:lnTo>
                    <a:pt x="1781" y="639"/>
                  </a:lnTo>
                  <a:lnTo>
                    <a:pt x="1096" y="639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6389335" y="1706310"/>
              <a:ext cx="206540" cy="30"/>
            </a:xfrm>
            <a:custGeom>
              <a:rect b="b" l="l" r="r" t="t"/>
              <a:pathLst>
                <a:path extrusionOk="0" fill="none" h="1" w="6895">
                  <a:moveTo>
                    <a:pt x="1" y="1"/>
                  </a:moveTo>
                  <a:lnTo>
                    <a:pt x="6894" y="1"/>
                  </a:lnTo>
                </a:path>
              </a:pathLst>
            </a:custGeom>
            <a:noFill/>
            <a:ln cap="rnd" cmpd="sng" w="11425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6389335" y="1661198"/>
              <a:ext cx="278312" cy="30"/>
            </a:xfrm>
            <a:custGeom>
              <a:rect b="b" l="l" r="r" t="t"/>
              <a:pathLst>
                <a:path extrusionOk="0" fill="none" h="1" w="9291">
                  <a:moveTo>
                    <a:pt x="1" y="0"/>
                  </a:moveTo>
                  <a:lnTo>
                    <a:pt x="9291" y="0"/>
                  </a:lnTo>
                </a:path>
              </a:pathLst>
            </a:custGeom>
            <a:noFill/>
            <a:ln cap="rnd" cmpd="sng" w="11425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2" name="Google Shape;992;p30"/>
          <p:cNvGrpSpPr/>
          <p:nvPr/>
        </p:nvGrpSpPr>
        <p:grpSpPr>
          <a:xfrm rot="1545022">
            <a:off x="1288215" y="2578503"/>
            <a:ext cx="382929" cy="619545"/>
            <a:chOff x="6323704" y="1326840"/>
            <a:chExt cx="409575" cy="526489"/>
          </a:xfrm>
        </p:grpSpPr>
        <p:sp>
          <p:nvSpPr>
            <p:cNvPr id="993" name="Google Shape;993;p30"/>
            <p:cNvSpPr/>
            <p:nvPr/>
          </p:nvSpPr>
          <p:spPr>
            <a:xfrm>
              <a:off x="6359950" y="1352811"/>
              <a:ext cx="184643" cy="320698"/>
            </a:xfrm>
            <a:custGeom>
              <a:rect b="b" l="l" r="r" t="t"/>
              <a:pathLst>
                <a:path extrusionOk="0" fill="none" h="10706" w="6164">
                  <a:moveTo>
                    <a:pt x="0" y="10706"/>
                  </a:moveTo>
                  <a:lnTo>
                    <a:pt x="0" y="891"/>
                  </a:lnTo>
                  <a:cubicBezTo>
                    <a:pt x="0" y="412"/>
                    <a:pt x="388" y="1"/>
                    <a:pt x="891" y="1"/>
                  </a:cubicBezTo>
                  <a:lnTo>
                    <a:pt x="6163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359950" y="1512142"/>
              <a:ext cx="352151" cy="301557"/>
            </a:xfrm>
            <a:custGeom>
              <a:rect b="b" l="l" r="r" t="t"/>
              <a:pathLst>
                <a:path extrusionOk="0" fill="none" h="10067" w="11756">
                  <a:moveTo>
                    <a:pt x="11755" y="0"/>
                  </a:moveTo>
                  <a:lnTo>
                    <a:pt x="11755" y="9176"/>
                  </a:lnTo>
                  <a:cubicBezTo>
                    <a:pt x="11755" y="9678"/>
                    <a:pt x="11345" y="10066"/>
                    <a:pt x="10865" y="10066"/>
                  </a:cubicBezTo>
                  <a:lnTo>
                    <a:pt x="891" y="10066"/>
                  </a:lnTo>
                  <a:cubicBezTo>
                    <a:pt x="388" y="10066"/>
                    <a:pt x="0" y="9678"/>
                    <a:pt x="0" y="9176"/>
                  </a:cubicBezTo>
                  <a:lnTo>
                    <a:pt x="0" y="7464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6599949" y="1339841"/>
              <a:ext cx="125811" cy="125841"/>
            </a:xfrm>
            <a:custGeom>
              <a:rect b="b" l="l" r="r" t="t"/>
              <a:pathLst>
                <a:path extrusionOk="0" fill="none" h="4201" w="4200">
                  <a:moveTo>
                    <a:pt x="4200" y="2100"/>
                  </a:moveTo>
                  <a:cubicBezTo>
                    <a:pt x="4200" y="3241"/>
                    <a:pt x="3264" y="4200"/>
                    <a:pt x="2100" y="4200"/>
                  </a:cubicBezTo>
                  <a:cubicBezTo>
                    <a:pt x="936" y="4200"/>
                    <a:pt x="0" y="3241"/>
                    <a:pt x="0" y="2100"/>
                  </a:cubicBezTo>
                  <a:cubicBezTo>
                    <a:pt x="0" y="936"/>
                    <a:pt x="936" y="0"/>
                    <a:pt x="2100" y="0"/>
                  </a:cubicBez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6640957" y="1338463"/>
              <a:ext cx="89595" cy="73180"/>
            </a:xfrm>
            <a:custGeom>
              <a:rect b="b" l="l" r="r" t="t"/>
              <a:pathLst>
                <a:path extrusionOk="0" fill="none" h="2443" w="2991">
                  <a:moveTo>
                    <a:pt x="1" y="1621"/>
                  </a:moveTo>
                  <a:lnTo>
                    <a:pt x="891" y="2443"/>
                  </a:lnTo>
                  <a:lnTo>
                    <a:pt x="299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6453619" y="1442377"/>
              <a:ext cx="87558" cy="30"/>
            </a:xfrm>
            <a:custGeom>
              <a:rect b="b" l="l" r="r" t="t"/>
              <a:pathLst>
                <a:path extrusionOk="0" fill="none" h="1" w="2923">
                  <a:moveTo>
                    <a:pt x="0" y="1"/>
                  </a:moveTo>
                  <a:lnTo>
                    <a:pt x="2922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6421477" y="1522386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6421477" y="1592811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6421477" y="1662546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6421477" y="1732970"/>
              <a:ext cx="164812" cy="30"/>
            </a:xfrm>
            <a:custGeom>
              <a:rect b="b" l="l" r="r" t="t"/>
              <a:pathLst>
                <a:path extrusionOk="0" fill="none" h="1" w="5502">
                  <a:moveTo>
                    <a:pt x="1" y="1"/>
                  </a:moveTo>
                  <a:lnTo>
                    <a:pt x="5502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6418062" y="1442377"/>
              <a:ext cx="719" cy="30"/>
            </a:xfrm>
            <a:custGeom>
              <a:rect b="b" l="l" r="r" t="t"/>
              <a:pathLst>
                <a:path extrusionOk="0" fill="none" h="1" w="24">
                  <a:moveTo>
                    <a:pt x="23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6323704" y="1326840"/>
              <a:ext cx="409575" cy="526489"/>
            </a:xfrm>
            <a:custGeom>
              <a:rect b="b" l="l" r="r" t="t"/>
              <a:pathLst>
                <a:path extrusionOk="0" h="17576" w="13673">
                  <a:moveTo>
                    <a:pt x="1" y="1"/>
                  </a:moveTo>
                  <a:lnTo>
                    <a:pt x="1" y="13810"/>
                  </a:lnTo>
                  <a:lnTo>
                    <a:pt x="1" y="17576"/>
                  </a:lnTo>
                  <a:lnTo>
                    <a:pt x="13673" y="17576"/>
                  </a:lnTo>
                  <a:lnTo>
                    <a:pt x="13673" y="13810"/>
                  </a:lnTo>
                  <a:lnTo>
                    <a:pt x="13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6323704" y="1326840"/>
              <a:ext cx="409575" cy="526489"/>
            </a:xfrm>
            <a:custGeom>
              <a:rect b="b" l="l" r="r" t="t"/>
              <a:pathLst>
                <a:path extrusionOk="0" fill="none" h="17576" w="13673">
                  <a:moveTo>
                    <a:pt x="1" y="1"/>
                  </a:moveTo>
                  <a:lnTo>
                    <a:pt x="1" y="13810"/>
                  </a:lnTo>
                  <a:lnTo>
                    <a:pt x="1" y="17576"/>
                  </a:lnTo>
                  <a:lnTo>
                    <a:pt x="3698" y="17576"/>
                  </a:lnTo>
                  <a:lnTo>
                    <a:pt x="9975" y="17576"/>
                  </a:lnTo>
                  <a:lnTo>
                    <a:pt x="13673" y="17576"/>
                  </a:lnTo>
                  <a:lnTo>
                    <a:pt x="13673" y="13810"/>
                  </a:lnTo>
                  <a:lnTo>
                    <a:pt x="13673" y="1"/>
                  </a:lnTo>
                  <a:close/>
                </a:path>
              </a:pathLst>
            </a:custGeom>
            <a:noFill/>
            <a:ln cap="rnd" cmpd="sng" w="9700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6439929" y="1543595"/>
              <a:ext cx="178502" cy="101218"/>
            </a:xfrm>
            <a:custGeom>
              <a:rect b="b" l="l" r="r" t="t"/>
              <a:pathLst>
                <a:path extrusionOk="0" h="3379" w="5959">
                  <a:moveTo>
                    <a:pt x="2968" y="0"/>
                  </a:moveTo>
                  <a:cubicBezTo>
                    <a:pt x="1530" y="0"/>
                    <a:pt x="320" y="1438"/>
                    <a:pt x="1" y="3378"/>
                  </a:cubicBezTo>
                  <a:lnTo>
                    <a:pt x="5958" y="3378"/>
                  </a:lnTo>
                  <a:cubicBezTo>
                    <a:pt x="5616" y="1438"/>
                    <a:pt x="4429" y="0"/>
                    <a:pt x="2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6439929" y="1543595"/>
              <a:ext cx="178502" cy="101218"/>
            </a:xfrm>
            <a:custGeom>
              <a:rect b="b" l="l" r="r" t="t"/>
              <a:pathLst>
                <a:path extrusionOk="0" fill="none" h="3379" w="5959">
                  <a:moveTo>
                    <a:pt x="5958" y="3378"/>
                  </a:moveTo>
                  <a:cubicBezTo>
                    <a:pt x="5616" y="1438"/>
                    <a:pt x="4429" y="0"/>
                    <a:pt x="2968" y="0"/>
                  </a:cubicBezTo>
                  <a:cubicBezTo>
                    <a:pt x="1530" y="0"/>
                    <a:pt x="320" y="1438"/>
                    <a:pt x="1" y="3378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6446789" y="1420839"/>
              <a:ext cx="168886" cy="121048"/>
            </a:xfrm>
            <a:custGeom>
              <a:rect b="b" l="l" r="r" t="t"/>
              <a:pathLst>
                <a:path extrusionOk="0" h="4041" w="5638">
                  <a:moveTo>
                    <a:pt x="2807" y="1"/>
                  </a:moveTo>
                  <a:cubicBezTo>
                    <a:pt x="2206" y="1"/>
                    <a:pt x="1533" y="239"/>
                    <a:pt x="1233" y="903"/>
                  </a:cubicBezTo>
                  <a:cubicBezTo>
                    <a:pt x="1004" y="1405"/>
                    <a:pt x="0" y="3208"/>
                    <a:pt x="525" y="3687"/>
                  </a:cubicBezTo>
                  <a:cubicBezTo>
                    <a:pt x="846" y="3966"/>
                    <a:pt x="1892" y="4041"/>
                    <a:pt x="2735" y="4041"/>
                  </a:cubicBezTo>
                  <a:cubicBezTo>
                    <a:pt x="3271" y="4041"/>
                    <a:pt x="3725" y="4011"/>
                    <a:pt x="3858" y="3984"/>
                  </a:cubicBezTo>
                  <a:cubicBezTo>
                    <a:pt x="4405" y="3870"/>
                    <a:pt x="5638" y="4030"/>
                    <a:pt x="4816" y="2112"/>
                  </a:cubicBezTo>
                  <a:cubicBezTo>
                    <a:pt x="4154" y="537"/>
                    <a:pt x="4086" y="629"/>
                    <a:pt x="3903" y="378"/>
                  </a:cubicBezTo>
                  <a:cubicBezTo>
                    <a:pt x="3749" y="161"/>
                    <a:pt x="3302" y="1"/>
                    <a:pt x="280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6510354" y="1511453"/>
              <a:ext cx="31483" cy="45142"/>
            </a:xfrm>
            <a:custGeom>
              <a:rect b="b" l="l" r="r" t="t"/>
              <a:pathLst>
                <a:path extrusionOk="0" h="1507" w="1051">
                  <a:moveTo>
                    <a:pt x="435" y="0"/>
                  </a:moveTo>
                  <a:cubicBezTo>
                    <a:pt x="206" y="23"/>
                    <a:pt x="1" y="183"/>
                    <a:pt x="1" y="388"/>
                  </a:cubicBezTo>
                  <a:lnTo>
                    <a:pt x="1" y="1142"/>
                  </a:lnTo>
                  <a:cubicBezTo>
                    <a:pt x="1" y="1347"/>
                    <a:pt x="184" y="1507"/>
                    <a:pt x="435" y="1507"/>
                  </a:cubicBezTo>
                  <a:lnTo>
                    <a:pt x="617" y="1507"/>
                  </a:lnTo>
                  <a:cubicBezTo>
                    <a:pt x="845" y="1507"/>
                    <a:pt x="1051" y="1324"/>
                    <a:pt x="1051" y="1119"/>
                  </a:cubicBezTo>
                  <a:lnTo>
                    <a:pt x="1051" y="366"/>
                  </a:lnTo>
                  <a:cubicBezTo>
                    <a:pt x="1051" y="160"/>
                    <a:pt x="868" y="0"/>
                    <a:pt x="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6510354" y="1511453"/>
              <a:ext cx="31483" cy="45142"/>
            </a:xfrm>
            <a:custGeom>
              <a:rect b="b" l="l" r="r" t="t"/>
              <a:pathLst>
                <a:path extrusionOk="0" fill="none" h="1507" w="1051">
                  <a:moveTo>
                    <a:pt x="1051" y="1119"/>
                  </a:moveTo>
                  <a:cubicBezTo>
                    <a:pt x="1051" y="1324"/>
                    <a:pt x="845" y="1507"/>
                    <a:pt x="617" y="1507"/>
                  </a:cubicBezTo>
                  <a:lnTo>
                    <a:pt x="435" y="1507"/>
                  </a:lnTo>
                  <a:cubicBezTo>
                    <a:pt x="184" y="1507"/>
                    <a:pt x="1" y="1347"/>
                    <a:pt x="1" y="1142"/>
                  </a:cubicBezTo>
                  <a:lnTo>
                    <a:pt x="1" y="388"/>
                  </a:lnTo>
                  <a:cubicBezTo>
                    <a:pt x="1" y="183"/>
                    <a:pt x="206" y="23"/>
                    <a:pt x="435" y="0"/>
                  </a:cubicBezTo>
                  <a:lnTo>
                    <a:pt x="617" y="0"/>
                  </a:lnTo>
                  <a:cubicBezTo>
                    <a:pt x="868" y="0"/>
                    <a:pt x="1051" y="160"/>
                    <a:pt x="1051" y="366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6561637" y="1479311"/>
              <a:ext cx="22616" cy="21298"/>
            </a:xfrm>
            <a:custGeom>
              <a:rect b="b" l="l" r="r" t="t"/>
              <a:pathLst>
                <a:path extrusionOk="0" h="711" w="755">
                  <a:moveTo>
                    <a:pt x="366" y="1"/>
                  </a:moveTo>
                  <a:cubicBezTo>
                    <a:pt x="161" y="1"/>
                    <a:pt x="1" y="160"/>
                    <a:pt x="1" y="366"/>
                  </a:cubicBezTo>
                  <a:cubicBezTo>
                    <a:pt x="1" y="548"/>
                    <a:pt x="161" y="708"/>
                    <a:pt x="366" y="708"/>
                  </a:cubicBezTo>
                  <a:cubicBezTo>
                    <a:pt x="379" y="710"/>
                    <a:pt x="392" y="710"/>
                    <a:pt x="405" y="710"/>
                  </a:cubicBezTo>
                  <a:cubicBezTo>
                    <a:pt x="594" y="710"/>
                    <a:pt x="754" y="558"/>
                    <a:pt x="754" y="366"/>
                  </a:cubicBezTo>
                  <a:cubicBezTo>
                    <a:pt x="754" y="160"/>
                    <a:pt x="571" y="1"/>
                    <a:pt x="3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6560289" y="1477933"/>
              <a:ext cx="25312" cy="24653"/>
            </a:xfrm>
            <a:custGeom>
              <a:rect b="b" l="l" r="r" t="t"/>
              <a:pathLst>
                <a:path extrusionOk="0" h="823" w="845">
                  <a:moveTo>
                    <a:pt x="411" y="92"/>
                  </a:moveTo>
                  <a:cubicBezTo>
                    <a:pt x="502" y="92"/>
                    <a:pt x="594" y="138"/>
                    <a:pt x="662" y="184"/>
                  </a:cubicBezTo>
                  <a:cubicBezTo>
                    <a:pt x="708" y="252"/>
                    <a:pt x="753" y="320"/>
                    <a:pt x="753" y="412"/>
                  </a:cubicBezTo>
                  <a:cubicBezTo>
                    <a:pt x="753" y="572"/>
                    <a:pt x="594" y="708"/>
                    <a:pt x="411" y="708"/>
                  </a:cubicBezTo>
                  <a:cubicBezTo>
                    <a:pt x="320" y="708"/>
                    <a:pt x="251" y="686"/>
                    <a:pt x="183" y="617"/>
                  </a:cubicBezTo>
                  <a:cubicBezTo>
                    <a:pt x="114" y="572"/>
                    <a:pt x="91" y="480"/>
                    <a:pt x="91" y="412"/>
                  </a:cubicBezTo>
                  <a:cubicBezTo>
                    <a:pt x="91" y="229"/>
                    <a:pt x="228" y="92"/>
                    <a:pt x="411" y="92"/>
                  </a:cubicBezTo>
                  <a:close/>
                  <a:moveTo>
                    <a:pt x="411" y="1"/>
                  </a:moveTo>
                  <a:cubicBezTo>
                    <a:pt x="183" y="1"/>
                    <a:pt x="0" y="184"/>
                    <a:pt x="0" y="412"/>
                  </a:cubicBezTo>
                  <a:cubicBezTo>
                    <a:pt x="0" y="503"/>
                    <a:pt x="46" y="617"/>
                    <a:pt x="114" y="686"/>
                  </a:cubicBezTo>
                  <a:cubicBezTo>
                    <a:pt x="183" y="777"/>
                    <a:pt x="297" y="823"/>
                    <a:pt x="411" y="823"/>
                  </a:cubicBezTo>
                  <a:cubicBezTo>
                    <a:pt x="639" y="823"/>
                    <a:pt x="845" y="640"/>
                    <a:pt x="845" y="412"/>
                  </a:cubicBezTo>
                  <a:cubicBezTo>
                    <a:pt x="845" y="298"/>
                    <a:pt x="799" y="206"/>
                    <a:pt x="708" y="138"/>
                  </a:cubicBezTo>
                  <a:cubicBezTo>
                    <a:pt x="639" y="47"/>
                    <a:pt x="525" y="1"/>
                    <a:pt x="411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6565051" y="1483834"/>
              <a:ext cx="10305" cy="9196"/>
            </a:xfrm>
            <a:custGeom>
              <a:rect b="b" l="l" r="r" t="t"/>
              <a:pathLst>
                <a:path extrusionOk="0" h="307" w="344">
                  <a:moveTo>
                    <a:pt x="233" y="1"/>
                  </a:moveTo>
                  <a:cubicBezTo>
                    <a:pt x="172" y="1"/>
                    <a:pt x="121" y="26"/>
                    <a:pt x="69" y="78"/>
                  </a:cubicBezTo>
                  <a:cubicBezTo>
                    <a:pt x="24" y="123"/>
                    <a:pt x="24" y="169"/>
                    <a:pt x="1" y="238"/>
                  </a:cubicBezTo>
                  <a:cubicBezTo>
                    <a:pt x="1" y="238"/>
                    <a:pt x="1" y="238"/>
                    <a:pt x="1" y="260"/>
                  </a:cubicBezTo>
                  <a:cubicBezTo>
                    <a:pt x="1" y="283"/>
                    <a:pt x="24" y="306"/>
                    <a:pt x="47" y="306"/>
                  </a:cubicBezTo>
                  <a:cubicBezTo>
                    <a:pt x="69" y="306"/>
                    <a:pt x="92" y="283"/>
                    <a:pt x="92" y="260"/>
                  </a:cubicBezTo>
                  <a:cubicBezTo>
                    <a:pt x="92" y="260"/>
                    <a:pt x="92" y="238"/>
                    <a:pt x="92" y="238"/>
                  </a:cubicBezTo>
                  <a:cubicBezTo>
                    <a:pt x="92" y="238"/>
                    <a:pt x="92" y="238"/>
                    <a:pt x="92" y="215"/>
                  </a:cubicBezTo>
                  <a:cubicBezTo>
                    <a:pt x="92" y="215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69"/>
                  </a:cubicBezTo>
                  <a:cubicBezTo>
                    <a:pt x="115" y="146"/>
                    <a:pt x="138" y="146"/>
                    <a:pt x="138" y="146"/>
                  </a:cubicBezTo>
                  <a:cubicBezTo>
                    <a:pt x="138" y="146"/>
                    <a:pt x="138" y="123"/>
                    <a:pt x="138" y="123"/>
                  </a:cubicBezTo>
                  <a:lnTo>
                    <a:pt x="161" y="123"/>
                  </a:lnTo>
                  <a:cubicBezTo>
                    <a:pt x="161" y="123"/>
                    <a:pt x="161" y="101"/>
                    <a:pt x="161" y="101"/>
                  </a:cubicBezTo>
                  <a:lnTo>
                    <a:pt x="229" y="101"/>
                  </a:lnTo>
                  <a:cubicBezTo>
                    <a:pt x="241" y="89"/>
                    <a:pt x="252" y="84"/>
                    <a:pt x="263" y="84"/>
                  </a:cubicBezTo>
                  <a:cubicBezTo>
                    <a:pt x="275" y="84"/>
                    <a:pt x="286" y="89"/>
                    <a:pt x="298" y="101"/>
                  </a:cubicBezTo>
                  <a:cubicBezTo>
                    <a:pt x="320" y="101"/>
                    <a:pt x="343" y="78"/>
                    <a:pt x="343" y="55"/>
                  </a:cubicBezTo>
                  <a:cubicBezTo>
                    <a:pt x="343" y="9"/>
                    <a:pt x="320" y="9"/>
                    <a:pt x="298" y="9"/>
                  </a:cubicBezTo>
                  <a:cubicBezTo>
                    <a:pt x="275" y="4"/>
                    <a:pt x="253" y="1"/>
                    <a:pt x="233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6469345" y="1479311"/>
              <a:ext cx="22586" cy="21298"/>
            </a:xfrm>
            <a:custGeom>
              <a:rect b="b" l="l" r="r" t="t"/>
              <a:pathLst>
                <a:path extrusionOk="0" h="711" w="754">
                  <a:moveTo>
                    <a:pt x="388" y="1"/>
                  </a:moveTo>
                  <a:cubicBezTo>
                    <a:pt x="183" y="1"/>
                    <a:pt x="23" y="160"/>
                    <a:pt x="0" y="366"/>
                  </a:cubicBezTo>
                  <a:cubicBezTo>
                    <a:pt x="0" y="548"/>
                    <a:pt x="183" y="708"/>
                    <a:pt x="388" y="708"/>
                  </a:cubicBezTo>
                  <a:cubicBezTo>
                    <a:pt x="402" y="710"/>
                    <a:pt x="415" y="710"/>
                    <a:pt x="427" y="710"/>
                  </a:cubicBezTo>
                  <a:cubicBezTo>
                    <a:pt x="614" y="710"/>
                    <a:pt x="754" y="558"/>
                    <a:pt x="754" y="366"/>
                  </a:cubicBezTo>
                  <a:cubicBezTo>
                    <a:pt x="754" y="160"/>
                    <a:pt x="594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6467967" y="1477933"/>
              <a:ext cx="26031" cy="24653"/>
            </a:xfrm>
            <a:custGeom>
              <a:rect b="b" l="l" r="r" t="t"/>
              <a:pathLst>
                <a:path extrusionOk="0" h="823" w="869">
                  <a:moveTo>
                    <a:pt x="434" y="92"/>
                  </a:moveTo>
                  <a:cubicBezTo>
                    <a:pt x="526" y="92"/>
                    <a:pt x="617" y="138"/>
                    <a:pt x="663" y="184"/>
                  </a:cubicBezTo>
                  <a:cubicBezTo>
                    <a:pt x="731" y="252"/>
                    <a:pt x="754" y="320"/>
                    <a:pt x="754" y="412"/>
                  </a:cubicBezTo>
                  <a:cubicBezTo>
                    <a:pt x="754" y="572"/>
                    <a:pt x="617" y="708"/>
                    <a:pt x="434" y="708"/>
                  </a:cubicBezTo>
                  <a:cubicBezTo>
                    <a:pt x="343" y="708"/>
                    <a:pt x="252" y="686"/>
                    <a:pt x="206" y="617"/>
                  </a:cubicBezTo>
                  <a:cubicBezTo>
                    <a:pt x="138" y="572"/>
                    <a:pt x="115" y="480"/>
                    <a:pt x="115" y="412"/>
                  </a:cubicBezTo>
                  <a:cubicBezTo>
                    <a:pt x="115" y="229"/>
                    <a:pt x="252" y="92"/>
                    <a:pt x="434" y="92"/>
                  </a:cubicBezTo>
                  <a:close/>
                  <a:moveTo>
                    <a:pt x="434" y="1"/>
                  </a:moveTo>
                  <a:cubicBezTo>
                    <a:pt x="206" y="1"/>
                    <a:pt x="24" y="184"/>
                    <a:pt x="1" y="412"/>
                  </a:cubicBezTo>
                  <a:cubicBezTo>
                    <a:pt x="1" y="503"/>
                    <a:pt x="46" y="617"/>
                    <a:pt x="138" y="686"/>
                  </a:cubicBezTo>
                  <a:cubicBezTo>
                    <a:pt x="206" y="777"/>
                    <a:pt x="320" y="823"/>
                    <a:pt x="434" y="823"/>
                  </a:cubicBezTo>
                  <a:cubicBezTo>
                    <a:pt x="663" y="823"/>
                    <a:pt x="845" y="640"/>
                    <a:pt x="845" y="412"/>
                  </a:cubicBezTo>
                  <a:cubicBezTo>
                    <a:pt x="868" y="298"/>
                    <a:pt x="822" y="206"/>
                    <a:pt x="731" y="138"/>
                  </a:cubicBezTo>
                  <a:cubicBezTo>
                    <a:pt x="663" y="47"/>
                    <a:pt x="549" y="1"/>
                    <a:pt x="434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6478242" y="1483804"/>
              <a:ext cx="10275" cy="9226"/>
            </a:xfrm>
            <a:custGeom>
              <a:rect b="b" l="l" r="r" t="t"/>
              <a:pathLst>
                <a:path extrusionOk="0" h="308" w="343">
                  <a:moveTo>
                    <a:pt x="101" y="1"/>
                  </a:moveTo>
                  <a:cubicBezTo>
                    <a:pt x="84" y="1"/>
                    <a:pt x="66" y="4"/>
                    <a:pt x="46" y="10"/>
                  </a:cubicBezTo>
                  <a:cubicBezTo>
                    <a:pt x="23" y="10"/>
                    <a:pt x="0" y="10"/>
                    <a:pt x="0" y="56"/>
                  </a:cubicBezTo>
                  <a:cubicBezTo>
                    <a:pt x="0" y="79"/>
                    <a:pt x="23" y="102"/>
                    <a:pt x="46" y="102"/>
                  </a:cubicBezTo>
                  <a:cubicBezTo>
                    <a:pt x="57" y="90"/>
                    <a:pt x="69" y="85"/>
                    <a:pt x="80" y="85"/>
                  </a:cubicBezTo>
                  <a:cubicBezTo>
                    <a:pt x="91" y="85"/>
                    <a:pt x="103" y="90"/>
                    <a:pt x="114" y="102"/>
                  </a:cubicBezTo>
                  <a:lnTo>
                    <a:pt x="183" y="102"/>
                  </a:lnTo>
                  <a:cubicBezTo>
                    <a:pt x="183" y="102"/>
                    <a:pt x="183" y="124"/>
                    <a:pt x="183" y="124"/>
                  </a:cubicBezTo>
                  <a:lnTo>
                    <a:pt x="206" y="124"/>
                  </a:lnTo>
                  <a:cubicBezTo>
                    <a:pt x="206" y="124"/>
                    <a:pt x="206" y="147"/>
                    <a:pt x="206" y="147"/>
                  </a:cubicBezTo>
                  <a:lnTo>
                    <a:pt x="228" y="147"/>
                  </a:lnTo>
                  <a:cubicBezTo>
                    <a:pt x="228" y="147"/>
                    <a:pt x="228" y="170"/>
                    <a:pt x="228" y="170"/>
                  </a:cubicBezTo>
                  <a:cubicBezTo>
                    <a:pt x="228" y="170"/>
                    <a:pt x="228" y="193"/>
                    <a:pt x="228" y="193"/>
                  </a:cubicBezTo>
                  <a:cubicBezTo>
                    <a:pt x="251" y="193"/>
                    <a:pt x="251" y="216"/>
                    <a:pt x="251" y="216"/>
                  </a:cubicBezTo>
                  <a:lnTo>
                    <a:pt x="251" y="239"/>
                  </a:lnTo>
                  <a:cubicBezTo>
                    <a:pt x="251" y="239"/>
                    <a:pt x="251" y="261"/>
                    <a:pt x="251" y="261"/>
                  </a:cubicBezTo>
                  <a:cubicBezTo>
                    <a:pt x="251" y="284"/>
                    <a:pt x="274" y="307"/>
                    <a:pt x="297" y="307"/>
                  </a:cubicBezTo>
                  <a:cubicBezTo>
                    <a:pt x="320" y="307"/>
                    <a:pt x="342" y="284"/>
                    <a:pt x="342" y="261"/>
                  </a:cubicBezTo>
                  <a:cubicBezTo>
                    <a:pt x="342" y="239"/>
                    <a:pt x="342" y="193"/>
                    <a:pt x="320" y="170"/>
                  </a:cubicBezTo>
                  <a:cubicBezTo>
                    <a:pt x="320" y="102"/>
                    <a:pt x="274" y="56"/>
                    <a:pt x="206" y="33"/>
                  </a:cubicBezTo>
                  <a:cubicBezTo>
                    <a:pt x="173" y="1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6491212" y="1443066"/>
              <a:ext cx="71143" cy="84144"/>
            </a:xfrm>
            <a:custGeom>
              <a:rect b="b" l="l" r="r" t="t"/>
              <a:pathLst>
                <a:path extrusionOk="0" h="2809" w="2375">
                  <a:moveTo>
                    <a:pt x="1028" y="1"/>
                  </a:moveTo>
                  <a:cubicBezTo>
                    <a:pt x="480" y="1"/>
                    <a:pt x="24" y="412"/>
                    <a:pt x="24" y="937"/>
                  </a:cubicBezTo>
                  <a:lnTo>
                    <a:pt x="24" y="1850"/>
                  </a:lnTo>
                  <a:cubicBezTo>
                    <a:pt x="1" y="2375"/>
                    <a:pt x="457" y="2808"/>
                    <a:pt x="1005" y="2808"/>
                  </a:cubicBezTo>
                  <a:lnTo>
                    <a:pt x="1370" y="2808"/>
                  </a:lnTo>
                  <a:cubicBezTo>
                    <a:pt x="1918" y="2808"/>
                    <a:pt x="2352" y="2397"/>
                    <a:pt x="2375" y="1872"/>
                  </a:cubicBezTo>
                  <a:lnTo>
                    <a:pt x="2375" y="959"/>
                  </a:lnTo>
                  <a:cubicBezTo>
                    <a:pt x="2375" y="434"/>
                    <a:pt x="1941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6489864" y="1441718"/>
              <a:ext cx="73869" cy="86840"/>
            </a:xfrm>
            <a:custGeom>
              <a:rect b="b" l="l" r="r" t="t"/>
              <a:pathLst>
                <a:path extrusionOk="0" h="2899" w="2466">
                  <a:moveTo>
                    <a:pt x="1438" y="91"/>
                  </a:moveTo>
                  <a:cubicBezTo>
                    <a:pt x="1689" y="91"/>
                    <a:pt x="1917" y="206"/>
                    <a:pt x="2100" y="365"/>
                  </a:cubicBezTo>
                  <a:cubicBezTo>
                    <a:pt x="2283" y="548"/>
                    <a:pt x="2374" y="776"/>
                    <a:pt x="2374" y="1004"/>
                  </a:cubicBezTo>
                  <a:lnTo>
                    <a:pt x="2351" y="1917"/>
                  </a:lnTo>
                  <a:cubicBezTo>
                    <a:pt x="2351" y="2420"/>
                    <a:pt x="1940" y="2808"/>
                    <a:pt x="1415" y="2808"/>
                  </a:cubicBezTo>
                  <a:lnTo>
                    <a:pt x="1050" y="2808"/>
                  </a:lnTo>
                  <a:cubicBezTo>
                    <a:pt x="799" y="2808"/>
                    <a:pt x="548" y="2716"/>
                    <a:pt x="388" y="2534"/>
                  </a:cubicBezTo>
                  <a:cubicBezTo>
                    <a:pt x="206" y="2374"/>
                    <a:pt x="114" y="2146"/>
                    <a:pt x="114" y="1895"/>
                  </a:cubicBezTo>
                  <a:lnTo>
                    <a:pt x="114" y="982"/>
                  </a:lnTo>
                  <a:cubicBezTo>
                    <a:pt x="114" y="502"/>
                    <a:pt x="548" y="91"/>
                    <a:pt x="1073" y="91"/>
                  </a:cubicBezTo>
                  <a:close/>
                  <a:moveTo>
                    <a:pt x="1073" y="0"/>
                  </a:moveTo>
                  <a:cubicBezTo>
                    <a:pt x="502" y="0"/>
                    <a:pt x="23" y="434"/>
                    <a:pt x="23" y="982"/>
                  </a:cubicBezTo>
                  <a:lnTo>
                    <a:pt x="23" y="1895"/>
                  </a:lnTo>
                  <a:cubicBezTo>
                    <a:pt x="0" y="2169"/>
                    <a:pt x="114" y="2420"/>
                    <a:pt x="320" y="2602"/>
                  </a:cubicBezTo>
                  <a:cubicBezTo>
                    <a:pt x="502" y="2785"/>
                    <a:pt x="776" y="2899"/>
                    <a:pt x="1050" y="2899"/>
                  </a:cubicBezTo>
                  <a:lnTo>
                    <a:pt x="1415" y="2899"/>
                  </a:lnTo>
                  <a:cubicBezTo>
                    <a:pt x="1986" y="2899"/>
                    <a:pt x="2442" y="2465"/>
                    <a:pt x="2465" y="1917"/>
                  </a:cubicBezTo>
                  <a:lnTo>
                    <a:pt x="2465" y="1004"/>
                  </a:lnTo>
                  <a:cubicBezTo>
                    <a:pt x="2465" y="753"/>
                    <a:pt x="2351" y="502"/>
                    <a:pt x="2169" y="297"/>
                  </a:cubicBezTo>
                  <a:cubicBezTo>
                    <a:pt x="1963" y="114"/>
                    <a:pt x="1712" y="0"/>
                    <a:pt x="1438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6523354" y="1472481"/>
              <a:ext cx="8238" cy="15756"/>
            </a:xfrm>
            <a:custGeom>
              <a:rect b="b" l="l" r="r" t="t"/>
              <a:pathLst>
                <a:path extrusionOk="0" h="526" w="275">
                  <a:moveTo>
                    <a:pt x="115" y="0"/>
                  </a:moveTo>
                  <a:lnTo>
                    <a:pt x="1" y="525"/>
                  </a:lnTo>
                  <a:lnTo>
                    <a:pt x="274" y="50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6519250" y="1498812"/>
              <a:ext cx="17823" cy="9256"/>
            </a:xfrm>
            <a:custGeom>
              <a:rect b="b" l="l" r="r" t="t"/>
              <a:pathLst>
                <a:path extrusionOk="0" h="309" w="595">
                  <a:moveTo>
                    <a:pt x="35" y="0"/>
                  </a:moveTo>
                  <a:cubicBezTo>
                    <a:pt x="18" y="0"/>
                    <a:pt x="1" y="11"/>
                    <a:pt x="1" y="34"/>
                  </a:cubicBezTo>
                  <a:cubicBezTo>
                    <a:pt x="1" y="194"/>
                    <a:pt x="138" y="308"/>
                    <a:pt x="297" y="308"/>
                  </a:cubicBezTo>
                  <a:cubicBezTo>
                    <a:pt x="457" y="308"/>
                    <a:pt x="594" y="194"/>
                    <a:pt x="594" y="34"/>
                  </a:cubicBezTo>
                  <a:cubicBezTo>
                    <a:pt x="594" y="11"/>
                    <a:pt x="577" y="0"/>
                    <a:pt x="560" y="0"/>
                  </a:cubicBezTo>
                  <a:cubicBezTo>
                    <a:pt x="543" y="0"/>
                    <a:pt x="526" y="11"/>
                    <a:pt x="526" y="34"/>
                  </a:cubicBezTo>
                  <a:cubicBezTo>
                    <a:pt x="526" y="148"/>
                    <a:pt x="411" y="240"/>
                    <a:pt x="297" y="240"/>
                  </a:cubicBezTo>
                  <a:cubicBezTo>
                    <a:pt x="183" y="240"/>
                    <a:pt x="69" y="148"/>
                    <a:pt x="69" y="34"/>
                  </a:cubicBezTo>
                  <a:cubicBezTo>
                    <a:pt x="69" y="11"/>
                    <a:pt x="52" y="0"/>
                    <a:pt x="35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6498072" y="1474518"/>
              <a:ext cx="8208" cy="7549"/>
            </a:xfrm>
            <a:custGeom>
              <a:rect b="b" l="l" r="r" t="t"/>
              <a:pathLst>
                <a:path extrusionOk="0" h="252" w="274">
                  <a:moveTo>
                    <a:pt x="137" y="1"/>
                  </a:moveTo>
                  <a:cubicBezTo>
                    <a:pt x="69" y="1"/>
                    <a:pt x="0" y="46"/>
                    <a:pt x="0" y="115"/>
                  </a:cubicBezTo>
                  <a:cubicBezTo>
                    <a:pt x="0" y="183"/>
                    <a:pt x="69" y="252"/>
                    <a:pt x="137" y="252"/>
                  </a:cubicBezTo>
                  <a:cubicBezTo>
                    <a:pt x="205" y="252"/>
                    <a:pt x="274" y="183"/>
                    <a:pt x="274" y="115"/>
                  </a:cubicBezTo>
                  <a:cubicBezTo>
                    <a:pt x="274" y="4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6544562" y="1474518"/>
              <a:ext cx="8238" cy="7549"/>
            </a:xfrm>
            <a:custGeom>
              <a:rect b="b" l="l" r="r" t="t"/>
              <a:pathLst>
                <a:path extrusionOk="0" h="252" w="275">
                  <a:moveTo>
                    <a:pt x="137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0" y="183"/>
                    <a:pt x="46" y="252"/>
                    <a:pt x="137" y="252"/>
                  </a:cubicBezTo>
                  <a:cubicBezTo>
                    <a:pt x="206" y="252"/>
                    <a:pt x="274" y="183"/>
                    <a:pt x="274" y="115"/>
                  </a:cubicBez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6485072" y="1435876"/>
              <a:ext cx="92321" cy="33879"/>
            </a:xfrm>
            <a:custGeom>
              <a:rect b="b" l="l" r="r" t="t"/>
              <a:pathLst>
                <a:path extrusionOk="0" h="1131" w="3082">
                  <a:moveTo>
                    <a:pt x="1494" y="0"/>
                  </a:moveTo>
                  <a:cubicBezTo>
                    <a:pt x="1338" y="0"/>
                    <a:pt x="1171" y="17"/>
                    <a:pt x="1005" y="58"/>
                  </a:cubicBezTo>
                  <a:cubicBezTo>
                    <a:pt x="457" y="218"/>
                    <a:pt x="46" y="446"/>
                    <a:pt x="0" y="1085"/>
                  </a:cubicBezTo>
                  <a:lnTo>
                    <a:pt x="0" y="1108"/>
                  </a:lnTo>
                  <a:cubicBezTo>
                    <a:pt x="0" y="1108"/>
                    <a:pt x="27" y="1109"/>
                    <a:pt x="75" y="1109"/>
                  </a:cubicBezTo>
                  <a:cubicBezTo>
                    <a:pt x="409" y="1109"/>
                    <a:pt x="1772" y="1074"/>
                    <a:pt x="2192" y="515"/>
                  </a:cubicBezTo>
                  <a:cubicBezTo>
                    <a:pt x="2192" y="515"/>
                    <a:pt x="2283" y="1131"/>
                    <a:pt x="2694" y="1131"/>
                  </a:cubicBezTo>
                  <a:cubicBezTo>
                    <a:pt x="3082" y="1131"/>
                    <a:pt x="2488" y="264"/>
                    <a:pt x="2306" y="150"/>
                  </a:cubicBezTo>
                  <a:cubicBezTo>
                    <a:pt x="2163" y="86"/>
                    <a:pt x="1854" y="0"/>
                    <a:pt x="1494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6504213" y="1751452"/>
              <a:ext cx="53350" cy="50624"/>
            </a:xfrm>
            <a:custGeom>
              <a:rect b="b" l="l" r="r" t="t"/>
              <a:pathLst>
                <a:path extrusionOk="0" h="1690" w="1781">
                  <a:moveTo>
                    <a:pt x="891" y="0"/>
                  </a:moveTo>
                  <a:lnTo>
                    <a:pt x="685" y="639"/>
                  </a:lnTo>
                  <a:lnTo>
                    <a:pt x="0" y="639"/>
                  </a:lnTo>
                  <a:lnTo>
                    <a:pt x="548" y="1050"/>
                  </a:lnTo>
                  <a:lnTo>
                    <a:pt x="343" y="1689"/>
                  </a:lnTo>
                  <a:lnTo>
                    <a:pt x="891" y="1301"/>
                  </a:lnTo>
                  <a:lnTo>
                    <a:pt x="1438" y="1689"/>
                  </a:lnTo>
                  <a:lnTo>
                    <a:pt x="1233" y="1050"/>
                  </a:lnTo>
                  <a:lnTo>
                    <a:pt x="1781" y="639"/>
                  </a:lnTo>
                  <a:lnTo>
                    <a:pt x="1096" y="639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6440618" y="1751452"/>
              <a:ext cx="52691" cy="50624"/>
            </a:xfrm>
            <a:custGeom>
              <a:rect b="b" l="l" r="r" t="t"/>
              <a:pathLst>
                <a:path extrusionOk="0" h="1690" w="1759">
                  <a:moveTo>
                    <a:pt x="868" y="0"/>
                  </a:moveTo>
                  <a:lnTo>
                    <a:pt x="663" y="662"/>
                  </a:lnTo>
                  <a:lnTo>
                    <a:pt x="1" y="662"/>
                  </a:lnTo>
                  <a:lnTo>
                    <a:pt x="549" y="1050"/>
                  </a:lnTo>
                  <a:lnTo>
                    <a:pt x="320" y="1689"/>
                  </a:lnTo>
                  <a:lnTo>
                    <a:pt x="320" y="1689"/>
                  </a:lnTo>
                  <a:lnTo>
                    <a:pt x="868" y="1301"/>
                  </a:lnTo>
                  <a:lnTo>
                    <a:pt x="1416" y="1689"/>
                  </a:lnTo>
                  <a:lnTo>
                    <a:pt x="1210" y="1050"/>
                  </a:lnTo>
                  <a:lnTo>
                    <a:pt x="1758" y="662"/>
                  </a:lnTo>
                  <a:lnTo>
                    <a:pt x="1074" y="662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6376365" y="1751452"/>
              <a:ext cx="53350" cy="50624"/>
            </a:xfrm>
            <a:custGeom>
              <a:rect b="b" l="l" r="r" t="t"/>
              <a:pathLst>
                <a:path extrusionOk="0" h="1690" w="1781">
                  <a:moveTo>
                    <a:pt x="890" y="0"/>
                  </a:moveTo>
                  <a:lnTo>
                    <a:pt x="685" y="662"/>
                  </a:lnTo>
                  <a:lnTo>
                    <a:pt x="0" y="662"/>
                  </a:lnTo>
                  <a:lnTo>
                    <a:pt x="548" y="1050"/>
                  </a:lnTo>
                  <a:lnTo>
                    <a:pt x="343" y="1689"/>
                  </a:lnTo>
                  <a:lnTo>
                    <a:pt x="890" y="1301"/>
                  </a:lnTo>
                  <a:lnTo>
                    <a:pt x="1438" y="1689"/>
                  </a:lnTo>
                  <a:lnTo>
                    <a:pt x="1233" y="1050"/>
                  </a:lnTo>
                  <a:lnTo>
                    <a:pt x="1781" y="662"/>
                  </a:lnTo>
                  <a:lnTo>
                    <a:pt x="1096" y="662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6568496" y="1751452"/>
              <a:ext cx="52661" cy="50624"/>
            </a:xfrm>
            <a:custGeom>
              <a:rect b="b" l="l" r="r" t="t"/>
              <a:pathLst>
                <a:path extrusionOk="0" h="1690" w="1758">
                  <a:moveTo>
                    <a:pt x="867" y="0"/>
                  </a:moveTo>
                  <a:lnTo>
                    <a:pt x="662" y="639"/>
                  </a:lnTo>
                  <a:lnTo>
                    <a:pt x="0" y="639"/>
                  </a:lnTo>
                  <a:lnTo>
                    <a:pt x="548" y="1050"/>
                  </a:lnTo>
                  <a:lnTo>
                    <a:pt x="320" y="1689"/>
                  </a:lnTo>
                  <a:lnTo>
                    <a:pt x="867" y="1301"/>
                  </a:lnTo>
                  <a:lnTo>
                    <a:pt x="1415" y="1689"/>
                  </a:lnTo>
                  <a:lnTo>
                    <a:pt x="1210" y="1050"/>
                  </a:lnTo>
                  <a:lnTo>
                    <a:pt x="1758" y="639"/>
                  </a:lnTo>
                  <a:lnTo>
                    <a:pt x="1096" y="63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6632061" y="1751452"/>
              <a:ext cx="53380" cy="50624"/>
            </a:xfrm>
            <a:custGeom>
              <a:rect b="b" l="l" r="r" t="t"/>
              <a:pathLst>
                <a:path extrusionOk="0" h="1690" w="1782">
                  <a:moveTo>
                    <a:pt x="891" y="0"/>
                  </a:moveTo>
                  <a:lnTo>
                    <a:pt x="686" y="639"/>
                  </a:lnTo>
                  <a:lnTo>
                    <a:pt x="1" y="639"/>
                  </a:lnTo>
                  <a:lnTo>
                    <a:pt x="549" y="1050"/>
                  </a:lnTo>
                  <a:lnTo>
                    <a:pt x="343" y="1689"/>
                  </a:lnTo>
                  <a:lnTo>
                    <a:pt x="891" y="1301"/>
                  </a:lnTo>
                  <a:lnTo>
                    <a:pt x="1439" y="1689"/>
                  </a:lnTo>
                  <a:lnTo>
                    <a:pt x="1233" y="1050"/>
                  </a:lnTo>
                  <a:lnTo>
                    <a:pt x="1781" y="639"/>
                  </a:lnTo>
                  <a:lnTo>
                    <a:pt x="1096" y="639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6389335" y="1706310"/>
              <a:ext cx="206540" cy="30"/>
            </a:xfrm>
            <a:custGeom>
              <a:rect b="b" l="l" r="r" t="t"/>
              <a:pathLst>
                <a:path extrusionOk="0" fill="none" h="1" w="6895">
                  <a:moveTo>
                    <a:pt x="1" y="1"/>
                  </a:moveTo>
                  <a:lnTo>
                    <a:pt x="6894" y="1"/>
                  </a:lnTo>
                </a:path>
              </a:pathLst>
            </a:custGeom>
            <a:noFill/>
            <a:ln cap="rnd" cmpd="sng" w="11425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6389335" y="1661198"/>
              <a:ext cx="278312" cy="30"/>
            </a:xfrm>
            <a:custGeom>
              <a:rect b="b" l="l" r="r" t="t"/>
              <a:pathLst>
                <a:path extrusionOk="0" fill="none" h="1" w="9291">
                  <a:moveTo>
                    <a:pt x="1" y="0"/>
                  </a:moveTo>
                  <a:lnTo>
                    <a:pt x="9291" y="0"/>
                  </a:lnTo>
                </a:path>
              </a:pathLst>
            </a:custGeom>
            <a:noFill/>
            <a:ln cap="rnd" cmpd="sng" w="11425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0" name="Google Shape;1030;p30"/>
          <p:cNvGrpSpPr/>
          <p:nvPr/>
        </p:nvGrpSpPr>
        <p:grpSpPr>
          <a:xfrm rot="-1867129">
            <a:off x="818391" y="2599939"/>
            <a:ext cx="407974" cy="623636"/>
            <a:chOff x="6323704" y="1326840"/>
            <a:chExt cx="409575" cy="526489"/>
          </a:xfrm>
        </p:grpSpPr>
        <p:sp>
          <p:nvSpPr>
            <p:cNvPr id="1031" name="Google Shape;1031;p30"/>
            <p:cNvSpPr/>
            <p:nvPr/>
          </p:nvSpPr>
          <p:spPr>
            <a:xfrm>
              <a:off x="6359950" y="1352811"/>
              <a:ext cx="184643" cy="320698"/>
            </a:xfrm>
            <a:custGeom>
              <a:rect b="b" l="l" r="r" t="t"/>
              <a:pathLst>
                <a:path extrusionOk="0" fill="none" h="10706" w="6164">
                  <a:moveTo>
                    <a:pt x="0" y="10706"/>
                  </a:moveTo>
                  <a:lnTo>
                    <a:pt x="0" y="891"/>
                  </a:lnTo>
                  <a:cubicBezTo>
                    <a:pt x="0" y="412"/>
                    <a:pt x="388" y="1"/>
                    <a:pt x="891" y="1"/>
                  </a:cubicBezTo>
                  <a:lnTo>
                    <a:pt x="6163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6359950" y="1512142"/>
              <a:ext cx="352151" cy="301557"/>
            </a:xfrm>
            <a:custGeom>
              <a:rect b="b" l="l" r="r" t="t"/>
              <a:pathLst>
                <a:path extrusionOk="0" fill="none" h="10067" w="11756">
                  <a:moveTo>
                    <a:pt x="11755" y="0"/>
                  </a:moveTo>
                  <a:lnTo>
                    <a:pt x="11755" y="9176"/>
                  </a:lnTo>
                  <a:cubicBezTo>
                    <a:pt x="11755" y="9678"/>
                    <a:pt x="11345" y="10066"/>
                    <a:pt x="10865" y="10066"/>
                  </a:cubicBezTo>
                  <a:lnTo>
                    <a:pt x="891" y="10066"/>
                  </a:lnTo>
                  <a:cubicBezTo>
                    <a:pt x="388" y="10066"/>
                    <a:pt x="0" y="9678"/>
                    <a:pt x="0" y="9176"/>
                  </a:cubicBezTo>
                  <a:lnTo>
                    <a:pt x="0" y="7464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6599949" y="1339841"/>
              <a:ext cx="125811" cy="125841"/>
            </a:xfrm>
            <a:custGeom>
              <a:rect b="b" l="l" r="r" t="t"/>
              <a:pathLst>
                <a:path extrusionOk="0" fill="none" h="4201" w="4200">
                  <a:moveTo>
                    <a:pt x="4200" y="2100"/>
                  </a:moveTo>
                  <a:cubicBezTo>
                    <a:pt x="4200" y="3241"/>
                    <a:pt x="3264" y="4200"/>
                    <a:pt x="2100" y="4200"/>
                  </a:cubicBezTo>
                  <a:cubicBezTo>
                    <a:pt x="936" y="4200"/>
                    <a:pt x="0" y="3241"/>
                    <a:pt x="0" y="2100"/>
                  </a:cubicBezTo>
                  <a:cubicBezTo>
                    <a:pt x="0" y="936"/>
                    <a:pt x="936" y="0"/>
                    <a:pt x="2100" y="0"/>
                  </a:cubicBez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6640957" y="1338463"/>
              <a:ext cx="89595" cy="73180"/>
            </a:xfrm>
            <a:custGeom>
              <a:rect b="b" l="l" r="r" t="t"/>
              <a:pathLst>
                <a:path extrusionOk="0" fill="none" h="2443" w="2991">
                  <a:moveTo>
                    <a:pt x="1" y="1621"/>
                  </a:moveTo>
                  <a:lnTo>
                    <a:pt x="891" y="2443"/>
                  </a:lnTo>
                  <a:lnTo>
                    <a:pt x="299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6453619" y="1442377"/>
              <a:ext cx="87558" cy="30"/>
            </a:xfrm>
            <a:custGeom>
              <a:rect b="b" l="l" r="r" t="t"/>
              <a:pathLst>
                <a:path extrusionOk="0" fill="none" h="1" w="2923">
                  <a:moveTo>
                    <a:pt x="0" y="1"/>
                  </a:moveTo>
                  <a:lnTo>
                    <a:pt x="2922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6421477" y="1522386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6421477" y="1592811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6421477" y="1662546"/>
              <a:ext cx="227718" cy="30"/>
            </a:xfrm>
            <a:custGeom>
              <a:rect b="b" l="l" r="r" t="t"/>
              <a:pathLst>
                <a:path extrusionOk="0" fill="none" h="1" w="7602">
                  <a:moveTo>
                    <a:pt x="1" y="1"/>
                  </a:moveTo>
                  <a:lnTo>
                    <a:pt x="7601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6421477" y="1732970"/>
              <a:ext cx="164812" cy="30"/>
            </a:xfrm>
            <a:custGeom>
              <a:rect b="b" l="l" r="r" t="t"/>
              <a:pathLst>
                <a:path extrusionOk="0" fill="none" h="1" w="5502">
                  <a:moveTo>
                    <a:pt x="1" y="1"/>
                  </a:moveTo>
                  <a:lnTo>
                    <a:pt x="5502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6418062" y="1442377"/>
              <a:ext cx="719" cy="30"/>
            </a:xfrm>
            <a:custGeom>
              <a:rect b="b" l="l" r="r" t="t"/>
              <a:pathLst>
                <a:path extrusionOk="0" fill="none" h="1" w="24">
                  <a:moveTo>
                    <a:pt x="23" y="1"/>
                  </a:moveTo>
                  <a:lnTo>
                    <a:pt x="0" y="1"/>
                  </a:lnTo>
                </a:path>
              </a:pathLst>
            </a:custGeom>
            <a:noFill/>
            <a:ln cap="rnd" cmpd="sng" w="159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6323704" y="1326840"/>
              <a:ext cx="409575" cy="526489"/>
            </a:xfrm>
            <a:custGeom>
              <a:rect b="b" l="l" r="r" t="t"/>
              <a:pathLst>
                <a:path extrusionOk="0" h="17576" w="13673">
                  <a:moveTo>
                    <a:pt x="1" y="1"/>
                  </a:moveTo>
                  <a:lnTo>
                    <a:pt x="1" y="13810"/>
                  </a:lnTo>
                  <a:lnTo>
                    <a:pt x="1" y="17576"/>
                  </a:lnTo>
                  <a:lnTo>
                    <a:pt x="13673" y="17576"/>
                  </a:lnTo>
                  <a:lnTo>
                    <a:pt x="13673" y="13810"/>
                  </a:lnTo>
                  <a:lnTo>
                    <a:pt x="13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6323704" y="1326840"/>
              <a:ext cx="409575" cy="526489"/>
            </a:xfrm>
            <a:custGeom>
              <a:rect b="b" l="l" r="r" t="t"/>
              <a:pathLst>
                <a:path extrusionOk="0" fill="none" h="17576" w="13673">
                  <a:moveTo>
                    <a:pt x="1" y="1"/>
                  </a:moveTo>
                  <a:lnTo>
                    <a:pt x="1" y="13810"/>
                  </a:lnTo>
                  <a:lnTo>
                    <a:pt x="1" y="17576"/>
                  </a:lnTo>
                  <a:lnTo>
                    <a:pt x="3698" y="17576"/>
                  </a:lnTo>
                  <a:lnTo>
                    <a:pt x="9975" y="17576"/>
                  </a:lnTo>
                  <a:lnTo>
                    <a:pt x="13673" y="17576"/>
                  </a:lnTo>
                  <a:lnTo>
                    <a:pt x="13673" y="13810"/>
                  </a:lnTo>
                  <a:lnTo>
                    <a:pt x="13673" y="1"/>
                  </a:lnTo>
                  <a:close/>
                </a:path>
              </a:pathLst>
            </a:custGeom>
            <a:noFill/>
            <a:ln cap="rnd" cmpd="sng" w="9700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6439929" y="1543595"/>
              <a:ext cx="178502" cy="101218"/>
            </a:xfrm>
            <a:custGeom>
              <a:rect b="b" l="l" r="r" t="t"/>
              <a:pathLst>
                <a:path extrusionOk="0" h="3379" w="5959">
                  <a:moveTo>
                    <a:pt x="2968" y="0"/>
                  </a:moveTo>
                  <a:cubicBezTo>
                    <a:pt x="1530" y="0"/>
                    <a:pt x="320" y="1438"/>
                    <a:pt x="1" y="3378"/>
                  </a:cubicBezTo>
                  <a:lnTo>
                    <a:pt x="5958" y="3378"/>
                  </a:lnTo>
                  <a:cubicBezTo>
                    <a:pt x="5616" y="1438"/>
                    <a:pt x="4429" y="0"/>
                    <a:pt x="2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6439929" y="1543595"/>
              <a:ext cx="178502" cy="101218"/>
            </a:xfrm>
            <a:custGeom>
              <a:rect b="b" l="l" r="r" t="t"/>
              <a:pathLst>
                <a:path extrusionOk="0" fill="none" h="3379" w="5959">
                  <a:moveTo>
                    <a:pt x="5958" y="3378"/>
                  </a:moveTo>
                  <a:cubicBezTo>
                    <a:pt x="5616" y="1438"/>
                    <a:pt x="4429" y="0"/>
                    <a:pt x="2968" y="0"/>
                  </a:cubicBezTo>
                  <a:cubicBezTo>
                    <a:pt x="1530" y="0"/>
                    <a:pt x="320" y="1438"/>
                    <a:pt x="1" y="3378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6446789" y="1420839"/>
              <a:ext cx="168886" cy="121048"/>
            </a:xfrm>
            <a:custGeom>
              <a:rect b="b" l="l" r="r" t="t"/>
              <a:pathLst>
                <a:path extrusionOk="0" h="4041" w="5638">
                  <a:moveTo>
                    <a:pt x="2807" y="1"/>
                  </a:moveTo>
                  <a:cubicBezTo>
                    <a:pt x="2206" y="1"/>
                    <a:pt x="1533" y="239"/>
                    <a:pt x="1233" y="903"/>
                  </a:cubicBezTo>
                  <a:cubicBezTo>
                    <a:pt x="1004" y="1405"/>
                    <a:pt x="0" y="3208"/>
                    <a:pt x="525" y="3687"/>
                  </a:cubicBezTo>
                  <a:cubicBezTo>
                    <a:pt x="846" y="3966"/>
                    <a:pt x="1892" y="4041"/>
                    <a:pt x="2735" y="4041"/>
                  </a:cubicBezTo>
                  <a:cubicBezTo>
                    <a:pt x="3271" y="4041"/>
                    <a:pt x="3725" y="4011"/>
                    <a:pt x="3858" y="3984"/>
                  </a:cubicBezTo>
                  <a:cubicBezTo>
                    <a:pt x="4405" y="3870"/>
                    <a:pt x="5638" y="4030"/>
                    <a:pt x="4816" y="2112"/>
                  </a:cubicBezTo>
                  <a:cubicBezTo>
                    <a:pt x="4154" y="537"/>
                    <a:pt x="4086" y="629"/>
                    <a:pt x="3903" y="378"/>
                  </a:cubicBezTo>
                  <a:cubicBezTo>
                    <a:pt x="3749" y="161"/>
                    <a:pt x="3302" y="1"/>
                    <a:pt x="280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6510354" y="1511453"/>
              <a:ext cx="31483" cy="45142"/>
            </a:xfrm>
            <a:custGeom>
              <a:rect b="b" l="l" r="r" t="t"/>
              <a:pathLst>
                <a:path extrusionOk="0" h="1507" w="1051">
                  <a:moveTo>
                    <a:pt x="435" y="0"/>
                  </a:moveTo>
                  <a:cubicBezTo>
                    <a:pt x="206" y="23"/>
                    <a:pt x="1" y="183"/>
                    <a:pt x="1" y="388"/>
                  </a:cubicBezTo>
                  <a:lnTo>
                    <a:pt x="1" y="1142"/>
                  </a:lnTo>
                  <a:cubicBezTo>
                    <a:pt x="1" y="1347"/>
                    <a:pt x="184" y="1507"/>
                    <a:pt x="435" y="1507"/>
                  </a:cubicBezTo>
                  <a:lnTo>
                    <a:pt x="617" y="1507"/>
                  </a:lnTo>
                  <a:cubicBezTo>
                    <a:pt x="845" y="1507"/>
                    <a:pt x="1051" y="1324"/>
                    <a:pt x="1051" y="1119"/>
                  </a:cubicBezTo>
                  <a:lnTo>
                    <a:pt x="1051" y="366"/>
                  </a:lnTo>
                  <a:cubicBezTo>
                    <a:pt x="1051" y="160"/>
                    <a:pt x="868" y="0"/>
                    <a:pt x="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6510354" y="1511453"/>
              <a:ext cx="31483" cy="45142"/>
            </a:xfrm>
            <a:custGeom>
              <a:rect b="b" l="l" r="r" t="t"/>
              <a:pathLst>
                <a:path extrusionOk="0" fill="none" h="1507" w="1051">
                  <a:moveTo>
                    <a:pt x="1051" y="1119"/>
                  </a:moveTo>
                  <a:cubicBezTo>
                    <a:pt x="1051" y="1324"/>
                    <a:pt x="845" y="1507"/>
                    <a:pt x="617" y="1507"/>
                  </a:cubicBezTo>
                  <a:lnTo>
                    <a:pt x="435" y="1507"/>
                  </a:lnTo>
                  <a:cubicBezTo>
                    <a:pt x="184" y="1507"/>
                    <a:pt x="1" y="1347"/>
                    <a:pt x="1" y="1142"/>
                  </a:cubicBezTo>
                  <a:lnTo>
                    <a:pt x="1" y="388"/>
                  </a:lnTo>
                  <a:cubicBezTo>
                    <a:pt x="1" y="183"/>
                    <a:pt x="206" y="23"/>
                    <a:pt x="435" y="0"/>
                  </a:cubicBezTo>
                  <a:lnTo>
                    <a:pt x="617" y="0"/>
                  </a:lnTo>
                  <a:cubicBezTo>
                    <a:pt x="868" y="0"/>
                    <a:pt x="1051" y="160"/>
                    <a:pt x="1051" y="366"/>
                  </a:cubicBezTo>
                  <a:close/>
                </a:path>
              </a:pathLst>
            </a:custGeom>
            <a:noFill/>
            <a:ln cap="flat" cmpd="sng" w="9700">
              <a:solidFill>
                <a:srgbClr val="0E2E41"/>
              </a:solidFill>
              <a:prstDash val="solid"/>
              <a:miter lim="22825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6561637" y="1479311"/>
              <a:ext cx="22616" cy="21298"/>
            </a:xfrm>
            <a:custGeom>
              <a:rect b="b" l="l" r="r" t="t"/>
              <a:pathLst>
                <a:path extrusionOk="0" h="711" w="755">
                  <a:moveTo>
                    <a:pt x="366" y="1"/>
                  </a:moveTo>
                  <a:cubicBezTo>
                    <a:pt x="161" y="1"/>
                    <a:pt x="1" y="160"/>
                    <a:pt x="1" y="366"/>
                  </a:cubicBezTo>
                  <a:cubicBezTo>
                    <a:pt x="1" y="548"/>
                    <a:pt x="161" y="708"/>
                    <a:pt x="366" y="708"/>
                  </a:cubicBezTo>
                  <a:cubicBezTo>
                    <a:pt x="379" y="710"/>
                    <a:pt x="392" y="710"/>
                    <a:pt x="405" y="710"/>
                  </a:cubicBezTo>
                  <a:cubicBezTo>
                    <a:pt x="594" y="710"/>
                    <a:pt x="754" y="558"/>
                    <a:pt x="754" y="366"/>
                  </a:cubicBezTo>
                  <a:cubicBezTo>
                    <a:pt x="754" y="160"/>
                    <a:pt x="571" y="1"/>
                    <a:pt x="3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6560289" y="1477933"/>
              <a:ext cx="25312" cy="24653"/>
            </a:xfrm>
            <a:custGeom>
              <a:rect b="b" l="l" r="r" t="t"/>
              <a:pathLst>
                <a:path extrusionOk="0" h="823" w="845">
                  <a:moveTo>
                    <a:pt x="411" y="92"/>
                  </a:moveTo>
                  <a:cubicBezTo>
                    <a:pt x="502" y="92"/>
                    <a:pt x="594" y="138"/>
                    <a:pt x="662" y="184"/>
                  </a:cubicBezTo>
                  <a:cubicBezTo>
                    <a:pt x="708" y="252"/>
                    <a:pt x="753" y="320"/>
                    <a:pt x="753" y="412"/>
                  </a:cubicBezTo>
                  <a:cubicBezTo>
                    <a:pt x="753" y="572"/>
                    <a:pt x="594" y="708"/>
                    <a:pt x="411" y="708"/>
                  </a:cubicBezTo>
                  <a:cubicBezTo>
                    <a:pt x="320" y="708"/>
                    <a:pt x="251" y="686"/>
                    <a:pt x="183" y="617"/>
                  </a:cubicBezTo>
                  <a:cubicBezTo>
                    <a:pt x="114" y="572"/>
                    <a:pt x="91" y="480"/>
                    <a:pt x="91" y="412"/>
                  </a:cubicBezTo>
                  <a:cubicBezTo>
                    <a:pt x="91" y="229"/>
                    <a:pt x="228" y="92"/>
                    <a:pt x="411" y="92"/>
                  </a:cubicBezTo>
                  <a:close/>
                  <a:moveTo>
                    <a:pt x="411" y="1"/>
                  </a:moveTo>
                  <a:cubicBezTo>
                    <a:pt x="183" y="1"/>
                    <a:pt x="0" y="184"/>
                    <a:pt x="0" y="412"/>
                  </a:cubicBezTo>
                  <a:cubicBezTo>
                    <a:pt x="0" y="503"/>
                    <a:pt x="46" y="617"/>
                    <a:pt x="114" y="686"/>
                  </a:cubicBezTo>
                  <a:cubicBezTo>
                    <a:pt x="183" y="777"/>
                    <a:pt x="297" y="823"/>
                    <a:pt x="411" y="823"/>
                  </a:cubicBezTo>
                  <a:cubicBezTo>
                    <a:pt x="639" y="823"/>
                    <a:pt x="845" y="640"/>
                    <a:pt x="845" y="412"/>
                  </a:cubicBezTo>
                  <a:cubicBezTo>
                    <a:pt x="845" y="298"/>
                    <a:pt x="799" y="206"/>
                    <a:pt x="708" y="138"/>
                  </a:cubicBezTo>
                  <a:cubicBezTo>
                    <a:pt x="639" y="47"/>
                    <a:pt x="525" y="1"/>
                    <a:pt x="411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6565051" y="1483834"/>
              <a:ext cx="10305" cy="9196"/>
            </a:xfrm>
            <a:custGeom>
              <a:rect b="b" l="l" r="r" t="t"/>
              <a:pathLst>
                <a:path extrusionOk="0" h="307" w="344">
                  <a:moveTo>
                    <a:pt x="233" y="1"/>
                  </a:moveTo>
                  <a:cubicBezTo>
                    <a:pt x="172" y="1"/>
                    <a:pt x="121" y="26"/>
                    <a:pt x="69" y="78"/>
                  </a:cubicBezTo>
                  <a:cubicBezTo>
                    <a:pt x="24" y="123"/>
                    <a:pt x="24" y="169"/>
                    <a:pt x="1" y="238"/>
                  </a:cubicBezTo>
                  <a:cubicBezTo>
                    <a:pt x="1" y="238"/>
                    <a:pt x="1" y="238"/>
                    <a:pt x="1" y="260"/>
                  </a:cubicBezTo>
                  <a:cubicBezTo>
                    <a:pt x="1" y="283"/>
                    <a:pt x="24" y="306"/>
                    <a:pt x="47" y="306"/>
                  </a:cubicBezTo>
                  <a:cubicBezTo>
                    <a:pt x="69" y="306"/>
                    <a:pt x="92" y="283"/>
                    <a:pt x="92" y="260"/>
                  </a:cubicBezTo>
                  <a:cubicBezTo>
                    <a:pt x="92" y="260"/>
                    <a:pt x="92" y="238"/>
                    <a:pt x="92" y="238"/>
                  </a:cubicBezTo>
                  <a:cubicBezTo>
                    <a:pt x="92" y="238"/>
                    <a:pt x="92" y="238"/>
                    <a:pt x="92" y="215"/>
                  </a:cubicBezTo>
                  <a:cubicBezTo>
                    <a:pt x="92" y="215"/>
                    <a:pt x="115" y="192"/>
                    <a:pt x="115" y="192"/>
                  </a:cubicBezTo>
                  <a:cubicBezTo>
                    <a:pt x="115" y="192"/>
                    <a:pt x="115" y="192"/>
                    <a:pt x="115" y="169"/>
                  </a:cubicBezTo>
                  <a:cubicBezTo>
                    <a:pt x="115" y="146"/>
                    <a:pt x="138" y="146"/>
                    <a:pt x="138" y="146"/>
                  </a:cubicBezTo>
                  <a:cubicBezTo>
                    <a:pt x="138" y="146"/>
                    <a:pt x="138" y="123"/>
                    <a:pt x="138" y="123"/>
                  </a:cubicBezTo>
                  <a:lnTo>
                    <a:pt x="161" y="123"/>
                  </a:lnTo>
                  <a:cubicBezTo>
                    <a:pt x="161" y="123"/>
                    <a:pt x="161" y="101"/>
                    <a:pt x="161" y="101"/>
                  </a:cubicBezTo>
                  <a:lnTo>
                    <a:pt x="229" y="101"/>
                  </a:lnTo>
                  <a:cubicBezTo>
                    <a:pt x="241" y="89"/>
                    <a:pt x="252" y="84"/>
                    <a:pt x="263" y="84"/>
                  </a:cubicBezTo>
                  <a:cubicBezTo>
                    <a:pt x="275" y="84"/>
                    <a:pt x="286" y="89"/>
                    <a:pt x="298" y="101"/>
                  </a:cubicBezTo>
                  <a:cubicBezTo>
                    <a:pt x="320" y="101"/>
                    <a:pt x="343" y="78"/>
                    <a:pt x="343" y="55"/>
                  </a:cubicBezTo>
                  <a:cubicBezTo>
                    <a:pt x="343" y="9"/>
                    <a:pt x="320" y="9"/>
                    <a:pt x="298" y="9"/>
                  </a:cubicBezTo>
                  <a:cubicBezTo>
                    <a:pt x="275" y="4"/>
                    <a:pt x="253" y="1"/>
                    <a:pt x="233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6469345" y="1479311"/>
              <a:ext cx="22586" cy="21298"/>
            </a:xfrm>
            <a:custGeom>
              <a:rect b="b" l="l" r="r" t="t"/>
              <a:pathLst>
                <a:path extrusionOk="0" h="711" w="754">
                  <a:moveTo>
                    <a:pt x="388" y="1"/>
                  </a:moveTo>
                  <a:cubicBezTo>
                    <a:pt x="183" y="1"/>
                    <a:pt x="23" y="160"/>
                    <a:pt x="0" y="366"/>
                  </a:cubicBezTo>
                  <a:cubicBezTo>
                    <a:pt x="0" y="548"/>
                    <a:pt x="183" y="708"/>
                    <a:pt x="388" y="708"/>
                  </a:cubicBezTo>
                  <a:cubicBezTo>
                    <a:pt x="402" y="710"/>
                    <a:pt x="415" y="710"/>
                    <a:pt x="427" y="710"/>
                  </a:cubicBezTo>
                  <a:cubicBezTo>
                    <a:pt x="614" y="710"/>
                    <a:pt x="754" y="558"/>
                    <a:pt x="754" y="366"/>
                  </a:cubicBezTo>
                  <a:cubicBezTo>
                    <a:pt x="754" y="160"/>
                    <a:pt x="594" y="1"/>
                    <a:pt x="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6467967" y="1477933"/>
              <a:ext cx="26031" cy="24653"/>
            </a:xfrm>
            <a:custGeom>
              <a:rect b="b" l="l" r="r" t="t"/>
              <a:pathLst>
                <a:path extrusionOk="0" h="823" w="869">
                  <a:moveTo>
                    <a:pt x="434" y="92"/>
                  </a:moveTo>
                  <a:cubicBezTo>
                    <a:pt x="526" y="92"/>
                    <a:pt x="617" y="138"/>
                    <a:pt x="663" y="184"/>
                  </a:cubicBezTo>
                  <a:cubicBezTo>
                    <a:pt x="731" y="252"/>
                    <a:pt x="754" y="320"/>
                    <a:pt x="754" y="412"/>
                  </a:cubicBezTo>
                  <a:cubicBezTo>
                    <a:pt x="754" y="572"/>
                    <a:pt x="617" y="708"/>
                    <a:pt x="434" y="708"/>
                  </a:cubicBezTo>
                  <a:cubicBezTo>
                    <a:pt x="343" y="708"/>
                    <a:pt x="252" y="686"/>
                    <a:pt x="206" y="617"/>
                  </a:cubicBezTo>
                  <a:cubicBezTo>
                    <a:pt x="138" y="572"/>
                    <a:pt x="115" y="480"/>
                    <a:pt x="115" y="412"/>
                  </a:cubicBezTo>
                  <a:cubicBezTo>
                    <a:pt x="115" y="229"/>
                    <a:pt x="252" y="92"/>
                    <a:pt x="434" y="92"/>
                  </a:cubicBezTo>
                  <a:close/>
                  <a:moveTo>
                    <a:pt x="434" y="1"/>
                  </a:moveTo>
                  <a:cubicBezTo>
                    <a:pt x="206" y="1"/>
                    <a:pt x="24" y="184"/>
                    <a:pt x="1" y="412"/>
                  </a:cubicBezTo>
                  <a:cubicBezTo>
                    <a:pt x="1" y="503"/>
                    <a:pt x="46" y="617"/>
                    <a:pt x="138" y="686"/>
                  </a:cubicBezTo>
                  <a:cubicBezTo>
                    <a:pt x="206" y="777"/>
                    <a:pt x="320" y="823"/>
                    <a:pt x="434" y="823"/>
                  </a:cubicBezTo>
                  <a:cubicBezTo>
                    <a:pt x="663" y="823"/>
                    <a:pt x="845" y="640"/>
                    <a:pt x="845" y="412"/>
                  </a:cubicBezTo>
                  <a:cubicBezTo>
                    <a:pt x="868" y="298"/>
                    <a:pt x="822" y="206"/>
                    <a:pt x="731" y="138"/>
                  </a:cubicBezTo>
                  <a:cubicBezTo>
                    <a:pt x="663" y="47"/>
                    <a:pt x="549" y="1"/>
                    <a:pt x="434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6478242" y="1483804"/>
              <a:ext cx="10275" cy="9226"/>
            </a:xfrm>
            <a:custGeom>
              <a:rect b="b" l="l" r="r" t="t"/>
              <a:pathLst>
                <a:path extrusionOk="0" h="308" w="343">
                  <a:moveTo>
                    <a:pt x="101" y="1"/>
                  </a:moveTo>
                  <a:cubicBezTo>
                    <a:pt x="84" y="1"/>
                    <a:pt x="66" y="4"/>
                    <a:pt x="46" y="10"/>
                  </a:cubicBezTo>
                  <a:cubicBezTo>
                    <a:pt x="23" y="10"/>
                    <a:pt x="0" y="10"/>
                    <a:pt x="0" y="56"/>
                  </a:cubicBezTo>
                  <a:cubicBezTo>
                    <a:pt x="0" y="79"/>
                    <a:pt x="23" y="102"/>
                    <a:pt x="46" y="102"/>
                  </a:cubicBezTo>
                  <a:cubicBezTo>
                    <a:pt x="57" y="90"/>
                    <a:pt x="69" y="85"/>
                    <a:pt x="80" y="85"/>
                  </a:cubicBezTo>
                  <a:cubicBezTo>
                    <a:pt x="91" y="85"/>
                    <a:pt x="103" y="90"/>
                    <a:pt x="114" y="102"/>
                  </a:cubicBezTo>
                  <a:lnTo>
                    <a:pt x="183" y="102"/>
                  </a:lnTo>
                  <a:cubicBezTo>
                    <a:pt x="183" y="102"/>
                    <a:pt x="183" y="124"/>
                    <a:pt x="183" y="124"/>
                  </a:cubicBezTo>
                  <a:lnTo>
                    <a:pt x="206" y="124"/>
                  </a:lnTo>
                  <a:cubicBezTo>
                    <a:pt x="206" y="124"/>
                    <a:pt x="206" y="147"/>
                    <a:pt x="206" y="147"/>
                  </a:cubicBezTo>
                  <a:lnTo>
                    <a:pt x="228" y="147"/>
                  </a:lnTo>
                  <a:cubicBezTo>
                    <a:pt x="228" y="147"/>
                    <a:pt x="228" y="170"/>
                    <a:pt x="228" y="170"/>
                  </a:cubicBezTo>
                  <a:cubicBezTo>
                    <a:pt x="228" y="170"/>
                    <a:pt x="228" y="193"/>
                    <a:pt x="228" y="193"/>
                  </a:cubicBezTo>
                  <a:cubicBezTo>
                    <a:pt x="251" y="193"/>
                    <a:pt x="251" y="216"/>
                    <a:pt x="251" y="216"/>
                  </a:cubicBezTo>
                  <a:lnTo>
                    <a:pt x="251" y="239"/>
                  </a:lnTo>
                  <a:cubicBezTo>
                    <a:pt x="251" y="239"/>
                    <a:pt x="251" y="261"/>
                    <a:pt x="251" y="261"/>
                  </a:cubicBezTo>
                  <a:cubicBezTo>
                    <a:pt x="251" y="284"/>
                    <a:pt x="274" y="307"/>
                    <a:pt x="297" y="307"/>
                  </a:cubicBezTo>
                  <a:cubicBezTo>
                    <a:pt x="320" y="307"/>
                    <a:pt x="342" y="284"/>
                    <a:pt x="342" y="261"/>
                  </a:cubicBezTo>
                  <a:cubicBezTo>
                    <a:pt x="342" y="239"/>
                    <a:pt x="342" y="193"/>
                    <a:pt x="320" y="170"/>
                  </a:cubicBezTo>
                  <a:cubicBezTo>
                    <a:pt x="320" y="102"/>
                    <a:pt x="274" y="56"/>
                    <a:pt x="206" y="33"/>
                  </a:cubicBezTo>
                  <a:cubicBezTo>
                    <a:pt x="173" y="1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6491212" y="1443066"/>
              <a:ext cx="71143" cy="84144"/>
            </a:xfrm>
            <a:custGeom>
              <a:rect b="b" l="l" r="r" t="t"/>
              <a:pathLst>
                <a:path extrusionOk="0" h="2809" w="2375">
                  <a:moveTo>
                    <a:pt x="1028" y="1"/>
                  </a:moveTo>
                  <a:cubicBezTo>
                    <a:pt x="480" y="1"/>
                    <a:pt x="24" y="412"/>
                    <a:pt x="24" y="937"/>
                  </a:cubicBezTo>
                  <a:lnTo>
                    <a:pt x="24" y="1850"/>
                  </a:lnTo>
                  <a:cubicBezTo>
                    <a:pt x="1" y="2375"/>
                    <a:pt x="457" y="2808"/>
                    <a:pt x="1005" y="2808"/>
                  </a:cubicBezTo>
                  <a:lnTo>
                    <a:pt x="1370" y="2808"/>
                  </a:lnTo>
                  <a:cubicBezTo>
                    <a:pt x="1918" y="2808"/>
                    <a:pt x="2352" y="2397"/>
                    <a:pt x="2375" y="1872"/>
                  </a:cubicBezTo>
                  <a:lnTo>
                    <a:pt x="2375" y="959"/>
                  </a:lnTo>
                  <a:cubicBezTo>
                    <a:pt x="2375" y="434"/>
                    <a:pt x="1941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6489864" y="1441718"/>
              <a:ext cx="73869" cy="86840"/>
            </a:xfrm>
            <a:custGeom>
              <a:rect b="b" l="l" r="r" t="t"/>
              <a:pathLst>
                <a:path extrusionOk="0" h="2899" w="2466">
                  <a:moveTo>
                    <a:pt x="1438" y="91"/>
                  </a:moveTo>
                  <a:cubicBezTo>
                    <a:pt x="1689" y="91"/>
                    <a:pt x="1917" y="206"/>
                    <a:pt x="2100" y="365"/>
                  </a:cubicBezTo>
                  <a:cubicBezTo>
                    <a:pt x="2283" y="548"/>
                    <a:pt x="2374" y="776"/>
                    <a:pt x="2374" y="1004"/>
                  </a:cubicBezTo>
                  <a:lnTo>
                    <a:pt x="2351" y="1917"/>
                  </a:lnTo>
                  <a:cubicBezTo>
                    <a:pt x="2351" y="2420"/>
                    <a:pt x="1940" y="2808"/>
                    <a:pt x="1415" y="2808"/>
                  </a:cubicBezTo>
                  <a:lnTo>
                    <a:pt x="1050" y="2808"/>
                  </a:lnTo>
                  <a:cubicBezTo>
                    <a:pt x="799" y="2808"/>
                    <a:pt x="548" y="2716"/>
                    <a:pt x="388" y="2534"/>
                  </a:cubicBezTo>
                  <a:cubicBezTo>
                    <a:pt x="206" y="2374"/>
                    <a:pt x="114" y="2146"/>
                    <a:pt x="114" y="1895"/>
                  </a:cubicBezTo>
                  <a:lnTo>
                    <a:pt x="114" y="982"/>
                  </a:lnTo>
                  <a:cubicBezTo>
                    <a:pt x="114" y="502"/>
                    <a:pt x="548" y="91"/>
                    <a:pt x="1073" y="91"/>
                  </a:cubicBezTo>
                  <a:close/>
                  <a:moveTo>
                    <a:pt x="1073" y="0"/>
                  </a:moveTo>
                  <a:cubicBezTo>
                    <a:pt x="502" y="0"/>
                    <a:pt x="23" y="434"/>
                    <a:pt x="23" y="982"/>
                  </a:cubicBezTo>
                  <a:lnTo>
                    <a:pt x="23" y="1895"/>
                  </a:lnTo>
                  <a:cubicBezTo>
                    <a:pt x="0" y="2169"/>
                    <a:pt x="114" y="2420"/>
                    <a:pt x="320" y="2602"/>
                  </a:cubicBezTo>
                  <a:cubicBezTo>
                    <a:pt x="502" y="2785"/>
                    <a:pt x="776" y="2899"/>
                    <a:pt x="1050" y="2899"/>
                  </a:cubicBezTo>
                  <a:lnTo>
                    <a:pt x="1415" y="2899"/>
                  </a:lnTo>
                  <a:cubicBezTo>
                    <a:pt x="1986" y="2899"/>
                    <a:pt x="2442" y="2465"/>
                    <a:pt x="2465" y="1917"/>
                  </a:cubicBezTo>
                  <a:lnTo>
                    <a:pt x="2465" y="1004"/>
                  </a:lnTo>
                  <a:cubicBezTo>
                    <a:pt x="2465" y="753"/>
                    <a:pt x="2351" y="502"/>
                    <a:pt x="2169" y="297"/>
                  </a:cubicBezTo>
                  <a:cubicBezTo>
                    <a:pt x="1963" y="114"/>
                    <a:pt x="1712" y="0"/>
                    <a:pt x="1438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6523354" y="1472481"/>
              <a:ext cx="8238" cy="15756"/>
            </a:xfrm>
            <a:custGeom>
              <a:rect b="b" l="l" r="r" t="t"/>
              <a:pathLst>
                <a:path extrusionOk="0" h="526" w="275">
                  <a:moveTo>
                    <a:pt x="115" y="0"/>
                  </a:moveTo>
                  <a:lnTo>
                    <a:pt x="1" y="525"/>
                  </a:lnTo>
                  <a:lnTo>
                    <a:pt x="274" y="50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6519250" y="1498812"/>
              <a:ext cx="17823" cy="9256"/>
            </a:xfrm>
            <a:custGeom>
              <a:rect b="b" l="l" r="r" t="t"/>
              <a:pathLst>
                <a:path extrusionOk="0" h="309" w="595">
                  <a:moveTo>
                    <a:pt x="35" y="0"/>
                  </a:moveTo>
                  <a:cubicBezTo>
                    <a:pt x="18" y="0"/>
                    <a:pt x="1" y="11"/>
                    <a:pt x="1" y="34"/>
                  </a:cubicBezTo>
                  <a:cubicBezTo>
                    <a:pt x="1" y="194"/>
                    <a:pt x="138" y="308"/>
                    <a:pt x="297" y="308"/>
                  </a:cubicBezTo>
                  <a:cubicBezTo>
                    <a:pt x="457" y="308"/>
                    <a:pt x="594" y="194"/>
                    <a:pt x="594" y="34"/>
                  </a:cubicBezTo>
                  <a:cubicBezTo>
                    <a:pt x="594" y="11"/>
                    <a:pt x="577" y="0"/>
                    <a:pt x="560" y="0"/>
                  </a:cubicBezTo>
                  <a:cubicBezTo>
                    <a:pt x="543" y="0"/>
                    <a:pt x="526" y="11"/>
                    <a:pt x="526" y="34"/>
                  </a:cubicBezTo>
                  <a:cubicBezTo>
                    <a:pt x="526" y="148"/>
                    <a:pt x="411" y="240"/>
                    <a:pt x="297" y="240"/>
                  </a:cubicBezTo>
                  <a:cubicBezTo>
                    <a:pt x="183" y="240"/>
                    <a:pt x="69" y="148"/>
                    <a:pt x="69" y="34"/>
                  </a:cubicBezTo>
                  <a:cubicBezTo>
                    <a:pt x="69" y="11"/>
                    <a:pt x="52" y="0"/>
                    <a:pt x="35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6498072" y="1474518"/>
              <a:ext cx="8208" cy="7549"/>
            </a:xfrm>
            <a:custGeom>
              <a:rect b="b" l="l" r="r" t="t"/>
              <a:pathLst>
                <a:path extrusionOk="0" h="252" w="274">
                  <a:moveTo>
                    <a:pt x="137" y="1"/>
                  </a:moveTo>
                  <a:cubicBezTo>
                    <a:pt x="69" y="1"/>
                    <a:pt x="0" y="46"/>
                    <a:pt x="0" y="115"/>
                  </a:cubicBezTo>
                  <a:cubicBezTo>
                    <a:pt x="0" y="183"/>
                    <a:pt x="69" y="252"/>
                    <a:pt x="137" y="252"/>
                  </a:cubicBezTo>
                  <a:cubicBezTo>
                    <a:pt x="205" y="252"/>
                    <a:pt x="274" y="183"/>
                    <a:pt x="274" y="115"/>
                  </a:cubicBezTo>
                  <a:cubicBezTo>
                    <a:pt x="274" y="4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6544562" y="1474518"/>
              <a:ext cx="8238" cy="7549"/>
            </a:xfrm>
            <a:custGeom>
              <a:rect b="b" l="l" r="r" t="t"/>
              <a:pathLst>
                <a:path extrusionOk="0" h="252" w="275">
                  <a:moveTo>
                    <a:pt x="137" y="1"/>
                  </a:moveTo>
                  <a:cubicBezTo>
                    <a:pt x="46" y="1"/>
                    <a:pt x="0" y="46"/>
                    <a:pt x="0" y="115"/>
                  </a:cubicBezTo>
                  <a:cubicBezTo>
                    <a:pt x="0" y="183"/>
                    <a:pt x="46" y="252"/>
                    <a:pt x="137" y="252"/>
                  </a:cubicBezTo>
                  <a:cubicBezTo>
                    <a:pt x="206" y="252"/>
                    <a:pt x="274" y="183"/>
                    <a:pt x="274" y="115"/>
                  </a:cubicBez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6485072" y="1435876"/>
              <a:ext cx="92321" cy="33879"/>
            </a:xfrm>
            <a:custGeom>
              <a:rect b="b" l="l" r="r" t="t"/>
              <a:pathLst>
                <a:path extrusionOk="0" h="1131" w="3082">
                  <a:moveTo>
                    <a:pt x="1494" y="0"/>
                  </a:moveTo>
                  <a:cubicBezTo>
                    <a:pt x="1338" y="0"/>
                    <a:pt x="1171" y="17"/>
                    <a:pt x="1005" y="58"/>
                  </a:cubicBezTo>
                  <a:cubicBezTo>
                    <a:pt x="457" y="218"/>
                    <a:pt x="46" y="446"/>
                    <a:pt x="0" y="1085"/>
                  </a:cubicBezTo>
                  <a:lnTo>
                    <a:pt x="0" y="1108"/>
                  </a:lnTo>
                  <a:cubicBezTo>
                    <a:pt x="0" y="1108"/>
                    <a:pt x="27" y="1109"/>
                    <a:pt x="75" y="1109"/>
                  </a:cubicBezTo>
                  <a:cubicBezTo>
                    <a:pt x="409" y="1109"/>
                    <a:pt x="1772" y="1074"/>
                    <a:pt x="2192" y="515"/>
                  </a:cubicBezTo>
                  <a:cubicBezTo>
                    <a:pt x="2192" y="515"/>
                    <a:pt x="2283" y="1131"/>
                    <a:pt x="2694" y="1131"/>
                  </a:cubicBezTo>
                  <a:cubicBezTo>
                    <a:pt x="3082" y="1131"/>
                    <a:pt x="2488" y="264"/>
                    <a:pt x="2306" y="150"/>
                  </a:cubicBezTo>
                  <a:cubicBezTo>
                    <a:pt x="2163" y="86"/>
                    <a:pt x="1854" y="0"/>
                    <a:pt x="1494" y="0"/>
                  </a:cubicBez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6504213" y="1751452"/>
              <a:ext cx="53350" cy="50624"/>
            </a:xfrm>
            <a:custGeom>
              <a:rect b="b" l="l" r="r" t="t"/>
              <a:pathLst>
                <a:path extrusionOk="0" h="1690" w="1781">
                  <a:moveTo>
                    <a:pt x="891" y="0"/>
                  </a:moveTo>
                  <a:lnTo>
                    <a:pt x="685" y="639"/>
                  </a:lnTo>
                  <a:lnTo>
                    <a:pt x="0" y="639"/>
                  </a:lnTo>
                  <a:lnTo>
                    <a:pt x="548" y="1050"/>
                  </a:lnTo>
                  <a:lnTo>
                    <a:pt x="343" y="1689"/>
                  </a:lnTo>
                  <a:lnTo>
                    <a:pt x="891" y="1301"/>
                  </a:lnTo>
                  <a:lnTo>
                    <a:pt x="1438" y="1689"/>
                  </a:lnTo>
                  <a:lnTo>
                    <a:pt x="1233" y="1050"/>
                  </a:lnTo>
                  <a:lnTo>
                    <a:pt x="1781" y="639"/>
                  </a:lnTo>
                  <a:lnTo>
                    <a:pt x="1096" y="639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6440618" y="1751452"/>
              <a:ext cx="52691" cy="50624"/>
            </a:xfrm>
            <a:custGeom>
              <a:rect b="b" l="l" r="r" t="t"/>
              <a:pathLst>
                <a:path extrusionOk="0" h="1690" w="1759">
                  <a:moveTo>
                    <a:pt x="868" y="0"/>
                  </a:moveTo>
                  <a:lnTo>
                    <a:pt x="663" y="662"/>
                  </a:lnTo>
                  <a:lnTo>
                    <a:pt x="1" y="662"/>
                  </a:lnTo>
                  <a:lnTo>
                    <a:pt x="549" y="1050"/>
                  </a:lnTo>
                  <a:lnTo>
                    <a:pt x="320" y="1689"/>
                  </a:lnTo>
                  <a:lnTo>
                    <a:pt x="320" y="1689"/>
                  </a:lnTo>
                  <a:lnTo>
                    <a:pt x="868" y="1301"/>
                  </a:lnTo>
                  <a:lnTo>
                    <a:pt x="1416" y="1689"/>
                  </a:lnTo>
                  <a:lnTo>
                    <a:pt x="1210" y="1050"/>
                  </a:lnTo>
                  <a:lnTo>
                    <a:pt x="1758" y="662"/>
                  </a:lnTo>
                  <a:lnTo>
                    <a:pt x="1074" y="662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6376365" y="1751452"/>
              <a:ext cx="53350" cy="50624"/>
            </a:xfrm>
            <a:custGeom>
              <a:rect b="b" l="l" r="r" t="t"/>
              <a:pathLst>
                <a:path extrusionOk="0" h="1690" w="1781">
                  <a:moveTo>
                    <a:pt x="890" y="0"/>
                  </a:moveTo>
                  <a:lnTo>
                    <a:pt x="685" y="662"/>
                  </a:lnTo>
                  <a:lnTo>
                    <a:pt x="0" y="662"/>
                  </a:lnTo>
                  <a:lnTo>
                    <a:pt x="548" y="1050"/>
                  </a:lnTo>
                  <a:lnTo>
                    <a:pt x="343" y="1689"/>
                  </a:lnTo>
                  <a:lnTo>
                    <a:pt x="890" y="1301"/>
                  </a:lnTo>
                  <a:lnTo>
                    <a:pt x="1438" y="1689"/>
                  </a:lnTo>
                  <a:lnTo>
                    <a:pt x="1233" y="1050"/>
                  </a:lnTo>
                  <a:lnTo>
                    <a:pt x="1781" y="662"/>
                  </a:lnTo>
                  <a:lnTo>
                    <a:pt x="1096" y="662"/>
                  </a:lnTo>
                  <a:lnTo>
                    <a:pt x="890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6568496" y="1751452"/>
              <a:ext cx="52661" cy="50624"/>
            </a:xfrm>
            <a:custGeom>
              <a:rect b="b" l="l" r="r" t="t"/>
              <a:pathLst>
                <a:path extrusionOk="0" h="1690" w="1758">
                  <a:moveTo>
                    <a:pt x="867" y="0"/>
                  </a:moveTo>
                  <a:lnTo>
                    <a:pt x="662" y="639"/>
                  </a:lnTo>
                  <a:lnTo>
                    <a:pt x="0" y="639"/>
                  </a:lnTo>
                  <a:lnTo>
                    <a:pt x="548" y="1050"/>
                  </a:lnTo>
                  <a:lnTo>
                    <a:pt x="320" y="1689"/>
                  </a:lnTo>
                  <a:lnTo>
                    <a:pt x="867" y="1301"/>
                  </a:lnTo>
                  <a:lnTo>
                    <a:pt x="1415" y="1689"/>
                  </a:lnTo>
                  <a:lnTo>
                    <a:pt x="1210" y="1050"/>
                  </a:lnTo>
                  <a:lnTo>
                    <a:pt x="1758" y="639"/>
                  </a:lnTo>
                  <a:lnTo>
                    <a:pt x="1096" y="639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6632061" y="1751452"/>
              <a:ext cx="53380" cy="50624"/>
            </a:xfrm>
            <a:custGeom>
              <a:rect b="b" l="l" r="r" t="t"/>
              <a:pathLst>
                <a:path extrusionOk="0" h="1690" w="1782">
                  <a:moveTo>
                    <a:pt x="891" y="0"/>
                  </a:moveTo>
                  <a:lnTo>
                    <a:pt x="686" y="639"/>
                  </a:lnTo>
                  <a:lnTo>
                    <a:pt x="1" y="639"/>
                  </a:lnTo>
                  <a:lnTo>
                    <a:pt x="549" y="1050"/>
                  </a:lnTo>
                  <a:lnTo>
                    <a:pt x="343" y="1689"/>
                  </a:lnTo>
                  <a:lnTo>
                    <a:pt x="891" y="1301"/>
                  </a:lnTo>
                  <a:lnTo>
                    <a:pt x="1439" y="1689"/>
                  </a:lnTo>
                  <a:lnTo>
                    <a:pt x="1233" y="1050"/>
                  </a:lnTo>
                  <a:lnTo>
                    <a:pt x="1781" y="639"/>
                  </a:lnTo>
                  <a:lnTo>
                    <a:pt x="1096" y="639"/>
                  </a:lnTo>
                  <a:lnTo>
                    <a:pt x="891" y="0"/>
                  </a:lnTo>
                  <a:close/>
                </a:path>
              </a:pathLst>
            </a:custGeom>
            <a:solidFill>
              <a:srgbClr val="0E2E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6389335" y="1706310"/>
              <a:ext cx="206540" cy="30"/>
            </a:xfrm>
            <a:custGeom>
              <a:rect b="b" l="l" r="r" t="t"/>
              <a:pathLst>
                <a:path extrusionOk="0" fill="none" h="1" w="6895">
                  <a:moveTo>
                    <a:pt x="1" y="1"/>
                  </a:moveTo>
                  <a:lnTo>
                    <a:pt x="6894" y="1"/>
                  </a:lnTo>
                </a:path>
              </a:pathLst>
            </a:custGeom>
            <a:noFill/>
            <a:ln cap="rnd" cmpd="sng" w="11425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6389335" y="1661198"/>
              <a:ext cx="278312" cy="30"/>
            </a:xfrm>
            <a:custGeom>
              <a:rect b="b" l="l" r="r" t="t"/>
              <a:pathLst>
                <a:path extrusionOk="0" fill="none" h="1" w="9291">
                  <a:moveTo>
                    <a:pt x="1" y="0"/>
                  </a:moveTo>
                  <a:lnTo>
                    <a:pt x="9291" y="0"/>
                  </a:lnTo>
                </a:path>
              </a:pathLst>
            </a:custGeom>
            <a:noFill/>
            <a:ln cap="rnd" cmpd="sng" w="11425">
              <a:solidFill>
                <a:srgbClr val="0E2E4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8" name="Google Shape;1068;p30"/>
          <p:cNvSpPr/>
          <p:nvPr/>
        </p:nvSpPr>
        <p:spPr>
          <a:xfrm>
            <a:off x="2559152" y="1325334"/>
            <a:ext cx="1124402" cy="1047238"/>
          </a:xfrm>
          <a:custGeom>
            <a:rect b="b" l="l" r="r" t="t"/>
            <a:pathLst>
              <a:path extrusionOk="0" h="46839" w="46839">
                <a:moveTo>
                  <a:pt x="23420" y="1"/>
                </a:moveTo>
                <a:cubicBezTo>
                  <a:pt x="10478" y="1"/>
                  <a:pt x="1" y="10478"/>
                  <a:pt x="1" y="23420"/>
                </a:cubicBezTo>
                <a:cubicBezTo>
                  <a:pt x="1" y="36339"/>
                  <a:pt x="10478" y="46838"/>
                  <a:pt x="23420" y="46838"/>
                </a:cubicBezTo>
                <a:cubicBezTo>
                  <a:pt x="36339" y="46838"/>
                  <a:pt x="46838" y="36339"/>
                  <a:pt x="46838" y="23420"/>
                </a:cubicBezTo>
                <a:cubicBezTo>
                  <a:pt x="46838" y="10478"/>
                  <a:pt x="36339" y="1"/>
                  <a:pt x="23420" y="1"/>
                </a:cubicBez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9" name="Google Shape;1069;p30"/>
          <p:cNvGrpSpPr/>
          <p:nvPr/>
        </p:nvGrpSpPr>
        <p:grpSpPr>
          <a:xfrm>
            <a:off x="2849715" y="1469941"/>
            <a:ext cx="668404" cy="705504"/>
            <a:chOff x="6011306" y="2679101"/>
            <a:chExt cx="668404" cy="705504"/>
          </a:xfrm>
        </p:grpSpPr>
        <p:sp>
          <p:nvSpPr>
            <p:cNvPr id="1070" name="Google Shape;1070;p30"/>
            <p:cNvSpPr/>
            <p:nvPr/>
          </p:nvSpPr>
          <p:spPr>
            <a:xfrm>
              <a:off x="6011306" y="2732602"/>
              <a:ext cx="519418" cy="652003"/>
            </a:xfrm>
            <a:custGeom>
              <a:rect b="b" l="l" r="r" t="t"/>
              <a:pathLst>
                <a:path extrusionOk="0" h="24470" w="19494">
                  <a:moveTo>
                    <a:pt x="1233" y="1"/>
                  </a:moveTo>
                  <a:cubicBezTo>
                    <a:pt x="548" y="1"/>
                    <a:pt x="0" y="549"/>
                    <a:pt x="0" y="1234"/>
                  </a:cubicBezTo>
                  <a:lnTo>
                    <a:pt x="0" y="23237"/>
                  </a:lnTo>
                  <a:cubicBezTo>
                    <a:pt x="0" y="23922"/>
                    <a:pt x="548" y="24470"/>
                    <a:pt x="1233" y="24470"/>
                  </a:cubicBezTo>
                  <a:lnTo>
                    <a:pt x="18261" y="24470"/>
                  </a:lnTo>
                  <a:cubicBezTo>
                    <a:pt x="18945" y="24470"/>
                    <a:pt x="19493" y="23922"/>
                    <a:pt x="19493" y="23237"/>
                  </a:cubicBezTo>
                  <a:lnTo>
                    <a:pt x="19493" y="1234"/>
                  </a:lnTo>
                  <a:cubicBezTo>
                    <a:pt x="19493" y="549"/>
                    <a:pt x="18945" y="1"/>
                    <a:pt x="18261" y="1"/>
                  </a:cubicBezTo>
                  <a:close/>
                </a:path>
              </a:pathLst>
            </a:custGeom>
            <a:solidFill>
              <a:srgbClr val="5151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6038057" y="2765454"/>
              <a:ext cx="465888" cy="586323"/>
            </a:xfrm>
            <a:custGeom>
              <a:rect b="b" l="l" r="r" t="t"/>
              <a:pathLst>
                <a:path extrusionOk="0" h="22005" w="17485">
                  <a:moveTo>
                    <a:pt x="1119" y="1"/>
                  </a:moveTo>
                  <a:cubicBezTo>
                    <a:pt x="503" y="1"/>
                    <a:pt x="1" y="503"/>
                    <a:pt x="1" y="1119"/>
                  </a:cubicBezTo>
                  <a:lnTo>
                    <a:pt x="1" y="20886"/>
                  </a:lnTo>
                  <a:cubicBezTo>
                    <a:pt x="1" y="21502"/>
                    <a:pt x="503" y="22004"/>
                    <a:pt x="1119" y="22004"/>
                  </a:cubicBezTo>
                  <a:lnTo>
                    <a:pt x="16366" y="22004"/>
                  </a:lnTo>
                  <a:cubicBezTo>
                    <a:pt x="16983" y="22004"/>
                    <a:pt x="17485" y="21502"/>
                    <a:pt x="17485" y="20886"/>
                  </a:cubicBezTo>
                  <a:lnTo>
                    <a:pt x="17485" y="1119"/>
                  </a:lnTo>
                  <a:cubicBezTo>
                    <a:pt x="17485" y="503"/>
                    <a:pt x="16983" y="1"/>
                    <a:pt x="16366" y="1"/>
                  </a:cubicBezTo>
                  <a:close/>
                </a:path>
              </a:pathLst>
            </a:custGeom>
            <a:solidFill>
              <a:srgbClr val="0D14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6061184" y="2787356"/>
              <a:ext cx="419659" cy="542519"/>
            </a:xfrm>
            <a:custGeom>
              <a:rect b="b" l="l" r="r" t="t"/>
              <a:pathLst>
                <a:path extrusionOk="0" h="20361" w="15750">
                  <a:moveTo>
                    <a:pt x="1233" y="0"/>
                  </a:moveTo>
                  <a:cubicBezTo>
                    <a:pt x="548" y="0"/>
                    <a:pt x="0" y="571"/>
                    <a:pt x="0" y="1256"/>
                  </a:cubicBezTo>
                  <a:lnTo>
                    <a:pt x="0" y="19105"/>
                  </a:lnTo>
                  <a:cubicBezTo>
                    <a:pt x="0" y="19790"/>
                    <a:pt x="548" y="20360"/>
                    <a:pt x="1233" y="20360"/>
                  </a:cubicBezTo>
                  <a:lnTo>
                    <a:pt x="14494" y="20360"/>
                  </a:lnTo>
                  <a:cubicBezTo>
                    <a:pt x="15202" y="20360"/>
                    <a:pt x="15749" y="19790"/>
                    <a:pt x="15749" y="19105"/>
                  </a:cubicBezTo>
                  <a:lnTo>
                    <a:pt x="15749" y="1256"/>
                  </a:lnTo>
                  <a:cubicBezTo>
                    <a:pt x="15749" y="571"/>
                    <a:pt x="15202" y="0"/>
                    <a:pt x="14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6145086" y="2679101"/>
              <a:ext cx="251822" cy="157552"/>
            </a:xfrm>
            <a:custGeom>
              <a:rect b="b" l="l" r="r" t="t"/>
              <a:pathLst>
                <a:path extrusionOk="0" h="5913" w="9451">
                  <a:moveTo>
                    <a:pt x="4726" y="0"/>
                  </a:moveTo>
                  <a:cubicBezTo>
                    <a:pt x="3950" y="0"/>
                    <a:pt x="3333" y="617"/>
                    <a:pt x="3333" y="1393"/>
                  </a:cubicBezTo>
                  <a:lnTo>
                    <a:pt x="731" y="1393"/>
                  </a:lnTo>
                  <a:cubicBezTo>
                    <a:pt x="343" y="1393"/>
                    <a:pt x="1" y="1712"/>
                    <a:pt x="1" y="2123"/>
                  </a:cubicBezTo>
                  <a:lnTo>
                    <a:pt x="1" y="5182"/>
                  </a:lnTo>
                  <a:cubicBezTo>
                    <a:pt x="1" y="5593"/>
                    <a:pt x="343" y="5912"/>
                    <a:pt x="731" y="5912"/>
                  </a:cubicBezTo>
                  <a:lnTo>
                    <a:pt x="8720" y="5912"/>
                  </a:lnTo>
                  <a:cubicBezTo>
                    <a:pt x="9108" y="5912"/>
                    <a:pt x="9451" y="5593"/>
                    <a:pt x="9451" y="5182"/>
                  </a:cubicBezTo>
                  <a:lnTo>
                    <a:pt x="9451" y="2123"/>
                  </a:lnTo>
                  <a:cubicBezTo>
                    <a:pt x="9451" y="1712"/>
                    <a:pt x="9108" y="1393"/>
                    <a:pt x="8720" y="1393"/>
                  </a:cubicBezTo>
                  <a:lnTo>
                    <a:pt x="6118" y="1393"/>
                  </a:lnTo>
                  <a:cubicBezTo>
                    <a:pt x="6118" y="617"/>
                    <a:pt x="5502" y="0"/>
                    <a:pt x="4726" y="0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6145086" y="2784904"/>
              <a:ext cx="251822" cy="51745"/>
            </a:xfrm>
            <a:custGeom>
              <a:rect b="b" l="l" r="r" t="t"/>
              <a:pathLst>
                <a:path extrusionOk="0" h="1942" w="9451">
                  <a:moveTo>
                    <a:pt x="1" y="1"/>
                  </a:moveTo>
                  <a:lnTo>
                    <a:pt x="1" y="1211"/>
                  </a:lnTo>
                  <a:cubicBezTo>
                    <a:pt x="1" y="1622"/>
                    <a:pt x="343" y="1941"/>
                    <a:pt x="731" y="1941"/>
                  </a:cubicBezTo>
                  <a:lnTo>
                    <a:pt x="8720" y="1941"/>
                  </a:lnTo>
                  <a:cubicBezTo>
                    <a:pt x="9108" y="1941"/>
                    <a:pt x="9451" y="1622"/>
                    <a:pt x="9451" y="1211"/>
                  </a:cubicBezTo>
                  <a:lnTo>
                    <a:pt x="9451" y="1"/>
                  </a:lnTo>
                  <a:cubicBezTo>
                    <a:pt x="9451" y="389"/>
                    <a:pt x="9108" y="709"/>
                    <a:pt x="8720" y="709"/>
                  </a:cubicBezTo>
                  <a:lnTo>
                    <a:pt x="731" y="709"/>
                  </a:lnTo>
                  <a:cubicBezTo>
                    <a:pt x="343" y="709"/>
                    <a:pt x="1" y="389"/>
                    <a:pt x="1" y="1"/>
                  </a:cubicBezTo>
                  <a:close/>
                </a:path>
              </a:pathLst>
            </a:custGeom>
            <a:solidFill>
              <a:srgbClr val="409F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6137812" y="2859108"/>
              <a:ext cx="71169" cy="71195"/>
            </a:xfrm>
            <a:custGeom>
              <a:rect b="b" l="l" r="r" t="t"/>
              <a:pathLst>
                <a:path extrusionOk="0" h="2672" w="2671">
                  <a:moveTo>
                    <a:pt x="1347" y="1"/>
                  </a:moveTo>
                  <a:cubicBezTo>
                    <a:pt x="616" y="1"/>
                    <a:pt x="0" y="594"/>
                    <a:pt x="0" y="1324"/>
                  </a:cubicBezTo>
                  <a:cubicBezTo>
                    <a:pt x="0" y="2078"/>
                    <a:pt x="616" y="2671"/>
                    <a:pt x="1347" y="2671"/>
                  </a:cubicBezTo>
                  <a:cubicBezTo>
                    <a:pt x="2077" y="2671"/>
                    <a:pt x="2671" y="2078"/>
                    <a:pt x="2671" y="1324"/>
                  </a:cubicBezTo>
                  <a:cubicBezTo>
                    <a:pt x="2671" y="594"/>
                    <a:pt x="2077" y="1"/>
                    <a:pt x="1347" y="1"/>
                  </a:cubicBezTo>
                  <a:close/>
                </a:path>
              </a:pathLst>
            </a:custGeom>
            <a:solidFill>
              <a:srgbClr val="5151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6095235" y="2940000"/>
              <a:ext cx="156326" cy="77883"/>
            </a:xfrm>
            <a:custGeom>
              <a:rect b="b" l="l" r="r" t="t"/>
              <a:pathLst>
                <a:path extrusionOk="0" h="2923" w="5867">
                  <a:moveTo>
                    <a:pt x="2945" y="0"/>
                  </a:moveTo>
                  <a:cubicBezTo>
                    <a:pt x="1644" y="0"/>
                    <a:pt x="525" y="845"/>
                    <a:pt x="160" y="2009"/>
                  </a:cubicBezTo>
                  <a:cubicBezTo>
                    <a:pt x="0" y="2466"/>
                    <a:pt x="343" y="2922"/>
                    <a:pt x="799" y="2922"/>
                  </a:cubicBezTo>
                  <a:lnTo>
                    <a:pt x="5067" y="2922"/>
                  </a:lnTo>
                  <a:cubicBezTo>
                    <a:pt x="5547" y="2922"/>
                    <a:pt x="5866" y="2466"/>
                    <a:pt x="5729" y="2009"/>
                  </a:cubicBezTo>
                  <a:cubicBezTo>
                    <a:pt x="5341" y="845"/>
                    <a:pt x="4246" y="0"/>
                    <a:pt x="2945" y="0"/>
                  </a:cubicBezTo>
                  <a:close/>
                </a:path>
              </a:pathLst>
            </a:custGeom>
            <a:solidFill>
              <a:srgbClr val="5151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6258217" y="2696739"/>
              <a:ext cx="24966" cy="24966"/>
            </a:xfrm>
            <a:custGeom>
              <a:rect b="b" l="l" r="r" t="t"/>
              <a:pathLst>
                <a:path extrusionOk="0" h="937" w="937">
                  <a:moveTo>
                    <a:pt x="480" y="0"/>
                  </a:moveTo>
                  <a:cubicBezTo>
                    <a:pt x="411" y="0"/>
                    <a:pt x="343" y="23"/>
                    <a:pt x="297" y="46"/>
                  </a:cubicBezTo>
                  <a:cubicBezTo>
                    <a:pt x="229" y="69"/>
                    <a:pt x="183" y="92"/>
                    <a:pt x="137" y="137"/>
                  </a:cubicBezTo>
                  <a:cubicBezTo>
                    <a:pt x="92" y="183"/>
                    <a:pt x="69" y="229"/>
                    <a:pt x="46" y="297"/>
                  </a:cubicBezTo>
                  <a:cubicBezTo>
                    <a:pt x="23" y="343"/>
                    <a:pt x="0" y="411"/>
                    <a:pt x="0" y="480"/>
                  </a:cubicBezTo>
                  <a:cubicBezTo>
                    <a:pt x="0" y="502"/>
                    <a:pt x="23" y="548"/>
                    <a:pt x="23" y="594"/>
                  </a:cubicBezTo>
                  <a:cubicBezTo>
                    <a:pt x="46" y="685"/>
                    <a:pt x="92" y="754"/>
                    <a:pt x="137" y="799"/>
                  </a:cubicBezTo>
                  <a:cubicBezTo>
                    <a:pt x="160" y="822"/>
                    <a:pt x="206" y="845"/>
                    <a:pt x="229" y="868"/>
                  </a:cubicBezTo>
                  <a:cubicBezTo>
                    <a:pt x="297" y="913"/>
                    <a:pt x="388" y="936"/>
                    <a:pt x="480" y="936"/>
                  </a:cubicBezTo>
                  <a:cubicBezTo>
                    <a:pt x="525" y="936"/>
                    <a:pt x="594" y="936"/>
                    <a:pt x="640" y="890"/>
                  </a:cubicBezTo>
                  <a:cubicBezTo>
                    <a:pt x="708" y="890"/>
                    <a:pt x="754" y="845"/>
                    <a:pt x="799" y="799"/>
                  </a:cubicBezTo>
                  <a:cubicBezTo>
                    <a:pt x="845" y="754"/>
                    <a:pt x="868" y="708"/>
                    <a:pt x="891" y="662"/>
                  </a:cubicBezTo>
                  <a:cubicBezTo>
                    <a:pt x="936" y="594"/>
                    <a:pt x="936" y="525"/>
                    <a:pt x="936" y="480"/>
                  </a:cubicBezTo>
                  <a:cubicBezTo>
                    <a:pt x="936" y="434"/>
                    <a:pt x="936" y="388"/>
                    <a:pt x="913" y="343"/>
                  </a:cubicBezTo>
                  <a:cubicBezTo>
                    <a:pt x="891" y="274"/>
                    <a:pt x="868" y="206"/>
                    <a:pt x="799" y="137"/>
                  </a:cubicBezTo>
                  <a:lnTo>
                    <a:pt x="708" y="69"/>
                  </a:lnTo>
                  <a:cubicBezTo>
                    <a:pt x="640" y="23"/>
                    <a:pt x="548" y="0"/>
                    <a:pt x="480" y="0"/>
                  </a:cubicBezTo>
                  <a:close/>
                </a:path>
              </a:pathLst>
            </a:custGeom>
            <a:solidFill>
              <a:srgbClr val="1F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6309906" y="2869446"/>
              <a:ext cx="110710" cy="21316"/>
            </a:xfrm>
            <a:custGeom>
              <a:rect b="b" l="l" r="r" t="t"/>
              <a:pathLst>
                <a:path extrusionOk="0" h="800" w="4155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lnTo>
                    <a:pt x="3675" y="800"/>
                  </a:lnTo>
                  <a:cubicBezTo>
                    <a:pt x="3675" y="800"/>
                    <a:pt x="3675" y="777"/>
                    <a:pt x="3698" y="777"/>
                  </a:cubicBezTo>
                  <a:lnTo>
                    <a:pt x="3767" y="777"/>
                  </a:lnTo>
                  <a:cubicBezTo>
                    <a:pt x="3780" y="778"/>
                    <a:pt x="3792" y="778"/>
                    <a:pt x="3804" y="778"/>
                  </a:cubicBezTo>
                  <a:cubicBezTo>
                    <a:pt x="4032" y="778"/>
                    <a:pt x="4155" y="584"/>
                    <a:pt x="4155" y="389"/>
                  </a:cubicBezTo>
                  <a:cubicBezTo>
                    <a:pt x="4155" y="206"/>
                    <a:pt x="4041" y="1"/>
                    <a:pt x="3767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6269168" y="2921136"/>
              <a:ext cx="189766" cy="17666"/>
            </a:xfrm>
            <a:custGeom>
              <a:rect b="b" l="l" r="r" t="t"/>
              <a:pathLst>
                <a:path extrusionOk="0" h="663" w="7122">
                  <a:moveTo>
                    <a:pt x="868" y="1"/>
                  </a:moveTo>
                  <a:cubicBezTo>
                    <a:pt x="0" y="1"/>
                    <a:pt x="0" y="663"/>
                    <a:pt x="868" y="663"/>
                  </a:cubicBezTo>
                  <a:lnTo>
                    <a:pt x="6483" y="663"/>
                  </a:lnTo>
                  <a:cubicBezTo>
                    <a:pt x="6916" y="663"/>
                    <a:pt x="7122" y="503"/>
                    <a:pt x="7122" y="343"/>
                  </a:cubicBezTo>
                  <a:cubicBezTo>
                    <a:pt x="7122" y="161"/>
                    <a:pt x="6916" y="1"/>
                    <a:pt x="6483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6269168" y="2961288"/>
              <a:ext cx="189766" cy="17666"/>
            </a:xfrm>
            <a:custGeom>
              <a:rect b="b" l="l" r="r" t="t"/>
              <a:pathLst>
                <a:path extrusionOk="0" h="663" w="7122">
                  <a:moveTo>
                    <a:pt x="868" y="0"/>
                  </a:moveTo>
                  <a:cubicBezTo>
                    <a:pt x="0" y="0"/>
                    <a:pt x="0" y="662"/>
                    <a:pt x="868" y="662"/>
                  </a:cubicBezTo>
                  <a:lnTo>
                    <a:pt x="6483" y="662"/>
                  </a:lnTo>
                  <a:cubicBezTo>
                    <a:pt x="6916" y="662"/>
                    <a:pt x="7122" y="502"/>
                    <a:pt x="7122" y="343"/>
                  </a:cubicBezTo>
                  <a:cubicBezTo>
                    <a:pt x="7122" y="160"/>
                    <a:pt x="6916" y="0"/>
                    <a:pt x="6483" y="0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6269168" y="3001414"/>
              <a:ext cx="189766" cy="17666"/>
            </a:xfrm>
            <a:custGeom>
              <a:rect b="b" l="l" r="r" t="t"/>
              <a:pathLst>
                <a:path extrusionOk="0" h="663" w="7122">
                  <a:moveTo>
                    <a:pt x="868" y="1"/>
                  </a:moveTo>
                  <a:cubicBezTo>
                    <a:pt x="0" y="1"/>
                    <a:pt x="0" y="663"/>
                    <a:pt x="868" y="663"/>
                  </a:cubicBezTo>
                  <a:lnTo>
                    <a:pt x="6483" y="663"/>
                  </a:lnTo>
                  <a:cubicBezTo>
                    <a:pt x="6916" y="663"/>
                    <a:pt x="7122" y="503"/>
                    <a:pt x="7122" y="343"/>
                  </a:cubicBezTo>
                  <a:cubicBezTo>
                    <a:pt x="7122" y="161"/>
                    <a:pt x="6916" y="1"/>
                    <a:pt x="6483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6159074" y="3063441"/>
              <a:ext cx="295600" cy="14628"/>
            </a:xfrm>
            <a:custGeom>
              <a:rect b="b" l="l" r="r" t="t"/>
              <a:pathLst>
                <a:path extrusionOk="0" h="549" w="11094">
                  <a:moveTo>
                    <a:pt x="1348" y="1"/>
                  </a:moveTo>
                  <a:cubicBezTo>
                    <a:pt x="1" y="1"/>
                    <a:pt x="1" y="549"/>
                    <a:pt x="1348" y="549"/>
                  </a:cubicBezTo>
                  <a:lnTo>
                    <a:pt x="10090" y="549"/>
                  </a:lnTo>
                  <a:cubicBezTo>
                    <a:pt x="10752" y="549"/>
                    <a:pt x="11094" y="412"/>
                    <a:pt x="11071" y="275"/>
                  </a:cubicBezTo>
                  <a:cubicBezTo>
                    <a:pt x="11094" y="138"/>
                    <a:pt x="10752" y="1"/>
                    <a:pt x="10090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6159074" y="3098718"/>
              <a:ext cx="295600" cy="14895"/>
            </a:xfrm>
            <a:custGeom>
              <a:rect b="b" l="l" r="r" t="t"/>
              <a:pathLst>
                <a:path extrusionOk="0" h="559" w="11094">
                  <a:moveTo>
                    <a:pt x="1348" y="1"/>
                  </a:moveTo>
                  <a:cubicBezTo>
                    <a:pt x="1" y="1"/>
                    <a:pt x="1" y="549"/>
                    <a:pt x="1348" y="549"/>
                  </a:cubicBezTo>
                  <a:cubicBezTo>
                    <a:pt x="2884" y="549"/>
                    <a:pt x="4421" y="559"/>
                    <a:pt x="5958" y="559"/>
                  </a:cubicBezTo>
                  <a:cubicBezTo>
                    <a:pt x="6727" y="559"/>
                    <a:pt x="7495" y="556"/>
                    <a:pt x="8264" y="549"/>
                  </a:cubicBezTo>
                  <a:lnTo>
                    <a:pt x="10090" y="549"/>
                  </a:lnTo>
                  <a:cubicBezTo>
                    <a:pt x="10752" y="549"/>
                    <a:pt x="11094" y="412"/>
                    <a:pt x="11071" y="275"/>
                  </a:cubicBezTo>
                  <a:cubicBezTo>
                    <a:pt x="11094" y="138"/>
                    <a:pt x="10752" y="1"/>
                    <a:pt x="10090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6088548" y="3061017"/>
              <a:ext cx="55981" cy="54809"/>
            </a:xfrm>
            <a:custGeom>
              <a:rect b="b" l="l" r="r" t="t"/>
              <a:pathLst>
                <a:path extrusionOk="0" h="2057" w="2101">
                  <a:moveTo>
                    <a:pt x="1050" y="1"/>
                  </a:moveTo>
                  <a:cubicBezTo>
                    <a:pt x="868" y="1"/>
                    <a:pt x="685" y="46"/>
                    <a:pt x="525" y="138"/>
                  </a:cubicBezTo>
                  <a:cubicBezTo>
                    <a:pt x="457" y="183"/>
                    <a:pt x="388" y="252"/>
                    <a:pt x="320" y="297"/>
                  </a:cubicBezTo>
                  <a:cubicBezTo>
                    <a:pt x="183" y="434"/>
                    <a:pt x="91" y="571"/>
                    <a:pt x="46" y="754"/>
                  </a:cubicBezTo>
                  <a:cubicBezTo>
                    <a:pt x="0" y="891"/>
                    <a:pt x="0" y="1028"/>
                    <a:pt x="23" y="1165"/>
                  </a:cubicBezTo>
                  <a:cubicBezTo>
                    <a:pt x="23" y="1302"/>
                    <a:pt x="69" y="1439"/>
                    <a:pt x="137" y="1553"/>
                  </a:cubicBezTo>
                  <a:cubicBezTo>
                    <a:pt x="206" y="1667"/>
                    <a:pt x="297" y="1758"/>
                    <a:pt x="411" y="1827"/>
                  </a:cubicBezTo>
                  <a:cubicBezTo>
                    <a:pt x="525" y="1918"/>
                    <a:pt x="639" y="1986"/>
                    <a:pt x="776" y="2009"/>
                  </a:cubicBezTo>
                  <a:cubicBezTo>
                    <a:pt x="861" y="2037"/>
                    <a:pt x="946" y="2057"/>
                    <a:pt x="1030" y="2057"/>
                  </a:cubicBezTo>
                  <a:cubicBezTo>
                    <a:pt x="1082" y="2057"/>
                    <a:pt x="1135" y="2050"/>
                    <a:pt x="1187" y="2032"/>
                  </a:cubicBezTo>
                  <a:cubicBezTo>
                    <a:pt x="1233" y="2032"/>
                    <a:pt x="1278" y="2032"/>
                    <a:pt x="1324" y="2009"/>
                  </a:cubicBezTo>
                  <a:lnTo>
                    <a:pt x="1347" y="2009"/>
                  </a:lnTo>
                  <a:cubicBezTo>
                    <a:pt x="1393" y="2009"/>
                    <a:pt x="1415" y="1986"/>
                    <a:pt x="1461" y="1964"/>
                  </a:cubicBezTo>
                  <a:cubicBezTo>
                    <a:pt x="1598" y="1918"/>
                    <a:pt x="1712" y="1849"/>
                    <a:pt x="1803" y="1758"/>
                  </a:cubicBezTo>
                  <a:cubicBezTo>
                    <a:pt x="1917" y="1621"/>
                    <a:pt x="2009" y="1484"/>
                    <a:pt x="2054" y="1302"/>
                  </a:cubicBezTo>
                  <a:lnTo>
                    <a:pt x="2077" y="1302"/>
                  </a:lnTo>
                  <a:cubicBezTo>
                    <a:pt x="2077" y="1210"/>
                    <a:pt x="2100" y="1119"/>
                    <a:pt x="2100" y="1028"/>
                  </a:cubicBezTo>
                  <a:cubicBezTo>
                    <a:pt x="2100" y="845"/>
                    <a:pt x="2054" y="663"/>
                    <a:pt x="1963" y="503"/>
                  </a:cubicBezTo>
                  <a:cubicBezTo>
                    <a:pt x="1895" y="434"/>
                    <a:pt x="1849" y="366"/>
                    <a:pt x="1803" y="297"/>
                  </a:cubicBezTo>
                  <a:cubicBezTo>
                    <a:pt x="1666" y="183"/>
                    <a:pt x="1507" y="92"/>
                    <a:pt x="1324" y="46"/>
                  </a:cubicBezTo>
                  <a:cubicBezTo>
                    <a:pt x="1233" y="23"/>
                    <a:pt x="1141" y="1"/>
                    <a:pt x="1050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159074" y="3143720"/>
              <a:ext cx="295600" cy="14895"/>
            </a:xfrm>
            <a:custGeom>
              <a:rect b="b" l="l" r="r" t="t"/>
              <a:pathLst>
                <a:path extrusionOk="0" h="559" w="11094">
                  <a:moveTo>
                    <a:pt x="1348" y="1"/>
                  </a:moveTo>
                  <a:cubicBezTo>
                    <a:pt x="1" y="1"/>
                    <a:pt x="1" y="549"/>
                    <a:pt x="1348" y="549"/>
                  </a:cubicBezTo>
                  <a:cubicBezTo>
                    <a:pt x="2884" y="549"/>
                    <a:pt x="4421" y="559"/>
                    <a:pt x="5958" y="559"/>
                  </a:cubicBezTo>
                  <a:cubicBezTo>
                    <a:pt x="6727" y="559"/>
                    <a:pt x="7495" y="556"/>
                    <a:pt x="8264" y="549"/>
                  </a:cubicBezTo>
                  <a:lnTo>
                    <a:pt x="10090" y="549"/>
                  </a:lnTo>
                  <a:cubicBezTo>
                    <a:pt x="10752" y="549"/>
                    <a:pt x="11094" y="412"/>
                    <a:pt x="11071" y="275"/>
                  </a:cubicBezTo>
                  <a:cubicBezTo>
                    <a:pt x="11094" y="138"/>
                    <a:pt x="10752" y="1"/>
                    <a:pt x="10090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6159074" y="3178997"/>
              <a:ext cx="295600" cy="15241"/>
            </a:xfrm>
            <a:custGeom>
              <a:rect b="b" l="l" r="r" t="t"/>
              <a:pathLst>
                <a:path extrusionOk="0" h="572" w="11094">
                  <a:moveTo>
                    <a:pt x="1348" y="1"/>
                  </a:moveTo>
                  <a:cubicBezTo>
                    <a:pt x="1" y="1"/>
                    <a:pt x="1" y="571"/>
                    <a:pt x="1348" y="571"/>
                  </a:cubicBezTo>
                  <a:lnTo>
                    <a:pt x="10090" y="571"/>
                  </a:lnTo>
                  <a:cubicBezTo>
                    <a:pt x="10752" y="571"/>
                    <a:pt x="11094" y="434"/>
                    <a:pt x="11071" y="297"/>
                  </a:cubicBezTo>
                  <a:cubicBezTo>
                    <a:pt x="11093" y="169"/>
                    <a:pt x="10794" y="21"/>
                    <a:pt x="10214" y="21"/>
                  </a:cubicBezTo>
                  <a:cubicBezTo>
                    <a:pt x="10174" y="21"/>
                    <a:pt x="10133" y="22"/>
                    <a:pt x="10090" y="24"/>
                  </a:cubicBezTo>
                  <a:lnTo>
                    <a:pt x="9839" y="24"/>
                  </a:lnTo>
                  <a:cubicBezTo>
                    <a:pt x="9839" y="24"/>
                    <a:pt x="9816" y="1"/>
                    <a:pt x="9816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6088548" y="3141295"/>
              <a:ext cx="55981" cy="55075"/>
            </a:xfrm>
            <a:custGeom>
              <a:rect b="b" l="l" r="r" t="t"/>
              <a:pathLst>
                <a:path extrusionOk="0" h="2067" w="2101">
                  <a:moveTo>
                    <a:pt x="1050" y="1"/>
                  </a:moveTo>
                  <a:cubicBezTo>
                    <a:pt x="868" y="1"/>
                    <a:pt x="685" y="46"/>
                    <a:pt x="525" y="138"/>
                  </a:cubicBezTo>
                  <a:cubicBezTo>
                    <a:pt x="457" y="206"/>
                    <a:pt x="388" y="252"/>
                    <a:pt x="320" y="297"/>
                  </a:cubicBezTo>
                  <a:cubicBezTo>
                    <a:pt x="183" y="434"/>
                    <a:pt x="91" y="594"/>
                    <a:pt x="46" y="754"/>
                  </a:cubicBezTo>
                  <a:cubicBezTo>
                    <a:pt x="0" y="891"/>
                    <a:pt x="0" y="1028"/>
                    <a:pt x="23" y="1165"/>
                  </a:cubicBezTo>
                  <a:cubicBezTo>
                    <a:pt x="23" y="1302"/>
                    <a:pt x="69" y="1439"/>
                    <a:pt x="137" y="1553"/>
                  </a:cubicBezTo>
                  <a:cubicBezTo>
                    <a:pt x="206" y="1667"/>
                    <a:pt x="297" y="1758"/>
                    <a:pt x="411" y="1849"/>
                  </a:cubicBezTo>
                  <a:cubicBezTo>
                    <a:pt x="525" y="1941"/>
                    <a:pt x="639" y="1986"/>
                    <a:pt x="776" y="2032"/>
                  </a:cubicBezTo>
                  <a:cubicBezTo>
                    <a:pt x="845" y="2055"/>
                    <a:pt x="913" y="2066"/>
                    <a:pt x="982" y="2066"/>
                  </a:cubicBezTo>
                  <a:cubicBezTo>
                    <a:pt x="1050" y="2066"/>
                    <a:pt x="1119" y="2055"/>
                    <a:pt x="1187" y="2032"/>
                  </a:cubicBezTo>
                  <a:cubicBezTo>
                    <a:pt x="1202" y="2040"/>
                    <a:pt x="1218" y="2042"/>
                    <a:pt x="1233" y="2042"/>
                  </a:cubicBezTo>
                  <a:cubicBezTo>
                    <a:pt x="1263" y="2042"/>
                    <a:pt x="1294" y="2032"/>
                    <a:pt x="1324" y="2032"/>
                  </a:cubicBezTo>
                  <a:lnTo>
                    <a:pt x="1347" y="2032"/>
                  </a:lnTo>
                  <a:cubicBezTo>
                    <a:pt x="1393" y="2009"/>
                    <a:pt x="1415" y="1986"/>
                    <a:pt x="1461" y="1964"/>
                  </a:cubicBezTo>
                  <a:cubicBezTo>
                    <a:pt x="1598" y="1918"/>
                    <a:pt x="1712" y="1849"/>
                    <a:pt x="1803" y="1758"/>
                  </a:cubicBezTo>
                  <a:cubicBezTo>
                    <a:pt x="1917" y="1644"/>
                    <a:pt x="2009" y="1484"/>
                    <a:pt x="2054" y="1324"/>
                  </a:cubicBezTo>
                  <a:cubicBezTo>
                    <a:pt x="2054" y="1302"/>
                    <a:pt x="2054" y="1302"/>
                    <a:pt x="2077" y="1302"/>
                  </a:cubicBezTo>
                  <a:cubicBezTo>
                    <a:pt x="2077" y="1210"/>
                    <a:pt x="2100" y="1119"/>
                    <a:pt x="2100" y="1028"/>
                  </a:cubicBezTo>
                  <a:cubicBezTo>
                    <a:pt x="2100" y="845"/>
                    <a:pt x="2054" y="685"/>
                    <a:pt x="1963" y="526"/>
                  </a:cubicBezTo>
                  <a:cubicBezTo>
                    <a:pt x="1895" y="434"/>
                    <a:pt x="1849" y="366"/>
                    <a:pt x="1803" y="297"/>
                  </a:cubicBezTo>
                  <a:cubicBezTo>
                    <a:pt x="1666" y="183"/>
                    <a:pt x="1507" y="92"/>
                    <a:pt x="1324" y="46"/>
                  </a:cubicBezTo>
                  <a:cubicBezTo>
                    <a:pt x="1233" y="23"/>
                    <a:pt x="1141" y="23"/>
                    <a:pt x="1050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6159074" y="3223999"/>
              <a:ext cx="295600" cy="15241"/>
            </a:xfrm>
            <a:custGeom>
              <a:rect b="b" l="l" r="r" t="t"/>
              <a:pathLst>
                <a:path extrusionOk="0" h="572" w="11094">
                  <a:moveTo>
                    <a:pt x="1348" y="1"/>
                  </a:moveTo>
                  <a:cubicBezTo>
                    <a:pt x="1" y="1"/>
                    <a:pt x="1" y="571"/>
                    <a:pt x="1348" y="571"/>
                  </a:cubicBezTo>
                  <a:lnTo>
                    <a:pt x="10090" y="571"/>
                  </a:lnTo>
                  <a:cubicBezTo>
                    <a:pt x="10752" y="571"/>
                    <a:pt x="11094" y="434"/>
                    <a:pt x="11071" y="298"/>
                  </a:cubicBezTo>
                  <a:cubicBezTo>
                    <a:pt x="11093" y="169"/>
                    <a:pt x="10794" y="21"/>
                    <a:pt x="10214" y="21"/>
                  </a:cubicBezTo>
                  <a:cubicBezTo>
                    <a:pt x="10174" y="21"/>
                    <a:pt x="10133" y="22"/>
                    <a:pt x="10090" y="24"/>
                  </a:cubicBezTo>
                  <a:lnTo>
                    <a:pt x="9839" y="24"/>
                  </a:lnTo>
                  <a:cubicBezTo>
                    <a:pt x="9839" y="24"/>
                    <a:pt x="9816" y="1"/>
                    <a:pt x="9816" y="1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6159074" y="3259888"/>
              <a:ext cx="295600" cy="14628"/>
            </a:xfrm>
            <a:custGeom>
              <a:rect b="b" l="l" r="r" t="t"/>
              <a:pathLst>
                <a:path extrusionOk="0" h="549" w="11094">
                  <a:moveTo>
                    <a:pt x="1348" y="0"/>
                  </a:moveTo>
                  <a:cubicBezTo>
                    <a:pt x="1" y="0"/>
                    <a:pt x="1" y="548"/>
                    <a:pt x="1348" y="548"/>
                  </a:cubicBezTo>
                  <a:lnTo>
                    <a:pt x="10090" y="548"/>
                  </a:lnTo>
                  <a:cubicBezTo>
                    <a:pt x="10752" y="548"/>
                    <a:pt x="11094" y="411"/>
                    <a:pt x="11071" y="274"/>
                  </a:cubicBezTo>
                  <a:cubicBezTo>
                    <a:pt x="11094" y="137"/>
                    <a:pt x="10752" y="0"/>
                    <a:pt x="10090" y="0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6088548" y="3221574"/>
              <a:ext cx="55981" cy="55155"/>
            </a:xfrm>
            <a:custGeom>
              <a:rect b="b" l="l" r="r" t="t"/>
              <a:pathLst>
                <a:path extrusionOk="0" h="2070" w="2101">
                  <a:moveTo>
                    <a:pt x="1050" y="0"/>
                  </a:moveTo>
                  <a:cubicBezTo>
                    <a:pt x="868" y="23"/>
                    <a:pt x="685" y="69"/>
                    <a:pt x="525" y="160"/>
                  </a:cubicBezTo>
                  <a:cubicBezTo>
                    <a:pt x="457" y="206"/>
                    <a:pt x="388" y="252"/>
                    <a:pt x="320" y="320"/>
                  </a:cubicBezTo>
                  <a:cubicBezTo>
                    <a:pt x="183" y="434"/>
                    <a:pt x="91" y="594"/>
                    <a:pt x="46" y="777"/>
                  </a:cubicBezTo>
                  <a:cubicBezTo>
                    <a:pt x="0" y="913"/>
                    <a:pt x="0" y="1050"/>
                    <a:pt x="23" y="1187"/>
                  </a:cubicBezTo>
                  <a:cubicBezTo>
                    <a:pt x="23" y="1302"/>
                    <a:pt x="69" y="1438"/>
                    <a:pt x="137" y="1553"/>
                  </a:cubicBezTo>
                  <a:cubicBezTo>
                    <a:pt x="206" y="1667"/>
                    <a:pt x="297" y="1781"/>
                    <a:pt x="411" y="1849"/>
                  </a:cubicBezTo>
                  <a:cubicBezTo>
                    <a:pt x="525" y="1941"/>
                    <a:pt x="639" y="2009"/>
                    <a:pt x="776" y="2032"/>
                  </a:cubicBezTo>
                  <a:cubicBezTo>
                    <a:pt x="856" y="2059"/>
                    <a:pt x="937" y="2070"/>
                    <a:pt x="1017" y="2070"/>
                  </a:cubicBezTo>
                  <a:cubicBezTo>
                    <a:pt x="1074" y="2070"/>
                    <a:pt x="1130" y="2064"/>
                    <a:pt x="1187" y="2055"/>
                  </a:cubicBezTo>
                  <a:cubicBezTo>
                    <a:pt x="1233" y="2055"/>
                    <a:pt x="1278" y="2055"/>
                    <a:pt x="1324" y="2032"/>
                  </a:cubicBezTo>
                  <a:lnTo>
                    <a:pt x="1347" y="2032"/>
                  </a:lnTo>
                  <a:cubicBezTo>
                    <a:pt x="1393" y="2009"/>
                    <a:pt x="1415" y="1986"/>
                    <a:pt x="1461" y="1986"/>
                  </a:cubicBezTo>
                  <a:cubicBezTo>
                    <a:pt x="1598" y="1941"/>
                    <a:pt x="1712" y="1872"/>
                    <a:pt x="1803" y="1758"/>
                  </a:cubicBezTo>
                  <a:cubicBezTo>
                    <a:pt x="1917" y="1644"/>
                    <a:pt x="2009" y="1484"/>
                    <a:pt x="2054" y="1324"/>
                  </a:cubicBezTo>
                  <a:cubicBezTo>
                    <a:pt x="2054" y="1324"/>
                    <a:pt x="2054" y="1324"/>
                    <a:pt x="2077" y="1302"/>
                  </a:cubicBezTo>
                  <a:cubicBezTo>
                    <a:pt x="2077" y="1233"/>
                    <a:pt x="2100" y="1142"/>
                    <a:pt x="2100" y="1050"/>
                  </a:cubicBezTo>
                  <a:cubicBezTo>
                    <a:pt x="2100" y="845"/>
                    <a:pt x="2054" y="685"/>
                    <a:pt x="1963" y="525"/>
                  </a:cubicBezTo>
                  <a:cubicBezTo>
                    <a:pt x="1895" y="457"/>
                    <a:pt x="1849" y="389"/>
                    <a:pt x="1803" y="320"/>
                  </a:cubicBezTo>
                  <a:cubicBezTo>
                    <a:pt x="1666" y="183"/>
                    <a:pt x="1507" y="92"/>
                    <a:pt x="1324" y="46"/>
                  </a:cubicBezTo>
                  <a:cubicBezTo>
                    <a:pt x="1233" y="46"/>
                    <a:pt x="1141" y="23"/>
                    <a:pt x="1050" y="0"/>
                  </a:cubicBez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6093397" y="3062855"/>
              <a:ext cx="55981" cy="43698"/>
            </a:xfrm>
            <a:custGeom>
              <a:rect b="b" l="l" r="r" t="t"/>
              <a:pathLst>
                <a:path extrusionOk="0" h="1640" w="2101">
                  <a:moveTo>
                    <a:pt x="1987" y="0"/>
                  </a:moveTo>
                  <a:cubicBezTo>
                    <a:pt x="1644" y="0"/>
                    <a:pt x="1393" y="274"/>
                    <a:pt x="1165" y="502"/>
                  </a:cubicBezTo>
                  <a:cubicBezTo>
                    <a:pt x="1074" y="639"/>
                    <a:pt x="959" y="776"/>
                    <a:pt x="868" y="890"/>
                  </a:cubicBezTo>
                  <a:cubicBezTo>
                    <a:pt x="822" y="959"/>
                    <a:pt x="777" y="1004"/>
                    <a:pt x="731" y="1073"/>
                  </a:cubicBezTo>
                  <a:cubicBezTo>
                    <a:pt x="640" y="1004"/>
                    <a:pt x="571" y="936"/>
                    <a:pt x="480" y="890"/>
                  </a:cubicBezTo>
                  <a:cubicBezTo>
                    <a:pt x="417" y="827"/>
                    <a:pt x="268" y="711"/>
                    <a:pt x="159" y="711"/>
                  </a:cubicBezTo>
                  <a:cubicBezTo>
                    <a:pt x="109" y="711"/>
                    <a:pt x="68" y="735"/>
                    <a:pt x="46" y="799"/>
                  </a:cubicBezTo>
                  <a:cubicBezTo>
                    <a:pt x="1" y="959"/>
                    <a:pt x="183" y="1096"/>
                    <a:pt x="275" y="1187"/>
                  </a:cubicBezTo>
                  <a:lnTo>
                    <a:pt x="571" y="1461"/>
                  </a:lnTo>
                  <a:cubicBezTo>
                    <a:pt x="594" y="1507"/>
                    <a:pt x="617" y="1552"/>
                    <a:pt x="663" y="1575"/>
                  </a:cubicBezTo>
                  <a:cubicBezTo>
                    <a:pt x="702" y="1615"/>
                    <a:pt x="758" y="1639"/>
                    <a:pt x="810" y="1639"/>
                  </a:cubicBezTo>
                  <a:cubicBezTo>
                    <a:pt x="848" y="1639"/>
                    <a:pt x="885" y="1627"/>
                    <a:pt x="914" y="1598"/>
                  </a:cubicBezTo>
                  <a:cubicBezTo>
                    <a:pt x="1051" y="1507"/>
                    <a:pt x="1142" y="1370"/>
                    <a:pt x="1256" y="1255"/>
                  </a:cubicBezTo>
                  <a:cubicBezTo>
                    <a:pt x="1370" y="1141"/>
                    <a:pt x="1462" y="1027"/>
                    <a:pt x="1576" y="913"/>
                  </a:cubicBezTo>
                  <a:cubicBezTo>
                    <a:pt x="1781" y="685"/>
                    <a:pt x="2032" y="457"/>
                    <a:pt x="2078" y="137"/>
                  </a:cubicBezTo>
                  <a:cubicBezTo>
                    <a:pt x="2101" y="69"/>
                    <a:pt x="2055" y="0"/>
                    <a:pt x="1987" y="0"/>
                  </a:cubicBezTo>
                  <a:close/>
                </a:path>
              </a:pathLst>
            </a:custGeom>
            <a:solidFill>
              <a:srgbClr val="1F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6093397" y="3144946"/>
              <a:ext cx="55981" cy="43458"/>
            </a:xfrm>
            <a:custGeom>
              <a:rect b="b" l="l" r="r" t="t"/>
              <a:pathLst>
                <a:path extrusionOk="0" h="1631" w="2101">
                  <a:moveTo>
                    <a:pt x="1987" y="1"/>
                  </a:moveTo>
                  <a:cubicBezTo>
                    <a:pt x="1644" y="1"/>
                    <a:pt x="1393" y="274"/>
                    <a:pt x="1165" y="503"/>
                  </a:cubicBezTo>
                  <a:cubicBezTo>
                    <a:pt x="1074" y="640"/>
                    <a:pt x="959" y="754"/>
                    <a:pt x="868" y="891"/>
                  </a:cubicBezTo>
                  <a:cubicBezTo>
                    <a:pt x="822" y="959"/>
                    <a:pt x="777" y="1005"/>
                    <a:pt x="731" y="1073"/>
                  </a:cubicBezTo>
                  <a:cubicBezTo>
                    <a:pt x="640" y="1005"/>
                    <a:pt x="571" y="936"/>
                    <a:pt x="480" y="868"/>
                  </a:cubicBezTo>
                  <a:cubicBezTo>
                    <a:pt x="418" y="821"/>
                    <a:pt x="270" y="710"/>
                    <a:pt x="161" y="710"/>
                  </a:cubicBezTo>
                  <a:cubicBezTo>
                    <a:pt x="110" y="710"/>
                    <a:pt x="68" y="734"/>
                    <a:pt x="46" y="799"/>
                  </a:cubicBezTo>
                  <a:cubicBezTo>
                    <a:pt x="1" y="959"/>
                    <a:pt x="183" y="1096"/>
                    <a:pt x="275" y="1187"/>
                  </a:cubicBezTo>
                  <a:lnTo>
                    <a:pt x="571" y="1461"/>
                  </a:lnTo>
                  <a:cubicBezTo>
                    <a:pt x="594" y="1507"/>
                    <a:pt x="617" y="1553"/>
                    <a:pt x="663" y="1575"/>
                  </a:cubicBezTo>
                  <a:cubicBezTo>
                    <a:pt x="700" y="1613"/>
                    <a:pt x="752" y="1630"/>
                    <a:pt x="802" y="1630"/>
                  </a:cubicBezTo>
                  <a:cubicBezTo>
                    <a:pt x="843" y="1630"/>
                    <a:pt x="883" y="1619"/>
                    <a:pt x="914" y="1598"/>
                  </a:cubicBezTo>
                  <a:cubicBezTo>
                    <a:pt x="1051" y="1507"/>
                    <a:pt x="1142" y="1370"/>
                    <a:pt x="1256" y="1233"/>
                  </a:cubicBezTo>
                  <a:cubicBezTo>
                    <a:pt x="1370" y="1119"/>
                    <a:pt x="1462" y="1028"/>
                    <a:pt x="1576" y="914"/>
                  </a:cubicBezTo>
                  <a:cubicBezTo>
                    <a:pt x="1781" y="685"/>
                    <a:pt x="2032" y="457"/>
                    <a:pt x="2078" y="137"/>
                  </a:cubicBezTo>
                  <a:cubicBezTo>
                    <a:pt x="2101" y="69"/>
                    <a:pt x="2055" y="1"/>
                    <a:pt x="1987" y="1"/>
                  </a:cubicBezTo>
                  <a:close/>
                </a:path>
              </a:pathLst>
            </a:custGeom>
            <a:solidFill>
              <a:srgbClr val="1F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6093397" y="3227036"/>
              <a:ext cx="55981" cy="43271"/>
            </a:xfrm>
            <a:custGeom>
              <a:rect b="b" l="l" r="r" t="t"/>
              <a:pathLst>
                <a:path extrusionOk="0" h="1624" w="2101">
                  <a:moveTo>
                    <a:pt x="1987" y="1"/>
                  </a:moveTo>
                  <a:cubicBezTo>
                    <a:pt x="1644" y="1"/>
                    <a:pt x="1393" y="252"/>
                    <a:pt x="1165" y="503"/>
                  </a:cubicBezTo>
                  <a:cubicBezTo>
                    <a:pt x="1074" y="617"/>
                    <a:pt x="959" y="754"/>
                    <a:pt x="868" y="891"/>
                  </a:cubicBezTo>
                  <a:cubicBezTo>
                    <a:pt x="822" y="937"/>
                    <a:pt x="777" y="1005"/>
                    <a:pt x="731" y="1051"/>
                  </a:cubicBezTo>
                  <a:cubicBezTo>
                    <a:pt x="640" y="1005"/>
                    <a:pt x="571" y="937"/>
                    <a:pt x="480" y="868"/>
                  </a:cubicBezTo>
                  <a:cubicBezTo>
                    <a:pt x="418" y="822"/>
                    <a:pt x="270" y="711"/>
                    <a:pt x="161" y="711"/>
                  </a:cubicBezTo>
                  <a:cubicBezTo>
                    <a:pt x="110" y="711"/>
                    <a:pt x="68" y="735"/>
                    <a:pt x="46" y="800"/>
                  </a:cubicBezTo>
                  <a:cubicBezTo>
                    <a:pt x="1" y="937"/>
                    <a:pt x="183" y="1097"/>
                    <a:pt x="275" y="1188"/>
                  </a:cubicBezTo>
                  <a:lnTo>
                    <a:pt x="571" y="1462"/>
                  </a:lnTo>
                  <a:cubicBezTo>
                    <a:pt x="594" y="1507"/>
                    <a:pt x="617" y="1553"/>
                    <a:pt x="663" y="1576"/>
                  </a:cubicBezTo>
                  <a:cubicBezTo>
                    <a:pt x="705" y="1604"/>
                    <a:pt x="765" y="1624"/>
                    <a:pt x="820" y="1624"/>
                  </a:cubicBezTo>
                  <a:cubicBezTo>
                    <a:pt x="855" y="1624"/>
                    <a:pt x="888" y="1616"/>
                    <a:pt x="914" y="1599"/>
                  </a:cubicBezTo>
                  <a:cubicBezTo>
                    <a:pt x="1051" y="1507"/>
                    <a:pt x="1142" y="1348"/>
                    <a:pt x="1256" y="1233"/>
                  </a:cubicBezTo>
                  <a:cubicBezTo>
                    <a:pt x="1370" y="1119"/>
                    <a:pt x="1462" y="1005"/>
                    <a:pt x="1576" y="914"/>
                  </a:cubicBezTo>
                  <a:cubicBezTo>
                    <a:pt x="1781" y="686"/>
                    <a:pt x="2032" y="435"/>
                    <a:pt x="2078" y="115"/>
                  </a:cubicBezTo>
                  <a:cubicBezTo>
                    <a:pt x="2101" y="69"/>
                    <a:pt x="2055" y="1"/>
                    <a:pt x="1987" y="1"/>
                  </a:cubicBezTo>
                  <a:close/>
                </a:path>
              </a:pathLst>
            </a:custGeom>
            <a:solidFill>
              <a:srgbClr val="1F37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>
              <a:off x="6385309" y="2870459"/>
              <a:ext cx="294401" cy="352380"/>
            </a:xfrm>
            <a:custGeom>
              <a:rect b="b" l="l" r="r" t="t"/>
              <a:pathLst>
                <a:path extrusionOk="0" h="13225" w="11049">
                  <a:moveTo>
                    <a:pt x="8330" y="0"/>
                  </a:moveTo>
                  <a:cubicBezTo>
                    <a:pt x="7917" y="0"/>
                    <a:pt x="7511" y="193"/>
                    <a:pt x="7259" y="556"/>
                  </a:cubicBezTo>
                  <a:lnTo>
                    <a:pt x="1" y="10850"/>
                  </a:lnTo>
                  <a:lnTo>
                    <a:pt x="3379" y="13224"/>
                  </a:lnTo>
                  <a:lnTo>
                    <a:pt x="10637" y="2930"/>
                  </a:lnTo>
                  <a:cubicBezTo>
                    <a:pt x="11048" y="2336"/>
                    <a:pt x="10911" y="1515"/>
                    <a:pt x="10318" y="1104"/>
                  </a:cubicBezTo>
                  <a:lnTo>
                    <a:pt x="9085" y="237"/>
                  </a:lnTo>
                  <a:cubicBezTo>
                    <a:pt x="8855" y="77"/>
                    <a:pt x="8591" y="0"/>
                    <a:pt x="8330" y="0"/>
                  </a:cubicBezTo>
                  <a:close/>
                </a:path>
              </a:pathLst>
            </a:custGeom>
            <a:solidFill>
              <a:srgbClr val="5135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>
              <a:off x="6385309" y="2870618"/>
              <a:ext cx="236608" cy="305378"/>
            </a:xfrm>
            <a:custGeom>
              <a:rect b="b" l="l" r="r" t="t"/>
              <a:pathLst>
                <a:path extrusionOk="0" h="11461" w="8880">
                  <a:moveTo>
                    <a:pt x="8328" y="0"/>
                  </a:moveTo>
                  <a:cubicBezTo>
                    <a:pt x="7914" y="0"/>
                    <a:pt x="7511" y="188"/>
                    <a:pt x="7259" y="550"/>
                  </a:cubicBezTo>
                  <a:lnTo>
                    <a:pt x="1" y="10844"/>
                  </a:lnTo>
                  <a:lnTo>
                    <a:pt x="891" y="11461"/>
                  </a:lnTo>
                  <a:lnTo>
                    <a:pt x="8880" y="116"/>
                  </a:lnTo>
                  <a:cubicBezTo>
                    <a:pt x="8703" y="38"/>
                    <a:pt x="8514" y="0"/>
                    <a:pt x="8328" y="0"/>
                  </a:cubicBezTo>
                  <a:close/>
                </a:path>
              </a:pathLst>
            </a:custGeom>
            <a:solidFill>
              <a:srgbClr val="5151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447949" y="2901073"/>
              <a:ext cx="231145" cy="321765"/>
            </a:xfrm>
            <a:custGeom>
              <a:rect b="b" l="l" r="r" t="t"/>
              <a:pathLst>
                <a:path extrusionOk="0" h="12076" w="8675">
                  <a:moveTo>
                    <a:pt x="8013" y="1"/>
                  </a:moveTo>
                  <a:cubicBezTo>
                    <a:pt x="8013" y="23"/>
                    <a:pt x="8013" y="23"/>
                    <a:pt x="8013" y="23"/>
                  </a:cubicBezTo>
                  <a:lnTo>
                    <a:pt x="1" y="11368"/>
                  </a:lnTo>
                  <a:lnTo>
                    <a:pt x="1028" y="12075"/>
                  </a:lnTo>
                  <a:lnTo>
                    <a:pt x="8286" y="1781"/>
                  </a:lnTo>
                  <a:cubicBezTo>
                    <a:pt x="8675" y="1210"/>
                    <a:pt x="8560" y="434"/>
                    <a:pt x="8013" y="1"/>
                  </a:cubicBezTo>
                  <a:close/>
                </a:path>
              </a:pathLst>
            </a:custGeom>
            <a:solidFill>
              <a:srgbClr val="0D142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6357333" y="3159547"/>
              <a:ext cx="118037" cy="135650"/>
            </a:xfrm>
            <a:custGeom>
              <a:rect b="b" l="l" r="r" t="t"/>
              <a:pathLst>
                <a:path extrusionOk="0" h="5091" w="4430">
                  <a:moveTo>
                    <a:pt x="1051" y="0"/>
                  </a:moveTo>
                  <a:lnTo>
                    <a:pt x="1" y="5090"/>
                  </a:lnTo>
                  <a:lnTo>
                    <a:pt x="4429" y="2374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02BB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6357333" y="3243475"/>
              <a:ext cx="44444" cy="51718"/>
            </a:xfrm>
            <a:custGeom>
              <a:rect b="b" l="l" r="r" t="t"/>
              <a:pathLst>
                <a:path extrusionOk="0" h="1941" w="1668">
                  <a:moveTo>
                    <a:pt x="389" y="0"/>
                  </a:moveTo>
                  <a:lnTo>
                    <a:pt x="1" y="1940"/>
                  </a:lnTo>
                  <a:lnTo>
                    <a:pt x="1667" y="913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5151A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9" name="Google Shape;1099;p30"/>
          <p:cNvSpPr/>
          <p:nvPr/>
        </p:nvSpPr>
        <p:spPr>
          <a:xfrm>
            <a:off x="2037494" y="913245"/>
            <a:ext cx="2553555" cy="26856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C" sz="12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Revisión - Análisis - Criterios</a:t>
            </a:r>
            <a:endParaRPr/>
          </a:p>
        </p:txBody>
      </p:sp>
      <p:cxnSp>
        <p:nvCxnSpPr>
          <p:cNvPr id="1100" name="Google Shape;1100;p30"/>
          <p:cNvCxnSpPr/>
          <p:nvPr/>
        </p:nvCxnSpPr>
        <p:spPr>
          <a:xfrm rot="10800000">
            <a:off x="8958400" y="3467036"/>
            <a:ext cx="0" cy="1385819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1" name="Google Shape;1101;p30"/>
          <p:cNvCxnSpPr/>
          <p:nvPr/>
        </p:nvCxnSpPr>
        <p:spPr>
          <a:xfrm>
            <a:off x="8966505" y="1969203"/>
            <a:ext cx="0" cy="110809"/>
          </a:xfrm>
          <a:prstGeom prst="straightConnector1">
            <a:avLst/>
          </a:prstGeom>
          <a:noFill/>
          <a:ln cap="flat" cmpd="sng" w="1905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2" name="Google Shape;1102;p30"/>
          <p:cNvSpPr/>
          <p:nvPr/>
        </p:nvSpPr>
        <p:spPr>
          <a:xfrm>
            <a:off x="8296917" y="2029886"/>
            <a:ext cx="1331031" cy="1467351"/>
          </a:xfrm>
          <a:custGeom>
            <a:rect b="b" l="l" r="r" t="t"/>
            <a:pathLst>
              <a:path extrusionOk="0" h="46816" w="46839">
                <a:moveTo>
                  <a:pt x="23420" y="1"/>
                </a:moveTo>
                <a:cubicBezTo>
                  <a:pt x="10478" y="1"/>
                  <a:pt x="1" y="10477"/>
                  <a:pt x="1" y="23419"/>
                </a:cubicBezTo>
                <a:cubicBezTo>
                  <a:pt x="1" y="36338"/>
                  <a:pt x="10478" y="46815"/>
                  <a:pt x="23420" y="46815"/>
                </a:cubicBezTo>
                <a:cubicBezTo>
                  <a:pt x="36339" y="46815"/>
                  <a:pt x="46838" y="36338"/>
                  <a:pt x="46838" y="23419"/>
                </a:cubicBezTo>
                <a:cubicBezTo>
                  <a:pt x="46838" y="10477"/>
                  <a:pt x="36339" y="1"/>
                  <a:pt x="234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0"/>
          <p:cNvSpPr/>
          <p:nvPr/>
        </p:nvSpPr>
        <p:spPr>
          <a:xfrm>
            <a:off x="8389015" y="2175124"/>
            <a:ext cx="1146177" cy="1264156"/>
          </a:xfrm>
          <a:custGeom>
            <a:rect b="b" l="l" r="r" t="t"/>
            <a:pathLst>
              <a:path extrusionOk="0" h="40333" w="40334">
                <a:moveTo>
                  <a:pt x="20179" y="0"/>
                </a:moveTo>
                <a:cubicBezTo>
                  <a:pt x="9040" y="0"/>
                  <a:pt x="1" y="9039"/>
                  <a:pt x="1" y="20178"/>
                </a:cubicBezTo>
                <a:cubicBezTo>
                  <a:pt x="1" y="31316"/>
                  <a:pt x="9040" y="40332"/>
                  <a:pt x="20179" y="40332"/>
                </a:cubicBezTo>
                <a:cubicBezTo>
                  <a:pt x="31317" y="40332"/>
                  <a:pt x="40333" y="31316"/>
                  <a:pt x="40333" y="20178"/>
                </a:cubicBezTo>
                <a:cubicBezTo>
                  <a:pt x="40333" y="9039"/>
                  <a:pt x="31317" y="0"/>
                  <a:pt x="20179" y="0"/>
                </a:cubicBezTo>
                <a:close/>
              </a:path>
            </a:pathLst>
          </a:cu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rotWithShape="0" algn="ctr" dir="5400000" dist="19050">
              <a:srgbClr val="000000">
                <a:alpha val="6274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0"/>
          <p:cNvSpPr/>
          <p:nvPr/>
        </p:nvSpPr>
        <p:spPr>
          <a:xfrm>
            <a:off x="8389015" y="2131465"/>
            <a:ext cx="1146177" cy="1264186"/>
          </a:xfrm>
          <a:custGeom>
            <a:rect b="b" l="l" r="r" t="t"/>
            <a:pathLst>
              <a:path extrusionOk="0" h="40334" w="40334">
                <a:moveTo>
                  <a:pt x="20179" y="1"/>
                </a:moveTo>
                <a:cubicBezTo>
                  <a:pt x="9040" y="1"/>
                  <a:pt x="1" y="9040"/>
                  <a:pt x="1" y="20178"/>
                </a:cubicBezTo>
                <a:cubicBezTo>
                  <a:pt x="1" y="31317"/>
                  <a:pt x="9040" y="40333"/>
                  <a:pt x="20179" y="40333"/>
                </a:cubicBezTo>
                <a:cubicBezTo>
                  <a:pt x="31317" y="40333"/>
                  <a:pt x="40333" y="31317"/>
                  <a:pt x="40333" y="20178"/>
                </a:cubicBezTo>
                <a:cubicBezTo>
                  <a:pt x="40333" y="9040"/>
                  <a:pt x="31317" y="1"/>
                  <a:pt x="20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0"/>
          <p:cNvSpPr/>
          <p:nvPr/>
        </p:nvSpPr>
        <p:spPr>
          <a:xfrm>
            <a:off x="8389015" y="2735986"/>
            <a:ext cx="1146177" cy="659644"/>
          </a:xfrm>
          <a:custGeom>
            <a:rect b="b" l="l" r="r" t="t"/>
            <a:pathLst>
              <a:path extrusionOk="0" h="21046" w="40334">
                <a:moveTo>
                  <a:pt x="24" y="0"/>
                </a:moveTo>
                <a:cubicBezTo>
                  <a:pt x="24" y="297"/>
                  <a:pt x="1" y="594"/>
                  <a:pt x="1" y="890"/>
                </a:cubicBezTo>
                <a:cubicBezTo>
                  <a:pt x="1" y="12029"/>
                  <a:pt x="9040" y="21045"/>
                  <a:pt x="20179" y="21045"/>
                </a:cubicBezTo>
                <a:cubicBezTo>
                  <a:pt x="31317" y="21045"/>
                  <a:pt x="40333" y="12029"/>
                  <a:pt x="40333" y="890"/>
                </a:cubicBezTo>
                <a:cubicBezTo>
                  <a:pt x="40333" y="594"/>
                  <a:pt x="40333" y="297"/>
                  <a:pt x="40310" y="0"/>
                </a:cubicBezTo>
                <a:cubicBezTo>
                  <a:pt x="39854" y="10751"/>
                  <a:pt x="31021" y="19310"/>
                  <a:pt x="20179" y="19310"/>
                </a:cubicBezTo>
                <a:cubicBezTo>
                  <a:pt x="9337" y="19310"/>
                  <a:pt x="480" y="10751"/>
                  <a:pt x="24" y="0"/>
                </a:cubicBezTo>
                <a:close/>
              </a:path>
            </a:pathLst>
          </a:custGeom>
          <a:solidFill>
            <a:srgbClr val="D0E2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0"/>
          <p:cNvSpPr/>
          <p:nvPr/>
        </p:nvSpPr>
        <p:spPr>
          <a:xfrm>
            <a:off x="8288769" y="4873521"/>
            <a:ext cx="1503817" cy="68943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Realización de encuestas y grupos focales</a:t>
            </a:r>
            <a:endParaRPr b="0" i="0" sz="1400" u="none" cap="none" strike="noStrik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0"/>
          <p:cNvSpPr/>
          <p:nvPr/>
        </p:nvSpPr>
        <p:spPr>
          <a:xfrm>
            <a:off x="8257254" y="1588669"/>
            <a:ext cx="1524699" cy="359216"/>
          </a:xfrm>
          <a:custGeom>
            <a:rect b="b" l="l" r="r" t="t"/>
            <a:pathLst>
              <a:path extrusionOk="0" h="6484" w="19494">
                <a:moveTo>
                  <a:pt x="3264" y="1"/>
                </a:moveTo>
                <a:cubicBezTo>
                  <a:pt x="1461" y="1"/>
                  <a:pt x="0" y="1462"/>
                  <a:pt x="0" y="3242"/>
                </a:cubicBezTo>
                <a:cubicBezTo>
                  <a:pt x="0" y="5023"/>
                  <a:pt x="1461" y="6483"/>
                  <a:pt x="3264" y="6483"/>
                </a:cubicBezTo>
                <a:lnTo>
                  <a:pt x="16252" y="6483"/>
                </a:lnTo>
                <a:cubicBezTo>
                  <a:pt x="18032" y="6483"/>
                  <a:pt x="19493" y="5023"/>
                  <a:pt x="19493" y="3242"/>
                </a:cubicBezTo>
                <a:cubicBezTo>
                  <a:pt x="19493" y="1462"/>
                  <a:pt x="18032" y="1"/>
                  <a:pt x="162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Paso 5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Julio 2023</a:t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0"/>
          <p:cNvSpPr/>
          <p:nvPr/>
        </p:nvSpPr>
        <p:spPr>
          <a:xfrm>
            <a:off x="10152158" y="3257024"/>
            <a:ext cx="1146149" cy="1264156"/>
          </a:xfrm>
          <a:custGeom>
            <a:rect b="b" l="l" r="r" t="t"/>
            <a:pathLst>
              <a:path extrusionOk="0" h="40333" w="40333">
                <a:moveTo>
                  <a:pt x="20178" y="0"/>
                </a:moveTo>
                <a:cubicBezTo>
                  <a:pt x="9039" y="0"/>
                  <a:pt x="0" y="9039"/>
                  <a:pt x="0" y="20178"/>
                </a:cubicBezTo>
                <a:cubicBezTo>
                  <a:pt x="0" y="31316"/>
                  <a:pt x="9039" y="40332"/>
                  <a:pt x="20178" y="40332"/>
                </a:cubicBezTo>
                <a:cubicBezTo>
                  <a:pt x="31316" y="40332"/>
                  <a:pt x="40332" y="31316"/>
                  <a:pt x="40332" y="20178"/>
                </a:cubicBezTo>
                <a:cubicBezTo>
                  <a:pt x="40332" y="9039"/>
                  <a:pt x="31316" y="0"/>
                  <a:pt x="201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9" name="Google Shape;1109;p30"/>
          <p:cNvGrpSpPr/>
          <p:nvPr/>
        </p:nvGrpSpPr>
        <p:grpSpPr>
          <a:xfrm>
            <a:off x="9906432" y="2681756"/>
            <a:ext cx="2097170" cy="2881199"/>
            <a:chOff x="5478665" y="2058785"/>
            <a:chExt cx="1910109" cy="2452786"/>
          </a:xfrm>
        </p:grpSpPr>
        <p:cxnSp>
          <p:nvCxnSpPr>
            <p:cNvPr id="1110" name="Google Shape;1110;p30"/>
            <p:cNvCxnSpPr/>
            <p:nvPr/>
          </p:nvCxnSpPr>
          <p:spPr>
            <a:xfrm rot="10800000">
              <a:off x="6474630" y="3654601"/>
              <a:ext cx="0" cy="22530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11" name="Google Shape;1111;p30"/>
            <p:cNvSpPr/>
            <p:nvPr/>
          </p:nvSpPr>
          <p:spPr>
            <a:xfrm>
              <a:off x="5848246" y="2422887"/>
              <a:ext cx="1248025" cy="1248025"/>
            </a:xfrm>
            <a:custGeom>
              <a:rect b="b" l="l" r="r" t="t"/>
              <a:pathLst>
                <a:path extrusionOk="0" h="46839" w="46839">
                  <a:moveTo>
                    <a:pt x="23420" y="1"/>
                  </a:moveTo>
                  <a:cubicBezTo>
                    <a:pt x="10478" y="1"/>
                    <a:pt x="1" y="10478"/>
                    <a:pt x="1" y="23420"/>
                  </a:cubicBezTo>
                  <a:cubicBezTo>
                    <a:pt x="1" y="36339"/>
                    <a:pt x="10478" y="46838"/>
                    <a:pt x="23420" y="46838"/>
                  </a:cubicBezTo>
                  <a:cubicBezTo>
                    <a:pt x="36339" y="46838"/>
                    <a:pt x="46838" y="36339"/>
                    <a:pt x="46838" y="23420"/>
                  </a:cubicBezTo>
                  <a:cubicBezTo>
                    <a:pt x="46838" y="10478"/>
                    <a:pt x="36339" y="1"/>
                    <a:pt x="23420" y="1"/>
                  </a:cubicBezTo>
                  <a:close/>
                </a:path>
              </a:pathLst>
            </a:custGeom>
            <a:solidFill>
              <a:srgbClr val="1E4E79"/>
            </a:soli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0"/>
            <p:cNvSpPr/>
            <p:nvPr/>
          </p:nvSpPr>
          <p:spPr>
            <a:xfrm>
              <a:off x="5925648" y="2555051"/>
              <a:ext cx="1074673" cy="1074673"/>
            </a:xfrm>
            <a:custGeom>
              <a:rect b="b" l="l" r="r" t="t"/>
              <a:pathLst>
                <a:path extrusionOk="0" h="40333" w="40333">
                  <a:moveTo>
                    <a:pt x="20178" y="0"/>
                  </a:moveTo>
                  <a:cubicBezTo>
                    <a:pt x="9039" y="0"/>
                    <a:pt x="0" y="9039"/>
                    <a:pt x="0" y="20178"/>
                  </a:cubicBezTo>
                  <a:cubicBezTo>
                    <a:pt x="0" y="31317"/>
                    <a:pt x="9039" y="40333"/>
                    <a:pt x="20178" y="40333"/>
                  </a:cubicBezTo>
                  <a:cubicBezTo>
                    <a:pt x="31316" y="40333"/>
                    <a:pt x="40332" y="31317"/>
                    <a:pt x="40332" y="20178"/>
                  </a:cubicBezTo>
                  <a:cubicBezTo>
                    <a:pt x="40332" y="9039"/>
                    <a:pt x="31316" y="0"/>
                    <a:pt x="20178" y="0"/>
                  </a:cubicBezTo>
                  <a:close/>
                </a:path>
              </a:pathLst>
            </a:custGeom>
            <a:gradFill>
              <a:gsLst>
                <a:gs pos="0">
                  <a:srgbClr val="5F82CA"/>
                </a:gs>
                <a:gs pos="50000">
                  <a:srgbClr val="3C70CA"/>
                </a:gs>
                <a:gs pos="100000">
                  <a:srgbClr val="2E60B9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5933566" y="2491059"/>
              <a:ext cx="1074673" cy="1074673"/>
            </a:xfrm>
            <a:custGeom>
              <a:rect b="b" l="l" r="r" t="t"/>
              <a:pathLst>
                <a:path extrusionOk="0" h="40333" w="40333">
                  <a:moveTo>
                    <a:pt x="20178" y="0"/>
                  </a:moveTo>
                  <a:cubicBezTo>
                    <a:pt x="9039" y="0"/>
                    <a:pt x="0" y="9039"/>
                    <a:pt x="0" y="20178"/>
                  </a:cubicBezTo>
                  <a:cubicBezTo>
                    <a:pt x="0" y="31316"/>
                    <a:pt x="9039" y="40332"/>
                    <a:pt x="20178" y="40332"/>
                  </a:cubicBezTo>
                  <a:cubicBezTo>
                    <a:pt x="31316" y="40332"/>
                    <a:pt x="40332" y="31316"/>
                    <a:pt x="40332" y="20178"/>
                  </a:cubicBezTo>
                  <a:cubicBezTo>
                    <a:pt x="40332" y="9039"/>
                    <a:pt x="31316" y="0"/>
                    <a:pt x="20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5933566" y="3023019"/>
              <a:ext cx="1074673" cy="560771"/>
            </a:xfrm>
            <a:custGeom>
              <a:rect b="b" l="l" r="r" t="t"/>
              <a:pathLst>
                <a:path extrusionOk="0" h="21046" w="40333">
                  <a:moveTo>
                    <a:pt x="23" y="0"/>
                  </a:moveTo>
                  <a:cubicBezTo>
                    <a:pt x="23" y="297"/>
                    <a:pt x="0" y="594"/>
                    <a:pt x="0" y="891"/>
                  </a:cubicBezTo>
                  <a:cubicBezTo>
                    <a:pt x="0" y="12029"/>
                    <a:pt x="9039" y="21045"/>
                    <a:pt x="20178" y="21045"/>
                  </a:cubicBezTo>
                  <a:cubicBezTo>
                    <a:pt x="31316" y="21045"/>
                    <a:pt x="40332" y="12029"/>
                    <a:pt x="40332" y="891"/>
                  </a:cubicBezTo>
                  <a:cubicBezTo>
                    <a:pt x="40332" y="594"/>
                    <a:pt x="40332" y="297"/>
                    <a:pt x="40310" y="0"/>
                  </a:cubicBezTo>
                  <a:cubicBezTo>
                    <a:pt x="39853" y="10751"/>
                    <a:pt x="31020" y="19311"/>
                    <a:pt x="20178" y="19311"/>
                  </a:cubicBezTo>
                  <a:cubicBezTo>
                    <a:pt x="9336" y="19311"/>
                    <a:pt x="479" y="10751"/>
                    <a:pt x="23" y="0"/>
                  </a:cubicBezTo>
                  <a:close/>
                </a:path>
              </a:pathLst>
            </a:custGeom>
            <a:solidFill>
              <a:srgbClr val="D0E2E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0"/>
            <p:cNvSpPr/>
            <p:nvPr/>
          </p:nvSpPr>
          <p:spPr>
            <a:xfrm>
              <a:off x="5478665" y="3909302"/>
              <a:ext cx="1910109" cy="602269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s-EC" sz="1400" u="none" cap="none" strike="noStrik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Redacción del informe y socialización de resultados</a:t>
              </a:r>
              <a:endParaRPr b="0" i="0" sz="1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0"/>
            <p:cNvSpPr/>
            <p:nvPr/>
          </p:nvSpPr>
          <p:spPr>
            <a:xfrm>
              <a:off x="5850628" y="2058785"/>
              <a:ext cx="1248025" cy="313349"/>
            </a:xfrm>
            <a:custGeom>
              <a:rect b="b" l="l" r="r" t="t"/>
              <a:pathLst>
                <a:path extrusionOk="0" h="6484" w="19494">
                  <a:moveTo>
                    <a:pt x="3264" y="1"/>
                  </a:moveTo>
                  <a:cubicBezTo>
                    <a:pt x="1461" y="1"/>
                    <a:pt x="0" y="1462"/>
                    <a:pt x="0" y="3242"/>
                  </a:cubicBezTo>
                  <a:cubicBezTo>
                    <a:pt x="0" y="5023"/>
                    <a:pt x="1461" y="6483"/>
                    <a:pt x="3264" y="6483"/>
                  </a:cubicBezTo>
                  <a:lnTo>
                    <a:pt x="16252" y="6483"/>
                  </a:lnTo>
                  <a:cubicBezTo>
                    <a:pt x="18032" y="6483"/>
                    <a:pt x="19493" y="5023"/>
                    <a:pt x="19493" y="3242"/>
                  </a:cubicBezTo>
                  <a:cubicBezTo>
                    <a:pt x="19493" y="1462"/>
                    <a:pt x="18032" y="1"/>
                    <a:pt x="16252" y="1"/>
                  </a:cubicBezTo>
                  <a:close/>
                </a:path>
              </a:pathLst>
            </a:custGeom>
            <a:solidFill>
              <a:srgbClr val="1E4E79"/>
            </a:solidFill>
            <a:ln cap="flat" cmpd="sng" w="12700">
              <a:solidFill>
                <a:srgbClr val="42719B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EC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Paso 6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EC" sz="1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Enero 2024</a:t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17" name="Google Shape;1117;p30"/>
            <p:cNvCxnSpPr/>
            <p:nvPr/>
          </p:nvCxnSpPr>
          <p:spPr>
            <a:xfrm>
              <a:off x="6459919" y="2368684"/>
              <a:ext cx="0" cy="79500"/>
            </a:xfrm>
            <a:prstGeom prst="straightConnector1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descr="1.100+ Encuesta Portapapeles Y Lápiz De Dibujo Animado Ilustraciones de  Stock, gráficos vectoriales libres de derechos y clip art - iStock" id="1118" name="Google Shape;111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6106" y="2337251"/>
            <a:ext cx="695904" cy="8117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lustración vectorial gráfico personaje de dibujos animados de informe  5642836 Vector en Vecteezy" id="1119" name="Google Shape;111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29668" y="3337069"/>
            <a:ext cx="704171" cy="9054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stema de Información Estadística Marítima Portuaria de Centroamérica" id="1120" name="Google Shape;112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8108" y="3405660"/>
            <a:ext cx="818725" cy="8150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ujer De Negocios Haciendo Presentación Explicando Gráficos A Bordo.  Seminario De Negocios, Reunión De Negocios, Trabajo En Equipo,  Planificación, Conferencias, Intercambio De Ideas En Estilo Plano,  Ilustración Conceptual De Dibujos Animados. Ilustraciones" id="1121" name="Google Shape;112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03444" y="2355264"/>
            <a:ext cx="815110" cy="81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p31"/>
          <p:cNvSpPr txBox="1"/>
          <p:nvPr/>
        </p:nvSpPr>
        <p:spPr>
          <a:xfrm>
            <a:off x="625667" y="182113"/>
            <a:ext cx="5576476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Objetivos del proceso.</a:t>
            </a:r>
            <a:endParaRPr/>
          </a:p>
        </p:txBody>
      </p:sp>
      <p:grpSp>
        <p:nvGrpSpPr>
          <p:cNvPr id="1130" name="Google Shape;1130;p31"/>
          <p:cNvGrpSpPr/>
          <p:nvPr/>
        </p:nvGrpSpPr>
        <p:grpSpPr>
          <a:xfrm>
            <a:off x="4138716" y="5612994"/>
            <a:ext cx="3357511" cy="841262"/>
            <a:chOff x="2833739" y="5301208"/>
            <a:chExt cx="3357511" cy="841262"/>
          </a:xfrm>
        </p:grpSpPr>
        <p:sp>
          <p:nvSpPr>
            <p:cNvPr id="1131" name="Google Shape;1131;p31"/>
            <p:cNvSpPr/>
            <p:nvPr/>
          </p:nvSpPr>
          <p:spPr>
            <a:xfrm>
              <a:off x="2833739" y="5301208"/>
              <a:ext cx="3357511" cy="841262"/>
            </a:xfrm>
            <a:prstGeom prst="ellipse">
              <a:avLst/>
            </a:prstGeom>
            <a:solidFill>
              <a:srgbClr val="7F7F7F">
                <a:alpha val="509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3481626" y="5487505"/>
              <a:ext cx="1728921" cy="433200"/>
            </a:xfrm>
            <a:prstGeom prst="ellipse">
              <a:avLst/>
            </a:prstGeom>
            <a:solidFill>
              <a:srgbClr val="7F7F7F">
                <a:alpha val="5098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3" name="Google Shape;1133;p31"/>
          <p:cNvSpPr/>
          <p:nvPr/>
        </p:nvSpPr>
        <p:spPr>
          <a:xfrm rot="-1976858">
            <a:off x="7067956" y="2337101"/>
            <a:ext cx="448056" cy="384048"/>
          </a:xfrm>
          <a:prstGeom prst="hexagon">
            <a:avLst>
              <a:gd fmla="val 30244" name="adj"/>
              <a:gd fmla="val 115470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31"/>
          <p:cNvSpPr txBox="1"/>
          <p:nvPr/>
        </p:nvSpPr>
        <p:spPr>
          <a:xfrm>
            <a:off x="7585776" y="2546952"/>
            <a:ext cx="338400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Realizar un análisis de la evolución histórica de los tipos de servicios de atención de emergencias.</a:t>
            </a:r>
            <a:endParaRPr/>
          </a:p>
        </p:txBody>
      </p:sp>
      <p:sp>
        <p:nvSpPr>
          <p:cNvPr id="1135" name="Google Shape;1135;p31"/>
          <p:cNvSpPr txBox="1"/>
          <p:nvPr/>
        </p:nvSpPr>
        <p:spPr>
          <a:xfrm>
            <a:off x="7575824" y="2290973"/>
            <a:ext cx="3384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Objetivo específico 2</a:t>
            </a:r>
            <a:endParaRPr/>
          </a:p>
        </p:txBody>
      </p:sp>
      <p:cxnSp>
        <p:nvCxnSpPr>
          <p:cNvPr id="1136" name="Google Shape;1136;p31"/>
          <p:cNvCxnSpPr/>
          <p:nvPr/>
        </p:nvCxnSpPr>
        <p:spPr>
          <a:xfrm>
            <a:off x="7493595" y="2539346"/>
            <a:ext cx="3600000" cy="2612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137" name="Google Shape;1137;p31"/>
          <p:cNvSpPr/>
          <p:nvPr/>
        </p:nvSpPr>
        <p:spPr>
          <a:xfrm rot="-1976858">
            <a:off x="4636971" y="3143670"/>
            <a:ext cx="448056" cy="384048"/>
          </a:xfrm>
          <a:prstGeom prst="hexagon">
            <a:avLst>
              <a:gd fmla="val 31719" name="adj"/>
              <a:gd fmla="val 115470" name="vf"/>
            </a:avLst>
          </a:prstGeom>
          <a:solidFill>
            <a:srgbClr val="BF9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31"/>
          <p:cNvSpPr txBox="1"/>
          <p:nvPr/>
        </p:nvSpPr>
        <p:spPr>
          <a:xfrm>
            <a:off x="994310" y="3332973"/>
            <a:ext cx="361083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Identificar las principales problemáticas en función a los tipos de servicios y sus subtipos de emergencias. 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31"/>
          <p:cNvSpPr txBox="1"/>
          <p:nvPr/>
        </p:nvSpPr>
        <p:spPr>
          <a:xfrm>
            <a:off x="1221148" y="3055973"/>
            <a:ext cx="3384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Objetivo específico 3</a:t>
            </a:r>
            <a:endParaRPr/>
          </a:p>
        </p:txBody>
      </p:sp>
      <p:cxnSp>
        <p:nvCxnSpPr>
          <p:cNvPr id="1140" name="Google Shape;1140;p31"/>
          <p:cNvCxnSpPr/>
          <p:nvPr/>
        </p:nvCxnSpPr>
        <p:spPr>
          <a:xfrm>
            <a:off x="1078012" y="3332972"/>
            <a:ext cx="3600000" cy="0"/>
          </a:xfrm>
          <a:prstGeom prst="straightConnector1">
            <a:avLst/>
          </a:prstGeom>
          <a:noFill/>
          <a:ln cap="flat" cmpd="sng" w="9525">
            <a:solidFill>
              <a:srgbClr val="BF9000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1141" name="Google Shape;1141;p31"/>
          <p:cNvSpPr/>
          <p:nvPr/>
        </p:nvSpPr>
        <p:spPr>
          <a:xfrm rot="-1897991">
            <a:off x="7070293" y="3751356"/>
            <a:ext cx="448056" cy="384048"/>
          </a:xfrm>
          <a:prstGeom prst="hexagon">
            <a:avLst>
              <a:gd fmla="val 30960" name="adj"/>
              <a:gd fmla="val 115470" name="vf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31"/>
          <p:cNvSpPr txBox="1"/>
          <p:nvPr/>
        </p:nvSpPr>
        <p:spPr>
          <a:xfrm>
            <a:off x="7585775" y="3955229"/>
            <a:ext cx="374315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Medir el efecto causal de la implementación de la atención de emergencias sobre las principales problemáticas.</a:t>
            </a:r>
            <a:endParaRPr/>
          </a:p>
        </p:txBody>
      </p:sp>
      <p:sp>
        <p:nvSpPr>
          <p:cNvPr id="1143" name="Google Shape;1143;p31"/>
          <p:cNvSpPr txBox="1"/>
          <p:nvPr/>
        </p:nvSpPr>
        <p:spPr>
          <a:xfrm>
            <a:off x="7575824" y="3699249"/>
            <a:ext cx="3384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Objetivo específico 4</a:t>
            </a:r>
            <a:endParaRPr/>
          </a:p>
        </p:txBody>
      </p:sp>
      <p:cxnSp>
        <p:nvCxnSpPr>
          <p:cNvPr id="1144" name="Google Shape;1144;p31"/>
          <p:cNvCxnSpPr/>
          <p:nvPr/>
        </p:nvCxnSpPr>
        <p:spPr>
          <a:xfrm>
            <a:off x="7493595" y="3947623"/>
            <a:ext cx="3600000" cy="2612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145" name="Google Shape;1145;p31"/>
          <p:cNvSpPr/>
          <p:nvPr/>
        </p:nvSpPr>
        <p:spPr>
          <a:xfrm rot="-1852502">
            <a:off x="4650569" y="4613641"/>
            <a:ext cx="448284" cy="384582"/>
          </a:xfrm>
          <a:prstGeom prst="hexagon">
            <a:avLst>
              <a:gd fmla="val 28809" name="adj"/>
              <a:gd fmla="val 115470" name="vf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31"/>
          <p:cNvSpPr txBox="1"/>
          <p:nvPr/>
        </p:nvSpPr>
        <p:spPr>
          <a:xfrm>
            <a:off x="1078011" y="4805935"/>
            <a:ext cx="3527137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Conocer la percepción de los actores que interactúan en el servicio de atención de emergencias.</a:t>
            </a:r>
            <a:endParaRPr/>
          </a:p>
        </p:txBody>
      </p:sp>
      <p:sp>
        <p:nvSpPr>
          <p:cNvPr id="1147" name="Google Shape;1147;p31"/>
          <p:cNvSpPr txBox="1"/>
          <p:nvPr/>
        </p:nvSpPr>
        <p:spPr>
          <a:xfrm>
            <a:off x="1221148" y="4528935"/>
            <a:ext cx="3384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Objetivo específico 5</a:t>
            </a:r>
            <a:endParaRPr/>
          </a:p>
        </p:txBody>
      </p:sp>
      <p:cxnSp>
        <p:nvCxnSpPr>
          <p:cNvPr id="1148" name="Google Shape;1148;p31"/>
          <p:cNvCxnSpPr/>
          <p:nvPr/>
        </p:nvCxnSpPr>
        <p:spPr>
          <a:xfrm>
            <a:off x="1078012" y="4805934"/>
            <a:ext cx="36000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miter lim="800000"/>
            <a:headEnd len="med" w="med" type="oval"/>
            <a:tailEnd len="sm" w="sm" type="none"/>
          </a:ln>
        </p:spPr>
      </p:cxnSp>
      <p:grpSp>
        <p:nvGrpSpPr>
          <p:cNvPr id="1149" name="Google Shape;1149;p31"/>
          <p:cNvGrpSpPr/>
          <p:nvPr/>
        </p:nvGrpSpPr>
        <p:grpSpPr>
          <a:xfrm>
            <a:off x="5324973" y="2164721"/>
            <a:ext cx="1402743" cy="3758132"/>
            <a:chOff x="2411760" y="1109886"/>
            <a:chExt cx="1752575" cy="4695378"/>
          </a:xfrm>
        </p:grpSpPr>
        <p:sp>
          <p:nvSpPr>
            <p:cNvPr id="1150" name="Google Shape;1150;p31"/>
            <p:cNvSpPr/>
            <p:nvPr/>
          </p:nvSpPr>
          <p:spPr>
            <a:xfrm>
              <a:off x="2411760" y="1109886"/>
              <a:ext cx="936104" cy="9361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3228231" y="2036465"/>
              <a:ext cx="936104" cy="936104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2411760" y="2977902"/>
              <a:ext cx="936104" cy="9361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2411760" y="4869160"/>
              <a:ext cx="936104" cy="9361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3228231" y="3933056"/>
              <a:ext cx="936104" cy="9361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5" name="Google Shape;1155;p31"/>
          <p:cNvSpPr/>
          <p:nvPr/>
        </p:nvSpPr>
        <p:spPr>
          <a:xfrm rot="-1976858">
            <a:off x="7069613" y="5117735"/>
            <a:ext cx="448056" cy="377951"/>
          </a:xfrm>
          <a:prstGeom prst="hexagon">
            <a:avLst>
              <a:gd fmla="val 31328" name="adj"/>
              <a:gd fmla="val 115470" name="vf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31"/>
          <p:cNvSpPr txBox="1"/>
          <p:nvPr/>
        </p:nvSpPr>
        <p:spPr>
          <a:xfrm>
            <a:off x="7585775" y="5314595"/>
            <a:ext cx="404436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Identificar las principales limitantes del servicio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 acciones que coadyuven a contrarrestarlas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y/o mitigarlas.</a:t>
            </a:r>
            <a:endParaRPr/>
          </a:p>
        </p:txBody>
      </p:sp>
      <p:sp>
        <p:nvSpPr>
          <p:cNvPr id="1157" name="Google Shape;1157;p31"/>
          <p:cNvSpPr txBox="1"/>
          <p:nvPr/>
        </p:nvSpPr>
        <p:spPr>
          <a:xfrm>
            <a:off x="7575824" y="5058615"/>
            <a:ext cx="3384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Objetivo específico 6</a:t>
            </a:r>
            <a:endParaRPr/>
          </a:p>
        </p:txBody>
      </p:sp>
      <p:cxnSp>
        <p:nvCxnSpPr>
          <p:cNvPr id="1158" name="Google Shape;1158;p31"/>
          <p:cNvCxnSpPr/>
          <p:nvPr/>
        </p:nvCxnSpPr>
        <p:spPr>
          <a:xfrm>
            <a:off x="7493595" y="5306989"/>
            <a:ext cx="3600000" cy="2612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159" name="Google Shape;1159;p31"/>
          <p:cNvSpPr/>
          <p:nvPr/>
        </p:nvSpPr>
        <p:spPr>
          <a:xfrm rot="-1976858">
            <a:off x="4629876" y="1669221"/>
            <a:ext cx="448056" cy="384048"/>
          </a:xfrm>
          <a:prstGeom prst="hexagon">
            <a:avLst>
              <a:gd fmla="val 31719" name="adj"/>
              <a:gd fmla="val 115470" name="vf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31"/>
          <p:cNvSpPr txBox="1"/>
          <p:nvPr/>
        </p:nvSpPr>
        <p:spPr>
          <a:xfrm>
            <a:off x="987216" y="1858524"/>
            <a:ext cx="361083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Establecer el porcentaje histórico de cobertura nacional del servicio de atención de emergencias. 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1" name="Google Shape;1161;p31"/>
          <p:cNvSpPr txBox="1"/>
          <p:nvPr/>
        </p:nvSpPr>
        <p:spPr>
          <a:xfrm>
            <a:off x="1214053" y="1581524"/>
            <a:ext cx="3384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Objetivo específico 1</a:t>
            </a:r>
            <a:endParaRPr/>
          </a:p>
        </p:txBody>
      </p:sp>
      <p:cxnSp>
        <p:nvCxnSpPr>
          <p:cNvPr id="1162" name="Google Shape;1162;p31"/>
          <p:cNvCxnSpPr/>
          <p:nvPr/>
        </p:nvCxnSpPr>
        <p:spPr>
          <a:xfrm>
            <a:off x="1070917" y="1858523"/>
            <a:ext cx="36000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1163" name="Google Shape;1163;p31"/>
          <p:cNvSpPr/>
          <p:nvPr/>
        </p:nvSpPr>
        <p:spPr>
          <a:xfrm rot="2700000">
            <a:off x="6331755" y="1563278"/>
            <a:ext cx="265920" cy="476745"/>
          </a:xfrm>
          <a:custGeom>
            <a:rect b="b" l="l" r="r" t="t"/>
            <a:pathLst>
              <a:path extrusionOk="0" h="4001999" w="2232248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31"/>
          <p:cNvSpPr/>
          <p:nvPr/>
        </p:nvSpPr>
        <p:spPr>
          <a:xfrm>
            <a:off x="6095189" y="1475280"/>
            <a:ext cx="749248" cy="7492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5" name="Google Shape;116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2143" y="1545694"/>
            <a:ext cx="506182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002" y="1710713"/>
            <a:ext cx="253093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2171" y="2260066"/>
            <a:ext cx="665835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3109" y="2395003"/>
            <a:ext cx="332916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48006" y="2983493"/>
            <a:ext cx="616498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0412" y="3203005"/>
            <a:ext cx="30825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7702" y="3784005"/>
            <a:ext cx="68348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12818" y="3811229"/>
            <a:ext cx="34174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538" y="4496247"/>
            <a:ext cx="576000" cy="59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11120" y="4628815"/>
            <a:ext cx="313304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53899" y="5260229"/>
            <a:ext cx="608557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01843" y="5173343"/>
            <a:ext cx="304277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31"/>
          <p:cNvSpPr/>
          <p:nvPr/>
        </p:nvSpPr>
        <p:spPr>
          <a:xfrm>
            <a:off x="2545312" y="478656"/>
            <a:ext cx="654431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000"/>
              <a:buFont typeface="Arial"/>
              <a:buNone/>
            </a:pPr>
            <a:r>
              <a:rPr b="1" i="0" lang="es-EC" sz="20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Objetivo General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1400"/>
              <a:buFont typeface="Arial"/>
              <a:buNone/>
            </a:pPr>
            <a:r>
              <a:rPr b="0" i="0" lang="es-EC" sz="14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Evaluar la prestación del servicio de atención de emergencias del SIS ECU 911 a la ciudadanía en general a nivel nacional entre los años 2012 al 2022.</a:t>
            </a:r>
            <a:endParaRPr/>
          </a:p>
        </p:txBody>
      </p:sp>
      <p:pic>
        <p:nvPicPr>
          <p:cNvPr id="1178" name="Google Shape;1178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94371" y="6176837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6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32"/>
          <p:cNvSpPr txBox="1"/>
          <p:nvPr/>
        </p:nvSpPr>
        <p:spPr>
          <a:xfrm>
            <a:off x="625667" y="231150"/>
            <a:ext cx="7794433" cy="1246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Elementos claves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para generar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acciones.</a:t>
            </a:r>
            <a:endParaRPr b="1" i="0" sz="25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32"/>
          <p:cNvSpPr/>
          <p:nvPr/>
        </p:nvSpPr>
        <p:spPr>
          <a:xfrm>
            <a:off x="1193166" y="2090749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4">
              <a:alphaModFix/>
            </a:blip>
            <a:stretch>
              <a:fillRect b="-7999" l="0" r="0" t="-7998"/>
            </a:stretch>
          </a:blip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7" name="Google Shape;1187;p32"/>
          <p:cNvGrpSpPr/>
          <p:nvPr/>
        </p:nvGrpSpPr>
        <p:grpSpPr>
          <a:xfrm>
            <a:off x="2674102" y="2912700"/>
            <a:ext cx="1722981" cy="1478952"/>
            <a:chOff x="3922796" y="1635514"/>
            <a:chExt cx="1722981" cy="1478952"/>
          </a:xfrm>
        </p:grpSpPr>
        <p:sp>
          <p:nvSpPr>
            <p:cNvPr id="1188" name="Google Shape;1188;p32"/>
            <p:cNvSpPr/>
            <p:nvPr/>
          </p:nvSpPr>
          <p:spPr>
            <a:xfrm>
              <a:off x="3922796" y="1635514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92D050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32"/>
            <p:cNvSpPr txBox="1"/>
            <p:nvPr/>
          </p:nvSpPr>
          <p:spPr>
            <a:xfrm>
              <a:off x="4189624" y="1864550"/>
              <a:ext cx="1189325" cy="102088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Colaboración efectiva entre todos los actores involucrados</a:t>
              </a:r>
              <a:r>
                <a:rPr b="0" i="0" lang="es-EC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</p:grpSp>
      <p:sp>
        <p:nvSpPr>
          <p:cNvPr id="1190" name="Google Shape;1190;p32"/>
          <p:cNvSpPr/>
          <p:nvPr/>
        </p:nvSpPr>
        <p:spPr>
          <a:xfrm>
            <a:off x="5640220" y="2905431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5">
              <a:alphaModFix/>
            </a:blip>
            <a:stretch>
              <a:fillRect b="-5998" l="0" r="0" t="-5999"/>
            </a:stretch>
          </a:blip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1" name="Google Shape;1191;p32"/>
          <p:cNvGrpSpPr/>
          <p:nvPr/>
        </p:nvGrpSpPr>
        <p:grpSpPr>
          <a:xfrm>
            <a:off x="2675164" y="1273272"/>
            <a:ext cx="1722981" cy="1478952"/>
            <a:chOff x="2439737" y="822510"/>
            <a:chExt cx="1722981" cy="1478952"/>
          </a:xfrm>
        </p:grpSpPr>
        <p:sp>
          <p:nvSpPr>
            <p:cNvPr id="1192" name="Google Shape;1192;p32"/>
            <p:cNvSpPr/>
            <p:nvPr/>
          </p:nvSpPr>
          <p:spPr>
            <a:xfrm>
              <a:off x="2439737" y="822510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4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1193;p32"/>
            <p:cNvSpPr txBox="1"/>
            <p:nvPr/>
          </p:nvSpPr>
          <p:spPr>
            <a:xfrm>
              <a:off x="2706565" y="1051546"/>
              <a:ext cx="1189325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Requiere un compromiso y liderazgo</a:t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4" name="Google Shape;1194;p32"/>
          <p:cNvSpPr/>
          <p:nvPr/>
        </p:nvSpPr>
        <p:spPr>
          <a:xfrm>
            <a:off x="4189753" y="450762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6">
              <a:alphaModFix/>
            </a:blip>
            <a:stretch>
              <a:fillRect b="-7999" l="0" r="0" t="-7998"/>
            </a:stretch>
          </a:blip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5" name="Google Shape;1195;p32"/>
          <p:cNvGrpSpPr/>
          <p:nvPr/>
        </p:nvGrpSpPr>
        <p:grpSpPr>
          <a:xfrm>
            <a:off x="5640220" y="1269917"/>
            <a:ext cx="1722981" cy="1478952"/>
            <a:chOff x="5404793" y="819155"/>
            <a:chExt cx="1722981" cy="1478952"/>
          </a:xfrm>
        </p:grpSpPr>
        <p:sp>
          <p:nvSpPr>
            <p:cNvPr id="1196" name="Google Shape;1196;p32"/>
            <p:cNvSpPr/>
            <p:nvPr/>
          </p:nvSpPr>
          <p:spPr>
            <a:xfrm>
              <a:off x="5404793" y="819155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1197;p32"/>
            <p:cNvSpPr txBox="1"/>
            <p:nvPr/>
          </p:nvSpPr>
          <p:spPr>
            <a:xfrm>
              <a:off x="5671621" y="1048191"/>
              <a:ext cx="1189325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Apertura a la recepción de los Resultados</a:t>
              </a:r>
              <a:endParaRPr/>
            </a:p>
          </p:txBody>
        </p:sp>
      </p:grpSp>
      <p:sp>
        <p:nvSpPr>
          <p:cNvPr id="1198" name="Google Shape;1198;p32"/>
          <p:cNvSpPr/>
          <p:nvPr/>
        </p:nvSpPr>
        <p:spPr>
          <a:xfrm>
            <a:off x="7122218" y="2101373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7">
              <a:alphaModFix/>
            </a:blip>
            <a:stretch>
              <a:fillRect b="0" l="-6998" r="-6999" t="0"/>
            </a:stretch>
          </a:blip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9" name="Google Shape;1199;p32"/>
          <p:cNvGrpSpPr/>
          <p:nvPr/>
        </p:nvGrpSpPr>
        <p:grpSpPr>
          <a:xfrm>
            <a:off x="7122218" y="466418"/>
            <a:ext cx="1722981" cy="1478952"/>
            <a:chOff x="6886791" y="15656"/>
            <a:chExt cx="1722981" cy="1478952"/>
          </a:xfrm>
        </p:grpSpPr>
        <p:sp>
          <p:nvSpPr>
            <p:cNvPr id="1200" name="Google Shape;1200;p32"/>
            <p:cNvSpPr/>
            <p:nvPr/>
          </p:nvSpPr>
          <p:spPr>
            <a:xfrm>
              <a:off x="6886791" y="15656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6"/>
            </a:solidFill>
            <a:ln cap="flat" cmpd="sng" w="12700">
              <a:solidFill>
                <a:schemeClr val="accent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p32"/>
            <p:cNvSpPr txBox="1"/>
            <p:nvPr/>
          </p:nvSpPr>
          <p:spPr>
            <a:xfrm>
              <a:off x="7153619" y="244692"/>
              <a:ext cx="1189325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Recursos económicos y humanos limitados</a:t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2" name="Google Shape;1202;p32"/>
          <p:cNvSpPr/>
          <p:nvPr/>
        </p:nvSpPr>
        <p:spPr>
          <a:xfrm>
            <a:off x="8605277" y="1291724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8">
              <a:alphaModFix/>
            </a:blip>
            <a:stretch>
              <a:fillRect b="0" l="-6998" r="-6999" t="0"/>
            </a:stretch>
          </a:blipFill>
          <a:ln cap="flat" cmpd="sng" w="12700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3" name="Google Shape;1203;p32"/>
          <p:cNvGrpSpPr/>
          <p:nvPr/>
        </p:nvGrpSpPr>
        <p:grpSpPr>
          <a:xfrm>
            <a:off x="8605277" y="2924442"/>
            <a:ext cx="1722981" cy="1478952"/>
            <a:chOff x="8369850" y="2473680"/>
            <a:chExt cx="1722981" cy="1478952"/>
          </a:xfrm>
        </p:grpSpPr>
        <p:sp>
          <p:nvSpPr>
            <p:cNvPr id="1204" name="Google Shape;1204;p32"/>
            <p:cNvSpPr/>
            <p:nvPr/>
          </p:nvSpPr>
          <p:spPr>
            <a:xfrm>
              <a:off x="8369850" y="2473680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32"/>
            <p:cNvSpPr txBox="1"/>
            <p:nvPr/>
          </p:nvSpPr>
          <p:spPr>
            <a:xfrm>
              <a:off x="8636678" y="2702716"/>
              <a:ext cx="1189325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Seguimiento</a:t>
              </a:r>
              <a:endParaRPr/>
            </a:p>
          </p:txBody>
        </p:sp>
      </p:grpSp>
      <p:sp>
        <p:nvSpPr>
          <p:cNvPr id="1206" name="Google Shape;1206;p32"/>
          <p:cNvSpPr/>
          <p:nvPr/>
        </p:nvSpPr>
        <p:spPr>
          <a:xfrm>
            <a:off x="7122218" y="3734092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9">
              <a:alphaModFix/>
            </a:blip>
            <a:stretch>
              <a:fillRect b="-7999" l="0" r="0" t="-7998"/>
            </a:stretch>
          </a:blip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7" name="Google Shape;1207;p32"/>
          <p:cNvGrpSpPr/>
          <p:nvPr/>
        </p:nvGrpSpPr>
        <p:grpSpPr>
          <a:xfrm>
            <a:off x="4178108" y="2138951"/>
            <a:ext cx="1722981" cy="1478952"/>
            <a:chOff x="3921734" y="3274384"/>
            <a:chExt cx="1722981" cy="1478952"/>
          </a:xfrm>
        </p:grpSpPr>
        <p:sp>
          <p:nvSpPr>
            <p:cNvPr id="1208" name="Google Shape;1208;p32"/>
            <p:cNvSpPr/>
            <p:nvPr/>
          </p:nvSpPr>
          <p:spPr>
            <a:xfrm>
              <a:off x="3921734" y="3274384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3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32"/>
            <p:cNvSpPr txBox="1"/>
            <p:nvPr/>
          </p:nvSpPr>
          <p:spPr>
            <a:xfrm>
              <a:off x="4188562" y="3503420"/>
              <a:ext cx="1189325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Acciones concretas y significativas</a:t>
              </a:r>
              <a:endParaRPr/>
            </a:p>
          </p:txBody>
        </p:sp>
      </p:grpSp>
      <p:sp>
        <p:nvSpPr>
          <p:cNvPr id="1210" name="Google Shape;1210;p32"/>
          <p:cNvSpPr/>
          <p:nvPr/>
        </p:nvSpPr>
        <p:spPr>
          <a:xfrm>
            <a:off x="4156100" y="3794346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10">
              <a:alphaModFix/>
            </a:blip>
            <a:stretch>
              <a:fillRect b="0" l="0" r="0" t="0"/>
            </a:stretch>
          </a:blip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1" name="Google Shape;1211;p32"/>
          <p:cNvGrpSpPr/>
          <p:nvPr/>
        </p:nvGrpSpPr>
        <p:grpSpPr>
          <a:xfrm>
            <a:off x="10079843" y="3753103"/>
            <a:ext cx="1722981" cy="1478952"/>
            <a:chOff x="9844416" y="3302341"/>
            <a:chExt cx="1722981" cy="1478952"/>
          </a:xfrm>
        </p:grpSpPr>
        <p:sp>
          <p:nvSpPr>
            <p:cNvPr id="1212" name="Google Shape;1212;p32"/>
            <p:cNvSpPr/>
            <p:nvPr/>
          </p:nvSpPr>
          <p:spPr>
            <a:xfrm>
              <a:off x="9844416" y="3302341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chemeClr val="accent4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32"/>
            <p:cNvSpPr txBox="1"/>
            <p:nvPr/>
          </p:nvSpPr>
          <p:spPr>
            <a:xfrm>
              <a:off x="10111244" y="3531377"/>
              <a:ext cx="1189325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Gestión de riesgos</a:t>
              </a:r>
              <a:endParaRPr/>
            </a:p>
          </p:txBody>
        </p:sp>
      </p:grpSp>
      <p:sp>
        <p:nvSpPr>
          <p:cNvPr id="1214" name="Google Shape;1214;p32"/>
          <p:cNvSpPr/>
          <p:nvPr/>
        </p:nvSpPr>
        <p:spPr>
          <a:xfrm>
            <a:off x="8597845" y="4563312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11">
              <a:alphaModFix/>
            </a:blip>
            <a:stretch>
              <a:fillRect b="0" l="-17999" r="-17997" t="0"/>
            </a:stretch>
          </a:blipFill>
          <a:ln cap="flat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5" name="Google Shape;1215;p32"/>
          <p:cNvGrpSpPr/>
          <p:nvPr/>
        </p:nvGrpSpPr>
        <p:grpSpPr>
          <a:xfrm>
            <a:off x="10086213" y="482633"/>
            <a:ext cx="1722981" cy="1478952"/>
            <a:chOff x="9850786" y="31871"/>
            <a:chExt cx="1722981" cy="1478952"/>
          </a:xfrm>
        </p:grpSpPr>
        <p:sp>
          <p:nvSpPr>
            <p:cNvPr id="1216" name="Google Shape;1216;p32"/>
            <p:cNvSpPr/>
            <p:nvPr/>
          </p:nvSpPr>
          <p:spPr>
            <a:xfrm>
              <a:off x="9850786" y="31871"/>
              <a:ext cx="1722981" cy="1478952"/>
            </a:xfrm>
            <a:prstGeom prst="hexagon">
              <a:avLst>
                <a:gd fmla="val 25000" name="adj"/>
                <a:gd fmla="val 115470" name="vf"/>
              </a:avLst>
            </a:prstGeom>
            <a:solidFill>
              <a:srgbClr val="599BD5"/>
            </a:solidFill>
            <a:ln cap="flat" cmpd="sng" w="12700">
              <a:solidFill>
                <a:srgbClr val="59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1217;p32"/>
            <p:cNvSpPr txBox="1"/>
            <p:nvPr/>
          </p:nvSpPr>
          <p:spPr>
            <a:xfrm>
              <a:off x="9968661" y="260907"/>
              <a:ext cx="1511650" cy="1020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0" spcFirstLastPara="1" rIns="0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Comunicación efectiva</a:t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8" name="Google Shape;1218;p32"/>
          <p:cNvSpPr/>
          <p:nvPr/>
        </p:nvSpPr>
        <p:spPr>
          <a:xfrm>
            <a:off x="10086213" y="2115352"/>
            <a:ext cx="1722981" cy="1478952"/>
          </a:xfrm>
          <a:prstGeom prst="hexagon">
            <a:avLst>
              <a:gd fmla="val 25000" name="adj"/>
              <a:gd fmla="val 115470" name="vf"/>
            </a:avLst>
          </a:prstGeom>
          <a:blipFill rotWithShape="1">
            <a:blip r:embed="rId12">
              <a:alphaModFix/>
            </a:blip>
            <a:stretch>
              <a:fillRect b="0" l="-23999" r="-23999" t="0"/>
            </a:stretch>
          </a:blipFill>
          <a:ln cap="flat" cmpd="sng" w="12700">
            <a:solidFill>
              <a:srgbClr val="599B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9" name="Google Shape;1219;p3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" name="Google Shape;122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33"/>
          <p:cNvSpPr txBox="1"/>
          <p:nvPr/>
        </p:nvSpPr>
        <p:spPr>
          <a:xfrm>
            <a:off x="625667" y="231150"/>
            <a:ext cx="9851833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Acciones frente a los resultados.  </a:t>
            </a:r>
            <a:endParaRPr/>
          </a:p>
        </p:txBody>
      </p:sp>
      <p:grpSp>
        <p:nvGrpSpPr>
          <p:cNvPr id="1227" name="Google Shape;1227;p33"/>
          <p:cNvGrpSpPr/>
          <p:nvPr/>
        </p:nvGrpSpPr>
        <p:grpSpPr>
          <a:xfrm>
            <a:off x="9185663" y="1778150"/>
            <a:ext cx="2712675" cy="2763139"/>
            <a:chOff x="750312" y="1496000"/>
            <a:chExt cx="1340387" cy="1419630"/>
          </a:xfrm>
        </p:grpSpPr>
        <p:sp>
          <p:nvSpPr>
            <p:cNvPr id="1228" name="Google Shape;1228;p33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BF9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3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33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33"/>
          <p:cNvGrpSpPr/>
          <p:nvPr/>
        </p:nvGrpSpPr>
        <p:grpSpPr>
          <a:xfrm>
            <a:off x="6219179" y="1799416"/>
            <a:ext cx="2712675" cy="2763139"/>
            <a:chOff x="750312" y="1496000"/>
            <a:chExt cx="1340387" cy="1419630"/>
          </a:xfrm>
        </p:grpSpPr>
        <p:sp>
          <p:nvSpPr>
            <p:cNvPr id="1233" name="Google Shape;1233;p33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A8D08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33"/>
          <p:cNvGrpSpPr/>
          <p:nvPr/>
        </p:nvGrpSpPr>
        <p:grpSpPr>
          <a:xfrm>
            <a:off x="3199533" y="1799416"/>
            <a:ext cx="2712675" cy="2763139"/>
            <a:chOff x="750312" y="1496000"/>
            <a:chExt cx="1340387" cy="1419630"/>
          </a:xfrm>
        </p:grpSpPr>
        <p:sp>
          <p:nvSpPr>
            <p:cNvPr id="1238" name="Google Shape;1238;p33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4B08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2" name="Google Shape;1242;p33"/>
          <p:cNvGrpSpPr/>
          <p:nvPr/>
        </p:nvGrpSpPr>
        <p:grpSpPr>
          <a:xfrm>
            <a:off x="197607" y="1806504"/>
            <a:ext cx="2712675" cy="2763139"/>
            <a:chOff x="750312" y="1496000"/>
            <a:chExt cx="1340387" cy="1419630"/>
          </a:xfrm>
        </p:grpSpPr>
        <p:sp>
          <p:nvSpPr>
            <p:cNvPr id="1243" name="Google Shape;1243;p33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33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B3C6E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7" name="Google Shape;1247;p33"/>
          <p:cNvSpPr txBox="1"/>
          <p:nvPr/>
        </p:nvSpPr>
        <p:spPr>
          <a:xfrm flipH="1">
            <a:off x="645200" y="4749438"/>
            <a:ext cx="1809093" cy="830997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Recursos materiales y/o herramientas</a:t>
            </a:r>
            <a:endParaRPr/>
          </a:p>
        </p:txBody>
      </p:sp>
      <p:sp>
        <p:nvSpPr>
          <p:cNvPr id="1248" name="Google Shape;1248;p33"/>
          <p:cNvSpPr txBox="1"/>
          <p:nvPr/>
        </p:nvSpPr>
        <p:spPr>
          <a:xfrm flipH="1">
            <a:off x="3526176" y="4763496"/>
            <a:ext cx="2123851" cy="830997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Recursos humanos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9" name="Google Shape;124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0485" y="2876477"/>
            <a:ext cx="1064471" cy="106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5797" y="2816758"/>
            <a:ext cx="929870" cy="9298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33"/>
          <p:cNvSpPr txBox="1"/>
          <p:nvPr/>
        </p:nvSpPr>
        <p:spPr>
          <a:xfrm flipH="1">
            <a:off x="6721910" y="4761535"/>
            <a:ext cx="1925657" cy="830997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Desconocimiento del accionar del SIS ECU 911</a:t>
            </a:r>
            <a:endParaRPr/>
          </a:p>
        </p:txBody>
      </p:sp>
      <p:pic>
        <p:nvPicPr>
          <p:cNvPr id="1252" name="Google Shape;125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2544" y="2927239"/>
            <a:ext cx="827657" cy="82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33"/>
          <p:cNvSpPr txBox="1"/>
          <p:nvPr/>
        </p:nvSpPr>
        <p:spPr>
          <a:xfrm flipH="1">
            <a:off x="9742870" y="4795025"/>
            <a:ext cx="1793305" cy="7853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Procesos y protocolos</a:t>
            </a:r>
            <a:endParaRPr/>
          </a:p>
        </p:txBody>
      </p:sp>
      <p:pic>
        <p:nvPicPr>
          <p:cNvPr id="1254" name="Google Shape;1254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22510" y="2845231"/>
            <a:ext cx="834027" cy="83402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33"/>
          <p:cNvSpPr/>
          <p:nvPr/>
        </p:nvSpPr>
        <p:spPr>
          <a:xfrm>
            <a:off x="4647527" y="1203916"/>
            <a:ext cx="3037211" cy="47701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C" sz="240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Enfoques</a:t>
            </a:r>
            <a:endParaRPr/>
          </a:p>
        </p:txBody>
      </p:sp>
      <p:pic>
        <p:nvPicPr>
          <p:cNvPr id="1256" name="Google Shape;1256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2" name="Google Shape;126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3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34"/>
          <p:cNvSpPr txBox="1"/>
          <p:nvPr/>
        </p:nvSpPr>
        <p:spPr>
          <a:xfrm>
            <a:off x="625667" y="231150"/>
            <a:ext cx="9851833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5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Acciones frente a los resultados:  </a:t>
            </a:r>
            <a:endParaRPr/>
          </a:p>
        </p:txBody>
      </p:sp>
      <p:sp>
        <p:nvSpPr>
          <p:cNvPr id="1264" name="Google Shape;1264;p34"/>
          <p:cNvSpPr txBox="1"/>
          <p:nvPr/>
        </p:nvSpPr>
        <p:spPr>
          <a:xfrm>
            <a:off x="317183" y="939313"/>
            <a:ext cx="3955048" cy="55376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700"/>
              <a:buFont typeface="Arial"/>
              <a:buNone/>
            </a:pPr>
            <a:r>
              <a:rPr b="1" i="0" lang="es-EC" sz="17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Recomendación:  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sugiere tomar medidas para </a:t>
            </a: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garantizar la disponibilidad de los recursos </a:t>
            </a: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necesarios y proporcionar las herramientas adecuadas para facilitar la coordinación y respuesta ante situaciones de emergencia.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recomienda asignar los recursos necesarios para </a:t>
            </a: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mejorar la tecnología y la conectividad</a:t>
            </a: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lo cual permitirá optimizar la respuesta ante situaciones de emergencia y brindar un servicio de calidad a la comunidad.</a:t>
            </a:r>
            <a:endParaRPr/>
          </a:p>
        </p:txBody>
      </p:sp>
      <p:sp>
        <p:nvSpPr>
          <p:cNvPr id="1265" name="Google Shape;1265;p34"/>
          <p:cNvSpPr txBox="1"/>
          <p:nvPr/>
        </p:nvSpPr>
        <p:spPr>
          <a:xfrm>
            <a:off x="7386594" y="622061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Acciones: </a:t>
            </a:r>
            <a:endParaRPr b="0" i="0" sz="1800" u="none" cap="none" strike="noStrike">
              <a:solidFill>
                <a:srgbClr val="392D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6" name="Google Shape;1266;p34"/>
          <p:cNvGrpSpPr/>
          <p:nvPr/>
        </p:nvGrpSpPr>
        <p:grpSpPr>
          <a:xfrm>
            <a:off x="4610806" y="1334652"/>
            <a:ext cx="2381964" cy="2423209"/>
            <a:chOff x="750312" y="1496000"/>
            <a:chExt cx="1340387" cy="1419630"/>
          </a:xfrm>
        </p:grpSpPr>
        <p:sp>
          <p:nvSpPr>
            <p:cNvPr id="1267" name="Google Shape;1267;p34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B3C6E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1" name="Google Shape;1271;p34"/>
          <p:cNvSpPr txBox="1"/>
          <p:nvPr/>
        </p:nvSpPr>
        <p:spPr>
          <a:xfrm flipH="1">
            <a:off x="4802362" y="4039888"/>
            <a:ext cx="2190092" cy="92333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Recursos materiales y/o herramientas</a:t>
            </a:r>
            <a:endParaRPr/>
          </a:p>
        </p:txBody>
      </p:sp>
      <p:pic>
        <p:nvPicPr>
          <p:cNvPr id="1272" name="Google Shape;127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1406" y="2146948"/>
            <a:ext cx="1093505" cy="109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34"/>
          <p:cNvSpPr txBox="1"/>
          <p:nvPr/>
        </p:nvSpPr>
        <p:spPr>
          <a:xfrm>
            <a:off x="7178930" y="1131144"/>
            <a:ext cx="4486889" cy="4752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Adquisición de bienes tecnológicos: 349 Laptops, 48 Impresoras, 23 Tablet, 17 Computadores de escritorio.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Adquisición de 8 unidades de almacenamiento para el área de video vigilancia.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Mantenimiento tecnológico preventivo y correctivo.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Compra de 101 equipos de climatización, para los centros del perfil costanero.</a:t>
            </a:r>
            <a:endParaRPr/>
          </a:p>
          <a:p>
            <a:pPr indent="-285750" lvl="0" marL="2857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Reacondicionamiento del mobiliario, restauración de 328 sillas.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4" name="Google Shape;127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Google Shape;12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35"/>
          <p:cNvSpPr txBox="1"/>
          <p:nvPr/>
        </p:nvSpPr>
        <p:spPr>
          <a:xfrm>
            <a:off x="625667" y="231150"/>
            <a:ext cx="9919430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Acciones frente a los resultados:</a:t>
            </a:r>
            <a:endParaRPr b="1" i="1" sz="2800" u="none" cap="none" strike="noStrike">
              <a:solidFill>
                <a:srgbClr val="4C3CA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35"/>
          <p:cNvSpPr/>
          <p:nvPr/>
        </p:nvSpPr>
        <p:spPr>
          <a:xfrm rot="2700000">
            <a:off x="6858024" y="1036992"/>
            <a:ext cx="265920" cy="476745"/>
          </a:xfrm>
          <a:custGeom>
            <a:rect b="b" l="l" r="r" t="t"/>
            <a:pathLst>
              <a:path extrusionOk="0" h="4001999" w="2232248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35"/>
          <p:cNvSpPr txBox="1"/>
          <p:nvPr/>
        </p:nvSpPr>
        <p:spPr>
          <a:xfrm>
            <a:off x="705074" y="1104397"/>
            <a:ext cx="2981954" cy="459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Recomendación</a:t>
            </a: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sp>
        <p:nvSpPr>
          <p:cNvPr id="1284" name="Google Shape;1284;p35"/>
          <p:cNvSpPr txBox="1"/>
          <p:nvPr/>
        </p:nvSpPr>
        <p:spPr>
          <a:xfrm>
            <a:off x="512991" y="1647942"/>
            <a:ext cx="3584575" cy="3897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sugiere ajustar los horarios rotativos y coordinar el servicio de transporte para </a:t>
            </a: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garantizar un descanso adecuado al personal</a:t>
            </a: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Además, es fundamental implementar un programa de </a:t>
            </a: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apoyo psicológico continuo</a:t>
            </a: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especializado para atender las necesidades emocionales y laborales del equipo del SIS ECU 911. </a:t>
            </a:r>
            <a:endParaRPr/>
          </a:p>
        </p:txBody>
      </p:sp>
      <p:sp>
        <p:nvSpPr>
          <p:cNvPr id="1285" name="Google Shape;1285;p35"/>
          <p:cNvSpPr txBox="1"/>
          <p:nvPr/>
        </p:nvSpPr>
        <p:spPr>
          <a:xfrm>
            <a:off x="7374056" y="1037311"/>
            <a:ext cx="4304953" cy="51515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Mantener un profesional en salud mental.</a:t>
            </a:r>
            <a:endParaRPr/>
          </a:p>
          <a:p>
            <a:pPr indent="-171450" lvl="0" marL="1714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Aprobar e implementar el plan de salud mental.</a:t>
            </a:r>
            <a:endParaRPr/>
          </a:p>
          <a:p>
            <a:pPr indent="-171450" lvl="0" marL="1714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Ejecutar convenios vigentes con entidades públicas o privadas para la atención especializada en salud mental para los servidores y trabajadores a nivel nacional del SIS ECU 911.</a:t>
            </a:r>
            <a:endParaRPr/>
          </a:p>
          <a:p>
            <a:pPr indent="-171450" lvl="0" marL="171450" marR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Mejorar el perfil del personal de atención de llamadas, con enfoque psicológico y sociólogo.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35"/>
          <p:cNvSpPr txBox="1"/>
          <p:nvPr/>
        </p:nvSpPr>
        <p:spPr>
          <a:xfrm>
            <a:off x="7498411" y="669125"/>
            <a:ext cx="3468650" cy="525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Acciones:</a:t>
            </a:r>
            <a:endParaRPr/>
          </a:p>
        </p:txBody>
      </p:sp>
      <p:grpSp>
        <p:nvGrpSpPr>
          <p:cNvPr id="1287" name="Google Shape;1287;p35"/>
          <p:cNvGrpSpPr/>
          <p:nvPr/>
        </p:nvGrpSpPr>
        <p:grpSpPr>
          <a:xfrm>
            <a:off x="4802321" y="1652986"/>
            <a:ext cx="2326880" cy="2355487"/>
            <a:chOff x="750312" y="1496000"/>
            <a:chExt cx="1340387" cy="1343031"/>
          </a:xfrm>
        </p:grpSpPr>
        <p:sp>
          <p:nvSpPr>
            <p:cNvPr id="1288" name="Google Shape;1288;p35"/>
            <p:cNvSpPr/>
            <p:nvPr/>
          </p:nvSpPr>
          <p:spPr>
            <a:xfrm>
              <a:off x="858283" y="1683214"/>
              <a:ext cx="1232416" cy="1155817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5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5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F4B08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2" name="Google Shape;1292;p35"/>
          <p:cNvSpPr txBox="1"/>
          <p:nvPr/>
        </p:nvSpPr>
        <p:spPr>
          <a:xfrm flipH="1">
            <a:off x="4989755" y="4325690"/>
            <a:ext cx="2139443" cy="64633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Recursos Humanos</a:t>
            </a:r>
            <a:endParaRPr/>
          </a:p>
        </p:txBody>
      </p:sp>
      <p:pic>
        <p:nvPicPr>
          <p:cNvPr id="1293" name="Google Shape;129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7693" y="2634542"/>
            <a:ext cx="752125" cy="7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36"/>
          <p:cNvSpPr txBox="1"/>
          <p:nvPr/>
        </p:nvSpPr>
        <p:spPr>
          <a:xfrm>
            <a:off x="625667" y="231150"/>
            <a:ext cx="9919430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Acciones frente a los resultados:</a:t>
            </a:r>
            <a:endParaRPr b="1" i="0" sz="25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1" name="Google Shape;1301;p36"/>
          <p:cNvGrpSpPr/>
          <p:nvPr/>
        </p:nvGrpSpPr>
        <p:grpSpPr>
          <a:xfrm>
            <a:off x="4687570" y="1629456"/>
            <a:ext cx="2495794" cy="2518382"/>
            <a:chOff x="750312" y="1496000"/>
            <a:chExt cx="1340387" cy="1419630"/>
          </a:xfrm>
        </p:grpSpPr>
        <p:sp>
          <p:nvSpPr>
            <p:cNvPr id="1302" name="Google Shape;1302;p36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6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6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6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A8D08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06" name="Google Shape;1306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1341" y="2552070"/>
            <a:ext cx="865488" cy="865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36"/>
          <p:cNvSpPr txBox="1"/>
          <p:nvPr/>
        </p:nvSpPr>
        <p:spPr>
          <a:xfrm flipH="1">
            <a:off x="4888612" y="4404354"/>
            <a:ext cx="2294752" cy="923330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Desconocimiento del accionar del SIS ECU 911</a:t>
            </a:r>
            <a:endParaRPr/>
          </a:p>
        </p:txBody>
      </p:sp>
      <p:sp>
        <p:nvSpPr>
          <p:cNvPr id="1308" name="Google Shape;1308;p36"/>
          <p:cNvSpPr txBox="1"/>
          <p:nvPr/>
        </p:nvSpPr>
        <p:spPr>
          <a:xfrm>
            <a:off x="7925010" y="2065995"/>
            <a:ext cx="3533395" cy="33865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Ejecutar actividades de vinculación y sensibilización a la comunidad a nivel nacional, mediante la aplicación de la Estrategia de Tácticas de Comunicación Institucional.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59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59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6"/>
          <p:cNvSpPr txBox="1"/>
          <p:nvPr/>
        </p:nvSpPr>
        <p:spPr>
          <a:xfrm>
            <a:off x="625668" y="1576011"/>
            <a:ext cx="3521298" cy="4088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Recomendación: 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debe llevar a cabo campañas</a:t>
            </a: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concientización ciudadana para promover</a:t>
            </a:r>
            <a:r>
              <a:rPr b="1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 uso adecuado del servicio de emergencias </a:t>
            </a:r>
            <a:r>
              <a:rPr b="0" i="0" lang="es-EC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para enseñar a identificar situaciones de urgencia y emergencia. Así mejorar la eficacia del servicio y garantizar una respuesta oportuna.</a:t>
            </a:r>
            <a:endParaRPr/>
          </a:p>
        </p:txBody>
      </p:sp>
      <p:sp>
        <p:nvSpPr>
          <p:cNvPr id="1310" name="Google Shape;1310;p36"/>
          <p:cNvSpPr txBox="1"/>
          <p:nvPr/>
        </p:nvSpPr>
        <p:spPr>
          <a:xfrm>
            <a:off x="7925010" y="1696663"/>
            <a:ext cx="20950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Acción: </a:t>
            </a:r>
            <a:endParaRPr b="0" i="0" sz="1800" u="none" cap="none" strike="noStrike">
              <a:solidFill>
                <a:srgbClr val="392D7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1" name="Google Shape;131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50" y="5775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37"/>
          <p:cNvSpPr txBox="1"/>
          <p:nvPr/>
        </p:nvSpPr>
        <p:spPr>
          <a:xfrm>
            <a:off x="625667" y="231150"/>
            <a:ext cx="9919430" cy="861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Acciones frente a los resultados: </a:t>
            </a:r>
            <a:br>
              <a:rPr b="1" i="0" lang="es-EC" sz="2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25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7"/>
          <p:cNvSpPr txBox="1"/>
          <p:nvPr/>
        </p:nvSpPr>
        <p:spPr>
          <a:xfrm>
            <a:off x="7711154" y="1619885"/>
            <a:ext cx="3627406" cy="37805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Actualizar la normativa regulatoria para prestación del servicio de atención y coordinación de emergencias: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 vigilancia, información geográfica y otros, para adaptar las necesidades cambiantes del entorno y cumplir con las expectativas de la ciudadanía.</a:t>
            </a:r>
            <a:endParaRPr/>
          </a:p>
        </p:txBody>
      </p:sp>
      <p:grpSp>
        <p:nvGrpSpPr>
          <p:cNvPr id="1319" name="Google Shape;1319;p37"/>
          <p:cNvGrpSpPr/>
          <p:nvPr/>
        </p:nvGrpSpPr>
        <p:grpSpPr>
          <a:xfrm>
            <a:off x="4552747" y="1499188"/>
            <a:ext cx="2486007" cy="2562635"/>
            <a:chOff x="750312" y="1496000"/>
            <a:chExt cx="1340387" cy="1419630"/>
          </a:xfrm>
        </p:grpSpPr>
        <p:sp>
          <p:nvSpPr>
            <p:cNvPr id="1320" name="Google Shape;1320;p37"/>
            <p:cNvSpPr/>
            <p:nvPr/>
          </p:nvSpPr>
          <p:spPr>
            <a:xfrm>
              <a:off x="858283" y="1683214"/>
              <a:ext cx="1232416" cy="1232416"/>
            </a:xfrm>
            <a:custGeom>
              <a:rect b="b" l="l" r="r" t="t"/>
              <a:pathLst>
                <a:path extrusionOk="0" h="21151" w="21151">
                  <a:moveTo>
                    <a:pt x="10575" y="0"/>
                  </a:moveTo>
                  <a:cubicBezTo>
                    <a:pt x="4745" y="0"/>
                    <a:pt x="0" y="4730"/>
                    <a:pt x="0" y="10576"/>
                  </a:cubicBezTo>
                  <a:cubicBezTo>
                    <a:pt x="0" y="16406"/>
                    <a:pt x="4745" y="21151"/>
                    <a:pt x="10575" y="21151"/>
                  </a:cubicBezTo>
                  <a:cubicBezTo>
                    <a:pt x="16421" y="21151"/>
                    <a:pt x="21151" y="16406"/>
                    <a:pt x="21151" y="10576"/>
                  </a:cubicBezTo>
                  <a:cubicBezTo>
                    <a:pt x="21151" y="4730"/>
                    <a:pt x="16421" y="0"/>
                    <a:pt x="10575" y="0"/>
                  </a:cubicBezTo>
                  <a:close/>
                </a:path>
              </a:pathLst>
            </a:custGeom>
            <a:solidFill>
              <a:schemeClr val="lt1"/>
            </a:solidFill>
            <a:ln cap="flat" cmpd="sng" w="12700">
              <a:solidFill>
                <a:srgbClr val="BF9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858283" y="1496000"/>
              <a:ext cx="785621" cy="761556"/>
            </a:xfrm>
            <a:custGeom>
              <a:rect b="b" l="l" r="r" t="t"/>
              <a:pathLst>
                <a:path extrusionOk="0" h="13070" w="13483">
                  <a:moveTo>
                    <a:pt x="10936" y="0"/>
                  </a:moveTo>
                  <a:cubicBezTo>
                    <a:pt x="10751" y="0"/>
                    <a:pt x="10575" y="145"/>
                    <a:pt x="10575" y="352"/>
                  </a:cubicBezTo>
                  <a:lnTo>
                    <a:pt x="10575" y="1668"/>
                  </a:lnTo>
                  <a:cubicBezTo>
                    <a:pt x="4745" y="1668"/>
                    <a:pt x="0" y="6413"/>
                    <a:pt x="0" y="12243"/>
                  </a:cubicBezTo>
                  <a:cubicBezTo>
                    <a:pt x="0" y="12518"/>
                    <a:pt x="15" y="12794"/>
                    <a:pt x="31" y="13069"/>
                  </a:cubicBezTo>
                  <a:cubicBezTo>
                    <a:pt x="459" y="7621"/>
                    <a:pt x="5020" y="3321"/>
                    <a:pt x="10575" y="3321"/>
                  </a:cubicBezTo>
                  <a:lnTo>
                    <a:pt x="10575" y="4637"/>
                  </a:lnTo>
                  <a:cubicBezTo>
                    <a:pt x="10575" y="4856"/>
                    <a:pt x="10753" y="4996"/>
                    <a:pt x="10938" y="4996"/>
                  </a:cubicBezTo>
                  <a:cubicBezTo>
                    <a:pt x="11025" y="4996"/>
                    <a:pt x="11114" y="4965"/>
                    <a:pt x="11187" y="4897"/>
                  </a:cubicBezTo>
                  <a:lnTo>
                    <a:pt x="12091" y="3994"/>
                  </a:lnTo>
                  <a:lnTo>
                    <a:pt x="13346" y="2754"/>
                  </a:lnTo>
                  <a:cubicBezTo>
                    <a:pt x="13483" y="2617"/>
                    <a:pt x="13483" y="2387"/>
                    <a:pt x="13346" y="2250"/>
                  </a:cubicBezTo>
                  <a:lnTo>
                    <a:pt x="12091" y="995"/>
                  </a:lnTo>
                  <a:lnTo>
                    <a:pt x="11187" y="107"/>
                  </a:lnTo>
                  <a:cubicBezTo>
                    <a:pt x="11113" y="33"/>
                    <a:pt x="11023" y="0"/>
                    <a:pt x="10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750312" y="2191484"/>
              <a:ext cx="215007" cy="215007"/>
            </a:xfrm>
            <a:custGeom>
              <a:rect b="b" l="l" r="r" t="t"/>
              <a:pathLst>
                <a:path extrusionOk="0" h="3690" w="3690">
                  <a:moveTo>
                    <a:pt x="1837" y="1"/>
                  </a:moveTo>
                  <a:cubicBezTo>
                    <a:pt x="827" y="1"/>
                    <a:pt x="1" y="827"/>
                    <a:pt x="1" y="1853"/>
                  </a:cubicBezTo>
                  <a:cubicBezTo>
                    <a:pt x="1" y="2863"/>
                    <a:pt x="827" y="3690"/>
                    <a:pt x="1837" y="3690"/>
                  </a:cubicBezTo>
                  <a:cubicBezTo>
                    <a:pt x="2863" y="3690"/>
                    <a:pt x="3690" y="2863"/>
                    <a:pt x="3690" y="1853"/>
                  </a:cubicBezTo>
                  <a:cubicBezTo>
                    <a:pt x="3690" y="827"/>
                    <a:pt x="2863" y="1"/>
                    <a:pt x="1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9803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1048775" y="1873703"/>
              <a:ext cx="851400" cy="8514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4" name="Google Shape;1324;p37"/>
          <p:cNvSpPr txBox="1"/>
          <p:nvPr/>
        </p:nvSpPr>
        <p:spPr>
          <a:xfrm flipH="1">
            <a:off x="4662350" y="4372547"/>
            <a:ext cx="2376401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Procesos y protocolos</a:t>
            </a:r>
            <a:endParaRPr/>
          </a:p>
        </p:txBody>
      </p:sp>
      <p:pic>
        <p:nvPicPr>
          <p:cNvPr id="1325" name="Google Shape;132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64217" y="2441676"/>
            <a:ext cx="902958" cy="902958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37"/>
          <p:cNvSpPr txBox="1"/>
          <p:nvPr/>
        </p:nvSpPr>
        <p:spPr>
          <a:xfrm>
            <a:off x="699363" y="1949606"/>
            <a:ext cx="2981954" cy="459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Recomendación</a:t>
            </a:r>
            <a:r>
              <a:rPr b="0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sp>
        <p:nvSpPr>
          <p:cNvPr id="1327" name="Google Shape;1327;p37"/>
          <p:cNvSpPr txBox="1"/>
          <p:nvPr/>
        </p:nvSpPr>
        <p:spPr>
          <a:xfrm>
            <a:off x="7711154" y="1261250"/>
            <a:ext cx="3468650" cy="5251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2D75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392D75"/>
                </a:solidFill>
                <a:latin typeface="Arial"/>
                <a:ea typeface="Arial"/>
                <a:cs typeface="Arial"/>
                <a:sym typeface="Arial"/>
              </a:rPr>
              <a:t>Acciones:</a:t>
            </a:r>
            <a:endParaRPr/>
          </a:p>
        </p:txBody>
      </p:sp>
      <p:sp>
        <p:nvSpPr>
          <p:cNvPr id="1328" name="Google Shape;1328;p37"/>
          <p:cNvSpPr txBox="1"/>
          <p:nvPr/>
        </p:nvSpPr>
        <p:spPr>
          <a:xfrm>
            <a:off x="699363" y="2412962"/>
            <a:ext cx="3354274" cy="21185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recomienda adaptar los procesos y protocolos de gestión de emergencias a las necesidades y condiciones actuales.</a:t>
            </a:r>
            <a:endParaRPr/>
          </a:p>
        </p:txBody>
      </p:sp>
      <p:pic>
        <p:nvPicPr>
          <p:cNvPr id="1329" name="Google Shape;1329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4371" y="6135375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38"/>
          <p:cNvSpPr txBox="1"/>
          <p:nvPr/>
        </p:nvSpPr>
        <p:spPr>
          <a:xfrm>
            <a:off x="625667" y="231150"/>
            <a:ext cx="9919430" cy="477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Lecciones aprendidas:</a:t>
            </a:r>
            <a:endParaRPr/>
          </a:p>
        </p:txBody>
      </p:sp>
      <p:sp>
        <p:nvSpPr>
          <p:cNvPr id="1336" name="Google Shape;1336;p38"/>
          <p:cNvSpPr/>
          <p:nvPr/>
        </p:nvSpPr>
        <p:spPr>
          <a:xfrm>
            <a:off x="3410341" y="1862230"/>
            <a:ext cx="4699590" cy="437657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38"/>
          <p:cNvSpPr/>
          <p:nvPr/>
        </p:nvSpPr>
        <p:spPr>
          <a:xfrm>
            <a:off x="1143963" y="2026859"/>
            <a:ext cx="2340000" cy="234000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38"/>
          <p:cNvSpPr txBox="1"/>
          <p:nvPr/>
        </p:nvSpPr>
        <p:spPr>
          <a:xfrm>
            <a:off x="4294055" y="1027033"/>
            <a:ext cx="6511002" cy="4339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Fomentar la evaluación permanente para mantener una retroalimentación oportuna.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Asignar el contingente humano necesario para el proceso de evaluación, elaboración y ejecución de acciones.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EC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Sensibilizar sobre la importancia de la evaluación para implementar mejoras.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38"/>
          <p:cNvSpPr/>
          <p:nvPr/>
        </p:nvSpPr>
        <p:spPr>
          <a:xfrm>
            <a:off x="1386943" y="2296859"/>
            <a:ext cx="1800000" cy="180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0" name="Google Shape;1340;p38"/>
          <p:cNvPicPr preferRelativeResize="0"/>
          <p:nvPr/>
        </p:nvPicPr>
        <p:blipFill rotWithShape="1">
          <a:blip r:embed="rId4">
            <a:alphaModFix/>
          </a:blip>
          <a:srcRect b="20074" l="15421" r="15420" t="17334"/>
          <a:stretch/>
        </p:blipFill>
        <p:spPr>
          <a:xfrm>
            <a:off x="1641901" y="2613081"/>
            <a:ext cx="1290083" cy="116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4371" y="6167214"/>
            <a:ext cx="2880446" cy="53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2770909"/>
            <a:ext cx="5483837" cy="1024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¿Cuál es el caso de Ecuador?</a:t>
            </a:r>
            <a:br>
              <a:rPr lang="es-EC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3493" y="3713028"/>
            <a:ext cx="2085013" cy="896190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40"/>
          <p:cNvSpPr txBox="1"/>
          <p:nvPr/>
        </p:nvSpPr>
        <p:spPr>
          <a:xfrm>
            <a:off x="226142" y="405269"/>
            <a:ext cx="353961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1" lang="es-EC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Transformando los resultados de la evaluación en acción</a:t>
            </a:r>
            <a:endParaRPr/>
          </a:p>
        </p:txBody>
      </p:sp>
      <p:sp>
        <p:nvSpPr>
          <p:cNvPr id="1354" name="Google Shape;1354;p40"/>
          <p:cNvSpPr txBox="1"/>
          <p:nvPr/>
        </p:nvSpPr>
        <p:spPr>
          <a:xfrm>
            <a:off x="8780207" y="2578198"/>
            <a:ext cx="308732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1" lang="es-EC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 Anual de Evaluación PAEV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oogle Shape;1359;p41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41"/>
          <p:cNvSpPr txBox="1"/>
          <p:nvPr/>
        </p:nvSpPr>
        <p:spPr>
          <a:xfrm>
            <a:off x="1525022" y="329472"/>
            <a:ext cx="914195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Antecedentes-Proceso de Evaluación SNP-MSP</a:t>
            </a:r>
            <a:endParaRPr b="0" i="0" sz="28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41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1363" name="Google Shape;1363;p41"/>
          <p:cNvSpPr/>
          <p:nvPr/>
        </p:nvSpPr>
        <p:spPr>
          <a:xfrm>
            <a:off x="979062" y="2678302"/>
            <a:ext cx="1963402" cy="1963402"/>
          </a:xfrm>
          <a:prstGeom prst="blockArc">
            <a:avLst>
              <a:gd fmla="val 10958405" name="adj1"/>
              <a:gd fmla="val 21484430" name="adj2"/>
              <a:gd fmla="val 15779" name="adj3"/>
            </a:avLst>
          </a:prstGeom>
          <a:solidFill>
            <a:srgbClr val="DD8B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41"/>
          <p:cNvSpPr/>
          <p:nvPr/>
        </p:nvSpPr>
        <p:spPr>
          <a:xfrm rot="10800000">
            <a:off x="2633132" y="2603727"/>
            <a:ext cx="1963402" cy="1963402"/>
          </a:xfrm>
          <a:prstGeom prst="blockArc">
            <a:avLst>
              <a:gd fmla="val 10774865" name="adj1"/>
              <a:gd fmla="val 21484430" name="adj2"/>
              <a:gd fmla="val 15779" name="adj3"/>
            </a:avLst>
          </a:prstGeom>
          <a:solidFill>
            <a:srgbClr val="83D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41"/>
          <p:cNvSpPr/>
          <p:nvPr/>
        </p:nvSpPr>
        <p:spPr>
          <a:xfrm>
            <a:off x="4295721" y="2622658"/>
            <a:ext cx="1963402" cy="1963402"/>
          </a:xfrm>
          <a:prstGeom prst="blockArc">
            <a:avLst>
              <a:gd fmla="val 11053168" name="adj1"/>
              <a:gd fmla="val 21484430" name="adj2"/>
              <a:gd fmla="val 15779" name="adj3"/>
            </a:avLst>
          </a:prstGeom>
          <a:solidFill>
            <a:srgbClr val="A17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41"/>
          <p:cNvSpPr/>
          <p:nvPr/>
        </p:nvSpPr>
        <p:spPr>
          <a:xfrm rot="10800000">
            <a:off x="5947022" y="2603727"/>
            <a:ext cx="1963402" cy="1963402"/>
          </a:xfrm>
          <a:prstGeom prst="blockArc">
            <a:avLst>
              <a:gd fmla="val 10804470" name="adj1"/>
              <a:gd fmla="val 21484430" name="adj2"/>
              <a:gd fmla="val 15779" name="adj3"/>
            </a:avLst>
          </a:prstGeom>
          <a:solidFill>
            <a:srgbClr val="B58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41"/>
          <p:cNvSpPr/>
          <p:nvPr/>
        </p:nvSpPr>
        <p:spPr>
          <a:xfrm>
            <a:off x="7595466" y="2678302"/>
            <a:ext cx="1963402" cy="1963402"/>
          </a:xfrm>
          <a:prstGeom prst="blockArc">
            <a:avLst>
              <a:gd fmla="val 11025770" name="adj1"/>
              <a:gd fmla="val 21484430" name="adj2"/>
              <a:gd fmla="val 15779" name="adj3"/>
            </a:avLst>
          </a:prstGeom>
          <a:solidFill>
            <a:srgbClr val="86AA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41"/>
          <p:cNvSpPr/>
          <p:nvPr/>
        </p:nvSpPr>
        <p:spPr>
          <a:xfrm rot="10800000">
            <a:off x="9249536" y="2603728"/>
            <a:ext cx="1963402" cy="1963402"/>
          </a:xfrm>
          <a:prstGeom prst="blockArc">
            <a:avLst>
              <a:gd fmla="val 10961381" name="adj1"/>
              <a:gd fmla="val 21484430" name="adj2"/>
              <a:gd fmla="val 15779" name="adj3"/>
            </a:avLst>
          </a:prstGeom>
          <a:solidFill>
            <a:srgbClr val="888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41"/>
          <p:cNvSpPr txBox="1"/>
          <p:nvPr/>
        </p:nvSpPr>
        <p:spPr>
          <a:xfrm>
            <a:off x="2700539" y="1181041"/>
            <a:ext cx="17273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PAEV 2022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0" name="Google Shape;1370;p41"/>
          <p:cNvCxnSpPr/>
          <p:nvPr/>
        </p:nvCxnSpPr>
        <p:spPr>
          <a:xfrm>
            <a:off x="1945364" y="3727304"/>
            <a:ext cx="0" cy="542663"/>
          </a:xfrm>
          <a:prstGeom prst="straightConnector1">
            <a:avLst/>
          </a:prstGeom>
          <a:noFill/>
          <a:ln cap="flat" cmpd="sng" w="19050">
            <a:solidFill>
              <a:srgbClr val="DD8BFF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371" name="Google Shape;1371;p41"/>
          <p:cNvCxnSpPr/>
          <p:nvPr/>
        </p:nvCxnSpPr>
        <p:spPr>
          <a:xfrm>
            <a:off x="5259899" y="3814412"/>
            <a:ext cx="11356" cy="455555"/>
          </a:xfrm>
          <a:prstGeom prst="straightConnector1">
            <a:avLst/>
          </a:prstGeom>
          <a:noFill/>
          <a:ln cap="flat" cmpd="sng" w="19050">
            <a:solidFill>
              <a:srgbClr val="A178FF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1372" name="Google Shape;1372;p41"/>
          <p:cNvSpPr txBox="1"/>
          <p:nvPr/>
        </p:nvSpPr>
        <p:spPr>
          <a:xfrm>
            <a:off x="7769123" y="4320959"/>
            <a:ext cx="17273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PAEV </a:t>
            </a:r>
            <a:r>
              <a:rPr b="1" i="0" lang="es-EC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3" name="Google Shape;1373;p41"/>
          <p:cNvCxnSpPr/>
          <p:nvPr/>
        </p:nvCxnSpPr>
        <p:spPr>
          <a:xfrm>
            <a:off x="8549992" y="3727304"/>
            <a:ext cx="0" cy="542663"/>
          </a:xfrm>
          <a:prstGeom prst="straightConnector1">
            <a:avLst/>
          </a:prstGeom>
          <a:noFill/>
          <a:ln cap="flat" cmpd="sng" w="19050">
            <a:solidFill>
              <a:srgbClr val="86AAFF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374" name="Google Shape;1374;p41"/>
          <p:cNvCxnSpPr/>
          <p:nvPr/>
        </p:nvCxnSpPr>
        <p:spPr>
          <a:xfrm>
            <a:off x="3577985" y="3072714"/>
            <a:ext cx="0" cy="542663"/>
          </a:xfrm>
          <a:prstGeom prst="straightConnector1">
            <a:avLst/>
          </a:prstGeom>
          <a:noFill/>
          <a:ln cap="flat" cmpd="sng" w="19050">
            <a:solidFill>
              <a:srgbClr val="83D7FF"/>
            </a:solidFill>
            <a:prstDash val="dash"/>
            <a:miter lim="800000"/>
            <a:headEnd len="med" w="med" type="oval"/>
            <a:tailEnd len="med" w="med" type="oval"/>
          </a:ln>
        </p:spPr>
      </p:cxnSp>
      <p:cxnSp>
        <p:nvCxnSpPr>
          <p:cNvPr id="1375" name="Google Shape;1375;p41"/>
          <p:cNvCxnSpPr/>
          <p:nvPr/>
        </p:nvCxnSpPr>
        <p:spPr>
          <a:xfrm>
            <a:off x="6916180" y="2889870"/>
            <a:ext cx="0" cy="542663"/>
          </a:xfrm>
          <a:prstGeom prst="straightConnector1">
            <a:avLst/>
          </a:prstGeom>
          <a:noFill/>
          <a:ln cap="flat" cmpd="sng" w="19050">
            <a:solidFill>
              <a:srgbClr val="B58CFF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1376" name="Google Shape;1376;p41"/>
          <p:cNvSpPr txBox="1"/>
          <p:nvPr/>
        </p:nvSpPr>
        <p:spPr>
          <a:xfrm>
            <a:off x="6027590" y="1122001"/>
            <a:ext cx="177717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7" name="Google Shape;1377;p41"/>
          <p:cNvCxnSpPr/>
          <p:nvPr/>
        </p:nvCxnSpPr>
        <p:spPr>
          <a:xfrm>
            <a:off x="10225512" y="2950728"/>
            <a:ext cx="0" cy="561225"/>
          </a:xfrm>
          <a:prstGeom prst="straightConnector1">
            <a:avLst/>
          </a:prstGeom>
          <a:noFill/>
          <a:ln cap="flat" cmpd="sng" w="19050">
            <a:solidFill>
              <a:srgbClr val="888FFF"/>
            </a:solidFill>
            <a:prstDash val="dash"/>
            <a:miter lim="800000"/>
            <a:headEnd len="med" w="med" type="oval"/>
            <a:tailEnd len="med" w="med" type="oval"/>
          </a:ln>
        </p:spPr>
      </p:cxnSp>
      <p:sp>
        <p:nvSpPr>
          <p:cNvPr id="1378" name="Google Shape;1378;p41"/>
          <p:cNvSpPr/>
          <p:nvPr/>
        </p:nvSpPr>
        <p:spPr>
          <a:xfrm>
            <a:off x="3399508" y="3740445"/>
            <a:ext cx="329463" cy="308407"/>
          </a:xfrm>
          <a:custGeom>
            <a:rect b="b" l="l" r="r" t="t"/>
            <a:pathLst>
              <a:path extrusionOk="0" h="3032924" w="3239999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rgbClr val="83D7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41"/>
          <p:cNvSpPr/>
          <p:nvPr/>
        </p:nvSpPr>
        <p:spPr>
          <a:xfrm>
            <a:off x="6722214" y="3635479"/>
            <a:ext cx="329463" cy="328500"/>
          </a:xfrm>
          <a:custGeom>
            <a:rect b="b" l="l" r="r" t="t"/>
            <a:pathLst>
              <a:path extrusionOk="0" h="3230531" w="324000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888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41"/>
          <p:cNvSpPr/>
          <p:nvPr/>
        </p:nvSpPr>
        <p:spPr>
          <a:xfrm rot="10800000">
            <a:off x="0" y="3604359"/>
            <a:ext cx="1290686" cy="962770"/>
          </a:xfrm>
          <a:custGeom>
            <a:rect b="b" l="l" r="r" t="t"/>
            <a:pathLst>
              <a:path extrusionOk="0" h="962770" w="1290686">
                <a:moveTo>
                  <a:pt x="309681" y="962770"/>
                </a:moveTo>
                <a:lnTo>
                  <a:pt x="0" y="954042"/>
                </a:lnTo>
                <a:cubicBezTo>
                  <a:pt x="14943" y="423882"/>
                  <a:pt x="448273" y="1446"/>
                  <a:pt x="978642" y="4"/>
                </a:cubicBezTo>
                <a:cubicBezTo>
                  <a:pt x="1044938" y="-176"/>
                  <a:pt x="1109754" y="6230"/>
                  <a:pt x="1172458" y="18614"/>
                </a:cubicBezTo>
                <a:lnTo>
                  <a:pt x="1290686" y="54168"/>
                </a:lnTo>
                <a:lnTo>
                  <a:pt x="1290686" y="388553"/>
                </a:lnTo>
                <a:lnTo>
                  <a:pt x="1236116" y="359828"/>
                </a:lnTo>
                <a:cubicBezTo>
                  <a:pt x="1156928" y="327345"/>
                  <a:pt x="1070232" y="309561"/>
                  <a:pt x="979483" y="309807"/>
                </a:cubicBezTo>
                <a:cubicBezTo>
                  <a:pt x="616488" y="310794"/>
                  <a:pt x="319908" y="599918"/>
                  <a:pt x="309681" y="9627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41"/>
          <p:cNvSpPr/>
          <p:nvPr/>
        </p:nvSpPr>
        <p:spPr>
          <a:xfrm>
            <a:off x="10901750" y="2678302"/>
            <a:ext cx="1290250" cy="962770"/>
          </a:xfrm>
          <a:custGeom>
            <a:rect b="b" l="l" r="r" t="t"/>
            <a:pathLst>
              <a:path extrusionOk="0" h="962770" w="1290250">
                <a:moveTo>
                  <a:pt x="978642" y="4"/>
                </a:moveTo>
                <a:cubicBezTo>
                  <a:pt x="1044938" y="-176"/>
                  <a:pt x="1109754" y="6230"/>
                  <a:pt x="1172458" y="18613"/>
                </a:cubicBezTo>
                <a:lnTo>
                  <a:pt x="1290250" y="54037"/>
                </a:lnTo>
                <a:lnTo>
                  <a:pt x="1290250" y="388323"/>
                </a:lnTo>
                <a:lnTo>
                  <a:pt x="1236116" y="359828"/>
                </a:lnTo>
                <a:cubicBezTo>
                  <a:pt x="1156928" y="327345"/>
                  <a:pt x="1070232" y="309560"/>
                  <a:pt x="979483" y="309807"/>
                </a:cubicBezTo>
                <a:cubicBezTo>
                  <a:pt x="616488" y="310794"/>
                  <a:pt x="319908" y="599918"/>
                  <a:pt x="309681" y="962770"/>
                </a:cubicBezTo>
                <a:lnTo>
                  <a:pt x="0" y="954042"/>
                </a:lnTo>
                <a:cubicBezTo>
                  <a:pt x="14943" y="423882"/>
                  <a:pt x="448273" y="1446"/>
                  <a:pt x="978642" y="4"/>
                </a:cubicBezTo>
                <a:close/>
              </a:path>
            </a:pathLst>
          </a:custGeom>
          <a:solidFill>
            <a:srgbClr val="B3C6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41"/>
          <p:cNvSpPr txBox="1"/>
          <p:nvPr/>
        </p:nvSpPr>
        <p:spPr>
          <a:xfrm>
            <a:off x="9357226" y="1143303"/>
            <a:ext cx="17273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PAEV </a:t>
            </a:r>
            <a:r>
              <a:rPr b="1" i="0" lang="es-EC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41"/>
          <p:cNvSpPr txBox="1"/>
          <p:nvPr/>
        </p:nvSpPr>
        <p:spPr>
          <a:xfrm>
            <a:off x="4465726" y="4322391"/>
            <a:ext cx="17273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PAEV 2022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a Mujer Embarazada Con Un Logo De Embarazo En Círculo Vector PNG ,dibujos  Un Icono Lineal" id="1384" name="Google Shape;1384;p41"/>
          <p:cNvPicPr preferRelativeResize="0"/>
          <p:nvPr/>
        </p:nvPicPr>
        <p:blipFill rotWithShape="1">
          <a:blip r:embed="rId5">
            <a:alphaModFix/>
          </a:blip>
          <a:srcRect b="10676" l="12739" r="10365" t="0"/>
          <a:stretch/>
        </p:blipFill>
        <p:spPr>
          <a:xfrm>
            <a:off x="9923214" y="3485536"/>
            <a:ext cx="595424" cy="691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 de Inclusivo Generic gradient outline" id="1385" name="Google Shape;1385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72207" y="2983979"/>
            <a:ext cx="784997" cy="784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41"/>
          <p:cNvSpPr txBox="1"/>
          <p:nvPr/>
        </p:nvSpPr>
        <p:spPr>
          <a:xfrm>
            <a:off x="1043700" y="4297260"/>
            <a:ext cx="172739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10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7" name="Google Shape;1387;p41"/>
          <p:cNvGrpSpPr/>
          <p:nvPr/>
        </p:nvGrpSpPr>
        <p:grpSpPr>
          <a:xfrm>
            <a:off x="979062" y="4688596"/>
            <a:ext cx="1963402" cy="1200329"/>
            <a:chOff x="979062" y="4688596"/>
            <a:chExt cx="1963402" cy="1200329"/>
          </a:xfrm>
        </p:grpSpPr>
        <p:sp>
          <p:nvSpPr>
            <p:cNvPr id="1388" name="Google Shape;1388;p41"/>
            <p:cNvSpPr/>
            <p:nvPr/>
          </p:nvSpPr>
          <p:spPr>
            <a:xfrm>
              <a:off x="979062" y="4688596"/>
              <a:ext cx="1963402" cy="1200329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chemeClr val="accen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41"/>
            <p:cNvSpPr txBox="1"/>
            <p:nvPr/>
          </p:nvSpPr>
          <p:spPr>
            <a:xfrm>
              <a:off x="1056016" y="4780554"/>
              <a:ext cx="1816514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Coordinación para la conformación del PAEV de la SNP</a:t>
              </a:r>
              <a:endParaRPr/>
            </a:p>
          </p:txBody>
        </p:sp>
      </p:grpSp>
      <p:grpSp>
        <p:nvGrpSpPr>
          <p:cNvPr id="1390" name="Google Shape;1390;p41"/>
          <p:cNvGrpSpPr/>
          <p:nvPr/>
        </p:nvGrpSpPr>
        <p:grpSpPr>
          <a:xfrm>
            <a:off x="4286044" y="4688596"/>
            <a:ext cx="1963402" cy="1200329"/>
            <a:chOff x="979062" y="4688596"/>
            <a:chExt cx="1963402" cy="1200329"/>
          </a:xfrm>
        </p:grpSpPr>
        <p:sp>
          <p:nvSpPr>
            <p:cNvPr id="1391" name="Google Shape;1391;p41"/>
            <p:cNvSpPr/>
            <p:nvPr/>
          </p:nvSpPr>
          <p:spPr>
            <a:xfrm>
              <a:off x="979062" y="4688596"/>
              <a:ext cx="1963402" cy="1200329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chemeClr val="accen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41"/>
            <p:cNvSpPr txBox="1"/>
            <p:nvPr/>
          </p:nvSpPr>
          <p:spPr>
            <a:xfrm>
              <a:off x="1056016" y="4780554"/>
              <a:ext cx="181651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Evaluación de Resultados Proyecto Atención Integral a personas con Discapacidad</a:t>
              </a:r>
              <a:endParaRPr/>
            </a:p>
          </p:txBody>
        </p:sp>
      </p:grpSp>
      <p:grpSp>
        <p:nvGrpSpPr>
          <p:cNvPr id="1393" name="Google Shape;1393;p41"/>
          <p:cNvGrpSpPr/>
          <p:nvPr/>
        </p:nvGrpSpPr>
        <p:grpSpPr>
          <a:xfrm>
            <a:off x="2612850" y="1596155"/>
            <a:ext cx="1963402" cy="1200329"/>
            <a:chOff x="979062" y="4688596"/>
            <a:chExt cx="1963402" cy="1200329"/>
          </a:xfrm>
        </p:grpSpPr>
        <p:sp>
          <p:nvSpPr>
            <p:cNvPr id="1394" name="Google Shape;1394;p41"/>
            <p:cNvSpPr/>
            <p:nvPr/>
          </p:nvSpPr>
          <p:spPr>
            <a:xfrm>
              <a:off x="979062" y="4688596"/>
              <a:ext cx="1963402" cy="1200329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chemeClr val="accen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41"/>
            <p:cNvSpPr txBox="1"/>
            <p:nvPr/>
          </p:nvSpPr>
          <p:spPr>
            <a:xfrm>
              <a:off x="1056016" y="4780554"/>
              <a:ext cx="1816514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Evaluación de Resultados Proyecto de Infraestructura Física - PIFEMEFs</a:t>
              </a:r>
              <a:endParaRPr b="1" i="0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6" name="Google Shape;1396;p41"/>
          <p:cNvGrpSpPr/>
          <p:nvPr/>
        </p:nvGrpSpPr>
        <p:grpSpPr>
          <a:xfrm>
            <a:off x="5934478" y="1526168"/>
            <a:ext cx="1963402" cy="1200329"/>
            <a:chOff x="979062" y="4688596"/>
            <a:chExt cx="1963402" cy="1200329"/>
          </a:xfrm>
        </p:grpSpPr>
        <p:sp>
          <p:nvSpPr>
            <p:cNvPr id="1397" name="Google Shape;1397;p41"/>
            <p:cNvSpPr/>
            <p:nvPr/>
          </p:nvSpPr>
          <p:spPr>
            <a:xfrm>
              <a:off x="979062" y="4688596"/>
              <a:ext cx="1963402" cy="1200329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7030A0"/>
            </a:solidFill>
            <a:ln cap="flat" cmpd="sng" w="12700">
              <a:solidFill>
                <a:srgbClr val="800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41"/>
            <p:cNvSpPr txBox="1"/>
            <p:nvPr/>
          </p:nvSpPr>
          <p:spPr>
            <a:xfrm>
              <a:off x="1056016" y="4780554"/>
              <a:ext cx="1816514" cy="83099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Evaluación del “Plan Nacional de Vacunación 9/100" contra la COVID 19</a:t>
              </a:r>
              <a:endParaRPr/>
            </a:p>
          </p:txBody>
        </p:sp>
      </p:grpSp>
      <p:grpSp>
        <p:nvGrpSpPr>
          <p:cNvPr id="1399" name="Google Shape;1399;p41"/>
          <p:cNvGrpSpPr/>
          <p:nvPr/>
        </p:nvGrpSpPr>
        <p:grpSpPr>
          <a:xfrm>
            <a:off x="7568291" y="4692790"/>
            <a:ext cx="1963402" cy="1537001"/>
            <a:chOff x="979062" y="4688596"/>
            <a:chExt cx="1963402" cy="1200329"/>
          </a:xfrm>
        </p:grpSpPr>
        <p:sp>
          <p:nvSpPr>
            <p:cNvPr id="1400" name="Google Shape;1400;p41"/>
            <p:cNvSpPr/>
            <p:nvPr/>
          </p:nvSpPr>
          <p:spPr>
            <a:xfrm>
              <a:off x="979062" y="4688596"/>
              <a:ext cx="1963402" cy="1200329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7030A0"/>
            </a:solidFill>
            <a:ln cap="flat" cmpd="sng" w="12700">
              <a:solidFill>
                <a:srgbClr val="800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1401;p41"/>
            <p:cNvSpPr txBox="1"/>
            <p:nvPr/>
          </p:nvSpPr>
          <p:spPr>
            <a:xfrm>
              <a:off x="1056016" y="4780554"/>
              <a:ext cx="1816514" cy="96444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Evaluación de procesos del proyecto Apoyo al fortalecimiento de establecimientos del MSP por situación de movilidad humana </a:t>
              </a:r>
              <a:endParaRPr/>
            </a:p>
          </p:txBody>
        </p:sp>
      </p:grpSp>
      <p:grpSp>
        <p:nvGrpSpPr>
          <p:cNvPr id="1402" name="Google Shape;1402;p41"/>
          <p:cNvGrpSpPr/>
          <p:nvPr/>
        </p:nvGrpSpPr>
        <p:grpSpPr>
          <a:xfrm>
            <a:off x="9300221" y="1519144"/>
            <a:ext cx="1963402" cy="1200329"/>
            <a:chOff x="979062" y="4688596"/>
            <a:chExt cx="1963402" cy="1200329"/>
          </a:xfrm>
        </p:grpSpPr>
        <p:sp>
          <p:nvSpPr>
            <p:cNvPr id="1403" name="Google Shape;1403;p41"/>
            <p:cNvSpPr/>
            <p:nvPr/>
          </p:nvSpPr>
          <p:spPr>
            <a:xfrm>
              <a:off x="979062" y="4688596"/>
              <a:ext cx="1963402" cy="1200329"/>
            </a:xfrm>
            <a:prstGeom prst="round2DiagRect">
              <a:avLst>
                <a:gd fmla="val 16667" name="adj1"/>
                <a:gd fmla="val 0" name="adj2"/>
              </a:avLst>
            </a:prstGeom>
            <a:solidFill>
              <a:srgbClr val="7030A0"/>
            </a:solidFill>
            <a:ln cap="flat" cmpd="sng" w="12700">
              <a:solidFill>
                <a:srgbClr val="80008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41"/>
            <p:cNvSpPr txBox="1"/>
            <p:nvPr/>
          </p:nvSpPr>
          <p:spPr>
            <a:xfrm>
              <a:off x="1056016" y="4780554"/>
              <a:ext cx="1816514" cy="10156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Evaluación de Resultados del Proyecto “Prevención del Embarazo en Niñas y Adolescentes”</a:t>
              </a:r>
              <a:endParaRPr/>
            </a:p>
          </p:txBody>
        </p:sp>
      </p:grpSp>
      <p:pic>
        <p:nvPicPr>
          <p:cNvPr descr="Insignia de portapapeles con relleno sólido" id="1405" name="Google Shape;1405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73798" y="3051731"/>
            <a:ext cx="578922" cy="578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lobo terráqueo: América con relleno sólido" id="1406" name="Google Shape;1406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78234" y="3036366"/>
            <a:ext cx="543515" cy="543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p42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413" name="Google Shape;1413;p42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1414" name="Google Shape;1414;p42"/>
          <p:cNvSpPr txBox="1"/>
          <p:nvPr/>
        </p:nvSpPr>
        <p:spPr>
          <a:xfrm>
            <a:off x="1525022" y="309855"/>
            <a:ext cx="914195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Aplicación de Evaluación interna 2023</a:t>
            </a:r>
            <a:endParaRPr b="0" i="0" sz="28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42"/>
          <p:cNvSpPr/>
          <p:nvPr/>
        </p:nvSpPr>
        <p:spPr>
          <a:xfrm>
            <a:off x="332542" y="2159243"/>
            <a:ext cx="2912105" cy="1178560"/>
          </a:xfrm>
          <a:prstGeom prst="homePlate">
            <a:avLst>
              <a:gd fmla="val 50000" name="adj"/>
            </a:avLst>
          </a:prstGeom>
          <a:solidFill>
            <a:srgbClr val="7030A0"/>
          </a:solidFill>
          <a:ln cap="flat" cmpd="sng" w="12700">
            <a:solidFill>
              <a:srgbClr val="800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Tema:</a:t>
            </a:r>
            <a:r>
              <a:rPr b="0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Evaluación de la Funcionalidad de la Red Pública Integral de Salud en el Ecuador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42"/>
          <p:cNvSpPr/>
          <p:nvPr/>
        </p:nvSpPr>
        <p:spPr>
          <a:xfrm>
            <a:off x="2775495" y="2159243"/>
            <a:ext cx="3320505" cy="1178560"/>
          </a:xfrm>
          <a:prstGeom prst="chevron">
            <a:avLst>
              <a:gd fmla="val 50000" name="adj"/>
            </a:avLst>
          </a:prstGeom>
          <a:solidFill>
            <a:srgbClr val="7030A0"/>
          </a:solidFill>
          <a:ln cap="flat" cmpd="sng" w="12700">
            <a:solidFill>
              <a:srgbClr val="800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Objeto:</a:t>
            </a: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C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Evaluar y obtener propuestas de mejora a los procesos de implementación e integración de RPIS</a:t>
            </a:r>
            <a:endParaRPr/>
          </a:p>
        </p:txBody>
      </p:sp>
      <p:grpSp>
        <p:nvGrpSpPr>
          <p:cNvPr id="1417" name="Google Shape;1417;p42"/>
          <p:cNvGrpSpPr/>
          <p:nvPr/>
        </p:nvGrpSpPr>
        <p:grpSpPr>
          <a:xfrm>
            <a:off x="598568" y="3496841"/>
            <a:ext cx="5716140" cy="508366"/>
            <a:chOff x="715526" y="3694718"/>
            <a:chExt cx="5716140" cy="508366"/>
          </a:xfrm>
        </p:grpSpPr>
        <p:sp>
          <p:nvSpPr>
            <p:cNvPr id="1418" name="Google Shape;1418;p42"/>
            <p:cNvSpPr/>
            <p:nvPr/>
          </p:nvSpPr>
          <p:spPr>
            <a:xfrm>
              <a:off x="715526" y="3709572"/>
              <a:ext cx="493514" cy="493512"/>
            </a:xfrm>
            <a:prstGeom prst="ellipse">
              <a:avLst/>
            </a:prstGeom>
            <a:solidFill>
              <a:srgbClr val="86AA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s-EC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  <p:sp>
          <p:nvSpPr>
            <p:cNvPr id="1419" name="Google Shape;1419;p42"/>
            <p:cNvSpPr txBox="1"/>
            <p:nvPr/>
          </p:nvSpPr>
          <p:spPr>
            <a:xfrm>
              <a:off x="1266467" y="3694718"/>
              <a:ext cx="5165199" cy="400110"/>
            </a:xfrm>
            <a:prstGeom prst="rect">
              <a:avLst/>
            </a:pr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es-EC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Evaluación de Normativa</a:t>
              </a:r>
              <a:endParaRPr/>
            </a:p>
          </p:txBody>
        </p:sp>
      </p:grpSp>
      <p:grpSp>
        <p:nvGrpSpPr>
          <p:cNvPr id="1420" name="Google Shape;1420;p42"/>
          <p:cNvGrpSpPr/>
          <p:nvPr/>
        </p:nvGrpSpPr>
        <p:grpSpPr>
          <a:xfrm>
            <a:off x="598568" y="1538211"/>
            <a:ext cx="5716140" cy="493512"/>
            <a:chOff x="715526" y="3709572"/>
            <a:chExt cx="5716140" cy="493512"/>
          </a:xfrm>
        </p:grpSpPr>
        <p:sp>
          <p:nvSpPr>
            <p:cNvPr id="1421" name="Google Shape;1421;p42"/>
            <p:cNvSpPr/>
            <p:nvPr/>
          </p:nvSpPr>
          <p:spPr>
            <a:xfrm>
              <a:off x="715526" y="3709572"/>
              <a:ext cx="493514" cy="493512"/>
            </a:xfrm>
            <a:prstGeom prst="ellipse">
              <a:avLst/>
            </a:prstGeom>
            <a:solidFill>
              <a:srgbClr val="86AA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s-EC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  <p:sp>
          <p:nvSpPr>
            <p:cNvPr id="1422" name="Google Shape;1422;p42"/>
            <p:cNvSpPr txBox="1"/>
            <p:nvPr/>
          </p:nvSpPr>
          <p:spPr>
            <a:xfrm>
              <a:off x="1258199" y="3709572"/>
              <a:ext cx="5173467" cy="400110"/>
            </a:xfrm>
            <a:prstGeom prst="rect">
              <a:avLst/>
            </a:prstGeom>
            <a:solidFill>
              <a:srgbClr val="E7A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000"/>
                <a:buFont typeface="Calibri"/>
                <a:buNone/>
              </a:pPr>
              <a:r>
                <a:rPr b="0" i="0" lang="es-EC" sz="20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Evaluación Política de Salud</a:t>
              </a:r>
              <a:endParaRPr/>
            </a:p>
          </p:txBody>
        </p:sp>
      </p:grpSp>
      <p:grpSp>
        <p:nvGrpSpPr>
          <p:cNvPr id="1423" name="Google Shape;1423;p42"/>
          <p:cNvGrpSpPr/>
          <p:nvPr/>
        </p:nvGrpSpPr>
        <p:grpSpPr>
          <a:xfrm>
            <a:off x="4065275" y="3898721"/>
            <a:ext cx="796435" cy="774942"/>
            <a:chOff x="3625647" y="3613578"/>
            <a:chExt cx="796435" cy="774942"/>
          </a:xfrm>
        </p:grpSpPr>
        <p:sp>
          <p:nvSpPr>
            <p:cNvPr id="1424" name="Google Shape;1424;p42"/>
            <p:cNvSpPr/>
            <p:nvPr/>
          </p:nvSpPr>
          <p:spPr>
            <a:xfrm>
              <a:off x="3625647" y="3613578"/>
              <a:ext cx="796435" cy="774942"/>
            </a:xfrm>
            <a:prstGeom prst="ellipse">
              <a:avLst/>
            </a:prstGeom>
            <a:solidFill>
              <a:srgbClr val="B58C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valuación - Iconos gratis de archivos y carpetas" id="1425" name="Google Shape;1425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34086" y="3663910"/>
              <a:ext cx="603665" cy="6036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6" name="Google Shape;1426;p42"/>
          <p:cNvGrpSpPr/>
          <p:nvPr/>
        </p:nvGrpSpPr>
        <p:grpSpPr>
          <a:xfrm>
            <a:off x="1417025" y="3931572"/>
            <a:ext cx="796435" cy="774942"/>
            <a:chOff x="1075790" y="3613578"/>
            <a:chExt cx="796435" cy="774942"/>
          </a:xfrm>
        </p:grpSpPr>
        <p:sp>
          <p:nvSpPr>
            <p:cNvPr id="1427" name="Google Shape;1427;p42"/>
            <p:cNvSpPr/>
            <p:nvPr/>
          </p:nvSpPr>
          <p:spPr>
            <a:xfrm>
              <a:off x="1075790" y="3613578"/>
              <a:ext cx="796435" cy="774942"/>
            </a:xfrm>
            <a:prstGeom prst="ellipse">
              <a:avLst/>
            </a:prstGeom>
            <a:solidFill>
              <a:srgbClr val="DD8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valuación de desempeño - Iconos gratis de personas" id="1428" name="Google Shape;1428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29845" y="3695372"/>
              <a:ext cx="688323" cy="6883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9" name="Google Shape;1429;p42"/>
          <p:cNvGrpSpPr/>
          <p:nvPr/>
        </p:nvGrpSpPr>
        <p:grpSpPr>
          <a:xfrm>
            <a:off x="6758000" y="3893891"/>
            <a:ext cx="796435" cy="774942"/>
            <a:chOff x="6261618" y="3608748"/>
            <a:chExt cx="796435" cy="774942"/>
          </a:xfrm>
        </p:grpSpPr>
        <p:sp>
          <p:nvSpPr>
            <p:cNvPr id="1430" name="Google Shape;1430;p42"/>
            <p:cNvSpPr/>
            <p:nvPr/>
          </p:nvSpPr>
          <p:spPr>
            <a:xfrm>
              <a:off x="6261618" y="3608748"/>
              <a:ext cx="796435" cy="774942"/>
            </a:xfrm>
            <a:prstGeom prst="ellipse">
              <a:avLst/>
            </a:prstGeom>
            <a:solidFill>
              <a:srgbClr val="A178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valuación - Iconos gratis de negocios y finanzas" id="1431" name="Google Shape;1431;p4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374141" y="3670324"/>
              <a:ext cx="610684" cy="61068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2" name="Google Shape;1432;p42"/>
          <p:cNvGrpSpPr/>
          <p:nvPr/>
        </p:nvGrpSpPr>
        <p:grpSpPr>
          <a:xfrm>
            <a:off x="9652799" y="3893891"/>
            <a:ext cx="852547" cy="776133"/>
            <a:chOff x="9197223" y="3645546"/>
            <a:chExt cx="852547" cy="776133"/>
          </a:xfrm>
        </p:grpSpPr>
        <p:sp>
          <p:nvSpPr>
            <p:cNvPr id="1433" name="Google Shape;1433;p42"/>
            <p:cNvSpPr/>
            <p:nvPr/>
          </p:nvSpPr>
          <p:spPr>
            <a:xfrm>
              <a:off x="9618261" y="3914722"/>
              <a:ext cx="431509" cy="292281"/>
            </a:xfrm>
            <a:custGeom>
              <a:rect b="b" l="l" r="r" t="t"/>
              <a:pathLst>
                <a:path extrusionOk="0" h="2180445" w="3219104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2"/>
            <p:cNvSpPr/>
            <p:nvPr/>
          </p:nvSpPr>
          <p:spPr>
            <a:xfrm>
              <a:off x="9200282" y="3646142"/>
              <a:ext cx="796435" cy="774942"/>
            </a:xfrm>
            <a:prstGeom prst="ellipse">
              <a:avLst/>
            </a:prstGeom>
            <a:solidFill>
              <a:srgbClr val="888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Evaluacion sumativa - Iconos gratis de educación" id="1435" name="Google Shape;1435;p4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197223" y="3645546"/>
              <a:ext cx="776133" cy="7761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6" name="Google Shape;1436;p42"/>
          <p:cNvSpPr/>
          <p:nvPr/>
        </p:nvSpPr>
        <p:spPr>
          <a:xfrm>
            <a:off x="396088" y="4748991"/>
            <a:ext cx="2576051" cy="134291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libri"/>
              <a:buNone/>
            </a:pPr>
            <a:r>
              <a:rPr b="1" i="0" lang="es-EC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Tema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Evaluación de la Efectividad del “Reglamento de Suscripción y Ejecución de Convenios del MSP”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42"/>
          <p:cNvSpPr/>
          <p:nvPr/>
        </p:nvSpPr>
        <p:spPr>
          <a:xfrm>
            <a:off x="3175468" y="4748991"/>
            <a:ext cx="2576051" cy="134291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libri"/>
              <a:buNone/>
            </a:pPr>
            <a:r>
              <a:rPr b="1" i="0" lang="es-EC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Objetivo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Determinar la efectividad y gestión de convenios de las unidades administrativas correspondientes en el MSP</a:t>
            </a:r>
            <a:endParaRPr/>
          </a:p>
        </p:txBody>
      </p:sp>
      <p:sp>
        <p:nvSpPr>
          <p:cNvPr id="1438" name="Google Shape;1438;p42"/>
          <p:cNvSpPr/>
          <p:nvPr/>
        </p:nvSpPr>
        <p:spPr>
          <a:xfrm>
            <a:off x="5889980" y="4748990"/>
            <a:ext cx="2576051" cy="134291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Font typeface="Calibri"/>
              <a:buNone/>
            </a:pPr>
            <a:r>
              <a:rPr b="1" i="0" lang="es-EC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Tipo: Evaluación de Proceso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 reglamento para suscripción de convenios</a:t>
            </a:r>
            <a:endParaRPr/>
          </a:p>
        </p:txBody>
      </p:sp>
      <p:sp>
        <p:nvSpPr>
          <p:cNvPr id="1439" name="Google Shape;1439;p42"/>
          <p:cNvSpPr/>
          <p:nvPr/>
        </p:nvSpPr>
        <p:spPr>
          <a:xfrm>
            <a:off x="8669360" y="4765946"/>
            <a:ext cx="2714512" cy="134291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Resultados y recomendaciones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-Socialización de normativa interna.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0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-Desarrollo de Capacitaciones </a:t>
            </a:r>
            <a:endParaRPr/>
          </a:p>
        </p:txBody>
      </p:sp>
      <p:sp>
        <p:nvSpPr>
          <p:cNvPr id="1440" name="Google Shape;1440;p42"/>
          <p:cNvSpPr/>
          <p:nvPr/>
        </p:nvSpPr>
        <p:spPr>
          <a:xfrm>
            <a:off x="5605303" y="2156839"/>
            <a:ext cx="3320505" cy="1178560"/>
          </a:xfrm>
          <a:prstGeom prst="chevron">
            <a:avLst>
              <a:gd fmla="val 50000" name="adj"/>
            </a:avLst>
          </a:prstGeom>
          <a:solidFill>
            <a:srgbClr val="7030A0"/>
          </a:solidFill>
          <a:ln cap="flat" cmpd="sng" w="12700">
            <a:solidFill>
              <a:srgbClr val="800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Tipo:</a:t>
            </a: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C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Evaluación Formativa. Implementación de mejoras y auto-evaluación participativa.</a:t>
            </a:r>
            <a:endParaRPr/>
          </a:p>
        </p:txBody>
      </p:sp>
      <p:sp>
        <p:nvSpPr>
          <p:cNvPr id="1441" name="Google Shape;1441;p42"/>
          <p:cNvSpPr/>
          <p:nvPr/>
        </p:nvSpPr>
        <p:spPr>
          <a:xfrm>
            <a:off x="8466031" y="2156589"/>
            <a:ext cx="3014652" cy="1227721"/>
          </a:xfrm>
          <a:custGeom>
            <a:rect b="b" l="l" r="r" t="t"/>
            <a:pathLst>
              <a:path extrusionOk="0" h="1227721" w="3330993">
                <a:moveTo>
                  <a:pt x="0" y="0"/>
                </a:moveTo>
                <a:lnTo>
                  <a:pt x="3301496" y="19665"/>
                </a:lnTo>
                <a:lnTo>
                  <a:pt x="3320505" y="589280"/>
                </a:lnTo>
                <a:lnTo>
                  <a:pt x="3330993" y="1227721"/>
                </a:lnTo>
                <a:lnTo>
                  <a:pt x="0" y="1178560"/>
                </a:lnTo>
                <a:lnTo>
                  <a:pt x="589280" y="58928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 cap="flat" cmpd="sng" w="12700">
            <a:solidFill>
              <a:srgbClr val="800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r>
              <a:t/>
            </a:r>
            <a:endParaRPr b="1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42"/>
          <p:cNvSpPr txBox="1"/>
          <p:nvPr/>
        </p:nvSpPr>
        <p:spPr>
          <a:xfrm>
            <a:off x="9075174" y="2231416"/>
            <a:ext cx="2308698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Resultados:</a:t>
            </a:r>
            <a:r>
              <a:rPr b="0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C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identificó la importancia de implementar evaluaciones para medir la efectividad de la Red Pública Integral de Salud</a:t>
            </a:r>
            <a:endParaRPr b="1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43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43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grpSp>
        <p:nvGrpSpPr>
          <p:cNvPr id="1450" name="Google Shape;1450;p43"/>
          <p:cNvGrpSpPr/>
          <p:nvPr/>
        </p:nvGrpSpPr>
        <p:grpSpPr>
          <a:xfrm>
            <a:off x="725056" y="1130310"/>
            <a:ext cx="4930674" cy="1539068"/>
            <a:chOff x="611558" y="2708920"/>
            <a:chExt cx="2588327" cy="1273060"/>
          </a:xfrm>
        </p:grpSpPr>
        <p:sp>
          <p:nvSpPr>
            <p:cNvPr id="1451" name="Google Shape;1451;p43"/>
            <p:cNvSpPr/>
            <p:nvPr/>
          </p:nvSpPr>
          <p:spPr>
            <a:xfrm>
              <a:off x="611558" y="2708920"/>
              <a:ext cx="2588327" cy="379785"/>
            </a:xfrm>
            <a:prstGeom prst="roundRect">
              <a:avLst>
                <a:gd fmla="val 50000" name="adj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 txBox="1"/>
            <p:nvPr/>
          </p:nvSpPr>
          <p:spPr>
            <a:xfrm>
              <a:off x="665832" y="3141860"/>
              <a:ext cx="2421460" cy="840120"/>
            </a:xfrm>
            <a:prstGeom prst="rect">
              <a:avLst/>
            </a:prstGeom>
            <a:solidFill>
              <a:srgbClr val="B3C6E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EC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-Difusión de la Guía de Evaluación de Políticas Públicas.</a:t>
              </a:r>
              <a:endParaRPr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EC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-Difusión de la Norma Técnica de Evaluación de la SNP.</a:t>
              </a:r>
              <a:endParaRPr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EC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-Socialización de información acerca de la normativa y proceso de evaluación a través de la herramienta “Somos Salud”.</a:t>
              </a:r>
              <a:endParaRPr/>
            </a:p>
          </p:txBody>
        </p:sp>
        <p:sp>
          <p:nvSpPr>
            <p:cNvPr id="1453" name="Google Shape;1453;p43"/>
            <p:cNvSpPr txBox="1"/>
            <p:nvPr/>
          </p:nvSpPr>
          <p:spPr>
            <a:xfrm>
              <a:off x="665832" y="2744923"/>
              <a:ext cx="2534053" cy="2545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Difusión de información y normativa legal vigente</a:t>
              </a:r>
              <a:endParaRPr/>
            </a:p>
          </p:txBody>
        </p:sp>
      </p:grpSp>
      <p:grpSp>
        <p:nvGrpSpPr>
          <p:cNvPr id="1454" name="Google Shape;1454;p43"/>
          <p:cNvGrpSpPr/>
          <p:nvPr/>
        </p:nvGrpSpPr>
        <p:grpSpPr>
          <a:xfrm>
            <a:off x="692091" y="2779585"/>
            <a:ext cx="4749152" cy="894504"/>
            <a:chOff x="611559" y="2708920"/>
            <a:chExt cx="2493038" cy="894504"/>
          </a:xfrm>
        </p:grpSpPr>
        <p:sp>
          <p:nvSpPr>
            <p:cNvPr id="1455" name="Google Shape;1455;p43"/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fmla="val 50000" name="adj"/>
              </a:avLst>
            </a:prstGeom>
            <a:solidFill>
              <a:srgbClr val="75707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 txBox="1"/>
            <p:nvPr/>
          </p:nvSpPr>
          <p:spPr>
            <a:xfrm>
              <a:off x="683138" y="3141759"/>
              <a:ext cx="2421459" cy="461665"/>
            </a:xfrm>
            <a:prstGeom prst="rect">
              <a:avLst/>
            </a:prstGeom>
            <a:solidFill>
              <a:srgbClr val="AEABA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</a:pPr>
              <a:r>
                <a:rPr b="1" i="0" lang="es-EC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-Generación </a:t>
              </a:r>
              <a:r>
                <a:rPr b="1" i="0" lang="es-EC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 habilidades en el proceso de evaluación para su correcto uso.</a:t>
              </a:r>
              <a:endParaRPr b="1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 txBox="1"/>
            <p:nvPr/>
          </p:nvSpPr>
          <p:spPr>
            <a:xfrm>
              <a:off x="665833" y="2744923"/>
              <a:ext cx="1501224" cy="307777"/>
            </a:xfrm>
            <a:prstGeom prst="rect">
              <a:avLst/>
            </a:prstGeom>
            <a:solidFill>
              <a:srgbClr val="75707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Generación de Habilidades </a:t>
              </a:r>
              <a:endParaRPr/>
            </a:p>
          </p:txBody>
        </p:sp>
      </p:grpSp>
      <p:grpSp>
        <p:nvGrpSpPr>
          <p:cNvPr id="1458" name="Google Shape;1458;p43"/>
          <p:cNvGrpSpPr/>
          <p:nvPr/>
        </p:nvGrpSpPr>
        <p:grpSpPr>
          <a:xfrm>
            <a:off x="692091" y="3785962"/>
            <a:ext cx="4749152" cy="906714"/>
            <a:chOff x="611559" y="2708920"/>
            <a:chExt cx="2493038" cy="918165"/>
          </a:xfrm>
        </p:grpSpPr>
        <p:sp>
          <p:nvSpPr>
            <p:cNvPr id="1459" name="Google Shape;1459;p43"/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fmla="val 50000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 txBox="1"/>
            <p:nvPr/>
          </p:nvSpPr>
          <p:spPr>
            <a:xfrm>
              <a:off x="683138" y="3159590"/>
              <a:ext cx="2421459" cy="467495"/>
            </a:xfrm>
            <a:prstGeom prst="rect">
              <a:avLst/>
            </a:prstGeom>
            <a:solidFill>
              <a:srgbClr val="E7AB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s-EC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-Establecimiento de “Lineamientos y Parámetros mínimos para realizar evaluaciones.</a:t>
              </a:r>
              <a:endParaRPr b="1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 txBox="1"/>
            <p:nvPr/>
          </p:nvSpPr>
          <p:spPr>
            <a:xfrm>
              <a:off x="665833" y="2744923"/>
              <a:ext cx="15012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Generación de Propuestas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2" name="Google Shape;1462;p43"/>
          <p:cNvGrpSpPr/>
          <p:nvPr/>
        </p:nvGrpSpPr>
        <p:grpSpPr>
          <a:xfrm>
            <a:off x="619164" y="4874359"/>
            <a:ext cx="6477253" cy="727060"/>
            <a:chOff x="611559" y="2708920"/>
            <a:chExt cx="3400194" cy="727060"/>
          </a:xfrm>
        </p:grpSpPr>
        <p:sp>
          <p:nvSpPr>
            <p:cNvPr id="1463" name="Google Shape;1463;p43"/>
            <p:cNvSpPr/>
            <p:nvPr/>
          </p:nvSpPr>
          <p:spPr>
            <a:xfrm>
              <a:off x="611559" y="2708920"/>
              <a:ext cx="1772278" cy="379785"/>
            </a:xfrm>
            <a:prstGeom prst="roundRect">
              <a:avLst>
                <a:gd fmla="val 50000" name="adj"/>
              </a:avLst>
            </a:prstGeom>
            <a:solidFill>
              <a:srgbClr val="5481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 txBox="1"/>
            <p:nvPr/>
          </p:nvSpPr>
          <p:spPr>
            <a:xfrm>
              <a:off x="1390916" y="3158981"/>
              <a:ext cx="2620837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EEBF1"/>
                </a:buClr>
                <a:buSzPts val="1200"/>
                <a:buFont typeface="Arial"/>
                <a:buNone/>
              </a:pPr>
              <a:r>
                <a:rPr b="0" i="0" lang="es-EC" sz="1200" u="none" cap="none" strike="noStrike">
                  <a:solidFill>
                    <a:srgbClr val="DEEBF1"/>
                  </a:solidFill>
                  <a:latin typeface="Arial"/>
                  <a:ea typeface="Arial"/>
                  <a:cs typeface="Arial"/>
                  <a:sym typeface="Arial"/>
                </a:rPr>
                <a:t>-  </a:t>
              </a:r>
              <a:endParaRPr b="0" i="0" sz="1200" u="none" cap="none" strike="noStrike">
                <a:solidFill>
                  <a:srgbClr val="DEEBF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 txBox="1"/>
            <p:nvPr/>
          </p:nvSpPr>
          <p:spPr>
            <a:xfrm>
              <a:off x="665832" y="2744923"/>
              <a:ext cx="1718004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Coordinación de Capacitaciones </a:t>
              </a:r>
              <a:endParaRPr/>
            </a:p>
          </p:txBody>
        </p:sp>
      </p:grpSp>
      <p:sp>
        <p:nvSpPr>
          <p:cNvPr id="1466" name="Google Shape;1466;p43"/>
          <p:cNvSpPr txBox="1"/>
          <p:nvPr/>
        </p:nvSpPr>
        <p:spPr>
          <a:xfrm>
            <a:off x="828446" y="5343453"/>
            <a:ext cx="4071102" cy="1015663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-Capacitaciones impartidas acerca del proceso de evaluación.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-Capacitaciones realizadas en el marco del proceso de evaluación y seguimiento de Políticas Nacionales, Planes Nacionales y Modelos Estratégicos.</a:t>
            </a:r>
            <a:endParaRPr b="1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43"/>
          <p:cNvSpPr/>
          <p:nvPr/>
        </p:nvSpPr>
        <p:spPr>
          <a:xfrm flipH="1" rot="-6256068">
            <a:off x="87437" y="1667747"/>
            <a:ext cx="2310393" cy="1497728"/>
          </a:xfrm>
          <a:prstGeom prst="arc">
            <a:avLst>
              <a:gd fmla="val 11679425" name="adj1"/>
              <a:gd fmla="val 16945678" name="adj2"/>
            </a:avLst>
          </a:prstGeom>
          <a:noFill/>
          <a:ln cap="flat" cmpd="sng" w="19050">
            <a:solidFill>
              <a:srgbClr val="A178FF"/>
            </a:solidFill>
            <a:prstDash val="dash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43"/>
          <p:cNvSpPr/>
          <p:nvPr/>
        </p:nvSpPr>
        <p:spPr>
          <a:xfrm flipH="1" rot="-6256068">
            <a:off x="76561" y="3186483"/>
            <a:ext cx="2101956" cy="1272431"/>
          </a:xfrm>
          <a:prstGeom prst="arc">
            <a:avLst>
              <a:gd fmla="val 11679425" name="adj1"/>
              <a:gd fmla="val 16945678" name="adj2"/>
            </a:avLst>
          </a:prstGeom>
          <a:noFill/>
          <a:ln cap="flat" cmpd="sng" w="19050">
            <a:solidFill>
              <a:srgbClr val="A178FF"/>
            </a:solidFill>
            <a:prstDash val="dash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43"/>
          <p:cNvSpPr/>
          <p:nvPr/>
        </p:nvSpPr>
        <p:spPr>
          <a:xfrm flipH="1" rot="-6256068">
            <a:off x="90430" y="4566344"/>
            <a:ext cx="2101956" cy="1272431"/>
          </a:xfrm>
          <a:prstGeom prst="arc">
            <a:avLst>
              <a:gd fmla="val 11679425" name="adj1"/>
              <a:gd fmla="val 16945678" name="adj2"/>
            </a:avLst>
          </a:prstGeom>
          <a:noFill/>
          <a:ln cap="flat" cmpd="sng" w="19050">
            <a:solidFill>
              <a:srgbClr val="A178FF"/>
            </a:solidFill>
            <a:prstDash val="dash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" name="Google Shape;147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68742" y="195020"/>
            <a:ext cx="2978672" cy="156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57240" y="1869508"/>
            <a:ext cx="2978671" cy="1558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67194" y="2462819"/>
            <a:ext cx="2154910" cy="260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43"/>
          <p:cNvPicPr preferRelativeResize="0"/>
          <p:nvPr/>
        </p:nvPicPr>
        <p:blipFill rotWithShape="1">
          <a:blip r:embed="rId8">
            <a:alphaModFix/>
          </a:blip>
          <a:srcRect b="46694" l="1566" r="26497" t="-1"/>
          <a:stretch/>
        </p:blipFill>
        <p:spPr>
          <a:xfrm>
            <a:off x="7574845" y="3638879"/>
            <a:ext cx="2121420" cy="220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86341" y="4933356"/>
            <a:ext cx="2417575" cy="1778293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Google Shape;1475;p43"/>
          <p:cNvSpPr txBox="1"/>
          <p:nvPr/>
        </p:nvSpPr>
        <p:spPr>
          <a:xfrm>
            <a:off x="1560801" y="318200"/>
            <a:ext cx="584311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Acciones Implementadas </a:t>
            </a:r>
            <a:endParaRPr b="0" i="0" sz="28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44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Google Shape;148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44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grpSp>
        <p:nvGrpSpPr>
          <p:cNvPr id="1483" name="Google Shape;1483;p44"/>
          <p:cNvGrpSpPr/>
          <p:nvPr/>
        </p:nvGrpSpPr>
        <p:grpSpPr>
          <a:xfrm>
            <a:off x="519413" y="4548328"/>
            <a:ext cx="4407366" cy="1653191"/>
            <a:chOff x="1504950" y="4457978"/>
            <a:chExt cx="4229100" cy="1394641"/>
          </a:xfrm>
        </p:grpSpPr>
        <p:sp>
          <p:nvSpPr>
            <p:cNvPr id="1484" name="Google Shape;1484;p44"/>
            <p:cNvSpPr/>
            <p:nvPr/>
          </p:nvSpPr>
          <p:spPr>
            <a:xfrm>
              <a:off x="2019300" y="4972328"/>
              <a:ext cx="3714750" cy="880291"/>
            </a:xfrm>
            <a:prstGeom prst="roundRect">
              <a:avLst>
                <a:gd fmla="val 16667" name="adj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4"/>
            <p:cNvSpPr/>
            <p:nvPr/>
          </p:nvSpPr>
          <p:spPr>
            <a:xfrm>
              <a:off x="1504950" y="4457978"/>
              <a:ext cx="1028700" cy="1028700"/>
            </a:xfrm>
            <a:prstGeom prst="ellipse">
              <a:avLst/>
            </a:prstGeom>
            <a:solidFill>
              <a:srgbClr val="888FFF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4"/>
            <p:cNvSpPr/>
            <p:nvPr/>
          </p:nvSpPr>
          <p:spPr>
            <a:xfrm>
              <a:off x="1581150" y="4534178"/>
              <a:ext cx="876300" cy="876300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7" name="Google Shape;1487;p44"/>
          <p:cNvGrpSpPr/>
          <p:nvPr/>
        </p:nvGrpSpPr>
        <p:grpSpPr>
          <a:xfrm>
            <a:off x="4531256" y="2303273"/>
            <a:ext cx="4407366" cy="1520412"/>
            <a:chOff x="2968625" y="3832971"/>
            <a:chExt cx="4229100" cy="1394641"/>
          </a:xfrm>
        </p:grpSpPr>
        <p:sp>
          <p:nvSpPr>
            <p:cNvPr id="1488" name="Google Shape;1488;p44"/>
            <p:cNvSpPr/>
            <p:nvPr/>
          </p:nvSpPr>
          <p:spPr>
            <a:xfrm>
              <a:off x="3482975" y="4347321"/>
              <a:ext cx="3714750" cy="880291"/>
            </a:xfrm>
            <a:prstGeom prst="roundRect">
              <a:avLst>
                <a:gd fmla="val 16667" name="adj"/>
              </a:avLst>
            </a:prstGeom>
            <a:solidFill>
              <a:srgbClr val="7B7B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4"/>
            <p:cNvSpPr/>
            <p:nvPr/>
          </p:nvSpPr>
          <p:spPr>
            <a:xfrm>
              <a:off x="2968625" y="3832971"/>
              <a:ext cx="1028700" cy="1028700"/>
            </a:xfrm>
            <a:prstGeom prst="ellipse">
              <a:avLst/>
            </a:prstGeom>
            <a:solidFill>
              <a:srgbClr val="DBDBDB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4"/>
            <p:cNvSpPr/>
            <p:nvPr/>
          </p:nvSpPr>
          <p:spPr>
            <a:xfrm>
              <a:off x="3044825" y="3909171"/>
              <a:ext cx="876300" cy="876300"/>
            </a:xfrm>
            <a:prstGeom prst="ellipse">
              <a:avLst/>
            </a:prstGeom>
            <a:solidFill>
              <a:srgbClr val="DBDBDB"/>
            </a:solidFill>
            <a:ln cap="flat" cmpd="sng" w="19050">
              <a:solidFill>
                <a:srgbClr val="FFFFFF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1" name="Google Shape;1491;p44"/>
          <p:cNvGrpSpPr/>
          <p:nvPr/>
        </p:nvGrpSpPr>
        <p:grpSpPr>
          <a:xfrm>
            <a:off x="2278222" y="3465699"/>
            <a:ext cx="4407366" cy="1536721"/>
            <a:chOff x="4879975" y="2750764"/>
            <a:chExt cx="4229100" cy="1394641"/>
          </a:xfrm>
        </p:grpSpPr>
        <p:sp>
          <p:nvSpPr>
            <p:cNvPr id="1492" name="Google Shape;1492;p44"/>
            <p:cNvSpPr/>
            <p:nvPr/>
          </p:nvSpPr>
          <p:spPr>
            <a:xfrm>
              <a:off x="5394325" y="3265114"/>
              <a:ext cx="3714750" cy="880291"/>
            </a:xfrm>
            <a:prstGeom prst="roundRect">
              <a:avLst>
                <a:gd fmla="val 16667" name="adj"/>
              </a:avLst>
            </a:prstGeom>
            <a:solidFill>
              <a:srgbClr val="7030A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4"/>
            <p:cNvSpPr/>
            <p:nvPr/>
          </p:nvSpPr>
          <p:spPr>
            <a:xfrm>
              <a:off x="4879975" y="2750764"/>
              <a:ext cx="1028700" cy="1028700"/>
            </a:xfrm>
            <a:prstGeom prst="ellipse">
              <a:avLst/>
            </a:prstGeom>
            <a:solidFill>
              <a:srgbClr val="B58CFF"/>
            </a:solidFill>
            <a:ln cap="flat" cmpd="sng" w="254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4"/>
            <p:cNvSpPr/>
            <p:nvPr/>
          </p:nvSpPr>
          <p:spPr>
            <a:xfrm>
              <a:off x="4956480" y="2811663"/>
              <a:ext cx="876300" cy="876300"/>
            </a:xfrm>
            <a:prstGeom prst="ellipse">
              <a:avLst/>
            </a:prstGeom>
            <a:noFill/>
            <a:ln cap="flat" cmpd="sng" w="19050">
              <a:solidFill>
                <a:srgbClr val="FFFFFF"/>
              </a:solidFill>
              <a:prstDash val="dot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5" name="Google Shape;1495;p44"/>
          <p:cNvGrpSpPr/>
          <p:nvPr/>
        </p:nvGrpSpPr>
        <p:grpSpPr>
          <a:xfrm>
            <a:off x="6298879" y="1196866"/>
            <a:ext cx="4407366" cy="1520412"/>
            <a:chOff x="6791325" y="1668557"/>
            <a:chExt cx="4229100" cy="1394641"/>
          </a:xfrm>
        </p:grpSpPr>
        <p:sp>
          <p:nvSpPr>
            <p:cNvPr id="1496" name="Google Shape;1496;p44"/>
            <p:cNvSpPr/>
            <p:nvPr/>
          </p:nvSpPr>
          <p:spPr>
            <a:xfrm>
              <a:off x="7305675" y="2182907"/>
              <a:ext cx="3714750" cy="880291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4"/>
            <p:cNvSpPr/>
            <p:nvPr/>
          </p:nvSpPr>
          <p:spPr>
            <a:xfrm>
              <a:off x="6791325" y="1668557"/>
              <a:ext cx="1028700" cy="1028700"/>
            </a:xfrm>
            <a:prstGeom prst="ellipse">
              <a:avLst/>
            </a:prstGeom>
            <a:solidFill>
              <a:srgbClr val="DDEA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4"/>
            <p:cNvSpPr/>
            <p:nvPr/>
          </p:nvSpPr>
          <p:spPr>
            <a:xfrm>
              <a:off x="6867525" y="1738471"/>
              <a:ext cx="876300" cy="876300"/>
            </a:xfrm>
            <a:prstGeom prst="ellipse">
              <a:avLst/>
            </a:prstGeom>
            <a:solidFill>
              <a:srgbClr val="DDEA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9" name="Google Shape;1499;p44"/>
          <p:cNvSpPr/>
          <p:nvPr/>
        </p:nvSpPr>
        <p:spPr>
          <a:xfrm>
            <a:off x="977255" y="3376222"/>
            <a:ext cx="2619259" cy="2739972"/>
          </a:xfrm>
          <a:prstGeom prst="arc">
            <a:avLst>
              <a:gd fmla="val 11679425" name="adj1"/>
              <a:gd fmla="val 16945678" name="adj2"/>
            </a:avLst>
          </a:prstGeom>
          <a:noFill/>
          <a:ln cap="flat" cmpd="sng" w="19050">
            <a:solidFill>
              <a:srgbClr val="888FFF"/>
            </a:solidFill>
            <a:prstDash val="dash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44"/>
          <p:cNvSpPr/>
          <p:nvPr/>
        </p:nvSpPr>
        <p:spPr>
          <a:xfrm>
            <a:off x="2837804" y="2320629"/>
            <a:ext cx="2619259" cy="2739972"/>
          </a:xfrm>
          <a:prstGeom prst="arc">
            <a:avLst>
              <a:gd fmla="val 11679425" name="adj1"/>
              <a:gd fmla="val 16945678" name="adj2"/>
            </a:avLst>
          </a:prstGeom>
          <a:noFill/>
          <a:ln cap="flat" cmpd="sng" w="19050">
            <a:solidFill>
              <a:srgbClr val="A178FF"/>
            </a:solidFill>
            <a:prstDash val="dash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44"/>
          <p:cNvSpPr/>
          <p:nvPr/>
        </p:nvSpPr>
        <p:spPr>
          <a:xfrm>
            <a:off x="4698354" y="1106567"/>
            <a:ext cx="2210046" cy="2898441"/>
          </a:xfrm>
          <a:prstGeom prst="arc">
            <a:avLst>
              <a:gd fmla="val 11679425" name="adj1"/>
              <a:gd fmla="val 16542816" name="adj2"/>
            </a:avLst>
          </a:prstGeom>
          <a:noFill/>
          <a:ln cap="flat" cmpd="sng" w="19050">
            <a:solidFill>
              <a:srgbClr val="B58CFF"/>
            </a:solidFill>
            <a:prstDash val="dash"/>
            <a:miter lim="800000"/>
            <a:headEnd len="sm" w="sm" type="none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2" name="Google Shape;1502;p44"/>
          <p:cNvGrpSpPr/>
          <p:nvPr/>
        </p:nvGrpSpPr>
        <p:grpSpPr>
          <a:xfrm>
            <a:off x="7146422" y="1818794"/>
            <a:ext cx="3110370" cy="606792"/>
            <a:chOff x="4814540" y="1611067"/>
            <a:chExt cx="1598434" cy="556597"/>
          </a:xfrm>
        </p:grpSpPr>
        <p:sp>
          <p:nvSpPr>
            <p:cNvPr id="1503" name="Google Shape;1503;p44"/>
            <p:cNvSpPr txBox="1"/>
            <p:nvPr/>
          </p:nvSpPr>
          <p:spPr>
            <a:xfrm>
              <a:off x="4814540" y="1913579"/>
              <a:ext cx="1598434" cy="2540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Planes de acción integrales</a:t>
              </a:r>
              <a:endParaRPr/>
            </a:p>
          </p:txBody>
        </p:sp>
        <p:sp>
          <p:nvSpPr>
            <p:cNvPr id="1504" name="Google Shape;1504;p44"/>
            <p:cNvSpPr txBox="1"/>
            <p:nvPr/>
          </p:nvSpPr>
          <p:spPr>
            <a:xfrm>
              <a:off x="4866425" y="1611067"/>
              <a:ext cx="1546549" cy="282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s-EC" sz="140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Generación de Planes de Acción</a:t>
              </a:r>
              <a:endParaRPr/>
            </a:p>
          </p:txBody>
        </p:sp>
      </p:grpSp>
      <p:grpSp>
        <p:nvGrpSpPr>
          <p:cNvPr id="1505" name="Google Shape;1505;p44"/>
          <p:cNvGrpSpPr/>
          <p:nvPr/>
        </p:nvGrpSpPr>
        <p:grpSpPr>
          <a:xfrm>
            <a:off x="3193364" y="4079900"/>
            <a:ext cx="3054403" cy="902078"/>
            <a:chOff x="4992107" y="1681342"/>
            <a:chExt cx="1421554" cy="827457"/>
          </a:xfrm>
        </p:grpSpPr>
        <p:sp>
          <p:nvSpPr>
            <p:cNvPr id="1506" name="Google Shape;1506;p44"/>
            <p:cNvSpPr txBox="1"/>
            <p:nvPr/>
          </p:nvSpPr>
          <p:spPr>
            <a:xfrm>
              <a:off x="4992107" y="1915933"/>
              <a:ext cx="1374974" cy="5928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Involucramiento de las áreas técnicas a la acción para cambiar el estado de los hallazgos</a:t>
              </a:r>
              <a:endParaRPr b="0" i="0" sz="1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1507;p44"/>
            <p:cNvSpPr txBox="1"/>
            <p:nvPr/>
          </p:nvSpPr>
          <p:spPr>
            <a:xfrm>
              <a:off x="5038687" y="1681342"/>
              <a:ext cx="1374974" cy="282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s-EC" sz="140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Sensibilización de Evaluar</a:t>
              </a:r>
              <a:endParaRPr b="1" i="0" sz="14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8" name="Google Shape;1508;p44"/>
          <p:cNvGrpSpPr/>
          <p:nvPr/>
        </p:nvGrpSpPr>
        <p:grpSpPr>
          <a:xfrm>
            <a:off x="5562371" y="2901515"/>
            <a:ext cx="2820903" cy="928802"/>
            <a:chOff x="4983002" y="1679072"/>
            <a:chExt cx="1152116" cy="851970"/>
          </a:xfrm>
        </p:grpSpPr>
        <p:sp>
          <p:nvSpPr>
            <p:cNvPr id="1509" name="Google Shape;1509;p44"/>
            <p:cNvSpPr txBox="1"/>
            <p:nvPr/>
          </p:nvSpPr>
          <p:spPr>
            <a:xfrm>
              <a:off x="4983002" y="1938176"/>
              <a:ext cx="1152116" cy="5928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b="1" i="0" lang="es-EC" sz="12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Planteamiento de actividades para mitigar los riesgos de manera institucional</a:t>
              </a:r>
              <a:endParaRPr/>
            </a:p>
          </p:txBody>
        </p:sp>
        <p:sp>
          <p:nvSpPr>
            <p:cNvPr id="1510" name="Google Shape;1510;p44"/>
            <p:cNvSpPr txBox="1"/>
            <p:nvPr/>
          </p:nvSpPr>
          <p:spPr>
            <a:xfrm>
              <a:off x="5013887" y="1679072"/>
              <a:ext cx="1121231" cy="282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s-EC" sz="140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Elaboración de Hoja de Ruta</a:t>
              </a:r>
              <a:endParaRPr b="1" i="0" sz="14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1" name="Google Shape;1511;p44"/>
          <p:cNvGrpSpPr/>
          <p:nvPr/>
        </p:nvGrpSpPr>
        <p:grpSpPr>
          <a:xfrm>
            <a:off x="1471913" y="5202150"/>
            <a:ext cx="2991347" cy="981480"/>
            <a:chOff x="4965552" y="1736224"/>
            <a:chExt cx="1374974" cy="900291"/>
          </a:xfrm>
        </p:grpSpPr>
        <p:sp>
          <p:nvSpPr>
            <p:cNvPr id="1512" name="Google Shape;1512;p44"/>
            <p:cNvSpPr txBox="1"/>
            <p:nvPr/>
          </p:nvSpPr>
          <p:spPr>
            <a:xfrm>
              <a:off x="4965552" y="2001302"/>
              <a:ext cx="1374974" cy="635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</a:pPr>
              <a:r>
                <a:rPr b="1" i="0" lang="es-EC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Difusión interna de las evaluaciones con énfasis en los hallazgos y recomendaciones</a:t>
              </a:r>
              <a:r>
                <a:rPr b="0" i="0" lang="es-EC" sz="1200" u="none" cap="none" strike="noStrik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sp>
          <p:nvSpPr>
            <p:cNvPr id="1513" name="Google Shape;1513;p44"/>
            <p:cNvSpPr txBox="1"/>
            <p:nvPr/>
          </p:nvSpPr>
          <p:spPr>
            <a:xfrm>
              <a:off x="4965552" y="1736224"/>
              <a:ext cx="1374974" cy="2823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s-EC" sz="140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Socialización de resultados </a:t>
              </a:r>
              <a:endParaRPr/>
            </a:p>
          </p:txBody>
        </p:sp>
      </p:grpSp>
      <p:sp>
        <p:nvSpPr>
          <p:cNvPr id="1514" name="Google Shape;1514;p44"/>
          <p:cNvSpPr/>
          <p:nvPr/>
        </p:nvSpPr>
        <p:spPr>
          <a:xfrm>
            <a:off x="6466371" y="3710038"/>
            <a:ext cx="568451" cy="117340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58CFF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44"/>
          <p:cNvSpPr/>
          <p:nvPr/>
        </p:nvSpPr>
        <p:spPr>
          <a:xfrm>
            <a:off x="8494377" y="2614101"/>
            <a:ext cx="568451" cy="1085967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B8C0CC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44"/>
          <p:cNvSpPr/>
          <p:nvPr/>
        </p:nvSpPr>
        <p:spPr>
          <a:xfrm>
            <a:off x="4482572" y="4938202"/>
            <a:ext cx="568451" cy="1079632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888FFF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44"/>
          <p:cNvSpPr/>
          <p:nvPr/>
        </p:nvSpPr>
        <p:spPr>
          <a:xfrm rot="9900000">
            <a:off x="814086" y="4898481"/>
            <a:ext cx="495812" cy="440504"/>
          </a:xfrm>
          <a:custGeom>
            <a:rect b="b" l="l" r="r" t="t"/>
            <a:pathLst>
              <a:path extrusionOk="0" h="2472345" w="2911009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44"/>
          <p:cNvSpPr/>
          <p:nvPr/>
        </p:nvSpPr>
        <p:spPr>
          <a:xfrm>
            <a:off x="6560670" y="1441423"/>
            <a:ext cx="540376" cy="569883"/>
          </a:xfrm>
          <a:custGeom>
            <a:rect b="b" l="l" r="r" t="t"/>
            <a:pathLst>
              <a:path extrusionOk="0" h="3234532" w="320841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44"/>
          <p:cNvSpPr txBox="1"/>
          <p:nvPr/>
        </p:nvSpPr>
        <p:spPr>
          <a:xfrm rot="-1211683">
            <a:off x="1294362" y="1768019"/>
            <a:ext cx="148751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1520" name="Google Shape;1520;p44"/>
          <p:cNvSpPr txBox="1"/>
          <p:nvPr/>
        </p:nvSpPr>
        <p:spPr>
          <a:xfrm>
            <a:off x="10904356" y="1803426"/>
            <a:ext cx="117973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2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Secretaría Nacional de Planificación</a:t>
            </a:r>
            <a:endParaRPr/>
          </a:p>
        </p:txBody>
      </p:sp>
      <p:pic>
        <p:nvPicPr>
          <p:cNvPr descr="Reunión - Iconos gratis de personas" id="1521" name="Google Shape;1521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2455609" y="3634603"/>
            <a:ext cx="791468" cy="791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valuación - Iconos gratis de negocio" id="1522" name="Google Shape;1522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8427" y="2503027"/>
            <a:ext cx="740586" cy="740586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44"/>
          <p:cNvSpPr/>
          <p:nvPr/>
        </p:nvSpPr>
        <p:spPr>
          <a:xfrm>
            <a:off x="75052" y="4386935"/>
            <a:ext cx="612000" cy="612000"/>
          </a:xfrm>
          <a:prstGeom prst="ellipse">
            <a:avLst/>
          </a:prstGeom>
          <a:solidFill>
            <a:srgbClr val="DD8B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44"/>
          <p:cNvSpPr txBox="1"/>
          <p:nvPr/>
        </p:nvSpPr>
        <p:spPr>
          <a:xfrm>
            <a:off x="0" y="4506352"/>
            <a:ext cx="7636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s-EC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5" name="Google Shape;1525;p44"/>
          <p:cNvSpPr/>
          <p:nvPr/>
        </p:nvSpPr>
        <p:spPr>
          <a:xfrm>
            <a:off x="2278222" y="2743113"/>
            <a:ext cx="612000" cy="612000"/>
          </a:xfrm>
          <a:prstGeom prst="ellipse">
            <a:avLst/>
          </a:prstGeom>
          <a:solidFill>
            <a:srgbClr val="B58C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44"/>
          <p:cNvSpPr txBox="1"/>
          <p:nvPr/>
        </p:nvSpPr>
        <p:spPr>
          <a:xfrm>
            <a:off x="2203170" y="2862530"/>
            <a:ext cx="7636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s-EC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7" name="Google Shape;1527;p44"/>
          <p:cNvSpPr/>
          <p:nvPr/>
        </p:nvSpPr>
        <p:spPr>
          <a:xfrm>
            <a:off x="4152746" y="1669257"/>
            <a:ext cx="612000" cy="612000"/>
          </a:xfrm>
          <a:prstGeom prst="ellipse">
            <a:avLst/>
          </a:prstGeom>
          <a:solidFill>
            <a:srgbClr val="A17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44"/>
          <p:cNvSpPr txBox="1"/>
          <p:nvPr/>
        </p:nvSpPr>
        <p:spPr>
          <a:xfrm>
            <a:off x="4077694" y="1788674"/>
            <a:ext cx="7636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b="1" i="0" lang="es-EC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b="1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9" name="Google Shape;1529;p44"/>
          <p:cNvGrpSpPr/>
          <p:nvPr/>
        </p:nvGrpSpPr>
        <p:grpSpPr>
          <a:xfrm>
            <a:off x="5918659" y="829183"/>
            <a:ext cx="763624" cy="612000"/>
            <a:chOff x="5807255" y="921713"/>
            <a:chExt cx="763624" cy="612000"/>
          </a:xfrm>
        </p:grpSpPr>
        <p:sp>
          <p:nvSpPr>
            <p:cNvPr id="1530" name="Google Shape;1530;p44"/>
            <p:cNvSpPr/>
            <p:nvPr/>
          </p:nvSpPr>
          <p:spPr>
            <a:xfrm>
              <a:off x="5882307" y="921713"/>
              <a:ext cx="612000" cy="612000"/>
            </a:xfrm>
            <a:prstGeom prst="ellipse">
              <a:avLst/>
            </a:prstGeom>
            <a:solidFill>
              <a:srgbClr val="888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4"/>
            <p:cNvSpPr txBox="1"/>
            <p:nvPr/>
          </p:nvSpPr>
          <p:spPr>
            <a:xfrm>
              <a:off x="5807255" y="1041130"/>
              <a:ext cx="7636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Calibri"/>
                <a:buNone/>
              </a:pPr>
              <a:r>
                <a:rPr b="1" i="0" lang="es-EC" sz="2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04</a:t>
              </a:r>
              <a:endParaRPr b="1" i="0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2" name="Google Shape;1532;p44"/>
          <p:cNvSpPr/>
          <p:nvPr/>
        </p:nvSpPr>
        <p:spPr>
          <a:xfrm>
            <a:off x="10669267" y="1527346"/>
            <a:ext cx="235090" cy="1335184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A178FF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44"/>
          <p:cNvSpPr/>
          <p:nvPr/>
        </p:nvSpPr>
        <p:spPr>
          <a:xfrm>
            <a:off x="6373175" y="1273062"/>
            <a:ext cx="913238" cy="965574"/>
          </a:xfrm>
          <a:prstGeom prst="ellipse">
            <a:avLst/>
          </a:prstGeom>
          <a:noFill/>
          <a:ln cap="flat" cmpd="sng" w="19050">
            <a:solidFill>
              <a:srgbClr val="385623"/>
            </a:solidFill>
            <a:prstDash val="dot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44"/>
          <p:cNvSpPr txBox="1"/>
          <p:nvPr/>
        </p:nvSpPr>
        <p:spPr>
          <a:xfrm>
            <a:off x="1564812" y="247097"/>
            <a:ext cx="10529964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Respuesta a los resultados: Conformación de Planes de Acción</a:t>
            </a:r>
            <a:endParaRPr b="1" i="0" sz="24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9" name="Google Shape;1539;p45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0" name="Google Shape;1540;p45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pic>
        <p:nvPicPr>
          <p:cNvPr id="1541" name="Google Shape;1541;p45"/>
          <p:cNvPicPr preferRelativeResize="0"/>
          <p:nvPr/>
        </p:nvPicPr>
        <p:blipFill rotWithShape="1">
          <a:blip r:embed="rId4">
            <a:alphaModFix/>
          </a:blip>
          <a:srcRect b="19766" l="37763" r="0" t="26666"/>
          <a:stretch/>
        </p:blipFill>
        <p:spPr>
          <a:xfrm>
            <a:off x="295983" y="946817"/>
            <a:ext cx="10539166" cy="279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45"/>
          <p:cNvPicPr preferRelativeResize="0"/>
          <p:nvPr/>
        </p:nvPicPr>
        <p:blipFill rotWithShape="1">
          <a:blip r:embed="rId5">
            <a:alphaModFix amt="70000"/>
          </a:blip>
          <a:srcRect b="1" l="2895" r="873" t="0"/>
          <a:stretch/>
        </p:blipFill>
        <p:spPr>
          <a:xfrm>
            <a:off x="238563" y="528776"/>
            <a:ext cx="4562647" cy="42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45"/>
          <p:cNvSpPr txBox="1"/>
          <p:nvPr/>
        </p:nvSpPr>
        <p:spPr>
          <a:xfrm>
            <a:off x="5108613" y="1546491"/>
            <a:ext cx="5313582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s-EC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Caso del proyecto: </a:t>
            </a:r>
            <a:r>
              <a:rPr b="0" i="0" lang="es-EC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“Prevención del Embarazo en Niñas y Adolescentes” – PAISSSRA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Google Shape;1548;p46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Google Shape;1550;p46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1551" name="Google Shape;1551;p46"/>
          <p:cNvSpPr txBox="1"/>
          <p:nvPr/>
        </p:nvSpPr>
        <p:spPr>
          <a:xfrm>
            <a:off x="1518475" y="314258"/>
            <a:ext cx="8412105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Recomendaciones de la Evaluación</a:t>
            </a:r>
            <a:endParaRPr/>
          </a:p>
        </p:txBody>
      </p:sp>
      <p:grpSp>
        <p:nvGrpSpPr>
          <p:cNvPr id="1552" name="Google Shape;1552;p46"/>
          <p:cNvGrpSpPr/>
          <p:nvPr/>
        </p:nvGrpSpPr>
        <p:grpSpPr>
          <a:xfrm>
            <a:off x="299294" y="1437937"/>
            <a:ext cx="5217065" cy="1143517"/>
            <a:chOff x="6376641" y="1415940"/>
            <a:chExt cx="4984972" cy="1321014"/>
          </a:xfrm>
        </p:grpSpPr>
        <p:grpSp>
          <p:nvGrpSpPr>
            <p:cNvPr id="1553" name="Google Shape;1553;p46"/>
            <p:cNvGrpSpPr/>
            <p:nvPr/>
          </p:nvGrpSpPr>
          <p:grpSpPr>
            <a:xfrm>
              <a:off x="6376641" y="1415940"/>
              <a:ext cx="4984972" cy="1321014"/>
              <a:chOff x="6413129" y="1422752"/>
              <a:chExt cx="4984972" cy="1321014"/>
            </a:xfrm>
          </p:grpSpPr>
          <p:grpSp>
            <p:nvGrpSpPr>
              <p:cNvPr id="1554" name="Google Shape;1554;p46"/>
              <p:cNvGrpSpPr/>
              <p:nvPr/>
            </p:nvGrpSpPr>
            <p:grpSpPr>
              <a:xfrm>
                <a:off x="6413129" y="1422752"/>
                <a:ext cx="4984972" cy="1321014"/>
                <a:chOff x="4841106" y="3057836"/>
                <a:chExt cx="4267969" cy="1087569"/>
              </a:xfrm>
            </p:grpSpPr>
            <p:sp>
              <p:nvSpPr>
                <p:cNvPr id="1555" name="Google Shape;1555;p46"/>
                <p:cNvSpPr/>
                <p:nvPr/>
              </p:nvSpPr>
              <p:spPr>
                <a:xfrm>
                  <a:off x="5394325" y="3265114"/>
                  <a:ext cx="3714750" cy="880291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2BA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46"/>
                <p:cNvSpPr/>
                <p:nvPr/>
              </p:nvSpPr>
              <p:spPr>
                <a:xfrm>
                  <a:off x="4841106" y="3057836"/>
                  <a:ext cx="978746" cy="1028700"/>
                </a:xfrm>
                <a:prstGeom prst="ellipse">
                  <a:avLst/>
                </a:prstGeom>
                <a:solidFill>
                  <a:srgbClr val="B58CFF"/>
                </a:solidFill>
                <a:ln cap="flat" cmpd="sng" w="25400">
                  <a:solidFill>
                    <a:srgbClr val="FFFFF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46"/>
                <p:cNvSpPr/>
                <p:nvPr/>
              </p:nvSpPr>
              <p:spPr>
                <a:xfrm>
                  <a:off x="4902038" y="3137441"/>
                  <a:ext cx="834497" cy="876300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FFFFFF"/>
                  </a:solidFill>
                  <a:prstDash val="dot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58" name="Google Shape;1558;p46"/>
              <p:cNvGrpSpPr/>
              <p:nvPr/>
            </p:nvGrpSpPr>
            <p:grpSpPr>
              <a:xfrm>
                <a:off x="7525440" y="1791720"/>
                <a:ext cx="3671527" cy="876809"/>
                <a:chOff x="4893424" y="1896285"/>
                <a:chExt cx="1966349" cy="778193"/>
              </a:xfrm>
            </p:grpSpPr>
            <p:sp>
              <p:nvSpPr>
                <p:cNvPr id="1559" name="Google Shape;1559;p46"/>
                <p:cNvSpPr txBox="1"/>
                <p:nvPr/>
              </p:nvSpPr>
              <p:spPr>
                <a:xfrm>
                  <a:off x="4917465" y="2106469"/>
                  <a:ext cx="1942308" cy="5680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just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00"/>
                    <a:buFont typeface="Arial"/>
                    <a:buNone/>
                  </a:pPr>
                  <a:r>
                    <a:rPr b="1" i="0" lang="es-EC" sz="15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“Prevención del Embarazo en Niñas y Adolescentes” – PAISSSRA</a:t>
                  </a:r>
                  <a:endParaRPr b="1" i="0" sz="15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46"/>
                <p:cNvSpPr txBox="1"/>
                <p:nvPr/>
              </p:nvSpPr>
              <p:spPr>
                <a:xfrm>
                  <a:off x="4893424" y="1896285"/>
                  <a:ext cx="1374974" cy="2731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1" marL="45720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62626"/>
                    </a:buClr>
                    <a:buSzPts val="1400"/>
                    <a:buFont typeface="Arial"/>
                    <a:buNone/>
                  </a:pPr>
                  <a:r>
                    <a:rPr b="1" i="0" lang="es-EC" sz="1400" u="none" cap="none" strike="noStrike">
                      <a:solidFill>
                        <a:srgbClr val="262626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Proyecto </a:t>
                  </a:r>
                  <a:endParaRPr b="1" i="0" sz="1400" u="none" cap="none" strike="noStrike">
                    <a:solidFill>
                      <a:srgbClr val="262626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descr="La Mujer Embarazada Con Un Logo De Embarazo En Círculo Vector PNG ,dibujos  Un Icono Lineal" id="1561" name="Google Shape;1561;p46"/>
            <p:cNvPicPr preferRelativeResize="0"/>
            <p:nvPr/>
          </p:nvPicPr>
          <p:blipFill rotWithShape="1">
            <a:blip r:embed="rId5">
              <a:alphaModFix/>
            </a:blip>
            <a:srcRect b="10676" l="12739" r="10365" t="0"/>
            <a:stretch/>
          </p:blipFill>
          <p:spPr>
            <a:xfrm>
              <a:off x="6637182" y="1667710"/>
              <a:ext cx="595424" cy="691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2" name="Google Shape;1562;p46"/>
          <p:cNvSpPr/>
          <p:nvPr/>
        </p:nvSpPr>
        <p:spPr>
          <a:xfrm>
            <a:off x="6359403" y="2409201"/>
            <a:ext cx="5086274" cy="818454"/>
          </a:xfrm>
          <a:prstGeom prst="roundRect">
            <a:avLst>
              <a:gd fmla="val 16667" name="adj"/>
            </a:avLst>
          </a:prstGeom>
          <a:solidFill>
            <a:srgbClr val="D3BA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Ejecutar  procesos de capacitación continua y adaptarlos a diferentes modalidades (presencial-virtual).</a:t>
            </a:r>
            <a:endParaRPr/>
          </a:p>
        </p:txBody>
      </p:sp>
      <p:sp>
        <p:nvSpPr>
          <p:cNvPr id="1563" name="Google Shape;1563;p46"/>
          <p:cNvSpPr/>
          <p:nvPr/>
        </p:nvSpPr>
        <p:spPr>
          <a:xfrm>
            <a:off x="6359403" y="4236334"/>
            <a:ext cx="5086274" cy="828188"/>
          </a:xfrm>
          <a:prstGeom prst="roundRect">
            <a:avLst>
              <a:gd fmla="val 16667" name="adj"/>
            </a:avLst>
          </a:prstGeom>
          <a:solidFill>
            <a:srgbClr val="D3BA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Generar un proceso de seguimiento y evaluación del PIPENA, considerando las acciones implementadas por las Carteras de Estado.</a:t>
            </a:r>
            <a:endParaRPr/>
          </a:p>
        </p:txBody>
      </p:sp>
      <p:sp>
        <p:nvSpPr>
          <p:cNvPr id="1564" name="Google Shape;1564;p46"/>
          <p:cNvSpPr/>
          <p:nvPr/>
        </p:nvSpPr>
        <p:spPr>
          <a:xfrm>
            <a:off x="6349022" y="1611026"/>
            <a:ext cx="5086274" cy="674950"/>
          </a:xfrm>
          <a:prstGeom prst="roundRect">
            <a:avLst>
              <a:gd fmla="val 16667" name="adj"/>
            </a:avLst>
          </a:prstGeom>
          <a:solidFill>
            <a:srgbClr val="D3BA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Generar una evaluación con mayor alcance (aislar acciones ejecutadas).</a:t>
            </a:r>
            <a:endParaRPr/>
          </a:p>
        </p:txBody>
      </p:sp>
      <p:sp>
        <p:nvSpPr>
          <p:cNvPr id="1565" name="Google Shape;1565;p46"/>
          <p:cNvSpPr/>
          <p:nvPr/>
        </p:nvSpPr>
        <p:spPr>
          <a:xfrm>
            <a:off x="6359403" y="3342714"/>
            <a:ext cx="5086274" cy="814961"/>
          </a:xfrm>
          <a:prstGeom prst="roundRect">
            <a:avLst>
              <a:gd fmla="val 16667" name="adj"/>
            </a:avLst>
          </a:prstGeom>
          <a:solidFill>
            <a:srgbClr val="D3BA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Analizar los procesos que pueden optimizar los tiempos y brindar el servicio a la población objetivo en menor tiempo.</a:t>
            </a:r>
            <a:endParaRPr/>
          </a:p>
        </p:txBody>
      </p:sp>
      <p:sp>
        <p:nvSpPr>
          <p:cNvPr id="1566" name="Google Shape;1566;p46"/>
          <p:cNvSpPr/>
          <p:nvPr/>
        </p:nvSpPr>
        <p:spPr>
          <a:xfrm>
            <a:off x="6359403" y="5146301"/>
            <a:ext cx="5086274" cy="886006"/>
          </a:xfrm>
          <a:prstGeom prst="roundRect">
            <a:avLst>
              <a:gd fmla="val 16667" name="adj"/>
            </a:avLst>
          </a:prstGeom>
          <a:solidFill>
            <a:srgbClr val="D3BA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Realizar capacitaciones masivamente y concientizar a docentes y padres de familia en temas de SSySR.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46"/>
          <p:cNvSpPr/>
          <p:nvPr/>
        </p:nvSpPr>
        <p:spPr>
          <a:xfrm>
            <a:off x="373776" y="2887903"/>
            <a:ext cx="5256960" cy="2844623"/>
          </a:xfrm>
          <a:prstGeom prst="roundRect">
            <a:avLst>
              <a:gd fmla="val 16667" name="adj"/>
            </a:avLst>
          </a:prstGeom>
          <a:solidFill>
            <a:srgbClr val="7030A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Objetivo: </a:t>
            </a:r>
            <a:r>
              <a:rPr b="0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Garantizar una atención integral y amigable a adolescentes que asisten a los establecimientos de salud, contribuyendo en la prevención del embarazo adolescente, uniones tempranas y violencia sexual hacia niñas y adolescentes.  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46"/>
          <p:cNvSpPr/>
          <p:nvPr/>
        </p:nvSpPr>
        <p:spPr>
          <a:xfrm>
            <a:off x="6232496" y="1449782"/>
            <a:ext cx="5319326" cy="4680848"/>
          </a:xfrm>
          <a:prstGeom prst="rect">
            <a:avLst/>
          </a:prstGeom>
          <a:noFill/>
          <a:ln cap="flat" cmpd="sng" w="12700">
            <a:solidFill>
              <a:srgbClr val="803BD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46"/>
          <p:cNvSpPr txBox="1"/>
          <p:nvPr/>
        </p:nvSpPr>
        <p:spPr>
          <a:xfrm>
            <a:off x="7188176" y="982419"/>
            <a:ext cx="3428728" cy="33855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Recomendaciones Principales: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" name="Google Shape;1574;p47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Google Shape;1575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576" name="Google Shape;1576;p47"/>
          <p:cNvSpPr txBox="1"/>
          <p:nvPr/>
        </p:nvSpPr>
        <p:spPr>
          <a:xfrm>
            <a:off x="139275" y="6178013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1577" name="Google Shape;1577;p47"/>
          <p:cNvSpPr txBox="1"/>
          <p:nvPr/>
        </p:nvSpPr>
        <p:spPr>
          <a:xfrm>
            <a:off x="1549068" y="336585"/>
            <a:ext cx="7911114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Plan de Acción- Proyecto PAISSSRA</a:t>
            </a:r>
            <a:endParaRPr/>
          </a:p>
        </p:txBody>
      </p:sp>
      <p:sp>
        <p:nvSpPr>
          <p:cNvPr id="1578" name="Google Shape;1578;p47"/>
          <p:cNvSpPr/>
          <p:nvPr/>
        </p:nvSpPr>
        <p:spPr>
          <a:xfrm>
            <a:off x="196190" y="2160891"/>
            <a:ext cx="2441210" cy="926228"/>
          </a:xfrm>
          <a:prstGeom prst="roundRect">
            <a:avLst>
              <a:gd fmla="val 16667" name="adj"/>
            </a:avLst>
          </a:prstGeom>
          <a:solidFill>
            <a:srgbClr val="800080"/>
          </a:solidFill>
          <a:ln cap="flat" cmpd="sng" w="38100">
            <a:solidFill>
              <a:srgbClr val="800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2. Capacitaciones continuas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9" name="Google Shape;1579;p47"/>
          <p:cNvSpPr/>
          <p:nvPr/>
        </p:nvSpPr>
        <p:spPr>
          <a:xfrm>
            <a:off x="196190" y="3210782"/>
            <a:ext cx="2440745" cy="890882"/>
          </a:xfrm>
          <a:prstGeom prst="roundRect">
            <a:avLst>
              <a:gd fmla="val 16667" name="adj"/>
            </a:avLst>
          </a:prstGeom>
          <a:solidFill>
            <a:srgbClr val="7F7F7F"/>
          </a:solidFill>
          <a:ln cap="flat" cmpd="sng" w="381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Optimizar tiempos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0" name="Google Shape;1580;p47"/>
          <p:cNvSpPr/>
          <p:nvPr/>
        </p:nvSpPr>
        <p:spPr>
          <a:xfrm>
            <a:off x="196190" y="1404546"/>
            <a:ext cx="2441209" cy="652945"/>
          </a:xfrm>
          <a:prstGeom prst="roundRect">
            <a:avLst>
              <a:gd fmla="val 16667" name="adj"/>
            </a:avLst>
          </a:prstGeom>
          <a:solidFill>
            <a:srgbClr val="2F5496"/>
          </a:solidFill>
          <a:ln cap="flat" cmpd="sng" w="381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 Evaluación con mayor alcance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1" name="Google Shape;1581;p47"/>
          <p:cNvSpPr/>
          <p:nvPr/>
        </p:nvSpPr>
        <p:spPr>
          <a:xfrm>
            <a:off x="3841066" y="4209408"/>
            <a:ext cx="7692733" cy="1093415"/>
          </a:xfrm>
          <a:prstGeom prst="roundRect">
            <a:avLst>
              <a:gd fmla="val 16667" name="adj"/>
            </a:avLst>
          </a:prstGeom>
          <a:solidFill>
            <a:srgbClr val="C4E0B2"/>
          </a:solidFill>
          <a:ln cap="flat" cmpd="sng" w="38100">
            <a:solidFill>
              <a:srgbClr val="C4E0B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Gestión e implementación de una herramienta de derivación y seguimiento interinstitucional de casos de niñas y adolescentes en situación de vulnerabilidad, en el marco del Comité Nacional Interinstitucional de la Política Intersectorial.</a:t>
            </a:r>
            <a:endParaRPr/>
          </a:p>
        </p:txBody>
      </p:sp>
      <p:sp>
        <p:nvSpPr>
          <p:cNvPr id="1582" name="Google Shape;1582;p47"/>
          <p:cNvSpPr/>
          <p:nvPr/>
        </p:nvSpPr>
        <p:spPr>
          <a:xfrm>
            <a:off x="196190" y="4225802"/>
            <a:ext cx="2440745" cy="1077021"/>
          </a:xfrm>
          <a:prstGeom prst="roundRect">
            <a:avLst>
              <a:gd fmla="val 16667" name="adj"/>
            </a:avLst>
          </a:prstGeom>
          <a:solidFill>
            <a:srgbClr val="548135"/>
          </a:solidFill>
          <a:ln cap="flat" cmpd="sng" w="38100">
            <a:solidFill>
              <a:srgbClr val="5481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4. Proceso de seguimiento y evaluación del PIPENA.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3" name="Google Shape;1583;p47"/>
          <p:cNvSpPr/>
          <p:nvPr/>
        </p:nvSpPr>
        <p:spPr>
          <a:xfrm>
            <a:off x="3841066" y="1404546"/>
            <a:ext cx="3729266" cy="652945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Motivar la evaluación intermedia de la política Intersectorial.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Calibri"/>
              <a:buNone/>
            </a:pPr>
            <a:r>
              <a:t/>
            </a:r>
            <a:endParaRPr b="1" i="0" sz="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47"/>
          <p:cNvSpPr/>
          <p:nvPr/>
        </p:nvSpPr>
        <p:spPr>
          <a:xfrm>
            <a:off x="3841066" y="3208710"/>
            <a:ext cx="7692733" cy="892954"/>
          </a:xfrm>
          <a:prstGeom prst="roundRect">
            <a:avLst>
              <a:gd fmla="val 16667" name="adj"/>
            </a:avLst>
          </a:prstGeom>
          <a:solidFill>
            <a:srgbClr val="D8D8D8"/>
          </a:solidFill>
          <a:ln cap="flat" cmpd="sng" w="38100">
            <a:solidFill>
              <a:srgbClr val="D8D8D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Articulación del proceso de inclusión de los tiempos de agendamiento para atención a adolescentes según la normativa vigente.</a:t>
            </a:r>
            <a:endParaRPr/>
          </a:p>
        </p:txBody>
      </p:sp>
      <p:sp>
        <p:nvSpPr>
          <p:cNvPr id="1585" name="Google Shape;1585;p47"/>
          <p:cNvSpPr/>
          <p:nvPr/>
        </p:nvSpPr>
        <p:spPr>
          <a:xfrm>
            <a:off x="196190" y="5458638"/>
            <a:ext cx="2457044" cy="942812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AEAB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rPr b="1" i="0" lang="es-EC" sz="1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5. Concientización a docentes y padres de familia en temas de SSySR.</a:t>
            </a:r>
            <a:endParaRPr b="1" i="0" sz="1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6" name="Google Shape;1586;p47"/>
          <p:cNvSpPr/>
          <p:nvPr/>
        </p:nvSpPr>
        <p:spPr>
          <a:xfrm>
            <a:off x="7804536" y="1410254"/>
            <a:ext cx="3729264" cy="648044"/>
          </a:xfrm>
          <a:prstGeom prst="roundRect">
            <a:avLst>
              <a:gd fmla="val 16667" name="adj"/>
            </a:avLst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 propuesta de metodología evaluación.</a:t>
            </a:r>
            <a:endParaRPr/>
          </a:p>
        </p:txBody>
      </p:sp>
      <p:pic>
        <p:nvPicPr>
          <p:cNvPr descr="Piezas de rompecabezas contorno" id="1587" name="Google Shape;1587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4371" y="127172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ujo de trabajo contorno" id="1588" name="Google Shape;1588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98820" y="320370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luvia de ideas de grupo contorno" id="1589" name="Google Shape;1589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65528" y="548198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sta de comprobación contorno" id="1590" name="Google Shape;1590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82776" y="430711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la de clases contorno" id="1591" name="Google Shape;1591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82776" y="216769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47"/>
          <p:cNvSpPr/>
          <p:nvPr/>
        </p:nvSpPr>
        <p:spPr>
          <a:xfrm>
            <a:off x="3841066" y="5458637"/>
            <a:ext cx="7692733" cy="942813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38100">
            <a:solidFill>
              <a:srgbClr val="F5F4F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Fortalecimiento de los clubes de adolescentes como espacios de participación  e implementación de escuelas de liderazgo comunitario.</a:t>
            </a:r>
            <a:endParaRPr/>
          </a:p>
        </p:txBody>
      </p:sp>
      <p:grpSp>
        <p:nvGrpSpPr>
          <p:cNvPr id="1593" name="Google Shape;1593;p47"/>
          <p:cNvGrpSpPr/>
          <p:nvPr/>
        </p:nvGrpSpPr>
        <p:grpSpPr>
          <a:xfrm>
            <a:off x="3841066" y="2160890"/>
            <a:ext cx="3729266" cy="926228"/>
            <a:chOff x="3841066" y="1895418"/>
            <a:chExt cx="3729266" cy="926228"/>
          </a:xfrm>
        </p:grpSpPr>
        <p:sp>
          <p:nvSpPr>
            <p:cNvPr id="1594" name="Google Shape;1594;p47"/>
            <p:cNvSpPr/>
            <p:nvPr/>
          </p:nvSpPr>
          <p:spPr>
            <a:xfrm>
              <a:off x="3841066" y="1895418"/>
              <a:ext cx="3729266" cy="926228"/>
            </a:xfrm>
            <a:prstGeom prst="roundRect">
              <a:avLst>
                <a:gd fmla="val 16667" name="adj"/>
              </a:avLst>
            </a:prstGeom>
            <a:solidFill>
              <a:srgbClr val="D3BAFF"/>
            </a:solidFill>
            <a:ln cap="flat" cmpd="sng" w="38100">
              <a:solidFill>
                <a:srgbClr val="D3BA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47"/>
            <p:cNvSpPr txBox="1"/>
            <p:nvPr/>
          </p:nvSpPr>
          <p:spPr>
            <a:xfrm>
              <a:off x="3841066" y="2074696"/>
              <a:ext cx="10855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b="1" i="0" lang="es-EC" sz="2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3.000</a:t>
              </a:r>
              <a:endParaRPr b="1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4817006" y="1989200"/>
              <a:ext cx="2752213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es-EC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profesionales certificados en atención integral-amigable para adolescentes.</a:t>
              </a:r>
              <a:endParaRPr/>
            </a:p>
          </p:txBody>
        </p:sp>
      </p:grpSp>
      <p:grpSp>
        <p:nvGrpSpPr>
          <p:cNvPr id="1597" name="Google Shape;1597;p47"/>
          <p:cNvGrpSpPr/>
          <p:nvPr/>
        </p:nvGrpSpPr>
        <p:grpSpPr>
          <a:xfrm>
            <a:off x="7804534" y="2160890"/>
            <a:ext cx="3729266" cy="951465"/>
            <a:chOff x="7804534" y="1895418"/>
            <a:chExt cx="3729266" cy="951465"/>
          </a:xfrm>
        </p:grpSpPr>
        <p:sp>
          <p:nvSpPr>
            <p:cNvPr id="1598" name="Google Shape;1598;p47"/>
            <p:cNvSpPr/>
            <p:nvPr/>
          </p:nvSpPr>
          <p:spPr>
            <a:xfrm>
              <a:off x="7804534" y="1895418"/>
              <a:ext cx="3729266" cy="932489"/>
            </a:xfrm>
            <a:prstGeom prst="roundRect">
              <a:avLst>
                <a:gd fmla="val 16667" name="adj"/>
              </a:avLst>
            </a:prstGeom>
            <a:solidFill>
              <a:srgbClr val="D3BAFF"/>
            </a:solidFill>
            <a:ln cap="flat" cmpd="sng" w="38100">
              <a:solidFill>
                <a:srgbClr val="D3BA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900"/>
                <a:buFont typeface="Calibri"/>
                <a:buNone/>
              </a:pPr>
              <a:r>
                <a:t/>
              </a:r>
              <a:endParaRPr b="0" i="0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47"/>
            <p:cNvSpPr txBox="1"/>
            <p:nvPr/>
          </p:nvSpPr>
          <p:spPr>
            <a:xfrm>
              <a:off x="7808235" y="2074696"/>
              <a:ext cx="10855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Calibri"/>
                <a:buNone/>
              </a:pPr>
              <a:r>
                <a:rPr b="1" i="0" lang="es-EC" sz="2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2.700</a:t>
              </a:r>
              <a:endParaRPr b="1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8773998" y="1954331"/>
              <a:ext cx="2752213" cy="8925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1" i="0" lang="es-EC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Profesionales certificados en normativa para atención adolescentes y herramientas edu comunicacionales.</a:t>
              </a:r>
              <a:endParaRPr/>
            </a:p>
          </p:txBody>
        </p:sp>
      </p:grpSp>
      <p:pic>
        <p:nvPicPr>
          <p:cNvPr descr="199.600+ Símbolo De Visto Bueno Fotografías de stock, fotos e imágenes  libres de derechos - iStock | Ok, Check list, Ticket" id="1601" name="Google Shape;1601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30064" y="1723072"/>
            <a:ext cx="317312" cy="353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Google Shape;1606;p48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48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sp>
        <p:nvSpPr>
          <p:cNvPr id="1609" name="Google Shape;1609;p48"/>
          <p:cNvSpPr txBox="1"/>
          <p:nvPr/>
        </p:nvSpPr>
        <p:spPr>
          <a:xfrm>
            <a:off x="1550968" y="339304"/>
            <a:ext cx="8897407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Acciones Implementadas del PAISSSRA</a:t>
            </a:r>
            <a:endParaRPr/>
          </a:p>
        </p:txBody>
      </p:sp>
      <p:sp>
        <p:nvSpPr>
          <p:cNvPr id="1610" name="Google Shape;1610;p48"/>
          <p:cNvSpPr/>
          <p:nvPr/>
        </p:nvSpPr>
        <p:spPr>
          <a:xfrm>
            <a:off x="748535" y="4885830"/>
            <a:ext cx="813495" cy="81349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1" name="Google Shape;1611;p48"/>
          <p:cNvSpPr txBox="1"/>
          <p:nvPr/>
        </p:nvSpPr>
        <p:spPr>
          <a:xfrm>
            <a:off x="1651430" y="5166969"/>
            <a:ext cx="475872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s-EC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 can simply impress your audience and add a unique zing and appeal to your Presentations.  </a:t>
            </a:r>
            <a:endParaRPr/>
          </a:p>
        </p:txBody>
      </p:sp>
      <p:sp>
        <p:nvSpPr>
          <p:cNvPr id="1612" name="Google Shape;1612;p48"/>
          <p:cNvSpPr txBox="1"/>
          <p:nvPr/>
        </p:nvSpPr>
        <p:spPr>
          <a:xfrm>
            <a:off x="1651431" y="4955120"/>
            <a:ext cx="475872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1" i="0" lang="es-EC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Your Text  Here</a:t>
            </a:r>
            <a:endParaRPr b="1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3" name="Google Shape;1613;p48"/>
          <p:cNvCxnSpPr/>
          <p:nvPr/>
        </p:nvCxnSpPr>
        <p:spPr>
          <a:xfrm>
            <a:off x="5119590" y="3269916"/>
            <a:ext cx="2331076" cy="26439"/>
          </a:xfrm>
          <a:prstGeom prst="straightConnector1">
            <a:avLst/>
          </a:prstGeom>
          <a:noFill/>
          <a:ln cap="flat" cmpd="sng" w="38100">
            <a:solidFill>
              <a:srgbClr val="FCE6FE"/>
            </a:solidFill>
            <a:prstDash val="dash"/>
            <a:miter lim="800000"/>
            <a:headEnd len="sm" w="sm" type="none"/>
            <a:tailEnd len="med" w="med" type="triangle"/>
          </a:ln>
        </p:spPr>
      </p:cxnSp>
      <p:grpSp>
        <p:nvGrpSpPr>
          <p:cNvPr id="1614" name="Google Shape;1614;p48"/>
          <p:cNvGrpSpPr/>
          <p:nvPr/>
        </p:nvGrpSpPr>
        <p:grpSpPr>
          <a:xfrm>
            <a:off x="866543" y="908046"/>
            <a:ext cx="9691525" cy="5605258"/>
            <a:chOff x="303011" y="1258015"/>
            <a:chExt cx="9691525" cy="5605258"/>
          </a:xfrm>
        </p:grpSpPr>
        <p:grpSp>
          <p:nvGrpSpPr>
            <p:cNvPr id="1615" name="Google Shape;1615;p48"/>
            <p:cNvGrpSpPr/>
            <p:nvPr/>
          </p:nvGrpSpPr>
          <p:grpSpPr>
            <a:xfrm rot="2750413">
              <a:off x="1072612" y="3294620"/>
              <a:ext cx="2437323" cy="3176103"/>
              <a:chOff x="4877338" y="2397386"/>
              <a:chExt cx="2437323" cy="3176103"/>
            </a:xfrm>
          </p:grpSpPr>
          <p:sp>
            <p:nvSpPr>
              <p:cNvPr id="1616" name="Google Shape;1616;p48"/>
              <p:cNvSpPr/>
              <p:nvPr/>
            </p:nvSpPr>
            <p:spPr>
              <a:xfrm rot="-2700000">
                <a:off x="4770528" y="2946414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888F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8"/>
              <p:cNvSpPr/>
              <p:nvPr/>
            </p:nvSpPr>
            <p:spPr>
              <a:xfrm rot="-8100000">
                <a:off x="5698023" y="2946416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888F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8"/>
              <p:cNvSpPr/>
              <p:nvPr/>
            </p:nvSpPr>
            <p:spPr>
              <a:xfrm rot="-5400000">
                <a:off x="4552800" y="3824403"/>
                <a:ext cx="3086400" cy="411771"/>
              </a:xfrm>
              <a:prstGeom prst="roundRect">
                <a:avLst>
                  <a:gd fmla="val 50000" name="adj"/>
                </a:avLst>
              </a:prstGeom>
              <a:solidFill>
                <a:srgbClr val="888F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9" name="Google Shape;1619;p48"/>
            <p:cNvGrpSpPr/>
            <p:nvPr/>
          </p:nvGrpSpPr>
          <p:grpSpPr>
            <a:xfrm rot="2750413">
              <a:off x="2977612" y="2746602"/>
              <a:ext cx="2437323" cy="3176103"/>
              <a:chOff x="4877338" y="2397386"/>
              <a:chExt cx="2437323" cy="3176103"/>
            </a:xfrm>
          </p:grpSpPr>
          <p:sp>
            <p:nvSpPr>
              <p:cNvPr id="1620" name="Google Shape;1620;p48"/>
              <p:cNvSpPr/>
              <p:nvPr/>
            </p:nvSpPr>
            <p:spPr>
              <a:xfrm rot="-2700000">
                <a:off x="4770528" y="2946414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A178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8"/>
              <p:cNvSpPr/>
              <p:nvPr/>
            </p:nvSpPr>
            <p:spPr>
              <a:xfrm rot="-8100000">
                <a:off x="5698023" y="2946416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A178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8"/>
              <p:cNvSpPr/>
              <p:nvPr/>
            </p:nvSpPr>
            <p:spPr>
              <a:xfrm rot="-5400000">
                <a:off x="4552800" y="3824403"/>
                <a:ext cx="3086400" cy="411771"/>
              </a:xfrm>
              <a:prstGeom prst="roundRect">
                <a:avLst>
                  <a:gd fmla="val 50000" name="adj"/>
                </a:avLst>
              </a:prstGeom>
              <a:solidFill>
                <a:srgbClr val="A178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48"/>
            <p:cNvGrpSpPr/>
            <p:nvPr/>
          </p:nvGrpSpPr>
          <p:grpSpPr>
            <a:xfrm rot="2750413">
              <a:off x="4882612" y="2198584"/>
              <a:ext cx="2437323" cy="3176103"/>
              <a:chOff x="4877338" y="2397386"/>
              <a:chExt cx="2437323" cy="3176103"/>
            </a:xfrm>
          </p:grpSpPr>
          <p:sp>
            <p:nvSpPr>
              <p:cNvPr id="1624" name="Google Shape;1624;p48"/>
              <p:cNvSpPr/>
              <p:nvPr/>
            </p:nvSpPr>
            <p:spPr>
              <a:xfrm rot="-2700000">
                <a:off x="4770528" y="2946414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B58C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8"/>
              <p:cNvSpPr/>
              <p:nvPr/>
            </p:nvSpPr>
            <p:spPr>
              <a:xfrm rot="-8100000">
                <a:off x="5698023" y="2946416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B58C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8"/>
              <p:cNvSpPr/>
              <p:nvPr/>
            </p:nvSpPr>
            <p:spPr>
              <a:xfrm rot="-5400000">
                <a:off x="4552800" y="3824403"/>
                <a:ext cx="3086400" cy="411771"/>
              </a:xfrm>
              <a:prstGeom prst="roundRect">
                <a:avLst>
                  <a:gd fmla="val 50000" name="adj"/>
                </a:avLst>
              </a:prstGeom>
              <a:solidFill>
                <a:srgbClr val="B58C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48"/>
            <p:cNvGrpSpPr/>
            <p:nvPr/>
          </p:nvGrpSpPr>
          <p:grpSpPr>
            <a:xfrm rot="2750413">
              <a:off x="6787612" y="1650566"/>
              <a:ext cx="2437323" cy="3176103"/>
              <a:chOff x="4877338" y="2397386"/>
              <a:chExt cx="2437323" cy="3176103"/>
            </a:xfrm>
          </p:grpSpPr>
          <p:sp>
            <p:nvSpPr>
              <p:cNvPr id="1628" name="Google Shape;1628;p48"/>
              <p:cNvSpPr/>
              <p:nvPr/>
            </p:nvSpPr>
            <p:spPr>
              <a:xfrm rot="-2700000">
                <a:off x="4770528" y="2946414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DD8B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8"/>
              <p:cNvSpPr/>
              <p:nvPr/>
            </p:nvSpPr>
            <p:spPr>
              <a:xfrm rot="-8100000">
                <a:off x="5698023" y="2946416"/>
                <a:ext cx="1723448" cy="411771"/>
              </a:xfrm>
              <a:prstGeom prst="roundRect">
                <a:avLst>
                  <a:gd fmla="val 50000" name="adj"/>
                </a:avLst>
              </a:prstGeom>
              <a:solidFill>
                <a:srgbClr val="DD8B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8"/>
              <p:cNvSpPr/>
              <p:nvPr/>
            </p:nvSpPr>
            <p:spPr>
              <a:xfrm rot="-5400000">
                <a:off x="4552800" y="3824403"/>
                <a:ext cx="3086400" cy="411771"/>
              </a:xfrm>
              <a:prstGeom prst="roundRect">
                <a:avLst>
                  <a:gd fmla="val 50000" name="adj"/>
                </a:avLst>
              </a:prstGeom>
              <a:solidFill>
                <a:srgbClr val="DD8BFF">
                  <a:alpha val="69803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descr="Adolescente - Iconos gratis de flechas" id="1631" name="Google Shape;1631;p48"/>
          <p:cNvPicPr preferRelativeResize="0"/>
          <p:nvPr/>
        </p:nvPicPr>
        <p:blipFill rotWithShape="1">
          <a:blip r:embed="rId5">
            <a:alphaModFix/>
          </a:blip>
          <a:srcRect b="0" l="26409" r="20016" t="-1935"/>
          <a:stretch/>
        </p:blipFill>
        <p:spPr>
          <a:xfrm>
            <a:off x="566591" y="4563947"/>
            <a:ext cx="929972" cy="1769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vención de embarazos adolescentes | Plan International El Salvador" id="1632" name="Google Shape;1632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88212" y="862484"/>
            <a:ext cx="1102919" cy="1082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33" name="Google Shape;1633;p48"/>
          <p:cNvSpPr txBox="1"/>
          <p:nvPr/>
        </p:nvSpPr>
        <p:spPr>
          <a:xfrm>
            <a:off x="8305302" y="3736962"/>
            <a:ext cx="2501048" cy="1323439"/>
          </a:xfrm>
          <a:prstGeom prst="rect">
            <a:avLst/>
          </a:prstGeom>
          <a:solidFill>
            <a:srgbClr val="548135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Informe de relevancia de aplicación de evaluación intermedia de la PIPENA al Comité Nacional Interinstitucional. </a:t>
            </a:r>
            <a:endParaRPr/>
          </a:p>
        </p:txBody>
      </p:sp>
      <p:sp>
        <p:nvSpPr>
          <p:cNvPr id="1634" name="Google Shape;1634;p48"/>
          <p:cNvSpPr txBox="1"/>
          <p:nvPr/>
        </p:nvSpPr>
        <p:spPr>
          <a:xfrm>
            <a:off x="4784112" y="1022614"/>
            <a:ext cx="2866734" cy="1200329"/>
          </a:xfrm>
          <a:prstGeom prst="rect">
            <a:avLst/>
          </a:prstGeom>
          <a:solidFill>
            <a:srgbClr val="75707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Certificación de </a:t>
            </a:r>
            <a:r>
              <a:rPr b="1" i="0" lang="es-EC" sz="2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891</a:t>
            </a: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profesionales de la salud sobre normativa para la atención a adolescentes </a:t>
            </a:r>
            <a:endParaRPr/>
          </a:p>
        </p:txBody>
      </p:sp>
      <p:sp>
        <p:nvSpPr>
          <p:cNvPr id="1635" name="Google Shape;1635;p48"/>
          <p:cNvSpPr txBox="1"/>
          <p:nvPr/>
        </p:nvSpPr>
        <p:spPr>
          <a:xfrm>
            <a:off x="4220755" y="4921271"/>
            <a:ext cx="2709898" cy="83099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Conformación de base de datos de políticas públicas que cumplen normativa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48"/>
          <p:cNvSpPr txBox="1"/>
          <p:nvPr/>
        </p:nvSpPr>
        <p:spPr>
          <a:xfrm>
            <a:off x="483903" y="2163469"/>
            <a:ext cx="2991410" cy="1077218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Socialización de resultados obtenidos en las encuestas de satisfacción de los servicios prestados a adolescentes.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" name="Google Shape;1641;p49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49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pic>
        <p:nvPicPr>
          <p:cNvPr id="1643" name="Google Shape;1643;p49"/>
          <p:cNvPicPr preferRelativeResize="0"/>
          <p:nvPr/>
        </p:nvPicPr>
        <p:blipFill rotWithShape="1">
          <a:blip r:embed="rId4">
            <a:alphaModFix/>
          </a:blip>
          <a:srcRect b="19766" l="37763" r="0" t="26666"/>
          <a:stretch/>
        </p:blipFill>
        <p:spPr>
          <a:xfrm>
            <a:off x="295983" y="946817"/>
            <a:ext cx="10539166" cy="279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49"/>
          <p:cNvPicPr preferRelativeResize="0"/>
          <p:nvPr/>
        </p:nvPicPr>
        <p:blipFill rotWithShape="1">
          <a:blip r:embed="rId5">
            <a:alphaModFix amt="70000"/>
          </a:blip>
          <a:srcRect b="1" l="2895" r="873" t="0"/>
          <a:stretch/>
        </p:blipFill>
        <p:spPr>
          <a:xfrm>
            <a:off x="238563" y="528776"/>
            <a:ext cx="4562647" cy="42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49"/>
          <p:cNvSpPr txBox="1"/>
          <p:nvPr/>
        </p:nvSpPr>
        <p:spPr>
          <a:xfrm>
            <a:off x="5108613" y="1546491"/>
            <a:ext cx="53135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s-EC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Lecciones aprendidas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"/>
          <p:cNvSpPr/>
          <p:nvPr/>
        </p:nvSpPr>
        <p:spPr>
          <a:xfrm>
            <a:off x="11162393" y="3782271"/>
            <a:ext cx="1221509" cy="646719"/>
          </a:xfrm>
          <a:prstGeom prst="roundRect">
            <a:avLst>
              <a:gd fmla="val 19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s-EC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¡Ojo!</a:t>
            </a:r>
            <a:endParaRPr/>
          </a:p>
        </p:txBody>
      </p:sp>
      <p:sp>
        <p:nvSpPr>
          <p:cNvPr id="414" name="Google Shape;414;p5"/>
          <p:cNvSpPr txBox="1"/>
          <p:nvPr/>
        </p:nvSpPr>
        <p:spPr>
          <a:xfrm>
            <a:off x="739600" y="179951"/>
            <a:ext cx="9039200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Caso de Ecuador: Marco normativo de evaluación</a:t>
            </a:r>
            <a:endParaRPr/>
          </a:p>
        </p:txBody>
      </p:sp>
      <p:grpSp>
        <p:nvGrpSpPr>
          <p:cNvPr id="415" name="Google Shape;415;p5"/>
          <p:cNvGrpSpPr/>
          <p:nvPr/>
        </p:nvGrpSpPr>
        <p:grpSpPr>
          <a:xfrm>
            <a:off x="427133" y="1751839"/>
            <a:ext cx="9835654" cy="3849245"/>
            <a:chOff x="770532" y="2212605"/>
            <a:chExt cx="9590562" cy="2467923"/>
          </a:xfrm>
        </p:grpSpPr>
        <p:sp>
          <p:nvSpPr>
            <p:cNvPr id="416" name="Google Shape;416;p5"/>
            <p:cNvSpPr/>
            <p:nvPr/>
          </p:nvSpPr>
          <p:spPr>
            <a:xfrm>
              <a:off x="1830906" y="2212606"/>
              <a:ext cx="3481642" cy="806675"/>
            </a:xfrm>
            <a:custGeom>
              <a:rect b="b" l="l" r="r" t="t"/>
              <a:pathLst>
                <a:path extrusionOk="0" h="32267" w="115301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91425" lIns="731500" spcFirstLastPara="1" rIns="274300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1" i="0" lang="es-EC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Constitución de la República del Ecuador</a:t>
              </a: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770532" y="3960136"/>
              <a:ext cx="2446786" cy="720392"/>
            </a:xfrm>
            <a:custGeom>
              <a:rect b="b" l="l" r="r" t="t"/>
              <a:pathLst>
                <a:path extrusionOk="0" h="32279" w="115301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anchorCtr="0" anchor="ctr" bIns="91425" lIns="731500" spcFirstLastPara="1" rIns="274300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Código Orgánico de Planificación y Finanzas Públicas  (COPLAFIP)</a:t>
              </a: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6698958" y="2212605"/>
              <a:ext cx="3662136" cy="806675"/>
            </a:xfrm>
            <a:custGeom>
              <a:rect b="b" l="l" r="r" t="t"/>
              <a:pathLst>
                <a:path extrusionOk="0" h="32267" w="115301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anchorCtr="0" anchor="ctr" bIns="91425" lIns="731500" spcFirstLastPara="1" rIns="274300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s-EC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Norma Técnica del Sistema Nacional Descentralizado de Planificación Participativa</a:t>
              </a: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6698958" y="3867133"/>
              <a:ext cx="3662136" cy="806975"/>
            </a:xfrm>
            <a:custGeom>
              <a:rect b="b" l="l" r="r" t="t"/>
              <a:pathLst>
                <a:path extrusionOk="0" h="32279" w="115301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anchorCtr="0" anchor="ctr" bIns="91425" lIns="731500" spcFirstLastPara="1" rIns="274300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b="1" i="0" lang="es-EC" sz="16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Norma Técnica de Evaluación</a:t>
              </a:r>
              <a:endParaRPr/>
            </a:p>
          </p:txBody>
        </p:sp>
      </p:grpSp>
      <p:sp>
        <p:nvSpPr>
          <p:cNvPr id="420" name="Google Shape;420;p5"/>
          <p:cNvSpPr/>
          <p:nvPr/>
        </p:nvSpPr>
        <p:spPr>
          <a:xfrm>
            <a:off x="6409800" y="3429000"/>
            <a:ext cx="4466018" cy="2362131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6826" y="1001254"/>
            <a:ext cx="891245" cy="89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44982" y="955203"/>
            <a:ext cx="796636" cy="79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07472" y="3473026"/>
            <a:ext cx="994441" cy="994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5"/>
          <p:cNvCxnSpPr/>
          <p:nvPr/>
        </p:nvCxnSpPr>
        <p:spPr>
          <a:xfrm flipH="1" rot="10800000">
            <a:off x="10262788" y="3720000"/>
            <a:ext cx="1162200" cy="1156800"/>
          </a:xfrm>
          <a:prstGeom prst="curvedConnector2">
            <a:avLst/>
          </a:prstGeom>
          <a:noFill/>
          <a:ln cap="flat" cmpd="sng" w="28575">
            <a:solidFill>
              <a:srgbClr val="5AB3D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25" name="Google Shape;425;p5"/>
          <p:cNvSpPr/>
          <p:nvPr/>
        </p:nvSpPr>
        <p:spPr>
          <a:xfrm>
            <a:off x="4847954" y="1634836"/>
            <a:ext cx="741720" cy="428542"/>
          </a:xfrm>
          <a:prstGeom prst="flowChartTerminator">
            <a:avLst/>
          </a:prstGeom>
          <a:solidFill>
            <a:srgbClr val="5AB3D0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"/>
          <p:cNvSpPr/>
          <p:nvPr/>
        </p:nvSpPr>
        <p:spPr>
          <a:xfrm>
            <a:off x="10029439" y="1634836"/>
            <a:ext cx="741720" cy="428542"/>
          </a:xfrm>
          <a:prstGeom prst="flowChartTerminator">
            <a:avLst/>
          </a:prstGeom>
          <a:solidFill>
            <a:srgbClr val="5AB3D0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"/>
          <p:cNvSpPr/>
          <p:nvPr/>
        </p:nvSpPr>
        <p:spPr>
          <a:xfrm>
            <a:off x="10029439" y="4128166"/>
            <a:ext cx="741720" cy="428542"/>
          </a:xfrm>
          <a:prstGeom prst="flowChartTerminator">
            <a:avLst/>
          </a:prstGeom>
          <a:solidFill>
            <a:srgbClr val="5AB3D0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"/>
          <p:cNvSpPr/>
          <p:nvPr/>
        </p:nvSpPr>
        <p:spPr>
          <a:xfrm>
            <a:off x="3067866" y="4467467"/>
            <a:ext cx="2509315" cy="1123603"/>
          </a:xfrm>
          <a:custGeom>
            <a:rect b="b" l="l" r="r" t="t"/>
            <a:pathLst>
              <a:path extrusionOk="0" h="32279" w="115301">
                <a:moveTo>
                  <a:pt x="32278" y="0"/>
                </a:moveTo>
                <a:cubicBezTo>
                  <a:pt x="23361" y="0"/>
                  <a:pt x="16133" y="7227"/>
                  <a:pt x="16133" y="16145"/>
                </a:cubicBezTo>
                <a:cubicBezTo>
                  <a:pt x="16133" y="25051"/>
                  <a:pt x="8918" y="32278"/>
                  <a:pt x="1" y="32278"/>
                </a:cubicBezTo>
                <a:lnTo>
                  <a:pt x="99108" y="32278"/>
                </a:lnTo>
                <a:cubicBezTo>
                  <a:pt x="103561" y="32278"/>
                  <a:pt x="107609" y="30468"/>
                  <a:pt x="110526" y="27551"/>
                </a:cubicBezTo>
                <a:cubicBezTo>
                  <a:pt x="113491" y="24587"/>
                  <a:pt x="115301" y="20467"/>
                  <a:pt x="115253" y="15931"/>
                </a:cubicBezTo>
                <a:cubicBezTo>
                  <a:pt x="115134" y="7037"/>
                  <a:pt x="107597" y="0"/>
                  <a:pt x="98691" y="0"/>
                </a:cubicBezTo>
                <a:close/>
              </a:path>
            </a:pathLst>
          </a:custGeom>
          <a:solidFill>
            <a:srgbClr val="A5A5A5"/>
          </a:solidFill>
          <a:ln>
            <a:noFill/>
          </a:ln>
        </p:spPr>
        <p:txBody>
          <a:bodyPr anchorCtr="0" anchor="ctr" bIns="91425" lIns="731500" spcFirstLastPara="1" rIns="2743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b="1" i="0" lang="es-EC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Reglamento al COPLAFIP</a:t>
            </a:r>
            <a:endParaRPr/>
          </a:p>
        </p:txBody>
      </p:sp>
      <p:sp>
        <p:nvSpPr>
          <p:cNvPr id="429" name="Google Shape;429;p5"/>
          <p:cNvSpPr/>
          <p:nvPr/>
        </p:nvSpPr>
        <p:spPr>
          <a:xfrm>
            <a:off x="2617918" y="4210397"/>
            <a:ext cx="741720" cy="428542"/>
          </a:xfrm>
          <a:prstGeom prst="flowChartTerminator">
            <a:avLst/>
          </a:prstGeom>
          <a:solidFill>
            <a:srgbClr val="5AB3D0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"/>
          <p:cNvSpPr/>
          <p:nvPr/>
        </p:nvSpPr>
        <p:spPr>
          <a:xfrm>
            <a:off x="5237367" y="4181523"/>
            <a:ext cx="741720" cy="428542"/>
          </a:xfrm>
          <a:prstGeom prst="flowChartTerminator">
            <a:avLst/>
          </a:prstGeom>
          <a:solidFill>
            <a:srgbClr val="5AB3D0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2014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"/>
          <p:cNvSpPr/>
          <p:nvPr/>
        </p:nvSpPr>
        <p:spPr>
          <a:xfrm>
            <a:off x="2766541" y="4747475"/>
            <a:ext cx="741720" cy="428542"/>
          </a:xfrm>
          <a:prstGeom prst="flowChartTerminator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C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72348" y="3693790"/>
            <a:ext cx="758995" cy="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77150" y="3698423"/>
            <a:ext cx="758994" cy="75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162393" y="3149371"/>
            <a:ext cx="570637" cy="57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0" name="Google Shape;1650;p50"/>
          <p:cNvPicPr preferRelativeResize="0"/>
          <p:nvPr/>
        </p:nvPicPr>
        <p:blipFill rotWithShape="1">
          <a:blip r:embed="rId3">
            <a:alphaModFix/>
          </a:blip>
          <a:srcRect b="0" l="34588" r="0" t="0"/>
          <a:stretch/>
        </p:blipFill>
        <p:spPr>
          <a:xfrm>
            <a:off x="10022405" y="1"/>
            <a:ext cx="21560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92" y="0"/>
            <a:ext cx="4359018" cy="1417443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50"/>
          <p:cNvSpPr txBox="1"/>
          <p:nvPr/>
        </p:nvSpPr>
        <p:spPr>
          <a:xfrm>
            <a:off x="139275" y="6374660"/>
            <a:ext cx="47955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4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  <p:grpSp>
        <p:nvGrpSpPr>
          <p:cNvPr id="1653" name="Google Shape;1653;p50"/>
          <p:cNvGrpSpPr/>
          <p:nvPr/>
        </p:nvGrpSpPr>
        <p:grpSpPr>
          <a:xfrm>
            <a:off x="0" y="1842144"/>
            <a:ext cx="7905791" cy="3396977"/>
            <a:chOff x="0" y="2102491"/>
            <a:chExt cx="7905791" cy="3396977"/>
          </a:xfrm>
        </p:grpSpPr>
        <p:sp>
          <p:nvSpPr>
            <p:cNvPr id="1654" name="Google Shape;1654;p50"/>
            <p:cNvSpPr/>
            <p:nvPr/>
          </p:nvSpPr>
          <p:spPr>
            <a:xfrm>
              <a:off x="0" y="3554252"/>
              <a:ext cx="4958478" cy="540000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50"/>
            <p:cNvSpPr/>
            <p:nvPr/>
          </p:nvSpPr>
          <p:spPr>
            <a:xfrm>
              <a:off x="4368414" y="2102491"/>
              <a:ext cx="3372967" cy="3396977"/>
            </a:xfrm>
            <a:prstGeom prst="blockArc">
              <a:avLst>
                <a:gd fmla="val 10854925" name="adj1"/>
                <a:gd fmla="val 19254430" name="adj2"/>
                <a:gd fmla="val 17613" name="adj3"/>
              </a:avLst>
            </a:prstGeom>
            <a:solidFill>
              <a:srgbClr val="C9C9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50"/>
            <p:cNvSpPr/>
            <p:nvPr/>
          </p:nvSpPr>
          <p:spPr>
            <a:xfrm rot="8453083">
              <a:off x="6813571" y="2807951"/>
              <a:ext cx="990747" cy="673651"/>
            </a:xfrm>
            <a:prstGeom prst="triangle">
              <a:avLst>
                <a:gd fmla="val 50000" name="adj"/>
              </a:avLst>
            </a:prstGeom>
            <a:solidFill>
              <a:srgbClr val="C9C9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7" name="Google Shape;1657;p50"/>
          <p:cNvGrpSpPr/>
          <p:nvPr/>
        </p:nvGrpSpPr>
        <p:grpSpPr>
          <a:xfrm rot="10800000">
            <a:off x="4286209" y="1882604"/>
            <a:ext cx="7905791" cy="3396977"/>
            <a:chOff x="0" y="2102491"/>
            <a:chExt cx="7905791" cy="3396977"/>
          </a:xfrm>
        </p:grpSpPr>
        <p:sp>
          <p:nvSpPr>
            <p:cNvPr id="1658" name="Google Shape;1658;p50"/>
            <p:cNvSpPr/>
            <p:nvPr/>
          </p:nvSpPr>
          <p:spPr>
            <a:xfrm>
              <a:off x="0" y="3554252"/>
              <a:ext cx="4958478" cy="540000"/>
            </a:xfrm>
            <a:prstGeom prst="rect">
              <a:avLst/>
            </a:prstGeom>
            <a:solidFill>
              <a:srgbClr val="D3BA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4368414" y="2102491"/>
              <a:ext cx="3372967" cy="3396977"/>
            </a:xfrm>
            <a:prstGeom prst="blockArc">
              <a:avLst>
                <a:gd fmla="val 10854925" name="adj1"/>
                <a:gd fmla="val 19254430" name="adj2"/>
                <a:gd fmla="val 17613" name="adj3"/>
              </a:avLst>
            </a:prstGeom>
            <a:solidFill>
              <a:srgbClr val="D3BA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50"/>
            <p:cNvSpPr/>
            <p:nvPr/>
          </p:nvSpPr>
          <p:spPr>
            <a:xfrm rot="8453083">
              <a:off x="6813571" y="2807951"/>
              <a:ext cx="990747" cy="673651"/>
            </a:xfrm>
            <a:prstGeom prst="triangle">
              <a:avLst>
                <a:gd fmla="val 50000" name="adj"/>
              </a:avLst>
            </a:prstGeom>
            <a:solidFill>
              <a:srgbClr val="D3BA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Calibri"/>
                <a:buNone/>
              </a:pPr>
              <a:r>
                <a:t/>
              </a:r>
              <a:endParaRPr b="0" i="0" sz="2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1" name="Google Shape;1661;p50"/>
          <p:cNvSpPr/>
          <p:nvPr/>
        </p:nvSpPr>
        <p:spPr>
          <a:xfrm flipH="1">
            <a:off x="5806932" y="2705822"/>
            <a:ext cx="564402" cy="569115"/>
          </a:xfrm>
          <a:custGeom>
            <a:rect b="b" l="l" r="r" t="t"/>
            <a:pathLst>
              <a:path extrusionOk="0" h="1665940" w="1652142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lt1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50"/>
          <p:cNvSpPr txBox="1"/>
          <p:nvPr/>
        </p:nvSpPr>
        <p:spPr>
          <a:xfrm>
            <a:off x="5240401" y="3336807"/>
            <a:ext cx="169757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</a:pPr>
            <a:r>
              <a:rPr b="1" i="0" lang="es-EC" sz="18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Uso de la Evaluación</a:t>
            </a:r>
            <a:endParaRPr/>
          </a:p>
        </p:txBody>
      </p:sp>
      <p:sp>
        <p:nvSpPr>
          <p:cNvPr id="1663" name="Google Shape;1663;p50"/>
          <p:cNvSpPr txBox="1"/>
          <p:nvPr/>
        </p:nvSpPr>
        <p:spPr>
          <a:xfrm>
            <a:off x="6810" y="3393583"/>
            <a:ext cx="44435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Conocimiento del proceso de evaluación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50"/>
          <p:cNvSpPr txBox="1"/>
          <p:nvPr/>
        </p:nvSpPr>
        <p:spPr>
          <a:xfrm>
            <a:off x="7741626" y="3393583"/>
            <a:ext cx="40653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Integralidad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5" name="Google Shape;1665;p50"/>
          <p:cNvGrpSpPr/>
          <p:nvPr/>
        </p:nvGrpSpPr>
        <p:grpSpPr>
          <a:xfrm>
            <a:off x="483068" y="3985955"/>
            <a:ext cx="3780680" cy="1637689"/>
            <a:chOff x="947760" y="1906798"/>
            <a:chExt cx="3184873" cy="1731594"/>
          </a:xfrm>
        </p:grpSpPr>
        <p:sp>
          <p:nvSpPr>
            <p:cNvPr id="1666" name="Google Shape;1666;p50"/>
            <p:cNvSpPr/>
            <p:nvPr/>
          </p:nvSpPr>
          <p:spPr>
            <a:xfrm>
              <a:off x="947760" y="1906798"/>
              <a:ext cx="1506149" cy="1731594"/>
            </a:xfrm>
            <a:prstGeom prst="roundRect">
              <a:avLst>
                <a:gd fmla="val 16667" name="adj"/>
              </a:avLst>
            </a:prstGeom>
            <a:solidFill>
              <a:srgbClr val="7F7F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0"/>
            <p:cNvSpPr/>
            <p:nvPr/>
          </p:nvSpPr>
          <p:spPr>
            <a:xfrm>
              <a:off x="2626483" y="1906798"/>
              <a:ext cx="1506150" cy="1731594"/>
            </a:xfrm>
            <a:prstGeom prst="roundRect">
              <a:avLst>
                <a:gd fmla="val 16667" name="adj"/>
              </a:avLst>
            </a:prstGeom>
            <a:solidFill>
              <a:srgbClr val="3D4B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8" name="Google Shape;1668;p50"/>
          <p:cNvGrpSpPr/>
          <p:nvPr/>
        </p:nvGrpSpPr>
        <p:grpSpPr>
          <a:xfrm>
            <a:off x="7814673" y="1487098"/>
            <a:ext cx="3754613" cy="1639210"/>
            <a:chOff x="945415" y="1906798"/>
            <a:chExt cx="3200401" cy="1731594"/>
          </a:xfrm>
        </p:grpSpPr>
        <p:sp>
          <p:nvSpPr>
            <p:cNvPr id="1669" name="Google Shape;1669;p50"/>
            <p:cNvSpPr/>
            <p:nvPr/>
          </p:nvSpPr>
          <p:spPr>
            <a:xfrm>
              <a:off x="945415" y="1906798"/>
              <a:ext cx="1524000" cy="1731594"/>
            </a:xfrm>
            <a:prstGeom prst="roundRect">
              <a:avLst>
                <a:gd fmla="val 16667" name="adj"/>
              </a:avLst>
            </a:prstGeom>
            <a:solidFill>
              <a:srgbClr val="80008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50"/>
            <p:cNvSpPr/>
            <p:nvPr/>
          </p:nvSpPr>
          <p:spPr>
            <a:xfrm>
              <a:off x="2621816" y="1906798"/>
              <a:ext cx="1524000" cy="1731594"/>
            </a:xfrm>
            <a:prstGeom prst="roundRect">
              <a:avLst>
                <a:gd fmla="val 16667" name="adj"/>
              </a:avLst>
            </a:prstGeom>
            <a:solidFill>
              <a:srgbClr val="D3BA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50"/>
            <p:cNvSpPr txBox="1"/>
            <p:nvPr/>
          </p:nvSpPr>
          <p:spPr>
            <a:xfrm>
              <a:off x="1035343" y="2213096"/>
              <a:ext cx="1333351" cy="11541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</a:pPr>
              <a:r>
                <a:rPr b="1" i="0" lang="es-EC" sz="13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“Ver más allá”.- Aplicar y replicar las buenas prácticas dentro de la institución.</a:t>
              </a:r>
              <a:endParaRPr/>
            </a:p>
          </p:txBody>
        </p:sp>
        <p:sp>
          <p:nvSpPr>
            <p:cNvPr id="1672" name="Google Shape;1672;p50"/>
            <p:cNvSpPr txBox="1"/>
            <p:nvPr/>
          </p:nvSpPr>
          <p:spPr>
            <a:xfrm>
              <a:off x="2692807" y="2040517"/>
              <a:ext cx="1252374" cy="2583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3" name="Google Shape;1673;p50"/>
          <p:cNvGrpSpPr/>
          <p:nvPr/>
        </p:nvGrpSpPr>
        <p:grpSpPr>
          <a:xfrm>
            <a:off x="483069" y="1480673"/>
            <a:ext cx="3780678" cy="1654877"/>
            <a:chOff x="923197" y="1897073"/>
            <a:chExt cx="3222619" cy="1741319"/>
          </a:xfrm>
        </p:grpSpPr>
        <p:sp>
          <p:nvSpPr>
            <p:cNvPr id="1674" name="Google Shape;1674;p50"/>
            <p:cNvSpPr/>
            <p:nvPr/>
          </p:nvSpPr>
          <p:spPr>
            <a:xfrm>
              <a:off x="923197" y="1897073"/>
              <a:ext cx="1524000" cy="1731594"/>
            </a:xfrm>
            <a:prstGeom prst="roundRect">
              <a:avLst>
                <a:gd fmla="val 16667" name="adj"/>
              </a:avLst>
            </a:prstGeom>
            <a:solidFill>
              <a:srgbClr val="2F549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50"/>
            <p:cNvSpPr/>
            <p:nvPr/>
          </p:nvSpPr>
          <p:spPr>
            <a:xfrm>
              <a:off x="2621816" y="1906798"/>
              <a:ext cx="1524000" cy="1731594"/>
            </a:xfrm>
            <a:prstGeom prst="roundRect">
              <a:avLst>
                <a:gd fmla="val 16667" name="adj"/>
              </a:avLst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t/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50"/>
            <p:cNvSpPr txBox="1"/>
            <p:nvPr/>
          </p:nvSpPr>
          <p:spPr>
            <a:xfrm>
              <a:off x="1159238" y="2425901"/>
              <a:ext cx="1359852" cy="6153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i="0" lang="es-EC" sz="16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Trabajo en equipo</a:t>
              </a:r>
              <a:endParaRPr/>
            </a:p>
          </p:txBody>
        </p:sp>
        <p:sp>
          <p:nvSpPr>
            <p:cNvPr id="1677" name="Google Shape;1677;p50"/>
            <p:cNvSpPr txBox="1"/>
            <p:nvPr/>
          </p:nvSpPr>
          <p:spPr>
            <a:xfrm>
              <a:off x="2678829" y="2508499"/>
              <a:ext cx="1377277" cy="550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1" i="0" lang="es-EC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Retroalimentación de resultados</a:t>
              </a:r>
              <a:endParaRPr/>
            </a:p>
          </p:txBody>
        </p:sp>
      </p:grpSp>
      <p:grpSp>
        <p:nvGrpSpPr>
          <p:cNvPr id="1678" name="Google Shape;1678;p50"/>
          <p:cNvGrpSpPr/>
          <p:nvPr/>
        </p:nvGrpSpPr>
        <p:grpSpPr>
          <a:xfrm>
            <a:off x="7823586" y="3985997"/>
            <a:ext cx="3745701" cy="1637647"/>
            <a:chOff x="873602" y="1906798"/>
            <a:chExt cx="3272214" cy="1731594"/>
          </a:xfrm>
        </p:grpSpPr>
        <p:sp>
          <p:nvSpPr>
            <p:cNvPr id="1679" name="Google Shape;1679;p50"/>
            <p:cNvSpPr/>
            <p:nvPr/>
          </p:nvSpPr>
          <p:spPr>
            <a:xfrm>
              <a:off x="873602" y="1906798"/>
              <a:ext cx="1554118" cy="1731594"/>
            </a:xfrm>
            <a:prstGeom prst="roundRect">
              <a:avLst>
                <a:gd fmla="val 16667" name="adj"/>
              </a:avLst>
            </a:prstGeom>
            <a:solidFill>
              <a:srgbClr val="54813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1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2583913" y="1906798"/>
              <a:ext cx="1561903" cy="1731594"/>
            </a:xfrm>
            <a:prstGeom prst="roundRect">
              <a:avLst>
                <a:gd fmla="val 16667" name="adj"/>
              </a:avLst>
            </a:prstGeom>
            <a:solidFill>
              <a:srgbClr val="C4E0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50"/>
            <p:cNvSpPr txBox="1"/>
            <p:nvPr/>
          </p:nvSpPr>
          <p:spPr>
            <a:xfrm>
              <a:off x="1029795" y="2284170"/>
              <a:ext cx="1303805" cy="781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s-EC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Identificar oportunidades de mejora</a:t>
              </a:r>
              <a:endParaRPr b="1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50"/>
            <p:cNvSpPr txBox="1"/>
            <p:nvPr/>
          </p:nvSpPr>
          <p:spPr>
            <a:xfrm>
              <a:off x="2744731" y="2266364"/>
              <a:ext cx="1252374" cy="9437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Calibri"/>
                <a:buNone/>
              </a:pPr>
              <a:r>
                <a:rPr b="1" i="0" lang="es-EC" sz="13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Transformar los resultados de la evaluación en acción</a:t>
              </a:r>
              <a:endParaRPr/>
            </a:p>
          </p:txBody>
        </p:sp>
      </p:grpSp>
      <p:sp>
        <p:nvSpPr>
          <p:cNvPr id="1683" name="Google Shape;1683;p50"/>
          <p:cNvSpPr txBox="1"/>
          <p:nvPr/>
        </p:nvSpPr>
        <p:spPr>
          <a:xfrm>
            <a:off x="574145" y="4269694"/>
            <a:ext cx="159721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b="1" i="0" lang="es-EC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Implementación de planes de acción y seguimiento</a:t>
            </a:r>
            <a:endParaRPr/>
          </a:p>
        </p:txBody>
      </p:sp>
      <p:pic>
        <p:nvPicPr>
          <p:cNvPr descr="Trabajo en equipo - Iconos gratis de redes" id="1684" name="Google Shape;1684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1222" y="1653051"/>
            <a:ext cx="1300878" cy="13008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abajo en equipo - Iconos gratis de negocios y finanzas" id="1685" name="Google Shape;1685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23278" y="4206289"/>
            <a:ext cx="1193695" cy="1193695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50"/>
          <p:cNvSpPr txBox="1"/>
          <p:nvPr/>
        </p:nvSpPr>
        <p:spPr>
          <a:xfrm>
            <a:off x="1561774" y="290094"/>
            <a:ext cx="5292284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C" sz="28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Lecciones Aprendidas</a:t>
            </a:r>
            <a:endParaRPr b="0" i="0" sz="2800" u="none" cap="none" strike="noStrike">
              <a:solidFill>
                <a:srgbClr val="32266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51"/>
          <p:cNvSpPr txBox="1"/>
          <p:nvPr/>
        </p:nvSpPr>
        <p:spPr>
          <a:xfrm>
            <a:off x="7894676" y="4946163"/>
            <a:ext cx="2423032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EC" sz="1600" u="none" cap="none" strike="noStrike">
                <a:solidFill>
                  <a:srgbClr val="32266B"/>
                </a:solidFill>
                <a:latin typeface="Arial"/>
                <a:ea typeface="Arial"/>
                <a:cs typeface="Arial"/>
                <a:sym typeface="Arial"/>
              </a:rPr>
              <a:t>Ministerio de Salud Pública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72"/>
            <a:ext cx="1168756" cy="103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6"/>
          <p:cNvGrpSpPr/>
          <p:nvPr/>
        </p:nvGrpSpPr>
        <p:grpSpPr>
          <a:xfrm>
            <a:off x="367256" y="945702"/>
            <a:ext cx="5271391" cy="4610941"/>
            <a:chOff x="85498" y="1075653"/>
            <a:chExt cx="4794002" cy="2274609"/>
          </a:xfrm>
        </p:grpSpPr>
        <p:grpSp>
          <p:nvGrpSpPr>
            <p:cNvPr id="442" name="Google Shape;442;p6"/>
            <p:cNvGrpSpPr/>
            <p:nvPr/>
          </p:nvGrpSpPr>
          <p:grpSpPr>
            <a:xfrm>
              <a:off x="85498" y="1148211"/>
              <a:ext cx="4794002" cy="2187271"/>
              <a:chOff x="1288705" y="1018208"/>
              <a:chExt cx="5303450" cy="2561557"/>
            </a:xfrm>
          </p:grpSpPr>
          <p:sp>
            <p:nvSpPr>
              <p:cNvPr id="443" name="Google Shape;443;p6"/>
              <p:cNvSpPr/>
              <p:nvPr/>
            </p:nvSpPr>
            <p:spPr>
              <a:xfrm flipH="1">
                <a:off x="3538916" y="1904836"/>
                <a:ext cx="493631" cy="788044"/>
              </a:xfrm>
              <a:custGeom>
                <a:rect b="b" l="l" r="r" t="t"/>
                <a:pathLst>
                  <a:path extrusionOk="0" h="36934" w="22634">
                    <a:moveTo>
                      <a:pt x="18766" y="1"/>
                    </a:moveTo>
                    <a:cubicBezTo>
                      <a:pt x="17967" y="1"/>
                      <a:pt x="17169" y="304"/>
                      <a:pt x="16562" y="912"/>
                    </a:cubicBezTo>
                    <a:lnTo>
                      <a:pt x="1215" y="16259"/>
                    </a:lnTo>
                    <a:cubicBezTo>
                      <a:pt x="0" y="17473"/>
                      <a:pt x="0" y="19462"/>
                      <a:pt x="1215" y="20676"/>
                    </a:cubicBezTo>
                    <a:lnTo>
                      <a:pt x="16562" y="36023"/>
                    </a:lnTo>
                    <a:cubicBezTo>
                      <a:pt x="17169" y="36630"/>
                      <a:pt x="17967" y="36934"/>
                      <a:pt x="18766" y="36934"/>
                    </a:cubicBezTo>
                    <a:cubicBezTo>
                      <a:pt x="19565" y="36934"/>
                      <a:pt x="20366" y="36630"/>
                      <a:pt x="20979" y="36023"/>
                    </a:cubicBezTo>
                    <a:lnTo>
                      <a:pt x="22634" y="34368"/>
                    </a:lnTo>
                    <a:lnTo>
                      <a:pt x="8942" y="20676"/>
                    </a:lnTo>
                    <a:cubicBezTo>
                      <a:pt x="7716" y="19462"/>
                      <a:pt x="7716" y="17473"/>
                      <a:pt x="8942" y="16259"/>
                    </a:cubicBezTo>
                    <a:lnTo>
                      <a:pt x="22634" y="2567"/>
                    </a:lnTo>
                    <a:lnTo>
                      <a:pt x="20979" y="912"/>
                    </a:lnTo>
                    <a:cubicBezTo>
                      <a:pt x="20366" y="304"/>
                      <a:pt x="19565" y="1"/>
                      <a:pt x="18766" y="1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 flipH="1">
                <a:off x="3471668" y="2149825"/>
                <a:ext cx="149851" cy="298575"/>
              </a:xfrm>
              <a:custGeom>
                <a:rect b="b" l="l" r="r" t="t"/>
                <a:pathLst>
                  <a:path extrusionOk="0" h="11943" w="6871">
                    <a:moveTo>
                      <a:pt x="5372" y="0"/>
                    </a:moveTo>
                    <a:cubicBezTo>
                      <a:pt x="5006" y="0"/>
                      <a:pt x="4635" y="137"/>
                      <a:pt x="4334" y="441"/>
                    </a:cubicBezTo>
                    <a:lnTo>
                      <a:pt x="1489" y="3286"/>
                    </a:lnTo>
                    <a:cubicBezTo>
                      <a:pt x="0" y="4763"/>
                      <a:pt x="0" y="7168"/>
                      <a:pt x="1489" y="8656"/>
                    </a:cubicBezTo>
                    <a:lnTo>
                      <a:pt x="4334" y="11502"/>
                    </a:lnTo>
                    <a:cubicBezTo>
                      <a:pt x="4635" y="11806"/>
                      <a:pt x="5006" y="11942"/>
                      <a:pt x="5372" y="11942"/>
                    </a:cubicBezTo>
                    <a:cubicBezTo>
                      <a:pt x="6135" y="11942"/>
                      <a:pt x="6870" y="11348"/>
                      <a:pt x="6870" y="10454"/>
                    </a:cubicBezTo>
                    <a:lnTo>
                      <a:pt x="6870" y="1489"/>
                    </a:lnTo>
                    <a:cubicBezTo>
                      <a:pt x="6870" y="595"/>
                      <a:pt x="6135" y="0"/>
                      <a:pt x="5372" y="0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 flipH="1">
                <a:off x="3894428" y="1944280"/>
                <a:ext cx="2697727" cy="731521"/>
              </a:xfrm>
              <a:custGeom>
                <a:rect b="b" l="l" r="r" t="t"/>
                <a:pathLst>
                  <a:path extrusionOk="0" h="30135" w="114123">
                    <a:moveTo>
                      <a:pt x="14836" y="0"/>
                    </a:moveTo>
                    <a:lnTo>
                      <a:pt x="1" y="15061"/>
                    </a:lnTo>
                    <a:lnTo>
                      <a:pt x="14836" y="30135"/>
                    </a:lnTo>
                    <a:lnTo>
                      <a:pt x="114122" y="30135"/>
                    </a:lnTo>
                    <a:lnTo>
                      <a:pt x="101252" y="17276"/>
                    </a:lnTo>
                    <a:cubicBezTo>
                      <a:pt x="100644" y="16669"/>
                      <a:pt x="100335" y="15871"/>
                      <a:pt x="100335" y="15061"/>
                    </a:cubicBezTo>
                    <a:cubicBezTo>
                      <a:pt x="100335" y="14264"/>
                      <a:pt x="100644" y="13466"/>
                      <a:pt x="101252" y="12859"/>
                    </a:cubicBezTo>
                    <a:lnTo>
                      <a:pt x="1141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324000" spcFirstLastPara="1" rIns="180000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C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Responsable del diseño, implementación, integración y dirección del Sistema Nacional de Planificación</a:t>
                </a:r>
                <a:endParaRPr/>
              </a:p>
            </p:txBody>
          </p:sp>
          <p:sp>
            <p:nvSpPr>
              <p:cNvPr id="446" name="Google Shape;446;p6"/>
              <p:cNvSpPr txBox="1"/>
              <p:nvPr/>
            </p:nvSpPr>
            <p:spPr>
              <a:xfrm>
                <a:off x="1288705" y="1018208"/>
                <a:ext cx="2095510" cy="256155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33276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s-EC" sz="1600" u="none" cap="none" strike="noStrik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Secretaría Nacional de Planificación</a:t>
                </a:r>
                <a:endParaRPr b="1" i="0" sz="16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7" name="Google Shape;447;p6"/>
            <p:cNvGrpSpPr/>
            <p:nvPr/>
          </p:nvGrpSpPr>
          <p:grpSpPr>
            <a:xfrm>
              <a:off x="2053980" y="2628259"/>
              <a:ext cx="2772181" cy="722003"/>
              <a:chOff x="3466375" y="2790830"/>
              <a:chExt cx="3066775" cy="845552"/>
            </a:xfrm>
          </p:grpSpPr>
          <p:sp>
            <p:nvSpPr>
              <p:cNvPr id="448" name="Google Shape;448;p6"/>
              <p:cNvSpPr/>
              <p:nvPr/>
            </p:nvSpPr>
            <p:spPr>
              <a:xfrm>
                <a:off x="3466375" y="2790830"/>
                <a:ext cx="566175" cy="845552"/>
              </a:xfrm>
              <a:custGeom>
                <a:rect b="b" l="l" r="r" t="t"/>
                <a:pathLst>
                  <a:path extrusionOk="0" h="36934" w="22647">
                    <a:moveTo>
                      <a:pt x="3869" y="1"/>
                    </a:moveTo>
                    <a:cubicBezTo>
                      <a:pt x="3069" y="1"/>
                      <a:pt x="2269" y="304"/>
                      <a:pt x="1655" y="911"/>
                    </a:cubicBezTo>
                    <a:lnTo>
                      <a:pt x="1" y="2566"/>
                    </a:lnTo>
                    <a:lnTo>
                      <a:pt x="13693" y="16259"/>
                    </a:lnTo>
                    <a:cubicBezTo>
                      <a:pt x="14919" y="17485"/>
                      <a:pt x="14919" y="19461"/>
                      <a:pt x="13693" y="20676"/>
                    </a:cubicBezTo>
                    <a:lnTo>
                      <a:pt x="1" y="34368"/>
                    </a:lnTo>
                    <a:lnTo>
                      <a:pt x="1655" y="36023"/>
                    </a:lnTo>
                    <a:cubicBezTo>
                      <a:pt x="2269" y="36630"/>
                      <a:pt x="3069" y="36934"/>
                      <a:pt x="3869" y="36934"/>
                    </a:cubicBezTo>
                    <a:cubicBezTo>
                      <a:pt x="4668" y="36934"/>
                      <a:pt x="5465" y="36630"/>
                      <a:pt x="6073" y="36023"/>
                    </a:cubicBezTo>
                    <a:lnTo>
                      <a:pt x="21420" y="20676"/>
                    </a:lnTo>
                    <a:cubicBezTo>
                      <a:pt x="22646" y="19461"/>
                      <a:pt x="22646" y="17485"/>
                      <a:pt x="21420" y="16259"/>
                    </a:cubicBezTo>
                    <a:lnTo>
                      <a:pt x="6073" y="911"/>
                    </a:lnTo>
                    <a:cubicBezTo>
                      <a:pt x="5465" y="304"/>
                      <a:pt x="4668" y="1"/>
                      <a:pt x="3869" y="1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3533650" y="3093100"/>
                <a:ext cx="171775" cy="298575"/>
              </a:xfrm>
              <a:custGeom>
                <a:rect b="b" l="l" r="r" t="t"/>
                <a:pathLst>
                  <a:path extrusionOk="0" h="11943" w="6871">
                    <a:moveTo>
                      <a:pt x="1499" y="0"/>
                    </a:moveTo>
                    <a:cubicBezTo>
                      <a:pt x="736" y="0"/>
                      <a:pt x="0" y="595"/>
                      <a:pt x="0" y="1488"/>
                    </a:cubicBezTo>
                    <a:lnTo>
                      <a:pt x="0" y="10454"/>
                    </a:lnTo>
                    <a:cubicBezTo>
                      <a:pt x="0" y="11348"/>
                      <a:pt x="736" y="11942"/>
                      <a:pt x="1499" y="11942"/>
                    </a:cubicBezTo>
                    <a:cubicBezTo>
                      <a:pt x="1864" y="11942"/>
                      <a:pt x="2236" y="11806"/>
                      <a:pt x="2536" y="11502"/>
                    </a:cubicBezTo>
                    <a:lnTo>
                      <a:pt x="5382" y="8656"/>
                    </a:lnTo>
                    <a:cubicBezTo>
                      <a:pt x="6870" y="7180"/>
                      <a:pt x="6870" y="4775"/>
                      <a:pt x="5382" y="3286"/>
                    </a:cubicBezTo>
                    <a:lnTo>
                      <a:pt x="2536" y="441"/>
                    </a:lnTo>
                    <a:cubicBezTo>
                      <a:pt x="2236" y="136"/>
                      <a:pt x="1864" y="0"/>
                      <a:pt x="1499" y="0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3874840" y="2828518"/>
                <a:ext cx="2658310" cy="753400"/>
              </a:xfrm>
              <a:custGeom>
                <a:rect b="b" l="l" r="r" t="t"/>
                <a:pathLst>
                  <a:path extrusionOk="0" h="30136" w="114122">
                    <a:moveTo>
                      <a:pt x="0" y="1"/>
                    </a:moveTo>
                    <a:lnTo>
                      <a:pt x="12871" y="12860"/>
                    </a:lnTo>
                    <a:cubicBezTo>
                      <a:pt x="13478" y="13467"/>
                      <a:pt x="13788" y="14265"/>
                      <a:pt x="13788" y="15074"/>
                    </a:cubicBezTo>
                    <a:cubicBezTo>
                      <a:pt x="13788" y="15872"/>
                      <a:pt x="13478" y="16670"/>
                      <a:pt x="12871" y="17277"/>
                    </a:cubicBezTo>
                    <a:lnTo>
                      <a:pt x="12" y="30135"/>
                    </a:lnTo>
                    <a:lnTo>
                      <a:pt x="99286" y="30135"/>
                    </a:lnTo>
                    <a:lnTo>
                      <a:pt x="114122" y="15074"/>
                    </a:lnTo>
                    <a:lnTo>
                      <a:pt x="992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288000" spcFirstLastPara="1" rIns="72000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C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Incrementa la disponibilidad de datos e información relevante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1" name="Google Shape;451;p6"/>
            <p:cNvGrpSpPr/>
            <p:nvPr/>
          </p:nvGrpSpPr>
          <p:grpSpPr>
            <a:xfrm>
              <a:off x="2053981" y="1075653"/>
              <a:ext cx="2772181" cy="730651"/>
              <a:chOff x="3466375" y="934650"/>
              <a:chExt cx="3066774" cy="855680"/>
            </a:xfrm>
          </p:grpSpPr>
          <p:sp>
            <p:nvSpPr>
              <p:cNvPr id="452" name="Google Shape;452;p6"/>
              <p:cNvSpPr/>
              <p:nvPr/>
            </p:nvSpPr>
            <p:spPr>
              <a:xfrm>
                <a:off x="3466375" y="934650"/>
                <a:ext cx="566174" cy="855680"/>
              </a:xfrm>
              <a:custGeom>
                <a:rect b="b" l="l" r="r" t="t"/>
                <a:pathLst>
                  <a:path extrusionOk="0" h="36943" w="22647">
                    <a:moveTo>
                      <a:pt x="3869" y="0"/>
                    </a:moveTo>
                    <a:cubicBezTo>
                      <a:pt x="3069" y="0"/>
                      <a:pt x="2269" y="304"/>
                      <a:pt x="1655" y="911"/>
                    </a:cubicBezTo>
                    <a:lnTo>
                      <a:pt x="1" y="2566"/>
                    </a:lnTo>
                    <a:lnTo>
                      <a:pt x="13693" y="16258"/>
                    </a:lnTo>
                    <a:cubicBezTo>
                      <a:pt x="14919" y="17484"/>
                      <a:pt x="14919" y="19461"/>
                      <a:pt x="13693" y="20675"/>
                    </a:cubicBezTo>
                    <a:lnTo>
                      <a:pt x="1" y="34379"/>
                    </a:lnTo>
                    <a:lnTo>
                      <a:pt x="1655" y="36022"/>
                    </a:lnTo>
                    <a:cubicBezTo>
                      <a:pt x="2269" y="36636"/>
                      <a:pt x="3069" y="36942"/>
                      <a:pt x="3869" y="36942"/>
                    </a:cubicBezTo>
                    <a:cubicBezTo>
                      <a:pt x="4668" y="36942"/>
                      <a:pt x="5465" y="36636"/>
                      <a:pt x="6073" y="36022"/>
                    </a:cubicBezTo>
                    <a:lnTo>
                      <a:pt x="21420" y="20675"/>
                    </a:lnTo>
                    <a:cubicBezTo>
                      <a:pt x="22646" y="19461"/>
                      <a:pt x="22646" y="17484"/>
                      <a:pt x="21420" y="16258"/>
                    </a:cubicBezTo>
                    <a:lnTo>
                      <a:pt x="6073" y="911"/>
                    </a:lnTo>
                    <a:cubicBezTo>
                      <a:pt x="5465" y="304"/>
                      <a:pt x="4668" y="0"/>
                      <a:pt x="3869" y="0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3533650" y="1247050"/>
                <a:ext cx="171775" cy="298550"/>
              </a:xfrm>
              <a:custGeom>
                <a:rect b="b" l="l" r="r" t="t"/>
                <a:pathLst>
                  <a:path extrusionOk="0" h="11942" w="6871">
                    <a:moveTo>
                      <a:pt x="1501" y="0"/>
                    </a:moveTo>
                    <a:cubicBezTo>
                      <a:pt x="737" y="0"/>
                      <a:pt x="0" y="597"/>
                      <a:pt x="0" y="1500"/>
                    </a:cubicBezTo>
                    <a:lnTo>
                      <a:pt x="0" y="10453"/>
                    </a:lnTo>
                    <a:cubicBezTo>
                      <a:pt x="0" y="11347"/>
                      <a:pt x="736" y="11942"/>
                      <a:pt x="1499" y="11942"/>
                    </a:cubicBezTo>
                    <a:cubicBezTo>
                      <a:pt x="1864" y="11942"/>
                      <a:pt x="2236" y="11806"/>
                      <a:pt x="2536" y="11501"/>
                    </a:cubicBezTo>
                    <a:lnTo>
                      <a:pt x="5382" y="8656"/>
                    </a:lnTo>
                    <a:cubicBezTo>
                      <a:pt x="6870" y="7179"/>
                      <a:pt x="6870" y="4774"/>
                      <a:pt x="5382" y="3286"/>
                    </a:cubicBezTo>
                    <a:lnTo>
                      <a:pt x="2536" y="440"/>
                    </a:lnTo>
                    <a:cubicBezTo>
                      <a:pt x="2236" y="136"/>
                      <a:pt x="1865" y="0"/>
                      <a:pt x="1501" y="0"/>
                    </a:cubicBezTo>
                    <a:close/>
                  </a:path>
                </a:pathLst>
              </a:custGeom>
              <a:solidFill>
                <a:srgbClr val="33276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3874839" y="944982"/>
                <a:ext cx="2658310" cy="796909"/>
              </a:xfrm>
              <a:custGeom>
                <a:rect b="b" l="l" r="r" t="t"/>
                <a:pathLst>
                  <a:path extrusionOk="0" h="30136" w="114122">
                    <a:moveTo>
                      <a:pt x="0" y="0"/>
                    </a:moveTo>
                    <a:lnTo>
                      <a:pt x="12871" y="12859"/>
                    </a:lnTo>
                    <a:cubicBezTo>
                      <a:pt x="13478" y="13466"/>
                      <a:pt x="13788" y="14276"/>
                      <a:pt x="13788" y="15074"/>
                    </a:cubicBezTo>
                    <a:cubicBezTo>
                      <a:pt x="13788" y="15871"/>
                      <a:pt x="13478" y="16669"/>
                      <a:pt x="12871" y="17276"/>
                    </a:cubicBezTo>
                    <a:lnTo>
                      <a:pt x="12" y="30135"/>
                    </a:lnTo>
                    <a:lnTo>
                      <a:pt x="99286" y="30135"/>
                    </a:lnTo>
                    <a:lnTo>
                      <a:pt x="114122" y="15074"/>
                    </a:lnTo>
                    <a:lnTo>
                      <a:pt x="992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324000" spcFirstLastPara="1" rIns="72000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C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Ente rector del Subsistema de Seguimiento y Evaluación</a:t>
                </a:r>
                <a:endParaRPr b="0" i="0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5" name="Google Shape;455;p6"/>
          <p:cNvGrpSpPr/>
          <p:nvPr/>
        </p:nvGrpSpPr>
        <p:grpSpPr>
          <a:xfrm>
            <a:off x="6095998" y="980032"/>
            <a:ext cx="5652650" cy="4546650"/>
            <a:chOff x="622026" y="1138498"/>
            <a:chExt cx="4247848" cy="2205874"/>
          </a:xfrm>
        </p:grpSpPr>
        <p:grpSp>
          <p:nvGrpSpPr>
            <p:cNvPr id="456" name="Google Shape;456;p6"/>
            <p:cNvGrpSpPr/>
            <p:nvPr/>
          </p:nvGrpSpPr>
          <p:grpSpPr>
            <a:xfrm>
              <a:off x="622026" y="1148211"/>
              <a:ext cx="4247848" cy="2187271"/>
              <a:chOff x="1882251" y="1018208"/>
              <a:chExt cx="4699258" cy="2561557"/>
            </a:xfrm>
          </p:grpSpPr>
          <p:sp>
            <p:nvSpPr>
              <p:cNvPr id="457" name="Google Shape;457;p6"/>
              <p:cNvSpPr/>
              <p:nvPr/>
            </p:nvSpPr>
            <p:spPr>
              <a:xfrm flipH="1">
                <a:off x="3538916" y="1911024"/>
                <a:ext cx="493631" cy="764775"/>
              </a:xfrm>
              <a:custGeom>
                <a:rect b="b" l="l" r="r" t="t"/>
                <a:pathLst>
                  <a:path extrusionOk="0" h="36934" w="22634">
                    <a:moveTo>
                      <a:pt x="18766" y="1"/>
                    </a:moveTo>
                    <a:cubicBezTo>
                      <a:pt x="17967" y="1"/>
                      <a:pt x="17169" y="304"/>
                      <a:pt x="16562" y="912"/>
                    </a:cubicBezTo>
                    <a:lnTo>
                      <a:pt x="1215" y="16259"/>
                    </a:lnTo>
                    <a:cubicBezTo>
                      <a:pt x="0" y="17473"/>
                      <a:pt x="0" y="19462"/>
                      <a:pt x="1215" y="20676"/>
                    </a:cubicBezTo>
                    <a:lnTo>
                      <a:pt x="16562" y="36023"/>
                    </a:lnTo>
                    <a:cubicBezTo>
                      <a:pt x="17169" y="36630"/>
                      <a:pt x="17967" y="36934"/>
                      <a:pt x="18766" y="36934"/>
                    </a:cubicBezTo>
                    <a:cubicBezTo>
                      <a:pt x="19565" y="36934"/>
                      <a:pt x="20366" y="36630"/>
                      <a:pt x="20979" y="36023"/>
                    </a:cubicBezTo>
                    <a:lnTo>
                      <a:pt x="22634" y="34368"/>
                    </a:lnTo>
                    <a:lnTo>
                      <a:pt x="8942" y="20676"/>
                    </a:lnTo>
                    <a:cubicBezTo>
                      <a:pt x="7716" y="19462"/>
                      <a:pt x="7716" y="17473"/>
                      <a:pt x="8942" y="16259"/>
                    </a:cubicBezTo>
                    <a:lnTo>
                      <a:pt x="22634" y="2567"/>
                    </a:lnTo>
                    <a:lnTo>
                      <a:pt x="20979" y="912"/>
                    </a:lnTo>
                    <a:cubicBezTo>
                      <a:pt x="20366" y="304"/>
                      <a:pt x="19565" y="1"/>
                      <a:pt x="18766" y="1"/>
                    </a:cubicBezTo>
                    <a:close/>
                  </a:path>
                </a:pathLst>
              </a:custGeom>
              <a:solidFill>
                <a:srgbClr val="5AB3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flipH="1">
                <a:off x="3471668" y="2149825"/>
                <a:ext cx="149851" cy="298575"/>
              </a:xfrm>
              <a:custGeom>
                <a:rect b="b" l="l" r="r" t="t"/>
                <a:pathLst>
                  <a:path extrusionOk="0" h="11943" w="6871">
                    <a:moveTo>
                      <a:pt x="5372" y="0"/>
                    </a:moveTo>
                    <a:cubicBezTo>
                      <a:pt x="5006" y="0"/>
                      <a:pt x="4635" y="137"/>
                      <a:pt x="4334" y="441"/>
                    </a:cubicBezTo>
                    <a:lnTo>
                      <a:pt x="1489" y="3286"/>
                    </a:lnTo>
                    <a:cubicBezTo>
                      <a:pt x="0" y="4763"/>
                      <a:pt x="0" y="7168"/>
                      <a:pt x="1489" y="8656"/>
                    </a:cubicBezTo>
                    <a:lnTo>
                      <a:pt x="4334" y="11502"/>
                    </a:lnTo>
                    <a:cubicBezTo>
                      <a:pt x="4635" y="11806"/>
                      <a:pt x="5006" y="11942"/>
                      <a:pt x="5372" y="11942"/>
                    </a:cubicBezTo>
                    <a:cubicBezTo>
                      <a:pt x="6135" y="11942"/>
                      <a:pt x="6870" y="11348"/>
                      <a:pt x="6870" y="10454"/>
                    </a:cubicBezTo>
                    <a:lnTo>
                      <a:pt x="6870" y="1489"/>
                    </a:lnTo>
                    <a:cubicBezTo>
                      <a:pt x="6870" y="595"/>
                      <a:pt x="6135" y="0"/>
                      <a:pt x="5372" y="0"/>
                    </a:cubicBezTo>
                    <a:close/>
                  </a:path>
                </a:pathLst>
              </a:custGeom>
              <a:solidFill>
                <a:srgbClr val="5AB3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flipH="1">
                <a:off x="3953904" y="1922425"/>
                <a:ext cx="2627605" cy="753375"/>
              </a:xfrm>
              <a:custGeom>
                <a:rect b="b" l="l" r="r" t="t"/>
                <a:pathLst>
                  <a:path extrusionOk="0" h="30135" w="114123">
                    <a:moveTo>
                      <a:pt x="14836" y="0"/>
                    </a:moveTo>
                    <a:lnTo>
                      <a:pt x="1" y="15061"/>
                    </a:lnTo>
                    <a:lnTo>
                      <a:pt x="14836" y="30135"/>
                    </a:lnTo>
                    <a:lnTo>
                      <a:pt x="114122" y="30135"/>
                    </a:lnTo>
                    <a:lnTo>
                      <a:pt x="101252" y="17276"/>
                    </a:lnTo>
                    <a:cubicBezTo>
                      <a:pt x="100644" y="16669"/>
                      <a:pt x="100335" y="15871"/>
                      <a:pt x="100335" y="15061"/>
                    </a:cubicBezTo>
                    <a:cubicBezTo>
                      <a:pt x="100335" y="14264"/>
                      <a:pt x="100644" y="13466"/>
                      <a:pt x="101252" y="12859"/>
                    </a:cubicBezTo>
                    <a:lnTo>
                      <a:pt x="1141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324000" spcFirstLastPara="1" rIns="360000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C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Se encarga de evaluar políticas públicas, proyectos de inversión y ámbito territorial</a:t>
                </a:r>
                <a:endParaRPr/>
              </a:p>
            </p:txBody>
          </p:sp>
          <p:sp>
            <p:nvSpPr>
              <p:cNvPr id="460" name="Google Shape;460;p6"/>
              <p:cNvSpPr txBox="1"/>
              <p:nvPr/>
            </p:nvSpPr>
            <p:spPr>
              <a:xfrm>
                <a:off x="1882251" y="1018208"/>
                <a:ext cx="1501964" cy="2561557"/>
              </a:xfrm>
              <a:prstGeom prst="rect">
                <a:avLst/>
              </a:prstGeom>
              <a:solidFill>
                <a:schemeClr val="lt1"/>
              </a:solidFill>
              <a:ln cap="flat" cmpd="sng" w="25400">
                <a:solidFill>
                  <a:srgbClr val="5AB3D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s-EC" sz="1600" u="none" cap="none" strike="noStrik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Subsecretaría de Evaluación</a:t>
                </a:r>
                <a:endParaRPr/>
              </a:p>
            </p:txBody>
          </p:sp>
        </p:grpSp>
        <p:grpSp>
          <p:nvGrpSpPr>
            <p:cNvPr id="461" name="Google Shape;461;p6"/>
            <p:cNvGrpSpPr/>
            <p:nvPr/>
          </p:nvGrpSpPr>
          <p:grpSpPr>
            <a:xfrm>
              <a:off x="2053980" y="2637655"/>
              <a:ext cx="2772181" cy="706717"/>
              <a:chOff x="3466375" y="2801833"/>
              <a:chExt cx="3066775" cy="827650"/>
            </a:xfrm>
          </p:grpSpPr>
          <p:sp>
            <p:nvSpPr>
              <p:cNvPr id="462" name="Google Shape;462;p6"/>
              <p:cNvSpPr/>
              <p:nvPr/>
            </p:nvSpPr>
            <p:spPr>
              <a:xfrm>
                <a:off x="3466375" y="2801833"/>
                <a:ext cx="566175" cy="827650"/>
              </a:xfrm>
              <a:custGeom>
                <a:rect b="b" l="l" r="r" t="t"/>
                <a:pathLst>
                  <a:path extrusionOk="0" h="36934" w="22647">
                    <a:moveTo>
                      <a:pt x="3869" y="1"/>
                    </a:moveTo>
                    <a:cubicBezTo>
                      <a:pt x="3069" y="1"/>
                      <a:pt x="2269" y="304"/>
                      <a:pt x="1655" y="911"/>
                    </a:cubicBezTo>
                    <a:lnTo>
                      <a:pt x="1" y="2566"/>
                    </a:lnTo>
                    <a:lnTo>
                      <a:pt x="13693" y="16259"/>
                    </a:lnTo>
                    <a:cubicBezTo>
                      <a:pt x="14919" y="17485"/>
                      <a:pt x="14919" y="19461"/>
                      <a:pt x="13693" y="20676"/>
                    </a:cubicBezTo>
                    <a:lnTo>
                      <a:pt x="1" y="34368"/>
                    </a:lnTo>
                    <a:lnTo>
                      <a:pt x="1655" y="36023"/>
                    </a:lnTo>
                    <a:cubicBezTo>
                      <a:pt x="2269" y="36630"/>
                      <a:pt x="3069" y="36934"/>
                      <a:pt x="3869" y="36934"/>
                    </a:cubicBezTo>
                    <a:cubicBezTo>
                      <a:pt x="4668" y="36934"/>
                      <a:pt x="5465" y="36630"/>
                      <a:pt x="6073" y="36023"/>
                    </a:cubicBezTo>
                    <a:lnTo>
                      <a:pt x="21420" y="20676"/>
                    </a:lnTo>
                    <a:cubicBezTo>
                      <a:pt x="22646" y="19461"/>
                      <a:pt x="22646" y="17485"/>
                      <a:pt x="21420" y="16259"/>
                    </a:cubicBezTo>
                    <a:lnTo>
                      <a:pt x="6073" y="911"/>
                    </a:lnTo>
                    <a:cubicBezTo>
                      <a:pt x="5465" y="304"/>
                      <a:pt x="4668" y="1"/>
                      <a:pt x="3869" y="1"/>
                    </a:cubicBezTo>
                    <a:close/>
                  </a:path>
                </a:pathLst>
              </a:custGeom>
              <a:solidFill>
                <a:srgbClr val="5AB3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3533650" y="3093100"/>
                <a:ext cx="171775" cy="298575"/>
              </a:xfrm>
              <a:custGeom>
                <a:rect b="b" l="l" r="r" t="t"/>
                <a:pathLst>
                  <a:path extrusionOk="0" h="11943" w="6871">
                    <a:moveTo>
                      <a:pt x="1499" y="0"/>
                    </a:moveTo>
                    <a:cubicBezTo>
                      <a:pt x="736" y="0"/>
                      <a:pt x="0" y="595"/>
                      <a:pt x="0" y="1488"/>
                    </a:cubicBezTo>
                    <a:lnTo>
                      <a:pt x="0" y="10454"/>
                    </a:lnTo>
                    <a:cubicBezTo>
                      <a:pt x="0" y="11348"/>
                      <a:pt x="736" y="11942"/>
                      <a:pt x="1499" y="11942"/>
                    </a:cubicBezTo>
                    <a:cubicBezTo>
                      <a:pt x="1864" y="11942"/>
                      <a:pt x="2236" y="11806"/>
                      <a:pt x="2536" y="11502"/>
                    </a:cubicBezTo>
                    <a:lnTo>
                      <a:pt x="5382" y="8656"/>
                    </a:lnTo>
                    <a:cubicBezTo>
                      <a:pt x="6870" y="7180"/>
                      <a:pt x="6870" y="4775"/>
                      <a:pt x="5382" y="3286"/>
                    </a:cubicBezTo>
                    <a:lnTo>
                      <a:pt x="2536" y="441"/>
                    </a:lnTo>
                    <a:cubicBezTo>
                      <a:pt x="2236" y="136"/>
                      <a:pt x="1864" y="0"/>
                      <a:pt x="1499" y="0"/>
                    </a:cubicBezTo>
                    <a:close/>
                  </a:path>
                </a:pathLst>
              </a:custGeom>
              <a:solidFill>
                <a:srgbClr val="5AB3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3943937" y="2854946"/>
                <a:ext cx="2589213" cy="753401"/>
              </a:xfrm>
              <a:custGeom>
                <a:rect b="b" l="l" r="r" t="t"/>
                <a:pathLst>
                  <a:path extrusionOk="0" h="30136" w="114122">
                    <a:moveTo>
                      <a:pt x="0" y="1"/>
                    </a:moveTo>
                    <a:lnTo>
                      <a:pt x="12871" y="12860"/>
                    </a:lnTo>
                    <a:cubicBezTo>
                      <a:pt x="13478" y="13467"/>
                      <a:pt x="13788" y="14265"/>
                      <a:pt x="13788" y="15074"/>
                    </a:cubicBezTo>
                    <a:cubicBezTo>
                      <a:pt x="13788" y="15872"/>
                      <a:pt x="13478" y="16670"/>
                      <a:pt x="12871" y="17277"/>
                    </a:cubicBezTo>
                    <a:lnTo>
                      <a:pt x="12" y="30135"/>
                    </a:lnTo>
                    <a:lnTo>
                      <a:pt x="99286" y="30135"/>
                    </a:lnTo>
                    <a:lnTo>
                      <a:pt x="114122" y="15074"/>
                    </a:lnTo>
                    <a:lnTo>
                      <a:pt x="992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360000" spcFirstLastPara="1" rIns="360000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C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Brindar asesoría  para procesos de evaluación y acompañamiento técnico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5" name="Google Shape;465;p6"/>
            <p:cNvGrpSpPr/>
            <p:nvPr/>
          </p:nvGrpSpPr>
          <p:grpSpPr>
            <a:xfrm>
              <a:off x="2063606" y="1138498"/>
              <a:ext cx="2762557" cy="653029"/>
              <a:chOff x="3477023" y="1008249"/>
              <a:chExt cx="3056127" cy="764776"/>
            </a:xfrm>
          </p:grpSpPr>
          <p:sp>
            <p:nvSpPr>
              <p:cNvPr id="466" name="Google Shape;466;p6"/>
              <p:cNvSpPr/>
              <p:nvPr/>
            </p:nvSpPr>
            <p:spPr>
              <a:xfrm>
                <a:off x="3477023" y="1008249"/>
                <a:ext cx="566174" cy="764776"/>
              </a:xfrm>
              <a:custGeom>
                <a:rect b="b" l="l" r="r" t="t"/>
                <a:pathLst>
                  <a:path extrusionOk="0" h="36943" w="22647">
                    <a:moveTo>
                      <a:pt x="3869" y="0"/>
                    </a:moveTo>
                    <a:cubicBezTo>
                      <a:pt x="3069" y="0"/>
                      <a:pt x="2269" y="304"/>
                      <a:pt x="1655" y="911"/>
                    </a:cubicBezTo>
                    <a:lnTo>
                      <a:pt x="1" y="2566"/>
                    </a:lnTo>
                    <a:lnTo>
                      <a:pt x="13693" y="16258"/>
                    </a:lnTo>
                    <a:cubicBezTo>
                      <a:pt x="14919" y="17484"/>
                      <a:pt x="14919" y="19461"/>
                      <a:pt x="13693" y="20675"/>
                    </a:cubicBezTo>
                    <a:lnTo>
                      <a:pt x="1" y="34379"/>
                    </a:lnTo>
                    <a:lnTo>
                      <a:pt x="1655" y="36022"/>
                    </a:lnTo>
                    <a:cubicBezTo>
                      <a:pt x="2269" y="36636"/>
                      <a:pt x="3069" y="36942"/>
                      <a:pt x="3869" y="36942"/>
                    </a:cubicBezTo>
                    <a:cubicBezTo>
                      <a:pt x="4668" y="36942"/>
                      <a:pt x="5465" y="36636"/>
                      <a:pt x="6073" y="36022"/>
                    </a:cubicBezTo>
                    <a:lnTo>
                      <a:pt x="21420" y="20675"/>
                    </a:lnTo>
                    <a:cubicBezTo>
                      <a:pt x="22646" y="19461"/>
                      <a:pt x="22646" y="17484"/>
                      <a:pt x="21420" y="16258"/>
                    </a:cubicBezTo>
                    <a:lnTo>
                      <a:pt x="6073" y="911"/>
                    </a:lnTo>
                    <a:cubicBezTo>
                      <a:pt x="5465" y="304"/>
                      <a:pt x="4668" y="0"/>
                      <a:pt x="3869" y="0"/>
                    </a:cubicBezTo>
                    <a:close/>
                  </a:path>
                </a:pathLst>
              </a:custGeom>
              <a:solidFill>
                <a:srgbClr val="5AB3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3533650" y="1247050"/>
                <a:ext cx="171775" cy="298550"/>
              </a:xfrm>
              <a:custGeom>
                <a:rect b="b" l="l" r="r" t="t"/>
                <a:pathLst>
                  <a:path extrusionOk="0" h="11942" w="6871">
                    <a:moveTo>
                      <a:pt x="1501" y="0"/>
                    </a:moveTo>
                    <a:cubicBezTo>
                      <a:pt x="737" y="0"/>
                      <a:pt x="0" y="597"/>
                      <a:pt x="0" y="1500"/>
                    </a:cubicBezTo>
                    <a:lnTo>
                      <a:pt x="0" y="10453"/>
                    </a:lnTo>
                    <a:cubicBezTo>
                      <a:pt x="0" y="11347"/>
                      <a:pt x="736" y="11942"/>
                      <a:pt x="1499" y="11942"/>
                    </a:cubicBezTo>
                    <a:cubicBezTo>
                      <a:pt x="1864" y="11942"/>
                      <a:pt x="2236" y="11806"/>
                      <a:pt x="2536" y="11501"/>
                    </a:cubicBezTo>
                    <a:lnTo>
                      <a:pt x="5382" y="8656"/>
                    </a:lnTo>
                    <a:cubicBezTo>
                      <a:pt x="6870" y="7179"/>
                      <a:pt x="6870" y="4774"/>
                      <a:pt x="5382" y="3286"/>
                    </a:cubicBezTo>
                    <a:lnTo>
                      <a:pt x="2536" y="440"/>
                    </a:lnTo>
                    <a:cubicBezTo>
                      <a:pt x="2236" y="136"/>
                      <a:pt x="1865" y="0"/>
                      <a:pt x="1501" y="0"/>
                    </a:cubicBezTo>
                    <a:close/>
                  </a:path>
                </a:pathLst>
              </a:custGeom>
              <a:solidFill>
                <a:srgbClr val="5AB3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3943937" y="1019625"/>
                <a:ext cx="2589213" cy="753400"/>
              </a:xfrm>
              <a:custGeom>
                <a:rect b="b" l="l" r="r" t="t"/>
                <a:pathLst>
                  <a:path extrusionOk="0" h="30136" w="114122">
                    <a:moveTo>
                      <a:pt x="0" y="0"/>
                    </a:moveTo>
                    <a:lnTo>
                      <a:pt x="12871" y="12859"/>
                    </a:lnTo>
                    <a:cubicBezTo>
                      <a:pt x="13478" y="13466"/>
                      <a:pt x="13788" y="14276"/>
                      <a:pt x="13788" y="15074"/>
                    </a:cubicBezTo>
                    <a:cubicBezTo>
                      <a:pt x="13788" y="15871"/>
                      <a:pt x="13478" y="16669"/>
                      <a:pt x="12871" y="17276"/>
                    </a:cubicBezTo>
                    <a:lnTo>
                      <a:pt x="12" y="30135"/>
                    </a:lnTo>
                    <a:lnTo>
                      <a:pt x="99286" y="30135"/>
                    </a:lnTo>
                    <a:lnTo>
                      <a:pt x="114122" y="15074"/>
                    </a:lnTo>
                    <a:lnTo>
                      <a:pt x="992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360000" spcFirstLastPara="1" rIns="360000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s-EC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En 2020 se establece como unidad encargada de llevar únicamente procesos evaluativos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469" name="Google Shape;469;p6"/>
          <p:cNvCxnSpPr/>
          <p:nvPr/>
        </p:nvCxnSpPr>
        <p:spPr>
          <a:xfrm>
            <a:off x="5824736" y="990908"/>
            <a:ext cx="0" cy="5015512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lgDashDot"/>
            <a:round/>
            <a:headEnd len="sm" w="sm" type="none"/>
            <a:tailEnd len="sm" w="sm" type="none"/>
          </a:ln>
        </p:spPr>
      </p:cxnSp>
      <p:sp>
        <p:nvSpPr>
          <p:cNvPr id="470" name="Google Shape;470;p6"/>
          <p:cNvSpPr txBox="1"/>
          <p:nvPr/>
        </p:nvSpPr>
        <p:spPr>
          <a:xfrm>
            <a:off x="739600" y="179951"/>
            <a:ext cx="9039200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Caso de Ecuador: Institucionalidad de la Evaluación</a:t>
            </a:r>
            <a:endParaRPr/>
          </a:p>
        </p:txBody>
      </p:sp>
      <p:grpSp>
        <p:nvGrpSpPr>
          <p:cNvPr id="471" name="Google Shape;471;p6"/>
          <p:cNvGrpSpPr/>
          <p:nvPr/>
        </p:nvGrpSpPr>
        <p:grpSpPr>
          <a:xfrm>
            <a:off x="6553677" y="1186129"/>
            <a:ext cx="929177" cy="981184"/>
            <a:chOff x="944600" y="3981825"/>
            <a:chExt cx="297750" cy="296950"/>
          </a:xfrm>
        </p:grpSpPr>
        <p:sp>
          <p:nvSpPr>
            <p:cNvPr id="472" name="Google Shape;472;p6"/>
            <p:cNvSpPr/>
            <p:nvPr/>
          </p:nvSpPr>
          <p:spPr>
            <a:xfrm>
              <a:off x="944600" y="3981825"/>
              <a:ext cx="297750" cy="296950"/>
            </a:xfrm>
            <a:custGeom>
              <a:rect b="b" l="l" r="r" t="t"/>
              <a:pathLst>
                <a:path extrusionOk="0" h="11878" w="1191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1058025" y="4155875"/>
              <a:ext cx="72500" cy="52000"/>
            </a:xfrm>
            <a:custGeom>
              <a:rect b="b" l="l" r="r" t="t"/>
              <a:pathLst>
                <a:path extrusionOk="0" h="2080" w="290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1076150" y="4103900"/>
              <a:ext cx="35475" cy="35475"/>
            </a:xfrm>
            <a:custGeom>
              <a:rect b="b" l="l" r="r" t="t"/>
              <a:pathLst>
                <a:path extrusionOk="0" h="1419" w="1419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1016275" y="4051125"/>
              <a:ext cx="155975" cy="137075"/>
            </a:xfrm>
            <a:custGeom>
              <a:rect b="b" l="l" r="r" t="t"/>
              <a:pathLst>
                <a:path extrusionOk="0" h="5483" w="6239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6"/>
          <p:cNvGrpSpPr/>
          <p:nvPr/>
        </p:nvGrpSpPr>
        <p:grpSpPr>
          <a:xfrm>
            <a:off x="1013756" y="1329506"/>
            <a:ext cx="832737" cy="857294"/>
            <a:chOff x="-60987850" y="4100950"/>
            <a:chExt cx="316650" cy="315650"/>
          </a:xfrm>
        </p:grpSpPr>
        <p:sp>
          <p:nvSpPr>
            <p:cNvPr id="477" name="Google Shape;477;p6"/>
            <p:cNvSpPr/>
            <p:nvPr/>
          </p:nvSpPr>
          <p:spPr>
            <a:xfrm>
              <a:off x="-60987850" y="4355925"/>
              <a:ext cx="315875" cy="60675"/>
            </a:xfrm>
            <a:custGeom>
              <a:rect b="b" l="l" r="r" t="t"/>
              <a:pathLst>
                <a:path extrusionOk="0" h="2427" w="12635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60987050" y="4100950"/>
              <a:ext cx="315850" cy="123475"/>
            </a:xfrm>
            <a:custGeom>
              <a:rect b="b" l="l" r="r" t="t"/>
              <a:pathLst>
                <a:path extrusionOk="0" h="4939" w="12634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60757075" y="4245675"/>
              <a:ext cx="61475" cy="89025"/>
            </a:xfrm>
            <a:custGeom>
              <a:rect b="b" l="l" r="r" t="t"/>
              <a:pathLst>
                <a:path extrusionOk="0" h="3561" w="2459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60861025" y="4245675"/>
              <a:ext cx="62225" cy="89025"/>
            </a:xfrm>
            <a:custGeom>
              <a:rect b="b" l="l" r="r" t="t"/>
              <a:pathLst>
                <a:path extrusionOk="0" h="3561" w="2489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60964200" y="4245675"/>
              <a:ext cx="62225" cy="89025"/>
            </a:xfrm>
            <a:custGeom>
              <a:rect b="b" l="l" r="r" t="t"/>
              <a:pathLst>
                <a:path extrusionOk="0" h="3561" w="2489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2" name="Google Shape;48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3C3274"/>
            </a:gs>
            <a:gs pos="28000">
              <a:srgbClr val="3C3274"/>
            </a:gs>
            <a:gs pos="74000">
              <a:srgbClr val="5AB3D0"/>
            </a:gs>
            <a:gs pos="100000">
              <a:srgbClr val="5AB3D0"/>
            </a:gs>
          </a:gsLst>
          <a:lin ang="5400000" scaled="0"/>
        </a:gra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849958">
            <a:off x="864799" y="1118597"/>
            <a:ext cx="2473351" cy="247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872186">
            <a:off x="-341486" y="1103469"/>
            <a:ext cx="2473351" cy="247335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</p:pic>
      <p:pic>
        <p:nvPicPr>
          <p:cNvPr id="490" name="Google Shape;49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811979">
            <a:off x="1958753" y="2125834"/>
            <a:ext cx="2473351" cy="2473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Pues bien, ¿cómo se ha 	fomentado el uso de las 	evaluaciones?</a:t>
            </a:r>
            <a:endParaRPr sz="4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39944">
            <a:off x="-236566" y="2973840"/>
            <a:ext cx="2473351" cy="247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2799" y="3631772"/>
            <a:ext cx="2382124" cy="238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8"/>
          <p:cNvSpPr txBox="1"/>
          <p:nvPr>
            <p:ph type="ctrTitle"/>
          </p:nvPr>
        </p:nvSpPr>
        <p:spPr>
          <a:xfrm>
            <a:off x="2978728" y="2355273"/>
            <a:ext cx="8688340" cy="2161309"/>
          </a:xfrm>
          <a:prstGeom prst="rect">
            <a:avLst/>
          </a:prstGeom>
          <a:solidFill>
            <a:srgbClr val="5AB3D0"/>
          </a:solidFill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C" sz="4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¡Era preciso determinar	fortalezas y debilidades de la 	evaluación en Ecuador!</a:t>
            </a:r>
            <a:endParaRPr sz="4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772"/>
            <a:ext cx="1168756" cy="103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6" name="Google Shape;506;p9"/>
          <p:cNvGrpSpPr/>
          <p:nvPr/>
        </p:nvGrpSpPr>
        <p:grpSpPr>
          <a:xfrm>
            <a:off x="682213" y="1919005"/>
            <a:ext cx="10360573" cy="4033075"/>
            <a:chOff x="4203977" y="2411016"/>
            <a:chExt cx="6603019" cy="2538404"/>
          </a:xfrm>
        </p:grpSpPr>
        <p:sp>
          <p:nvSpPr>
            <p:cNvPr id="507" name="Google Shape;507;p9"/>
            <p:cNvSpPr txBox="1"/>
            <p:nvPr/>
          </p:nvSpPr>
          <p:spPr>
            <a:xfrm>
              <a:off x="8298578" y="4320621"/>
              <a:ext cx="2508418" cy="628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s-EC" sz="1600" u="none" cap="none" strike="noStrike">
                  <a:solidFill>
                    <a:srgbClr val="33276B"/>
                  </a:solidFill>
                  <a:latin typeface="Arial"/>
                  <a:ea typeface="Arial"/>
                  <a:cs typeface="Arial"/>
                  <a:sym typeface="Arial"/>
                </a:rPr>
                <a:t>El puntaje obtenido dio cuenta de, entre otras cosas, la necesidad de promover la cultura evaluativa a través de una </a:t>
              </a:r>
              <a:r>
                <a:rPr b="1" i="1" lang="es-EC" sz="1600" u="none" cap="none" strike="noStrike">
                  <a:solidFill>
                    <a:srgbClr val="33276B"/>
                  </a:solidFill>
                  <a:latin typeface="Arial"/>
                  <a:ea typeface="Arial"/>
                  <a:cs typeface="Arial"/>
                  <a:sym typeface="Arial"/>
                </a:rPr>
                <a:t>Normativa</a:t>
              </a:r>
              <a:endParaRPr b="1" i="1" sz="1600" u="none" cap="none" strike="noStrike">
                <a:solidFill>
                  <a:srgbClr val="33276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986061" y="2411016"/>
              <a:ext cx="1702051" cy="1211999"/>
            </a:xfrm>
            <a:custGeom>
              <a:rect b="b" l="l" r="r" t="t"/>
              <a:pathLst>
                <a:path extrusionOk="0" h="44204" w="56711">
                  <a:moveTo>
                    <a:pt x="29934" y="1"/>
                  </a:moveTo>
                  <a:cubicBezTo>
                    <a:pt x="28768" y="1"/>
                    <a:pt x="27613" y="515"/>
                    <a:pt x="26837" y="1496"/>
                  </a:cubicBezTo>
                  <a:lnTo>
                    <a:pt x="26349" y="2104"/>
                  </a:lnTo>
                  <a:cubicBezTo>
                    <a:pt x="25004" y="3806"/>
                    <a:pt x="25278" y="6283"/>
                    <a:pt x="26992" y="7640"/>
                  </a:cubicBezTo>
                  <a:lnTo>
                    <a:pt x="29290" y="9462"/>
                  </a:lnTo>
                  <a:lnTo>
                    <a:pt x="3882" y="9462"/>
                  </a:lnTo>
                  <a:cubicBezTo>
                    <a:pt x="1739" y="9462"/>
                    <a:pt x="1" y="11200"/>
                    <a:pt x="1" y="13343"/>
                  </a:cubicBezTo>
                  <a:lnTo>
                    <a:pt x="1" y="30929"/>
                  </a:lnTo>
                  <a:cubicBezTo>
                    <a:pt x="1" y="33072"/>
                    <a:pt x="1739" y="34810"/>
                    <a:pt x="3882" y="34810"/>
                  </a:cubicBezTo>
                  <a:lnTo>
                    <a:pt x="29183" y="34810"/>
                  </a:lnTo>
                  <a:lnTo>
                    <a:pt x="26956" y="36572"/>
                  </a:lnTo>
                  <a:cubicBezTo>
                    <a:pt x="25254" y="37918"/>
                    <a:pt x="24968" y="40394"/>
                    <a:pt x="26313" y="42109"/>
                  </a:cubicBezTo>
                  <a:lnTo>
                    <a:pt x="26790" y="42704"/>
                  </a:lnTo>
                  <a:cubicBezTo>
                    <a:pt x="27570" y="43690"/>
                    <a:pt x="28721" y="44204"/>
                    <a:pt x="29882" y="44204"/>
                  </a:cubicBezTo>
                  <a:cubicBezTo>
                    <a:pt x="30740" y="44204"/>
                    <a:pt x="31603" y="43923"/>
                    <a:pt x="32326" y="43347"/>
                  </a:cubicBezTo>
                  <a:lnTo>
                    <a:pt x="54091" y="26107"/>
                  </a:lnTo>
                  <a:cubicBezTo>
                    <a:pt x="54519" y="25880"/>
                    <a:pt x="54924" y="25571"/>
                    <a:pt x="55258" y="25178"/>
                  </a:cubicBezTo>
                  <a:cubicBezTo>
                    <a:pt x="56222" y="24392"/>
                    <a:pt x="56710" y="23237"/>
                    <a:pt x="56686" y="22070"/>
                  </a:cubicBezTo>
                  <a:cubicBezTo>
                    <a:pt x="56710" y="20915"/>
                    <a:pt x="56222" y="19761"/>
                    <a:pt x="55258" y="18975"/>
                  </a:cubicBezTo>
                  <a:cubicBezTo>
                    <a:pt x="54924" y="18582"/>
                    <a:pt x="54531" y="18272"/>
                    <a:pt x="54103" y="18046"/>
                  </a:cubicBezTo>
                  <a:lnTo>
                    <a:pt x="32374" y="854"/>
                  </a:lnTo>
                  <a:cubicBezTo>
                    <a:pt x="31652" y="279"/>
                    <a:pt x="30790" y="1"/>
                    <a:pt x="29934" y="1"/>
                  </a:cubicBezTo>
                  <a:close/>
                </a:path>
              </a:pathLst>
            </a:custGeom>
            <a:solidFill>
              <a:srgbClr val="5D4F97"/>
            </a:solidFill>
            <a:ln>
              <a:noFill/>
            </a:ln>
          </p:spPr>
          <p:txBody>
            <a:bodyPr anchorCtr="0" anchor="ctr" bIns="121900" lIns="324000" spcFirstLastPara="1" rIns="2520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s-EC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Taller de uso de los resultados obtenidos</a:t>
              </a:r>
              <a:endParaRPr b="1" i="1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4203977" y="2411020"/>
              <a:ext cx="1782084" cy="1212004"/>
            </a:xfrm>
            <a:custGeom>
              <a:rect b="b" l="l" r="r" t="t"/>
              <a:pathLst>
                <a:path extrusionOk="0" h="44204" w="56710">
                  <a:moveTo>
                    <a:pt x="29925" y="1"/>
                  </a:moveTo>
                  <a:cubicBezTo>
                    <a:pt x="28761" y="1"/>
                    <a:pt x="27607" y="515"/>
                    <a:pt x="26825" y="1496"/>
                  </a:cubicBezTo>
                  <a:lnTo>
                    <a:pt x="26349" y="2104"/>
                  </a:lnTo>
                  <a:cubicBezTo>
                    <a:pt x="24991" y="3806"/>
                    <a:pt x="25277" y="6283"/>
                    <a:pt x="26980" y="7640"/>
                  </a:cubicBezTo>
                  <a:lnTo>
                    <a:pt x="29290" y="9462"/>
                  </a:lnTo>
                  <a:lnTo>
                    <a:pt x="3882" y="9462"/>
                  </a:lnTo>
                  <a:cubicBezTo>
                    <a:pt x="1739" y="9462"/>
                    <a:pt x="0" y="11200"/>
                    <a:pt x="0" y="13343"/>
                  </a:cubicBezTo>
                  <a:lnTo>
                    <a:pt x="0" y="30929"/>
                  </a:lnTo>
                  <a:cubicBezTo>
                    <a:pt x="0" y="33072"/>
                    <a:pt x="1739" y="34810"/>
                    <a:pt x="3882" y="34810"/>
                  </a:cubicBezTo>
                  <a:lnTo>
                    <a:pt x="29182" y="34810"/>
                  </a:lnTo>
                  <a:lnTo>
                    <a:pt x="26956" y="36572"/>
                  </a:lnTo>
                  <a:cubicBezTo>
                    <a:pt x="25241" y="37918"/>
                    <a:pt x="24956" y="40394"/>
                    <a:pt x="26313" y="42109"/>
                  </a:cubicBezTo>
                  <a:lnTo>
                    <a:pt x="26789" y="42704"/>
                  </a:lnTo>
                  <a:cubicBezTo>
                    <a:pt x="27563" y="43690"/>
                    <a:pt x="28711" y="44204"/>
                    <a:pt x="29873" y="44204"/>
                  </a:cubicBezTo>
                  <a:cubicBezTo>
                    <a:pt x="30731" y="44204"/>
                    <a:pt x="31597" y="43923"/>
                    <a:pt x="32326" y="43347"/>
                  </a:cubicBezTo>
                  <a:lnTo>
                    <a:pt x="54078" y="26107"/>
                  </a:lnTo>
                  <a:cubicBezTo>
                    <a:pt x="54519" y="25880"/>
                    <a:pt x="54912" y="25571"/>
                    <a:pt x="55245" y="25178"/>
                  </a:cubicBezTo>
                  <a:cubicBezTo>
                    <a:pt x="56210" y="24392"/>
                    <a:pt x="56698" y="23237"/>
                    <a:pt x="56686" y="22070"/>
                  </a:cubicBezTo>
                  <a:cubicBezTo>
                    <a:pt x="56710" y="20915"/>
                    <a:pt x="56222" y="19761"/>
                    <a:pt x="55257" y="18975"/>
                  </a:cubicBezTo>
                  <a:cubicBezTo>
                    <a:pt x="54924" y="18582"/>
                    <a:pt x="54531" y="18272"/>
                    <a:pt x="54090" y="18046"/>
                  </a:cubicBezTo>
                  <a:lnTo>
                    <a:pt x="32361" y="854"/>
                  </a:lnTo>
                  <a:cubicBezTo>
                    <a:pt x="31640" y="279"/>
                    <a:pt x="30780" y="1"/>
                    <a:pt x="29925" y="1"/>
                  </a:cubicBezTo>
                  <a:close/>
                </a:path>
              </a:pathLst>
            </a:custGeom>
            <a:solidFill>
              <a:srgbClr val="5AB3D0"/>
            </a:solidFill>
            <a:ln>
              <a:noFill/>
            </a:ln>
          </p:spPr>
          <p:txBody>
            <a:bodyPr anchorCtr="0" anchor="ctr" bIns="121900" lIns="360000" spcFirstLastPara="1" rIns="180000" wrap="square" tIns="121900">
              <a:noAutofit/>
            </a:bodyPr>
            <a:lstStyle/>
            <a:p>
              <a:pPr indent="0" lvl="3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b="1" i="0" lang="es-EC" sz="1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Mediciones piloto del INCE en Ecuador</a:t>
              </a:r>
              <a:endPara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9"/>
          <p:cNvSpPr txBox="1"/>
          <p:nvPr/>
        </p:nvSpPr>
        <p:spPr>
          <a:xfrm>
            <a:off x="739600" y="179951"/>
            <a:ext cx="10593418" cy="630902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s-EC" sz="2500" u="none" cap="none" strike="noStrike">
                <a:solidFill>
                  <a:srgbClr val="4C3CA8"/>
                </a:solidFill>
                <a:latin typeface="Arial"/>
                <a:ea typeface="Arial"/>
                <a:cs typeface="Arial"/>
                <a:sym typeface="Arial"/>
              </a:rPr>
              <a:t>Índice de Capacidades Nacionales en Evaluación – INCE en Ecuador</a:t>
            </a:r>
            <a:endParaRPr/>
          </a:p>
        </p:txBody>
      </p:sp>
      <p:sp>
        <p:nvSpPr>
          <p:cNvPr id="511" name="Google Shape;511;p9"/>
          <p:cNvSpPr/>
          <p:nvPr/>
        </p:nvSpPr>
        <p:spPr>
          <a:xfrm>
            <a:off x="4289767" y="4026063"/>
            <a:ext cx="1047936" cy="551411"/>
          </a:xfrm>
          <a:prstGeom prst="roundRect">
            <a:avLst>
              <a:gd fmla="val 16667" name="adj"/>
            </a:avLst>
          </a:prstGeom>
          <a:solidFill>
            <a:srgbClr val="5D4F9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9"/>
          <p:cNvSpPr/>
          <p:nvPr/>
        </p:nvSpPr>
        <p:spPr>
          <a:xfrm>
            <a:off x="1556348" y="4021912"/>
            <a:ext cx="1047936" cy="551411"/>
          </a:xfrm>
          <a:prstGeom prst="roundRect">
            <a:avLst>
              <a:gd fmla="val 16667" name="adj"/>
            </a:avLst>
          </a:prstGeom>
          <a:solidFill>
            <a:srgbClr val="5AB3D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C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2020-2022</a:t>
            </a:r>
            <a:endParaRPr b="1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9"/>
          <p:cNvSpPr txBox="1"/>
          <p:nvPr/>
        </p:nvSpPr>
        <p:spPr>
          <a:xfrm>
            <a:off x="808075" y="4920236"/>
            <a:ext cx="3225875" cy="1259595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C" sz="1600" u="none" cap="none" strike="noStrike">
                <a:solidFill>
                  <a:srgbClr val="33276B"/>
                </a:solidFill>
                <a:latin typeface="Arial"/>
                <a:ea typeface="Arial"/>
                <a:cs typeface="Arial"/>
                <a:sym typeface="Arial"/>
              </a:rPr>
              <a:t>El trabajo se llevó a cabo con el apoyo de:</a:t>
            </a:r>
            <a:endParaRPr b="0" i="0" sz="1600" u="none" cap="none" strike="noStrike">
              <a:solidFill>
                <a:srgbClr val="3327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4" name="Google Shape;514;p9"/>
          <p:cNvGrpSpPr/>
          <p:nvPr/>
        </p:nvGrpSpPr>
        <p:grpSpPr>
          <a:xfrm>
            <a:off x="349518" y="5311444"/>
            <a:ext cx="471736" cy="468663"/>
            <a:chOff x="580725" y="3617925"/>
            <a:chExt cx="299325" cy="297375"/>
          </a:xfrm>
        </p:grpSpPr>
        <p:sp>
          <p:nvSpPr>
            <p:cNvPr id="515" name="Google Shape;515;p9"/>
            <p:cNvSpPr/>
            <p:nvPr/>
          </p:nvSpPr>
          <p:spPr>
            <a:xfrm>
              <a:off x="609075" y="3662050"/>
              <a:ext cx="51225" cy="51200"/>
            </a:xfrm>
            <a:custGeom>
              <a:rect b="b" l="l" r="r" t="t"/>
              <a:pathLst>
                <a:path extrusionOk="0" h="2048" w="2049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668950" y="3617925"/>
              <a:ext cx="122875" cy="104475"/>
            </a:xfrm>
            <a:custGeom>
              <a:rect b="b" l="l" r="r" t="t"/>
              <a:pathLst>
                <a:path extrusionOk="0" h="4179" w="4915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80725" y="3721900"/>
              <a:ext cx="141800" cy="192025"/>
            </a:xfrm>
            <a:custGeom>
              <a:rect b="b" l="l" r="r" t="t"/>
              <a:pathLst>
                <a:path extrusionOk="0" h="7681" w="5672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800475" y="3662050"/>
              <a:ext cx="51225" cy="51200"/>
            </a:xfrm>
            <a:custGeom>
              <a:rect b="b" l="l" r="r" t="t"/>
              <a:pathLst>
                <a:path extrusionOk="0" h="2048" w="2049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738250" y="3722700"/>
              <a:ext cx="141800" cy="192600"/>
            </a:xfrm>
            <a:custGeom>
              <a:rect b="b" l="l" r="r" t="t"/>
              <a:pathLst>
                <a:path extrusionOk="0" h="7704" w="5672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rgbClr val="33276B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20" name="Google Shape;520;p9"/>
          <p:cNvCxnSpPr/>
          <p:nvPr/>
        </p:nvCxnSpPr>
        <p:spPr>
          <a:xfrm>
            <a:off x="9074849" y="4128105"/>
            <a:ext cx="0" cy="445218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1" name="Google Shape;521;p9"/>
          <p:cNvSpPr/>
          <p:nvPr/>
        </p:nvSpPr>
        <p:spPr>
          <a:xfrm>
            <a:off x="8829391" y="4515915"/>
            <a:ext cx="490915" cy="382775"/>
          </a:xfrm>
          <a:custGeom>
            <a:rect b="b" l="l" r="r" t="t"/>
            <a:pathLst>
              <a:path extrusionOk="0" h="9925" w="12729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33276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1234" y="5110834"/>
            <a:ext cx="1047936" cy="401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page | DEval - Deutsches Evaluierungsinstitut der  Entwicklungszusammenarbeit gGmbH" id="523" name="Google Shape;523;p9"/>
          <p:cNvPicPr preferRelativeResize="0"/>
          <p:nvPr/>
        </p:nvPicPr>
        <p:blipFill rotWithShape="1">
          <a:blip r:embed="rId5">
            <a:alphaModFix/>
          </a:blip>
          <a:srcRect b="4161" l="0" r="0" t="4771"/>
          <a:stretch/>
        </p:blipFill>
        <p:spPr>
          <a:xfrm>
            <a:off x="4241234" y="5712017"/>
            <a:ext cx="1319286" cy="66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75964" y="6006420"/>
            <a:ext cx="3616035" cy="85158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9"/>
          <p:cNvSpPr/>
          <p:nvPr/>
        </p:nvSpPr>
        <p:spPr>
          <a:xfrm>
            <a:off x="7106913" y="1364752"/>
            <a:ext cx="3935874" cy="3208571"/>
          </a:xfrm>
          <a:prstGeom prst="irregularSeal1">
            <a:avLst/>
          </a:prstGeom>
          <a:solidFill>
            <a:srgbClr val="4472C4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 obtuvo un resultado de 2.1/10 en el componente de </a:t>
            </a:r>
            <a:r>
              <a:rPr b="1" i="1" lang="es-EC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Uso de evaluaciones</a:t>
            </a:r>
            <a:endParaRPr b="1" i="1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6" name="Google Shape;526;p9"/>
          <p:cNvCxnSpPr/>
          <p:nvPr/>
        </p:nvCxnSpPr>
        <p:spPr>
          <a:xfrm>
            <a:off x="6149051" y="2881745"/>
            <a:ext cx="819785" cy="0"/>
          </a:xfrm>
          <a:prstGeom prst="straightConnector1">
            <a:avLst/>
          </a:prstGeom>
          <a:noFill/>
          <a:ln cap="flat" cmpd="sng" w="28575">
            <a:solidFill>
              <a:srgbClr val="4C3DA8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3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2024-06-07T14:02:42Z</dcterms:created>
  <dc:creator>Nilo Escobar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2024-06-07T14:07:14Z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41ab32f2-bfa0-4aec-a192-1ce58c4b2655</vt:lpwstr>
  </property>
  <property fmtid="{D5CDD505-2E9C-101B-9397-08002B2CF9AE}" pid="7" name="MSIP_Label_defa4170-0d19-0005-0004-bc88714345d2_ActionId">
    <vt:lpwstr>32b62085-63d0-4c21-a544-dbd81e5edb98</vt:lpwstr>
  </property>
  <property fmtid="{D5CDD505-2E9C-101B-9397-08002B2CF9AE}" pid="8" name="MSIP_Label_defa4170-0d19-0005-0004-bc88714345d2_ContentBits">
    <vt:lpwstr>0</vt:lpwstr>
  </property>
</Properties>
</file>