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25"/>
  </p:notesMasterIdLst>
  <p:sldIdLst>
    <p:sldId id="256" r:id="rId2"/>
    <p:sldId id="257" r:id="rId3"/>
    <p:sldId id="713" r:id="rId4"/>
    <p:sldId id="1953" r:id="rId5"/>
    <p:sldId id="683" r:id="rId6"/>
    <p:sldId id="1954" r:id="rId7"/>
    <p:sldId id="715" r:id="rId8"/>
    <p:sldId id="346" r:id="rId9"/>
    <p:sldId id="259" r:id="rId10"/>
    <p:sldId id="345" r:id="rId11"/>
    <p:sldId id="262" r:id="rId12"/>
    <p:sldId id="336" r:id="rId13"/>
    <p:sldId id="320" r:id="rId14"/>
    <p:sldId id="341" r:id="rId15"/>
    <p:sldId id="342" r:id="rId16"/>
    <p:sldId id="344" r:id="rId17"/>
    <p:sldId id="716" r:id="rId18"/>
    <p:sldId id="1962" r:id="rId19"/>
    <p:sldId id="1969" r:id="rId20"/>
    <p:sldId id="1965" r:id="rId21"/>
    <p:sldId id="1970" r:id="rId22"/>
    <p:sldId id="717" r:id="rId23"/>
    <p:sldId id="1960" r:id="rId24"/>
  </p:sldIdLst>
  <p:sldSz cx="9144000" cy="5143500" type="screen16x9"/>
  <p:notesSz cx="6858000" cy="9144000"/>
  <p:embeddedFontLst>
    <p:embeddedFont>
      <p:font typeface="Lato" panose="020F0502020204030203" pitchFamily="34" charset="0"/>
      <p:regular r:id="rId26"/>
      <p:bold r:id="rId27"/>
      <p:italic r:id="rId28"/>
      <p:boldItalic r:id="rId29"/>
    </p:embeddedFont>
    <p:embeddedFont>
      <p:font typeface="Raleway" pitchFamily="2"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AD6B305-2BA9-1BC8-152C-28B57A5BFB8E}" name="Alejandro Enrique Gonzalez Cuevas" initials="AEGC" userId="S::aegonzalez@unicef.org::54ab9b5e-97aa-401e-93f4-494c0af21503" providerId="AD"/>
  <p188:author id="{D32BBDE6-D482-7E2C-2FF8-BBC0B4ECC3D7}" name="Amanda Telias Simunovic" initials="ATS" userId="S::atelias@unicef.org::65b2c0a2-9f07-4d8f-b484-fcc5b9ca7b0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halini Guduri" initials="SG" lastIdx="1" clrIdx="0">
    <p:extLst>
      <p:ext uri="{19B8F6BF-5375-455C-9EA6-DF929625EA0E}">
        <p15:presenceInfo xmlns:p15="http://schemas.microsoft.com/office/powerpoint/2012/main" userId="S::sguduri@unicef.org::4d23bf94-8aac-4f29-a941-b469755eec69" providerId="AD"/>
      </p:ext>
    </p:extLst>
  </p:cmAuthor>
  <p:cmAuthor id="2" name="Khamhoung Keovilay" initials="KK" lastIdx="1" clrIdx="1">
    <p:extLst>
      <p:ext uri="{19B8F6BF-5375-455C-9EA6-DF929625EA0E}">
        <p15:presenceInfo xmlns:p15="http://schemas.microsoft.com/office/powerpoint/2012/main" userId="S::kkeovilay@unicef.org::0ab6ac1f-f566-45c8-89fe-887b0549483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C8A1BC-947A-492A-DB40-BE1C45FF403C}" v="56" dt="2024-06-04T22:08:52.624"/>
    <p1510:client id="{709880B5-FFD7-81A6-E38F-09F31E5241B0}" v="37" dt="2024-06-04T22:06:42.403"/>
    <p1510:client id="{E163C9FA-2474-6549-1DE5-E7CC2C3317CE}" v="3013" dt="2024-06-04T20:53:01.161"/>
    <p1510:client id="{E210E314-FC86-885A-AE08-20A644F5E1D5}" v="377" dt="2024-06-04T22:04:32.305"/>
  </p1510:revLst>
</p1510:revInfo>
</file>

<file path=ppt/tableStyles.xml><?xml version="1.0" encoding="utf-8"?>
<a:tblStyleLst xmlns:a="http://schemas.openxmlformats.org/drawingml/2006/main" def="{7253E170-5104-47A8-AD94-EB0E3B0FBCDC}">
  <a:tblStyle styleId="{7253E170-5104-47A8-AD94-EB0E3B0FBCDC}"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46CF5D-A7D2-4142-9D26-F027BED0495F}" type="doc">
      <dgm:prSet loTypeId="urn:microsoft.com/office/officeart/2009/3/layout/PlusandMinus" loCatId="relationship" qsTypeId="urn:microsoft.com/office/officeart/2005/8/quickstyle/simple1" qsCatId="simple" csTypeId="urn:microsoft.com/office/officeart/2005/8/colors/accent1_2" csCatId="accent1" phldr="1"/>
      <dgm:spPr/>
      <dgm:t>
        <a:bodyPr/>
        <a:lstStyle/>
        <a:p>
          <a:endParaRPr lang="es-CL"/>
        </a:p>
      </dgm:t>
    </dgm:pt>
    <dgm:pt modelId="{EA9CCBFD-18D1-4217-9350-58B0252C5223}">
      <dgm:prSet phldrT="[Texto]" phldr="1"/>
      <dgm:spPr/>
      <dgm:t>
        <a:bodyPr/>
        <a:lstStyle/>
        <a:p>
          <a:endParaRPr lang="es-CL"/>
        </a:p>
      </dgm:t>
    </dgm:pt>
    <dgm:pt modelId="{4E42C82E-D0F7-48BB-AA5B-BDF1BFBBFA7B}" type="parTrans" cxnId="{73D646F3-AD92-4036-B67D-C1EEDA3EF63F}">
      <dgm:prSet/>
      <dgm:spPr/>
      <dgm:t>
        <a:bodyPr/>
        <a:lstStyle/>
        <a:p>
          <a:endParaRPr lang="es-CL"/>
        </a:p>
      </dgm:t>
    </dgm:pt>
    <dgm:pt modelId="{FE01153B-C39A-4D52-993F-30835BC75C71}" type="sibTrans" cxnId="{73D646F3-AD92-4036-B67D-C1EEDA3EF63F}">
      <dgm:prSet/>
      <dgm:spPr/>
      <dgm:t>
        <a:bodyPr/>
        <a:lstStyle/>
        <a:p>
          <a:endParaRPr lang="es-CL"/>
        </a:p>
      </dgm:t>
    </dgm:pt>
    <dgm:pt modelId="{96DE6B32-BF2F-4BC2-B99E-FF3E7B3EF9FB}">
      <dgm:prSet phldrT="[Texto]" custT="1"/>
      <dgm:spPr/>
      <dgm:t>
        <a:bodyPr/>
        <a:lstStyle/>
        <a:p>
          <a:r>
            <a:rPr lang="es-ES" sz="1800" b="1"/>
            <a:t>Sigue Vigente</a:t>
          </a:r>
          <a:endParaRPr lang="es-CL" sz="1800" b="1"/>
        </a:p>
      </dgm:t>
    </dgm:pt>
    <dgm:pt modelId="{971B4900-7ED1-4C1C-A819-41DC7AA3B1AD}" type="parTrans" cxnId="{261025B0-620E-4C7B-A33C-08ED97E0CCD6}">
      <dgm:prSet/>
      <dgm:spPr/>
      <dgm:t>
        <a:bodyPr/>
        <a:lstStyle/>
        <a:p>
          <a:endParaRPr lang="es-CL"/>
        </a:p>
      </dgm:t>
    </dgm:pt>
    <dgm:pt modelId="{F650C23A-65AA-464F-8380-E248BD2CC0C7}" type="sibTrans" cxnId="{261025B0-620E-4C7B-A33C-08ED97E0CCD6}">
      <dgm:prSet/>
      <dgm:spPr/>
      <dgm:t>
        <a:bodyPr/>
        <a:lstStyle/>
        <a:p>
          <a:endParaRPr lang="es-CL"/>
        </a:p>
      </dgm:t>
    </dgm:pt>
    <dgm:pt modelId="{85BB4BA6-1A5E-43CD-8193-48CB9DE59277}">
      <dgm:prSet phldrT="[Texto]" custT="1"/>
      <dgm:spPr/>
      <dgm:t>
        <a:bodyPr/>
        <a:lstStyle/>
        <a:p>
          <a:r>
            <a:rPr lang="es-ES" sz="1600"/>
            <a:t>Visión:</a:t>
          </a:r>
          <a:endParaRPr lang="es-CL" sz="1600"/>
        </a:p>
      </dgm:t>
    </dgm:pt>
    <dgm:pt modelId="{5315464A-FF61-424F-BB81-BD27085392B5}" type="parTrans" cxnId="{0F1228BF-9105-448E-8B27-7067C13E51C6}">
      <dgm:prSet/>
      <dgm:spPr/>
      <dgm:t>
        <a:bodyPr/>
        <a:lstStyle/>
        <a:p>
          <a:endParaRPr lang="es-CL"/>
        </a:p>
      </dgm:t>
    </dgm:pt>
    <dgm:pt modelId="{F18BF897-7009-4C52-A78C-4018C36E76AE}" type="sibTrans" cxnId="{0F1228BF-9105-448E-8B27-7067C13E51C6}">
      <dgm:prSet/>
      <dgm:spPr/>
      <dgm:t>
        <a:bodyPr/>
        <a:lstStyle/>
        <a:p>
          <a:endParaRPr lang="es-CL"/>
        </a:p>
      </dgm:t>
    </dgm:pt>
    <dgm:pt modelId="{D53DB03C-CCED-409E-9A3B-1C89E598EEA7}">
      <dgm:prSet phldrT="[Texto]" custT="1"/>
      <dgm:spPr/>
      <dgm:t>
        <a:bodyPr/>
        <a:lstStyle/>
        <a:p>
          <a:r>
            <a:rPr lang="es-ES" sz="1600"/>
            <a:t>Estrategias transversales</a:t>
          </a:r>
          <a:endParaRPr lang="es-CL" sz="1600"/>
        </a:p>
      </dgm:t>
    </dgm:pt>
    <dgm:pt modelId="{C153AAF0-FFE4-4051-8E17-9EE4F670D9CF}" type="parTrans" cxnId="{6C822C38-453F-464E-AA98-BFEDCA0FA59B}">
      <dgm:prSet/>
      <dgm:spPr/>
      <dgm:t>
        <a:bodyPr/>
        <a:lstStyle/>
        <a:p>
          <a:endParaRPr lang="es-CL"/>
        </a:p>
      </dgm:t>
    </dgm:pt>
    <dgm:pt modelId="{1C684EA4-2100-427B-AB0B-228D23870237}" type="sibTrans" cxnId="{6C822C38-453F-464E-AA98-BFEDCA0FA59B}">
      <dgm:prSet/>
      <dgm:spPr/>
      <dgm:t>
        <a:bodyPr/>
        <a:lstStyle/>
        <a:p>
          <a:endParaRPr lang="es-CL"/>
        </a:p>
      </dgm:t>
    </dgm:pt>
    <dgm:pt modelId="{A125C69B-9871-4AC2-8C4D-FE50EBD68F62}">
      <dgm:prSet phldrT="[Texto]"/>
      <dgm:spPr/>
      <dgm:t>
        <a:bodyPr/>
        <a:lstStyle/>
        <a:p>
          <a:pPr marL="0" lvl="0" algn="l" defTabSz="755650">
            <a:lnSpc>
              <a:spcPct val="90000"/>
            </a:lnSpc>
            <a:spcBef>
              <a:spcPct val="0"/>
            </a:spcBef>
            <a:spcAft>
              <a:spcPct val="35000"/>
            </a:spcAft>
            <a:buNone/>
          </a:pPr>
          <a:r>
            <a:rPr lang="es-ES" sz="1600" b="1" kern="1200"/>
            <a:t>Requiere ajustes</a:t>
          </a:r>
          <a:endParaRPr lang="es-CL" sz="1600" b="1" kern="1200"/>
        </a:p>
      </dgm:t>
    </dgm:pt>
    <dgm:pt modelId="{0B0AFD11-4BE5-4FAC-ABE1-0C1DF1CDDBD2}" type="sibTrans" cxnId="{F4C2007C-38AE-4D70-85C7-6F269A43C0CC}">
      <dgm:prSet/>
      <dgm:spPr/>
      <dgm:t>
        <a:bodyPr/>
        <a:lstStyle/>
        <a:p>
          <a:endParaRPr lang="es-CL"/>
        </a:p>
      </dgm:t>
    </dgm:pt>
    <dgm:pt modelId="{60D26F42-00D0-44C8-9745-577186852CB0}" type="parTrans" cxnId="{F4C2007C-38AE-4D70-85C7-6F269A43C0CC}">
      <dgm:prSet/>
      <dgm:spPr/>
      <dgm:t>
        <a:bodyPr/>
        <a:lstStyle/>
        <a:p>
          <a:endParaRPr lang="es-CL"/>
        </a:p>
      </dgm:t>
    </dgm:pt>
    <dgm:pt modelId="{5ED325BF-FD4B-4F46-A6BC-24ECEDFDE7C4}">
      <dgm:prSet phldrT="[Texto]"/>
      <dgm:spPr/>
      <dgm:t>
        <a:bodyPr/>
        <a:lstStyle/>
        <a:p>
          <a:pPr marL="114300" lvl="1" indent="0" algn="l" defTabSz="577850">
            <a:lnSpc>
              <a:spcPct val="90000"/>
            </a:lnSpc>
            <a:spcBef>
              <a:spcPct val="0"/>
            </a:spcBef>
            <a:spcAft>
              <a:spcPct val="15000"/>
            </a:spcAft>
          </a:pPr>
          <a:r>
            <a:rPr lang="es-ES" sz="1200" kern="1200"/>
            <a:t> Análisis de situación</a:t>
          </a:r>
          <a:endParaRPr lang="es-CL" sz="1200" kern="1200"/>
        </a:p>
      </dgm:t>
    </dgm:pt>
    <dgm:pt modelId="{489B8A97-34FF-444B-AE45-77023859C8D2}" type="sibTrans" cxnId="{5FFCAD58-8D7F-4E1C-B059-3010EAC296C4}">
      <dgm:prSet/>
      <dgm:spPr/>
      <dgm:t>
        <a:bodyPr/>
        <a:lstStyle/>
        <a:p>
          <a:endParaRPr lang="es-CL"/>
        </a:p>
      </dgm:t>
    </dgm:pt>
    <dgm:pt modelId="{02A85886-BD23-4F5B-BA5D-A771AE3D894D}" type="parTrans" cxnId="{5FFCAD58-8D7F-4E1C-B059-3010EAC296C4}">
      <dgm:prSet/>
      <dgm:spPr/>
      <dgm:t>
        <a:bodyPr/>
        <a:lstStyle/>
        <a:p>
          <a:endParaRPr lang="es-CL"/>
        </a:p>
      </dgm:t>
    </dgm:pt>
    <dgm:pt modelId="{25BDDE08-539B-4FA7-B8EE-7A34C7EE6070}">
      <dgm:prSet custT="1"/>
      <dgm:spPr/>
      <dgm:t>
        <a:bodyPr/>
        <a:lstStyle/>
        <a:p>
          <a:pPr marL="114300" marR="0" lvl="1" indent="0" algn="l" defTabSz="577850" eaLnBrk="1" fontAlgn="auto" latinLnBrk="0" hangingPunct="1">
            <a:lnSpc>
              <a:spcPct val="90000"/>
            </a:lnSpc>
            <a:spcBef>
              <a:spcPct val="0"/>
            </a:spcBef>
            <a:spcAft>
              <a:spcPct val="15000"/>
            </a:spcAft>
            <a:buClrTx/>
            <a:buSzTx/>
            <a:buFont typeface="Arial" panose="020B0604020202020204" pitchFamily="34" charset="0"/>
            <a:buChar char="•"/>
            <a:tabLst/>
            <a:defRPr/>
          </a:pPr>
          <a:r>
            <a:rPr lang="es-ES" sz="1200" kern="1200">
              <a:solidFill>
                <a:schemeClr val="tx1"/>
              </a:solidFill>
              <a:latin typeface="Arial"/>
              <a:ea typeface="+mn-ea"/>
              <a:cs typeface="+mn-cs"/>
            </a:rPr>
            <a:t> </a:t>
          </a:r>
          <a:r>
            <a:rPr lang="es-ES" sz="1200" kern="1200">
              <a:solidFill>
                <a:schemeClr val="tx1"/>
              </a:solidFill>
            </a:rPr>
            <a:t>Integración de estrategias</a:t>
          </a:r>
          <a:endParaRPr lang="es-ES" sz="1200" kern="1200">
            <a:solidFill>
              <a:schemeClr val="tx1"/>
            </a:solidFill>
            <a:latin typeface="Arial"/>
            <a:ea typeface="+mn-ea"/>
            <a:cs typeface="+mn-cs"/>
          </a:endParaRPr>
        </a:p>
      </dgm:t>
    </dgm:pt>
    <dgm:pt modelId="{7A1E5B5C-6D57-43D0-9AD4-DF439F03A8B0}" type="sibTrans" cxnId="{4E90D613-1769-4EF3-A298-C406959BD5C9}">
      <dgm:prSet/>
      <dgm:spPr/>
      <dgm:t>
        <a:bodyPr/>
        <a:lstStyle/>
        <a:p>
          <a:endParaRPr lang="es-CL"/>
        </a:p>
      </dgm:t>
    </dgm:pt>
    <dgm:pt modelId="{4DD4E810-7C4E-4BB5-A3F1-6E101B3EAB1C}" type="parTrans" cxnId="{4E90D613-1769-4EF3-A298-C406959BD5C9}">
      <dgm:prSet/>
      <dgm:spPr/>
      <dgm:t>
        <a:bodyPr/>
        <a:lstStyle/>
        <a:p>
          <a:endParaRPr lang="es-CL"/>
        </a:p>
      </dgm:t>
    </dgm:pt>
    <dgm:pt modelId="{B8008BF8-17D3-4C00-B240-DE1D3E74CAEA}">
      <dgm:prSet phldrT="[Texto]" custT="1"/>
      <dgm:spPr/>
      <dgm:t>
        <a:bodyPr/>
        <a:lstStyle/>
        <a:p>
          <a:r>
            <a:rPr lang="es-ES" sz="1600"/>
            <a:t>Ejes de derechos</a:t>
          </a:r>
          <a:endParaRPr lang="es-CL" sz="1600"/>
        </a:p>
      </dgm:t>
    </dgm:pt>
    <dgm:pt modelId="{703D1E20-0FFE-4096-84E7-D177F304A96C}" type="parTrans" cxnId="{EFADA2BF-4CCC-4D09-8EA5-F723DE6D0031}">
      <dgm:prSet/>
      <dgm:spPr/>
      <dgm:t>
        <a:bodyPr/>
        <a:lstStyle/>
        <a:p>
          <a:endParaRPr lang="es-CL"/>
        </a:p>
      </dgm:t>
    </dgm:pt>
    <dgm:pt modelId="{8105ABAE-10B7-4411-8EFC-05ED5310BEB3}" type="sibTrans" cxnId="{EFADA2BF-4CCC-4D09-8EA5-F723DE6D0031}">
      <dgm:prSet/>
      <dgm:spPr/>
      <dgm:t>
        <a:bodyPr/>
        <a:lstStyle/>
        <a:p>
          <a:endParaRPr lang="es-CL"/>
        </a:p>
      </dgm:t>
    </dgm:pt>
    <dgm:pt modelId="{3C5702F9-5864-410E-9B03-CE50FDFAC98C}">
      <dgm:prSet custT="1"/>
      <dgm:spPr/>
      <dgm:t>
        <a:bodyPr/>
        <a:lstStyle/>
        <a:p>
          <a:pPr marL="114300" marR="0" lvl="1" indent="0" algn="l" defTabSz="577850" eaLnBrk="1" fontAlgn="auto" latinLnBrk="0" hangingPunct="1">
            <a:lnSpc>
              <a:spcPct val="90000"/>
            </a:lnSpc>
            <a:spcBef>
              <a:spcPct val="0"/>
            </a:spcBef>
            <a:spcAft>
              <a:spcPct val="15000"/>
            </a:spcAft>
            <a:buClrTx/>
            <a:buSzTx/>
            <a:buFont typeface="Arial" panose="020B0604020202020204" pitchFamily="34" charset="0"/>
            <a:buChar char="•"/>
            <a:tabLst/>
            <a:defRPr/>
          </a:pPr>
          <a:r>
            <a:rPr lang="es-ES" sz="1200" kern="1200"/>
            <a:t> Seguimiento y monitoreo</a:t>
          </a:r>
        </a:p>
      </dgm:t>
    </dgm:pt>
    <dgm:pt modelId="{984DD7BE-3C96-4661-BB0D-31A02D1458F8}" type="parTrans" cxnId="{D1CBEFA5-544A-4F99-ADAC-8EF4172DE83A}">
      <dgm:prSet/>
      <dgm:spPr/>
      <dgm:t>
        <a:bodyPr/>
        <a:lstStyle/>
        <a:p>
          <a:endParaRPr lang="es-CL"/>
        </a:p>
      </dgm:t>
    </dgm:pt>
    <dgm:pt modelId="{87AF6E64-137B-4C0D-A8FC-502781D8EA9C}" type="sibTrans" cxnId="{D1CBEFA5-544A-4F99-ADAC-8EF4172DE83A}">
      <dgm:prSet/>
      <dgm:spPr/>
      <dgm:t>
        <a:bodyPr/>
        <a:lstStyle/>
        <a:p>
          <a:endParaRPr lang="es-CL"/>
        </a:p>
      </dgm:t>
    </dgm:pt>
    <dgm:pt modelId="{EE160D71-5D01-4A05-9332-9A02696D190A}">
      <dgm:prSet phldrT="[Texto]"/>
      <dgm:spPr/>
      <dgm:t>
        <a:bodyPr/>
        <a:lstStyle/>
        <a:p>
          <a:pPr marL="114300" lvl="1" indent="0" algn="l" defTabSz="577850">
            <a:lnSpc>
              <a:spcPct val="90000"/>
            </a:lnSpc>
            <a:spcBef>
              <a:spcPct val="0"/>
            </a:spcBef>
            <a:spcAft>
              <a:spcPct val="15000"/>
            </a:spcAft>
          </a:pPr>
          <a:r>
            <a:rPr lang="es-ES" sz="1200" kern="1200"/>
            <a:t> Mapeo de actores del sistema</a:t>
          </a:r>
          <a:endParaRPr lang="es-CL" sz="1200" kern="1200"/>
        </a:p>
      </dgm:t>
    </dgm:pt>
    <dgm:pt modelId="{CEED20F1-CF0E-4936-A28D-7849B2074511}" type="parTrans" cxnId="{6474F709-07F3-4B31-916B-E60D2D60B165}">
      <dgm:prSet/>
      <dgm:spPr/>
      <dgm:t>
        <a:bodyPr/>
        <a:lstStyle/>
        <a:p>
          <a:endParaRPr lang="en-US"/>
        </a:p>
      </dgm:t>
    </dgm:pt>
    <dgm:pt modelId="{38EA44B5-6CD7-466D-9D98-1FF1C698EEBB}" type="sibTrans" cxnId="{6474F709-07F3-4B31-916B-E60D2D60B165}">
      <dgm:prSet/>
      <dgm:spPr/>
      <dgm:t>
        <a:bodyPr/>
        <a:lstStyle/>
        <a:p>
          <a:endParaRPr lang="en-US"/>
        </a:p>
      </dgm:t>
    </dgm:pt>
    <dgm:pt modelId="{849DFF50-4E74-4F61-A13D-BB0472B28A98}">
      <dgm:prSet custT="1"/>
      <dgm:spPr/>
      <dgm:t>
        <a:bodyPr/>
        <a:lstStyle/>
        <a:p>
          <a:pPr marL="114300" marR="0" lvl="1" indent="0" algn="l" defTabSz="577850" eaLnBrk="1" fontAlgn="auto" latinLnBrk="0" hangingPunct="1">
            <a:lnSpc>
              <a:spcPct val="90000"/>
            </a:lnSpc>
            <a:spcBef>
              <a:spcPct val="0"/>
            </a:spcBef>
            <a:spcAft>
              <a:spcPct val="15000"/>
            </a:spcAft>
            <a:buClrTx/>
            <a:buSzTx/>
            <a:buFont typeface="Arial" panose="020B0604020202020204" pitchFamily="34" charset="0"/>
            <a:buChar char="•"/>
            <a:tabLst/>
            <a:defRPr/>
          </a:pPr>
          <a:r>
            <a:rPr lang="es-ES" sz="1200" kern="1200">
              <a:solidFill>
                <a:schemeClr val="tx1"/>
              </a:solidFill>
              <a:latin typeface="Arial"/>
              <a:ea typeface="+mn-ea"/>
              <a:cs typeface="+mn-cs"/>
            </a:rPr>
            <a:t> Estructura de resultados</a:t>
          </a:r>
        </a:p>
      </dgm:t>
    </dgm:pt>
    <dgm:pt modelId="{DFC3EAF9-ED7A-4D4D-A86D-23D49D0AEAC3}" type="parTrans" cxnId="{48D6294D-DA60-49C2-B7B3-B81DB8C4B15E}">
      <dgm:prSet/>
      <dgm:spPr/>
      <dgm:t>
        <a:bodyPr/>
        <a:lstStyle/>
        <a:p>
          <a:endParaRPr lang="en-US"/>
        </a:p>
      </dgm:t>
    </dgm:pt>
    <dgm:pt modelId="{72824315-7C05-460B-8E24-3F5C18727322}" type="sibTrans" cxnId="{48D6294D-DA60-49C2-B7B3-B81DB8C4B15E}">
      <dgm:prSet/>
      <dgm:spPr/>
      <dgm:t>
        <a:bodyPr/>
        <a:lstStyle/>
        <a:p>
          <a:endParaRPr lang="en-US"/>
        </a:p>
      </dgm:t>
    </dgm:pt>
    <dgm:pt modelId="{63915AAA-DF28-4A5A-BD2A-0C4F5542B13C}" type="pres">
      <dgm:prSet presAssocID="{0846CF5D-A7D2-4142-9D26-F027BED0495F}" presName="Name0" presStyleCnt="0">
        <dgm:presLayoutVars>
          <dgm:chMax val="2"/>
          <dgm:chPref val="2"/>
          <dgm:dir/>
          <dgm:animOne/>
          <dgm:resizeHandles val="exact"/>
        </dgm:presLayoutVars>
      </dgm:prSet>
      <dgm:spPr/>
    </dgm:pt>
    <dgm:pt modelId="{8FCD0CE8-1422-4ADD-A108-41E7DE48E6A8}" type="pres">
      <dgm:prSet presAssocID="{0846CF5D-A7D2-4142-9D26-F027BED0495F}" presName="Background" presStyleLbl="bgImgPlace1" presStyleIdx="0" presStyleCnt="1" custScaleX="114082" custScaleY="115113"/>
      <dgm:spPr/>
    </dgm:pt>
    <dgm:pt modelId="{346F96AC-3B7D-45BB-A75A-12565F4BDDC6}" type="pres">
      <dgm:prSet presAssocID="{0846CF5D-A7D2-4142-9D26-F027BED0495F}" presName="ParentText1" presStyleLbl="revTx" presStyleIdx="0" presStyleCnt="2">
        <dgm:presLayoutVars>
          <dgm:chMax val="0"/>
          <dgm:chPref val="0"/>
          <dgm:bulletEnabled val="1"/>
        </dgm:presLayoutVars>
      </dgm:prSet>
      <dgm:spPr/>
    </dgm:pt>
    <dgm:pt modelId="{8E3B9CD9-4A36-4DD4-90F6-D9FB27EBC38C}" type="pres">
      <dgm:prSet presAssocID="{0846CF5D-A7D2-4142-9D26-F027BED0495F}" presName="ParentText2" presStyleLbl="revTx" presStyleIdx="1" presStyleCnt="2">
        <dgm:presLayoutVars>
          <dgm:chMax val="0"/>
          <dgm:chPref val="0"/>
          <dgm:bulletEnabled val="1"/>
        </dgm:presLayoutVars>
      </dgm:prSet>
      <dgm:spPr/>
    </dgm:pt>
    <dgm:pt modelId="{6F5F0030-9B41-477F-A9B9-74102AD7990F}" type="pres">
      <dgm:prSet presAssocID="{0846CF5D-A7D2-4142-9D26-F027BED0495F}" presName="Plus" presStyleLbl="alignNode1" presStyleIdx="0" presStyleCnt="2"/>
      <dgm:spPr/>
    </dgm:pt>
    <dgm:pt modelId="{0C9D75CD-A2BD-4A21-B3E1-28D9C280DF8B}" type="pres">
      <dgm:prSet presAssocID="{0846CF5D-A7D2-4142-9D26-F027BED0495F}" presName="Minus" presStyleLbl="alignNode1" presStyleIdx="1" presStyleCnt="2"/>
      <dgm:spPr/>
    </dgm:pt>
    <dgm:pt modelId="{F654A184-975D-415C-9E26-CA453CF707B4}" type="pres">
      <dgm:prSet presAssocID="{0846CF5D-A7D2-4142-9D26-F027BED0495F}" presName="Divider" presStyleLbl="parChTrans1D1" presStyleIdx="0" presStyleCnt="1"/>
      <dgm:spPr/>
    </dgm:pt>
  </dgm:ptLst>
  <dgm:cxnLst>
    <dgm:cxn modelId="{6474F709-07F3-4B31-916B-E60D2D60B165}" srcId="{A125C69B-9871-4AC2-8C4D-FE50EBD68F62}" destId="{EE160D71-5D01-4A05-9332-9A02696D190A}" srcOrd="1" destOrd="0" parTransId="{CEED20F1-CF0E-4936-A28D-7849B2074511}" sibTransId="{38EA44B5-6CD7-466D-9D98-1FF1C698EEBB}"/>
    <dgm:cxn modelId="{4E90D613-1769-4EF3-A298-C406959BD5C9}" srcId="{A125C69B-9871-4AC2-8C4D-FE50EBD68F62}" destId="{25BDDE08-539B-4FA7-B8EE-7A34C7EE6070}" srcOrd="2" destOrd="0" parTransId="{4DD4E810-7C4E-4BB5-A3F1-6E101B3EAB1C}" sibTransId="{7A1E5B5C-6D57-43D0-9AD4-DF439F03A8B0}"/>
    <dgm:cxn modelId="{839DFF23-FBBD-4405-BAE9-7DE78A1A62BB}" type="presOf" srcId="{D53DB03C-CCED-409E-9A3B-1C89E598EEA7}" destId="{346F96AC-3B7D-45BB-A75A-12565F4BDDC6}" srcOrd="0" destOrd="2" presId="urn:microsoft.com/office/officeart/2009/3/layout/PlusandMinus"/>
    <dgm:cxn modelId="{6C822C38-453F-464E-AA98-BFEDCA0FA59B}" srcId="{85BB4BA6-1A5E-43CD-8193-48CB9DE59277}" destId="{D53DB03C-CCED-409E-9A3B-1C89E598EEA7}" srcOrd="0" destOrd="0" parTransId="{C153AAF0-FFE4-4051-8E17-9EE4F670D9CF}" sibTransId="{1C684EA4-2100-427B-AB0B-228D23870237}"/>
    <dgm:cxn modelId="{819C9738-8FFA-46C3-BC33-AF44B4D9C48A}" type="presOf" srcId="{25BDDE08-539B-4FA7-B8EE-7A34C7EE6070}" destId="{8E3B9CD9-4A36-4DD4-90F6-D9FB27EBC38C}" srcOrd="0" destOrd="3" presId="urn:microsoft.com/office/officeart/2009/3/layout/PlusandMinus"/>
    <dgm:cxn modelId="{7DDA766A-D56C-4031-A9E2-F23954A66C7D}" type="presOf" srcId="{EE160D71-5D01-4A05-9332-9A02696D190A}" destId="{8E3B9CD9-4A36-4DD4-90F6-D9FB27EBC38C}" srcOrd="0" destOrd="2" presId="urn:microsoft.com/office/officeart/2009/3/layout/PlusandMinus"/>
    <dgm:cxn modelId="{48D6294D-DA60-49C2-B7B3-B81DB8C4B15E}" srcId="{A125C69B-9871-4AC2-8C4D-FE50EBD68F62}" destId="{849DFF50-4E74-4F61-A13D-BB0472B28A98}" srcOrd="3" destOrd="0" parTransId="{DFC3EAF9-ED7A-4D4D-A86D-23D49D0AEAC3}" sibTransId="{72824315-7C05-460B-8E24-3F5C18727322}"/>
    <dgm:cxn modelId="{5FFCAD58-8D7F-4E1C-B059-3010EAC296C4}" srcId="{A125C69B-9871-4AC2-8C4D-FE50EBD68F62}" destId="{5ED325BF-FD4B-4F46-A6BC-24ECEDFDE7C4}" srcOrd="0" destOrd="0" parTransId="{02A85886-BD23-4F5B-BA5D-A771AE3D894D}" sibTransId="{489B8A97-34FF-444B-AE45-77023859C8D2}"/>
    <dgm:cxn modelId="{F4C2007C-38AE-4D70-85C7-6F269A43C0CC}" srcId="{0846CF5D-A7D2-4142-9D26-F027BED0495F}" destId="{A125C69B-9871-4AC2-8C4D-FE50EBD68F62}" srcOrd="1" destOrd="0" parTransId="{60D26F42-00D0-44C8-9745-577186852CB0}" sibTransId="{0B0AFD11-4BE5-4FAC-ABE1-0C1DF1CDDBD2}"/>
    <dgm:cxn modelId="{D1CBEFA5-544A-4F99-ADAC-8EF4172DE83A}" srcId="{A125C69B-9871-4AC2-8C4D-FE50EBD68F62}" destId="{3C5702F9-5864-410E-9B03-CE50FDFAC98C}" srcOrd="4" destOrd="0" parTransId="{984DD7BE-3C96-4661-BB0D-31A02D1458F8}" sibTransId="{87AF6E64-137B-4C0D-A8FC-502781D8EA9C}"/>
    <dgm:cxn modelId="{0ECDD9A8-B2CC-4EE1-BD9C-5EE6F970B2C1}" type="presOf" srcId="{B8008BF8-17D3-4C00-B240-DE1D3E74CAEA}" destId="{346F96AC-3B7D-45BB-A75A-12565F4BDDC6}" srcOrd="0" destOrd="3" presId="urn:microsoft.com/office/officeart/2009/3/layout/PlusandMinus"/>
    <dgm:cxn modelId="{CE7E51AD-6D29-4A10-8B8A-E3D8FC60FE59}" type="presOf" srcId="{85BB4BA6-1A5E-43CD-8193-48CB9DE59277}" destId="{346F96AC-3B7D-45BB-A75A-12565F4BDDC6}" srcOrd="0" destOrd="1" presId="urn:microsoft.com/office/officeart/2009/3/layout/PlusandMinus"/>
    <dgm:cxn modelId="{261025B0-620E-4C7B-A33C-08ED97E0CCD6}" srcId="{0846CF5D-A7D2-4142-9D26-F027BED0495F}" destId="{96DE6B32-BF2F-4BC2-B99E-FF3E7B3EF9FB}" srcOrd="0" destOrd="0" parTransId="{971B4900-7ED1-4C1C-A819-41DC7AA3B1AD}" sibTransId="{F650C23A-65AA-464F-8380-E248BD2CC0C7}"/>
    <dgm:cxn modelId="{E6A492BA-F97A-40A9-9A6E-2D2D3CC22456}" type="presOf" srcId="{A125C69B-9871-4AC2-8C4D-FE50EBD68F62}" destId="{8E3B9CD9-4A36-4DD4-90F6-D9FB27EBC38C}" srcOrd="0" destOrd="0" presId="urn:microsoft.com/office/officeart/2009/3/layout/PlusandMinus"/>
    <dgm:cxn modelId="{0F1228BF-9105-448E-8B27-7067C13E51C6}" srcId="{96DE6B32-BF2F-4BC2-B99E-FF3E7B3EF9FB}" destId="{85BB4BA6-1A5E-43CD-8193-48CB9DE59277}" srcOrd="0" destOrd="0" parTransId="{5315464A-FF61-424F-BB81-BD27085392B5}" sibTransId="{F18BF897-7009-4C52-A78C-4018C36E76AE}"/>
    <dgm:cxn modelId="{EFADA2BF-4CCC-4D09-8EA5-F723DE6D0031}" srcId="{85BB4BA6-1A5E-43CD-8193-48CB9DE59277}" destId="{B8008BF8-17D3-4C00-B240-DE1D3E74CAEA}" srcOrd="1" destOrd="0" parTransId="{703D1E20-0FFE-4096-84E7-D177F304A96C}" sibTransId="{8105ABAE-10B7-4411-8EFC-05ED5310BEB3}"/>
    <dgm:cxn modelId="{F67A5AC6-E30E-428C-A0E9-3A1D656055D5}" type="presOf" srcId="{5ED325BF-FD4B-4F46-A6BC-24ECEDFDE7C4}" destId="{8E3B9CD9-4A36-4DD4-90F6-D9FB27EBC38C}" srcOrd="0" destOrd="1" presId="urn:microsoft.com/office/officeart/2009/3/layout/PlusandMinus"/>
    <dgm:cxn modelId="{9B67C3D1-250E-4534-9FBB-1561E622EDFF}" type="presOf" srcId="{0846CF5D-A7D2-4142-9D26-F027BED0495F}" destId="{63915AAA-DF28-4A5A-BD2A-0C4F5542B13C}" srcOrd="0" destOrd="0" presId="urn:microsoft.com/office/officeart/2009/3/layout/PlusandMinus"/>
    <dgm:cxn modelId="{04C453D6-CBA4-4873-A562-DCD43A69431C}" type="presOf" srcId="{96DE6B32-BF2F-4BC2-B99E-FF3E7B3EF9FB}" destId="{346F96AC-3B7D-45BB-A75A-12565F4BDDC6}" srcOrd="0" destOrd="0" presId="urn:microsoft.com/office/officeart/2009/3/layout/PlusandMinus"/>
    <dgm:cxn modelId="{0B6080E8-912A-4840-AD1A-9F5476959937}" type="presOf" srcId="{849DFF50-4E74-4F61-A13D-BB0472B28A98}" destId="{8E3B9CD9-4A36-4DD4-90F6-D9FB27EBC38C}" srcOrd="0" destOrd="4" presId="urn:microsoft.com/office/officeart/2009/3/layout/PlusandMinus"/>
    <dgm:cxn modelId="{73D646F3-AD92-4036-B67D-C1EEDA3EF63F}" srcId="{0846CF5D-A7D2-4142-9D26-F027BED0495F}" destId="{EA9CCBFD-18D1-4217-9350-58B0252C5223}" srcOrd="2" destOrd="0" parTransId="{4E42C82E-D0F7-48BB-AA5B-BDF1BFBBFA7B}" sibTransId="{FE01153B-C39A-4D52-993F-30835BC75C71}"/>
    <dgm:cxn modelId="{9BAB2BF6-35DE-4590-95F4-A00B8F0C6F8D}" type="presOf" srcId="{3C5702F9-5864-410E-9B03-CE50FDFAC98C}" destId="{8E3B9CD9-4A36-4DD4-90F6-D9FB27EBC38C}" srcOrd="0" destOrd="5" presId="urn:microsoft.com/office/officeart/2009/3/layout/PlusandMinus"/>
    <dgm:cxn modelId="{BAF5E397-B9C9-4D24-B722-C39C681493AA}" type="presParOf" srcId="{63915AAA-DF28-4A5A-BD2A-0C4F5542B13C}" destId="{8FCD0CE8-1422-4ADD-A108-41E7DE48E6A8}" srcOrd="0" destOrd="0" presId="urn:microsoft.com/office/officeart/2009/3/layout/PlusandMinus"/>
    <dgm:cxn modelId="{5E95AE5B-B0A2-4485-89D7-4BBA5F5A1B83}" type="presParOf" srcId="{63915AAA-DF28-4A5A-BD2A-0C4F5542B13C}" destId="{346F96AC-3B7D-45BB-A75A-12565F4BDDC6}" srcOrd="1" destOrd="0" presId="urn:microsoft.com/office/officeart/2009/3/layout/PlusandMinus"/>
    <dgm:cxn modelId="{8C172E7F-314A-46C1-8C5B-9F59DB5B7FB8}" type="presParOf" srcId="{63915AAA-DF28-4A5A-BD2A-0C4F5542B13C}" destId="{8E3B9CD9-4A36-4DD4-90F6-D9FB27EBC38C}" srcOrd="2" destOrd="0" presId="urn:microsoft.com/office/officeart/2009/3/layout/PlusandMinus"/>
    <dgm:cxn modelId="{C0902ADD-67F5-48B1-BAB2-FF7C276C8508}" type="presParOf" srcId="{63915AAA-DF28-4A5A-BD2A-0C4F5542B13C}" destId="{6F5F0030-9B41-477F-A9B9-74102AD7990F}" srcOrd="3" destOrd="0" presId="urn:microsoft.com/office/officeart/2009/3/layout/PlusandMinus"/>
    <dgm:cxn modelId="{70B103C1-70CA-4C12-A0D2-EAD82D9208BA}" type="presParOf" srcId="{63915AAA-DF28-4A5A-BD2A-0C4F5542B13C}" destId="{0C9D75CD-A2BD-4A21-B3E1-28D9C280DF8B}" srcOrd="4" destOrd="0" presId="urn:microsoft.com/office/officeart/2009/3/layout/PlusandMinus"/>
    <dgm:cxn modelId="{4CA6626E-F2C5-408A-91D2-3191ADCC79FC}" type="presParOf" srcId="{63915AAA-DF28-4A5A-BD2A-0C4F5542B13C}" destId="{F654A184-975D-415C-9E26-CA453CF707B4}" srcOrd="5" destOrd="0" presId="urn:microsoft.com/office/officeart/2009/3/layout/PlusandMinu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CD0CE8-1422-4ADD-A108-41E7DE48E6A8}">
      <dsp:nvSpPr>
        <dsp:cNvPr id="0" name=""/>
        <dsp:cNvSpPr/>
      </dsp:nvSpPr>
      <dsp:spPr>
        <a:xfrm>
          <a:off x="1087446" y="240294"/>
          <a:ext cx="5498611" cy="2867329"/>
        </a:xfrm>
        <a:prstGeom prst="rect">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46F96AC-3B7D-45BB-A75A-12565F4BDDC6}">
      <dsp:nvSpPr>
        <dsp:cNvPr id="0" name=""/>
        <dsp:cNvSpPr/>
      </dsp:nvSpPr>
      <dsp:spPr>
        <a:xfrm>
          <a:off x="1570856" y="719829"/>
          <a:ext cx="2238195" cy="2130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800100">
            <a:lnSpc>
              <a:spcPct val="90000"/>
            </a:lnSpc>
            <a:spcBef>
              <a:spcPct val="0"/>
            </a:spcBef>
            <a:spcAft>
              <a:spcPct val="35000"/>
            </a:spcAft>
            <a:buNone/>
          </a:pPr>
          <a:r>
            <a:rPr lang="es-ES" sz="1800" b="1" kern="1200"/>
            <a:t>Sigue Vigente</a:t>
          </a:r>
          <a:endParaRPr lang="es-CL" sz="1800" b="1" kern="1200"/>
        </a:p>
        <a:p>
          <a:pPr marL="171450" lvl="1" indent="-171450" algn="l" defTabSz="711200">
            <a:lnSpc>
              <a:spcPct val="90000"/>
            </a:lnSpc>
            <a:spcBef>
              <a:spcPct val="0"/>
            </a:spcBef>
            <a:spcAft>
              <a:spcPct val="15000"/>
            </a:spcAft>
            <a:buChar char="•"/>
          </a:pPr>
          <a:r>
            <a:rPr lang="es-ES" sz="1600" kern="1200"/>
            <a:t>Visión:</a:t>
          </a:r>
          <a:endParaRPr lang="es-CL" sz="1600" kern="1200"/>
        </a:p>
        <a:p>
          <a:pPr marL="342900" lvl="2" indent="-171450" algn="l" defTabSz="711200">
            <a:lnSpc>
              <a:spcPct val="90000"/>
            </a:lnSpc>
            <a:spcBef>
              <a:spcPct val="0"/>
            </a:spcBef>
            <a:spcAft>
              <a:spcPct val="15000"/>
            </a:spcAft>
            <a:buChar char="•"/>
          </a:pPr>
          <a:r>
            <a:rPr lang="es-ES" sz="1600" kern="1200"/>
            <a:t>Estrategias transversales</a:t>
          </a:r>
          <a:endParaRPr lang="es-CL" sz="1600" kern="1200"/>
        </a:p>
        <a:p>
          <a:pPr marL="342900" lvl="2" indent="-171450" algn="l" defTabSz="711200">
            <a:lnSpc>
              <a:spcPct val="90000"/>
            </a:lnSpc>
            <a:spcBef>
              <a:spcPct val="0"/>
            </a:spcBef>
            <a:spcAft>
              <a:spcPct val="15000"/>
            </a:spcAft>
            <a:buChar char="•"/>
          </a:pPr>
          <a:r>
            <a:rPr lang="es-ES" sz="1600" kern="1200"/>
            <a:t>Ejes de derechos</a:t>
          </a:r>
          <a:endParaRPr lang="es-CL" sz="1600" kern="1200"/>
        </a:p>
      </dsp:txBody>
      <dsp:txXfrm>
        <a:off x="1570856" y="719829"/>
        <a:ext cx="2238195" cy="2130919"/>
      </dsp:txXfrm>
    </dsp:sp>
    <dsp:sp modelId="{8E3B9CD9-4A36-4DD4-90F6-D9FB27EBC38C}">
      <dsp:nvSpPr>
        <dsp:cNvPr id="0" name=""/>
        <dsp:cNvSpPr/>
      </dsp:nvSpPr>
      <dsp:spPr>
        <a:xfrm>
          <a:off x="3858913" y="719829"/>
          <a:ext cx="2238195" cy="2130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t" anchorCtr="0">
          <a:noAutofit/>
        </a:bodyPr>
        <a:lstStyle/>
        <a:p>
          <a:pPr marL="0" lvl="0" indent="0" algn="l" defTabSz="755650">
            <a:lnSpc>
              <a:spcPct val="90000"/>
            </a:lnSpc>
            <a:spcBef>
              <a:spcPct val="0"/>
            </a:spcBef>
            <a:spcAft>
              <a:spcPct val="35000"/>
            </a:spcAft>
            <a:buNone/>
          </a:pPr>
          <a:r>
            <a:rPr lang="es-ES" sz="1600" b="1" kern="1200"/>
            <a:t>Requiere ajustes</a:t>
          </a:r>
          <a:endParaRPr lang="es-CL" sz="1600" b="1" kern="1200"/>
        </a:p>
        <a:p>
          <a:pPr marL="114300" lvl="1" indent="0" algn="l" defTabSz="577850">
            <a:lnSpc>
              <a:spcPct val="90000"/>
            </a:lnSpc>
            <a:spcBef>
              <a:spcPct val="0"/>
            </a:spcBef>
            <a:spcAft>
              <a:spcPct val="15000"/>
            </a:spcAft>
            <a:buChar char="•"/>
          </a:pPr>
          <a:r>
            <a:rPr lang="es-ES" sz="1200" kern="1200"/>
            <a:t> Análisis de situación</a:t>
          </a:r>
          <a:endParaRPr lang="es-CL" sz="1200" kern="1200"/>
        </a:p>
        <a:p>
          <a:pPr marL="114300" lvl="1" indent="0" algn="l" defTabSz="577850">
            <a:lnSpc>
              <a:spcPct val="90000"/>
            </a:lnSpc>
            <a:spcBef>
              <a:spcPct val="0"/>
            </a:spcBef>
            <a:spcAft>
              <a:spcPct val="15000"/>
            </a:spcAft>
            <a:buChar char="•"/>
          </a:pPr>
          <a:r>
            <a:rPr lang="es-ES" sz="1200" kern="1200"/>
            <a:t> Mapeo de actores del sistema</a:t>
          </a:r>
          <a:endParaRPr lang="es-CL" sz="1200" kern="1200"/>
        </a:p>
        <a:p>
          <a:pPr marL="114300" marR="0" lvl="1" indent="0" algn="l" defTabSz="577850" eaLnBrk="1" fontAlgn="auto" latinLnBrk="0" hangingPunct="1">
            <a:lnSpc>
              <a:spcPct val="90000"/>
            </a:lnSpc>
            <a:spcBef>
              <a:spcPct val="0"/>
            </a:spcBef>
            <a:spcAft>
              <a:spcPct val="15000"/>
            </a:spcAft>
            <a:buClrTx/>
            <a:buSzTx/>
            <a:buFont typeface="Arial" panose="020B0604020202020204" pitchFamily="34" charset="0"/>
            <a:buChar char="•"/>
            <a:tabLst/>
            <a:defRPr/>
          </a:pPr>
          <a:r>
            <a:rPr lang="es-ES" sz="1200" kern="1200">
              <a:solidFill>
                <a:schemeClr val="tx1"/>
              </a:solidFill>
              <a:latin typeface="Arial"/>
              <a:ea typeface="+mn-ea"/>
              <a:cs typeface="+mn-cs"/>
            </a:rPr>
            <a:t> </a:t>
          </a:r>
          <a:r>
            <a:rPr lang="es-ES" sz="1200" kern="1200">
              <a:solidFill>
                <a:schemeClr val="tx1"/>
              </a:solidFill>
            </a:rPr>
            <a:t>Integración de estrategias</a:t>
          </a:r>
          <a:endParaRPr lang="es-ES" sz="1200" kern="1200">
            <a:solidFill>
              <a:schemeClr val="tx1"/>
            </a:solidFill>
            <a:latin typeface="Arial"/>
            <a:ea typeface="+mn-ea"/>
            <a:cs typeface="+mn-cs"/>
          </a:endParaRPr>
        </a:p>
        <a:p>
          <a:pPr marL="114300" marR="0" lvl="1" indent="0" algn="l" defTabSz="577850" eaLnBrk="1" fontAlgn="auto" latinLnBrk="0" hangingPunct="1">
            <a:lnSpc>
              <a:spcPct val="90000"/>
            </a:lnSpc>
            <a:spcBef>
              <a:spcPct val="0"/>
            </a:spcBef>
            <a:spcAft>
              <a:spcPct val="15000"/>
            </a:spcAft>
            <a:buClrTx/>
            <a:buSzTx/>
            <a:buFont typeface="Arial" panose="020B0604020202020204" pitchFamily="34" charset="0"/>
            <a:buChar char="•"/>
            <a:tabLst/>
            <a:defRPr/>
          </a:pPr>
          <a:r>
            <a:rPr lang="es-ES" sz="1200" kern="1200">
              <a:solidFill>
                <a:schemeClr val="tx1"/>
              </a:solidFill>
              <a:latin typeface="Arial"/>
              <a:ea typeface="+mn-ea"/>
              <a:cs typeface="+mn-cs"/>
            </a:rPr>
            <a:t> Estructura de resultados</a:t>
          </a:r>
        </a:p>
        <a:p>
          <a:pPr marL="114300" marR="0" lvl="1" indent="0" algn="l" defTabSz="577850" eaLnBrk="1" fontAlgn="auto" latinLnBrk="0" hangingPunct="1">
            <a:lnSpc>
              <a:spcPct val="90000"/>
            </a:lnSpc>
            <a:spcBef>
              <a:spcPct val="0"/>
            </a:spcBef>
            <a:spcAft>
              <a:spcPct val="15000"/>
            </a:spcAft>
            <a:buClrTx/>
            <a:buSzTx/>
            <a:buFont typeface="Arial" panose="020B0604020202020204" pitchFamily="34" charset="0"/>
            <a:buChar char="•"/>
            <a:tabLst/>
            <a:defRPr/>
          </a:pPr>
          <a:r>
            <a:rPr lang="es-ES" sz="1200" kern="1200"/>
            <a:t> Seguimiento y monitoreo</a:t>
          </a:r>
        </a:p>
      </dsp:txBody>
      <dsp:txXfrm>
        <a:off x="3858913" y="719829"/>
        <a:ext cx="2238195" cy="2130919"/>
      </dsp:txXfrm>
    </dsp:sp>
    <dsp:sp modelId="{6F5F0030-9B41-477F-A9B9-74102AD7990F}">
      <dsp:nvSpPr>
        <dsp:cNvPr id="0" name=""/>
        <dsp:cNvSpPr/>
      </dsp:nvSpPr>
      <dsp:spPr>
        <a:xfrm>
          <a:off x="928206" y="-69962"/>
          <a:ext cx="941814" cy="941814"/>
        </a:xfrm>
        <a:prstGeom prst="plus">
          <a:avLst>
            <a:gd name="adj" fmla="val 328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9D75CD-A2BD-4A21-B3E1-28D9C280DF8B}">
      <dsp:nvSpPr>
        <dsp:cNvPr id="0" name=""/>
        <dsp:cNvSpPr/>
      </dsp:nvSpPr>
      <dsp:spPr>
        <a:xfrm>
          <a:off x="5581880" y="268736"/>
          <a:ext cx="886414" cy="303766"/>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654A184-975D-415C-9E26-CA453CF707B4}">
      <dsp:nvSpPr>
        <dsp:cNvPr id="0" name=""/>
        <dsp:cNvSpPr/>
      </dsp:nvSpPr>
      <dsp:spPr>
        <a:xfrm>
          <a:off x="3836752" y="724386"/>
          <a:ext cx="554" cy="2035233"/>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9/3/layout/PlusandMinus">
  <dgm:title val=""/>
  <dgm:desc val=""/>
  <dgm:catLst>
    <dgm:cat type="relationship" pri="3600"/>
  </dgm:catLst>
  <dgm:samp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2"/>
      <dgm:chPref val="2"/>
      <dgm:dir/>
      <dgm:animOne/>
      <dgm:resizeHandles val="exact"/>
    </dgm:varLst>
    <dgm:alg type="composite">
      <dgm:param type="ar" val="1.8238"/>
    </dgm:alg>
    <dgm:shape xmlns:r="http://schemas.openxmlformats.org/officeDocument/2006/relationships" r:blip="">
      <dgm:adjLst/>
    </dgm:shape>
    <dgm:choose name="Name1">
      <dgm:if name="Name2" func="var" arg="dir" op="equ" val="norm">
        <dgm:constrLst>
          <dgm:constr type="primFontSz" for="des" ptType="node" op="equ" val="65"/>
          <dgm:constr type="l" for="ch" forName="Background" refType="w" fact="0.09"/>
          <dgm:constr type="t" for="ch" forName="Background" refType="h" fact="0.1641"/>
          <dgm:constr type="w" for="ch" forName="Background" refType="w" fact="0.87"/>
          <dgm:constr type="h" for="ch" forName="Background" refType="h" fact="0.82"/>
          <dgm:constr type="l" for="ch" forName="ParentText1" refType="w" fact="0.116"/>
          <dgm:constr type="t" for="ch" forName="ParentText1" refType="h" fact="0.26"/>
          <dgm:constr type="w" for="ch" forName="ParentText1" refType="w" fact="0.404"/>
          <dgm:constr type="h" for="ch" forName="ParentText1" refType="h" fact="0.7015"/>
          <dgm:constr type="l" for="ch" forName="ParentText2" refType="w" fact="0.529"/>
          <dgm:constr type="t" for="ch" forName="ParentText2" refType="h" fact="0.26"/>
          <dgm:constr type="w" for="ch" forName="ParentText2" refType="w" fact="0.404"/>
          <dgm:constr type="h" for="ch" forName="ParentText2" refType="h" fact="0.7015"/>
          <dgm:constr type="l" for="ch" forName="Plus" refType="w" fact="0"/>
          <dgm:constr type="t" for="ch" forName="Plus" refType="h" fact="0"/>
          <dgm:constr type="w" for="ch" forName="Plus" refType="w" fact="0.17"/>
          <dgm:constr type="h" for="ch" forName="Plus" refType="w" refFor="ch" refForName="Plus"/>
          <dgm:constr type="l" for="ch" forName="Minus" refType="w" fact="0.84"/>
          <dgm:constr type="t" for="ch" forName="Minus" refType="h" fact="0.1115"/>
          <dgm:constr type="w" for="ch" forName="Minus" refType="w" fact="0.16"/>
          <dgm:constr type="h" for="ch" forName="Minus" refType="h" fact="0.1"/>
          <dgm:constr type="l" for="ch" forName="Divider" refType="w" fact="0.525"/>
          <dgm:constr type="t" for="ch" forName="Divider" refType="h" fact="0.2615"/>
          <dgm:constr type="w" for="ch" forName="Divider" refType="w" fact="0.0001"/>
          <dgm:constr type="h" for="ch" forName="Divider" refType="h" fact="0.67"/>
        </dgm:constrLst>
      </dgm:if>
      <dgm:else name="Name3">
        <dgm:constrLst>
          <dgm:constr type="primFontSz" for="des" ptType="node" op="equ" val="65"/>
          <dgm:constr type="r" for="ch" forName="Background" refType="w" fact="-0.09"/>
          <dgm:constr type="t" for="ch" forName="Background" refType="h" fact="0.1641"/>
          <dgm:constr type="w" for="ch" forName="Background" refType="w" fact="0.87"/>
          <dgm:constr type="h" for="ch" forName="Background" refType="h" fact="0.82"/>
          <dgm:constr type="r" for="ch" forName="ParentText1" refType="w" fact="-0.116"/>
          <dgm:constr type="t" for="ch" forName="ParentText1" refType="h" fact="0.26"/>
          <dgm:constr type="w" for="ch" forName="ParentText1" refType="w" fact="0.404"/>
          <dgm:constr type="h" for="ch" forName="ParentText1" refType="h" fact="0.7015"/>
          <dgm:constr type="r" for="ch" forName="ParentText2" refType="w" fact="-0.529"/>
          <dgm:constr type="t" for="ch" forName="ParentText2" refType="h" fact="0.26"/>
          <dgm:constr type="w" for="ch" forName="ParentText2" refType="w" fact="0.404"/>
          <dgm:constr type="h" for="ch" forName="ParentText2" refType="h" fact="0.7015"/>
          <dgm:constr type="r" for="ch" forName="Plus" refType="w" fact="0"/>
          <dgm:constr type="t" for="ch" forName="Plus" refType="h" fact="0"/>
          <dgm:constr type="w" for="ch" forName="Plus" refType="w" fact="0.17"/>
          <dgm:constr type="h" for="ch" forName="Plus" refType="w" refFor="ch" refForName="Plus"/>
          <dgm:constr type="r" for="ch" forName="Minus" refType="w" fact="-0.84"/>
          <dgm:constr type="t" for="ch" forName="Minus" refType="h" fact="0.1115"/>
          <dgm:constr type="w" for="ch" forName="Minus" refType="w" fact="0.16"/>
          <dgm:constr type="h" for="ch" forName="Minus" refType="h" fact="0.1"/>
          <dgm:constr type="r" for="ch" forName="Divider" refType="w" fact="-0.525"/>
          <dgm:constr type="t" for="ch" forName="Divider" refType="h" fact="0.2615"/>
          <dgm:constr type="w" for="ch" forName="Divider" refType="w" fact="0.0001"/>
          <dgm:constr type="h" for="ch" forName="Divider" refType="h" fact="0.67"/>
        </dgm:constrLst>
      </dgm:else>
    </dgm:choose>
    <dgm:layoutNode name="Background" styleLbl="bgImgPlace1">
      <dgm:alg type="sp"/>
      <dgm:shape xmlns:r="http://schemas.openxmlformats.org/officeDocument/2006/relationships" type="rect" r:blip="">
        <dgm:adjLst/>
      </dgm:shape>
      <dgm:presOf/>
    </dgm:layoutNode>
    <dgm:layoutNode name="ParentText1"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1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Text2"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2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lus" styleLbl="alignNode1">
      <dgm:alg type="sp"/>
      <dgm:shape xmlns:r="http://schemas.openxmlformats.org/officeDocument/2006/relationships" type="plus" r:blip="">
        <dgm:adjLst>
          <dgm:adj idx="1" val="0.3281"/>
        </dgm:adjLst>
      </dgm:shape>
      <dgm:presOf/>
    </dgm:layoutNode>
    <dgm:layoutNode name="Minus" styleLbl="alignNode1">
      <dgm:alg type="sp"/>
      <dgm:shape xmlns:r="http://schemas.openxmlformats.org/officeDocument/2006/relationships" type="rect" r:blip="">
        <dgm:adjLst/>
      </dgm:shape>
      <dgm:presOf/>
    </dgm:layoutNode>
    <dgm:layoutNode name="Divider" styleLbl="parChTrans1D1">
      <dgm:alg type="sp"/>
      <dgm:shape xmlns:r="http://schemas.openxmlformats.org/officeDocument/2006/relationships" type="line" r:blip="">
        <dgm:adjLst/>
      </dgm:shape>
      <dgm:presOf/>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a:t>Principales cambios en la acción de la </a:t>
            </a:r>
            <a:r>
              <a:rPr lang="es-ES" err="1"/>
              <a:t>SdN</a:t>
            </a:r>
            <a:r>
              <a:rPr lang="es-ES"/>
              <a:t> EN SU ROL DE LIDERAZGO (CREO QUE HAY QUE BUSCAR UNA FORMA GRÁFICA DE MOSTRAR CUÁNDO ES HALLAZGO Y CUANDO RECOMENDACIÓN.</a:t>
            </a:r>
            <a:endParaRPr lang="es-CL"/>
          </a:p>
        </p:txBody>
      </p:sp>
    </p:spTree>
    <p:extLst>
      <p:ext uri="{BB962C8B-B14F-4D97-AF65-F5344CB8AC3E}">
        <p14:creationId xmlns:p14="http://schemas.microsoft.com/office/powerpoint/2010/main" val="1775179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224d254be29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224d254be29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1150" algn="l" rtl="0">
              <a:lnSpc>
                <a:spcPct val="115000"/>
              </a:lnSpc>
              <a:spcBef>
                <a:spcPts val="0"/>
              </a:spcBef>
              <a:spcAft>
                <a:spcPts val="0"/>
              </a:spcAft>
              <a:buClr>
                <a:srgbClr val="595959"/>
              </a:buClr>
              <a:buSzPts val="1300"/>
              <a:buFont typeface="Lato"/>
              <a:buChar char="●"/>
            </a:pPr>
            <a:r>
              <a:rPr lang="es" sz="1300">
                <a:solidFill>
                  <a:srgbClr val="595959"/>
                </a:solidFill>
                <a:latin typeface="Lato"/>
                <a:ea typeface="Lato"/>
                <a:cs typeface="Lato"/>
                <a:sym typeface="Lato"/>
              </a:rPr>
              <a:t>ACÁ HARÍA TRES MONITOS O CÍRCULOS. SON 3 TEMAS PRINCIPALES: AUSENCIA FLEXIBILIDAD PARA ACCIÓN- NECESIDAD- LOGRO (ESTO NO ESTOY SEGURA Q SEA SOSTENIBILIDAD AHORA Q LO VEO ACÁ). 2. LO PRESUPUESTARIO Y 3 INTEGRALIDAD. 4. Sí hay sostenibilidad normativa (algo positivo). </a:t>
            </a:r>
          </a:p>
          <a:p>
            <a:pPr marL="457200" lvl="0" indent="-311150" algn="l" rtl="0">
              <a:lnSpc>
                <a:spcPct val="115000"/>
              </a:lnSpc>
              <a:spcBef>
                <a:spcPts val="0"/>
              </a:spcBef>
              <a:spcAft>
                <a:spcPts val="0"/>
              </a:spcAft>
              <a:buClr>
                <a:srgbClr val="595959"/>
              </a:buClr>
              <a:buSzPts val="1300"/>
              <a:buFont typeface="Lato"/>
              <a:buChar char="●"/>
            </a:pPr>
            <a:endParaRPr lang="es" sz="1300">
              <a:solidFill>
                <a:srgbClr val="595959"/>
              </a:solidFill>
              <a:latin typeface="Lato"/>
              <a:ea typeface="Lato"/>
              <a:cs typeface="Lato"/>
              <a:sym typeface="Lato"/>
            </a:endParaRPr>
          </a:p>
          <a:p>
            <a:pPr marL="285750" indent="-285750" algn="just">
              <a:lnSpc>
                <a:spcPct val="107000"/>
              </a:lnSpc>
              <a:spcAft>
                <a:spcPts val="800"/>
              </a:spcAft>
              <a:buFont typeface="Arial" panose="020B0604020202020204" pitchFamily="34" charset="0"/>
              <a:buChar char="•"/>
            </a:pPr>
            <a:r>
              <a:rPr lang="es-ES" sz="1100">
                <a:effectLst/>
                <a:latin typeface="Gotham Narrow Book" pitchFamily="50" charset="0"/>
                <a:ea typeface="Times New Roman" panose="02020603050405020304" pitchFamily="18" charset="0"/>
                <a:cs typeface="Times New Roman" panose="02020603050405020304" pitchFamily="18" charset="0"/>
              </a:rPr>
              <a:t>El seguimiento no contempla retroalimentación ni evaluación</a:t>
            </a:r>
          </a:p>
          <a:p>
            <a:pPr marL="285750" indent="-285750" algn="just">
              <a:lnSpc>
                <a:spcPct val="107000"/>
              </a:lnSpc>
              <a:spcAft>
                <a:spcPts val="800"/>
              </a:spcAft>
              <a:buFont typeface="Arial" panose="020B0604020202020204" pitchFamily="34" charset="0"/>
              <a:buChar char="•"/>
            </a:pPr>
            <a:r>
              <a:rPr lang="es-ES" sz="1100">
                <a:effectLst/>
                <a:latin typeface="Gotham Narrow Book" pitchFamily="50" charset="0"/>
                <a:ea typeface="Times New Roman" panose="02020603050405020304" pitchFamily="18" charset="0"/>
                <a:cs typeface="Times New Roman" panose="02020603050405020304" pitchFamily="18" charset="0"/>
              </a:rPr>
              <a:t>No permite readecuar acciones, obtener buenas prácticas o lecciones aprendidas para una gestión que contribuya al logro de los resultados del Plan. </a:t>
            </a:r>
          </a:p>
          <a:p>
            <a:pPr marL="285750" indent="-285750" algn="just">
              <a:lnSpc>
                <a:spcPct val="107000"/>
              </a:lnSpc>
              <a:spcAft>
                <a:spcPts val="800"/>
              </a:spcAft>
              <a:buFont typeface="Arial" panose="020B0604020202020204" pitchFamily="34" charset="0"/>
              <a:buChar char="•"/>
            </a:pPr>
            <a:r>
              <a:rPr lang="es-ES" sz="1100">
                <a:solidFill>
                  <a:srgbClr val="FF0000"/>
                </a:solidFill>
                <a:effectLst/>
                <a:latin typeface="Gotham Narrow Book" pitchFamily="50" charset="0"/>
                <a:ea typeface="Times New Roman" panose="02020603050405020304" pitchFamily="18" charset="0"/>
                <a:cs typeface="Times New Roman" panose="02020603050405020304" pitchFamily="18" charset="0"/>
              </a:rPr>
              <a:t>2. VISIÓN SECTOR: ESTADO GARANTE: (DIFÍCIL INSTALAR VISIÓN INTEGRAL DEL PROBLEMA NI SOLUCIÓN) </a:t>
            </a:r>
            <a:r>
              <a:rPr lang="es-ES" sz="1100" strike="sngStrike">
                <a:effectLst/>
                <a:latin typeface="Gotham Narrow Book" pitchFamily="50" charset="0"/>
                <a:ea typeface="Times New Roman" panose="02020603050405020304" pitchFamily="18" charset="0"/>
                <a:cs typeface="Times New Roman" panose="02020603050405020304" pitchFamily="18" charset="0"/>
              </a:rPr>
              <a:t>Se requiere mayor integralidad y no visión </a:t>
            </a:r>
            <a:r>
              <a:rPr lang="es-ES" sz="1100" strike="sngStrike" err="1">
                <a:effectLst/>
                <a:latin typeface="Gotham Narrow Book" pitchFamily="50" charset="0"/>
                <a:ea typeface="Times New Roman" panose="02020603050405020304" pitchFamily="18" charset="0"/>
                <a:cs typeface="Times New Roman" panose="02020603050405020304" pitchFamily="18" charset="0"/>
              </a:rPr>
              <a:t>sectorializada</a:t>
            </a:r>
            <a:r>
              <a:rPr lang="es-ES" sz="1100" strike="sngStrike">
                <a:effectLst/>
                <a:latin typeface="Gotham Narrow Book" pitchFamily="50" charset="0"/>
                <a:ea typeface="Times New Roman" panose="02020603050405020304" pitchFamily="18" charset="0"/>
                <a:cs typeface="Times New Roman" panose="02020603050405020304" pitchFamily="18" charset="0"/>
              </a:rPr>
              <a:t>.   </a:t>
            </a:r>
            <a:r>
              <a:rPr lang="es-ES" sz="1100" strike="noStrike">
                <a:effectLst/>
                <a:latin typeface="Gotham Narrow Book" pitchFamily="50" charset="0"/>
                <a:ea typeface="Times New Roman" panose="02020603050405020304" pitchFamily="18" charset="0"/>
                <a:cs typeface="Times New Roman" panose="02020603050405020304" pitchFamily="18" charset="0"/>
              </a:rPr>
              <a:t> Entonces no se requiere articulación…</a:t>
            </a:r>
            <a:endParaRPr lang="es-ES" sz="1100" strike="sngStrike">
              <a:effectLst/>
              <a:latin typeface="Gotham Narrow Book" pitchFamily="50" charset="0"/>
              <a:ea typeface="Times New Roman" panose="02020603050405020304" pitchFamily="18" charset="0"/>
              <a:cs typeface="Times New Roman" panose="02020603050405020304" pitchFamily="18" charset="0"/>
            </a:endParaRPr>
          </a:p>
          <a:p>
            <a:pPr marL="285750" indent="-285750" algn="just">
              <a:lnSpc>
                <a:spcPct val="107000"/>
              </a:lnSpc>
              <a:spcAft>
                <a:spcPts val="800"/>
              </a:spcAft>
              <a:buFont typeface="Arial" panose="020B0604020202020204" pitchFamily="34" charset="0"/>
              <a:buChar char="•"/>
            </a:pPr>
            <a:r>
              <a:rPr lang="es-ES" sz="1100">
                <a:effectLst/>
                <a:latin typeface="Gotham Narrow Book" pitchFamily="50" charset="0"/>
                <a:ea typeface="Times New Roman" panose="02020603050405020304" pitchFamily="18" charset="0"/>
                <a:cs typeface="Times New Roman" panose="02020603050405020304" pitchFamily="18" charset="0"/>
              </a:rPr>
              <a:t>3.$: </a:t>
            </a:r>
          </a:p>
          <a:p>
            <a:pPr marL="285750" indent="-285750" algn="just">
              <a:lnSpc>
                <a:spcPct val="107000"/>
              </a:lnSpc>
              <a:spcAft>
                <a:spcPts val="800"/>
              </a:spcAft>
              <a:buFont typeface="Arial" panose="020B0604020202020204" pitchFamily="34" charset="0"/>
              <a:buChar char="•"/>
            </a:pPr>
            <a:r>
              <a:rPr lang="es-ES" sz="1100">
                <a:solidFill>
                  <a:srgbClr val="FF0000"/>
                </a:solidFill>
                <a:effectLst/>
                <a:latin typeface="Gotham Narrow Book" pitchFamily="50" charset="0"/>
                <a:ea typeface="Times New Roman" panose="02020603050405020304" pitchFamily="18" charset="0"/>
                <a:cs typeface="Times New Roman" panose="02020603050405020304" pitchFamily="18" charset="0"/>
              </a:rPr>
              <a:t>- Avances en metodología para calcular gasto en niñez </a:t>
            </a:r>
          </a:p>
          <a:p>
            <a:pPr marL="285750" indent="-285750" algn="just">
              <a:lnSpc>
                <a:spcPct val="107000"/>
              </a:lnSpc>
              <a:spcAft>
                <a:spcPts val="800"/>
              </a:spcAft>
              <a:buFont typeface="Arial" panose="020B0604020202020204" pitchFamily="34" charset="0"/>
              <a:buChar char="•"/>
            </a:pPr>
            <a:r>
              <a:rPr lang="es-ES" sz="1100">
                <a:solidFill>
                  <a:srgbClr val="FF0000"/>
                </a:solidFill>
                <a:effectLst/>
                <a:latin typeface="Gotham Narrow Book" pitchFamily="50" charset="0"/>
                <a:ea typeface="Times New Roman" panose="02020603050405020304" pitchFamily="18" charset="0"/>
                <a:cs typeface="Times New Roman" panose="02020603050405020304" pitchFamily="18" charset="0"/>
              </a:rPr>
              <a:t> -Se requiere calcular el costo e inversión: el Plan en su totalidad. </a:t>
            </a:r>
          </a:p>
          <a:p>
            <a:pPr marL="285750" indent="-285750" algn="just">
              <a:lnSpc>
                <a:spcPct val="107000"/>
              </a:lnSpc>
              <a:spcAft>
                <a:spcPts val="800"/>
              </a:spcAft>
              <a:buFont typeface="Arial" panose="020B0604020202020204" pitchFamily="34" charset="0"/>
              <a:buChar char="•"/>
            </a:pPr>
            <a:r>
              <a:rPr lang="es-ES" sz="1100">
                <a:solidFill>
                  <a:srgbClr val="FF0000"/>
                </a:solidFill>
                <a:effectLst/>
                <a:latin typeface="Gotham Narrow Book" pitchFamily="50" charset="0"/>
                <a:ea typeface="Times New Roman" panose="02020603050405020304" pitchFamily="18" charset="0"/>
                <a:cs typeface="Times New Roman" panose="02020603050405020304" pitchFamily="18" charset="0"/>
              </a:rPr>
              <a:t>   -Estrategia para abordar un cambio en la lógica presupuestaria para asegurar recursos en un mediano plazo. </a:t>
            </a:r>
          </a:p>
          <a:p>
            <a:pPr marL="285750" marR="0" lvl="0" indent="-285750" algn="just" defTabSz="914400" rtl="0" eaLnBrk="1" fontAlgn="auto" latinLnBrk="0" hangingPunct="1">
              <a:lnSpc>
                <a:spcPct val="107000"/>
              </a:lnSpc>
              <a:spcBef>
                <a:spcPts val="0"/>
              </a:spcBef>
              <a:spcAft>
                <a:spcPts val="800"/>
              </a:spcAft>
              <a:buClr>
                <a:srgbClr val="000000"/>
              </a:buClr>
              <a:buSzTx/>
              <a:buFont typeface="Arial" panose="020B0604020202020204" pitchFamily="34" charset="0"/>
              <a:buChar char="•"/>
              <a:tabLst/>
              <a:defRPr/>
            </a:pPr>
            <a:r>
              <a:rPr lang="es-ES" sz="1100">
                <a:effectLst/>
                <a:latin typeface="Gotham Narrow Book" pitchFamily="50" charset="0"/>
                <a:ea typeface="Times New Roman" panose="02020603050405020304" pitchFamily="18" charset="0"/>
                <a:cs typeface="Times New Roman" panose="02020603050405020304" pitchFamily="18" charset="0"/>
              </a:rPr>
              <a:t>Lógica presupuestaria: no permite asegurar que todas las acciones sean sostenibles, y que la estrategia sea flexible y basada en derechos. </a:t>
            </a:r>
          </a:p>
          <a:p>
            <a:pPr marL="457200" lvl="0" indent="-311150" algn="l" rtl="0">
              <a:lnSpc>
                <a:spcPct val="115000"/>
              </a:lnSpc>
              <a:spcBef>
                <a:spcPts val="0"/>
              </a:spcBef>
              <a:spcAft>
                <a:spcPts val="0"/>
              </a:spcAft>
              <a:buClr>
                <a:srgbClr val="595959"/>
              </a:buClr>
              <a:buSzPts val="1300"/>
              <a:buFont typeface="Lato"/>
              <a:buChar char="●"/>
            </a:pPr>
            <a:endParaRPr/>
          </a:p>
        </p:txBody>
      </p:sp>
    </p:spTree>
    <p:extLst>
      <p:ext uri="{BB962C8B-B14F-4D97-AF65-F5344CB8AC3E}">
        <p14:creationId xmlns:p14="http://schemas.microsoft.com/office/powerpoint/2010/main" val="8301630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249737e908a_0_6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249737e908a_0_6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6036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a:t>Principales cambios en la acción de la </a:t>
            </a:r>
            <a:r>
              <a:rPr lang="es-ES" err="1"/>
              <a:t>SdN</a:t>
            </a:r>
            <a:r>
              <a:rPr lang="es-ES"/>
              <a:t> EN SU ROL DE LIDERAZGO (CREO QUE HAY QUE BUSCAR UNA FORMA GRÁFICA DE MOSTRAR CUÁNDO ES HALLAZGO Y CUANDO RECOMENDACIÓN.</a:t>
            </a:r>
            <a:endParaRPr lang="es-CL"/>
          </a:p>
        </p:txBody>
      </p:sp>
    </p:spTree>
    <p:extLst>
      <p:ext uri="{BB962C8B-B14F-4D97-AF65-F5344CB8AC3E}">
        <p14:creationId xmlns:p14="http://schemas.microsoft.com/office/powerpoint/2010/main" val="17151678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a:t>Principales cambios en la acción de la </a:t>
            </a:r>
            <a:r>
              <a:rPr lang="es-ES" err="1"/>
              <a:t>SdN</a:t>
            </a:r>
            <a:r>
              <a:rPr lang="es-ES"/>
              <a:t> EN SU ROL DE LIDERAZGO (CREO QUE HAY QUE BUSCAR UNA FORMA GRÁFICA DE MOSTRAR CUÁNDO ES HALLAZGO Y CUANDO RECOMENDACIÓN.</a:t>
            </a:r>
            <a:endParaRPr lang="es-CL"/>
          </a:p>
        </p:txBody>
      </p:sp>
    </p:spTree>
    <p:extLst>
      <p:ext uri="{BB962C8B-B14F-4D97-AF65-F5344CB8AC3E}">
        <p14:creationId xmlns:p14="http://schemas.microsoft.com/office/powerpoint/2010/main" val="1022817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a:t>Principales cambios en la acción de la </a:t>
            </a:r>
            <a:r>
              <a:rPr lang="es-ES" err="1"/>
              <a:t>SdN</a:t>
            </a:r>
            <a:r>
              <a:rPr lang="es-ES"/>
              <a:t> EN SU ROL DE LIDERAZGO (CREO QUE HAY QUE BUSCAR UNA FORMA GRÁFICA DE MOSTRAR CUÁNDO ES HALLAZGO Y CUANDO RECOMENDACIÓN.</a:t>
            </a:r>
            <a:endParaRPr lang="es-CL"/>
          </a:p>
        </p:txBody>
      </p:sp>
    </p:spTree>
    <p:extLst>
      <p:ext uri="{BB962C8B-B14F-4D97-AF65-F5344CB8AC3E}">
        <p14:creationId xmlns:p14="http://schemas.microsoft.com/office/powerpoint/2010/main" val="22987099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a:t>Principales cambios en la acción de la </a:t>
            </a:r>
            <a:r>
              <a:rPr lang="es-ES" err="1"/>
              <a:t>SdN</a:t>
            </a:r>
            <a:r>
              <a:rPr lang="es-ES"/>
              <a:t> EN SU ROL DE LIDERAZGO (CREO QUE HAY QUE BUSCAR UNA FORMA GRÁFICA DE MOSTRAR CUÁNDO ES HALLAZGO Y CUANDO RECOMENDACIÓN.</a:t>
            </a:r>
            <a:endParaRPr lang="es-CL"/>
          </a:p>
        </p:txBody>
      </p:sp>
    </p:spTree>
    <p:extLst>
      <p:ext uri="{BB962C8B-B14F-4D97-AF65-F5344CB8AC3E}">
        <p14:creationId xmlns:p14="http://schemas.microsoft.com/office/powerpoint/2010/main" val="21196369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CO"/>
              <a:t>Enlace de la fotografía</a:t>
            </a:r>
            <a:r>
              <a:rPr lang="en-US"/>
              <a:t>: https://weshare.unicef.org/CS.aspx?VP3=SearchResult&amp;VBID=2AMZV8WEQUM67&amp;SMLS=1&amp;RW=1280&amp;RH=601</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4E997F-0E6F-4CEA-A1BD-CC20C43A8D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1451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225088450b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225088450b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CO"/>
              <a:t>Enlace de la fotografía</a:t>
            </a:r>
            <a:r>
              <a:rPr lang="en-US"/>
              <a:t>: https://weshare.unicef.org/CS.aspx?VP3=SearchResult&amp;VBID=2AMZV8WEQUM67&amp;SMLS=1&amp;RW=1280&amp;RH=601</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4E997F-0E6F-4CEA-A1BD-CC20C43A8D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4801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0251eb64e5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20251eb64e5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a:t>1 minuto, sólo para poner foco en su magnitud. Tb haría un punto sobre 80 LA y 55 compromisos: inmenso, a qué responden</a:t>
            </a:r>
            <a:endParaRPr/>
          </a:p>
        </p:txBody>
      </p:sp>
    </p:spTree>
    <p:extLst>
      <p:ext uri="{BB962C8B-B14F-4D97-AF65-F5344CB8AC3E}">
        <p14:creationId xmlns:p14="http://schemas.microsoft.com/office/powerpoint/2010/main" val="4117686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0251eb64e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20251eb64e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a:t>Achicar letra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25088450b0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225088450b0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8835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25088450b0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225088450b0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s-CL"/>
              <a:t>SACARÍA FLOR. TÍTULO LO CAMBIARÍA POR “CAMBIOS CONTEXTO DE DEFINICIÓN DEL PLAN: (HABLAR VIGENCIA TEORÍA?)</a:t>
            </a:r>
          </a:p>
          <a:p>
            <a:endParaRPr lang="es-CL"/>
          </a:p>
        </p:txBody>
      </p:sp>
    </p:spTree>
    <p:extLst>
      <p:ext uri="{BB962C8B-B14F-4D97-AF65-F5344CB8AC3E}">
        <p14:creationId xmlns:p14="http://schemas.microsoft.com/office/powerpoint/2010/main" val="4006424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CL"/>
              <a:t>Acá la Gráfica tiene que separar lo vigente de lo necesario de ajustar. </a:t>
            </a:r>
          </a:p>
          <a:p>
            <a:r>
              <a:rPr lang="es-CL"/>
              <a:t>Cambiaría título a neutro: Aún vigente/Requiere ajuste (acá con foco en diseño)</a:t>
            </a:r>
          </a:p>
          <a:p>
            <a:endParaRPr lang="es-CL"/>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s-ES"/>
              <a:t>NNA afectados por las condiciones desfavorables que experimentan en su familia, barrio, escuela y medio ambiente lo que repercute en la garantía de sus derechos, y en las oportunidades para alcanzar su bienestar y desarrollo pleno”</a:t>
            </a:r>
          </a:p>
          <a:p>
            <a:endParaRPr lang="es-CL"/>
          </a:p>
          <a:p>
            <a:endParaRPr lang="es-CL"/>
          </a:p>
          <a:p>
            <a:endParaRPr lang="es-CL"/>
          </a:p>
        </p:txBody>
      </p:sp>
    </p:spTree>
    <p:extLst>
      <p:ext uri="{BB962C8B-B14F-4D97-AF65-F5344CB8AC3E}">
        <p14:creationId xmlns:p14="http://schemas.microsoft.com/office/powerpoint/2010/main" val="4188818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15" name="Google Shape;15;p2"/>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6" name="Google Shape;16;p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5"/>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37" name="Google Shape;37;p5"/>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8" name="Google Shape;38;p5"/>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9" name="Google Shape;39;p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6"/>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46" name="Google Shape;46;p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7"/>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53" name="Google Shape;53;p7"/>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4" name="Google Shape;54;p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 name="Google Shape;77;p11"/>
          <p:cNvSpPr txBox="1">
            <a:spLocks noGrp="1"/>
          </p:cNvSpPr>
          <p:nvPr>
            <p:ph type="title" hasCustomPrompt="1"/>
          </p:nvPr>
        </p:nvSpPr>
        <p:spPr>
          <a:xfrm>
            <a:off x="729450" y="733950"/>
            <a:ext cx="7688400" cy="1244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lt1"/>
              </a:buClr>
              <a:buSzPts val="1300"/>
              <a:buChar char="●"/>
              <a:defRPr>
                <a:solidFill>
                  <a:schemeClr val="lt1"/>
                </a:solidFill>
              </a:defRPr>
            </a:lvl1pPr>
            <a:lvl2pPr marL="914400" lvl="1" indent="-298450">
              <a:spcBef>
                <a:spcPts val="0"/>
              </a:spcBef>
              <a:spcAft>
                <a:spcPts val="0"/>
              </a:spcAft>
              <a:buClr>
                <a:schemeClr val="lt1"/>
              </a:buClr>
              <a:buSzPts val="1100"/>
              <a:buChar char="○"/>
              <a:defRPr>
                <a:solidFill>
                  <a:schemeClr val="lt1"/>
                </a:solidFill>
              </a:defRPr>
            </a:lvl2pPr>
            <a:lvl3pPr marL="1371600" lvl="2" indent="-298450">
              <a:spcBef>
                <a:spcPts val="0"/>
              </a:spcBef>
              <a:spcAft>
                <a:spcPts val="0"/>
              </a:spcAft>
              <a:buClr>
                <a:schemeClr val="lt1"/>
              </a:buClr>
              <a:buSzPts val="1100"/>
              <a:buChar char="■"/>
              <a:defRPr>
                <a:solidFill>
                  <a:schemeClr val="lt1"/>
                </a:solidFill>
              </a:defRPr>
            </a:lvl3pPr>
            <a:lvl4pPr marL="1828800" lvl="3" indent="-298450">
              <a:spcBef>
                <a:spcPts val="0"/>
              </a:spcBef>
              <a:spcAft>
                <a:spcPts val="0"/>
              </a:spcAft>
              <a:buClr>
                <a:schemeClr val="lt1"/>
              </a:buClr>
              <a:buSzPts val="1100"/>
              <a:buChar char="●"/>
              <a:defRPr>
                <a:solidFill>
                  <a:schemeClr val="lt1"/>
                </a:solidFill>
              </a:defRPr>
            </a:lvl4pPr>
            <a:lvl5pPr marL="2286000" lvl="4" indent="-298450">
              <a:spcBef>
                <a:spcPts val="0"/>
              </a:spcBef>
              <a:spcAft>
                <a:spcPts val="0"/>
              </a:spcAft>
              <a:buClr>
                <a:schemeClr val="lt1"/>
              </a:buClr>
              <a:buSzPts val="1100"/>
              <a:buChar char="○"/>
              <a:defRPr>
                <a:solidFill>
                  <a:schemeClr val="lt1"/>
                </a:solidFill>
              </a:defRPr>
            </a:lvl5pPr>
            <a:lvl6pPr marL="2743200" lvl="5" indent="-298450">
              <a:spcBef>
                <a:spcPts val="0"/>
              </a:spcBef>
              <a:spcAft>
                <a:spcPts val="0"/>
              </a:spcAft>
              <a:buClr>
                <a:schemeClr val="lt1"/>
              </a:buClr>
              <a:buSzPts val="1100"/>
              <a:buChar char="■"/>
              <a:defRPr>
                <a:solidFill>
                  <a:schemeClr val="lt1"/>
                </a:solidFill>
              </a:defRPr>
            </a:lvl6pPr>
            <a:lvl7pPr marL="3200400" lvl="6" indent="-298450">
              <a:spcBef>
                <a:spcPts val="0"/>
              </a:spcBef>
              <a:spcAft>
                <a:spcPts val="0"/>
              </a:spcAft>
              <a:buClr>
                <a:schemeClr val="lt1"/>
              </a:buClr>
              <a:buSzPts val="1100"/>
              <a:buChar char="●"/>
              <a:defRPr>
                <a:solidFill>
                  <a:schemeClr val="lt1"/>
                </a:solidFill>
              </a:defRPr>
            </a:lvl7pPr>
            <a:lvl8pPr marL="3657600" lvl="7" indent="-298450">
              <a:spcBef>
                <a:spcPts val="0"/>
              </a:spcBef>
              <a:spcAft>
                <a:spcPts val="0"/>
              </a:spcAft>
              <a:buClr>
                <a:schemeClr val="lt1"/>
              </a:buClr>
              <a:buSzPts val="1100"/>
              <a:buChar char="○"/>
              <a:defRPr>
                <a:solidFill>
                  <a:schemeClr val="lt1"/>
                </a:solidFill>
              </a:defRPr>
            </a:lvl8pPr>
            <a:lvl9pPr marL="4114800" lvl="8" indent="-298450">
              <a:spcBef>
                <a:spcPts val="0"/>
              </a:spcBef>
              <a:spcAft>
                <a:spcPts val="0"/>
              </a:spcAft>
              <a:buClr>
                <a:schemeClr val="lt1"/>
              </a:buClr>
              <a:buSzPts val="1100"/>
              <a:buChar char="■"/>
              <a:defRPr>
                <a:solidFill>
                  <a:schemeClr val="lt1"/>
                </a:solidFill>
              </a:defRPr>
            </a:lvl9pPr>
          </a:lstStyle>
          <a:p>
            <a:endParaRPr/>
          </a:p>
        </p:txBody>
      </p:sp>
      <p:sp>
        <p:nvSpPr>
          <p:cNvPr id="79" name="Google Shape;79;p1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
        <p:cNvGrpSpPr/>
        <p:nvPr/>
      </p:nvGrpSpPr>
      <p:grpSpPr>
        <a:xfrm>
          <a:off x="0" y="0"/>
          <a:ext cx="0" cy="0"/>
          <a:chOff x="0" y="0"/>
          <a:chExt cx="0" cy="0"/>
        </a:xfrm>
      </p:grpSpPr>
      <p:sp>
        <p:nvSpPr>
          <p:cNvPr id="81" name="Google Shape;81;p1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82"/>
        <p:cNvGrpSpPr/>
        <p:nvPr/>
      </p:nvGrpSpPr>
      <p:grpSpPr>
        <a:xfrm>
          <a:off x="0" y="0"/>
          <a:ext cx="0" cy="0"/>
          <a:chOff x="0" y="0"/>
          <a:chExt cx="0" cy="0"/>
        </a:xfrm>
      </p:grpSpPr>
      <p:sp>
        <p:nvSpPr>
          <p:cNvPr id="83" name="Google Shape;83;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4" name="Google Shape;84;p1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85" name="Google Shape;85;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6" name="Google Shape;86;p1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7" name="Google Shape;87;p1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89AC2CE-92AA-5741-B228-A7F0B31A6DE2}"/>
              </a:ext>
            </a:extLst>
          </p:cNvPr>
          <p:cNvSpPr/>
          <p:nvPr userDrawn="1"/>
        </p:nvSpPr>
        <p:spPr>
          <a:xfrm>
            <a:off x="1" y="1"/>
            <a:ext cx="9144000" cy="50411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DBC1FDFD-A999-E347-95A9-A72EE92183BA}"/>
              </a:ext>
            </a:extLst>
          </p:cNvPr>
          <p:cNvSpPr>
            <a:spLocks noGrp="1"/>
          </p:cNvSpPr>
          <p:nvPr>
            <p:ph type="title"/>
          </p:nvPr>
        </p:nvSpPr>
        <p:spPr>
          <a:xfrm>
            <a:off x="623887" y="1282304"/>
            <a:ext cx="5112737" cy="2139553"/>
          </a:xfrm>
        </p:spPr>
        <p:txBody>
          <a:bodyPr anchor="b"/>
          <a:lstStyle>
            <a:lvl1pPr>
              <a:defRPr sz="45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166CFDD0-A56D-0B4A-860D-2674B090F9A4}"/>
              </a:ext>
            </a:extLst>
          </p:cNvPr>
          <p:cNvSpPr>
            <a:spLocks noGrp="1"/>
          </p:cNvSpPr>
          <p:nvPr>
            <p:ph type="body" idx="1"/>
          </p:nvPr>
        </p:nvSpPr>
        <p:spPr>
          <a:xfrm>
            <a:off x="623888" y="3540211"/>
            <a:ext cx="7886700" cy="1027027"/>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E8427D-EBD3-2143-96B8-86905CE2A1D6}"/>
              </a:ext>
            </a:extLst>
          </p:cNvPr>
          <p:cNvSpPr>
            <a:spLocks noGrp="1"/>
          </p:cNvSpPr>
          <p:nvPr>
            <p:ph type="dt" sz="half" idx="10"/>
          </p:nvPr>
        </p:nvSpPr>
        <p:spPr/>
        <p:txBody>
          <a:bodyPr/>
          <a:lstStyle>
            <a:lvl1pPr>
              <a:defRPr>
                <a:solidFill>
                  <a:schemeClr val="bg1"/>
                </a:solidFill>
              </a:defRPr>
            </a:lvl1pPr>
          </a:lstStyle>
          <a:p>
            <a:fld id="{F6B2DC12-32D9-1842-8672-B870144B977D}" type="datetimeFigureOut">
              <a:rPr lang="en-US" smtClean="0"/>
              <a:pPr/>
              <a:t>6/18/2024</a:t>
            </a:fld>
            <a:endParaRPr lang="en-US"/>
          </a:p>
        </p:txBody>
      </p:sp>
      <p:sp>
        <p:nvSpPr>
          <p:cNvPr id="6" name="Slide Number Placeholder 5">
            <a:extLst>
              <a:ext uri="{FF2B5EF4-FFF2-40B4-BE49-F238E27FC236}">
                <a16:creationId xmlns:a16="http://schemas.microsoft.com/office/drawing/2014/main" id="{13E3FAE4-96C5-D74A-B33F-8277E75DF223}"/>
              </a:ext>
            </a:extLst>
          </p:cNvPr>
          <p:cNvSpPr>
            <a:spLocks noGrp="1"/>
          </p:cNvSpPr>
          <p:nvPr>
            <p:ph type="sldNum" sz="quarter" idx="12"/>
          </p:nvPr>
        </p:nvSpPr>
        <p:spPr/>
        <p:txBody>
          <a:bodyPr/>
          <a:lstStyle>
            <a:lvl1pPr>
              <a:defRPr>
                <a:solidFill>
                  <a:schemeClr val="bg1"/>
                </a:solidFill>
              </a:defRPr>
            </a:lvl1pPr>
          </a:lstStyle>
          <a:p>
            <a:fld id="{0705E71E-D8B2-9A42-8E17-160C299EE044}" type="slidenum">
              <a:rPr lang="en-US" smtClean="0"/>
              <a:pPr/>
              <a:t>‹#›</a:t>
            </a:fld>
            <a:endParaRPr lang="en-US"/>
          </a:p>
        </p:txBody>
      </p:sp>
      <p:cxnSp>
        <p:nvCxnSpPr>
          <p:cNvPr id="9" name="Straight Connector 8">
            <a:extLst>
              <a:ext uri="{FF2B5EF4-FFF2-40B4-BE49-F238E27FC236}">
                <a16:creationId xmlns:a16="http://schemas.microsoft.com/office/drawing/2014/main" id="{05E1D5E3-0085-0241-8E10-4997AAB8B7BC}"/>
              </a:ext>
            </a:extLst>
          </p:cNvPr>
          <p:cNvCxnSpPr/>
          <p:nvPr userDrawn="1"/>
        </p:nvCxnSpPr>
        <p:spPr>
          <a:xfrm>
            <a:off x="623887" y="3475337"/>
            <a:ext cx="789146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Content Placeholder 5">
            <a:extLst>
              <a:ext uri="{FF2B5EF4-FFF2-40B4-BE49-F238E27FC236}">
                <a16:creationId xmlns:a16="http://schemas.microsoft.com/office/drawing/2014/main" id="{E0FF8324-48A1-E54E-A603-13DED10B0B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4220" y="307925"/>
            <a:ext cx="1003130" cy="536675"/>
          </a:xfrm>
          <a:prstGeom prst="rect">
            <a:avLst/>
          </a:prstGeom>
        </p:spPr>
      </p:pic>
      <p:pic>
        <p:nvPicPr>
          <p:cNvPr id="14" name="Picture 13" descr="Logo&#10;&#10;Description automatically generated">
            <a:extLst>
              <a:ext uri="{FF2B5EF4-FFF2-40B4-BE49-F238E27FC236}">
                <a16:creationId xmlns:a16="http://schemas.microsoft.com/office/drawing/2014/main" id="{25321D01-3536-5549-9C50-C7AA203B596D}"/>
              </a:ext>
            </a:extLst>
          </p:cNvPr>
          <p:cNvPicPr>
            <a:picLocks noChangeAspect="1"/>
          </p:cNvPicPr>
          <p:nvPr userDrawn="1"/>
        </p:nvPicPr>
        <p:blipFill>
          <a:blip r:embed="rId3"/>
          <a:stretch>
            <a:fillRect/>
          </a:stretch>
        </p:blipFill>
        <p:spPr>
          <a:xfrm>
            <a:off x="5600244" y="169380"/>
            <a:ext cx="3565450" cy="1112915"/>
          </a:xfrm>
          <a:prstGeom prst="rect">
            <a:avLst/>
          </a:prstGeom>
        </p:spPr>
      </p:pic>
    </p:spTree>
    <p:extLst>
      <p:ext uri="{BB962C8B-B14F-4D97-AF65-F5344CB8AC3E}">
        <p14:creationId xmlns:p14="http://schemas.microsoft.com/office/powerpoint/2010/main" val="3130277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UNICEF Photo slid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04D33F75-791A-8643-BA87-4DAF53721B30}"/>
              </a:ext>
            </a:extLst>
          </p:cNvPr>
          <p:cNvSpPr>
            <a:spLocks noGrp="1"/>
          </p:cNvSpPr>
          <p:nvPr>
            <p:ph type="pic" sz="quarter" idx="10"/>
          </p:nvPr>
        </p:nvSpPr>
        <p:spPr>
          <a:xfrm>
            <a:off x="0" y="0"/>
            <a:ext cx="9144000" cy="5143500"/>
          </a:xfrm>
        </p:spPr>
        <p:txBody>
          <a:bodyPr/>
          <a:lstStyle>
            <a:lvl1pPr marL="0" indent="0" algn="ctr">
              <a:buNone/>
              <a:defRPr>
                <a:solidFill>
                  <a:schemeClr val="bg2">
                    <a:lumMod val="20000"/>
                    <a:lumOff val="80000"/>
                  </a:schemeClr>
                </a:solidFill>
              </a:defRPr>
            </a:lvl1pPr>
          </a:lstStyle>
          <a:p>
            <a:endParaRPr lang="en-US"/>
          </a:p>
          <a:p>
            <a:endParaRPr lang="en-US"/>
          </a:p>
          <a:p>
            <a:endParaRPr lang="en-US"/>
          </a:p>
          <a:p>
            <a:endParaRPr lang="en-US"/>
          </a:p>
          <a:p>
            <a:endParaRPr lang="en-US"/>
          </a:p>
          <a:p>
            <a:endParaRPr lang="en-US"/>
          </a:p>
          <a:p>
            <a:endParaRPr lang="en-US"/>
          </a:p>
          <a:p>
            <a:endParaRPr lang="en-US"/>
          </a:p>
          <a:p>
            <a:r>
              <a:rPr lang="en-US"/>
              <a:t>Photo here</a:t>
            </a:r>
          </a:p>
        </p:txBody>
      </p:sp>
    </p:spTree>
    <p:extLst>
      <p:ext uri="{BB962C8B-B14F-4D97-AF65-F5344CB8AC3E}">
        <p14:creationId xmlns:p14="http://schemas.microsoft.com/office/powerpoint/2010/main" val="1810788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1pPr>
            <a:lvl2pPr lvl="1">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7" r:id="rId5"/>
    <p:sldLayoutId id="2147483658" r:id="rId6"/>
    <p:sldLayoutId id="2147483659" r:id="rId7"/>
    <p:sldLayoutId id="2147483661" r:id="rId8"/>
    <p:sldLayoutId id="2147483662"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j-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1"/>
        <p:cNvGrpSpPr/>
        <p:nvPr/>
      </p:nvGrpSpPr>
      <p:grpSpPr>
        <a:xfrm>
          <a:off x="0" y="0"/>
          <a:ext cx="0" cy="0"/>
          <a:chOff x="0" y="0"/>
          <a:chExt cx="0" cy="0"/>
        </a:xfrm>
      </p:grpSpPr>
      <p:pic>
        <p:nvPicPr>
          <p:cNvPr id="7" name="Picture 6" descr="A group of people posing for a picture&#10;&#10;Description automatically generated">
            <a:extLst>
              <a:ext uri="{FF2B5EF4-FFF2-40B4-BE49-F238E27FC236}">
                <a16:creationId xmlns:a16="http://schemas.microsoft.com/office/drawing/2014/main" id="{33087E91-6EB1-010A-89ED-DC0BB57144F5}"/>
              </a:ext>
            </a:extLst>
          </p:cNvPr>
          <p:cNvPicPr>
            <a:picLocks noChangeAspect="1"/>
          </p:cNvPicPr>
          <p:nvPr/>
        </p:nvPicPr>
        <p:blipFill rotWithShape="1">
          <a:blip r:embed="rId3"/>
          <a:srcRect t="16532"/>
          <a:stretch/>
        </p:blipFill>
        <p:spPr>
          <a:xfrm>
            <a:off x="0" y="0"/>
            <a:ext cx="9144000" cy="5143500"/>
          </a:xfrm>
          <a:prstGeom prst="rect">
            <a:avLst/>
          </a:prstGeom>
        </p:spPr>
      </p:pic>
      <p:sp>
        <p:nvSpPr>
          <p:cNvPr id="8" name="Rectangle 7">
            <a:extLst>
              <a:ext uri="{FF2B5EF4-FFF2-40B4-BE49-F238E27FC236}">
                <a16:creationId xmlns:a16="http://schemas.microsoft.com/office/drawing/2014/main" id="{AFDDCADE-1547-9211-3036-1EE6854A9666}"/>
              </a:ext>
            </a:extLst>
          </p:cNvPr>
          <p:cNvSpPr>
            <a:spLocks noGrp="1" noRot="1" noMove="1" noResize="1" noEditPoints="1" noAdjustHandles="1" noChangeArrowheads="1" noChangeShapeType="1"/>
          </p:cNvSpPr>
          <p:nvPr/>
        </p:nvSpPr>
        <p:spPr>
          <a:xfrm>
            <a:off x="0" y="1080873"/>
            <a:ext cx="9144000" cy="4170578"/>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Google Shape;92;p14"/>
          <p:cNvSpPr txBox="1">
            <a:spLocks noGrp="1"/>
          </p:cNvSpPr>
          <p:nvPr>
            <p:ph type="ctrTitle"/>
          </p:nvPr>
        </p:nvSpPr>
        <p:spPr>
          <a:xfrm>
            <a:off x="727950" y="2656282"/>
            <a:ext cx="6980950" cy="100711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s-ES" sz="2800">
                <a:solidFill>
                  <a:schemeClr val="bg1"/>
                </a:solidFill>
                <a:latin typeface="+mj-lt"/>
              </a:rPr>
              <a:t>Evaluación de políticas públicas dirigidas a niños, niñas y adolescentes</a:t>
            </a:r>
          </a:p>
        </p:txBody>
      </p:sp>
      <p:sp>
        <p:nvSpPr>
          <p:cNvPr id="93" name="Google Shape;93;p14"/>
          <p:cNvSpPr txBox="1">
            <a:spLocks noGrp="1"/>
          </p:cNvSpPr>
          <p:nvPr>
            <p:ph type="subTitle" idx="1"/>
          </p:nvPr>
        </p:nvSpPr>
        <p:spPr>
          <a:xfrm>
            <a:off x="727950" y="3771712"/>
            <a:ext cx="7080880" cy="612828"/>
          </a:xfrm>
          <a:prstGeom prst="rect">
            <a:avLst/>
          </a:prstGeom>
        </p:spPr>
        <p:txBody>
          <a:bodyPr spcFirstLastPara="1" wrap="square" lIns="91425" tIns="91425" rIns="91425" bIns="91425" anchor="t" anchorCtr="0">
            <a:noAutofit/>
          </a:bodyPr>
          <a:lstStyle/>
          <a:p>
            <a:pPr marL="0" indent="0"/>
            <a:r>
              <a:rPr lang="es" dirty="0">
                <a:solidFill>
                  <a:srgbClr val="00B0F0"/>
                </a:solidFill>
                <a:latin typeface="+mj-lt"/>
                <a:cs typeface="Arial"/>
              </a:rPr>
              <a:t>La experiencia de la Evaluación de la implementación y vigencia del Plan Nacional de Acción de Niñez y Adolescencia 2018-2025</a:t>
            </a:r>
            <a:endParaRPr lang="en-US" dirty="0"/>
          </a:p>
          <a:p>
            <a:pPr marL="0" indent="0"/>
            <a:endParaRPr lang="es" dirty="0">
              <a:solidFill>
                <a:srgbClr val="00B0F0"/>
              </a:solidFill>
              <a:latin typeface="+mj-lt"/>
              <a:cs typeface="Arial"/>
            </a:endParaRPr>
          </a:p>
          <a:p>
            <a:pPr marL="0" indent="0"/>
            <a:r>
              <a:rPr lang="es" dirty="0">
                <a:solidFill>
                  <a:srgbClr val="00B0F0"/>
                </a:solidFill>
                <a:latin typeface="+mj-lt"/>
                <a:cs typeface="Arial"/>
              </a:rPr>
              <a:t>UNICEF Chile</a:t>
            </a:r>
            <a:endParaRPr lang="es" sz="2800" dirty="0">
              <a:solidFill>
                <a:srgbClr val="FFFFFF"/>
              </a:solidFill>
              <a:latin typeface="+mj-lt"/>
            </a:endParaRPr>
          </a:p>
          <a:p>
            <a:pPr marL="0" indent="0"/>
            <a:r>
              <a:rPr lang="es" sz="2000" dirty="0">
                <a:solidFill>
                  <a:schemeClr val="bg1"/>
                </a:solidFill>
                <a:latin typeface="+mj-lt"/>
              </a:rPr>
              <a:t>Junio 2024</a:t>
            </a:r>
            <a:endParaRPr sz="2000">
              <a:solidFill>
                <a:schemeClr val="bg1"/>
              </a:solidFill>
              <a:latin typeface="+mj-lt"/>
            </a:endParaRPr>
          </a:p>
        </p:txBody>
      </p:sp>
      <p:pic>
        <p:nvPicPr>
          <p:cNvPr id="5" name="Picture 4" descr="A black and white logo&#10;&#10;Description automatically generated">
            <a:extLst>
              <a:ext uri="{FF2B5EF4-FFF2-40B4-BE49-F238E27FC236}">
                <a16:creationId xmlns:a16="http://schemas.microsoft.com/office/drawing/2014/main" id="{76BA4BDC-E2FE-013E-CFBD-1ACC853CD39D}"/>
              </a:ext>
            </a:extLst>
          </p:cNvPr>
          <p:cNvPicPr>
            <a:picLocks noChangeAspect="1"/>
          </p:cNvPicPr>
          <p:nvPr/>
        </p:nvPicPr>
        <p:blipFill>
          <a:blip r:embed="rId4"/>
          <a:stretch>
            <a:fillRect/>
          </a:stretch>
        </p:blipFill>
        <p:spPr>
          <a:xfrm>
            <a:off x="6760725" y="4498396"/>
            <a:ext cx="2095500" cy="64235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45"/>
        <p:cNvGrpSpPr/>
        <p:nvPr/>
      </p:nvGrpSpPr>
      <p:grpSpPr>
        <a:xfrm>
          <a:off x="0" y="0"/>
          <a:ext cx="0" cy="0"/>
          <a:chOff x="0" y="0"/>
          <a:chExt cx="0" cy="0"/>
        </a:xfrm>
      </p:grpSpPr>
      <p:pic>
        <p:nvPicPr>
          <p:cNvPr id="3" name="Picture 2">
            <a:extLst>
              <a:ext uri="{FF2B5EF4-FFF2-40B4-BE49-F238E27FC236}">
                <a16:creationId xmlns:a16="http://schemas.microsoft.com/office/drawing/2014/main" id="{ADDD7233-4E15-E40E-A694-88BE2741630B}"/>
              </a:ext>
            </a:extLst>
          </p:cNvPr>
          <p:cNvPicPr>
            <a:picLocks noChangeAspect="1"/>
          </p:cNvPicPr>
          <p:nvPr/>
        </p:nvPicPr>
        <p:blipFill rotWithShape="1">
          <a:blip r:embed="rId3"/>
          <a:srcRect l="26174" t="32742" r="26696" b="6271"/>
          <a:stretch/>
        </p:blipFill>
        <p:spPr>
          <a:xfrm>
            <a:off x="2011677" y="1057330"/>
            <a:ext cx="5733346" cy="3941390"/>
          </a:xfrm>
          <a:prstGeom prst="rect">
            <a:avLst/>
          </a:prstGeom>
        </p:spPr>
      </p:pic>
      <p:sp>
        <p:nvSpPr>
          <p:cNvPr id="2" name="Google Shape;99;p15">
            <a:extLst>
              <a:ext uri="{FF2B5EF4-FFF2-40B4-BE49-F238E27FC236}">
                <a16:creationId xmlns:a16="http://schemas.microsoft.com/office/drawing/2014/main" id="{D4DB586E-0BD0-D293-6522-5F8B5E0B9E9D}"/>
              </a:ext>
            </a:extLst>
          </p:cNvPr>
          <p:cNvSpPr txBox="1">
            <a:spLocks/>
          </p:cNvSpPr>
          <p:nvPr/>
        </p:nvSpPr>
        <p:spPr>
          <a:xfrm>
            <a:off x="628650" y="219657"/>
            <a:ext cx="7886700" cy="994200"/>
          </a:xfrm>
          <a:prstGeom prst="rect">
            <a:avLst/>
          </a:prstGeom>
          <a:noFill/>
          <a:ln>
            <a:noFill/>
          </a:ln>
        </p:spPr>
        <p:txBody>
          <a:bodyPr spcFirstLastPara="1" wrap="square" lIns="68575" tIns="34275" rIns="68575" bIns="34275"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400"/>
              <a:buFont typeface="Raleway"/>
              <a:buNone/>
              <a:defRPr sz="28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1100"/>
              <a:buFont typeface="Raleway"/>
              <a:buNone/>
              <a:defRPr sz="28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1100"/>
              <a:buFont typeface="Raleway"/>
              <a:buNone/>
              <a:defRPr sz="28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1100"/>
              <a:buFont typeface="Raleway"/>
              <a:buNone/>
              <a:defRPr sz="28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1100"/>
              <a:buFont typeface="Raleway"/>
              <a:buNone/>
              <a:defRPr sz="28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1100"/>
              <a:buFont typeface="Raleway"/>
              <a:buNone/>
              <a:defRPr sz="28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1100"/>
              <a:buFont typeface="Raleway"/>
              <a:buNone/>
              <a:defRPr sz="28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1100"/>
              <a:buFont typeface="Raleway"/>
              <a:buNone/>
              <a:defRPr sz="28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1100"/>
              <a:buFont typeface="Raleway"/>
              <a:buNone/>
              <a:defRPr sz="2800" b="1" i="0" u="none" strike="noStrike" cap="none">
                <a:solidFill>
                  <a:schemeClr val="dk2"/>
                </a:solidFill>
                <a:latin typeface="Raleway"/>
                <a:ea typeface="Raleway"/>
                <a:cs typeface="Raleway"/>
                <a:sym typeface="Raleway"/>
              </a:defRPr>
            </a:lvl9pPr>
          </a:lstStyle>
          <a:p>
            <a:r>
              <a:rPr lang="es">
                <a:latin typeface="+mj-lt"/>
              </a:rPr>
              <a:t>Criterios, enfoques y preguntas</a:t>
            </a:r>
            <a:endParaRPr lang="en-US">
              <a:solidFill>
                <a:schemeClr val="bg2"/>
              </a:solidFill>
              <a:latin typeface="+mj-lt"/>
            </a:endParaRPr>
          </a:p>
        </p:txBody>
      </p:sp>
    </p:spTree>
    <p:extLst>
      <p:ext uri="{BB962C8B-B14F-4D97-AF65-F5344CB8AC3E}">
        <p14:creationId xmlns:p14="http://schemas.microsoft.com/office/powerpoint/2010/main" val="2611839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45"/>
        <p:cNvGrpSpPr/>
        <p:nvPr/>
      </p:nvGrpSpPr>
      <p:grpSpPr>
        <a:xfrm>
          <a:off x="0" y="0"/>
          <a:ext cx="0" cy="0"/>
          <a:chOff x="0" y="0"/>
          <a:chExt cx="0" cy="0"/>
        </a:xfrm>
      </p:grpSpPr>
      <p:sp>
        <p:nvSpPr>
          <p:cNvPr id="146" name="Google Shape;146;p20"/>
          <p:cNvSpPr txBox="1">
            <a:spLocks noGrp="1"/>
          </p:cNvSpPr>
          <p:nvPr>
            <p:ph type="title"/>
          </p:nvPr>
        </p:nvSpPr>
        <p:spPr>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s-CL">
                <a:latin typeface="+mj-lt"/>
              </a:rPr>
              <a:t>Metodología</a:t>
            </a:r>
            <a:endParaRPr>
              <a:latin typeface="+mj-lt"/>
            </a:endParaRPr>
          </a:p>
        </p:txBody>
      </p:sp>
      <p:pic>
        <p:nvPicPr>
          <p:cNvPr id="4" name="Picture 3">
            <a:extLst>
              <a:ext uri="{FF2B5EF4-FFF2-40B4-BE49-F238E27FC236}">
                <a16:creationId xmlns:a16="http://schemas.microsoft.com/office/drawing/2014/main" id="{E3EBA1FA-CEF5-34E5-79F3-F60B89E749C4}"/>
              </a:ext>
            </a:extLst>
          </p:cNvPr>
          <p:cNvPicPr>
            <a:picLocks noChangeAspect="1"/>
          </p:cNvPicPr>
          <p:nvPr/>
        </p:nvPicPr>
        <p:blipFill rotWithShape="1">
          <a:blip r:embed="rId3"/>
          <a:srcRect l="8728" t="35098" r="9245" b="4457"/>
          <a:stretch/>
        </p:blipFill>
        <p:spPr>
          <a:xfrm>
            <a:off x="193652" y="1268097"/>
            <a:ext cx="8690339" cy="340225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164531-A384-A73A-11A5-65656275D420}"/>
              </a:ext>
            </a:extLst>
          </p:cNvPr>
          <p:cNvPicPr>
            <a:picLocks noChangeAspect="1"/>
          </p:cNvPicPr>
          <p:nvPr/>
        </p:nvPicPr>
        <p:blipFill rotWithShape="1">
          <a:blip r:embed="rId3"/>
          <a:srcRect l="10789" t="22302" r="7593" b="2417"/>
          <a:stretch/>
        </p:blipFill>
        <p:spPr>
          <a:xfrm>
            <a:off x="375566" y="846373"/>
            <a:ext cx="8643389" cy="4203873"/>
          </a:xfrm>
          <a:prstGeom prst="rect">
            <a:avLst/>
          </a:prstGeom>
        </p:spPr>
      </p:pic>
      <p:sp>
        <p:nvSpPr>
          <p:cNvPr id="3" name="Google Shape;99;p15">
            <a:extLst>
              <a:ext uri="{FF2B5EF4-FFF2-40B4-BE49-F238E27FC236}">
                <a16:creationId xmlns:a16="http://schemas.microsoft.com/office/drawing/2014/main" id="{20D4B59D-A519-4C94-913D-AFB2CA75BE28}"/>
              </a:ext>
            </a:extLst>
          </p:cNvPr>
          <p:cNvSpPr txBox="1">
            <a:spLocks/>
          </p:cNvSpPr>
          <p:nvPr/>
        </p:nvSpPr>
        <p:spPr>
          <a:xfrm>
            <a:off x="628650" y="219657"/>
            <a:ext cx="7886700" cy="994200"/>
          </a:xfrm>
          <a:prstGeom prst="rect">
            <a:avLst/>
          </a:prstGeom>
          <a:noFill/>
          <a:ln>
            <a:noFill/>
          </a:ln>
        </p:spPr>
        <p:txBody>
          <a:bodyPr spcFirstLastPara="1" wrap="square" lIns="68575" tIns="34275" rIns="68575" bIns="34275"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400"/>
              <a:buFont typeface="Raleway"/>
              <a:buNone/>
              <a:defRPr sz="28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1100"/>
              <a:buFont typeface="Raleway"/>
              <a:buNone/>
              <a:defRPr sz="28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1100"/>
              <a:buFont typeface="Raleway"/>
              <a:buNone/>
              <a:defRPr sz="28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1100"/>
              <a:buFont typeface="Raleway"/>
              <a:buNone/>
              <a:defRPr sz="28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1100"/>
              <a:buFont typeface="Raleway"/>
              <a:buNone/>
              <a:defRPr sz="28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1100"/>
              <a:buFont typeface="Raleway"/>
              <a:buNone/>
              <a:defRPr sz="28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1100"/>
              <a:buFont typeface="Raleway"/>
              <a:buNone/>
              <a:defRPr sz="28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1100"/>
              <a:buFont typeface="Raleway"/>
              <a:buNone/>
              <a:defRPr sz="28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1100"/>
              <a:buFont typeface="Raleway"/>
              <a:buNone/>
              <a:defRPr sz="2800" b="1" i="0" u="none" strike="noStrike" cap="none">
                <a:solidFill>
                  <a:schemeClr val="dk2"/>
                </a:solidFill>
                <a:latin typeface="Raleway"/>
                <a:ea typeface="Raleway"/>
                <a:cs typeface="Raleway"/>
                <a:sym typeface="Raleway"/>
              </a:defRPr>
            </a:lvl9pPr>
          </a:lstStyle>
          <a:p>
            <a:r>
              <a:rPr lang="es">
                <a:latin typeface="+mj-lt"/>
              </a:rPr>
              <a:t>Hallazgos | </a:t>
            </a:r>
            <a:r>
              <a:rPr lang="es" b="0">
                <a:latin typeface="+mj-lt"/>
              </a:rPr>
              <a:t>Teoría de Cambio</a:t>
            </a:r>
            <a:endParaRPr lang="en-US" b="0">
              <a:solidFill>
                <a:schemeClr val="bg2"/>
              </a:solidFill>
              <a:latin typeface="+mj-lt"/>
            </a:endParaRPr>
          </a:p>
        </p:txBody>
      </p:sp>
    </p:spTree>
    <p:extLst>
      <p:ext uri="{BB962C8B-B14F-4D97-AF65-F5344CB8AC3E}">
        <p14:creationId xmlns:p14="http://schemas.microsoft.com/office/powerpoint/2010/main" val="20697045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FAA96BC9-6137-4122-3E32-4193623561D7}"/>
              </a:ext>
            </a:extLst>
          </p:cNvPr>
          <p:cNvGraphicFramePr/>
          <p:nvPr>
            <p:extLst>
              <p:ext uri="{D42A27DB-BD31-4B8C-83A1-F6EECF244321}">
                <p14:modId xmlns:p14="http://schemas.microsoft.com/office/powerpoint/2010/main" val="219429537"/>
              </p:ext>
            </p:extLst>
          </p:nvPr>
        </p:nvGraphicFramePr>
        <p:xfrm>
          <a:off x="814867" y="1701800"/>
          <a:ext cx="7514265" cy="30376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Google Shape;99;p15">
            <a:extLst>
              <a:ext uri="{FF2B5EF4-FFF2-40B4-BE49-F238E27FC236}">
                <a16:creationId xmlns:a16="http://schemas.microsoft.com/office/drawing/2014/main" id="{7002A9E8-01DE-1FD1-8FA2-965B1B154A12}"/>
              </a:ext>
            </a:extLst>
          </p:cNvPr>
          <p:cNvSpPr txBox="1">
            <a:spLocks/>
          </p:cNvSpPr>
          <p:nvPr/>
        </p:nvSpPr>
        <p:spPr>
          <a:xfrm>
            <a:off x="628650" y="219657"/>
            <a:ext cx="7886700" cy="994200"/>
          </a:xfrm>
          <a:prstGeom prst="rect">
            <a:avLst/>
          </a:prstGeom>
          <a:noFill/>
          <a:ln>
            <a:noFill/>
          </a:ln>
        </p:spPr>
        <p:txBody>
          <a:bodyPr spcFirstLastPara="1" wrap="square" lIns="68575" tIns="34275" rIns="68575" bIns="34275"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400"/>
              <a:buFont typeface="Raleway"/>
              <a:buNone/>
              <a:defRPr sz="28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1100"/>
              <a:buFont typeface="Raleway"/>
              <a:buNone/>
              <a:defRPr sz="28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1100"/>
              <a:buFont typeface="Raleway"/>
              <a:buNone/>
              <a:defRPr sz="28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1100"/>
              <a:buFont typeface="Raleway"/>
              <a:buNone/>
              <a:defRPr sz="28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1100"/>
              <a:buFont typeface="Raleway"/>
              <a:buNone/>
              <a:defRPr sz="28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1100"/>
              <a:buFont typeface="Raleway"/>
              <a:buNone/>
              <a:defRPr sz="28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1100"/>
              <a:buFont typeface="Raleway"/>
              <a:buNone/>
              <a:defRPr sz="28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1100"/>
              <a:buFont typeface="Raleway"/>
              <a:buNone/>
              <a:defRPr sz="28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1100"/>
              <a:buFont typeface="Raleway"/>
              <a:buNone/>
              <a:defRPr sz="2800" b="1" i="0" u="none" strike="noStrike" cap="none">
                <a:solidFill>
                  <a:schemeClr val="dk2"/>
                </a:solidFill>
                <a:latin typeface="Raleway"/>
                <a:ea typeface="Raleway"/>
                <a:cs typeface="Raleway"/>
                <a:sym typeface="Raleway"/>
              </a:defRPr>
            </a:lvl9pPr>
          </a:lstStyle>
          <a:p>
            <a:r>
              <a:rPr lang="es">
                <a:latin typeface="+mj-lt"/>
              </a:rPr>
              <a:t>Hallazgos | </a:t>
            </a:r>
            <a:r>
              <a:rPr lang="es-ES">
                <a:latin typeface="+mj-lt"/>
              </a:rPr>
              <a:t>¿Qué sigue vigente? ¿Qué requiere ajuste?</a:t>
            </a:r>
            <a:endParaRPr lang="en-US" b="0">
              <a:solidFill>
                <a:schemeClr val="bg2"/>
              </a:solidFill>
              <a:latin typeface="+mj-lt"/>
            </a:endParaRPr>
          </a:p>
        </p:txBody>
      </p:sp>
    </p:spTree>
    <p:extLst>
      <p:ext uri="{BB962C8B-B14F-4D97-AF65-F5344CB8AC3E}">
        <p14:creationId xmlns:p14="http://schemas.microsoft.com/office/powerpoint/2010/main" val="2191060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CE3DE850-9563-FFA8-10FD-5CCD591520BD}"/>
              </a:ext>
            </a:extLst>
          </p:cNvPr>
          <p:cNvSpPr>
            <a:spLocks noGrp="1"/>
          </p:cNvSpPr>
          <p:nvPr>
            <p:ph type="body" idx="1"/>
          </p:nvPr>
        </p:nvSpPr>
        <p:spPr>
          <a:xfrm>
            <a:off x="628650" y="937019"/>
            <a:ext cx="7886700" cy="3263400"/>
          </a:xfrm>
        </p:spPr>
        <p:txBody>
          <a:bodyPr>
            <a:noAutofit/>
          </a:bodyPr>
          <a:lstStyle/>
          <a:p>
            <a:r>
              <a:rPr lang="es-ES" sz="1400" b="1">
                <a:solidFill>
                  <a:schemeClr val="tx1"/>
                </a:solidFill>
                <a:latin typeface="+mn-lt"/>
              </a:rPr>
              <a:t>Valoración del Plan:</a:t>
            </a:r>
          </a:p>
          <a:p>
            <a:pPr lvl="1"/>
            <a:r>
              <a:rPr lang="es-ES" sz="1400">
                <a:solidFill>
                  <a:schemeClr val="tx1"/>
                </a:solidFill>
                <a:latin typeface="+mn-lt"/>
              </a:rPr>
              <a:t>Se valora positivamente la intención de establecer una coordinación intersectorial e instalar en el Estado su rol de </a:t>
            </a:r>
            <a:r>
              <a:rPr lang="es-ES" sz="1400" err="1">
                <a:solidFill>
                  <a:schemeClr val="tx1"/>
                </a:solidFill>
                <a:latin typeface="+mn-lt"/>
              </a:rPr>
              <a:t>cogarantes</a:t>
            </a:r>
            <a:r>
              <a:rPr lang="es-ES" sz="1400">
                <a:solidFill>
                  <a:schemeClr val="tx1"/>
                </a:solidFill>
                <a:latin typeface="+mn-lt"/>
              </a:rPr>
              <a:t> ante un problema multicausal. Sin embargo, se percibe como un esfuerzo discontinuo y con falencias en la implementación. </a:t>
            </a:r>
          </a:p>
          <a:p>
            <a:pPr lvl="1"/>
            <a:r>
              <a:rPr lang="es-ES" sz="1400">
                <a:solidFill>
                  <a:schemeClr val="tx1"/>
                </a:solidFill>
                <a:latin typeface="+mn-lt"/>
              </a:rPr>
              <a:t>Se identifica un desconocimiento y falta de apropiación por parte de los sectores involucrados. El trabajo se concentró en entrega de indicadores para la plataforma. </a:t>
            </a:r>
          </a:p>
          <a:p>
            <a:r>
              <a:rPr lang="es-ES" sz="1400" b="1">
                <a:solidFill>
                  <a:schemeClr val="tx1"/>
                </a:solidFill>
                <a:latin typeface="+mn-lt"/>
              </a:rPr>
              <a:t>Rol de la Subsecretaría:</a:t>
            </a:r>
          </a:p>
          <a:p>
            <a:pPr lvl="1"/>
            <a:r>
              <a:rPr lang="es-ES" sz="1400">
                <a:solidFill>
                  <a:schemeClr val="tx1"/>
                </a:solidFill>
                <a:latin typeface="+mn-lt"/>
              </a:rPr>
              <a:t>Acompañamiento para el sistema de monitoreo de las acciones comprometidas en el Plan de Acción. </a:t>
            </a:r>
          </a:p>
          <a:p>
            <a:pPr lvl="1"/>
            <a:r>
              <a:rPr lang="es-ES" sz="1400">
                <a:solidFill>
                  <a:schemeClr val="tx1"/>
                </a:solidFill>
                <a:latin typeface="+mn-lt"/>
              </a:rPr>
              <a:t>No se logró permear a nivel regional y local los objetivos centrales del Plan de Acción. </a:t>
            </a:r>
          </a:p>
          <a:p>
            <a:pPr lvl="1"/>
            <a:r>
              <a:rPr lang="es-ES" sz="1400">
                <a:solidFill>
                  <a:schemeClr val="tx1"/>
                </a:solidFill>
                <a:latin typeface="+mn-lt"/>
              </a:rPr>
              <a:t>Insuficientes recursos humanos para el acompañamiento, seguimiento, coordinación, articulación y en el Plan. </a:t>
            </a:r>
            <a:endParaRPr lang="es-ES" sz="1400">
              <a:solidFill>
                <a:schemeClr val="tx1"/>
              </a:solidFill>
              <a:latin typeface="+mn-lt"/>
              <a:ea typeface="Times New Roman" panose="02020603050405020304" pitchFamily="18" charset="0"/>
              <a:cs typeface="Times New Roman" panose="02020603050405020304" pitchFamily="18" charset="0"/>
            </a:endParaRPr>
          </a:p>
          <a:p>
            <a:r>
              <a:rPr lang="es-ES" sz="1400" b="1">
                <a:solidFill>
                  <a:schemeClr val="tx1"/>
                </a:solidFill>
                <a:latin typeface="+mn-lt"/>
              </a:rPr>
              <a:t>Trabajo intersectorial: </a:t>
            </a:r>
          </a:p>
          <a:p>
            <a:pPr lvl="1"/>
            <a:r>
              <a:rPr lang="es-ES" sz="1400">
                <a:solidFill>
                  <a:schemeClr val="tx1"/>
                </a:solidFill>
                <a:latin typeface="+mn-lt"/>
                <a:ea typeface="Times New Roman" panose="02020603050405020304" pitchFamily="18" charset="0"/>
                <a:cs typeface="Times New Roman" panose="02020603050405020304" pitchFamily="18" charset="0"/>
              </a:rPr>
              <a:t>M</a:t>
            </a:r>
            <a:r>
              <a:rPr lang="es-ES" sz="1400">
                <a:solidFill>
                  <a:schemeClr val="tx1"/>
                </a:solidFill>
                <a:effectLst/>
                <a:latin typeface="+mn-lt"/>
                <a:ea typeface="Times New Roman" panose="02020603050405020304" pitchFamily="18" charset="0"/>
                <a:cs typeface="Times New Roman" panose="02020603050405020304" pitchFamily="18" charset="0"/>
              </a:rPr>
              <a:t>antuvo una lógica de visión y trabajo por sector. </a:t>
            </a:r>
            <a:endParaRPr lang="es-ES" sz="1400">
              <a:solidFill>
                <a:schemeClr val="tx1"/>
              </a:solidFill>
              <a:latin typeface="+mn-lt"/>
            </a:endParaRPr>
          </a:p>
          <a:p>
            <a:r>
              <a:rPr lang="es-ES" sz="1400" b="1">
                <a:solidFill>
                  <a:schemeClr val="tx1"/>
                </a:solidFill>
                <a:latin typeface="+mn-lt"/>
              </a:rPr>
              <a:t>Otros Planes de Acción:</a:t>
            </a:r>
          </a:p>
          <a:p>
            <a:pPr lvl="1"/>
            <a:r>
              <a:rPr lang="es-ES" sz="1400">
                <a:solidFill>
                  <a:schemeClr val="tx1"/>
                </a:solidFill>
                <a:latin typeface="+mn-lt"/>
              </a:rPr>
              <a:t>No hubo armonización. </a:t>
            </a:r>
          </a:p>
          <a:p>
            <a:endParaRPr lang="es-CL" sz="1400">
              <a:solidFill>
                <a:schemeClr val="tx1"/>
              </a:solidFill>
              <a:latin typeface="+mn-lt"/>
            </a:endParaRPr>
          </a:p>
        </p:txBody>
      </p:sp>
      <p:sp>
        <p:nvSpPr>
          <p:cNvPr id="7" name="Título 2">
            <a:extLst>
              <a:ext uri="{FF2B5EF4-FFF2-40B4-BE49-F238E27FC236}">
                <a16:creationId xmlns:a16="http://schemas.microsoft.com/office/drawing/2014/main" id="{D6A1E706-231D-A6BE-D090-4FCBF3FD2C3F}"/>
              </a:ext>
            </a:extLst>
          </p:cNvPr>
          <p:cNvSpPr txBox="1">
            <a:spLocks/>
          </p:cNvSpPr>
          <p:nvPr/>
        </p:nvSpPr>
        <p:spPr>
          <a:xfrm>
            <a:off x="628650" y="273844"/>
            <a:ext cx="7886700" cy="9942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1pPr>
            <a:lvl2pPr marR="0" lvl="1"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2pPr>
            <a:lvl3pPr marR="0" lvl="2"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3pPr>
            <a:lvl4pPr marR="0" lvl="3"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4pPr>
            <a:lvl5pPr marR="0" lvl="4"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5pPr>
            <a:lvl6pPr marR="0" lvl="5"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6pPr>
            <a:lvl7pPr marR="0" lvl="6"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7pPr>
            <a:lvl8pPr marR="0" lvl="7"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8pPr>
            <a:lvl9pPr marR="0" lvl="8"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9pPr>
          </a:lstStyle>
          <a:p>
            <a:r>
              <a:rPr lang="es-ES">
                <a:solidFill>
                  <a:schemeClr val="bg2"/>
                </a:solidFill>
                <a:latin typeface="+mj-lt"/>
              </a:rPr>
              <a:t>Hallazgos | Coherencia</a:t>
            </a:r>
            <a:endParaRPr lang="es-CL">
              <a:solidFill>
                <a:schemeClr val="bg2"/>
              </a:solidFill>
              <a:latin typeface="+mj-lt"/>
            </a:endParaRPr>
          </a:p>
        </p:txBody>
      </p:sp>
    </p:spTree>
    <p:extLst>
      <p:ext uri="{BB962C8B-B14F-4D97-AF65-F5344CB8AC3E}">
        <p14:creationId xmlns:p14="http://schemas.microsoft.com/office/powerpoint/2010/main" val="1133732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76"/>
        <p:cNvGrpSpPr/>
        <p:nvPr/>
      </p:nvGrpSpPr>
      <p:grpSpPr>
        <a:xfrm>
          <a:off x="0" y="0"/>
          <a:ext cx="0" cy="0"/>
          <a:chOff x="0" y="0"/>
          <a:chExt cx="0" cy="0"/>
        </a:xfrm>
      </p:grpSpPr>
      <p:pic>
        <p:nvPicPr>
          <p:cNvPr id="5" name="Picture 4">
            <a:extLst>
              <a:ext uri="{FF2B5EF4-FFF2-40B4-BE49-F238E27FC236}">
                <a16:creationId xmlns:a16="http://schemas.microsoft.com/office/drawing/2014/main" id="{53A5600A-126C-4DAC-6034-5F3DE57CEC1F}"/>
              </a:ext>
            </a:extLst>
          </p:cNvPr>
          <p:cNvPicPr>
            <a:picLocks noChangeAspect="1"/>
          </p:cNvPicPr>
          <p:nvPr/>
        </p:nvPicPr>
        <p:blipFill rotWithShape="1">
          <a:blip r:embed="rId3"/>
          <a:srcRect l="9000" t="37734" r="8700" b="2696"/>
          <a:stretch/>
        </p:blipFill>
        <p:spPr>
          <a:xfrm>
            <a:off x="1357142" y="932035"/>
            <a:ext cx="5623374" cy="2162320"/>
          </a:xfrm>
          <a:prstGeom prst="rect">
            <a:avLst/>
          </a:prstGeom>
        </p:spPr>
      </p:pic>
      <p:sp>
        <p:nvSpPr>
          <p:cNvPr id="6" name="Título 2">
            <a:extLst>
              <a:ext uri="{FF2B5EF4-FFF2-40B4-BE49-F238E27FC236}">
                <a16:creationId xmlns:a16="http://schemas.microsoft.com/office/drawing/2014/main" id="{D436E292-2453-AFCF-848B-8A54CCDCB040}"/>
              </a:ext>
            </a:extLst>
          </p:cNvPr>
          <p:cNvSpPr txBox="1">
            <a:spLocks/>
          </p:cNvSpPr>
          <p:nvPr/>
        </p:nvSpPr>
        <p:spPr>
          <a:xfrm>
            <a:off x="628650" y="273844"/>
            <a:ext cx="7886700" cy="9942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1pPr>
            <a:lvl2pPr marR="0" lvl="1"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2pPr>
            <a:lvl3pPr marR="0" lvl="2"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3pPr>
            <a:lvl4pPr marR="0" lvl="3"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4pPr>
            <a:lvl5pPr marR="0" lvl="4"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5pPr>
            <a:lvl6pPr marR="0" lvl="5"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6pPr>
            <a:lvl7pPr marR="0" lvl="6"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7pPr>
            <a:lvl8pPr marR="0" lvl="7"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8pPr>
            <a:lvl9pPr marR="0" lvl="8"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9pPr>
          </a:lstStyle>
          <a:p>
            <a:r>
              <a:rPr lang="es-ES" sz="2800">
                <a:solidFill>
                  <a:schemeClr val="bg2"/>
                </a:solidFill>
                <a:latin typeface="+mj-lt"/>
              </a:rPr>
              <a:t>Sostenibilidad | </a:t>
            </a:r>
            <a:r>
              <a:rPr lang="es-ES" sz="2800" b="0">
                <a:solidFill>
                  <a:schemeClr val="bg2"/>
                </a:solidFill>
                <a:latin typeface="+mj-lt"/>
              </a:rPr>
              <a:t>Principales desafíos</a:t>
            </a:r>
            <a:endParaRPr lang="es-CL" sz="2800" b="0">
              <a:solidFill>
                <a:schemeClr val="bg2"/>
              </a:solidFill>
              <a:latin typeface="+mj-lt"/>
            </a:endParaRPr>
          </a:p>
        </p:txBody>
      </p:sp>
      <p:sp>
        <p:nvSpPr>
          <p:cNvPr id="2" name="Título 2">
            <a:extLst>
              <a:ext uri="{FF2B5EF4-FFF2-40B4-BE49-F238E27FC236}">
                <a16:creationId xmlns:a16="http://schemas.microsoft.com/office/drawing/2014/main" id="{A396BE60-EA8F-8098-092C-0F4EBAAC5122}"/>
              </a:ext>
            </a:extLst>
          </p:cNvPr>
          <p:cNvSpPr txBox="1">
            <a:spLocks/>
          </p:cNvSpPr>
          <p:nvPr/>
        </p:nvSpPr>
        <p:spPr>
          <a:xfrm>
            <a:off x="628650" y="2755078"/>
            <a:ext cx="8092786" cy="678554"/>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1pPr>
            <a:lvl2pPr marR="0" lvl="1"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2pPr>
            <a:lvl3pPr marR="0" lvl="2"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3pPr>
            <a:lvl4pPr marR="0" lvl="3"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4pPr>
            <a:lvl5pPr marR="0" lvl="4"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5pPr>
            <a:lvl6pPr marR="0" lvl="5"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6pPr>
            <a:lvl7pPr marR="0" lvl="6"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7pPr>
            <a:lvl8pPr marR="0" lvl="7"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8pPr>
            <a:lvl9pPr marR="0" lvl="8"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9pPr>
          </a:lstStyle>
          <a:p>
            <a:r>
              <a:rPr lang="es-ES" sz="2800">
                <a:solidFill>
                  <a:schemeClr val="bg2"/>
                </a:solidFill>
                <a:latin typeface="+mj-lt"/>
              </a:rPr>
              <a:t>Enfoques transversales</a:t>
            </a:r>
            <a:endParaRPr lang="es-CL" sz="2800" b="0">
              <a:solidFill>
                <a:schemeClr val="bg2"/>
              </a:solidFill>
              <a:latin typeface="+mj-lt"/>
            </a:endParaRPr>
          </a:p>
        </p:txBody>
      </p:sp>
      <p:pic>
        <p:nvPicPr>
          <p:cNvPr id="3" name="Picture 2">
            <a:extLst>
              <a:ext uri="{FF2B5EF4-FFF2-40B4-BE49-F238E27FC236}">
                <a16:creationId xmlns:a16="http://schemas.microsoft.com/office/drawing/2014/main" id="{2A5DA2FE-D222-415F-1413-CDE7901E2FBD}"/>
              </a:ext>
            </a:extLst>
          </p:cNvPr>
          <p:cNvPicPr>
            <a:picLocks noChangeAspect="1"/>
          </p:cNvPicPr>
          <p:nvPr/>
        </p:nvPicPr>
        <p:blipFill rotWithShape="1">
          <a:blip r:embed="rId4"/>
          <a:srcRect l="8392" t="39392" r="8521" b="10133"/>
          <a:stretch/>
        </p:blipFill>
        <p:spPr>
          <a:xfrm>
            <a:off x="1866411" y="3378544"/>
            <a:ext cx="4610699" cy="1488041"/>
          </a:xfrm>
          <a:prstGeom prst="rect">
            <a:avLst/>
          </a:prstGeom>
        </p:spPr>
      </p:pic>
    </p:spTree>
    <p:extLst>
      <p:ext uri="{BB962C8B-B14F-4D97-AF65-F5344CB8AC3E}">
        <p14:creationId xmlns:p14="http://schemas.microsoft.com/office/powerpoint/2010/main" val="39569856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52"/>
        <p:cNvGrpSpPr/>
        <p:nvPr/>
      </p:nvGrpSpPr>
      <p:grpSpPr>
        <a:xfrm>
          <a:off x="0" y="0"/>
          <a:ext cx="0" cy="0"/>
          <a:chOff x="0" y="0"/>
          <a:chExt cx="0" cy="0"/>
        </a:xfrm>
      </p:grpSpPr>
      <p:pic>
        <p:nvPicPr>
          <p:cNvPr id="7" name="Picture 6">
            <a:extLst>
              <a:ext uri="{FF2B5EF4-FFF2-40B4-BE49-F238E27FC236}">
                <a16:creationId xmlns:a16="http://schemas.microsoft.com/office/drawing/2014/main" id="{15C03126-56EF-F33F-1814-C541F019FBCD}"/>
              </a:ext>
            </a:extLst>
          </p:cNvPr>
          <p:cNvPicPr>
            <a:picLocks noChangeAspect="1"/>
          </p:cNvPicPr>
          <p:nvPr/>
        </p:nvPicPr>
        <p:blipFill rotWithShape="1">
          <a:blip r:embed="rId3"/>
          <a:srcRect l="19589" t="38630" r="18381" b="18561"/>
          <a:stretch/>
        </p:blipFill>
        <p:spPr>
          <a:xfrm>
            <a:off x="2160476" y="1058837"/>
            <a:ext cx="4823047" cy="1768404"/>
          </a:xfrm>
          <a:prstGeom prst="rect">
            <a:avLst/>
          </a:prstGeom>
        </p:spPr>
      </p:pic>
      <p:pic>
        <p:nvPicPr>
          <p:cNvPr id="2" name="Picture 1">
            <a:extLst>
              <a:ext uri="{FF2B5EF4-FFF2-40B4-BE49-F238E27FC236}">
                <a16:creationId xmlns:a16="http://schemas.microsoft.com/office/drawing/2014/main" id="{0A559F42-33F3-57C6-CB56-CDE91A5F3DC5}"/>
              </a:ext>
            </a:extLst>
          </p:cNvPr>
          <p:cNvPicPr>
            <a:picLocks noChangeAspect="1"/>
          </p:cNvPicPr>
          <p:nvPr/>
        </p:nvPicPr>
        <p:blipFill rotWithShape="1">
          <a:blip r:embed="rId4"/>
          <a:srcRect l="20222" t="34185" r="16607" b="9911"/>
          <a:stretch/>
        </p:blipFill>
        <p:spPr>
          <a:xfrm>
            <a:off x="2364177" y="2827241"/>
            <a:ext cx="4415644" cy="2075927"/>
          </a:xfrm>
          <a:prstGeom prst="rect">
            <a:avLst/>
          </a:prstGeom>
        </p:spPr>
      </p:pic>
      <p:sp>
        <p:nvSpPr>
          <p:cNvPr id="3" name="Título 2">
            <a:extLst>
              <a:ext uri="{FF2B5EF4-FFF2-40B4-BE49-F238E27FC236}">
                <a16:creationId xmlns:a16="http://schemas.microsoft.com/office/drawing/2014/main" id="{1EBFF1B2-1A2A-5DBB-FD35-9F024B23C875}"/>
              </a:ext>
            </a:extLst>
          </p:cNvPr>
          <p:cNvSpPr txBox="1">
            <a:spLocks/>
          </p:cNvSpPr>
          <p:nvPr/>
        </p:nvSpPr>
        <p:spPr>
          <a:xfrm>
            <a:off x="628650" y="515246"/>
            <a:ext cx="8092786" cy="543591"/>
          </a:xfrm>
          <a:prstGeom prst="rect">
            <a:avLst/>
          </a:prstGeom>
          <a:noFill/>
          <a:ln>
            <a:noFill/>
          </a:ln>
        </p:spPr>
        <p:txBody>
          <a:bodyPr spcFirstLastPara="1" wrap="square" lIns="91425" tIns="91425" rIns="91425" bIns="91425" anchor="t" anchorCtr="0">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1pPr>
            <a:lvl2pPr marR="0" lvl="1"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2pPr>
            <a:lvl3pPr marR="0" lvl="2"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3pPr>
            <a:lvl4pPr marR="0" lvl="3"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4pPr>
            <a:lvl5pPr marR="0" lvl="4"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5pPr>
            <a:lvl6pPr marR="0" lvl="5"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6pPr>
            <a:lvl7pPr marR="0" lvl="6"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7pPr>
            <a:lvl8pPr marR="0" lvl="7"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8pPr>
            <a:lvl9pPr marR="0" lvl="8"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9pPr>
          </a:lstStyle>
          <a:p>
            <a:r>
              <a:rPr lang="es-ES" sz="2400">
                <a:solidFill>
                  <a:schemeClr val="bg2"/>
                </a:solidFill>
                <a:latin typeface="+mj-lt"/>
              </a:rPr>
              <a:t>Recomendaciones</a:t>
            </a:r>
            <a:endParaRPr lang="es-CL" sz="2400" b="0">
              <a:solidFill>
                <a:schemeClr val="bg2"/>
              </a:solidFill>
              <a:latin typeface="+mj-lt"/>
            </a:endParaRPr>
          </a:p>
        </p:txBody>
      </p:sp>
    </p:spTree>
    <p:extLst>
      <p:ext uri="{BB962C8B-B14F-4D97-AF65-F5344CB8AC3E}">
        <p14:creationId xmlns:p14="http://schemas.microsoft.com/office/powerpoint/2010/main" val="17489856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4139D-0A1A-4F32-9F6B-AC862601733B}"/>
              </a:ext>
            </a:extLst>
          </p:cNvPr>
          <p:cNvSpPr>
            <a:spLocks noGrp="1"/>
          </p:cNvSpPr>
          <p:nvPr>
            <p:ph type="title"/>
          </p:nvPr>
        </p:nvSpPr>
        <p:spPr>
          <a:xfrm>
            <a:off x="710151" y="948031"/>
            <a:ext cx="7732798" cy="2441477"/>
          </a:xfrm>
        </p:spPr>
        <p:txBody>
          <a:bodyPr>
            <a:normAutofit/>
          </a:bodyPr>
          <a:lstStyle/>
          <a:p>
            <a:r>
              <a:rPr lang="en-US" sz="3200" err="1">
                <a:cs typeface="Arial"/>
              </a:rPr>
              <a:t>Utilización</a:t>
            </a:r>
            <a:r>
              <a:rPr lang="en-US" sz="3200">
                <a:cs typeface="Arial"/>
              </a:rPr>
              <a:t> de la </a:t>
            </a:r>
            <a:r>
              <a:rPr lang="en-US" sz="3200" err="1">
                <a:cs typeface="Arial"/>
              </a:rPr>
              <a:t>evaluación</a:t>
            </a:r>
            <a:r>
              <a:rPr lang="en-US" sz="3200">
                <a:cs typeface="Arial"/>
              </a:rPr>
              <a:t> </a:t>
            </a:r>
            <a:r>
              <a:rPr lang="en-US" sz="3200" err="1">
                <a:cs typeface="Arial"/>
              </a:rPr>
              <a:t>en</a:t>
            </a:r>
            <a:r>
              <a:rPr lang="en-US" sz="3200">
                <a:cs typeface="Arial"/>
              </a:rPr>
              <a:t> la </a:t>
            </a:r>
            <a:endParaRPr lang="en-US" sz="3200">
              <a:solidFill>
                <a:srgbClr val="FFFFFF"/>
              </a:solidFill>
              <a:cs typeface="Arial"/>
            </a:endParaRPr>
          </a:p>
          <a:p>
            <a:r>
              <a:rPr lang="en-US" sz="3200" err="1">
                <a:cs typeface="Arial"/>
              </a:rPr>
              <a:t>elaboración</a:t>
            </a:r>
            <a:r>
              <a:rPr lang="en-US" sz="3200">
                <a:cs typeface="Arial"/>
              </a:rPr>
              <a:t> de la </a:t>
            </a:r>
            <a:r>
              <a:rPr lang="en-US" sz="3200" err="1">
                <a:cs typeface="Arial"/>
              </a:rPr>
              <a:t>nueva</a:t>
            </a:r>
            <a:r>
              <a:rPr lang="en-US" sz="3200">
                <a:cs typeface="Arial"/>
              </a:rPr>
              <a:t> Política Nacional de  </a:t>
            </a:r>
            <a:r>
              <a:rPr lang="en-US" sz="3200" err="1">
                <a:cs typeface="Arial"/>
              </a:rPr>
              <a:t>Niñez</a:t>
            </a:r>
            <a:r>
              <a:rPr lang="en-US" sz="3200">
                <a:cs typeface="Arial"/>
              </a:rPr>
              <a:t> y </a:t>
            </a:r>
            <a:r>
              <a:rPr lang="en-US" sz="3200" err="1">
                <a:cs typeface="Arial"/>
              </a:rPr>
              <a:t>Adolescencia</a:t>
            </a:r>
            <a:r>
              <a:rPr lang="en-US" sz="3200">
                <a:cs typeface="Arial"/>
              </a:rPr>
              <a:t> 2024-2032 </a:t>
            </a:r>
            <a:endParaRPr lang="en-US"/>
          </a:p>
        </p:txBody>
      </p:sp>
      <p:sp>
        <p:nvSpPr>
          <p:cNvPr id="5" name="Rectangle 4">
            <a:extLst>
              <a:ext uri="{FF2B5EF4-FFF2-40B4-BE49-F238E27FC236}">
                <a16:creationId xmlns:a16="http://schemas.microsoft.com/office/drawing/2014/main" id="{F7978627-2F66-4678-B20F-14B382CAC955}"/>
              </a:ext>
            </a:extLst>
          </p:cNvPr>
          <p:cNvSpPr/>
          <p:nvPr/>
        </p:nvSpPr>
        <p:spPr>
          <a:xfrm>
            <a:off x="0" y="-485235"/>
            <a:ext cx="9144000" cy="16277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0193182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CE3DE850-9563-FFA8-10FD-5CCD591520BD}"/>
              </a:ext>
            </a:extLst>
          </p:cNvPr>
          <p:cNvSpPr>
            <a:spLocks noGrp="1"/>
          </p:cNvSpPr>
          <p:nvPr>
            <p:ph type="body" idx="1"/>
          </p:nvPr>
        </p:nvSpPr>
        <p:spPr>
          <a:xfrm>
            <a:off x="628650" y="937019"/>
            <a:ext cx="7886700" cy="3263400"/>
          </a:xfrm>
        </p:spPr>
        <p:txBody>
          <a:bodyPr>
            <a:noAutofit/>
          </a:bodyPr>
          <a:lstStyle/>
          <a:p>
            <a:pPr marL="139700" indent="0">
              <a:buNone/>
            </a:pPr>
            <a:endParaRPr lang="en-US">
              <a:solidFill>
                <a:schemeClr val="tx1"/>
              </a:solidFill>
            </a:endParaRPr>
          </a:p>
          <a:p>
            <a:endParaRPr lang="es-CL" sz="1400">
              <a:solidFill>
                <a:schemeClr val="tx1"/>
              </a:solidFill>
              <a:latin typeface="+mn-lt"/>
            </a:endParaRPr>
          </a:p>
        </p:txBody>
      </p:sp>
      <p:pic>
        <p:nvPicPr>
          <p:cNvPr id="2" name="Picture 1" descr="A timeline with blue and red dots&#10;&#10;Description automatically generated">
            <a:extLst>
              <a:ext uri="{FF2B5EF4-FFF2-40B4-BE49-F238E27FC236}">
                <a16:creationId xmlns:a16="http://schemas.microsoft.com/office/drawing/2014/main" id="{1F25343E-1664-61D9-8285-D5F2F0BC4C97}"/>
              </a:ext>
            </a:extLst>
          </p:cNvPr>
          <p:cNvPicPr>
            <a:picLocks noChangeAspect="1"/>
          </p:cNvPicPr>
          <p:nvPr/>
        </p:nvPicPr>
        <p:blipFill>
          <a:blip r:embed="rId3"/>
          <a:stretch>
            <a:fillRect/>
          </a:stretch>
        </p:blipFill>
        <p:spPr>
          <a:xfrm>
            <a:off x="0" y="1090074"/>
            <a:ext cx="9144000" cy="3910409"/>
          </a:xfrm>
          <a:prstGeom prst="rect">
            <a:avLst/>
          </a:prstGeom>
        </p:spPr>
      </p:pic>
    </p:spTree>
    <p:extLst>
      <p:ext uri="{BB962C8B-B14F-4D97-AF65-F5344CB8AC3E}">
        <p14:creationId xmlns:p14="http://schemas.microsoft.com/office/powerpoint/2010/main" val="54100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CE3DE850-9563-FFA8-10FD-5CCD591520BD}"/>
              </a:ext>
            </a:extLst>
          </p:cNvPr>
          <p:cNvSpPr>
            <a:spLocks noGrp="1"/>
          </p:cNvSpPr>
          <p:nvPr>
            <p:ph type="body" idx="1"/>
          </p:nvPr>
        </p:nvSpPr>
        <p:spPr>
          <a:xfrm>
            <a:off x="628650" y="1271127"/>
            <a:ext cx="7886700" cy="3263400"/>
          </a:xfrm>
        </p:spPr>
        <p:txBody>
          <a:bodyPr>
            <a:noAutofit/>
          </a:bodyPr>
          <a:lstStyle/>
          <a:p>
            <a:pPr>
              <a:buFont typeface="Wingdings"/>
              <a:buChar char="§"/>
            </a:pPr>
            <a:r>
              <a:rPr lang="es-ES" sz="1400">
                <a:solidFill>
                  <a:schemeClr val="tx1"/>
                </a:solidFill>
                <a:latin typeface="Arial"/>
                <a:cs typeface="Arial"/>
              </a:rPr>
              <a:t>Actualizar la </a:t>
            </a:r>
            <a:r>
              <a:rPr lang="es-ES" sz="1400" b="1">
                <a:solidFill>
                  <a:schemeClr val="tx1"/>
                </a:solidFill>
                <a:latin typeface="Arial"/>
                <a:cs typeface="Arial"/>
              </a:rPr>
              <a:t>teoría de cambio</a:t>
            </a:r>
            <a:r>
              <a:rPr lang="es-ES" sz="1400">
                <a:solidFill>
                  <a:schemeClr val="tx1"/>
                </a:solidFill>
                <a:latin typeface="Arial"/>
                <a:cs typeface="Arial"/>
              </a:rPr>
              <a:t> del Plan de Acción por eje de derechos. </a:t>
            </a:r>
            <a:endParaRPr lang="es-ES">
              <a:solidFill>
                <a:schemeClr val="tx1"/>
              </a:solidFill>
            </a:endParaRPr>
          </a:p>
          <a:p>
            <a:pPr marL="139700" indent="0">
              <a:buNone/>
            </a:pPr>
            <a:r>
              <a:rPr lang="es-ES" sz="1400">
                <a:solidFill>
                  <a:schemeClr val="tx1"/>
                </a:solidFill>
                <a:latin typeface="Arial"/>
                <a:cs typeface="Arial"/>
              </a:rPr>
              <a:t>  →  Se actualizó la teoría de cambio. </a:t>
            </a:r>
          </a:p>
          <a:p>
            <a:pPr marL="139700" indent="0">
              <a:buNone/>
            </a:pPr>
            <a:r>
              <a:rPr lang="es-ES" sz="1400">
                <a:solidFill>
                  <a:schemeClr val="tx1"/>
                </a:solidFill>
                <a:latin typeface="Arial"/>
                <a:cs typeface="Arial"/>
              </a:rPr>
              <a:t>  → Utilización de SITAN (UNICEF 2022). </a:t>
            </a:r>
            <a:endParaRPr lang="es-ES">
              <a:solidFill>
                <a:schemeClr val="tx1"/>
              </a:solidFill>
            </a:endParaRPr>
          </a:p>
          <a:p>
            <a:pPr>
              <a:buFont typeface="Wingdings"/>
              <a:buChar char="§"/>
            </a:pPr>
            <a:r>
              <a:rPr lang="es-ES" sz="1400">
                <a:solidFill>
                  <a:schemeClr val="tx1"/>
                </a:solidFill>
                <a:latin typeface="Arial"/>
                <a:cs typeface="Arial"/>
              </a:rPr>
              <a:t>La Política y su Plan de Acción deben </a:t>
            </a:r>
            <a:r>
              <a:rPr lang="es-ES" sz="1400" b="1">
                <a:solidFill>
                  <a:schemeClr val="tx1"/>
                </a:solidFill>
                <a:latin typeface="Arial"/>
                <a:cs typeface="Arial"/>
              </a:rPr>
              <a:t>establecer las prioridades país</a:t>
            </a:r>
            <a:r>
              <a:rPr lang="es-ES" sz="1400">
                <a:solidFill>
                  <a:schemeClr val="tx1"/>
                </a:solidFill>
                <a:latin typeface="Arial"/>
                <a:cs typeface="Arial"/>
              </a:rPr>
              <a:t>, mecanismos de seguimiento y metas. </a:t>
            </a:r>
            <a:endParaRPr lang="en-US" sz="1400">
              <a:solidFill>
                <a:schemeClr val="tx1"/>
              </a:solidFill>
              <a:latin typeface="Arial"/>
              <a:cs typeface="Arial"/>
            </a:endParaRPr>
          </a:p>
          <a:p>
            <a:pPr marL="139700" indent="0">
              <a:buNone/>
            </a:pPr>
            <a:r>
              <a:rPr lang="es-ES" sz="1400">
                <a:solidFill>
                  <a:schemeClr val="tx1"/>
                </a:solidFill>
                <a:latin typeface="+mn-lt"/>
                <a:cs typeface="Arial"/>
              </a:rPr>
              <a:t>  →  </a:t>
            </a:r>
            <a:r>
              <a:rPr lang="es-ES" sz="1400">
                <a:solidFill>
                  <a:schemeClr val="tx1"/>
                </a:solidFill>
                <a:latin typeface="Arial"/>
                <a:cs typeface="Arial"/>
              </a:rPr>
              <a:t>Ley 21430 Sobre Garantías y Protección Integral de los Derechos de la Niñez  y Adolescencia. No</a:t>
            </a:r>
            <a:r>
              <a:rPr lang="es-ES" sz="1400">
                <a:solidFill>
                  <a:schemeClr val="tx1"/>
                </a:solidFill>
                <a:latin typeface="+mn-lt"/>
                <a:cs typeface="Arial"/>
              </a:rPr>
              <a:t> la garantía de todos sus derechos, sino la selección de objetivos estratégicos prioritarios, con miras del 2032. </a:t>
            </a:r>
            <a:endParaRPr lang="en-US">
              <a:solidFill>
                <a:schemeClr val="tx1"/>
              </a:solidFill>
            </a:endParaRPr>
          </a:p>
          <a:p>
            <a:pPr>
              <a:buFont typeface="Wingdings"/>
              <a:buChar char="§"/>
            </a:pPr>
            <a:r>
              <a:rPr lang="es-ES" sz="1400">
                <a:solidFill>
                  <a:schemeClr val="tx1"/>
                </a:solidFill>
                <a:latin typeface="+mn-lt"/>
                <a:cs typeface="Arial"/>
              </a:rPr>
              <a:t>Generar una </a:t>
            </a:r>
            <a:r>
              <a:rPr lang="es-ES" sz="1400" b="1">
                <a:solidFill>
                  <a:schemeClr val="tx1"/>
                </a:solidFill>
                <a:latin typeface="+mn-lt"/>
                <a:cs typeface="Arial"/>
              </a:rPr>
              <a:t>coordinación intersectoria</a:t>
            </a:r>
            <a:r>
              <a:rPr lang="es-ES" sz="1400">
                <a:solidFill>
                  <a:schemeClr val="tx1"/>
                </a:solidFill>
                <a:latin typeface="+mn-lt"/>
                <a:cs typeface="Arial"/>
              </a:rPr>
              <a:t>l continua e instalar en el Estado el rol de </a:t>
            </a:r>
            <a:r>
              <a:rPr lang="es-ES" sz="1400" err="1">
                <a:solidFill>
                  <a:schemeClr val="tx1"/>
                </a:solidFill>
                <a:latin typeface="+mn-lt"/>
                <a:cs typeface="Arial"/>
              </a:rPr>
              <a:t>cogarantes</a:t>
            </a:r>
            <a:r>
              <a:rPr lang="es-ES" sz="1400">
                <a:solidFill>
                  <a:schemeClr val="tx1"/>
                </a:solidFill>
                <a:latin typeface="+mn-lt"/>
                <a:cs typeface="Arial"/>
              </a:rPr>
              <a:t> ante un problema multicausal. </a:t>
            </a:r>
            <a:endParaRPr lang="en-US" sz="1400">
              <a:solidFill>
                <a:schemeClr val="tx1"/>
              </a:solidFill>
              <a:latin typeface="+mn-lt"/>
              <a:cs typeface="Arial"/>
            </a:endParaRPr>
          </a:p>
          <a:p>
            <a:pPr>
              <a:buFont typeface="Wingdings"/>
              <a:buChar char="§"/>
            </a:pPr>
            <a:r>
              <a:rPr lang="es-ES" sz="1400">
                <a:solidFill>
                  <a:schemeClr val="tx1"/>
                </a:solidFill>
                <a:latin typeface="+mn-lt"/>
                <a:cs typeface="Arial"/>
              </a:rPr>
              <a:t>Generar</a:t>
            </a:r>
            <a:r>
              <a:rPr lang="es-ES" sz="1400" b="1">
                <a:solidFill>
                  <a:schemeClr val="tx1"/>
                </a:solidFill>
                <a:latin typeface="+mn-lt"/>
                <a:cs typeface="Arial"/>
              </a:rPr>
              <a:t> apropiación de la Política</a:t>
            </a:r>
            <a:r>
              <a:rPr lang="es-ES" sz="1400">
                <a:solidFill>
                  <a:schemeClr val="tx1"/>
                </a:solidFill>
                <a:latin typeface="+mn-lt"/>
                <a:cs typeface="Arial"/>
              </a:rPr>
              <a:t> por parte de los sectores involucrados, más allá del reporte de indicadores.</a:t>
            </a:r>
            <a:endParaRPr lang="en-US" sz="1400">
              <a:solidFill>
                <a:schemeClr val="tx1"/>
              </a:solidFill>
              <a:latin typeface="+mn-lt"/>
              <a:cs typeface="Arial"/>
            </a:endParaRPr>
          </a:p>
          <a:p>
            <a:pPr marL="139700" indent="0">
              <a:buNone/>
            </a:pPr>
            <a:r>
              <a:rPr lang="es-ES" sz="1400">
                <a:solidFill>
                  <a:schemeClr val="tx1"/>
                </a:solidFill>
                <a:latin typeface="+mn-lt"/>
                <a:cs typeface="Arial"/>
              </a:rPr>
              <a:t>  → Diseño intersectorial de la Política y sus objetivos estratégicos. </a:t>
            </a:r>
            <a:endParaRPr lang="en-US" sz="1400">
              <a:solidFill>
                <a:schemeClr val="tx1"/>
              </a:solidFill>
              <a:latin typeface="+mn-lt"/>
              <a:cs typeface="Arial"/>
            </a:endParaRPr>
          </a:p>
          <a:p>
            <a:pPr marL="139700" indent="0">
              <a:buNone/>
            </a:pPr>
            <a:r>
              <a:rPr lang="es-ES" sz="1400">
                <a:solidFill>
                  <a:schemeClr val="tx1"/>
                </a:solidFill>
                <a:latin typeface="+mn-lt"/>
                <a:cs typeface="Arial"/>
              </a:rPr>
              <a:t>  →  Estado Garante.</a:t>
            </a:r>
            <a:endParaRPr lang="en-US" sz="1400">
              <a:solidFill>
                <a:schemeClr val="tx1"/>
              </a:solidFill>
              <a:latin typeface="Arial"/>
              <a:cs typeface="Arial"/>
            </a:endParaRPr>
          </a:p>
          <a:p>
            <a:pPr marL="596900" lvl="1" indent="0">
              <a:buNone/>
            </a:pPr>
            <a:endParaRPr lang="es-ES" sz="1400">
              <a:solidFill>
                <a:schemeClr val="tx1"/>
              </a:solidFill>
              <a:latin typeface="Arial"/>
              <a:cs typeface="Arial"/>
            </a:endParaRPr>
          </a:p>
          <a:p>
            <a:pPr marL="139700" lvl="1" indent="0">
              <a:spcBef>
                <a:spcPts val="800"/>
              </a:spcBef>
              <a:buNone/>
            </a:pPr>
            <a:endParaRPr lang="es-ES" sz="1400">
              <a:solidFill>
                <a:schemeClr val="tx1"/>
              </a:solidFill>
              <a:latin typeface="Arial"/>
              <a:cs typeface="Arial"/>
            </a:endParaRPr>
          </a:p>
          <a:p>
            <a:pPr marL="596900" lvl="1" indent="0">
              <a:buNone/>
            </a:pPr>
            <a:endParaRPr lang="es-ES" sz="1400">
              <a:solidFill>
                <a:schemeClr val="tx1"/>
              </a:solidFill>
              <a:latin typeface="+mn-lt"/>
              <a:cs typeface="Arial"/>
            </a:endParaRPr>
          </a:p>
          <a:p>
            <a:pPr lvl="1">
              <a:buFont typeface="Wingdings"/>
              <a:buChar char="§"/>
            </a:pPr>
            <a:endParaRPr lang="es-ES" sz="1400">
              <a:solidFill>
                <a:schemeClr val="tx1"/>
              </a:solidFill>
              <a:latin typeface="+mn-lt"/>
              <a:cs typeface="Arial"/>
            </a:endParaRPr>
          </a:p>
          <a:p>
            <a:pPr lvl="1">
              <a:buFont typeface="Wingdings"/>
              <a:buChar char="§"/>
            </a:pPr>
            <a:endParaRPr lang="es-ES" sz="1200" b="1">
              <a:solidFill>
                <a:schemeClr val="tx1"/>
              </a:solidFill>
              <a:latin typeface="+mn-lt"/>
            </a:endParaRPr>
          </a:p>
          <a:p>
            <a:pPr>
              <a:buFont typeface="Wingdings"/>
              <a:buChar char="§"/>
            </a:pPr>
            <a:endParaRPr lang="es-ES" sz="1400" b="1">
              <a:solidFill>
                <a:schemeClr val="tx1"/>
              </a:solidFill>
              <a:latin typeface="+mn-lt"/>
            </a:endParaRPr>
          </a:p>
          <a:p>
            <a:pPr>
              <a:buFont typeface="Wingdings"/>
              <a:buChar char="§"/>
            </a:pPr>
            <a:endParaRPr lang="es-CL" sz="1400">
              <a:solidFill>
                <a:schemeClr val="tx1"/>
              </a:solidFill>
              <a:latin typeface="+mn-lt"/>
            </a:endParaRPr>
          </a:p>
        </p:txBody>
      </p:sp>
      <p:sp>
        <p:nvSpPr>
          <p:cNvPr id="7" name="Título 2">
            <a:extLst>
              <a:ext uri="{FF2B5EF4-FFF2-40B4-BE49-F238E27FC236}">
                <a16:creationId xmlns:a16="http://schemas.microsoft.com/office/drawing/2014/main" id="{D6A1E706-231D-A6BE-D090-4FCBF3FD2C3F}"/>
              </a:ext>
            </a:extLst>
          </p:cNvPr>
          <p:cNvSpPr txBox="1">
            <a:spLocks/>
          </p:cNvSpPr>
          <p:nvPr/>
        </p:nvSpPr>
        <p:spPr>
          <a:xfrm>
            <a:off x="628650" y="273844"/>
            <a:ext cx="7886700" cy="9942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1pPr>
            <a:lvl2pPr marR="0" lvl="1"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2pPr>
            <a:lvl3pPr marR="0" lvl="2"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3pPr>
            <a:lvl4pPr marR="0" lvl="3"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4pPr>
            <a:lvl5pPr marR="0" lvl="4"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5pPr>
            <a:lvl6pPr marR="0" lvl="5"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6pPr>
            <a:lvl7pPr marR="0" lvl="6"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7pPr>
            <a:lvl8pPr marR="0" lvl="7"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8pPr>
            <a:lvl9pPr marR="0" lvl="8"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9pPr>
          </a:lstStyle>
          <a:p>
            <a:r>
              <a:rPr lang="es-ES">
                <a:solidFill>
                  <a:schemeClr val="bg2"/>
                </a:solidFill>
                <a:latin typeface="+mj-lt"/>
              </a:rPr>
              <a:t>Recomendaciones en acciones </a:t>
            </a:r>
            <a:endParaRPr lang="es-CL">
              <a:solidFill>
                <a:schemeClr val="bg2"/>
              </a:solidFill>
              <a:latin typeface="+mj-lt"/>
            </a:endParaRPr>
          </a:p>
        </p:txBody>
      </p:sp>
    </p:spTree>
    <p:extLst>
      <p:ext uri="{BB962C8B-B14F-4D97-AF65-F5344CB8AC3E}">
        <p14:creationId xmlns:p14="http://schemas.microsoft.com/office/powerpoint/2010/main" val="3561000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98"/>
        <p:cNvGrpSpPr/>
        <p:nvPr/>
      </p:nvGrpSpPr>
      <p:grpSpPr>
        <a:xfrm>
          <a:off x="0" y="0"/>
          <a:ext cx="0" cy="0"/>
          <a:chOff x="0" y="0"/>
          <a:chExt cx="0" cy="0"/>
        </a:xfrm>
      </p:grpSpPr>
      <p:sp>
        <p:nvSpPr>
          <p:cNvPr id="99" name="Google Shape;99;p15"/>
          <p:cNvSpPr txBox="1">
            <a:spLocks noGrp="1"/>
          </p:cNvSpPr>
          <p:nvPr>
            <p:ph type="title"/>
          </p:nvPr>
        </p:nvSpPr>
        <p:spPr>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s">
                <a:solidFill>
                  <a:schemeClr val="bg1"/>
                </a:solidFill>
                <a:latin typeface="+mj-lt"/>
              </a:rPr>
              <a:t>Contenido</a:t>
            </a:r>
            <a:endParaRPr>
              <a:solidFill>
                <a:schemeClr val="bg1"/>
              </a:solidFill>
              <a:latin typeface="+mj-lt"/>
            </a:endParaRPr>
          </a:p>
        </p:txBody>
      </p:sp>
      <p:sp>
        <p:nvSpPr>
          <p:cNvPr id="100" name="Google Shape;100;p15"/>
          <p:cNvSpPr txBox="1">
            <a:spLocks noGrp="1"/>
          </p:cNvSpPr>
          <p:nvPr>
            <p:ph type="body" idx="1"/>
          </p:nvPr>
        </p:nvSpPr>
        <p:spPr>
          <a:prstGeom prst="rect">
            <a:avLst/>
          </a:prstGeom>
        </p:spPr>
        <p:txBody>
          <a:bodyPr spcFirstLastPara="1" wrap="square" lIns="68575" tIns="34275" rIns="68575" bIns="34275" anchor="t" anchorCtr="0">
            <a:normAutofit lnSpcReduction="10000"/>
          </a:bodyPr>
          <a:lstStyle/>
          <a:p>
            <a:pPr indent="-349250">
              <a:lnSpc>
                <a:spcPct val="150000"/>
              </a:lnSpc>
              <a:spcBef>
                <a:spcPts val="0"/>
              </a:spcBef>
              <a:buClr>
                <a:schemeClr val="bg1"/>
              </a:buClr>
              <a:buSzPct val="100000"/>
              <a:buFont typeface="Lato"/>
              <a:buAutoNum type="arabicPeriod"/>
            </a:pPr>
            <a:r>
              <a:rPr lang="es" sz="1800">
                <a:solidFill>
                  <a:schemeClr val="bg1"/>
                </a:solidFill>
                <a:latin typeface="+mn-lt"/>
              </a:rPr>
              <a:t>Enfoque de Evaluación UNICEF Chile </a:t>
            </a:r>
          </a:p>
          <a:p>
            <a:pPr indent="-349250">
              <a:lnSpc>
                <a:spcPct val="150000"/>
              </a:lnSpc>
              <a:spcBef>
                <a:spcPts val="0"/>
              </a:spcBef>
              <a:buClr>
                <a:schemeClr val="bg1"/>
              </a:buClr>
              <a:buSzPct val="100000"/>
              <a:buFont typeface="Lato"/>
              <a:buAutoNum type="arabicPeriod"/>
            </a:pPr>
            <a:r>
              <a:rPr lang="es-ES" sz="1800">
                <a:solidFill>
                  <a:schemeClr val="bg1"/>
                </a:solidFill>
                <a:latin typeface="+mn-lt"/>
              </a:rPr>
              <a:t>Evaluación de la implementación y </a:t>
            </a:r>
          </a:p>
          <a:p>
            <a:pPr marL="107950" indent="0">
              <a:lnSpc>
                <a:spcPct val="150000"/>
              </a:lnSpc>
              <a:spcBef>
                <a:spcPts val="0"/>
              </a:spcBef>
              <a:buClr>
                <a:schemeClr val="bg1"/>
              </a:buClr>
              <a:buSzPct val="100000"/>
              <a:buNone/>
            </a:pPr>
            <a:r>
              <a:rPr lang="es-ES" sz="1800">
                <a:solidFill>
                  <a:schemeClr val="bg1"/>
                </a:solidFill>
                <a:latin typeface="+mn-lt"/>
              </a:rPr>
              <a:t>vigencia del Plan Nacional de Acción </a:t>
            </a:r>
          </a:p>
          <a:p>
            <a:pPr marL="107950" indent="0">
              <a:lnSpc>
                <a:spcPct val="150000"/>
              </a:lnSpc>
              <a:spcBef>
                <a:spcPts val="0"/>
              </a:spcBef>
              <a:buClr>
                <a:schemeClr val="bg1"/>
              </a:buClr>
              <a:buSzPct val="100000"/>
              <a:buNone/>
            </a:pPr>
            <a:r>
              <a:rPr lang="es-ES" sz="1800">
                <a:solidFill>
                  <a:schemeClr val="bg1"/>
                </a:solidFill>
                <a:latin typeface="+mn-lt"/>
              </a:rPr>
              <a:t>de Niñez y Adolescencia 2018-2025</a:t>
            </a:r>
            <a:endParaRPr lang="es">
              <a:solidFill>
                <a:schemeClr val="bg1"/>
              </a:solidFill>
            </a:endParaRPr>
          </a:p>
          <a:p>
            <a:pPr marL="107950" indent="0">
              <a:lnSpc>
                <a:spcPct val="150000"/>
              </a:lnSpc>
              <a:spcBef>
                <a:spcPts val="0"/>
              </a:spcBef>
              <a:buNone/>
            </a:pPr>
            <a:r>
              <a:rPr lang="es" sz="1800">
                <a:solidFill>
                  <a:schemeClr val="bg1"/>
                </a:solidFill>
                <a:latin typeface="+mn-lt"/>
              </a:rPr>
              <a:t>3. Utilización de la evaluación en la </a:t>
            </a:r>
            <a:endParaRPr lang="es">
              <a:solidFill>
                <a:schemeClr val="bg1"/>
              </a:solidFill>
            </a:endParaRPr>
          </a:p>
          <a:p>
            <a:pPr marL="107950" indent="0">
              <a:lnSpc>
                <a:spcPct val="150000"/>
              </a:lnSpc>
              <a:spcBef>
                <a:spcPts val="0"/>
              </a:spcBef>
              <a:buNone/>
            </a:pPr>
            <a:r>
              <a:rPr lang="es" sz="1800">
                <a:solidFill>
                  <a:schemeClr val="bg1"/>
                </a:solidFill>
                <a:latin typeface="+mn-lt"/>
              </a:rPr>
              <a:t>elaboración de la nueva Política Nacional de</a:t>
            </a:r>
            <a:endParaRPr lang="es">
              <a:solidFill>
                <a:schemeClr val="bg1"/>
              </a:solidFill>
            </a:endParaRPr>
          </a:p>
          <a:p>
            <a:pPr marL="107950" indent="0">
              <a:lnSpc>
                <a:spcPct val="150000"/>
              </a:lnSpc>
              <a:spcBef>
                <a:spcPts val="0"/>
              </a:spcBef>
              <a:buNone/>
            </a:pPr>
            <a:r>
              <a:rPr lang="es" sz="1800">
                <a:solidFill>
                  <a:schemeClr val="bg1"/>
                </a:solidFill>
                <a:latin typeface="+mn-lt"/>
              </a:rPr>
              <a:t> Niñez y Adolescencia 2024-2032 </a:t>
            </a:r>
          </a:p>
          <a:p>
            <a:pPr marL="107950" indent="0">
              <a:lnSpc>
                <a:spcPct val="150000"/>
              </a:lnSpc>
              <a:spcBef>
                <a:spcPts val="0"/>
              </a:spcBef>
              <a:buNone/>
            </a:pPr>
            <a:r>
              <a:rPr lang="es" sz="1800">
                <a:solidFill>
                  <a:schemeClr val="bg1"/>
                </a:solidFill>
                <a:latin typeface="+mn-lt"/>
              </a:rPr>
              <a:t>4. Conclusiones</a:t>
            </a:r>
            <a:endParaRPr sz="1800">
              <a:solidFill>
                <a:schemeClr val="bg1"/>
              </a:solidFill>
              <a:latin typeface="+mn-lt"/>
            </a:endParaRPr>
          </a:p>
        </p:txBody>
      </p:sp>
      <p:pic>
        <p:nvPicPr>
          <p:cNvPr id="2" name="Picture 1" descr="A picture containing text, floor, child, little&#10;&#10;Description automatically generated">
            <a:extLst>
              <a:ext uri="{FF2B5EF4-FFF2-40B4-BE49-F238E27FC236}">
                <a16:creationId xmlns:a16="http://schemas.microsoft.com/office/drawing/2014/main" id="{0C70B225-35C1-D2AC-3B77-8DC7EE7204CE}"/>
              </a:ext>
            </a:extLst>
          </p:cNvPr>
          <p:cNvPicPr>
            <a:picLocks noChangeAspect="1"/>
          </p:cNvPicPr>
          <p:nvPr/>
        </p:nvPicPr>
        <p:blipFill rotWithShape="1">
          <a:blip r:embed="rId3">
            <a:alphaModFix amt="85000"/>
            <a:extLst>
              <a:ext uri="{28A0092B-C50C-407E-A947-70E740481C1C}">
                <a14:useLocalDpi xmlns:a14="http://schemas.microsoft.com/office/drawing/2010/main" val="0"/>
              </a:ext>
            </a:extLst>
          </a:blip>
          <a:srcRect l="15092" t="1" r="32480" b="1914"/>
          <a:stretch/>
        </p:blipFill>
        <p:spPr>
          <a:xfrm>
            <a:off x="5374307" y="-155575"/>
            <a:ext cx="4379293" cy="5454650"/>
          </a:xfrm>
          <a:prstGeom prst="rect">
            <a:avLst/>
          </a:prstGeom>
          <a:ln>
            <a:noFill/>
          </a:ln>
          <a:effectLst>
            <a:softEdge rad="112500"/>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CE3DE850-9563-FFA8-10FD-5CCD591520BD}"/>
              </a:ext>
            </a:extLst>
          </p:cNvPr>
          <p:cNvSpPr>
            <a:spLocks noGrp="1"/>
          </p:cNvSpPr>
          <p:nvPr>
            <p:ph type="body" idx="1"/>
          </p:nvPr>
        </p:nvSpPr>
        <p:spPr>
          <a:xfrm>
            <a:off x="628650" y="1262963"/>
            <a:ext cx="7886700" cy="3630792"/>
          </a:xfrm>
        </p:spPr>
        <p:txBody>
          <a:bodyPr>
            <a:noAutofit/>
          </a:bodyPr>
          <a:lstStyle/>
          <a:p>
            <a:pPr marL="457200" lvl="1">
              <a:spcBef>
                <a:spcPts val="800"/>
              </a:spcBef>
              <a:buFont typeface="Wingdings"/>
              <a:buChar char="§"/>
            </a:pPr>
            <a:r>
              <a:rPr lang="es-ES" sz="1400">
                <a:solidFill>
                  <a:schemeClr val="tx1"/>
                </a:solidFill>
                <a:latin typeface="Arial"/>
                <a:cs typeface="Arial"/>
              </a:rPr>
              <a:t>Acompañamiento para el </a:t>
            </a:r>
            <a:r>
              <a:rPr lang="es-ES" sz="1400" b="1">
                <a:solidFill>
                  <a:schemeClr val="tx1"/>
                </a:solidFill>
                <a:latin typeface="Arial"/>
                <a:cs typeface="Arial"/>
              </a:rPr>
              <a:t>sistema de monitoreo</a:t>
            </a:r>
            <a:r>
              <a:rPr lang="es-ES" sz="1400">
                <a:solidFill>
                  <a:schemeClr val="tx1"/>
                </a:solidFill>
                <a:latin typeface="Arial"/>
                <a:cs typeface="Arial"/>
              </a:rPr>
              <a:t> de las acciones comprometidas en el Plan de Acción. </a:t>
            </a:r>
            <a:endParaRPr lang="en-US" sz="1400">
              <a:solidFill>
                <a:schemeClr val="tx1"/>
              </a:solidFill>
              <a:latin typeface="Arial"/>
              <a:cs typeface="Arial"/>
            </a:endParaRPr>
          </a:p>
          <a:p>
            <a:pPr marL="139700" lvl="1" indent="0">
              <a:spcBef>
                <a:spcPts val="800"/>
              </a:spcBef>
              <a:buNone/>
            </a:pPr>
            <a:r>
              <a:rPr lang="es-ES" sz="1400">
                <a:solidFill>
                  <a:schemeClr val="tx1"/>
                </a:solidFill>
                <a:latin typeface="Arial"/>
                <a:cs typeface="Arial"/>
              </a:rPr>
              <a:t>  →  diseño de estrategia de monitoreo de las acciones y evaluación cada tres años como establece la ley. </a:t>
            </a:r>
            <a:endParaRPr lang="en-US" sz="1400">
              <a:solidFill>
                <a:schemeClr val="tx1"/>
              </a:solidFill>
              <a:latin typeface="Arial"/>
              <a:cs typeface="Arial"/>
            </a:endParaRPr>
          </a:p>
          <a:p>
            <a:pPr marL="425450" lvl="1" indent="-285750">
              <a:spcBef>
                <a:spcPts val="800"/>
              </a:spcBef>
              <a:buFont typeface="Wingdings"/>
              <a:buChar char="§"/>
            </a:pPr>
            <a:r>
              <a:rPr lang="es-ES" sz="1400">
                <a:solidFill>
                  <a:schemeClr val="tx1"/>
                </a:solidFill>
                <a:latin typeface="Arial"/>
                <a:cs typeface="Arial"/>
              </a:rPr>
              <a:t>Traspasar la política y plan de acción a </a:t>
            </a:r>
            <a:r>
              <a:rPr lang="es-ES" sz="1400" b="1">
                <a:solidFill>
                  <a:schemeClr val="tx1"/>
                </a:solidFill>
                <a:latin typeface="Arial"/>
                <a:cs typeface="Arial"/>
              </a:rPr>
              <a:t>nivel regional y local</a:t>
            </a:r>
            <a:r>
              <a:rPr lang="es-ES" sz="1400">
                <a:solidFill>
                  <a:schemeClr val="tx1"/>
                </a:solidFill>
                <a:latin typeface="Arial"/>
                <a:cs typeface="Arial"/>
              </a:rPr>
              <a:t>, y alinearlos con los planes comunales de niñez.</a:t>
            </a:r>
            <a:endParaRPr lang="en-US" sz="1400">
              <a:solidFill>
                <a:schemeClr val="tx1"/>
              </a:solidFill>
              <a:latin typeface="+mn-lt"/>
              <a:cs typeface="Arial"/>
            </a:endParaRPr>
          </a:p>
          <a:p>
            <a:pPr marL="139700" lvl="1" indent="0">
              <a:spcBef>
                <a:spcPts val="800"/>
              </a:spcBef>
              <a:buNone/>
            </a:pPr>
            <a:r>
              <a:rPr lang="es-ES" sz="1400">
                <a:solidFill>
                  <a:schemeClr val="tx1"/>
                </a:solidFill>
                <a:latin typeface="+mn-lt"/>
                <a:cs typeface="Arial"/>
              </a:rPr>
              <a:t>  →  trabajo con las Mesas de Articulación Interministerial a nivel central y local  </a:t>
            </a:r>
            <a:endParaRPr lang="en-US" sz="1400">
              <a:solidFill>
                <a:schemeClr val="tx1"/>
              </a:solidFill>
              <a:latin typeface="+mn-lt"/>
              <a:cs typeface="Arial"/>
            </a:endParaRPr>
          </a:p>
          <a:p>
            <a:pPr marL="457200" lvl="1">
              <a:spcBef>
                <a:spcPts val="800"/>
              </a:spcBef>
              <a:buFont typeface="Wingdings"/>
              <a:buChar char="§"/>
            </a:pPr>
            <a:r>
              <a:rPr lang="es-ES" sz="1400">
                <a:solidFill>
                  <a:schemeClr val="tx1"/>
                </a:solidFill>
                <a:latin typeface="Arial"/>
                <a:cs typeface="Arial"/>
              </a:rPr>
              <a:t>Aumentar </a:t>
            </a:r>
            <a:r>
              <a:rPr lang="es-ES" sz="1400" b="1">
                <a:solidFill>
                  <a:schemeClr val="tx1"/>
                </a:solidFill>
                <a:latin typeface="Arial"/>
                <a:cs typeface="Arial"/>
              </a:rPr>
              <a:t>recursos humanos</a:t>
            </a:r>
            <a:r>
              <a:rPr lang="es-ES" sz="1400">
                <a:solidFill>
                  <a:schemeClr val="tx1"/>
                </a:solidFill>
                <a:latin typeface="Arial"/>
                <a:cs typeface="Arial"/>
              </a:rPr>
              <a:t> para el acompañamiento, seguimiento, coordinación, y</a:t>
            </a:r>
            <a:endParaRPr lang="en-US" sz="1400">
              <a:solidFill>
                <a:schemeClr val="tx1"/>
              </a:solidFill>
              <a:latin typeface="Arial"/>
              <a:cs typeface="Arial"/>
            </a:endParaRPr>
          </a:p>
          <a:p>
            <a:pPr marL="139700" lvl="1" indent="0">
              <a:spcBef>
                <a:spcPts val="800"/>
              </a:spcBef>
              <a:buNone/>
            </a:pPr>
            <a:r>
              <a:rPr lang="es-ES" sz="1400">
                <a:solidFill>
                  <a:schemeClr val="tx1"/>
                </a:solidFill>
                <a:latin typeface="Arial"/>
                <a:cs typeface="Arial"/>
              </a:rPr>
              <a:t>  articulación del Plan de Acción. </a:t>
            </a:r>
            <a:endParaRPr lang="en-US" sz="1400">
              <a:solidFill>
                <a:schemeClr val="tx1"/>
              </a:solidFill>
              <a:latin typeface="Arial"/>
              <a:cs typeface="Arial"/>
            </a:endParaRPr>
          </a:p>
          <a:p>
            <a:pPr marL="139700" lvl="1" indent="0">
              <a:spcBef>
                <a:spcPts val="800"/>
              </a:spcBef>
              <a:buNone/>
            </a:pPr>
            <a:r>
              <a:rPr lang="es-ES" sz="1400">
                <a:solidFill>
                  <a:schemeClr val="tx1"/>
                </a:solidFill>
                <a:latin typeface="Arial"/>
                <a:cs typeface="Arial"/>
              </a:rPr>
              <a:t>  →  compromiso </a:t>
            </a:r>
            <a:endParaRPr lang="en-US" sz="1400">
              <a:solidFill>
                <a:schemeClr val="tx1"/>
              </a:solidFill>
              <a:latin typeface="Arial"/>
              <a:cs typeface="Arial"/>
            </a:endParaRPr>
          </a:p>
          <a:p>
            <a:pPr marL="457200" lvl="1">
              <a:spcBef>
                <a:spcPts val="800"/>
              </a:spcBef>
              <a:buFont typeface="Wingdings"/>
              <a:buChar char="§"/>
            </a:pPr>
            <a:r>
              <a:rPr lang="es-ES" sz="1400">
                <a:solidFill>
                  <a:schemeClr val="tx1"/>
                </a:solidFill>
                <a:latin typeface="Arial"/>
                <a:cs typeface="Arial"/>
              </a:rPr>
              <a:t>Armonización con otros planes de acción. </a:t>
            </a:r>
            <a:endParaRPr lang="en-US" sz="1400">
              <a:solidFill>
                <a:schemeClr val="tx1"/>
              </a:solidFill>
              <a:latin typeface="Arial"/>
              <a:cs typeface="Arial"/>
            </a:endParaRPr>
          </a:p>
          <a:p>
            <a:pPr marL="139700" lvl="1" indent="0">
              <a:spcBef>
                <a:spcPts val="800"/>
              </a:spcBef>
              <a:buNone/>
            </a:pPr>
            <a:r>
              <a:rPr lang="es-ES" sz="1400">
                <a:solidFill>
                  <a:schemeClr val="tx1"/>
                </a:solidFill>
                <a:latin typeface="Arial"/>
                <a:cs typeface="Arial"/>
              </a:rPr>
              <a:t>  →  se revisaron todos los planes de acción que involucraban a niñez. Por ejemplo, Plan   de acción contra el trabajo infantil. Desafío, armonizar.  </a:t>
            </a:r>
          </a:p>
          <a:p>
            <a:pPr marL="596900" lvl="1" indent="0">
              <a:buNone/>
            </a:pPr>
            <a:endParaRPr lang="es-ES" sz="1400">
              <a:solidFill>
                <a:schemeClr val="tx1"/>
              </a:solidFill>
              <a:latin typeface="+mn-lt"/>
              <a:cs typeface="Arial"/>
            </a:endParaRPr>
          </a:p>
          <a:p>
            <a:pPr lvl="1">
              <a:buFont typeface="Wingdings"/>
              <a:buChar char="§"/>
            </a:pPr>
            <a:endParaRPr lang="es-ES" sz="1400">
              <a:solidFill>
                <a:schemeClr val="tx1"/>
              </a:solidFill>
              <a:latin typeface="+mn-lt"/>
              <a:cs typeface="Arial"/>
            </a:endParaRPr>
          </a:p>
          <a:p>
            <a:pPr lvl="1">
              <a:buFont typeface="Wingdings"/>
              <a:buChar char="§"/>
            </a:pPr>
            <a:endParaRPr lang="es-ES" sz="1200" b="1">
              <a:solidFill>
                <a:schemeClr val="tx1"/>
              </a:solidFill>
              <a:latin typeface="+mn-lt"/>
            </a:endParaRPr>
          </a:p>
          <a:p>
            <a:pPr>
              <a:buFont typeface="Wingdings"/>
              <a:buChar char="§"/>
            </a:pPr>
            <a:endParaRPr lang="es-ES" sz="1400" b="1">
              <a:solidFill>
                <a:schemeClr val="tx1"/>
              </a:solidFill>
              <a:latin typeface="+mn-lt"/>
            </a:endParaRPr>
          </a:p>
          <a:p>
            <a:pPr>
              <a:buFont typeface="Wingdings"/>
              <a:buChar char="§"/>
            </a:pPr>
            <a:endParaRPr lang="es-CL" sz="1400">
              <a:solidFill>
                <a:schemeClr val="tx1"/>
              </a:solidFill>
              <a:latin typeface="+mn-lt"/>
            </a:endParaRPr>
          </a:p>
        </p:txBody>
      </p:sp>
      <p:sp>
        <p:nvSpPr>
          <p:cNvPr id="7" name="Título 2">
            <a:extLst>
              <a:ext uri="{FF2B5EF4-FFF2-40B4-BE49-F238E27FC236}">
                <a16:creationId xmlns:a16="http://schemas.microsoft.com/office/drawing/2014/main" id="{D6A1E706-231D-A6BE-D090-4FCBF3FD2C3F}"/>
              </a:ext>
            </a:extLst>
          </p:cNvPr>
          <p:cNvSpPr txBox="1">
            <a:spLocks/>
          </p:cNvSpPr>
          <p:nvPr/>
        </p:nvSpPr>
        <p:spPr>
          <a:xfrm>
            <a:off x="628650" y="273844"/>
            <a:ext cx="7886700" cy="9942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1pPr>
            <a:lvl2pPr marR="0" lvl="1"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2pPr>
            <a:lvl3pPr marR="0" lvl="2"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3pPr>
            <a:lvl4pPr marR="0" lvl="3"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4pPr>
            <a:lvl5pPr marR="0" lvl="4"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5pPr>
            <a:lvl6pPr marR="0" lvl="5"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6pPr>
            <a:lvl7pPr marR="0" lvl="6"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7pPr>
            <a:lvl8pPr marR="0" lvl="7"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8pPr>
            <a:lvl9pPr marR="0" lvl="8"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9pPr>
          </a:lstStyle>
          <a:p>
            <a:r>
              <a:rPr lang="es-ES">
                <a:solidFill>
                  <a:schemeClr val="bg2"/>
                </a:solidFill>
                <a:latin typeface="+mj-lt"/>
              </a:rPr>
              <a:t>Recomendaciones en acciones </a:t>
            </a:r>
            <a:endParaRPr lang="es-CL">
              <a:solidFill>
                <a:schemeClr val="bg2"/>
              </a:solidFill>
              <a:latin typeface="+mj-lt"/>
            </a:endParaRPr>
          </a:p>
        </p:txBody>
      </p:sp>
    </p:spTree>
    <p:extLst>
      <p:ext uri="{BB962C8B-B14F-4D97-AF65-F5344CB8AC3E}">
        <p14:creationId xmlns:p14="http://schemas.microsoft.com/office/powerpoint/2010/main" val="1491849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CE3DE850-9563-FFA8-10FD-5CCD591520BD}"/>
              </a:ext>
            </a:extLst>
          </p:cNvPr>
          <p:cNvSpPr>
            <a:spLocks noGrp="1"/>
          </p:cNvSpPr>
          <p:nvPr>
            <p:ph type="body" idx="1"/>
          </p:nvPr>
        </p:nvSpPr>
        <p:spPr>
          <a:xfrm>
            <a:off x="628650" y="1262963"/>
            <a:ext cx="7886700" cy="3630792"/>
          </a:xfrm>
        </p:spPr>
        <p:txBody>
          <a:bodyPr>
            <a:noAutofit/>
          </a:bodyPr>
          <a:lstStyle/>
          <a:p>
            <a:pPr>
              <a:buFont typeface="Wingdings"/>
              <a:buChar char="§"/>
            </a:pPr>
            <a:r>
              <a:rPr lang="es-ES" sz="1400">
                <a:solidFill>
                  <a:schemeClr val="tx1"/>
                </a:solidFill>
                <a:latin typeface="Arial"/>
                <a:cs typeface="Arial"/>
              </a:rPr>
              <a:t>Presupuesto y Finanzas Públicas:</a:t>
            </a:r>
            <a:endParaRPr lang="en-US">
              <a:solidFill>
                <a:schemeClr val="tx1"/>
              </a:solidFill>
            </a:endParaRPr>
          </a:p>
          <a:p>
            <a:pPr lvl="1">
              <a:buFont typeface="Wingdings"/>
              <a:buChar char="§"/>
            </a:pPr>
            <a:r>
              <a:rPr lang="es-ES" sz="1400">
                <a:solidFill>
                  <a:schemeClr val="tx1"/>
                </a:solidFill>
                <a:latin typeface="Arial"/>
                <a:cs typeface="Arial"/>
              </a:rPr>
              <a:t> Avances en metodología para calcular gasto en niñez.</a:t>
            </a:r>
          </a:p>
          <a:p>
            <a:pPr marL="914400" lvl="2">
              <a:spcBef>
                <a:spcPts val="800"/>
              </a:spcBef>
              <a:buFont typeface="Wingdings"/>
              <a:buChar char="§"/>
            </a:pPr>
            <a:r>
              <a:rPr lang="es-ES" sz="1400">
                <a:solidFill>
                  <a:schemeClr val="tx1"/>
                </a:solidFill>
                <a:latin typeface="Arial"/>
                <a:cs typeface="Arial"/>
              </a:rPr>
              <a:t>Se requiere calcular el costo e </a:t>
            </a:r>
            <a:r>
              <a:rPr lang="es-ES" sz="1400" b="1">
                <a:solidFill>
                  <a:schemeClr val="tx1"/>
                </a:solidFill>
                <a:latin typeface="Arial"/>
                <a:cs typeface="Arial"/>
              </a:rPr>
              <a:t>inversión del Plan de Acción en su totalidad</a:t>
            </a:r>
            <a:r>
              <a:rPr lang="es-ES" sz="1400">
                <a:solidFill>
                  <a:schemeClr val="tx1"/>
                </a:solidFill>
                <a:latin typeface="Arial"/>
                <a:cs typeface="Arial"/>
              </a:rPr>
              <a:t>. </a:t>
            </a:r>
          </a:p>
          <a:p>
            <a:pPr marL="914400" lvl="2">
              <a:spcBef>
                <a:spcPts val="800"/>
              </a:spcBef>
              <a:buFont typeface="Wingdings"/>
              <a:buChar char="§"/>
            </a:pPr>
            <a:r>
              <a:rPr lang="es-ES" sz="1400">
                <a:solidFill>
                  <a:schemeClr val="tx1"/>
                </a:solidFill>
                <a:latin typeface="Arial"/>
                <a:cs typeface="Arial"/>
              </a:rPr>
              <a:t>Estrategia para abordar un modelo de financiamiento para asegurar recursos en un mediano plazo.</a:t>
            </a:r>
            <a:endParaRPr lang="es-ES">
              <a:solidFill>
                <a:schemeClr val="tx1"/>
              </a:solidFill>
            </a:endParaRPr>
          </a:p>
          <a:p>
            <a:pPr marL="139700" lvl="1" indent="0">
              <a:spcBef>
                <a:spcPts val="800"/>
              </a:spcBef>
              <a:buNone/>
            </a:pPr>
            <a:r>
              <a:rPr lang="es-ES" sz="1400">
                <a:solidFill>
                  <a:schemeClr val="tx1"/>
                </a:solidFill>
                <a:latin typeface="Arial"/>
                <a:cs typeface="Arial"/>
              </a:rPr>
              <a:t>  →  se identificó el presupuesto asociado a cada uno de los objetivos estratégicos, a partir   del gasto en oferta programática. </a:t>
            </a:r>
            <a:endParaRPr lang="es-ES">
              <a:solidFill>
                <a:schemeClr val="tx1"/>
              </a:solidFill>
            </a:endParaRPr>
          </a:p>
          <a:p>
            <a:pPr marL="139700" lvl="1" indent="0">
              <a:spcBef>
                <a:spcPts val="800"/>
              </a:spcBef>
              <a:buNone/>
            </a:pPr>
            <a:r>
              <a:rPr lang="es-ES" sz="1400">
                <a:solidFill>
                  <a:schemeClr val="tx1"/>
                </a:solidFill>
                <a:latin typeface="Arial"/>
                <a:cs typeface="Arial"/>
              </a:rPr>
              <a:t>  →  se evaluaron modelos de financiamiento. </a:t>
            </a:r>
          </a:p>
          <a:p>
            <a:pPr marL="457200" lvl="1">
              <a:spcBef>
                <a:spcPts val="800"/>
              </a:spcBef>
              <a:buFont typeface="Wingdings"/>
              <a:buChar char="§"/>
            </a:pPr>
            <a:r>
              <a:rPr lang="es-ES" sz="1400">
                <a:solidFill>
                  <a:schemeClr val="tx1"/>
                </a:solidFill>
                <a:latin typeface="Arial"/>
                <a:cs typeface="Arial"/>
              </a:rPr>
              <a:t>Resguardar la consistencia entre los enfoques de derechos, género, interculturalidad, equidad, y los objetivos de la Política y las acciones comprometidas. </a:t>
            </a:r>
          </a:p>
          <a:p>
            <a:pPr marL="457200" lvl="1">
              <a:spcBef>
                <a:spcPts val="800"/>
              </a:spcBef>
              <a:buFont typeface="Wingdings"/>
              <a:buChar char="§"/>
            </a:pPr>
            <a:r>
              <a:rPr lang="es-ES" sz="1400">
                <a:solidFill>
                  <a:schemeClr val="tx1"/>
                </a:solidFill>
                <a:latin typeface="Arial"/>
                <a:cs typeface="Arial"/>
              </a:rPr>
              <a:t>Instalar un entorno de reconocimiento y apropiación del enfoque de derechos como base de la Política y el Plan. </a:t>
            </a:r>
          </a:p>
          <a:p>
            <a:pPr marL="139700" lvl="1" indent="0">
              <a:spcBef>
                <a:spcPts val="800"/>
              </a:spcBef>
              <a:buNone/>
            </a:pPr>
            <a:r>
              <a:rPr lang="es-ES" sz="1400">
                <a:solidFill>
                  <a:schemeClr val="tx1"/>
                </a:solidFill>
                <a:latin typeface="Arial"/>
                <a:cs typeface="Arial"/>
              </a:rPr>
              <a:t>  →  Nota técnica de principios y enfoques de la Ley 21430 Sobre Garantías y Protección Integral de los Derechos de la Niñez y Adolescencia. </a:t>
            </a:r>
          </a:p>
          <a:p>
            <a:pPr marL="457200" lvl="1">
              <a:spcBef>
                <a:spcPts val="800"/>
              </a:spcBef>
              <a:buFont typeface="Wingdings"/>
              <a:buChar char="§"/>
            </a:pPr>
            <a:endParaRPr lang="es-ES" sz="1400">
              <a:solidFill>
                <a:schemeClr val="tx1"/>
              </a:solidFill>
              <a:latin typeface="Arial"/>
              <a:cs typeface="Arial"/>
            </a:endParaRPr>
          </a:p>
          <a:p>
            <a:pPr marL="596900" lvl="1" indent="0">
              <a:buNone/>
            </a:pPr>
            <a:endParaRPr lang="es-ES" sz="1400">
              <a:solidFill>
                <a:schemeClr val="tx1"/>
              </a:solidFill>
              <a:latin typeface="+mn-lt"/>
              <a:cs typeface="Arial"/>
            </a:endParaRPr>
          </a:p>
          <a:p>
            <a:pPr marL="596900" lvl="1" indent="0">
              <a:buNone/>
            </a:pPr>
            <a:endParaRPr lang="es-ES" sz="1400">
              <a:solidFill>
                <a:schemeClr val="tx1"/>
              </a:solidFill>
              <a:latin typeface="+mn-lt"/>
              <a:cs typeface="Arial"/>
            </a:endParaRPr>
          </a:p>
          <a:p>
            <a:pPr>
              <a:buFont typeface="Wingdings"/>
              <a:buChar char="§"/>
            </a:pPr>
            <a:endParaRPr lang="es-ES" sz="1400" b="1">
              <a:solidFill>
                <a:schemeClr val="tx1"/>
              </a:solidFill>
              <a:latin typeface="+mn-lt"/>
            </a:endParaRPr>
          </a:p>
          <a:p>
            <a:pPr>
              <a:buFont typeface="Wingdings"/>
              <a:buChar char="§"/>
            </a:pPr>
            <a:endParaRPr lang="es-CL" sz="1400">
              <a:solidFill>
                <a:schemeClr val="tx1"/>
              </a:solidFill>
              <a:latin typeface="+mn-lt"/>
            </a:endParaRPr>
          </a:p>
        </p:txBody>
      </p:sp>
      <p:sp>
        <p:nvSpPr>
          <p:cNvPr id="7" name="Título 2">
            <a:extLst>
              <a:ext uri="{FF2B5EF4-FFF2-40B4-BE49-F238E27FC236}">
                <a16:creationId xmlns:a16="http://schemas.microsoft.com/office/drawing/2014/main" id="{D6A1E706-231D-A6BE-D090-4FCBF3FD2C3F}"/>
              </a:ext>
            </a:extLst>
          </p:cNvPr>
          <p:cNvSpPr txBox="1">
            <a:spLocks/>
          </p:cNvSpPr>
          <p:nvPr/>
        </p:nvSpPr>
        <p:spPr>
          <a:xfrm>
            <a:off x="628650" y="273844"/>
            <a:ext cx="7886700" cy="9942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1pPr>
            <a:lvl2pPr marR="0" lvl="1"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2pPr>
            <a:lvl3pPr marR="0" lvl="2"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3pPr>
            <a:lvl4pPr marR="0" lvl="3"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4pPr>
            <a:lvl5pPr marR="0" lvl="4"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5pPr>
            <a:lvl6pPr marR="0" lvl="5"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6pPr>
            <a:lvl7pPr marR="0" lvl="6"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7pPr>
            <a:lvl8pPr marR="0" lvl="7"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8pPr>
            <a:lvl9pPr marR="0" lvl="8"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9pPr>
          </a:lstStyle>
          <a:p>
            <a:r>
              <a:rPr lang="es-ES">
                <a:solidFill>
                  <a:schemeClr val="bg2"/>
                </a:solidFill>
                <a:latin typeface="+mj-lt"/>
              </a:rPr>
              <a:t>Recomendaciones en acciones </a:t>
            </a:r>
            <a:endParaRPr lang="es-CL">
              <a:solidFill>
                <a:schemeClr val="bg2"/>
              </a:solidFill>
              <a:latin typeface="+mj-lt"/>
            </a:endParaRPr>
          </a:p>
        </p:txBody>
      </p:sp>
    </p:spTree>
    <p:extLst>
      <p:ext uri="{BB962C8B-B14F-4D97-AF65-F5344CB8AC3E}">
        <p14:creationId xmlns:p14="http://schemas.microsoft.com/office/powerpoint/2010/main" val="155373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4139D-0A1A-4F32-9F6B-AC862601733B}"/>
              </a:ext>
            </a:extLst>
          </p:cNvPr>
          <p:cNvSpPr>
            <a:spLocks noGrp="1"/>
          </p:cNvSpPr>
          <p:nvPr>
            <p:ph type="title"/>
          </p:nvPr>
        </p:nvSpPr>
        <p:spPr>
          <a:xfrm>
            <a:off x="623887" y="1282304"/>
            <a:ext cx="7646534" cy="2139553"/>
          </a:xfrm>
        </p:spPr>
        <p:txBody>
          <a:bodyPr>
            <a:normAutofit/>
          </a:bodyPr>
          <a:lstStyle/>
          <a:p>
            <a:r>
              <a:rPr lang="es-CL" sz="3200"/>
              <a:t>Conclusiones</a:t>
            </a:r>
            <a:endParaRPr lang="en-US" sz="3200"/>
          </a:p>
        </p:txBody>
      </p:sp>
      <p:sp>
        <p:nvSpPr>
          <p:cNvPr id="5" name="Rectangle 4">
            <a:extLst>
              <a:ext uri="{FF2B5EF4-FFF2-40B4-BE49-F238E27FC236}">
                <a16:creationId xmlns:a16="http://schemas.microsoft.com/office/drawing/2014/main" id="{F7978627-2F66-4678-B20F-14B382CAC955}"/>
              </a:ext>
            </a:extLst>
          </p:cNvPr>
          <p:cNvSpPr/>
          <p:nvPr/>
        </p:nvSpPr>
        <p:spPr>
          <a:xfrm>
            <a:off x="0" y="1"/>
            <a:ext cx="9144000" cy="16277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6970579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9F7E11C-0E61-2342-B8D7-04276CA5BB27}"/>
              </a:ext>
            </a:extLst>
          </p:cNvPr>
          <p:cNvSpPr txBox="1"/>
          <p:nvPr/>
        </p:nvSpPr>
        <p:spPr>
          <a:xfrm rot="16200000">
            <a:off x="8126347" y="3747531"/>
            <a:ext cx="1753932" cy="196208"/>
          </a:xfrm>
          <a:prstGeom prst="rect">
            <a:avLst/>
          </a:prstGeom>
          <a:noFill/>
        </p:spPr>
        <p:txBody>
          <a:bodyPr wrap="square" rtlCol="0">
            <a:spAutoFit/>
          </a:bodyPr>
          <a:lstStyle/>
          <a:p>
            <a:pPr defTabSz="685800">
              <a:buClrTx/>
              <a:defRPr/>
            </a:pPr>
            <a:r>
              <a:rPr lang="en-US" sz="675" kern="1200">
                <a:solidFill>
                  <a:srgbClr val="FFFFFF">
                    <a:alpha val="40000"/>
                  </a:srgbClr>
                </a:solidFill>
                <a:ea typeface="+mn-ea"/>
                <a:cs typeface="+mn-cs"/>
              </a:rPr>
              <a:t>© UNICEF/UN0473491/Trivedy, 2021</a:t>
            </a:r>
          </a:p>
        </p:txBody>
      </p:sp>
      <p:sp>
        <p:nvSpPr>
          <p:cNvPr id="11" name="Title 1">
            <a:extLst>
              <a:ext uri="{FF2B5EF4-FFF2-40B4-BE49-F238E27FC236}">
                <a16:creationId xmlns:a16="http://schemas.microsoft.com/office/drawing/2014/main" id="{C425E4C5-B959-6AF8-199E-672D967F01C6}"/>
              </a:ext>
            </a:extLst>
          </p:cNvPr>
          <p:cNvSpPr txBox="1">
            <a:spLocks/>
          </p:cNvSpPr>
          <p:nvPr/>
        </p:nvSpPr>
        <p:spPr>
          <a:xfrm>
            <a:off x="561990" y="385142"/>
            <a:ext cx="3373820" cy="609025"/>
          </a:xfrm>
          <a:prstGeom prst="rect">
            <a:avLst/>
          </a:prstGeom>
        </p:spPr>
        <p:txBody>
          <a:bodyPr/>
          <a:lstStyle>
            <a:lvl1pPr algn="l" defTabSz="914400" rtl="0" eaLnBrk="1" latinLnBrk="0" hangingPunct="1">
              <a:lnSpc>
                <a:spcPct val="90000"/>
              </a:lnSpc>
              <a:spcBef>
                <a:spcPct val="0"/>
              </a:spcBef>
              <a:buNone/>
              <a:defRPr sz="4400" b="1" kern="1200">
                <a:solidFill>
                  <a:schemeClr val="bg1"/>
                </a:solidFill>
                <a:latin typeface="Helvetica" pitchFamily="2" charset="0"/>
                <a:ea typeface="+mj-ea"/>
                <a:cs typeface="+mj-cs"/>
              </a:defRPr>
            </a:lvl1pPr>
          </a:lstStyle>
          <a:p>
            <a:r>
              <a:rPr lang="en-US" sz="3000"/>
              <a:t>Cross Sectorial</a:t>
            </a:r>
          </a:p>
        </p:txBody>
      </p:sp>
      <p:sp>
        <p:nvSpPr>
          <p:cNvPr id="2" name="Title 1">
            <a:extLst>
              <a:ext uri="{FF2B5EF4-FFF2-40B4-BE49-F238E27FC236}">
                <a16:creationId xmlns:a16="http://schemas.microsoft.com/office/drawing/2014/main" id="{D99F7318-2770-C16D-4C56-0CE8D816D844}"/>
              </a:ext>
            </a:extLst>
          </p:cNvPr>
          <p:cNvSpPr txBox="1">
            <a:spLocks/>
          </p:cNvSpPr>
          <p:nvPr/>
        </p:nvSpPr>
        <p:spPr>
          <a:xfrm>
            <a:off x="583708" y="532696"/>
            <a:ext cx="3468999" cy="523535"/>
          </a:xfrm>
          <a:prstGeom prst="rect">
            <a:avLst/>
          </a:prstGeom>
        </p:spPr>
        <p:txBody>
          <a:bodyPr/>
          <a:lstStyle>
            <a:lvl1pPr algn="l" defTabSz="914400" rtl="0" eaLnBrk="1" latinLnBrk="0" hangingPunct="1">
              <a:lnSpc>
                <a:spcPct val="90000"/>
              </a:lnSpc>
              <a:spcBef>
                <a:spcPct val="0"/>
              </a:spcBef>
              <a:buNone/>
              <a:defRPr sz="4400" b="1" kern="1200">
                <a:solidFill>
                  <a:schemeClr val="bg1"/>
                </a:solidFill>
                <a:latin typeface="Helvetica" pitchFamily="2" charset="0"/>
                <a:ea typeface="+mj-ea"/>
                <a:cs typeface="+mj-cs"/>
              </a:defRPr>
            </a:lvl1pPr>
          </a:lstStyle>
          <a:p>
            <a:r>
              <a:rPr lang="en-US" sz="2400"/>
              <a:t>Punto focal de PSEA</a:t>
            </a:r>
          </a:p>
        </p:txBody>
      </p:sp>
      <p:sp>
        <p:nvSpPr>
          <p:cNvPr id="4" name="Title 1">
            <a:extLst>
              <a:ext uri="{FF2B5EF4-FFF2-40B4-BE49-F238E27FC236}">
                <a16:creationId xmlns:a16="http://schemas.microsoft.com/office/drawing/2014/main" id="{015D561E-86FB-9759-3E87-2470E29AA35F}"/>
              </a:ext>
            </a:extLst>
          </p:cNvPr>
          <p:cNvSpPr txBox="1">
            <a:spLocks/>
          </p:cNvSpPr>
          <p:nvPr/>
        </p:nvSpPr>
        <p:spPr>
          <a:xfrm>
            <a:off x="714390" y="537542"/>
            <a:ext cx="3373820" cy="609025"/>
          </a:xfrm>
          <a:prstGeom prst="rect">
            <a:avLst/>
          </a:prstGeom>
        </p:spPr>
        <p:txBody>
          <a:bodyPr/>
          <a:lstStyle>
            <a:lvl1pPr algn="l" defTabSz="914400" rtl="0" eaLnBrk="1" latinLnBrk="0" hangingPunct="1">
              <a:lnSpc>
                <a:spcPct val="90000"/>
              </a:lnSpc>
              <a:spcBef>
                <a:spcPct val="0"/>
              </a:spcBef>
              <a:buNone/>
              <a:defRPr sz="4400" b="1" kern="1200">
                <a:solidFill>
                  <a:schemeClr val="bg1"/>
                </a:solidFill>
                <a:latin typeface="Helvetica" pitchFamily="2" charset="0"/>
                <a:ea typeface="+mj-ea"/>
                <a:cs typeface="+mj-cs"/>
              </a:defRPr>
            </a:lvl1pPr>
          </a:lstStyle>
          <a:p>
            <a:r>
              <a:rPr lang="es-ES" sz="3000">
                <a:solidFill>
                  <a:schemeClr val="bg2"/>
                </a:solidFill>
              </a:rPr>
              <a:t>Conclusiones</a:t>
            </a:r>
            <a:endParaRPr lang="en-US" sz="3000">
              <a:solidFill>
                <a:schemeClr val="bg2"/>
              </a:solidFill>
            </a:endParaRPr>
          </a:p>
        </p:txBody>
      </p:sp>
      <p:sp>
        <p:nvSpPr>
          <p:cNvPr id="6" name="Marcador de texto 2">
            <a:extLst>
              <a:ext uri="{FF2B5EF4-FFF2-40B4-BE49-F238E27FC236}">
                <a16:creationId xmlns:a16="http://schemas.microsoft.com/office/drawing/2014/main" id="{D9921F25-1DC2-B268-A50C-CCB525C43577}"/>
              </a:ext>
            </a:extLst>
          </p:cNvPr>
          <p:cNvSpPr txBox="1">
            <a:spLocks/>
          </p:cNvSpPr>
          <p:nvPr/>
        </p:nvSpPr>
        <p:spPr>
          <a:xfrm>
            <a:off x="114300" y="1284394"/>
            <a:ext cx="8401050" cy="3609361"/>
          </a:xfrm>
          <a:prstGeom prst="rect">
            <a:avLst/>
          </a:prstGeom>
        </p:spPr>
        <p:txBody>
          <a:bodyPr lIns="91440" tIns="45720" rIns="91440" bIns="45720" anchor="t">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742950" lvl="1" indent="-285750">
              <a:spcBef>
                <a:spcPts val="800"/>
              </a:spcBef>
              <a:buFont typeface="Wingdings"/>
              <a:buChar char="§"/>
            </a:pPr>
            <a:r>
              <a:rPr lang="es-ES" dirty="0">
                <a:solidFill>
                  <a:schemeClr val="tx1"/>
                </a:solidFill>
              </a:rPr>
              <a:t>Relevancia de la contribución técnica en el desarrollo de evaluaciones de políticas públicas y programas sociales relacionados con niños, niñas y adolescentes, considerando la generación de evidencia que permiten la toma de decisiones de actores claves, la mejora continua de políticas y programas, así como levantar acciones de abogacía respecto a </a:t>
            </a:r>
            <a:r>
              <a:rPr lang="es-ES">
                <a:solidFill>
                  <a:schemeClr val="tx1"/>
                </a:solidFill>
              </a:rPr>
              <a:t>brechas detectadas en el acceso a derechos de la niñez y adolescencia en Chile.</a:t>
            </a:r>
            <a:endParaRPr lang="en-US">
              <a:solidFill>
                <a:schemeClr val="tx1"/>
              </a:solidFill>
            </a:endParaRPr>
          </a:p>
          <a:p>
            <a:pPr marL="742950" lvl="1" indent="-285750">
              <a:spcBef>
                <a:spcPts val="800"/>
              </a:spcBef>
              <a:buFont typeface="Wingdings"/>
              <a:buChar char="§"/>
            </a:pPr>
            <a:r>
              <a:rPr lang="en-US" err="1">
                <a:solidFill>
                  <a:schemeClr val="tx1"/>
                </a:solidFill>
              </a:rPr>
              <a:t>Relevancia</a:t>
            </a:r>
            <a:r>
              <a:rPr lang="en-US" dirty="0">
                <a:solidFill>
                  <a:schemeClr val="tx1"/>
                </a:solidFill>
              </a:rPr>
              <a:t> y </a:t>
            </a:r>
            <a:r>
              <a:rPr lang="en-US" err="1">
                <a:solidFill>
                  <a:schemeClr val="tx1"/>
                </a:solidFill>
              </a:rPr>
              <a:t>pertinencia</a:t>
            </a:r>
            <a:r>
              <a:rPr lang="en-US" dirty="0">
                <a:solidFill>
                  <a:schemeClr val="tx1"/>
                </a:solidFill>
              </a:rPr>
              <a:t> del </a:t>
            </a:r>
            <a:r>
              <a:rPr lang="en-US" err="1">
                <a:solidFill>
                  <a:schemeClr val="tx1"/>
                </a:solidFill>
              </a:rPr>
              <a:t>uso</a:t>
            </a:r>
            <a:r>
              <a:rPr lang="en-US" dirty="0">
                <a:solidFill>
                  <a:schemeClr val="tx1"/>
                </a:solidFill>
              </a:rPr>
              <a:t> </a:t>
            </a:r>
            <a:r>
              <a:rPr lang="en-US">
                <a:solidFill>
                  <a:schemeClr val="tx1"/>
                </a:solidFill>
              </a:rPr>
              <a:t>de </a:t>
            </a:r>
            <a:r>
              <a:rPr lang="en-US" err="1">
                <a:solidFill>
                  <a:schemeClr val="tx1"/>
                </a:solidFill>
              </a:rPr>
              <a:t>los</a:t>
            </a:r>
            <a:r>
              <a:rPr lang="en-US">
                <a:solidFill>
                  <a:schemeClr val="tx1"/>
                </a:solidFill>
              </a:rPr>
              <a:t> </a:t>
            </a:r>
            <a:r>
              <a:rPr lang="en-US" err="1">
                <a:solidFill>
                  <a:schemeClr val="tx1"/>
                </a:solidFill>
              </a:rPr>
              <a:t>estándares</a:t>
            </a:r>
            <a:r>
              <a:rPr lang="en-US">
                <a:solidFill>
                  <a:schemeClr val="tx1"/>
                </a:solidFill>
              </a:rPr>
              <a:t> </a:t>
            </a:r>
            <a:r>
              <a:rPr lang="en-US" err="1">
                <a:solidFill>
                  <a:schemeClr val="tx1"/>
                </a:solidFill>
              </a:rPr>
              <a:t>en</a:t>
            </a:r>
            <a:r>
              <a:rPr lang="en-US">
                <a:solidFill>
                  <a:schemeClr val="tx1"/>
                </a:solidFill>
              </a:rPr>
              <a:t> </a:t>
            </a:r>
            <a:r>
              <a:rPr lang="en-US" err="1">
                <a:solidFill>
                  <a:schemeClr val="tx1"/>
                </a:solidFill>
              </a:rPr>
              <a:t>materia</a:t>
            </a:r>
            <a:r>
              <a:rPr lang="en-US">
                <a:solidFill>
                  <a:schemeClr val="tx1"/>
                </a:solidFill>
              </a:rPr>
              <a:t> de </a:t>
            </a:r>
            <a:r>
              <a:rPr lang="en-US" err="1">
                <a:solidFill>
                  <a:schemeClr val="tx1"/>
                </a:solidFill>
              </a:rPr>
              <a:t>evaluación</a:t>
            </a:r>
            <a:r>
              <a:rPr lang="en-US">
                <a:solidFill>
                  <a:schemeClr val="tx1"/>
                </a:solidFill>
              </a:rPr>
              <a:t> con </a:t>
            </a:r>
            <a:r>
              <a:rPr lang="en-US" err="1">
                <a:solidFill>
                  <a:schemeClr val="tx1"/>
                </a:solidFill>
              </a:rPr>
              <a:t>los</a:t>
            </a:r>
            <a:r>
              <a:rPr lang="en-US">
                <a:solidFill>
                  <a:schemeClr val="tx1"/>
                </a:solidFill>
              </a:rPr>
              <a:t> </a:t>
            </a:r>
            <a:r>
              <a:rPr lang="en-US" err="1">
                <a:solidFill>
                  <a:schemeClr val="tx1"/>
                </a:solidFill>
              </a:rPr>
              <a:t>cuenta</a:t>
            </a:r>
            <a:r>
              <a:rPr lang="en-US">
                <a:solidFill>
                  <a:schemeClr val="tx1"/>
                </a:solidFill>
              </a:rPr>
              <a:t> UN.</a:t>
            </a:r>
          </a:p>
          <a:p>
            <a:pPr marL="742950" lvl="1" indent="-285750">
              <a:spcBef>
                <a:spcPts val="800"/>
              </a:spcBef>
              <a:buFont typeface="Wingdings"/>
              <a:buChar char="§"/>
            </a:pPr>
            <a:r>
              <a:rPr lang="en-US" dirty="0">
                <a:solidFill>
                  <a:schemeClr val="tx1"/>
                </a:solidFill>
              </a:rPr>
              <a:t>Permite </a:t>
            </a:r>
            <a:r>
              <a:rPr lang="en-US" err="1">
                <a:solidFill>
                  <a:schemeClr val="tx1"/>
                </a:solidFill>
              </a:rPr>
              <a:t>entregar</a:t>
            </a:r>
            <a:r>
              <a:rPr lang="en-US" dirty="0">
                <a:solidFill>
                  <a:schemeClr val="tx1"/>
                </a:solidFill>
              </a:rPr>
              <a:t> </a:t>
            </a:r>
            <a:r>
              <a:rPr lang="en-US" err="1">
                <a:solidFill>
                  <a:schemeClr val="tx1"/>
                </a:solidFill>
              </a:rPr>
              <a:t>éstándares</a:t>
            </a:r>
            <a:r>
              <a:rPr lang="en-US" dirty="0">
                <a:solidFill>
                  <a:schemeClr val="tx1"/>
                </a:solidFill>
              </a:rPr>
              <a:t> que </a:t>
            </a:r>
            <a:r>
              <a:rPr lang="en-US" err="1">
                <a:solidFill>
                  <a:schemeClr val="tx1"/>
                </a:solidFill>
              </a:rPr>
              <a:t>fortalecen</a:t>
            </a:r>
            <a:r>
              <a:rPr lang="en-US" dirty="0">
                <a:solidFill>
                  <a:schemeClr val="tx1"/>
                </a:solidFill>
              </a:rPr>
              <a:t> la </a:t>
            </a:r>
            <a:r>
              <a:rPr lang="en-US" err="1">
                <a:solidFill>
                  <a:schemeClr val="tx1"/>
                </a:solidFill>
              </a:rPr>
              <a:t>calidad</a:t>
            </a:r>
            <a:r>
              <a:rPr lang="en-US">
                <a:solidFill>
                  <a:schemeClr val="tx1"/>
                </a:solidFill>
              </a:rPr>
              <a:t> de sus </a:t>
            </a:r>
            <a:r>
              <a:rPr lang="en-US" err="1">
                <a:solidFill>
                  <a:schemeClr val="tx1"/>
                </a:solidFill>
              </a:rPr>
              <a:t>procesos</a:t>
            </a:r>
            <a:r>
              <a:rPr lang="en-US">
                <a:solidFill>
                  <a:schemeClr val="tx1"/>
                </a:solidFill>
              </a:rPr>
              <a:t> y sus </a:t>
            </a:r>
            <a:r>
              <a:rPr lang="en-US" err="1">
                <a:solidFill>
                  <a:schemeClr val="tx1"/>
                </a:solidFill>
              </a:rPr>
              <a:t>hallazgos</a:t>
            </a:r>
            <a:r>
              <a:rPr lang="en-US">
                <a:solidFill>
                  <a:schemeClr val="tx1"/>
                </a:solidFill>
              </a:rPr>
              <a:t>.</a:t>
            </a:r>
            <a:endParaRPr lang="es-ES">
              <a:solidFill>
                <a:schemeClr val="tx1"/>
              </a:solidFill>
            </a:endParaRPr>
          </a:p>
          <a:p>
            <a:pPr marL="742950" lvl="1" indent="-285750">
              <a:spcBef>
                <a:spcPts val="800"/>
              </a:spcBef>
              <a:buFont typeface="Wingdings"/>
              <a:buChar char="§"/>
            </a:pPr>
            <a:r>
              <a:rPr lang="en-US" dirty="0" err="1">
                <a:solidFill>
                  <a:schemeClr val="tx1"/>
                </a:solidFill>
              </a:rPr>
              <a:t>Incorporan</a:t>
            </a:r>
            <a:r>
              <a:rPr lang="en-US" dirty="0">
                <a:solidFill>
                  <a:schemeClr val="tx1"/>
                </a:solidFill>
              </a:rPr>
              <a:t> </a:t>
            </a:r>
            <a:r>
              <a:rPr lang="en-US" dirty="0" err="1">
                <a:solidFill>
                  <a:schemeClr val="tx1"/>
                </a:solidFill>
              </a:rPr>
              <a:t>en</a:t>
            </a:r>
            <a:r>
              <a:rPr lang="en-US" dirty="0">
                <a:solidFill>
                  <a:schemeClr val="tx1"/>
                </a:solidFill>
              </a:rPr>
              <a:t> la </a:t>
            </a:r>
            <a:r>
              <a:rPr lang="en-US" dirty="0" err="1">
                <a:solidFill>
                  <a:schemeClr val="tx1"/>
                </a:solidFill>
              </a:rPr>
              <a:t>evaluación</a:t>
            </a:r>
            <a:r>
              <a:rPr lang="en-US" dirty="0">
                <a:solidFill>
                  <a:schemeClr val="tx1"/>
                </a:solidFill>
              </a:rPr>
              <a:t> un </a:t>
            </a:r>
            <a:r>
              <a:rPr lang="en-US" dirty="0" err="1">
                <a:solidFill>
                  <a:schemeClr val="tx1"/>
                </a:solidFill>
              </a:rPr>
              <a:t>enfoque</a:t>
            </a:r>
            <a:r>
              <a:rPr lang="en-US" dirty="0">
                <a:solidFill>
                  <a:schemeClr val="tx1"/>
                </a:solidFill>
              </a:rPr>
              <a:t> transversal </a:t>
            </a:r>
            <a:r>
              <a:rPr lang="en-US" dirty="0" err="1">
                <a:solidFill>
                  <a:schemeClr val="tx1"/>
                </a:solidFill>
              </a:rPr>
              <a:t>en</a:t>
            </a:r>
            <a:r>
              <a:rPr lang="en-US" dirty="0">
                <a:solidFill>
                  <a:schemeClr val="tx1"/>
                </a:solidFill>
              </a:rPr>
              <a:t> </a:t>
            </a:r>
            <a:r>
              <a:rPr lang="en-US" dirty="0" err="1">
                <a:solidFill>
                  <a:schemeClr val="tx1"/>
                </a:solidFill>
              </a:rPr>
              <a:t>materia</a:t>
            </a:r>
            <a:r>
              <a:rPr lang="en-US" dirty="0">
                <a:solidFill>
                  <a:schemeClr val="tx1"/>
                </a:solidFill>
              </a:rPr>
              <a:t> de DDHH, </a:t>
            </a:r>
            <a:r>
              <a:rPr lang="en-US" dirty="0" err="1">
                <a:solidFill>
                  <a:schemeClr val="tx1"/>
                </a:solidFill>
              </a:rPr>
              <a:t>género</a:t>
            </a:r>
            <a:r>
              <a:rPr lang="en-US" dirty="0">
                <a:solidFill>
                  <a:schemeClr val="tx1"/>
                </a:solidFill>
              </a:rPr>
              <a:t> y </a:t>
            </a:r>
            <a:r>
              <a:rPr lang="en-US" dirty="0" err="1">
                <a:solidFill>
                  <a:schemeClr val="tx1"/>
                </a:solidFill>
              </a:rPr>
              <a:t>grupos</a:t>
            </a:r>
            <a:r>
              <a:rPr lang="en-US" dirty="0">
                <a:solidFill>
                  <a:schemeClr val="tx1"/>
                </a:solidFill>
              </a:rPr>
              <a:t> </a:t>
            </a:r>
            <a:r>
              <a:rPr lang="en-US" dirty="0" err="1">
                <a:solidFill>
                  <a:schemeClr val="tx1"/>
                </a:solidFill>
              </a:rPr>
              <a:t>vulnerables</a:t>
            </a:r>
            <a:r>
              <a:rPr lang="en-US" dirty="0">
                <a:solidFill>
                  <a:schemeClr val="tx1"/>
                </a:solidFill>
              </a:rPr>
              <a:t> (</a:t>
            </a:r>
            <a:r>
              <a:rPr lang="en-US" dirty="0" err="1">
                <a:solidFill>
                  <a:schemeClr val="tx1"/>
                </a:solidFill>
              </a:rPr>
              <a:t>discapacidad</a:t>
            </a:r>
            <a:r>
              <a:rPr lang="en-US" dirty="0">
                <a:solidFill>
                  <a:schemeClr val="tx1"/>
                </a:solidFill>
              </a:rPr>
              <a:t>, pueblos </a:t>
            </a:r>
            <a:r>
              <a:rPr lang="en-US" dirty="0" err="1">
                <a:solidFill>
                  <a:schemeClr val="tx1"/>
                </a:solidFill>
              </a:rPr>
              <a:t>originarios</a:t>
            </a:r>
            <a:r>
              <a:rPr lang="en-US" dirty="0">
                <a:solidFill>
                  <a:schemeClr val="tx1"/>
                </a:solidFill>
              </a:rPr>
              <a:t> y </a:t>
            </a:r>
            <a:r>
              <a:rPr lang="en-US" dirty="0" err="1">
                <a:solidFill>
                  <a:schemeClr val="tx1"/>
                </a:solidFill>
              </a:rPr>
              <a:t>migrantes</a:t>
            </a:r>
            <a:r>
              <a:rPr lang="en-US" dirty="0">
                <a:solidFill>
                  <a:schemeClr val="tx1"/>
                </a:solidFill>
              </a:rPr>
              <a:t>)  que insta a </a:t>
            </a:r>
            <a:r>
              <a:rPr lang="en-US" dirty="0" err="1">
                <a:solidFill>
                  <a:schemeClr val="tx1"/>
                </a:solidFill>
              </a:rPr>
              <a:t>visibilizar</a:t>
            </a:r>
            <a:r>
              <a:rPr lang="en-US" dirty="0">
                <a:solidFill>
                  <a:schemeClr val="tx1"/>
                </a:solidFill>
              </a:rPr>
              <a:t> </a:t>
            </a:r>
            <a:r>
              <a:rPr lang="en-US" dirty="0" err="1">
                <a:solidFill>
                  <a:schemeClr val="tx1"/>
                </a:solidFill>
              </a:rPr>
              <a:t>grupos</a:t>
            </a:r>
            <a:r>
              <a:rPr lang="en-US" dirty="0">
                <a:solidFill>
                  <a:schemeClr val="tx1"/>
                </a:solidFill>
              </a:rPr>
              <a:t> y </a:t>
            </a:r>
            <a:r>
              <a:rPr lang="en-US" dirty="0" err="1">
                <a:solidFill>
                  <a:schemeClr val="tx1"/>
                </a:solidFill>
              </a:rPr>
              <a:t>enfoques</a:t>
            </a:r>
            <a:r>
              <a:rPr lang="en-US" dirty="0">
                <a:solidFill>
                  <a:schemeClr val="tx1"/>
                </a:solidFill>
              </a:rPr>
              <a:t> que </a:t>
            </a:r>
            <a:r>
              <a:rPr lang="en-US" dirty="0" err="1">
                <a:solidFill>
                  <a:schemeClr val="tx1"/>
                </a:solidFill>
              </a:rPr>
              <a:t>en</a:t>
            </a:r>
            <a:r>
              <a:rPr lang="en-US" dirty="0">
                <a:solidFill>
                  <a:schemeClr val="tx1"/>
                </a:solidFill>
              </a:rPr>
              <a:t> general no son </a:t>
            </a:r>
            <a:r>
              <a:rPr lang="en-US" dirty="0" err="1">
                <a:solidFill>
                  <a:schemeClr val="tx1"/>
                </a:solidFill>
              </a:rPr>
              <a:t>considerados</a:t>
            </a:r>
            <a:r>
              <a:rPr lang="en-US" dirty="0">
                <a:solidFill>
                  <a:schemeClr val="tx1"/>
                </a:solidFill>
              </a:rPr>
              <a:t>.</a:t>
            </a:r>
            <a:endParaRPr lang="es-ES">
              <a:solidFill>
                <a:schemeClr val="tx1"/>
              </a:solidFill>
            </a:endParaRPr>
          </a:p>
        </p:txBody>
      </p:sp>
    </p:spTree>
    <p:extLst>
      <p:ext uri="{BB962C8B-B14F-4D97-AF65-F5344CB8AC3E}">
        <p14:creationId xmlns:p14="http://schemas.microsoft.com/office/powerpoint/2010/main" val="1772164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4139D-0A1A-4F32-9F6B-AC862601733B}"/>
              </a:ext>
            </a:extLst>
          </p:cNvPr>
          <p:cNvSpPr>
            <a:spLocks noGrp="1"/>
          </p:cNvSpPr>
          <p:nvPr>
            <p:ph type="title"/>
          </p:nvPr>
        </p:nvSpPr>
        <p:spPr>
          <a:xfrm>
            <a:off x="623887" y="1346200"/>
            <a:ext cx="7485063" cy="2075657"/>
          </a:xfrm>
        </p:spPr>
        <p:txBody>
          <a:bodyPr>
            <a:normAutofit/>
          </a:bodyPr>
          <a:lstStyle/>
          <a:p>
            <a:r>
              <a:rPr lang="en-US" err="1">
                <a:cs typeface="Arial"/>
              </a:rPr>
              <a:t>Enfoque</a:t>
            </a:r>
            <a:r>
              <a:rPr lang="en-US">
                <a:cs typeface="Arial"/>
              </a:rPr>
              <a:t> de </a:t>
            </a:r>
            <a:r>
              <a:rPr lang="en-US" err="1">
                <a:cs typeface="Arial"/>
              </a:rPr>
              <a:t>Evaluación</a:t>
            </a:r>
            <a:r>
              <a:rPr lang="en-US">
                <a:cs typeface="Arial"/>
              </a:rPr>
              <a:t> UNICEF Chile </a:t>
            </a:r>
            <a:endParaRPr lang="en-US"/>
          </a:p>
        </p:txBody>
      </p:sp>
      <p:sp>
        <p:nvSpPr>
          <p:cNvPr id="5" name="Rectangle 4">
            <a:extLst>
              <a:ext uri="{FF2B5EF4-FFF2-40B4-BE49-F238E27FC236}">
                <a16:creationId xmlns:a16="http://schemas.microsoft.com/office/drawing/2014/main" id="{F7978627-2F66-4678-B20F-14B382CAC955}"/>
              </a:ext>
            </a:extLst>
          </p:cNvPr>
          <p:cNvSpPr/>
          <p:nvPr/>
        </p:nvSpPr>
        <p:spPr>
          <a:xfrm>
            <a:off x="0" y="1"/>
            <a:ext cx="9144000" cy="16277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26867465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9F7E11C-0E61-2342-B8D7-04276CA5BB27}"/>
              </a:ext>
            </a:extLst>
          </p:cNvPr>
          <p:cNvSpPr txBox="1"/>
          <p:nvPr/>
        </p:nvSpPr>
        <p:spPr>
          <a:xfrm rot="16200000">
            <a:off x="8126347" y="3747531"/>
            <a:ext cx="1753932" cy="196208"/>
          </a:xfrm>
          <a:prstGeom prst="rect">
            <a:avLst/>
          </a:prstGeom>
          <a:noFill/>
        </p:spPr>
        <p:txBody>
          <a:bodyPr wrap="square" rtlCol="0">
            <a:spAutoFit/>
          </a:bodyPr>
          <a:lstStyle/>
          <a:p>
            <a:pPr defTabSz="685800">
              <a:buClrTx/>
              <a:defRPr/>
            </a:pPr>
            <a:r>
              <a:rPr lang="en-US" sz="675" kern="1200">
                <a:solidFill>
                  <a:srgbClr val="FFFFFF">
                    <a:alpha val="40000"/>
                  </a:srgbClr>
                </a:solidFill>
                <a:ea typeface="+mn-ea"/>
                <a:cs typeface="+mn-cs"/>
              </a:rPr>
              <a:t>© UNICEF/UN0473491/Trivedy, 2021</a:t>
            </a:r>
          </a:p>
        </p:txBody>
      </p:sp>
      <p:sp>
        <p:nvSpPr>
          <p:cNvPr id="24" name="TextBox 31">
            <a:extLst>
              <a:ext uri="{FF2B5EF4-FFF2-40B4-BE49-F238E27FC236}">
                <a16:creationId xmlns:a16="http://schemas.microsoft.com/office/drawing/2014/main" id="{E3C2D2B4-B14E-2A6E-03A6-E490C9347E62}"/>
              </a:ext>
            </a:extLst>
          </p:cNvPr>
          <p:cNvSpPr txBox="1"/>
          <p:nvPr/>
        </p:nvSpPr>
        <p:spPr>
          <a:xfrm>
            <a:off x="447690" y="705696"/>
            <a:ext cx="3964027" cy="4383572"/>
          </a:xfrm>
          <a:prstGeom prst="rect">
            <a:avLst/>
          </a:prstGeom>
        </p:spPr>
        <p:txBody>
          <a:bodyPr wrap="square" lIns="0" tIns="0" rIns="0" bIns="0" rtlCol="0" anchor="t">
            <a:spAutoFit/>
          </a:bodyPr>
          <a:lstStyle/>
          <a:p>
            <a:pPr>
              <a:lnSpc>
                <a:spcPct val="107000"/>
              </a:lnSpc>
              <a:spcAft>
                <a:spcPts val="450"/>
              </a:spcAft>
            </a:pPr>
            <a:r>
              <a:rPr lang="en-US" sz="2200" b="1" err="1">
                <a:solidFill>
                  <a:schemeClr val="dk2"/>
                </a:solidFill>
                <a:latin typeface="Raleway"/>
                <a:sym typeface="Raleway"/>
              </a:rPr>
              <a:t>Objetivos</a:t>
            </a:r>
            <a:r>
              <a:rPr lang="en-US" sz="2200" b="1">
                <a:solidFill>
                  <a:schemeClr val="dk2"/>
                </a:solidFill>
                <a:latin typeface="Raleway"/>
                <a:sym typeface="Raleway"/>
              </a:rPr>
              <a:t>:</a:t>
            </a:r>
          </a:p>
          <a:p>
            <a:pPr>
              <a:lnSpc>
                <a:spcPct val="107000"/>
              </a:lnSpc>
              <a:spcAft>
                <a:spcPts val="450"/>
              </a:spcAft>
            </a:pPr>
            <a:endParaRPr lang="en-US">
              <a:solidFill>
                <a:schemeClr val="bg2"/>
              </a:solidFill>
              <a:latin typeface="Helvetica Neue"/>
            </a:endParaRPr>
          </a:p>
          <a:p>
            <a:pPr>
              <a:buFont typeface="+mj-lt"/>
              <a:buAutoNum type="arabicPeriod"/>
            </a:pPr>
            <a:r>
              <a:rPr lang="es-ES"/>
              <a:t> Evaluar la implementación del Documento Programático del País, así como de los procesos de gestión interna y programática de la Oficina País de UNICEF, de acuerdo con los lineamientos y estándares globales.</a:t>
            </a:r>
          </a:p>
          <a:p>
            <a:pPr>
              <a:buFont typeface="+mj-lt"/>
              <a:buAutoNum type="arabicPeriod"/>
            </a:pPr>
            <a:endParaRPr lang="es-ES"/>
          </a:p>
          <a:p>
            <a:pPr>
              <a:buFont typeface="+mj-lt"/>
              <a:buAutoNum type="arabicPeriod"/>
            </a:pPr>
            <a:r>
              <a:rPr lang="es-ES"/>
              <a:t> Brindar apoyo técnico a entidades gubernamentales en la evaluación de políticas públicas y programas sociales enfocados en la niñez y adolescencia en Chile.</a:t>
            </a:r>
          </a:p>
          <a:p>
            <a:endParaRPr lang="es-ES"/>
          </a:p>
          <a:p>
            <a:endParaRPr lang="es-ES"/>
          </a:p>
          <a:p>
            <a:r>
              <a:rPr lang="es-ES"/>
              <a:t>. Enfoque basado en enfoque GEROS (Global </a:t>
            </a:r>
            <a:r>
              <a:rPr lang="es-ES" err="1"/>
              <a:t>Evaluation</a:t>
            </a:r>
            <a:r>
              <a:rPr lang="es-ES"/>
              <a:t> </a:t>
            </a:r>
            <a:r>
              <a:rPr lang="es-ES" err="1"/>
              <a:t>Reports</a:t>
            </a:r>
            <a:r>
              <a:rPr lang="es-ES"/>
              <a:t> </a:t>
            </a:r>
            <a:r>
              <a:rPr lang="es-ES" err="1"/>
              <a:t>Oversight</a:t>
            </a:r>
            <a:r>
              <a:rPr lang="es-ES"/>
              <a:t> </a:t>
            </a:r>
            <a:r>
              <a:rPr lang="es-ES" err="1"/>
              <a:t>System</a:t>
            </a:r>
            <a:r>
              <a:rPr lang="es-ES"/>
              <a:t>), el UNEG (</a:t>
            </a:r>
            <a:r>
              <a:rPr lang="es-ES" err="1"/>
              <a:t>United</a:t>
            </a:r>
            <a:r>
              <a:rPr lang="es-ES"/>
              <a:t> </a:t>
            </a:r>
            <a:r>
              <a:rPr lang="es-ES" err="1"/>
              <a:t>Nations</a:t>
            </a:r>
            <a:r>
              <a:rPr lang="es-ES"/>
              <a:t> </a:t>
            </a:r>
            <a:r>
              <a:rPr lang="es-ES" err="1"/>
              <a:t>Evaluation</a:t>
            </a:r>
            <a:r>
              <a:rPr lang="es-ES"/>
              <a:t> </a:t>
            </a:r>
            <a:r>
              <a:rPr lang="es-ES" err="1"/>
              <a:t>Group</a:t>
            </a:r>
            <a:r>
              <a:rPr lang="es-ES"/>
              <a:t>), UN-SWAP (UN </a:t>
            </a:r>
            <a:r>
              <a:rPr lang="es-ES" err="1"/>
              <a:t>System</a:t>
            </a:r>
            <a:r>
              <a:rPr lang="es-ES"/>
              <a:t> Wide </a:t>
            </a:r>
            <a:r>
              <a:rPr lang="es-ES" err="1"/>
              <a:t>Action</a:t>
            </a:r>
            <a:r>
              <a:rPr lang="es-ES"/>
              <a:t> Plan </a:t>
            </a:r>
            <a:r>
              <a:rPr lang="es-ES" err="1"/>
              <a:t>on</a:t>
            </a:r>
            <a:r>
              <a:rPr lang="es-ES"/>
              <a:t> </a:t>
            </a:r>
            <a:r>
              <a:rPr lang="es-ES" err="1"/>
              <a:t>gender</a:t>
            </a:r>
            <a:r>
              <a:rPr lang="es-ES"/>
              <a:t> </a:t>
            </a:r>
            <a:r>
              <a:rPr lang="es-ES" err="1"/>
              <a:t>equality</a:t>
            </a:r>
            <a:r>
              <a:rPr lang="es-ES"/>
              <a:t>).</a:t>
            </a:r>
          </a:p>
        </p:txBody>
      </p:sp>
      <p:pic>
        <p:nvPicPr>
          <p:cNvPr id="6" name="Picture 5" descr="A child playing on a swing&#10;&#10;Description automatically generated">
            <a:extLst>
              <a:ext uri="{FF2B5EF4-FFF2-40B4-BE49-F238E27FC236}">
                <a16:creationId xmlns:a16="http://schemas.microsoft.com/office/drawing/2014/main" id="{E31E9BBA-9387-0FB6-FD19-31A210131EF4}"/>
              </a:ext>
            </a:extLst>
          </p:cNvPr>
          <p:cNvPicPr>
            <a:picLocks noChangeAspect="1"/>
          </p:cNvPicPr>
          <p:nvPr/>
        </p:nvPicPr>
        <p:blipFill rotWithShape="1">
          <a:blip r:embed="rId3">
            <a:extLst>
              <a:ext uri="{28A0092B-C50C-407E-A947-70E740481C1C}">
                <a14:useLocalDpi xmlns:a14="http://schemas.microsoft.com/office/drawing/2010/main" val="0"/>
              </a:ext>
            </a:extLst>
          </a:blip>
          <a:srcRect l="48879"/>
          <a:stretch/>
        </p:blipFill>
        <p:spPr>
          <a:xfrm>
            <a:off x="4736224" y="0"/>
            <a:ext cx="4674476" cy="5143500"/>
          </a:xfrm>
          <a:prstGeom prst="rect">
            <a:avLst/>
          </a:prstGeom>
        </p:spPr>
      </p:pic>
      <p:pic>
        <p:nvPicPr>
          <p:cNvPr id="2" name="Picture 1" descr="A screenshot of a qr code&#10;&#10;Description automatically generated">
            <a:extLst>
              <a:ext uri="{FF2B5EF4-FFF2-40B4-BE49-F238E27FC236}">
                <a16:creationId xmlns:a16="http://schemas.microsoft.com/office/drawing/2014/main" id="{B6C5DFDB-585B-103A-7FCA-07796749698C}"/>
              </a:ext>
            </a:extLst>
          </p:cNvPr>
          <p:cNvPicPr>
            <a:picLocks noChangeAspect="1"/>
          </p:cNvPicPr>
          <p:nvPr/>
        </p:nvPicPr>
        <p:blipFill rotWithShape="1">
          <a:blip r:embed="rId4"/>
          <a:srcRect l="36301" t="22293" r="35445" b="24190"/>
          <a:stretch/>
        </p:blipFill>
        <p:spPr>
          <a:xfrm>
            <a:off x="4290164" y="3840792"/>
            <a:ext cx="1260439" cy="1268113"/>
          </a:xfrm>
          <a:prstGeom prst="rect">
            <a:avLst/>
          </a:prstGeom>
        </p:spPr>
      </p:pic>
    </p:spTree>
    <p:extLst>
      <p:ext uri="{BB962C8B-B14F-4D97-AF65-F5344CB8AC3E}">
        <p14:creationId xmlns:p14="http://schemas.microsoft.com/office/powerpoint/2010/main" val="7249547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0287E82-B3D0-8B09-752D-548E387C3F13}"/>
              </a:ext>
            </a:extLst>
          </p:cNvPr>
          <p:cNvSpPr/>
          <p:nvPr/>
        </p:nvSpPr>
        <p:spPr>
          <a:xfrm>
            <a:off x="4607138" y="1268016"/>
            <a:ext cx="2123818" cy="3347233"/>
          </a:xfrm>
          <a:prstGeom prst="rect">
            <a:avLst/>
          </a:prstGeom>
          <a:solidFill>
            <a:schemeClr val="accent3">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D9614084-BB6E-4641-86C6-68A4E0958D68}"/>
              </a:ext>
            </a:extLst>
          </p:cNvPr>
          <p:cNvSpPr>
            <a:spLocks noGrp="1"/>
          </p:cNvSpPr>
          <p:nvPr>
            <p:ph type="title"/>
          </p:nvPr>
        </p:nvSpPr>
        <p:spPr>
          <a:xfrm>
            <a:off x="640550" y="374403"/>
            <a:ext cx="7688400" cy="535200"/>
          </a:xfrm>
        </p:spPr>
        <p:txBody>
          <a:bodyPr>
            <a:normAutofit fontScale="90000"/>
          </a:bodyPr>
          <a:lstStyle/>
          <a:p>
            <a:r>
              <a:rPr lang="en-US" sz="2400" err="1"/>
              <a:t>Experiencias</a:t>
            </a:r>
            <a:r>
              <a:rPr lang="en-US" sz="2400"/>
              <a:t> de </a:t>
            </a:r>
            <a:r>
              <a:rPr lang="en-US" sz="2400" err="1"/>
              <a:t>Evaluación</a:t>
            </a:r>
            <a:r>
              <a:rPr lang="en-US" sz="2400"/>
              <a:t> UNICEF Chile</a:t>
            </a:r>
          </a:p>
        </p:txBody>
      </p:sp>
      <p:sp>
        <p:nvSpPr>
          <p:cNvPr id="4" name="Rectangle 3">
            <a:extLst>
              <a:ext uri="{FF2B5EF4-FFF2-40B4-BE49-F238E27FC236}">
                <a16:creationId xmlns:a16="http://schemas.microsoft.com/office/drawing/2014/main" id="{8C8E5451-C7B6-7395-2388-872D46D6F867}"/>
              </a:ext>
            </a:extLst>
          </p:cNvPr>
          <p:cNvSpPr/>
          <p:nvPr/>
        </p:nvSpPr>
        <p:spPr>
          <a:xfrm>
            <a:off x="232073" y="1268016"/>
            <a:ext cx="2123818" cy="3347233"/>
          </a:xfrm>
          <a:prstGeom prst="rect">
            <a:avLst/>
          </a:prstGeom>
          <a:solidFill>
            <a:schemeClr val="accent3">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19" name="Group 18">
            <a:extLst>
              <a:ext uri="{FF2B5EF4-FFF2-40B4-BE49-F238E27FC236}">
                <a16:creationId xmlns:a16="http://schemas.microsoft.com/office/drawing/2014/main" id="{E82290B8-F4BC-6A27-4C07-55FDE107A3F1}"/>
              </a:ext>
            </a:extLst>
          </p:cNvPr>
          <p:cNvGrpSpPr/>
          <p:nvPr/>
        </p:nvGrpSpPr>
        <p:grpSpPr>
          <a:xfrm>
            <a:off x="2418836" y="1268016"/>
            <a:ext cx="4219336" cy="3347233"/>
            <a:chOff x="3225114" y="1690687"/>
            <a:chExt cx="5625781" cy="4462977"/>
          </a:xfrm>
        </p:grpSpPr>
        <p:sp>
          <p:nvSpPr>
            <p:cNvPr id="5" name="Rectangle 4">
              <a:extLst>
                <a:ext uri="{FF2B5EF4-FFF2-40B4-BE49-F238E27FC236}">
                  <a16:creationId xmlns:a16="http://schemas.microsoft.com/office/drawing/2014/main" id="{AE0CD94A-68AF-E374-252A-D768400DFC6E}"/>
                </a:ext>
              </a:extLst>
            </p:cNvPr>
            <p:cNvSpPr/>
            <p:nvPr/>
          </p:nvSpPr>
          <p:spPr>
            <a:xfrm>
              <a:off x="3225114" y="1690687"/>
              <a:ext cx="2831757" cy="4462977"/>
            </a:xfrm>
            <a:prstGeom prst="rect">
              <a:avLst/>
            </a:prstGeom>
            <a:solidFill>
              <a:schemeClr val="accent3">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TextBox 8">
              <a:extLst>
                <a:ext uri="{FF2B5EF4-FFF2-40B4-BE49-F238E27FC236}">
                  <a16:creationId xmlns:a16="http://schemas.microsoft.com/office/drawing/2014/main" id="{55FB28EE-9AA6-EE1B-D9FC-93BB865ADFC0}"/>
                </a:ext>
              </a:extLst>
            </p:cNvPr>
            <p:cNvSpPr txBox="1"/>
            <p:nvPr/>
          </p:nvSpPr>
          <p:spPr>
            <a:xfrm>
              <a:off x="6266555" y="4551757"/>
              <a:ext cx="2584340" cy="1415772"/>
            </a:xfrm>
            <a:prstGeom prst="rect">
              <a:avLst/>
            </a:prstGeom>
            <a:noFill/>
          </p:spPr>
          <p:txBody>
            <a:bodyPr wrap="square" rtlCol="0">
              <a:spAutoFit/>
            </a:bodyPr>
            <a:lstStyle/>
            <a:p>
              <a:pPr algn="ctr"/>
              <a:r>
                <a:rPr lang="es-ES" sz="900" b="1"/>
                <a:t>Evaluación de los Centros de Acogida Transitoria para niños, niñas, adolescentes y sus familias en situación de movilidad en Colchane e Iquique.</a:t>
              </a:r>
            </a:p>
            <a:p>
              <a:pPr algn="ctr"/>
              <a:r>
                <a:rPr lang="es-ES" sz="900" b="1"/>
                <a:t>(2023)</a:t>
              </a:r>
              <a:endParaRPr lang="en-US" sz="700" b="1"/>
            </a:p>
          </p:txBody>
        </p:sp>
      </p:grpSp>
      <p:pic>
        <p:nvPicPr>
          <p:cNvPr id="16" name="Picture 15" descr="A person carrying a child on his shoulders&#10;&#10;Description automatically generated">
            <a:extLst>
              <a:ext uri="{FF2B5EF4-FFF2-40B4-BE49-F238E27FC236}">
                <a16:creationId xmlns:a16="http://schemas.microsoft.com/office/drawing/2014/main" id="{DB1A33FE-BCBC-C94F-EDF0-E193A52971A3}"/>
              </a:ext>
            </a:extLst>
          </p:cNvPr>
          <p:cNvPicPr>
            <a:picLocks noChangeAspect="1"/>
          </p:cNvPicPr>
          <p:nvPr/>
        </p:nvPicPr>
        <p:blipFill>
          <a:blip r:embed="rId2"/>
          <a:stretch>
            <a:fillRect/>
          </a:stretch>
        </p:blipFill>
        <p:spPr>
          <a:xfrm>
            <a:off x="5068255" y="1583320"/>
            <a:ext cx="1201577" cy="1690898"/>
          </a:xfrm>
          <a:prstGeom prst="rect">
            <a:avLst/>
          </a:prstGeom>
        </p:spPr>
      </p:pic>
      <p:sp>
        <p:nvSpPr>
          <p:cNvPr id="25" name="TextBox 24">
            <a:extLst>
              <a:ext uri="{FF2B5EF4-FFF2-40B4-BE49-F238E27FC236}">
                <a16:creationId xmlns:a16="http://schemas.microsoft.com/office/drawing/2014/main" id="{CA058CA4-6F60-91CF-5382-2B65F0CAD741}"/>
              </a:ext>
            </a:extLst>
          </p:cNvPr>
          <p:cNvSpPr txBox="1"/>
          <p:nvPr/>
        </p:nvSpPr>
        <p:spPr>
          <a:xfrm>
            <a:off x="324854" y="3391563"/>
            <a:ext cx="1938255" cy="923330"/>
          </a:xfrm>
          <a:prstGeom prst="rect">
            <a:avLst/>
          </a:prstGeom>
          <a:noFill/>
        </p:spPr>
        <p:txBody>
          <a:bodyPr wrap="square" rtlCol="0">
            <a:spAutoFit/>
          </a:bodyPr>
          <a:lstStyle/>
          <a:p>
            <a:pPr algn="ctr"/>
            <a:r>
              <a:rPr lang="es-ES" sz="900" b="1"/>
              <a:t>Evaluación de medio término de la implementación y los resultados de la primera Estrategia Nacional de Educación Pública 2020-2028</a:t>
            </a:r>
          </a:p>
          <a:p>
            <a:pPr algn="ctr"/>
            <a:r>
              <a:rPr lang="es-ES" sz="900" b="1"/>
              <a:t>(En proceso)</a:t>
            </a:r>
            <a:endParaRPr lang="en-US" sz="700" b="1"/>
          </a:p>
        </p:txBody>
      </p:sp>
      <p:sp>
        <p:nvSpPr>
          <p:cNvPr id="26" name="TextBox 25">
            <a:extLst>
              <a:ext uri="{FF2B5EF4-FFF2-40B4-BE49-F238E27FC236}">
                <a16:creationId xmlns:a16="http://schemas.microsoft.com/office/drawing/2014/main" id="{99621310-F862-13E7-F291-D949E9ED09A1}"/>
              </a:ext>
            </a:extLst>
          </p:cNvPr>
          <p:cNvSpPr txBox="1"/>
          <p:nvPr/>
        </p:nvSpPr>
        <p:spPr>
          <a:xfrm>
            <a:off x="2511617" y="3391563"/>
            <a:ext cx="1938255" cy="923330"/>
          </a:xfrm>
          <a:prstGeom prst="rect">
            <a:avLst/>
          </a:prstGeom>
          <a:noFill/>
        </p:spPr>
        <p:txBody>
          <a:bodyPr wrap="square" rtlCol="0">
            <a:spAutoFit/>
          </a:bodyPr>
          <a:lstStyle/>
          <a:p>
            <a:pPr algn="ctr"/>
            <a:r>
              <a:rPr lang="es-ES" sz="900" b="1"/>
              <a:t>Evaluación de la implementación y coordinación intersectorial del Programa de apoyo a la salud mental infantil de niños y niñas (PASMI).</a:t>
            </a:r>
          </a:p>
          <a:p>
            <a:pPr algn="ctr"/>
            <a:r>
              <a:rPr lang="es-ES" sz="900" b="1"/>
              <a:t>(2024)</a:t>
            </a:r>
            <a:endParaRPr lang="en-US" sz="700" b="1"/>
          </a:p>
        </p:txBody>
      </p:sp>
      <p:sp>
        <p:nvSpPr>
          <p:cNvPr id="30" name="Rectangle 29">
            <a:extLst>
              <a:ext uri="{FF2B5EF4-FFF2-40B4-BE49-F238E27FC236}">
                <a16:creationId xmlns:a16="http://schemas.microsoft.com/office/drawing/2014/main" id="{040370A4-CB72-8355-9292-FC8C5B073019}"/>
              </a:ext>
            </a:extLst>
          </p:cNvPr>
          <p:cNvSpPr/>
          <p:nvPr/>
        </p:nvSpPr>
        <p:spPr>
          <a:xfrm>
            <a:off x="6833287" y="1268016"/>
            <a:ext cx="2123818" cy="3347233"/>
          </a:xfrm>
          <a:prstGeom prst="rect">
            <a:avLst/>
          </a:prstGeom>
          <a:solidFill>
            <a:schemeClr val="accent3">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31" name="Picture 30" descr="A cover of a book&#10;&#10;Description automatically generated">
            <a:extLst>
              <a:ext uri="{FF2B5EF4-FFF2-40B4-BE49-F238E27FC236}">
                <a16:creationId xmlns:a16="http://schemas.microsoft.com/office/drawing/2014/main" id="{8D015669-4C9F-98A0-8440-4DE8AF25CD6A}"/>
              </a:ext>
            </a:extLst>
          </p:cNvPr>
          <p:cNvPicPr>
            <a:picLocks noChangeAspect="1"/>
          </p:cNvPicPr>
          <p:nvPr/>
        </p:nvPicPr>
        <p:blipFill>
          <a:blip r:embed="rId3"/>
          <a:stretch>
            <a:fillRect/>
          </a:stretch>
        </p:blipFill>
        <p:spPr>
          <a:xfrm>
            <a:off x="7224701" y="1537962"/>
            <a:ext cx="1340992" cy="1741843"/>
          </a:xfrm>
          <a:prstGeom prst="rect">
            <a:avLst/>
          </a:prstGeom>
        </p:spPr>
      </p:pic>
      <p:sp>
        <p:nvSpPr>
          <p:cNvPr id="32" name="TextBox 31">
            <a:extLst>
              <a:ext uri="{FF2B5EF4-FFF2-40B4-BE49-F238E27FC236}">
                <a16:creationId xmlns:a16="http://schemas.microsoft.com/office/drawing/2014/main" id="{E476DA95-4303-3243-2E88-C91B196FDCB9}"/>
              </a:ext>
            </a:extLst>
          </p:cNvPr>
          <p:cNvSpPr txBox="1"/>
          <p:nvPr/>
        </p:nvSpPr>
        <p:spPr>
          <a:xfrm>
            <a:off x="6926069" y="3460813"/>
            <a:ext cx="1938255" cy="923330"/>
          </a:xfrm>
          <a:prstGeom prst="rect">
            <a:avLst/>
          </a:prstGeom>
          <a:noFill/>
        </p:spPr>
        <p:txBody>
          <a:bodyPr wrap="square" rtlCol="0">
            <a:spAutoFit/>
          </a:bodyPr>
          <a:lstStyle/>
          <a:p>
            <a:pPr algn="ctr"/>
            <a:r>
              <a:rPr lang="es-ES" sz="900" b="1"/>
              <a:t>Evaluación de la contribución de UNICEF al Subsistema de Protección Integral de la Infancia – Chile Crece Contigo (ChCC).</a:t>
            </a:r>
          </a:p>
          <a:p>
            <a:pPr algn="ctr"/>
            <a:r>
              <a:rPr lang="es-ES" sz="900" b="1"/>
              <a:t>(2023)</a:t>
            </a:r>
            <a:endParaRPr lang="en-US" sz="700" b="1"/>
          </a:p>
        </p:txBody>
      </p:sp>
      <p:pic>
        <p:nvPicPr>
          <p:cNvPr id="34" name="Picture 33">
            <a:extLst>
              <a:ext uri="{FF2B5EF4-FFF2-40B4-BE49-F238E27FC236}">
                <a16:creationId xmlns:a16="http://schemas.microsoft.com/office/drawing/2014/main" id="{0AE3158C-0518-B147-3A7E-97C9909D4BFA}"/>
              </a:ext>
            </a:extLst>
          </p:cNvPr>
          <p:cNvPicPr>
            <a:picLocks noChangeAspect="1"/>
          </p:cNvPicPr>
          <p:nvPr/>
        </p:nvPicPr>
        <p:blipFill>
          <a:blip r:embed="rId4"/>
          <a:stretch>
            <a:fillRect/>
          </a:stretch>
        </p:blipFill>
        <p:spPr>
          <a:xfrm>
            <a:off x="640550" y="1612373"/>
            <a:ext cx="1278576" cy="1667432"/>
          </a:xfrm>
          <a:prstGeom prst="rect">
            <a:avLst/>
          </a:prstGeom>
        </p:spPr>
      </p:pic>
      <p:pic>
        <p:nvPicPr>
          <p:cNvPr id="36" name="Picture 35">
            <a:extLst>
              <a:ext uri="{FF2B5EF4-FFF2-40B4-BE49-F238E27FC236}">
                <a16:creationId xmlns:a16="http://schemas.microsoft.com/office/drawing/2014/main" id="{B18FA1AF-6E3D-F076-EB5A-851A7A55BB7E}"/>
              </a:ext>
            </a:extLst>
          </p:cNvPr>
          <p:cNvPicPr>
            <a:picLocks noChangeAspect="1"/>
          </p:cNvPicPr>
          <p:nvPr/>
        </p:nvPicPr>
        <p:blipFill>
          <a:blip r:embed="rId5"/>
          <a:stretch>
            <a:fillRect/>
          </a:stretch>
        </p:blipFill>
        <p:spPr>
          <a:xfrm>
            <a:off x="2877880" y="1577606"/>
            <a:ext cx="1202236" cy="1702199"/>
          </a:xfrm>
          <a:prstGeom prst="rect">
            <a:avLst/>
          </a:prstGeom>
        </p:spPr>
      </p:pic>
    </p:spTree>
    <p:extLst>
      <p:ext uri="{BB962C8B-B14F-4D97-AF65-F5344CB8AC3E}">
        <p14:creationId xmlns:p14="http://schemas.microsoft.com/office/powerpoint/2010/main" val="435478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14084-BB6E-4641-86C6-68A4E0958D68}"/>
              </a:ext>
            </a:extLst>
          </p:cNvPr>
          <p:cNvSpPr>
            <a:spLocks noGrp="1"/>
          </p:cNvSpPr>
          <p:nvPr>
            <p:ph type="title"/>
          </p:nvPr>
        </p:nvSpPr>
        <p:spPr>
          <a:xfrm>
            <a:off x="640550" y="374403"/>
            <a:ext cx="7688400" cy="535200"/>
          </a:xfrm>
        </p:spPr>
        <p:txBody>
          <a:bodyPr>
            <a:normAutofit fontScale="90000"/>
          </a:bodyPr>
          <a:lstStyle/>
          <a:p>
            <a:r>
              <a:rPr lang="en-US" sz="2400" err="1"/>
              <a:t>Experiencias</a:t>
            </a:r>
            <a:r>
              <a:rPr lang="en-US" sz="2400"/>
              <a:t> de </a:t>
            </a:r>
            <a:r>
              <a:rPr lang="en-US" sz="2400" err="1"/>
              <a:t>Evaluación</a:t>
            </a:r>
            <a:r>
              <a:rPr lang="en-US" sz="2400"/>
              <a:t> UNICEF Chile</a:t>
            </a:r>
          </a:p>
        </p:txBody>
      </p:sp>
      <p:sp>
        <p:nvSpPr>
          <p:cNvPr id="7" name="Rectangle 6">
            <a:extLst>
              <a:ext uri="{FF2B5EF4-FFF2-40B4-BE49-F238E27FC236}">
                <a16:creationId xmlns:a16="http://schemas.microsoft.com/office/drawing/2014/main" id="{ADB6C4CF-0ED4-1BA3-3CA0-29B751DAA433}"/>
              </a:ext>
            </a:extLst>
          </p:cNvPr>
          <p:cNvSpPr/>
          <p:nvPr/>
        </p:nvSpPr>
        <p:spPr>
          <a:xfrm>
            <a:off x="1694960" y="1343691"/>
            <a:ext cx="2123818" cy="3347233"/>
          </a:xfrm>
          <a:prstGeom prst="rect">
            <a:avLst/>
          </a:prstGeom>
          <a:solidFill>
            <a:schemeClr val="accent3">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4" name="TextBox 23">
            <a:extLst>
              <a:ext uri="{FF2B5EF4-FFF2-40B4-BE49-F238E27FC236}">
                <a16:creationId xmlns:a16="http://schemas.microsoft.com/office/drawing/2014/main" id="{CDADBBBB-6A97-4F1F-C4E9-45A6E064C6A4}"/>
              </a:ext>
            </a:extLst>
          </p:cNvPr>
          <p:cNvSpPr txBox="1"/>
          <p:nvPr/>
        </p:nvSpPr>
        <p:spPr>
          <a:xfrm>
            <a:off x="1787742" y="3857467"/>
            <a:ext cx="1938255" cy="784830"/>
          </a:xfrm>
          <a:prstGeom prst="rect">
            <a:avLst/>
          </a:prstGeom>
          <a:noFill/>
        </p:spPr>
        <p:txBody>
          <a:bodyPr wrap="square" rtlCol="0">
            <a:spAutoFit/>
          </a:bodyPr>
          <a:lstStyle/>
          <a:p>
            <a:pPr algn="ctr"/>
            <a:r>
              <a:rPr lang="es-ES" sz="900" b="1"/>
              <a:t>Evaluación de la implementación y vigencia del Plan Nacional de Acción de Niñez y Adolescencia 2018-2025</a:t>
            </a:r>
          </a:p>
          <a:p>
            <a:pPr algn="ctr"/>
            <a:r>
              <a:rPr lang="es-ES" sz="900" b="1"/>
              <a:t>(2023)</a:t>
            </a:r>
            <a:endParaRPr lang="en-US" sz="700" b="1"/>
          </a:p>
        </p:txBody>
      </p:sp>
      <p:pic>
        <p:nvPicPr>
          <p:cNvPr id="11" name="Picture 10">
            <a:extLst>
              <a:ext uri="{FF2B5EF4-FFF2-40B4-BE49-F238E27FC236}">
                <a16:creationId xmlns:a16="http://schemas.microsoft.com/office/drawing/2014/main" id="{200EBA45-3989-B4C3-F3E1-27424A3A7161}"/>
              </a:ext>
            </a:extLst>
          </p:cNvPr>
          <p:cNvPicPr>
            <a:picLocks noChangeAspect="1"/>
          </p:cNvPicPr>
          <p:nvPr/>
        </p:nvPicPr>
        <p:blipFill>
          <a:blip r:embed="rId2"/>
          <a:stretch>
            <a:fillRect/>
          </a:stretch>
        </p:blipFill>
        <p:spPr>
          <a:xfrm>
            <a:off x="1827004" y="1476707"/>
            <a:ext cx="1851900" cy="2318204"/>
          </a:xfrm>
          <a:prstGeom prst="rect">
            <a:avLst/>
          </a:prstGeom>
        </p:spPr>
      </p:pic>
      <p:pic>
        <p:nvPicPr>
          <p:cNvPr id="4" name="Picture 3" descr="A screenshot of a qr code&#10;&#10;Description automatically generated">
            <a:extLst>
              <a:ext uri="{FF2B5EF4-FFF2-40B4-BE49-F238E27FC236}">
                <a16:creationId xmlns:a16="http://schemas.microsoft.com/office/drawing/2014/main" id="{0EC0E3E6-8435-4BFA-1545-626C1EE1A4E4}"/>
              </a:ext>
            </a:extLst>
          </p:cNvPr>
          <p:cNvPicPr>
            <a:picLocks noChangeAspect="1"/>
          </p:cNvPicPr>
          <p:nvPr/>
        </p:nvPicPr>
        <p:blipFill rotWithShape="1">
          <a:blip r:embed="rId3"/>
          <a:srcRect l="33048" t="17834" r="33562" b="20223"/>
          <a:stretch/>
        </p:blipFill>
        <p:spPr>
          <a:xfrm>
            <a:off x="4204047" y="2494244"/>
            <a:ext cx="1808455" cy="1760510"/>
          </a:xfrm>
          <a:prstGeom prst="rect">
            <a:avLst/>
          </a:prstGeom>
        </p:spPr>
      </p:pic>
    </p:spTree>
    <p:extLst>
      <p:ext uri="{BB962C8B-B14F-4D97-AF65-F5344CB8AC3E}">
        <p14:creationId xmlns:p14="http://schemas.microsoft.com/office/powerpoint/2010/main" val="1271951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4139D-0A1A-4F32-9F6B-AC862601733B}"/>
              </a:ext>
            </a:extLst>
          </p:cNvPr>
          <p:cNvSpPr>
            <a:spLocks noGrp="1"/>
          </p:cNvSpPr>
          <p:nvPr>
            <p:ph type="title"/>
          </p:nvPr>
        </p:nvSpPr>
        <p:spPr>
          <a:xfrm>
            <a:off x="623887" y="1282304"/>
            <a:ext cx="7646534" cy="2139553"/>
          </a:xfrm>
        </p:spPr>
        <p:txBody>
          <a:bodyPr>
            <a:normAutofit/>
          </a:bodyPr>
          <a:lstStyle/>
          <a:p>
            <a:r>
              <a:rPr lang="en-US" sz="3200" err="1"/>
              <a:t>Evaluación</a:t>
            </a:r>
            <a:r>
              <a:rPr lang="en-US" sz="3200"/>
              <a:t> Plan de </a:t>
            </a:r>
            <a:r>
              <a:rPr lang="en-US" sz="3200" err="1"/>
              <a:t>Acción</a:t>
            </a:r>
            <a:r>
              <a:rPr lang="en-US" sz="3200"/>
              <a:t> de </a:t>
            </a:r>
            <a:r>
              <a:rPr lang="en-US" sz="3200" err="1"/>
              <a:t>Niños</a:t>
            </a:r>
            <a:r>
              <a:rPr lang="en-US" sz="3200"/>
              <a:t>, </a:t>
            </a:r>
            <a:r>
              <a:rPr lang="en-US" sz="3200" err="1"/>
              <a:t>Niñas</a:t>
            </a:r>
            <a:r>
              <a:rPr lang="en-US" sz="3200"/>
              <a:t> y </a:t>
            </a:r>
            <a:r>
              <a:rPr lang="en-US" sz="3200" err="1"/>
              <a:t>Adolescentes</a:t>
            </a:r>
            <a:r>
              <a:rPr lang="en-US" sz="3200"/>
              <a:t> 2018 - 2025</a:t>
            </a:r>
          </a:p>
        </p:txBody>
      </p:sp>
      <p:sp>
        <p:nvSpPr>
          <p:cNvPr id="5" name="Rectangle 4">
            <a:extLst>
              <a:ext uri="{FF2B5EF4-FFF2-40B4-BE49-F238E27FC236}">
                <a16:creationId xmlns:a16="http://schemas.microsoft.com/office/drawing/2014/main" id="{F7978627-2F66-4678-B20F-14B382CAC955}"/>
              </a:ext>
            </a:extLst>
          </p:cNvPr>
          <p:cNvSpPr/>
          <p:nvPr/>
        </p:nvSpPr>
        <p:spPr>
          <a:xfrm>
            <a:off x="0" y="1"/>
            <a:ext cx="9144000" cy="16277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4004418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6"/>
        <p:cNvGrpSpPr/>
        <p:nvPr/>
      </p:nvGrpSpPr>
      <p:grpSpPr>
        <a:xfrm>
          <a:off x="0" y="0"/>
          <a:ext cx="0" cy="0"/>
          <a:chOff x="0" y="0"/>
          <a:chExt cx="0" cy="0"/>
        </a:xfrm>
      </p:grpSpPr>
      <p:sp>
        <p:nvSpPr>
          <p:cNvPr id="2" name="Google Shape;99;p15">
            <a:extLst>
              <a:ext uri="{FF2B5EF4-FFF2-40B4-BE49-F238E27FC236}">
                <a16:creationId xmlns:a16="http://schemas.microsoft.com/office/drawing/2014/main" id="{5C0BB937-A0FC-C965-991D-81D779155C07}"/>
              </a:ext>
            </a:extLst>
          </p:cNvPr>
          <p:cNvSpPr txBox="1">
            <a:spLocks noGrp="1"/>
          </p:cNvSpPr>
          <p:nvPr>
            <p:ph type="title"/>
          </p:nvPr>
        </p:nvSpPr>
        <p:spPr>
          <a:xfrm>
            <a:off x="628650" y="219657"/>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s">
                <a:solidFill>
                  <a:schemeClr val="bg2"/>
                </a:solidFill>
                <a:latin typeface="+mj-lt"/>
              </a:rPr>
              <a:t>Antecedentes</a:t>
            </a:r>
            <a:endParaRPr>
              <a:solidFill>
                <a:schemeClr val="bg2"/>
              </a:solidFill>
              <a:latin typeface="+mj-lt"/>
            </a:endParaRPr>
          </a:p>
        </p:txBody>
      </p:sp>
      <p:sp>
        <p:nvSpPr>
          <p:cNvPr id="3" name="Google Shape;100;p15">
            <a:extLst>
              <a:ext uri="{FF2B5EF4-FFF2-40B4-BE49-F238E27FC236}">
                <a16:creationId xmlns:a16="http://schemas.microsoft.com/office/drawing/2014/main" id="{65F7BC55-34A1-5136-4377-70ABAEE09E8C}"/>
              </a:ext>
            </a:extLst>
          </p:cNvPr>
          <p:cNvSpPr txBox="1">
            <a:spLocks noGrp="1"/>
          </p:cNvSpPr>
          <p:nvPr>
            <p:ph type="body" idx="1"/>
          </p:nvPr>
        </p:nvSpPr>
        <p:spPr>
          <a:xfrm>
            <a:off x="628649" y="1084739"/>
            <a:ext cx="8075084" cy="3534673"/>
          </a:xfrm>
          <a:prstGeom prst="rect">
            <a:avLst/>
          </a:prstGeom>
        </p:spPr>
        <p:txBody>
          <a:bodyPr spcFirstLastPara="1" wrap="square" lIns="68575" tIns="34275" rIns="68575" bIns="34275" anchor="t" anchorCtr="0">
            <a:normAutofit fontScale="92500" lnSpcReduction="10000"/>
          </a:bodyPr>
          <a:lstStyle/>
          <a:p>
            <a:pPr marL="393700" indent="-285750" algn="just">
              <a:lnSpc>
                <a:spcPct val="110000"/>
              </a:lnSpc>
              <a:spcBef>
                <a:spcPts val="0"/>
              </a:spcBef>
              <a:buSzPct val="100000"/>
              <a:buFont typeface="Wingdings" panose="05000000000000000000" pitchFamily="2" charset="2"/>
              <a:buChar char="§"/>
            </a:pPr>
            <a:r>
              <a:rPr lang="es-ES" sz="1400">
                <a:solidFill>
                  <a:schemeClr val="tx1"/>
                </a:solidFill>
                <a:effectLst/>
                <a:latin typeface="+mn-lt"/>
                <a:ea typeface="Calibri"/>
              </a:rPr>
              <a:t>Evaluación a cargo de equipo </a:t>
            </a:r>
            <a:r>
              <a:rPr lang="es-ES" sz="1400">
                <a:solidFill>
                  <a:schemeClr val="tx1"/>
                </a:solidFill>
                <a:latin typeface="+mn-lt"/>
                <a:ea typeface="Calibri"/>
              </a:rPr>
              <a:t>independiente del</a:t>
            </a:r>
            <a:r>
              <a:rPr lang="es-ES" sz="1400">
                <a:solidFill>
                  <a:schemeClr val="tx1"/>
                </a:solidFill>
                <a:effectLst/>
                <a:latin typeface="+mn-lt"/>
                <a:ea typeface="Calibri"/>
              </a:rPr>
              <a:t> Centro de </a:t>
            </a:r>
            <a:r>
              <a:rPr lang="es-ES" sz="1400">
                <a:solidFill>
                  <a:schemeClr val="tx1"/>
                </a:solidFill>
                <a:latin typeface="+mn-lt"/>
                <a:ea typeface="Calibri"/>
              </a:rPr>
              <a:t>Estudios</a:t>
            </a:r>
            <a:r>
              <a:rPr lang="es-ES" sz="1400">
                <a:solidFill>
                  <a:schemeClr val="tx1"/>
                </a:solidFill>
                <a:effectLst/>
                <a:latin typeface="+mn-lt"/>
                <a:ea typeface="Calibri"/>
              </a:rPr>
              <a:t> Primera Infancia- CEPI.</a:t>
            </a:r>
          </a:p>
          <a:p>
            <a:pPr marL="393700" indent="-285750" algn="just">
              <a:lnSpc>
                <a:spcPct val="110000"/>
              </a:lnSpc>
              <a:spcBef>
                <a:spcPts val="0"/>
              </a:spcBef>
              <a:buSzPct val="100000"/>
              <a:buFont typeface="Wingdings" panose="05000000000000000000" pitchFamily="2" charset="2"/>
              <a:buChar char="§"/>
            </a:pPr>
            <a:r>
              <a:rPr lang="es-ES" sz="1400">
                <a:solidFill>
                  <a:schemeClr val="tx1"/>
                </a:solidFill>
                <a:effectLst/>
                <a:latin typeface="+mn-lt"/>
                <a:ea typeface="Calibri"/>
              </a:rPr>
              <a:t>Contraparte técnica conjunta de </a:t>
            </a:r>
            <a:r>
              <a:rPr lang="es-ES" sz="1400">
                <a:solidFill>
                  <a:schemeClr val="tx1"/>
                </a:solidFill>
                <a:latin typeface="+mn-lt"/>
                <a:ea typeface="Calibri"/>
              </a:rPr>
              <a:t>UNICEF Chile &amp; Subsecretaría de la Niñez. </a:t>
            </a:r>
            <a:endParaRPr lang="es-ES" sz="1400">
              <a:solidFill>
                <a:schemeClr val="tx1"/>
              </a:solidFill>
              <a:latin typeface="+mn-lt"/>
              <a:ea typeface="Calibri" panose="020F0502020204030204" pitchFamily="34" charset="0"/>
            </a:endParaRPr>
          </a:p>
          <a:p>
            <a:pPr indent="-349250" algn="just">
              <a:lnSpc>
                <a:spcPct val="110000"/>
              </a:lnSpc>
              <a:spcBef>
                <a:spcPts val="0"/>
              </a:spcBef>
              <a:buSzPts val="1900"/>
              <a:buFont typeface="Lato"/>
              <a:buAutoNum type="arabicPeriod"/>
            </a:pPr>
            <a:endParaRPr lang="es-ES" sz="1400">
              <a:solidFill>
                <a:schemeClr val="tx1"/>
              </a:solidFill>
              <a:latin typeface="+mn-lt"/>
              <a:ea typeface="Calibri" panose="020F0502020204030204" pitchFamily="34" charset="0"/>
            </a:endParaRPr>
          </a:p>
          <a:p>
            <a:pPr indent="-349250" algn="just">
              <a:lnSpc>
                <a:spcPct val="110000"/>
              </a:lnSpc>
              <a:spcBef>
                <a:spcPts val="0"/>
              </a:spcBef>
              <a:buSzPct val="100000"/>
              <a:buFont typeface="Lato"/>
              <a:buAutoNum type="arabicPeriod"/>
            </a:pPr>
            <a:r>
              <a:rPr lang="es-ES" sz="1400">
                <a:solidFill>
                  <a:schemeClr val="tx1"/>
                </a:solidFill>
                <a:effectLst/>
                <a:latin typeface="+mn-lt"/>
                <a:ea typeface="Calibri"/>
              </a:rPr>
              <a:t>Ley N°21.430. “Garantía y protección integral, el ejercicio efectivo y el goce pleno de los derechos de los niños, niñas y adolescentes, en especial, de los derechos humanos que les son reconocidos en la Constitución Política de la República, en la Convención sobre los Derechos del Niño, en los demás tratados internacionales de derechos humanos ratificados por Chile que se encuentren vigentes y en las leyes”.</a:t>
            </a:r>
            <a:r>
              <a:rPr lang="es-ES" sz="1400">
                <a:solidFill>
                  <a:schemeClr val="tx1"/>
                </a:solidFill>
                <a:latin typeface="+mn-lt"/>
                <a:ea typeface="Calibri"/>
              </a:rPr>
              <a:t> </a:t>
            </a:r>
            <a:endParaRPr lang="es-ES" sz="1400">
              <a:solidFill>
                <a:schemeClr val="tx1"/>
              </a:solidFill>
              <a:effectLst/>
              <a:latin typeface="+mn-lt"/>
              <a:ea typeface="Calibri" panose="020F0502020204030204" pitchFamily="34" charset="0"/>
            </a:endParaRPr>
          </a:p>
          <a:p>
            <a:pPr indent="-349250" algn="just">
              <a:lnSpc>
                <a:spcPct val="110000"/>
              </a:lnSpc>
              <a:spcBef>
                <a:spcPts val="0"/>
              </a:spcBef>
              <a:buSzPts val="1900"/>
              <a:buFont typeface="Lato"/>
              <a:buAutoNum type="arabicPeriod"/>
            </a:pPr>
            <a:endParaRPr lang="es-ES" sz="1400">
              <a:solidFill>
                <a:schemeClr val="tx1"/>
              </a:solidFill>
              <a:latin typeface="+mn-lt"/>
              <a:ea typeface="Calibri" panose="020F0502020204030204" pitchFamily="34" charset="0"/>
            </a:endParaRPr>
          </a:p>
          <a:p>
            <a:pPr indent="-349250" algn="just">
              <a:lnSpc>
                <a:spcPct val="110000"/>
              </a:lnSpc>
              <a:spcBef>
                <a:spcPts val="0"/>
              </a:spcBef>
              <a:buSzPct val="100000"/>
              <a:buFont typeface="Lato"/>
              <a:buAutoNum type="arabicPeriod"/>
            </a:pPr>
            <a:r>
              <a:rPr lang="es-ES" sz="1400">
                <a:solidFill>
                  <a:schemeClr val="tx1"/>
                </a:solidFill>
                <a:effectLst/>
                <a:latin typeface="+mn-lt"/>
                <a:ea typeface="Calibri"/>
              </a:rPr>
              <a:t>Reconoce como parte del Sistema de Garantías y Protección Integral la formulación, seguimiento y evaluación</a:t>
            </a:r>
            <a:r>
              <a:rPr lang="es-CL" sz="1400">
                <a:solidFill>
                  <a:schemeClr val="tx1"/>
                </a:solidFill>
                <a:effectLst/>
                <a:latin typeface="+mn-lt"/>
                <a:ea typeface="Calibri"/>
              </a:rPr>
              <a:t> de la </a:t>
            </a:r>
            <a:r>
              <a:rPr lang="es-CL" sz="1400" b="1">
                <a:solidFill>
                  <a:schemeClr val="bg2"/>
                </a:solidFill>
                <a:effectLst/>
                <a:latin typeface="+mn-lt"/>
                <a:ea typeface="Calibri"/>
              </a:rPr>
              <a:t>Política Nacional de la Niñez y Adolescencia y su Plan de Acción</a:t>
            </a:r>
            <a:r>
              <a:rPr lang="es-CL" sz="1400" b="1">
                <a:solidFill>
                  <a:schemeClr val="tx1"/>
                </a:solidFill>
                <a:effectLst/>
                <a:latin typeface="+mn-lt"/>
                <a:ea typeface="Calibri"/>
              </a:rPr>
              <a:t>.</a:t>
            </a:r>
            <a:r>
              <a:rPr lang="es-CL" sz="1400" b="1">
                <a:solidFill>
                  <a:schemeClr val="tx1"/>
                </a:solidFill>
                <a:latin typeface="+mn-lt"/>
                <a:ea typeface="Calibri"/>
              </a:rPr>
              <a:t> </a:t>
            </a:r>
            <a:endParaRPr lang="es-CL" sz="1400" b="1">
              <a:solidFill>
                <a:schemeClr val="tx1"/>
              </a:solidFill>
              <a:effectLst/>
              <a:latin typeface="+mn-lt"/>
              <a:ea typeface="Calibri" panose="020F0502020204030204" pitchFamily="34" charset="0"/>
            </a:endParaRPr>
          </a:p>
          <a:p>
            <a:pPr indent="-349250">
              <a:lnSpc>
                <a:spcPct val="110000"/>
              </a:lnSpc>
              <a:spcBef>
                <a:spcPts val="0"/>
              </a:spcBef>
              <a:buSzPts val="1900"/>
              <a:buFont typeface="Lato"/>
              <a:buAutoNum type="arabicPeriod"/>
            </a:pPr>
            <a:endParaRPr lang="es-CL" sz="1400" b="1">
              <a:solidFill>
                <a:schemeClr val="tx1"/>
              </a:solidFill>
              <a:latin typeface="+mn-lt"/>
            </a:endParaRPr>
          </a:p>
          <a:p>
            <a:pPr indent="-349250">
              <a:lnSpc>
                <a:spcPct val="110000"/>
              </a:lnSpc>
              <a:spcBef>
                <a:spcPts val="0"/>
              </a:spcBef>
              <a:buSzPct val="100000"/>
              <a:buFont typeface="Lato"/>
              <a:buAutoNum type="arabicPeriod"/>
            </a:pPr>
            <a:r>
              <a:rPr lang="es-ES" sz="1400">
                <a:solidFill>
                  <a:schemeClr val="tx1"/>
                </a:solidFill>
                <a:latin typeface="+mn-lt"/>
              </a:rPr>
              <a:t>El Marco de Cooperación de las Naciones Unidas para el Desarrollo Sostenible en Chile 2023-2026, y el Documento del Programa para el País 2023-2026, establecido entre UNICEF y el Gobierno de Chile, establece líneas de acción mediante asistencia técnica, considerando un componente de fortalecimiento de capacidades de evaluación de políticas públicas.</a:t>
            </a:r>
          </a:p>
        </p:txBody>
      </p:sp>
    </p:spTree>
    <p:extLst>
      <p:ext uri="{BB962C8B-B14F-4D97-AF65-F5344CB8AC3E}">
        <p14:creationId xmlns:p14="http://schemas.microsoft.com/office/powerpoint/2010/main" val="15100992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1"/>
        <p:cNvGrpSpPr/>
        <p:nvPr/>
      </p:nvGrpSpPr>
      <p:grpSpPr>
        <a:xfrm>
          <a:off x="0" y="0"/>
          <a:ext cx="0" cy="0"/>
          <a:chOff x="0" y="0"/>
          <a:chExt cx="0" cy="0"/>
        </a:xfrm>
      </p:grpSpPr>
      <p:sp>
        <p:nvSpPr>
          <p:cNvPr id="125" name="Google Shape;125;p17"/>
          <p:cNvSpPr txBox="1">
            <a:spLocks noGrp="1"/>
          </p:cNvSpPr>
          <p:nvPr>
            <p:ph type="body" idx="1"/>
          </p:nvPr>
        </p:nvSpPr>
        <p:spPr>
          <a:prstGeom prst="rect">
            <a:avLst/>
          </a:prstGeom>
        </p:spPr>
        <p:txBody>
          <a:bodyPr spcFirstLastPara="1" wrap="square" lIns="91425" tIns="91425" rIns="91425" bIns="91425" anchor="t" anchorCtr="0">
            <a:noAutofit/>
          </a:bodyPr>
          <a:lstStyle/>
          <a:p>
            <a:pPr marL="0" indent="0">
              <a:spcBef>
                <a:spcPts val="0"/>
              </a:spcBef>
              <a:buNone/>
            </a:pPr>
            <a:r>
              <a:rPr lang="es" sz="2000">
                <a:solidFill>
                  <a:schemeClr val="tx1"/>
                </a:solidFill>
                <a:latin typeface="+mn-lt"/>
              </a:rPr>
              <a:t>Evaluar el </a:t>
            </a:r>
            <a:r>
              <a:rPr lang="es" sz="2000" b="1">
                <a:solidFill>
                  <a:schemeClr val="bg2"/>
                </a:solidFill>
                <a:latin typeface="+mn-lt"/>
              </a:rPr>
              <a:t>diseño e implementación</a:t>
            </a:r>
            <a:r>
              <a:rPr lang="es" sz="2000">
                <a:solidFill>
                  <a:schemeClr val="tx1"/>
                </a:solidFill>
                <a:latin typeface="+mn-lt"/>
              </a:rPr>
              <a:t> del Plan Nacional de Acción de Niñez y Adolescencia 2018-2025, considerando los criterios de </a:t>
            </a:r>
            <a:r>
              <a:rPr lang="es" sz="2000" b="1">
                <a:solidFill>
                  <a:schemeClr val="bg2"/>
                </a:solidFill>
                <a:latin typeface="+mn-lt"/>
              </a:rPr>
              <a:t>pertinencia</a:t>
            </a:r>
            <a:r>
              <a:rPr lang="es" sz="2000">
                <a:solidFill>
                  <a:schemeClr val="tx1"/>
                </a:solidFill>
                <a:latin typeface="+mn-lt"/>
              </a:rPr>
              <a:t>,</a:t>
            </a:r>
            <a:r>
              <a:rPr lang="es" sz="2000">
                <a:solidFill>
                  <a:schemeClr val="bg2"/>
                </a:solidFill>
                <a:latin typeface="+mn-lt"/>
              </a:rPr>
              <a:t> </a:t>
            </a:r>
            <a:r>
              <a:rPr lang="es" sz="2000" b="1">
                <a:solidFill>
                  <a:schemeClr val="bg2"/>
                </a:solidFill>
                <a:latin typeface="+mn-lt"/>
              </a:rPr>
              <a:t>coherencia </a:t>
            </a:r>
            <a:r>
              <a:rPr lang="es" sz="2000">
                <a:solidFill>
                  <a:schemeClr val="tx1"/>
                </a:solidFill>
                <a:latin typeface="+mn-lt"/>
              </a:rPr>
              <a:t>y</a:t>
            </a:r>
            <a:r>
              <a:rPr lang="es" sz="2000">
                <a:solidFill>
                  <a:schemeClr val="bg2"/>
                </a:solidFill>
                <a:latin typeface="+mn-lt"/>
              </a:rPr>
              <a:t> </a:t>
            </a:r>
            <a:r>
              <a:rPr lang="es" sz="2000" b="1" err="1">
                <a:solidFill>
                  <a:schemeClr val="bg2"/>
                </a:solidFill>
                <a:latin typeface="+mn-lt"/>
              </a:rPr>
              <a:t>sostenbilidad</a:t>
            </a:r>
            <a:r>
              <a:rPr lang="es" sz="2000" b="1">
                <a:solidFill>
                  <a:schemeClr val="tx1"/>
                </a:solidFill>
                <a:latin typeface="+mn-lt"/>
              </a:rPr>
              <a:t> </a:t>
            </a:r>
            <a:r>
              <a:rPr lang="es" sz="2000">
                <a:solidFill>
                  <a:schemeClr val="tx1"/>
                </a:solidFill>
                <a:latin typeface="+mn-lt"/>
              </a:rPr>
              <a:t>del plan integral y sus líneas estratégicas. De este modo, la evaluación permitirá generar evidencia y antecedentes técnicos adecuados para la implementación de recomendaciones para la elaboración de la nueva Política y Plan de Acción. </a:t>
            </a:r>
            <a:endParaRPr sz="2000">
              <a:solidFill>
                <a:schemeClr val="tx1"/>
              </a:solidFill>
              <a:latin typeface="+mn-lt"/>
            </a:endParaRPr>
          </a:p>
          <a:p>
            <a:pPr marL="0" lvl="0" indent="0" algn="l" rtl="0">
              <a:spcBef>
                <a:spcPts val="1200"/>
              </a:spcBef>
              <a:spcAft>
                <a:spcPts val="1200"/>
              </a:spcAft>
              <a:buNone/>
            </a:pPr>
            <a:endParaRPr sz="2400">
              <a:solidFill>
                <a:schemeClr val="tx1"/>
              </a:solidFill>
              <a:latin typeface="+mn-lt"/>
            </a:endParaRPr>
          </a:p>
        </p:txBody>
      </p:sp>
      <p:sp>
        <p:nvSpPr>
          <p:cNvPr id="2" name="Google Shape;99;p15">
            <a:extLst>
              <a:ext uri="{FF2B5EF4-FFF2-40B4-BE49-F238E27FC236}">
                <a16:creationId xmlns:a16="http://schemas.microsoft.com/office/drawing/2014/main" id="{D19033BB-5E14-3E8E-FA0D-872BA4FD8712}"/>
              </a:ext>
            </a:extLst>
          </p:cNvPr>
          <p:cNvSpPr txBox="1">
            <a:spLocks/>
          </p:cNvSpPr>
          <p:nvPr/>
        </p:nvSpPr>
        <p:spPr>
          <a:xfrm>
            <a:off x="628650" y="219657"/>
            <a:ext cx="7886700" cy="994200"/>
          </a:xfrm>
          <a:prstGeom prst="rect">
            <a:avLst/>
          </a:prstGeom>
          <a:noFill/>
          <a:ln>
            <a:noFill/>
          </a:ln>
        </p:spPr>
        <p:txBody>
          <a:bodyPr spcFirstLastPara="1" wrap="square" lIns="68575" tIns="34275" rIns="68575" bIns="34275"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400"/>
              <a:buFont typeface="Raleway"/>
              <a:buNone/>
              <a:defRPr sz="28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1100"/>
              <a:buFont typeface="Raleway"/>
              <a:buNone/>
              <a:defRPr sz="28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1100"/>
              <a:buFont typeface="Raleway"/>
              <a:buNone/>
              <a:defRPr sz="28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1100"/>
              <a:buFont typeface="Raleway"/>
              <a:buNone/>
              <a:defRPr sz="28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1100"/>
              <a:buFont typeface="Raleway"/>
              <a:buNone/>
              <a:defRPr sz="28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1100"/>
              <a:buFont typeface="Raleway"/>
              <a:buNone/>
              <a:defRPr sz="28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1100"/>
              <a:buFont typeface="Raleway"/>
              <a:buNone/>
              <a:defRPr sz="28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1100"/>
              <a:buFont typeface="Raleway"/>
              <a:buNone/>
              <a:defRPr sz="28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1100"/>
              <a:buFont typeface="Raleway"/>
              <a:buNone/>
              <a:defRPr sz="2800" b="1" i="0" u="none" strike="noStrike" cap="none">
                <a:solidFill>
                  <a:schemeClr val="dk2"/>
                </a:solidFill>
                <a:latin typeface="Raleway"/>
                <a:ea typeface="Raleway"/>
                <a:cs typeface="Raleway"/>
                <a:sym typeface="Raleway"/>
              </a:defRPr>
            </a:lvl9pPr>
          </a:lstStyle>
          <a:p>
            <a:r>
              <a:rPr lang="en-US" err="1">
                <a:solidFill>
                  <a:schemeClr val="bg2"/>
                </a:solidFill>
                <a:latin typeface="+mj-lt"/>
              </a:rPr>
              <a:t>Objetivos</a:t>
            </a:r>
            <a:r>
              <a:rPr lang="en-US">
                <a:solidFill>
                  <a:schemeClr val="bg2"/>
                </a:solidFill>
                <a:latin typeface="+mj-lt"/>
              </a:rPr>
              <a:t> de la </a:t>
            </a:r>
            <a:r>
              <a:rPr lang="en-US" err="1">
                <a:solidFill>
                  <a:schemeClr val="bg2"/>
                </a:solidFill>
                <a:latin typeface="+mj-lt"/>
              </a:rPr>
              <a:t>Evaluación</a:t>
            </a:r>
            <a:r>
              <a:rPr lang="en-US">
                <a:solidFill>
                  <a:schemeClr val="bg2"/>
                </a:solidFill>
                <a:latin typeface="+mj-lt"/>
              </a:rPr>
              <a:t> </a:t>
            </a:r>
          </a:p>
        </p:txBody>
      </p:sp>
    </p:spTree>
  </p:cSld>
  <p:clrMapOvr>
    <a:masterClrMapping/>
  </p:clrMapOvr>
</p:sld>
</file>

<file path=ppt/theme/theme1.xml><?xml version="1.0" encoding="utf-8"?>
<a:theme xmlns:a="http://schemas.openxmlformats.org/drawingml/2006/main" name="Streamline">
  <a:themeElements>
    <a:clrScheme name="Custom 5">
      <a:dk1>
        <a:srgbClr val="1A1A1A"/>
      </a:dk1>
      <a:lt1>
        <a:srgbClr val="FFFFFF"/>
      </a:lt1>
      <a:dk2>
        <a:srgbClr val="00B0F0"/>
      </a:dk2>
      <a:lt2>
        <a:srgbClr val="FFFFFF"/>
      </a:lt2>
      <a:accent1>
        <a:srgbClr val="00B0F0"/>
      </a:accent1>
      <a:accent2>
        <a:srgbClr val="00B0F0"/>
      </a:accent2>
      <a:accent3>
        <a:srgbClr val="00B0F0"/>
      </a:accent3>
      <a:accent4>
        <a:srgbClr val="00B0F0"/>
      </a:accent4>
      <a:accent5>
        <a:srgbClr val="00B0F0"/>
      </a:accent5>
      <a:accent6>
        <a:srgbClr val="00B0F0"/>
      </a:accent6>
      <a:hlink>
        <a:srgbClr val="00B0F0"/>
      </a:hlink>
      <a:folHlink>
        <a:srgbClr val="00B0F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On-screen Show (16:9)</PresentationFormat>
  <Slides>23</Slides>
  <Notes>17</Notes>
  <HiddenSlides>0</HiddenSlide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Streamline</vt:lpstr>
      <vt:lpstr>Evaluación de políticas públicas dirigidas a niños, niñas y adolescentes</vt:lpstr>
      <vt:lpstr>Contenido</vt:lpstr>
      <vt:lpstr>Enfoque de Evaluación UNICEF Chile </vt:lpstr>
      <vt:lpstr>PowerPoint Presentation</vt:lpstr>
      <vt:lpstr>Experiencias de Evaluación UNICEF Chile</vt:lpstr>
      <vt:lpstr>Experiencias de Evaluación UNICEF Chile</vt:lpstr>
      <vt:lpstr>Evaluación Plan de Acción de Niños, Niñas y Adolescentes 2018 - 2025</vt:lpstr>
      <vt:lpstr>Antecedentes</vt:lpstr>
      <vt:lpstr>PowerPoint Presentation</vt:lpstr>
      <vt:lpstr>PowerPoint Presentation</vt:lpstr>
      <vt:lpstr>Metodología</vt:lpstr>
      <vt:lpstr>PowerPoint Presentation</vt:lpstr>
      <vt:lpstr>PowerPoint Presentation</vt:lpstr>
      <vt:lpstr>PowerPoint Presentation</vt:lpstr>
      <vt:lpstr>PowerPoint Presentation</vt:lpstr>
      <vt:lpstr>PowerPoint Presentation</vt:lpstr>
      <vt:lpstr>Utilización de la evaluación en la  elaboración de la nueva Política Nacional de  Niñez y Adolescencia 2024-2032 </vt:lpstr>
      <vt:lpstr>PowerPoint Presentation</vt:lpstr>
      <vt:lpstr>PowerPoint Presentation</vt:lpstr>
      <vt:lpstr>PowerPoint Presentation</vt:lpstr>
      <vt:lpstr>PowerPoint Presentation</vt:lpstr>
      <vt:lpstr>Conclusiones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EVALUACIÓN DE LA IMPLEMENTACIÓN Y VIGENCIA DEL PLAN NACIONAL DE ACCIÓN DE NIÑEZ Y ADOLESCENCIA 2018-2025</dc:title>
  <dc:creator>Alejandro Enrique Gonzalez Cuevas</dc:creator>
  <cp:revision>44</cp:revision>
  <dcterms:modified xsi:type="dcterms:W3CDTF">2024-06-18T12:44:27Z</dcterms:modified>
</cp:coreProperties>
</file>