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77" r:id="rId4"/>
    <p:sldId id="279" r:id="rId5"/>
    <p:sldId id="280" r:id="rId6"/>
    <p:sldId id="281" r:id="rId7"/>
    <p:sldId id="278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76" autoAdjust="0"/>
  </p:normalViewPr>
  <p:slideViewPr>
    <p:cSldViewPr snapToGrid="0" snapToObjects="1">
      <p:cViewPr varScale="1">
        <p:scale>
          <a:sx n="58" d="100"/>
          <a:sy n="58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631D-FCDC-480E-9439-CC04C1FE2C1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EE63754-7D8F-47D8-BF0D-F0CD6B552A39}">
      <dgm:prSet custT="1"/>
      <dgm:spPr/>
      <dgm:t>
        <a:bodyPr/>
        <a:lstStyle/>
        <a:p>
          <a:pPr algn="l"/>
          <a:r>
            <a:rPr lang="en-US" sz="2800" dirty="0"/>
            <a:t>Summary of the key challenges and remedies</a:t>
          </a:r>
          <a:r>
            <a:rPr lang="en-US" sz="1700" dirty="0"/>
            <a:t>.</a:t>
          </a:r>
        </a:p>
      </dgm:t>
    </dgm:pt>
    <dgm:pt modelId="{60606073-7789-4EEB-88B8-6629F579A8D9}" type="parTrans" cxnId="{30D63052-1F40-441A-9C92-44AA8053CFCC}">
      <dgm:prSet/>
      <dgm:spPr/>
      <dgm:t>
        <a:bodyPr/>
        <a:lstStyle/>
        <a:p>
          <a:endParaRPr lang="en-US"/>
        </a:p>
      </dgm:t>
    </dgm:pt>
    <dgm:pt modelId="{DF37A172-3D78-4C32-A455-17861059D187}" type="sibTrans" cxnId="{30D63052-1F40-441A-9C92-44AA8053CFCC}">
      <dgm:prSet/>
      <dgm:spPr/>
      <dgm:t>
        <a:bodyPr/>
        <a:lstStyle/>
        <a:p>
          <a:endParaRPr lang="en-US"/>
        </a:p>
      </dgm:t>
    </dgm:pt>
    <dgm:pt modelId="{4346BE69-5553-4FC1-9D43-54584611C6DE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Emphasis on the importance of community engagement, cultural sensitivity, and sustainable practices.</a:t>
          </a:r>
        </a:p>
      </dgm:t>
    </dgm:pt>
    <dgm:pt modelId="{22B84F4D-50F0-4C83-BD8A-F18A72FF7455}" type="parTrans" cxnId="{C45071DB-D79E-4C51-A7CA-C9FABAB510FB}">
      <dgm:prSet/>
      <dgm:spPr/>
      <dgm:t>
        <a:bodyPr/>
        <a:lstStyle/>
        <a:p>
          <a:endParaRPr lang="en-US"/>
        </a:p>
      </dgm:t>
    </dgm:pt>
    <dgm:pt modelId="{7148B6F3-8EA3-4967-8DD9-20F71E90834A}" type="sibTrans" cxnId="{C45071DB-D79E-4C51-A7CA-C9FABAB510FB}">
      <dgm:prSet/>
      <dgm:spPr/>
      <dgm:t>
        <a:bodyPr/>
        <a:lstStyle/>
        <a:p>
          <a:endParaRPr lang="en-US"/>
        </a:p>
      </dgm:t>
    </dgm:pt>
    <dgm:pt modelId="{3276978C-190C-46A0-B273-4D9D248C92A8}" type="pres">
      <dgm:prSet presAssocID="{3DF3631D-FCDC-480E-9439-CC04C1FE2C1E}" presName="root" presStyleCnt="0">
        <dgm:presLayoutVars>
          <dgm:dir/>
          <dgm:resizeHandles val="exact"/>
        </dgm:presLayoutVars>
      </dgm:prSet>
      <dgm:spPr/>
    </dgm:pt>
    <dgm:pt modelId="{D2ABEE8F-20DE-4B95-B7A6-81286FDF61A0}" type="pres">
      <dgm:prSet presAssocID="{2EE63754-7D8F-47D8-BF0D-F0CD6B552A39}" presName="compNode" presStyleCnt="0"/>
      <dgm:spPr/>
    </dgm:pt>
    <dgm:pt modelId="{4560D450-6D11-4DAD-AA87-DBD8709A2C1A}" type="pres">
      <dgm:prSet presAssocID="{2EE63754-7D8F-47D8-BF0D-F0CD6B552A39}" presName="iconRect" presStyleLbl="node1" presStyleIdx="0" presStyleCnt="2" custScaleX="115448" custScaleY="184718" custLinFactX="-300000" custLinFactY="27926" custLinFactNeighborX="-307843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88DC3CB0-9C7B-4580-9E28-E462FCC59FE7}" type="pres">
      <dgm:prSet presAssocID="{2EE63754-7D8F-47D8-BF0D-F0CD6B552A39}" presName="spaceRect" presStyleCnt="0"/>
      <dgm:spPr/>
    </dgm:pt>
    <dgm:pt modelId="{C1C69A95-D687-4C44-BD2D-8E7279A7A3CC}" type="pres">
      <dgm:prSet presAssocID="{2EE63754-7D8F-47D8-BF0D-F0CD6B552A39}" presName="textRect" presStyleLbl="revTx" presStyleIdx="0" presStyleCnt="2" custScaleX="272725" custScaleY="110335" custLinFactNeighborX="-82615" custLinFactNeighborY="-14010">
        <dgm:presLayoutVars>
          <dgm:chMax val="1"/>
          <dgm:chPref val="1"/>
        </dgm:presLayoutVars>
      </dgm:prSet>
      <dgm:spPr/>
    </dgm:pt>
    <dgm:pt modelId="{AAAFF173-0BED-4EEB-9D8B-D2AC2221988B}" type="pres">
      <dgm:prSet presAssocID="{DF37A172-3D78-4C32-A455-17861059D187}" presName="sibTrans" presStyleCnt="0"/>
      <dgm:spPr/>
    </dgm:pt>
    <dgm:pt modelId="{3EE3537B-2435-4391-9EFA-811DBB309AE9}" type="pres">
      <dgm:prSet presAssocID="{4346BE69-5553-4FC1-9D43-54584611C6DE}" presName="compNode" presStyleCnt="0"/>
      <dgm:spPr/>
    </dgm:pt>
    <dgm:pt modelId="{65840FA6-BEC5-4E7D-BBE2-F4CB833B090F}" type="pres">
      <dgm:prSet presAssocID="{4346BE69-5553-4FC1-9D43-54584611C6DE}" presName="iconRect" presStyleLbl="node1" presStyleIdx="1" presStyleCnt="2" custScaleX="118837" custScaleY="143674" custLinFactX="-294292" custLinFactNeighborX="-300000" custLinFactNeighborY="-923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2B5D045D-5421-4F27-8B7B-21695370253C}" type="pres">
      <dgm:prSet presAssocID="{4346BE69-5553-4FC1-9D43-54584611C6DE}" presName="spaceRect" presStyleCnt="0"/>
      <dgm:spPr/>
    </dgm:pt>
    <dgm:pt modelId="{65CA720F-DBFB-4D1D-870F-7ACA771664D7}" type="pres">
      <dgm:prSet presAssocID="{4346BE69-5553-4FC1-9D43-54584611C6DE}" presName="textRect" presStyleLbl="revTx" presStyleIdx="1" presStyleCnt="2" custScaleX="481092" custScaleY="180304" custLinFactNeighborX="-67075" custLinFactNeighborY="-10383">
        <dgm:presLayoutVars>
          <dgm:chMax val="1"/>
          <dgm:chPref val="1"/>
        </dgm:presLayoutVars>
      </dgm:prSet>
      <dgm:spPr/>
    </dgm:pt>
  </dgm:ptLst>
  <dgm:cxnLst>
    <dgm:cxn modelId="{EE135763-E90F-441C-998B-C4A1F538936F}" type="presOf" srcId="{3DF3631D-FCDC-480E-9439-CC04C1FE2C1E}" destId="{3276978C-190C-46A0-B273-4D9D248C92A8}" srcOrd="0" destOrd="0" presId="urn:microsoft.com/office/officeart/2018/2/layout/IconLabelList"/>
    <dgm:cxn modelId="{E182E065-F6B2-4DFA-AD5D-9E903BF0662F}" type="presOf" srcId="{2EE63754-7D8F-47D8-BF0D-F0CD6B552A39}" destId="{C1C69A95-D687-4C44-BD2D-8E7279A7A3CC}" srcOrd="0" destOrd="0" presId="urn:microsoft.com/office/officeart/2018/2/layout/IconLabelList"/>
    <dgm:cxn modelId="{30D63052-1F40-441A-9C92-44AA8053CFCC}" srcId="{3DF3631D-FCDC-480E-9439-CC04C1FE2C1E}" destId="{2EE63754-7D8F-47D8-BF0D-F0CD6B552A39}" srcOrd="0" destOrd="0" parTransId="{60606073-7789-4EEB-88B8-6629F579A8D9}" sibTransId="{DF37A172-3D78-4C32-A455-17861059D187}"/>
    <dgm:cxn modelId="{5E6DD9AD-96A1-4AD0-A375-303EC67C23FF}" type="presOf" srcId="{4346BE69-5553-4FC1-9D43-54584611C6DE}" destId="{65CA720F-DBFB-4D1D-870F-7ACA771664D7}" srcOrd="0" destOrd="0" presId="urn:microsoft.com/office/officeart/2018/2/layout/IconLabelList"/>
    <dgm:cxn modelId="{C45071DB-D79E-4C51-A7CA-C9FABAB510FB}" srcId="{3DF3631D-FCDC-480E-9439-CC04C1FE2C1E}" destId="{4346BE69-5553-4FC1-9D43-54584611C6DE}" srcOrd="1" destOrd="0" parTransId="{22B84F4D-50F0-4C83-BD8A-F18A72FF7455}" sibTransId="{7148B6F3-8EA3-4967-8DD9-20F71E90834A}"/>
    <dgm:cxn modelId="{DC1CC6C8-ACD9-4359-8178-810B3E654307}" type="presParOf" srcId="{3276978C-190C-46A0-B273-4D9D248C92A8}" destId="{D2ABEE8F-20DE-4B95-B7A6-81286FDF61A0}" srcOrd="0" destOrd="0" presId="urn:microsoft.com/office/officeart/2018/2/layout/IconLabelList"/>
    <dgm:cxn modelId="{38DC19F3-F4B6-4D71-A150-5064CF6E781C}" type="presParOf" srcId="{D2ABEE8F-20DE-4B95-B7A6-81286FDF61A0}" destId="{4560D450-6D11-4DAD-AA87-DBD8709A2C1A}" srcOrd="0" destOrd="0" presId="urn:microsoft.com/office/officeart/2018/2/layout/IconLabelList"/>
    <dgm:cxn modelId="{70623C3A-B88B-4035-A546-003CC7E41B93}" type="presParOf" srcId="{D2ABEE8F-20DE-4B95-B7A6-81286FDF61A0}" destId="{88DC3CB0-9C7B-4580-9E28-E462FCC59FE7}" srcOrd="1" destOrd="0" presId="urn:microsoft.com/office/officeart/2018/2/layout/IconLabelList"/>
    <dgm:cxn modelId="{6FB2E69A-B0A2-4317-9806-A388755902D5}" type="presParOf" srcId="{D2ABEE8F-20DE-4B95-B7A6-81286FDF61A0}" destId="{C1C69A95-D687-4C44-BD2D-8E7279A7A3CC}" srcOrd="2" destOrd="0" presId="urn:microsoft.com/office/officeart/2018/2/layout/IconLabelList"/>
    <dgm:cxn modelId="{9D76D8B6-8E78-42E4-8270-F2D01E9F5AD6}" type="presParOf" srcId="{3276978C-190C-46A0-B273-4D9D248C92A8}" destId="{AAAFF173-0BED-4EEB-9D8B-D2AC2221988B}" srcOrd="1" destOrd="0" presId="urn:microsoft.com/office/officeart/2018/2/layout/IconLabelList"/>
    <dgm:cxn modelId="{2A632525-8BBB-4B7A-A528-C354BE2FC531}" type="presParOf" srcId="{3276978C-190C-46A0-B273-4D9D248C92A8}" destId="{3EE3537B-2435-4391-9EFA-811DBB309AE9}" srcOrd="2" destOrd="0" presId="urn:microsoft.com/office/officeart/2018/2/layout/IconLabelList"/>
    <dgm:cxn modelId="{DA594E71-EA22-4115-BC57-E434616F6AED}" type="presParOf" srcId="{3EE3537B-2435-4391-9EFA-811DBB309AE9}" destId="{65840FA6-BEC5-4E7D-BBE2-F4CB833B090F}" srcOrd="0" destOrd="0" presId="urn:microsoft.com/office/officeart/2018/2/layout/IconLabelList"/>
    <dgm:cxn modelId="{3B78B796-E120-4B0A-BDD9-D24549D5FC22}" type="presParOf" srcId="{3EE3537B-2435-4391-9EFA-811DBB309AE9}" destId="{2B5D045D-5421-4F27-8B7B-21695370253C}" srcOrd="1" destOrd="0" presId="urn:microsoft.com/office/officeart/2018/2/layout/IconLabelList"/>
    <dgm:cxn modelId="{C34DAFDF-441E-40CF-B2DE-C636E3743EB4}" type="presParOf" srcId="{3EE3537B-2435-4391-9EFA-811DBB309AE9}" destId="{65CA720F-DBFB-4D1D-870F-7ACA771664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0D450-6D11-4DAD-AA87-DBD8709A2C1A}">
      <dsp:nvSpPr>
        <dsp:cNvPr id="0" name=""/>
        <dsp:cNvSpPr/>
      </dsp:nvSpPr>
      <dsp:spPr>
        <a:xfrm>
          <a:off x="0" y="578878"/>
          <a:ext cx="676342" cy="7461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69A95-D687-4C44-BD2D-8E7279A7A3CC}">
      <dsp:nvSpPr>
        <dsp:cNvPr id="0" name=""/>
        <dsp:cNvSpPr/>
      </dsp:nvSpPr>
      <dsp:spPr>
        <a:xfrm>
          <a:off x="806799" y="516751"/>
          <a:ext cx="3550523" cy="129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Summary of the key challenges and remedies</a:t>
          </a:r>
          <a:r>
            <a:rPr lang="en-US" sz="1700" kern="1200" dirty="0"/>
            <a:t>.</a:t>
          </a:r>
        </a:p>
      </dsp:txBody>
      <dsp:txXfrm>
        <a:off x="806799" y="516751"/>
        <a:ext cx="3550523" cy="1293480"/>
      </dsp:txXfrm>
    </dsp:sp>
    <dsp:sp modelId="{65840FA6-BEC5-4E7D-BBE2-F4CB833B090F}">
      <dsp:nvSpPr>
        <dsp:cNvPr id="0" name=""/>
        <dsp:cNvSpPr/>
      </dsp:nvSpPr>
      <dsp:spPr>
        <a:xfrm>
          <a:off x="0" y="1795841"/>
          <a:ext cx="696196" cy="7844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A720F-DBFB-4D1D-870F-7ACA771664D7}">
      <dsp:nvSpPr>
        <dsp:cNvPr id="0" name=""/>
        <dsp:cNvSpPr/>
      </dsp:nvSpPr>
      <dsp:spPr>
        <a:xfrm>
          <a:off x="0" y="2695260"/>
          <a:ext cx="6263190" cy="1577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Emphasis on the importance of community engagement, cultural sensitivity, and sustainable practices.</a:t>
          </a:r>
        </a:p>
      </dsp:txBody>
      <dsp:txXfrm>
        <a:off x="0" y="2695260"/>
        <a:ext cx="6263190" cy="157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6F096-B791-4B0B-A356-0AEFB45ED47B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5B336-CE8F-4C6C-9C58-3A8DF6FC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5B336-CE8F-4C6C-9C58-3A8DF6FCA5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Uncertain : Frequent changes in local and national policies. </a:t>
            </a:r>
          </a:p>
          <a:p>
            <a:r>
              <a:rPr lang="en-US" sz="1200" dirty="0"/>
              <a:t>Weak Inst:  Limited capacity and resources for supporting M&amp;E.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 Norms: Limiting women's participation.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2060"/>
                </a:solidFill>
              </a:rPr>
              <a:t>Communities viewing gender-inclusive initiatives as foreign impositions.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5B336-CE8F-4C6C-9C58-3A8DF6FCA5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rgbClr val="002060"/>
                </a:solidFill>
              </a:rPr>
              <a:t>Lack of reliable initial data.</a:t>
            </a:r>
          </a:p>
          <a:p>
            <a:r>
              <a:rPr lang="en-US" sz="1200" kern="1200" dirty="0">
                <a:solidFill>
                  <a:srgbClr val="002060"/>
                </a:solidFill>
              </a:rPr>
              <a:t>: Issues with data collection methods leading to unreliable findings</a:t>
            </a:r>
            <a:r>
              <a:rPr lang="en-US" sz="1000" kern="1200" dirty="0">
                <a:solidFill>
                  <a:srgbClr val="002060"/>
                </a:solidFill>
              </a:rPr>
              <a:t>.</a:t>
            </a:r>
            <a:endParaRPr lang="en-US" sz="1200" kern="1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5B336-CE8F-4C6C-9C58-3A8DF6FCA5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8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Security:  Use of technology for data 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Collaborating with local NGOs and community leaders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Training and Support: Building local M&amp;E capabilities.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Sustainable Practices: Promoting maintainable local practices.</a:t>
            </a:r>
          </a:p>
          <a:p>
            <a:r>
              <a:rPr lang="en-US" sz="1100" dirty="0">
                <a:solidFill>
                  <a:schemeClr val="tx2"/>
                </a:solidFill>
              </a:rPr>
              <a:t>Gender-Sensitive Approaches: Including gender-disaggregated data.</a:t>
            </a:r>
          </a:p>
          <a:p>
            <a:r>
              <a:rPr lang="en-US" sz="1100" dirty="0">
                <a:solidFill>
                  <a:schemeClr val="tx2"/>
                </a:solidFill>
              </a:rPr>
              <a:t>Community Engagement: Gaining support from local leaders and communities.</a:t>
            </a:r>
          </a:p>
          <a:p>
            <a:r>
              <a:rPr lang="en-US" sz="1100" dirty="0"/>
              <a:t>Culturally Appropriate Methods: Respecting local customs while promoting inclusion.</a:t>
            </a:r>
          </a:p>
          <a:p>
            <a:r>
              <a:rPr lang="en-US" sz="1100" dirty="0"/>
              <a:t>Awareness Campaigns: Challenging harmful gender norms.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5B336-CE8F-4C6C-9C58-3A8DF6FCA5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0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Robust Methodologies: Ensuring data accuracy and reliability.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Third-Party Verification: Validating data through external 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Digital Platforms: Real-time data collection and reporting.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Analytics: Using advanced analytics for insights.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Donor Coordination: Ensuring adequate funding and resources.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Innovative Financing: Exploring public-private partnerships.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5B336-CE8F-4C6C-9C58-3A8DF6FCA5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5B336-CE8F-4C6C-9C58-3A8DF6FCA5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8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840307"/>
          </a:xfrm>
          <a:custGeom>
            <a:avLst/>
            <a:gdLst/>
            <a:ahLst/>
            <a:cxnLst/>
            <a:rect l="l" t="t" r="r" b="b"/>
            <a:pathLst>
              <a:path w="18288000" h="8760460">
                <a:moveTo>
                  <a:pt x="0" y="8759928"/>
                </a:moveTo>
                <a:lnTo>
                  <a:pt x="18287998" y="8759928"/>
                </a:lnTo>
                <a:lnTo>
                  <a:pt x="18287998" y="0"/>
                </a:lnTo>
                <a:lnTo>
                  <a:pt x="0" y="0"/>
                </a:lnTo>
                <a:lnTo>
                  <a:pt x="0" y="8759928"/>
                </a:lnTo>
                <a:close/>
              </a:path>
            </a:pathLst>
          </a:custGeom>
          <a:solidFill>
            <a:srgbClr val="F1F4F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13629" y="0"/>
            <a:ext cx="4230371" cy="63492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573" y="3235287"/>
            <a:ext cx="3453765" cy="280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25" b="1" i="0">
                <a:solidFill>
                  <a:srgbClr val="E98517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1689"/>
                </a:solidFill>
                <a:latin typeface="DM Sans"/>
                <a:cs typeface="DM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5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g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9901" y="5912758"/>
            <a:ext cx="9137968" cy="763588"/>
          </a:xfrm>
          <a:custGeom>
            <a:avLst/>
            <a:gdLst/>
            <a:ahLst/>
            <a:cxnLst/>
            <a:rect l="l" t="t" r="r" b="b"/>
            <a:pathLst>
              <a:path w="18275935" h="1527175">
                <a:moveTo>
                  <a:pt x="0" y="0"/>
                </a:moveTo>
                <a:lnTo>
                  <a:pt x="18275497" y="0"/>
                </a:lnTo>
                <a:lnTo>
                  <a:pt x="18275497" y="1527071"/>
                </a:lnTo>
                <a:lnTo>
                  <a:pt x="0" y="15270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90674" y="1624249"/>
            <a:ext cx="4698157" cy="108722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350" marR="2540" algn="ctr">
              <a:lnSpc>
                <a:spcPts val="2550"/>
              </a:lnSpc>
              <a:spcBef>
                <a:spcPts val="585"/>
              </a:spcBef>
            </a:pPr>
            <a:r>
              <a:rPr lang="en-US" sz="2600" b="1" dirty="0">
                <a:solidFill>
                  <a:srgbClr val="001689"/>
                </a:solidFill>
                <a:latin typeface="DM Sans"/>
                <a:cs typeface="DM Sans"/>
              </a:rPr>
              <a:t>State of M&amp;E in Afghanistan – Opportunities and Challenges </a:t>
            </a:r>
            <a:endParaRPr sz="2600" dirty="0">
              <a:latin typeface="DM Sans"/>
              <a:cs typeface="DM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970" y="3673157"/>
            <a:ext cx="3770601" cy="127791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0" marR="2540">
              <a:lnSpc>
                <a:spcPts val="1575"/>
              </a:lnSpc>
              <a:spcBef>
                <a:spcPts val="365"/>
              </a:spcBef>
            </a:pPr>
            <a:r>
              <a:rPr lang="en-US" sz="1575" dirty="0">
                <a:solidFill>
                  <a:srgbClr val="4959D4"/>
                </a:solidFill>
                <a:latin typeface="DM Sans"/>
                <a:cs typeface="DM Sans"/>
              </a:rPr>
              <a:t>Friday 7 June 2024 at </a:t>
            </a:r>
            <a:r>
              <a:rPr lang="en-US" sz="1400" dirty="0">
                <a:solidFill>
                  <a:srgbClr val="4959D4"/>
                </a:solidFill>
                <a:latin typeface="DM Sans"/>
                <a:cs typeface="DM Sans"/>
              </a:rPr>
              <a:t>4:00PM Kabul</a:t>
            </a:r>
          </a:p>
          <a:p>
            <a:pPr marL="6350" marR="2540">
              <a:lnSpc>
                <a:spcPts val="1575"/>
              </a:lnSpc>
              <a:spcBef>
                <a:spcPts val="365"/>
              </a:spcBef>
            </a:pPr>
            <a:r>
              <a:rPr lang="en-US" sz="1400" dirty="0">
                <a:solidFill>
                  <a:srgbClr val="4959D4"/>
                </a:solidFill>
                <a:latin typeface="DM Sans"/>
                <a:cs typeface="DM Sans"/>
              </a:rPr>
              <a:t>1:30PM CEST (Europe) </a:t>
            </a:r>
          </a:p>
          <a:p>
            <a:pPr marL="6350" marR="2540">
              <a:lnSpc>
                <a:spcPts val="1575"/>
              </a:lnSpc>
              <a:spcBef>
                <a:spcPts val="365"/>
              </a:spcBef>
            </a:pPr>
            <a:r>
              <a:rPr lang="en-US" sz="1400" dirty="0">
                <a:solidFill>
                  <a:srgbClr val="4959D4"/>
                </a:solidFill>
                <a:latin typeface="DM Sans"/>
                <a:cs typeface="DM Sans"/>
              </a:rPr>
              <a:t>7:30AM EDT (US/Canada)</a:t>
            </a:r>
          </a:p>
          <a:p>
            <a:pPr marL="6350" marR="2540">
              <a:lnSpc>
                <a:spcPts val="1575"/>
              </a:lnSpc>
              <a:spcBef>
                <a:spcPts val="365"/>
              </a:spcBef>
            </a:pPr>
            <a:r>
              <a:rPr lang="en-US" sz="1400" dirty="0">
                <a:solidFill>
                  <a:srgbClr val="4959D4"/>
                </a:solidFill>
                <a:latin typeface="DM Sans"/>
                <a:cs typeface="DM Sans"/>
              </a:rPr>
              <a:t>11:30AM GMT</a:t>
            </a:r>
          </a:p>
          <a:p>
            <a:pPr marL="6350" marR="2540">
              <a:lnSpc>
                <a:spcPts val="1575"/>
              </a:lnSpc>
              <a:spcBef>
                <a:spcPts val="365"/>
              </a:spcBef>
            </a:pPr>
            <a:endParaRPr sz="1400" dirty="0">
              <a:latin typeface="DM Sans"/>
              <a:cs typeface="DM Sans"/>
            </a:endParaRP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4A14DCF-E2B4-BD86-EF98-F0445DB8B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1" y="341142"/>
            <a:ext cx="2280083" cy="763588"/>
          </a:xfrm>
          <a:prstGeom prst="rect">
            <a:avLst/>
          </a:prstGeom>
        </p:spPr>
      </p:pic>
      <p:pic>
        <p:nvPicPr>
          <p:cNvPr id="3" name="Picture 2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092B46B4-B8E6-9074-4814-7CF4FBD62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8" y="5985918"/>
            <a:ext cx="2184273" cy="769602"/>
          </a:xfrm>
          <a:prstGeom prst="rect">
            <a:avLst/>
          </a:prstGeom>
        </p:spPr>
      </p:pic>
      <p:pic>
        <p:nvPicPr>
          <p:cNvPr id="10" name="Picture 9" descr="A logo with orange text&#10;&#10;Description automatically generated">
            <a:extLst>
              <a:ext uri="{FF2B5EF4-FFF2-40B4-BE49-F238E27FC236}">
                <a16:creationId xmlns:a16="http://schemas.microsoft.com/office/drawing/2014/main" id="{2DC7AA17-477B-E770-3BEB-2A8CE89EC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538" y="5948316"/>
            <a:ext cx="1886122" cy="9096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76C7EBB-5498-DDCB-340D-9AFF769FA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B48D7348-5099-C7B9-D7F8-0247FBFBB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C6349CBB-491D-E8B1-ECAC-3B2E80F5FC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pic>
        <p:nvPicPr>
          <p:cNvPr id="7" name="Picture 6" descr="M&amp;E ppp.jpeg 2.jpeg">
            <a:extLst>
              <a:ext uri="{FF2B5EF4-FFF2-40B4-BE49-F238E27FC236}">
                <a16:creationId xmlns:a16="http://schemas.microsoft.com/office/drawing/2014/main" id="{80A2D043-2375-965E-09EB-01F316172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56" y="3639308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25F438-B6C9-44F3-50D7-78E699E6A2B5}"/>
              </a:ext>
            </a:extLst>
          </p:cNvPr>
          <p:cNvSpPr txBox="1"/>
          <p:nvPr/>
        </p:nvSpPr>
        <p:spPr>
          <a:xfrm>
            <a:off x="366875" y="1186934"/>
            <a:ext cx="27974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E98517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Conclusion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04CA85-1856-898B-D6A6-1C08496B7119}"/>
              </a:ext>
            </a:extLst>
          </p:cNvPr>
          <p:cNvSpPr/>
          <p:nvPr/>
        </p:nvSpPr>
        <p:spPr>
          <a:xfrm>
            <a:off x="1086461" y="2829402"/>
            <a:ext cx="361125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D60F612-89E2-AEDF-FCD2-A1DE81E62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161377"/>
              </p:ext>
            </p:extLst>
          </p:nvPr>
        </p:nvGraphicFramePr>
        <p:xfrm>
          <a:off x="152399" y="1771687"/>
          <a:ext cx="7315201" cy="44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267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99DD3A-06B0-F452-7877-4C450445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A82FF19E-1BE6-3595-AB08-BA5A6447D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1678A1F2-78E3-A141-2860-64FD84B53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pic>
        <p:nvPicPr>
          <p:cNvPr id="7" name="Picture 6" descr="M&amp;E ppp.jpeg 2.jpeg">
            <a:extLst>
              <a:ext uri="{FF2B5EF4-FFF2-40B4-BE49-F238E27FC236}">
                <a16:creationId xmlns:a16="http://schemas.microsoft.com/office/drawing/2014/main" id="{51A53FA8-A59A-600D-6712-D533FE06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256" y="3639308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45E5917A-6CC6-F65D-8471-5441E8D92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399" y="1202666"/>
            <a:ext cx="3706710" cy="37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8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5FC99A-1AC4-1601-954D-5599C13A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52" y="1581955"/>
            <a:ext cx="4655848" cy="4401537"/>
          </a:xfrm>
          <a:prstGeom prst="rect">
            <a:avLst/>
          </a:prstGeom>
          <a:effectLst>
            <a:glow rad="12700">
              <a:schemeClr val="bg2">
                <a:alpha val="40000"/>
              </a:schemeClr>
            </a:glow>
            <a:softEdge rad="41910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261FA6-1C9B-92EA-53B4-2F8CF1BF7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52" y="288618"/>
            <a:ext cx="4928798" cy="58589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Challenges and Remedies</a:t>
            </a:r>
          </a:p>
        </p:txBody>
      </p:sp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A3D736D-4779-EABE-D68A-B650AEE37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74508"/>
            <a:ext cx="2280083" cy="763588"/>
          </a:xfrm>
          <a:prstGeom prst="rect">
            <a:avLst/>
          </a:prstGeom>
        </p:spPr>
      </p:pic>
      <p:pic>
        <p:nvPicPr>
          <p:cNvPr id="10" name="Picture 9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F42770A-D1A6-A473-66EA-57823BFE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11" name="Picture 10" descr="A logo with orange text&#10;&#10;Description automatically generated">
            <a:extLst>
              <a:ext uri="{FF2B5EF4-FFF2-40B4-BE49-F238E27FC236}">
                <a16:creationId xmlns:a16="http://schemas.microsoft.com/office/drawing/2014/main" id="{C5E2A5AA-912E-F464-55D7-D8017BA88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87" y="5948316"/>
            <a:ext cx="1886122" cy="90968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7743E83-A0F7-E35D-3F68-2A87055E667A}"/>
              </a:ext>
            </a:extLst>
          </p:cNvPr>
          <p:cNvSpPr txBox="1">
            <a:spLocks/>
          </p:cNvSpPr>
          <p:nvPr/>
        </p:nvSpPr>
        <p:spPr>
          <a:xfrm>
            <a:off x="447933" y="5276045"/>
            <a:ext cx="8696067" cy="477896"/>
          </a:xfrm>
          <a:prstGeom prst="rect">
            <a:avLst/>
          </a:prstGeom>
          <a:pattFill prst="pct25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Focusing on Gender Inclusion in Fragile and Conflict Contexts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792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2489112-59A1-2456-2427-8CE90FA63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6" name="Picture 5" descr="M&amp;E ppp.jpeg 2.jpeg">
            <a:extLst>
              <a:ext uri="{FF2B5EF4-FFF2-40B4-BE49-F238E27FC236}">
                <a16:creationId xmlns:a16="http://schemas.microsoft.com/office/drawing/2014/main" id="{FF64C0FB-FEF6-2EC4-1E4C-8D0B5766E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12" y="3562566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  <p:pic>
        <p:nvPicPr>
          <p:cNvPr id="8" name="Picture 7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8D0B2322-5C3E-7A47-15B1-CB00EAC07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9" name="Picture 8" descr="A logo with orange text&#10;&#10;Description automatically generated">
            <a:extLst>
              <a:ext uri="{FF2B5EF4-FFF2-40B4-BE49-F238E27FC236}">
                <a16:creationId xmlns:a16="http://schemas.microsoft.com/office/drawing/2014/main" id="{67C55ACE-19BF-E2BA-F321-F6160B773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CD428FE-D3D2-C547-890E-E7F6710B55D7}"/>
              </a:ext>
            </a:extLst>
          </p:cNvPr>
          <p:cNvSpPr txBox="1">
            <a:spLocks/>
          </p:cNvSpPr>
          <p:nvPr/>
        </p:nvSpPr>
        <p:spPr>
          <a:xfrm>
            <a:off x="239394" y="926248"/>
            <a:ext cx="4941262" cy="1317734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Challenges in Conducting M&amp;E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B41649-8162-5A62-6C2E-4AB23F760EDB}"/>
              </a:ext>
            </a:extLst>
          </p:cNvPr>
          <p:cNvSpPr txBox="1">
            <a:spLocks/>
          </p:cNvSpPr>
          <p:nvPr/>
        </p:nvSpPr>
        <p:spPr>
          <a:xfrm>
            <a:off x="239394" y="2103577"/>
            <a:ext cx="4941262" cy="36028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9900"/>
                </a:solidFill>
              </a:rPr>
              <a:t>Political Instability</a:t>
            </a:r>
          </a:p>
          <a:p>
            <a:r>
              <a:rPr lang="en-US" dirty="0">
                <a:solidFill>
                  <a:srgbClr val="FF9900"/>
                </a:solidFill>
              </a:rPr>
              <a:t>Cultural Barriers</a:t>
            </a:r>
          </a:p>
          <a:p>
            <a:r>
              <a:rPr lang="en-US" dirty="0">
                <a:solidFill>
                  <a:srgbClr val="FF9900"/>
                </a:solidFill>
              </a:rPr>
              <a:t>Logistical Challenges</a:t>
            </a:r>
          </a:p>
          <a:p>
            <a:r>
              <a:rPr lang="en-US" dirty="0">
                <a:solidFill>
                  <a:srgbClr val="FF9900"/>
                </a:solidFill>
              </a:rPr>
              <a:t>Data Reliability Issues</a:t>
            </a:r>
          </a:p>
          <a:p>
            <a:r>
              <a:rPr lang="en-US" dirty="0">
                <a:solidFill>
                  <a:srgbClr val="FF9900"/>
                </a:solidFill>
              </a:rPr>
              <a:t>Security Concerns</a:t>
            </a:r>
          </a:p>
        </p:txBody>
      </p:sp>
    </p:spTree>
    <p:extLst>
      <p:ext uri="{BB962C8B-B14F-4D97-AF65-F5344CB8AC3E}">
        <p14:creationId xmlns:p14="http://schemas.microsoft.com/office/powerpoint/2010/main" val="210015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305E13FB-9B3F-8CAD-A339-3259B841F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40BFD998-F7E2-2979-5F0B-63BAC50A8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DC09DA89-54FA-2832-8ADB-47D36DB9B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86B90D-9BE5-16BC-CB34-2BF0CFFE5EB0}"/>
              </a:ext>
            </a:extLst>
          </p:cNvPr>
          <p:cNvSpPr txBox="1">
            <a:spLocks/>
          </p:cNvSpPr>
          <p:nvPr/>
        </p:nvSpPr>
        <p:spPr>
          <a:xfrm>
            <a:off x="-152398" y="1413067"/>
            <a:ext cx="4850110" cy="977971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r>
              <a:rPr 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Political Instability and Cultural Barriers</a:t>
            </a:r>
          </a:p>
          <a:p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E2176-B89B-2F31-AF9D-B8686B49DFF6}"/>
              </a:ext>
            </a:extLst>
          </p:cNvPr>
          <p:cNvSpPr txBox="1"/>
          <p:nvPr/>
        </p:nvSpPr>
        <p:spPr>
          <a:xfrm>
            <a:off x="424024" y="2498393"/>
            <a:ext cx="51059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Uncertain Governance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50E3C-96EB-BBAE-6094-0B6CF796F2FE}"/>
              </a:ext>
            </a:extLst>
          </p:cNvPr>
          <p:cNvSpPr txBox="1"/>
          <p:nvPr/>
        </p:nvSpPr>
        <p:spPr>
          <a:xfrm>
            <a:off x="424024" y="3084054"/>
            <a:ext cx="578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Weak Institutions</a:t>
            </a:r>
          </a:p>
        </p:txBody>
      </p:sp>
      <p:pic>
        <p:nvPicPr>
          <p:cNvPr id="13" name="Picture 12" descr="M&amp;E ppp.jpeg 2.jpeg">
            <a:extLst>
              <a:ext uri="{FF2B5EF4-FFF2-40B4-BE49-F238E27FC236}">
                <a16:creationId xmlns:a16="http://schemas.microsoft.com/office/drawing/2014/main" id="{AE3F52B1-8D02-DC77-C127-FD5E4DA14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56" y="3639308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80599F-56F3-E34D-0136-A907B6DA1804}"/>
              </a:ext>
            </a:extLst>
          </p:cNvPr>
          <p:cNvSpPr txBox="1"/>
          <p:nvPr/>
        </p:nvSpPr>
        <p:spPr>
          <a:xfrm>
            <a:off x="454613" y="3617952"/>
            <a:ext cx="54899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sz="2800" dirty="0"/>
              <a:t>Gender Norms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9C0EEA-34BA-0DA8-F084-9F084171F398}"/>
              </a:ext>
            </a:extLst>
          </p:cNvPr>
          <p:cNvSpPr txBox="1"/>
          <p:nvPr/>
        </p:nvSpPr>
        <p:spPr>
          <a:xfrm>
            <a:off x="463295" y="4236733"/>
            <a:ext cx="46863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Resistance to Change</a:t>
            </a:r>
          </a:p>
        </p:txBody>
      </p:sp>
    </p:spTree>
    <p:extLst>
      <p:ext uri="{BB962C8B-B14F-4D97-AF65-F5344CB8AC3E}">
        <p14:creationId xmlns:p14="http://schemas.microsoft.com/office/powerpoint/2010/main" val="403011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81E0974-3B05-072E-187B-E490B51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927CABC7-E852-B2A5-6094-52F6E5527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3F61251C-2671-0FAF-0998-4FB894652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30A120A-1F21-9488-5274-73A46821EB78}"/>
              </a:ext>
            </a:extLst>
          </p:cNvPr>
          <p:cNvSpPr txBox="1">
            <a:spLocks/>
          </p:cNvSpPr>
          <p:nvPr/>
        </p:nvSpPr>
        <p:spPr>
          <a:xfrm>
            <a:off x="-191018" y="1160049"/>
            <a:ext cx="5802086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r>
              <a:rPr 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Logistical 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DEF9-F148-1852-02DC-09AF4E61C23A}"/>
              </a:ext>
            </a:extLst>
          </p:cNvPr>
          <p:cNvSpPr txBox="1"/>
          <p:nvPr/>
        </p:nvSpPr>
        <p:spPr>
          <a:xfrm>
            <a:off x="375040" y="2052919"/>
            <a:ext cx="58020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Infrastructure Deficiencies: </a:t>
            </a:r>
          </a:p>
          <a:p>
            <a:pPr lvl="0"/>
            <a:r>
              <a:rPr lang="en-US" sz="2800" dirty="0"/>
              <a:t>Poor transportation and communication networks.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EE51CF-E178-DF86-F383-8818A8401C02}"/>
              </a:ext>
            </a:extLst>
          </p:cNvPr>
          <p:cNvSpPr txBox="1"/>
          <p:nvPr/>
        </p:nvSpPr>
        <p:spPr>
          <a:xfrm>
            <a:off x="304802" y="3592344"/>
            <a:ext cx="56823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Resource Constraints: </a:t>
            </a:r>
          </a:p>
          <a:p>
            <a:pPr lvl="0"/>
            <a:r>
              <a:rPr lang="en-US" sz="2800" dirty="0"/>
              <a:t>Limited financial and human resources.</a:t>
            </a:r>
          </a:p>
        </p:txBody>
      </p:sp>
      <p:pic>
        <p:nvPicPr>
          <p:cNvPr id="12" name="Picture 11" descr="M&amp;E ppp.jpeg 2.jpeg">
            <a:extLst>
              <a:ext uri="{FF2B5EF4-FFF2-40B4-BE49-F238E27FC236}">
                <a16:creationId xmlns:a16="http://schemas.microsoft.com/office/drawing/2014/main" id="{6DC599C8-C50E-0FC5-C65D-E683500A2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256" y="3639308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208970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CFAE9083-D2E5-6878-5B42-C4243F6C8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82B68943-B75D-0109-CFEB-3C6C9B215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68C2B239-EA93-5421-70B9-CB8F27366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pic>
        <p:nvPicPr>
          <p:cNvPr id="7" name="Picture 6" descr="M&amp;E ppp.jpeg 2.jpeg">
            <a:extLst>
              <a:ext uri="{FF2B5EF4-FFF2-40B4-BE49-F238E27FC236}">
                <a16:creationId xmlns:a16="http://schemas.microsoft.com/office/drawing/2014/main" id="{C774D560-DAD3-64F4-747C-1373909E9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56" y="3639308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CA6857-4A14-35E2-877F-203BE319123E}"/>
              </a:ext>
            </a:extLst>
          </p:cNvPr>
          <p:cNvSpPr txBox="1">
            <a:spLocks/>
          </p:cNvSpPr>
          <p:nvPr/>
        </p:nvSpPr>
        <p:spPr>
          <a:xfrm>
            <a:off x="102938" y="1291493"/>
            <a:ext cx="4659087" cy="76358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r>
              <a:rPr 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Data Reliability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A5BC39-47AA-8A70-E9DE-892FF118C67F}"/>
              </a:ext>
            </a:extLst>
          </p:cNvPr>
          <p:cNvGrpSpPr/>
          <p:nvPr/>
        </p:nvGrpSpPr>
        <p:grpSpPr>
          <a:xfrm>
            <a:off x="525752" y="1999200"/>
            <a:ext cx="4973922" cy="3857871"/>
            <a:chOff x="1436257" y="592507"/>
            <a:chExt cx="4197808" cy="14199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58B787-B505-78AA-B3D6-47C5205BB72E}"/>
                </a:ext>
              </a:extLst>
            </p:cNvPr>
            <p:cNvSpPr/>
            <p:nvPr/>
          </p:nvSpPr>
          <p:spPr>
            <a:xfrm>
              <a:off x="1507738" y="707092"/>
              <a:ext cx="2537281" cy="13054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286070-CC12-C544-6E1E-2094BAC93B80}"/>
                </a:ext>
              </a:extLst>
            </p:cNvPr>
            <p:cNvSpPr txBox="1"/>
            <p:nvPr/>
          </p:nvSpPr>
          <p:spPr>
            <a:xfrm>
              <a:off x="1436257" y="592507"/>
              <a:ext cx="4197808" cy="1052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155" tIns="138155" rIns="138155" bIns="138155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rgbClr val="002060"/>
                  </a:solidFill>
                </a:rPr>
                <a:t>Limited Baseline Data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rgbClr val="002060"/>
                  </a:solidFill>
                </a:rPr>
                <a:t>Data Quality</a:t>
              </a:r>
              <a:endParaRPr lang="en-US" sz="18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774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962715E-DFE3-BE7B-B3D9-2D6146BB0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M&amp;E ppp.jpeg 2.jpeg">
            <a:extLst>
              <a:ext uri="{FF2B5EF4-FFF2-40B4-BE49-F238E27FC236}">
                <a16:creationId xmlns:a16="http://schemas.microsoft.com/office/drawing/2014/main" id="{4F2DB3EC-61AD-F6FC-979D-2FC1E0323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12" y="3562566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8A6C73-DBB6-FF95-6E03-7C324A69B3ED}"/>
              </a:ext>
            </a:extLst>
          </p:cNvPr>
          <p:cNvSpPr txBox="1">
            <a:spLocks/>
          </p:cNvSpPr>
          <p:nvPr/>
        </p:nvSpPr>
        <p:spPr>
          <a:xfrm>
            <a:off x="152399" y="1243920"/>
            <a:ext cx="4778830" cy="647246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825" b="1" i="0" kern="1200">
                <a:solidFill>
                  <a:srgbClr val="E98517"/>
                </a:solidFill>
                <a:latin typeface="DM Sans"/>
                <a:ea typeface="+mj-ea"/>
                <a:cs typeface="DM Sans"/>
              </a:defRPr>
            </a:lvl1pPr>
          </a:lstStyle>
          <a:p>
            <a:r>
              <a:rPr 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Security Concerns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F3B43-CCF7-EB1F-90CA-A93717239523}"/>
              </a:ext>
            </a:extLst>
          </p:cNvPr>
          <p:cNvSpPr txBox="1"/>
          <p:nvPr/>
        </p:nvSpPr>
        <p:spPr>
          <a:xfrm>
            <a:off x="367393" y="1914060"/>
            <a:ext cx="43303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Restricted Access: </a:t>
            </a:r>
          </a:p>
          <a:p>
            <a:r>
              <a:rPr lang="en-US" sz="2800" dirty="0"/>
              <a:t>Inaccessible areas due to restrictions.</a:t>
            </a:r>
          </a:p>
          <a:p>
            <a:endParaRPr lang="en-US" sz="2800" dirty="0"/>
          </a:p>
          <a:p>
            <a:r>
              <a:rPr lang="en-US" sz="2800" dirty="0"/>
              <a:t>Risk to Personnel: </a:t>
            </a:r>
          </a:p>
          <a:p>
            <a:r>
              <a:rPr lang="en-US" sz="2800" dirty="0"/>
              <a:t>Threats to M&amp;E staff from various factions.</a:t>
            </a:r>
          </a:p>
        </p:txBody>
      </p:sp>
      <p:pic>
        <p:nvPicPr>
          <p:cNvPr id="9" name="Picture 8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3B243AF2-9510-A382-CA02-9E477DEAB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10" name="Picture 9" descr="A logo with orange text&#10;&#10;Description automatically generated">
            <a:extLst>
              <a:ext uri="{FF2B5EF4-FFF2-40B4-BE49-F238E27FC236}">
                <a16:creationId xmlns:a16="http://schemas.microsoft.com/office/drawing/2014/main" id="{6BAD6AFA-CEDE-A350-0A1F-6A39CA486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7899BA8-AE72-001D-AE8A-B0227AE46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85052B20-6536-51C6-14A1-AFA66ADAF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EB82B560-4A12-7499-A0EE-89EEC8D2C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pic>
        <p:nvPicPr>
          <p:cNvPr id="7" name="Picture 6" descr="M&amp;E ppp.jpeg 2.jpeg">
            <a:extLst>
              <a:ext uri="{FF2B5EF4-FFF2-40B4-BE49-F238E27FC236}">
                <a16:creationId xmlns:a16="http://schemas.microsoft.com/office/drawing/2014/main" id="{032EB35B-B50D-DE3C-A91F-268AF4D71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56" y="3639308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DAD12F-4522-C044-4FC2-9C93B0F0991C}"/>
              </a:ext>
            </a:extLst>
          </p:cNvPr>
          <p:cNvSpPr txBox="1"/>
          <p:nvPr/>
        </p:nvSpPr>
        <p:spPr>
          <a:xfrm>
            <a:off x="1033956" y="1014315"/>
            <a:ext cx="468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srgbClr val="E98517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Remedies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0B705-1835-AD52-E3CB-C200B961AB04}"/>
              </a:ext>
            </a:extLst>
          </p:cNvPr>
          <p:cNvSpPr txBox="1"/>
          <p:nvPr/>
        </p:nvSpPr>
        <p:spPr>
          <a:xfrm>
            <a:off x="451281" y="1743048"/>
            <a:ext cx="481053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-     </a:t>
            </a:r>
            <a:r>
              <a:rPr lang="en-US" sz="2400" dirty="0"/>
              <a:t>Remote Monitoring</a:t>
            </a:r>
          </a:p>
          <a:p>
            <a:pPr lvl="0"/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Local Partnerships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Strengthening Institutional Capacity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Promoting Gender Inclusion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Adapting to Cultural Contexts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7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0F6412D-BAC3-F00C-1D1B-9C7DC10AD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4795"/>
            <a:ext cx="2280083" cy="763588"/>
          </a:xfrm>
          <a:prstGeom prst="rect">
            <a:avLst/>
          </a:prstGeom>
        </p:spPr>
      </p:pic>
      <p:pic>
        <p:nvPicPr>
          <p:cNvPr id="5" name="Picture 4" descr="A black background with green and orange text&#10;&#10;Description automatically generated">
            <a:extLst>
              <a:ext uri="{FF2B5EF4-FFF2-40B4-BE49-F238E27FC236}">
                <a16:creationId xmlns:a16="http://schemas.microsoft.com/office/drawing/2014/main" id="{1EF15A50-D053-BA6F-3FDE-8CA13111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2" y="5893603"/>
            <a:ext cx="2184273" cy="769602"/>
          </a:xfrm>
          <a:prstGeom prst="rect">
            <a:avLst/>
          </a:prstGeom>
        </p:spPr>
      </p:pic>
      <p:pic>
        <p:nvPicPr>
          <p:cNvPr id="6" name="Picture 5" descr="A logo with orange text&#10;&#10;Description automatically generated">
            <a:extLst>
              <a:ext uri="{FF2B5EF4-FFF2-40B4-BE49-F238E27FC236}">
                <a16:creationId xmlns:a16="http://schemas.microsoft.com/office/drawing/2014/main" id="{267F5E95-3C08-777A-2594-B38ED8D3EB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11" y="5857071"/>
            <a:ext cx="1886122" cy="909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4F5DD0-F86D-A326-88E5-B4D19FA11372}"/>
              </a:ext>
            </a:extLst>
          </p:cNvPr>
          <p:cNvSpPr txBox="1"/>
          <p:nvPr/>
        </p:nvSpPr>
        <p:spPr>
          <a:xfrm>
            <a:off x="152399" y="1807557"/>
            <a:ext cx="54864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/>
              <a:t>Improving Data Quality</a:t>
            </a:r>
          </a:p>
          <a:p>
            <a:pPr>
              <a:spcBef>
                <a:spcPct val="0"/>
              </a:spcBef>
              <a:defRPr/>
            </a:pPr>
            <a:endParaRPr 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/>
              <a:t>Leveraging Technology</a:t>
            </a:r>
          </a:p>
          <a:p>
            <a:pPr>
              <a:spcBef>
                <a:spcPct val="0"/>
              </a:spcBef>
              <a:defRPr/>
            </a:pPr>
            <a:endParaRPr 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sz="2400" dirty="0"/>
              <a:t>Resource Mobilization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endParaRPr 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endParaRPr lang="en-US" sz="2400" dirty="0"/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M&amp;E ppp.jpeg 2.jpeg">
            <a:extLst>
              <a:ext uri="{FF2B5EF4-FFF2-40B4-BE49-F238E27FC236}">
                <a16:creationId xmlns:a16="http://schemas.microsoft.com/office/drawing/2014/main" id="{64D8E4C1-43D6-B13C-3836-517492B20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256" y="3639308"/>
            <a:ext cx="3423744" cy="2897839"/>
          </a:xfrm>
          <a:prstGeom prst="rect">
            <a:avLst/>
          </a:prstGeom>
          <a:effectLst>
            <a:glow rad="228600">
              <a:schemeClr val="bg2">
                <a:alpha val="20000"/>
              </a:schemeClr>
            </a:glow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50254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358</Words>
  <Application>Microsoft Office PowerPoint</Application>
  <PresentationFormat>On-screen Show (4:3)</PresentationFormat>
  <Paragraphs>91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DengXian</vt:lpstr>
      <vt:lpstr>Aptos</vt:lpstr>
      <vt:lpstr>Arial</vt:lpstr>
      <vt:lpstr>Calibri</vt:lpstr>
      <vt:lpstr>DM Sans</vt:lpstr>
      <vt:lpstr>Office Theme</vt:lpstr>
      <vt:lpstr>PowerPoint Presentation</vt:lpstr>
      <vt:lpstr>Challenges and Remedies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Mustafawi, Huda</dc:creator>
  <cp:keywords/>
  <dc:description>generated using python-pptx</dc:description>
  <cp:lastModifiedBy>Samandar Mahmodi</cp:lastModifiedBy>
  <cp:revision>7</cp:revision>
  <dcterms:created xsi:type="dcterms:W3CDTF">2013-01-27T09:14:16Z</dcterms:created>
  <dcterms:modified xsi:type="dcterms:W3CDTF">2024-06-07T19:24:58Z</dcterms:modified>
  <cp:category/>
</cp:coreProperties>
</file>