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4"/>
  </p:notesMasterIdLst>
  <p:handoutMasterIdLst>
    <p:handoutMasterId r:id="rId55"/>
  </p:handoutMasterIdLst>
  <p:sldIdLst>
    <p:sldId id="369" r:id="rId2"/>
    <p:sldId id="370" r:id="rId3"/>
    <p:sldId id="281" r:id="rId4"/>
    <p:sldId id="302" r:id="rId5"/>
    <p:sldId id="304" r:id="rId6"/>
    <p:sldId id="305" r:id="rId7"/>
    <p:sldId id="306" r:id="rId8"/>
    <p:sldId id="307" r:id="rId9"/>
    <p:sldId id="309" r:id="rId10"/>
    <p:sldId id="311" r:id="rId11"/>
    <p:sldId id="301" r:id="rId12"/>
    <p:sldId id="280" r:id="rId13"/>
    <p:sldId id="291" r:id="rId14"/>
    <p:sldId id="294" r:id="rId15"/>
    <p:sldId id="293" r:id="rId16"/>
    <p:sldId id="285" r:id="rId17"/>
    <p:sldId id="312" r:id="rId18"/>
    <p:sldId id="313" r:id="rId19"/>
    <p:sldId id="314" r:id="rId20"/>
    <p:sldId id="343" r:id="rId21"/>
    <p:sldId id="342" r:id="rId22"/>
    <p:sldId id="318" r:id="rId23"/>
    <p:sldId id="349" r:id="rId24"/>
    <p:sldId id="350" r:id="rId25"/>
    <p:sldId id="362" r:id="rId26"/>
    <p:sldId id="377" r:id="rId27"/>
    <p:sldId id="378" r:id="rId28"/>
    <p:sldId id="363" r:id="rId29"/>
    <p:sldId id="364" r:id="rId30"/>
    <p:sldId id="365" r:id="rId31"/>
    <p:sldId id="366" r:id="rId32"/>
    <p:sldId id="367" r:id="rId33"/>
    <p:sldId id="372" r:id="rId34"/>
    <p:sldId id="368" r:id="rId35"/>
    <p:sldId id="373" r:id="rId36"/>
    <p:sldId id="374" r:id="rId37"/>
    <p:sldId id="322" r:id="rId38"/>
    <p:sldId id="351" r:id="rId39"/>
    <p:sldId id="352" r:id="rId40"/>
    <p:sldId id="353" r:id="rId41"/>
    <p:sldId id="354" r:id="rId42"/>
    <p:sldId id="355" r:id="rId43"/>
    <p:sldId id="356" r:id="rId44"/>
    <p:sldId id="357" r:id="rId45"/>
    <p:sldId id="358" r:id="rId46"/>
    <p:sldId id="359" r:id="rId47"/>
    <p:sldId id="360" r:id="rId48"/>
    <p:sldId id="344" r:id="rId49"/>
    <p:sldId id="345" r:id="rId50"/>
    <p:sldId id="361" r:id="rId51"/>
    <p:sldId id="379" r:id="rId52"/>
    <p:sldId id="371" r:id="rId53"/>
  </p:sldIdLst>
  <p:sldSz cx="18288000" cy="10287000"/>
  <p:notesSz cx="7010400" cy="9296400"/>
  <p:embeddedFontLst>
    <p:embeddedFont>
      <p:font typeface="DM Sans" panose="020B0604020202020204" charset="0"/>
      <p:regular r:id="rId56"/>
      <p:bold r:id="rId57"/>
      <p:italic r:id="rId58"/>
      <p:boldItalic r:id="rId59"/>
    </p:embeddedFont>
    <p:embeddedFont>
      <p:font typeface="Montserrat" panose="00000500000000000000" pitchFamily="2" charset="0"/>
      <p:regular r:id="rId60"/>
      <p:bold r:id="rId61"/>
      <p:italic r:id="rId62"/>
      <p:boldItalic r:id="rId63"/>
    </p:embeddedFont>
    <p:embeddedFont>
      <p:font typeface="Calibri" panose="020F0502020204030204" pitchFamily="34" charset="0"/>
      <p:regular r:id="rId64"/>
      <p:bold r:id="rId65"/>
      <p:italic r:id="rId66"/>
      <p:boldItalic r:id="rId67"/>
    </p:embeddedFont>
  </p:embeddedFontLst>
  <p:defaultTextStyle>
    <a:defPPr>
      <a:defRPr kern="0"/>
    </a:defPPr>
  </p:defaultTextStyle>
  <p:extLst>
    <p:ext uri="{521415D9-36F7-43E2-AB2F-B90AF26B5E84}">
      <p14:sectionLst xmlns:p14="http://schemas.microsoft.com/office/powerpoint/2010/main">
        <p14:section name="Tipos de evaluación" id="{5212B944-EED9-46B9-B333-4714564D2B89}">
          <p14:sldIdLst>
            <p14:sldId id="369"/>
            <p14:sldId id="370"/>
            <p14:sldId id="281"/>
            <p14:sldId id="302"/>
            <p14:sldId id="304"/>
            <p14:sldId id="305"/>
            <p14:sldId id="306"/>
            <p14:sldId id="307"/>
            <p14:sldId id="309"/>
            <p14:sldId id="311"/>
            <p14:sldId id="301"/>
            <p14:sldId id="280"/>
            <p14:sldId id="291"/>
            <p14:sldId id="294"/>
            <p14:sldId id="293"/>
            <p14:sldId id="285"/>
            <p14:sldId id="312"/>
            <p14:sldId id="313"/>
            <p14:sldId id="314"/>
            <p14:sldId id="343"/>
            <p14:sldId id="342"/>
            <p14:sldId id="318"/>
            <p14:sldId id="349"/>
            <p14:sldId id="350"/>
            <p14:sldId id="362"/>
            <p14:sldId id="377"/>
            <p14:sldId id="378"/>
            <p14:sldId id="363"/>
            <p14:sldId id="364"/>
            <p14:sldId id="365"/>
            <p14:sldId id="366"/>
            <p14:sldId id="367"/>
            <p14:sldId id="372"/>
            <p14:sldId id="368"/>
            <p14:sldId id="373"/>
            <p14:sldId id="374"/>
            <p14:sldId id="322"/>
            <p14:sldId id="351"/>
            <p14:sldId id="352"/>
            <p14:sldId id="353"/>
            <p14:sldId id="354"/>
            <p14:sldId id="355"/>
            <p14:sldId id="356"/>
            <p14:sldId id="357"/>
            <p14:sldId id="358"/>
            <p14:sldId id="359"/>
            <p14:sldId id="360"/>
            <p14:sldId id="344"/>
            <p14:sldId id="345"/>
            <p14:sldId id="361"/>
            <p14:sldId id="379"/>
            <p14:sldId id="371"/>
          </p14:sldIdLst>
        </p14:section>
      </p14:sectionLst>
    </p:ext>
    <p:ext uri="{EFAFB233-063F-42B5-8137-9DF3F51BA10A}">
      <p15:sldGuideLst xmlns:p15="http://schemas.microsoft.com/office/powerpoint/2012/main">
        <p15:guide id="1" orient="horz" pos="2856" userDrawn="1">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689"/>
    <a:srgbClr val="F6F6FF"/>
    <a:srgbClr val="495AD4"/>
    <a:srgbClr val="F65B16"/>
    <a:srgbClr val="EB8517"/>
    <a:srgbClr val="7C88E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9" autoAdjust="0"/>
    <p:restoredTop sz="93402" autoAdjust="0"/>
  </p:normalViewPr>
  <p:slideViewPr>
    <p:cSldViewPr>
      <p:cViewPr varScale="1">
        <p:scale>
          <a:sx n="48" d="100"/>
          <a:sy n="48" d="100"/>
        </p:scale>
        <p:origin x="834" y="72"/>
      </p:cViewPr>
      <p:guideLst>
        <p:guide orient="horz" pos="2856"/>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8.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font" Target="fonts/font11.fntdata"/><Relationship Id="rId5" Type="http://schemas.openxmlformats.org/officeDocument/2006/relationships/slide" Target="slides/slide4.xml"/><Relationship Id="rId61" Type="http://schemas.openxmlformats.org/officeDocument/2006/relationships/font" Target="fonts/font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7.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0B1754-ED33-4303-8EE8-B75FC83D177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A21D73B4-BB88-4FF3-A668-B167505299B9}">
      <dgm:prSet phldrT="[Texto]"/>
      <dgm:spPr>
        <a:solidFill>
          <a:srgbClr val="F6F6FF"/>
        </a:solidFill>
        <a:ln>
          <a:solidFill>
            <a:srgbClr val="495AD4"/>
          </a:solidFill>
        </a:ln>
      </dgm:spPr>
      <dgm:t>
        <a:bodyPr/>
        <a:lstStyle/>
        <a:p>
          <a:r>
            <a:rPr lang="es-MX" dirty="0">
              <a:solidFill>
                <a:srgbClr val="001689"/>
              </a:solidFill>
            </a:rPr>
            <a:t>Claro</a:t>
          </a:r>
          <a:endParaRPr lang="es-ES" dirty="0">
            <a:solidFill>
              <a:srgbClr val="001689"/>
            </a:solidFill>
          </a:endParaRPr>
        </a:p>
      </dgm:t>
    </dgm:pt>
    <dgm:pt modelId="{1CC19D3F-70D8-4B3C-B2C6-61A484CFED33}" type="parTrans" cxnId="{EACEE9D0-21D4-40D9-B926-FF3EC80322F8}">
      <dgm:prSet/>
      <dgm:spPr/>
      <dgm:t>
        <a:bodyPr/>
        <a:lstStyle/>
        <a:p>
          <a:endParaRPr lang="es-ES"/>
        </a:p>
      </dgm:t>
    </dgm:pt>
    <dgm:pt modelId="{626D619B-AA6F-488D-9E87-5CDDA4020563}" type="sibTrans" cxnId="{EACEE9D0-21D4-40D9-B926-FF3EC80322F8}">
      <dgm:prSet/>
      <dgm:spPr>
        <a:ln>
          <a:solidFill>
            <a:srgbClr val="001689"/>
          </a:solidFill>
        </a:ln>
      </dgm:spPr>
      <dgm:t>
        <a:bodyPr/>
        <a:lstStyle/>
        <a:p>
          <a:endParaRPr lang="es-ES"/>
        </a:p>
      </dgm:t>
    </dgm:pt>
    <dgm:pt modelId="{62D00653-C19E-43BA-AA0F-DB2449CB4C95}">
      <dgm:prSet phldrT="[Texto]"/>
      <dgm:spPr>
        <a:solidFill>
          <a:srgbClr val="F6F6FF"/>
        </a:solidFill>
        <a:ln>
          <a:solidFill>
            <a:srgbClr val="495AD4"/>
          </a:solidFill>
        </a:ln>
      </dgm:spPr>
      <dgm:t>
        <a:bodyPr/>
        <a:lstStyle/>
        <a:p>
          <a:r>
            <a:rPr lang="es-ES" dirty="0">
              <a:solidFill>
                <a:srgbClr val="001689"/>
              </a:solidFill>
            </a:rPr>
            <a:t>Relevante</a:t>
          </a:r>
        </a:p>
      </dgm:t>
    </dgm:pt>
    <dgm:pt modelId="{3FAE5658-01B1-417A-8FE3-47284D3E5BEA}" type="parTrans" cxnId="{7D5C5DCB-F463-42EC-927B-754799ED49DA}">
      <dgm:prSet/>
      <dgm:spPr/>
      <dgm:t>
        <a:bodyPr/>
        <a:lstStyle/>
        <a:p>
          <a:endParaRPr lang="es-ES"/>
        </a:p>
      </dgm:t>
    </dgm:pt>
    <dgm:pt modelId="{EDDB81AE-AB01-4FCD-A791-4F15E9DFF9E6}" type="sibTrans" cxnId="{7D5C5DCB-F463-42EC-927B-754799ED49DA}">
      <dgm:prSet/>
      <dgm:spPr/>
      <dgm:t>
        <a:bodyPr/>
        <a:lstStyle/>
        <a:p>
          <a:endParaRPr lang="es-ES"/>
        </a:p>
      </dgm:t>
    </dgm:pt>
    <dgm:pt modelId="{06FB21A1-1208-41CC-BBB7-FAB6FF23B251}">
      <dgm:prSet phldrT="[Texto]"/>
      <dgm:spPr>
        <a:solidFill>
          <a:srgbClr val="F6F6FF"/>
        </a:solidFill>
        <a:ln>
          <a:solidFill>
            <a:srgbClr val="495AD4"/>
          </a:solidFill>
        </a:ln>
      </dgm:spPr>
      <dgm:t>
        <a:bodyPr/>
        <a:lstStyle/>
        <a:p>
          <a:r>
            <a:rPr lang="es-ES" dirty="0">
              <a:solidFill>
                <a:srgbClr val="001689"/>
              </a:solidFill>
            </a:rPr>
            <a:t>Económico</a:t>
          </a:r>
        </a:p>
      </dgm:t>
    </dgm:pt>
    <dgm:pt modelId="{78BBC339-B5B7-48F8-B538-1367C8F123BB}" type="parTrans" cxnId="{76E33B33-70B8-4058-98FA-C00777B0DD4A}">
      <dgm:prSet/>
      <dgm:spPr/>
      <dgm:t>
        <a:bodyPr/>
        <a:lstStyle/>
        <a:p>
          <a:endParaRPr lang="es-ES"/>
        </a:p>
      </dgm:t>
    </dgm:pt>
    <dgm:pt modelId="{1BC16115-AEEE-41BE-9F3E-2FB7EB16EB3E}" type="sibTrans" cxnId="{76E33B33-70B8-4058-98FA-C00777B0DD4A}">
      <dgm:prSet/>
      <dgm:spPr/>
      <dgm:t>
        <a:bodyPr/>
        <a:lstStyle/>
        <a:p>
          <a:endParaRPr lang="es-ES"/>
        </a:p>
      </dgm:t>
    </dgm:pt>
    <dgm:pt modelId="{B949C236-2CBD-4096-855B-C72FAC976CD3}">
      <dgm:prSet phldrT="[Texto]"/>
      <dgm:spPr>
        <a:solidFill>
          <a:srgbClr val="F6F6FF"/>
        </a:solidFill>
        <a:ln>
          <a:solidFill>
            <a:srgbClr val="495AD4"/>
          </a:solidFill>
        </a:ln>
      </dgm:spPr>
      <dgm:t>
        <a:bodyPr/>
        <a:lstStyle/>
        <a:p>
          <a:r>
            <a:rPr lang="es-ES" dirty="0">
              <a:solidFill>
                <a:srgbClr val="001689"/>
              </a:solidFill>
            </a:rPr>
            <a:t>Aporte</a:t>
          </a:r>
          <a:r>
            <a:rPr lang="es-ES" dirty="0"/>
            <a:t> </a:t>
          </a:r>
          <a:r>
            <a:rPr lang="es-ES" dirty="0">
              <a:solidFill>
                <a:srgbClr val="001689"/>
              </a:solidFill>
            </a:rPr>
            <a:t>Marginal</a:t>
          </a:r>
        </a:p>
      </dgm:t>
    </dgm:pt>
    <dgm:pt modelId="{F1D506B9-2DE1-4BDE-AA91-D08EB0C89B27}" type="parTrans" cxnId="{1F303960-B47E-4F79-9744-D1BD0053A177}">
      <dgm:prSet/>
      <dgm:spPr/>
      <dgm:t>
        <a:bodyPr/>
        <a:lstStyle/>
        <a:p>
          <a:endParaRPr lang="es-ES"/>
        </a:p>
      </dgm:t>
    </dgm:pt>
    <dgm:pt modelId="{3C83E7C2-DF39-4A5B-AD63-80077D793EF4}" type="sibTrans" cxnId="{1F303960-B47E-4F79-9744-D1BD0053A177}">
      <dgm:prSet/>
      <dgm:spPr/>
      <dgm:t>
        <a:bodyPr/>
        <a:lstStyle/>
        <a:p>
          <a:endParaRPr lang="es-ES"/>
        </a:p>
      </dgm:t>
    </dgm:pt>
    <dgm:pt modelId="{9A59A40D-81BA-4474-BC48-11A06CBC601C}">
      <dgm:prSet phldrT="[Texto]"/>
      <dgm:spPr>
        <a:solidFill>
          <a:srgbClr val="F6F6FF"/>
        </a:solidFill>
        <a:ln>
          <a:solidFill>
            <a:srgbClr val="495AD4"/>
          </a:solidFill>
        </a:ln>
      </dgm:spPr>
      <dgm:t>
        <a:bodyPr/>
        <a:lstStyle/>
        <a:p>
          <a:r>
            <a:rPr lang="es-ES" dirty="0" err="1">
              <a:solidFill>
                <a:srgbClr val="001689"/>
              </a:solidFill>
            </a:rPr>
            <a:t>Monitoreable</a:t>
          </a:r>
          <a:endParaRPr lang="es-ES" dirty="0">
            <a:solidFill>
              <a:srgbClr val="001689"/>
            </a:solidFill>
          </a:endParaRPr>
        </a:p>
      </dgm:t>
    </dgm:pt>
    <dgm:pt modelId="{A3B9E1F3-7B34-4AE6-AFA2-5CA23864E2E0}" type="parTrans" cxnId="{BE404D81-38EF-4775-B62F-D9112032E60C}">
      <dgm:prSet/>
      <dgm:spPr/>
      <dgm:t>
        <a:bodyPr/>
        <a:lstStyle/>
        <a:p>
          <a:endParaRPr lang="es-ES"/>
        </a:p>
      </dgm:t>
    </dgm:pt>
    <dgm:pt modelId="{F08BB49A-11DB-43E1-B854-A8E9E6CD72AA}" type="sibTrans" cxnId="{BE404D81-38EF-4775-B62F-D9112032E60C}">
      <dgm:prSet/>
      <dgm:spPr/>
      <dgm:t>
        <a:bodyPr/>
        <a:lstStyle/>
        <a:p>
          <a:endParaRPr lang="es-ES"/>
        </a:p>
      </dgm:t>
    </dgm:pt>
    <dgm:pt modelId="{90A7870B-6AC1-442B-90A7-B7B5805C92D6}">
      <dgm:prSet phldrT="[Texto]"/>
      <dgm:spPr>
        <a:solidFill>
          <a:srgbClr val="F6F6FF"/>
        </a:solidFill>
        <a:ln>
          <a:solidFill>
            <a:srgbClr val="495AD4"/>
          </a:solidFill>
        </a:ln>
      </dgm:spPr>
      <dgm:t>
        <a:bodyPr/>
        <a:lstStyle/>
        <a:p>
          <a:r>
            <a:rPr lang="es-ES" dirty="0">
              <a:solidFill>
                <a:srgbClr val="001689"/>
              </a:solidFill>
            </a:rPr>
            <a:t>Adecuado</a:t>
          </a:r>
        </a:p>
      </dgm:t>
    </dgm:pt>
    <dgm:pt modelId="{6B644F7B-0DBC-4DFC-BD5F-F5B3A0047104}" type="parTrans" cxnId="{24AED504-8395-44BE-BC5A-3549CE63B91C}">
      <dgm:prSet/>
      <dgm:spPr/>
      <dgm:t>
        <a:bodyPr/>
        <a:lstStyle/>
        <a:p>
          <a:endParaRPr lang="es-ES"/>
        </a:p>
      </dgm:t>
    </dgm:pt>
    <dgm:pt modelId="{B89FA40B-119F-4F42-BE0C-2C80307F7880}" type="sibTrans" cxnId="{24AED504-8395-44BE-BC5A-3549CE63B91C}">
      <dgm:prSet/>
      <dgm:spPr/>
      <dgm:t>
        <a:bodyPr/>
        <a:lstStyle/>
        <a:p>
          <a:endParaRPr lang="es-ES"/>
        </a:p>
      </dgm:t>
    </dgm:pt>
    <dgm:pt modelId="{F32F1F9C-3CCB-431A-BF97-80A5F4F332BB}" type="pres">
      <dgm:prSet presAssocID="{EC0B1754-ED33-4303-8EE8-B75FC83D1774}" presName="Name0" presStyleCnt="0">
        <dgm:presLayoutVars>
          <dgm:chMax val="7"/>
          <dgm:chPref val="7"/>
          <dgm:dir/>
        </dgm:presLayoutVars>
      </dgm:prSet>
      <dgm:spPr/>
      <dgm:t>
        <a:bodyPr/>
        <a:lstStyle/>
        <a:p>
          <a:endParaRPr lang="es-ES"/>
        </a:p>
      </dgm:t>
    </dgm:pt>
    <dgm:pt modelId="{2C2C5EBE-2626-4984-ADFC-E2E9EAEB77F2}" type="pres">
      <dgm:prSet presAssocID="{EC0B1754-ED33-4303-8EE8-B75FC83D1774}" presName="Name1" presStyleCnt="0"/>
      <dgm:spPr/>
    </dgm:pt>
    <dgm:pt modelId="{5B138C6A-72B9-496C-A839-0E59302409DF}" type="pres">
      <dgm:prSet presAssocID="{EC0B1754-ED33-4303-8EE8-B75FC83D1774}" presName="cycle" presStyleCnt="0"/>
      <dgm:spPr/>
    </dgm:pt>
    <dgm:pt modelId="{15D811B6-DE07-4341-AE88-0C4EFE63F736}" type="pres">
      <dgm:prSet presAssocID="{EC0B1754-ED33-4303-8EE8-B75FC83D1774}" presName="srcNode" presStyleLbl="node1" presStyleIdx="0" presStyleCnt="6"/>
      <dgm:spPr/>
    </dgm:pt>
    <dgm:pt modelId="{F3C06629-B3F5-4358-9CC1-FDE055636929}" type="pres">
      <dgm:prSet presAssocID="{EC0B1754-ED33-4303-8EE8-B75FC83D1774}" presName="conn" presStyleLbl="parChTrans1D2" presStyleIdx="0" presStyleCnt="1"/>
      <dgm:spPr/>
      <dgm:t>
        <a:bodyPr/>
        <a:lstStyle/>
        <a:p>
          <a:endParaRPr lang="es-ES"/>
        </a:p>
      </dgm:t>
    </dgm:pt>
    <dgm:pt modelId="{9D370C15-CB23-4B8D-8C04-B8B5D8A5BF79}" type="pres">
      <dgm:prSet presAssocID="{EC0B1754-ED33-4303-8EE8-B75FC83D1774}" presName="extraNode" presStyleLbl="node1" presStyleIdx="0" presStyleCnt="6"/>
      <dgm:spPr/>
    </dgm:pt>
    <dgm:pt modelId="{59180660-310C-46D9-9F17-CDD2204BC0FE}" type="pres">
      <dgm:prSet presAssocID="{EC0B1754-ED33-4303-8EE8-B75FC83D1774}" presName="dstNode" presStyleLbl="node1" presStyleIdx="0" presStyleCnt="6"/>
      <dgm:spPr/>
    </dgm:pt>
    <dgm:pt modelId="{38E9CA44-019F-4B2E-BC30-617A6399BFAA}" type="pres">
      <dgm:prSet presAssocID="{A21D73B4-BB88-4FF3-A668-B167505299B9}" presName="text_1" presStyleLbl="node1" presStyleIdx="0" presStyleCnt="6">
        <dgm:presLayoutVars>
          <dgm:bulletEnabled val="1"/>
        </dgm:presLayoutVars>
      </dgm:prSet>
      <dgm:spPr/>
      <dgm:t>
        <a:bodyPr/>
        <a:lstStyle/>
        <a:p>
          <a:endParaRPr lang="es-ES"/>
        </a:p>
      </dgm:t>
    </dgm:pt>
    <dgm:pt modelId="{52D87FB9-3ABC-43C4-BCEC-FB362A552A4F}" type="pres">
      <dgm:prSet presAssocID="{A21D73B4-BB88-4FF3-A668-B167505299B9}" presName="accent_1" presStyleCnt="0"/>
      <dgm:spPr/>
    </dgm:pt>
    <dgm:pt modelId="{12E637B7-DEF8-45BA-ABAC-1BB928271C39}" type="pres">
      <dgm:prSet presAssocID="{A21D73B4-BB88-4FF3-A668-B167505299B9}" presName="accentRepeatNode" presStyleLbl="solidFgAcc1" presStyleIdx="0" presStyleCnt="6"/>
      <dgm:spPr>
        <a:solidFill>
          <a:srgbClr val="EB8517"/>
        </a:solidFill>
        <a:ln>
          <a:solidFill>
            <a:srgbClr val="001689"/>
          </a:solidFill>
        </a:ln>
      </dgm:spPr>
    </dgm:pt>
    <dgm:pt modelId="{2F409F7E-92B5-48D2-A05B-7BB8ED2ED342}" type="pres">
      <dgm:prSet presAssocID="{62D00653-C19E-43BA-AA0F-DB2449CB4C95}" presName="text_2" presStyleLbl="node1" presStyleIdx="1" presStyleCnt="6">
        <dgm:presLayoutVars>
          <dgm:bulletEnabled val="1"/>
        </dgm:presLayoutVars>
      </dgm:prSet>
      <dgm:spPr/>
      <dgm:t>
        <a:bodyPr/>
        <a:lstStyle/>
        <a:p>
          <a:endParaRPr lang="es-ES"/>
        </a:p>
      </dgm:t>
    </dgm:pt>
    <dgm:pt modelId="{48FD28B5-BF4C-4A4E-B34E-9EFEC1666437}" type="pres">
      <dgm:prSet presAssocID="{62D00653-C19E-43BA-AA0F-DB2449CB4C95}" presName="accent_2" presStyleCnt="0"/>
      <dgm:spPr/>
    </dgm:pt>
    <dgm:pt modelId="{9953059F-B712-4B70-BD99-C4E51EBE4A23}" type="pres">
      <dgm:prSet presAssocID="{62D00653-C19E-43BA-AA0F-DB2449CB4C95}" presName="accentRepeatNode" presStyleLbl="solidFgAcc1" presStyleIdx="1" presStyleCnt="6"/>
      <dgm:spPr>
        <a:solidFill>
          <a:srgbClr val="EB8517"/>
        </a:solidFill>
        <a:ln>
          <a:solidFill>
            <a:srgbClr val="001689"/>
          </a:solidFill>
        </a:ln>
      </dgm:spPr>
    </dgm:pt>
    <dgm:pt modelId="{912D99D4-D2D3-48D7-A66F-FCEE27A6A751}" type="pres">
      <dgm:prSet presAssocID="{06FB21A1-1208-41CC-BBB7-FAB6FF23B251}" presName="text_3" presStyleLbl="node1" presStyleIdx="2" presStyleCnt="6">
        <dgm:presLayoutVars>
          <dgm:bulletEnabled val="1"/>
        </dgm:presLayoutVars>
      </dgm:prSet>
      <dgm:spPr/>
      <dgm:t>
        <a:bodyPr/>
        <a:lstStyle/>
        <a:p>
          <a:endParaRPr lang="es-ES"/>
        </a:p>
      </dgm:t>
    </dgm:pt>
    <dgm:pt modelId="{98441B63-8BBF-4ADD-9F9D-0D95EB521C33}" type="pres">
      <dgm:prSet presAssocID="{06FB21A1-1208-41CC-BBB7-FAB6FF23B251}" presName="accent_3" presStyleCnt="0"/>
      <dgm:spPr/>
    </dgm:pt>
    <dgm:pt modelId="{2214F72C-8EB9-4DBB-A6C2-7A0353CC867C}" type="pres">
      <dgm:prSet presAssocID="{06FB21A1-1208-41CC-BBB7-FAB6FF23B251}" presName="accentRepeatNode" presStyleLbl="solidFgAcc1" presStyleIdx="2" presStyleCnt="6"/>
      <dgm:spPr>
        <a:solidFill>
          <a:srgbClr val="EB8517"/>
        </a:solidFill>
        <a:ln>
          <a:solidFill>
            <a:srgbClr val="001689"/>
          </a:solidFill>
        </a:ln>
      </dgm:spPr>
    </dgm:pt>
    <dgm:pt modelId="{42DD8798-E8E7-4883-8429-8EFC5417386B}" type="pres">
      <dgm:prSet presAssocID="{9A59A40D-81BA-4474-BC48-11A06CBC601C}" presName="text_4" presStyleLbl="node1" presStyleIdx="3" presStyleCnt="6">
        <dgm:presLayoutVars>
          <dgm:bulletEnabled val="1"/>
        </dgm:presLayoutVars>
      </dgm:prSet>
      <dgm:spPr/>
      <dgm:t>
        <a:bodyPr/>
        <a:lstStyle/>
        <a:p>
          <a:endParaRPr lang="es-ES"/>
        </a:p>
      </dgm:t>
    </dgm:pt>
    <dgm:pt modelId="{98DF1A27-77E5-4835-9967-EAB60D54E918}" type="pres">
      <dgm:prSet presAssocID="{9A59A40D-81BA-4474-BC48-11A06CBC601C}" presName="accent_4" presStyleCnt="0"/>
      <dgm:spPr/>
    </dgm:pt>
    <dgm:pt modelId="{6CD4FA7F-D4C6-4E46-B3E9-EA6430885E04}" type="pres">
      <dgm:prSet presAssocID="{9A59A40D-81BA-4474-BC48-11A06CBC601C}" presName="accentRepeatNode" presStyleLbl="solidFgAcc1" presStyleIdx="3" presStyleCnt="6"/>
      <dgm:spPr>
        <a:solidFill>
          <a:srgbClr val="EB8517"/>
        </a:solidFill>
        <a:ln>
          <a:solidFill>
            <a:srgbClr val="001689"/>
          </a:solidFill>
        </a:ln>
      </dgm:spPr>
    </dgm:pt>
    <dgm:pt modelId="{BEBD424B-35D3-4195-9DFB-26B89A0B6EB2}" type="pres">
      <dgm:prSet presAssocID="{90A7870B-6AC1-442B-90A7-B7B5805C92D6}" presName="text_5" presStyleLbl="node1" presStyleIdx="4" presStyleCnt="6">
        <dgm:presLayoutVars>
          <dgm:bulletEnabled val="1"/>
        </dgm:presLayoutVars>
      </dgm:prSet>
      <dgm:spPr/>
      <dgm:t>
        <a:bodyPr/>
        <a:lstStyle/>
        <a:p>
          <a:endParaRPr lang="es-ES"/>
        </a:p>
      </dgm:t>
    </dgm:pt>
    <dgm:pt modelId="{E2960A3F-C1C8-4F95-8F68-6A28B703119E}" type="pres">
      <dgm:prSet presAssocID="{90A7870B-6AC1-442B-90A7-B7B5805C92D6}" presName="accent_5" presStyleCnt="0"/>
      <dgm:spPr/>
    </dgm:pt>
    <dgm:pt modelId="{06AF01D7-2468-47AE-BDD5-05915FE0A428}" type="pres">
      <dgm:prSet presAssocID="{90A7870B-6AC1-442B-90A7-B7B5805C92D6}" presName="accentRepeatNode" presStyleLbl="solidFgAcc1" presStyleIdx="4" presStyleCnt="6"/>
      <dgm:spPr>
        <a:solidFill>
          <a:srgbClr val="EB8517"/>
        </a:solidFill>
        <a:ln>
          <a:solidFill>
            <a:srgbClr val="001689"/>
          </a:solidFill>
        </a:ln>
      </dgm:spPr>
    </dgm:pt>
    <dgm:pt modelId="{225F258F-54FA-4931-B189-DA77856F8C34}" type="pres">
      <dgm:prSet presAssocID="{B949C236-2CBD-4096-855B-C72FAC976CD3}" presName="text_6" presStyleLbl="node1" presStyleIdx="5" presStyleCnt="6">
        <dgm:presLayoutVars>
          <dgm:bulletEnabled val="1"/>
        </dgm:presLayoutVars>
      </dgm:prSet>
      <dgm:spPr/>
      <dgm:t>
        <a:bodyPr/>
        <a:lstStyle/>
        <a:p>
          <a:endParaRPr lang="es-ES"/>
        </a:p>
      </dgm:t>
    </dgm:pt>
    <dgm:pt modelId="{00EE28A2-7B1B-441F-AED0-D36297BED4F5}" type="pres">
      <dgm:prSet presAssocID="{B949C236-2CBD-4096-855B-C72FAC976CD3}" presName="accent_6" presStyleCnt="0"/>
      <dgm:spPr/>
    </dgm:pt>
    <dgm:pt modelId="{37A7B5B2-05DD-43D2-B290-17B7D6060315}" type="pres">
      <dgm:prSet presAssocID="{B949C236-2CBD-4096-855B-C72FAC976CD3}" presName="accentRepeatNode" presStyleLbl="solidFgAcc1" presStyleIdx="5" presStyleCnt="6"/>
      <dgm:spPr>
        <a:solidFill>
          <a:srgbClr val="EB8517"/>
        </a:solidFill>
        <a:ln>
          <a:solidFill>
            <a:srgbClr val="001689"/>
          </a:solidFill>
        </a:ln>
      </dgm:spPr>
    </dgm:pt>
  </dgm:ptLst>
  <dgm:cxnLst>
    <dgm:cxn modelId="{BE404D81-38EF-4775-B62F-D9112032E60C}" srcId="{EC0B1754-ED33-4303-8EE8-B75FC83D1774}" destId="{9A59A40D-81BA-4474-BC48-11A06CBC601C}" srcOrd="3" destOrd="0" parTransId="{A3B9E1F3-7B34-4AE6-AFA2-5CA23864E2E0}" sibTransId="{F08BB49A-11DB-43E1-B854-A8E9E6CD72AA}"/>
    <dgm:cxn modelId="{FF0D9334-6456-477E-B697-7B2618F160D5}" type="presOf" srcId="{626D619B-AA6F-488D-9E87-5CDDA4020563}" destId="{F3C06629-B3F5-4358-9CC1-FDE055636929}" srcOrd="0" destOrd="0" presId="urn:microsoft.com/office/officeart/2008/layout/VerticalCurvedList"/>
    <dgm:cxn modelId="{E02B20E4-3512-4CF3-908A-A7DE2E60FE40}" type="presOf" srcId="{9A59A40D-81BA-4474-BC48-11A06CBC601C}" destId="{42DD8798-E8E7-4883-8429-8EFC5417386B}" srcOrd="0" destOrd="0" presId="urn:microsoft.com/office/officeart/2008/layout/VerticalCurvedList"/>
    <dgm:cxn modelId="{57A6DDE2-B270-4A5A-89E6-D1BE3D0A2106}" type="presOf" srcId="{A21D73B4-BB88-4FF3-A668-B167505299B9}" destId="{38E9CA44-019F-4B2E-BC30-617A6399BFAA}" srcOrd="0" destOrd="0" presId="urn:microsoft.com/office/officeart/2008/layout/VerticalCurvedList"/>
    <dgm:cxn modelId="{1F303960-B47E-4F79-9744-D1BD0053A177}" srcId="{EC0B1754-ED33-4303-8EE8-B75FC83D1774}" destId="{B949C236-2CBD-4096-855B-C72FAC976CD3}" srcOrd="5" destOrd="0" parTransId="{F1D506B9-2DE1-4BDE-AA91-D08EB0C89B27}" sibTransId="{3C83E7C2-DF39-4A5B-AD63-80077D793EF4}"/>
    <dgm:cxn modelId="{7928C2B3-8ADD-42ED-9645-BEAEF2011178}" type="presOf" srcId="{EC0B1754-ED33-4303-8EE8-B75FC83D1774}" destId="{F32F1F9C-3CCB-431A-BF97-80A5F4F332BB}" srcOrd="0" destOrd="0" presId="urn:microsoft.com/office/officeart/2008/layout/VerticalCurvedList"/>
    <dgm:cxn modelId="{02DB487B-8AE5-40A2-B531-E10816666EEB}" type="presOf" srcId="{90A7870B-6AC1-442B-90A7-B7B5805C92D6}" destId="{BEBD424B-35D3-4195-9DFB-26B89A0B6EB2}" srcOrd="0" destOrd="0" presId="urn:microsoft.com/office/officeart/2008/layout/VerticalCurvedList"/>
    <dgm:cxn modelId="{5E11E65D-4CEF-4D70-8F98-F36F5B91FBE7}" type="presOf" srcId="{B949C236-2CBD-4096-855B-C72FAC976CD3}" destId="{225F258F-54FA-4931-B189-DA77856F8C34}" srcOrd="0" destOrd="0" presId="urn:microsoft.com/office/officeart/2008/layout/VerticalCurvedList"/>
    <dgm:cxn modelId="{F8D325A3-54B7-4340-9988-3612AB3AAF7E}" type="presOf" srcId="{06FB21A1-1208-41CC-BBB7-FAB6FF23B251}" destId="{912D99D4-D2D3-48D7-A66F-FCEE27A6A751}" srcOrd="0" destOrd="0" presId="urn:microsoft.com/office/officeart/2008/layout/VerticalCurvedList"/>
    <dgm:cxn modelId="{76E33B33-70B8-4058-98FA-C00777B0DD4A}" srcId="{EC0B1754-ED33-4303-8EE8-B75FC83D1774}" destId="{06FB21A1-1208-41CC-BBB7-FAB6FF23B251}" srcOrd="2" destOrd="0" parTransId="{78BBC339-B5B7-48F8-B538-1367C8F123BB}" sibTransId="{1BC16115-AEEE-41BE-9F3E-2FB7EB16EB3E}"/>
    <dgm:cxn modelId="{EACEE9D0-21D4-40D9-B926-FF3EC80322F8}" srcId="{EC0B1754-ED33-4303-8EE8-B75FC83D1774}" destId="{A21D73B4-BB88-4FF3-A668-B167505299B9}" srcOrd="0" destOrd="0" parTransId="{1CC19D3F-70D8-4B3C-B2C6-61A484CFED33}" sibTransId="{626D619B-AA6F-488D-9E87-5CDDA4020563}"/>
    <dgm:cxn modelId="{24AED504-8395-44BE-BC5A-3549CE63B91C}" srcId="{EC0B1754-ED33-4303-8EE8-B75FC83D1774}" destId="{90A7870B-6AC1-442B-90A7-B7B5805C92D6}" srcOrd="4" destOrd="0" parTransId="{6B644F7B-0DBC-4DFC-BD5F-F5B3A0047104}" sibTransId="{B89FA40B-119F-4F42-BE0C-2C80307F7880}"/>
    <dgm:cxn modelId="{7D5C5DCB-F463-42EC-927B-754799ED49DA}" srcId="{EC0B1754-ED33-4303-8EE8-B75FC83D1774}" destId="{62D00653-C19E-43BA-AA0F-DB2449CB4C95}" srcOrd="1" destOrd="0" parTransId="{3FAE5658-01B1-417A-8FE3-47284D3E5BEA}" sibTransId="{EDDB81AE-AB01-4FCD-A791-4F15E9DFF9E6}"/>
    <dgm:cxn modelId="{592CF67B-B6CC-453D-BD4D-F7EDF8699A37}" type="presOf" srcId="{62D00653-C19E-43BA-AA0F-DB2449CB4C95}" destId="{2F409F7E-92B5-48D2-A05B-7BB8ED2ED342}" srcOrd="0" destOrd="0" presId="urn:microsoft.com/office/officeart/2008/layout/VerticalCurvedList"/>
    <dgm:cxn modelId="{C2420EFD-3E85-4AED-8584-84C0FD924EBB}" type="presParOf" srcId="{F32F1F9C-3CCB-431A-BF97-80A5F4F332BB}" destId="{2C2C5EBE-2626-4984-ADFC-E2E9EAEB77F2}" srcOrd="0" destOrd="0" presId="urn:microsoft.com/office/officeart/2008/layout/VerticalCurvedList"/>
    <dgm:cxn modelId="{07DE5501-B393-462E-B7E5-3690E15FF571}" type="presParOf" srcId="{2C2C5EBE-2626-4984-ADFC-E2E9EAEB77F2}" destId="{5B138C6A-72B9-496C-A839-0E59302409DF}" srcOrd="0" destOrd="0" presId="urn:microsoft.com/office/officeart/2008/layout/VerticalCurvedList"/>
    <dgm:cxn modelId="{7771897F-98D4-4A5B-9587-4B1AF51DE377}" type="presParOf" srcId="{5B138C6A-72B9-496C-A839-0E59302409DF}" destId="{15D811B6-DE07-4341-AE88-0C4EFE63F736}" srcOrd="0" destOrd="0" presId="urn:microsoft.com/office/officeart/2008/layout/VerticalCurvedList"/>
    <dgm:cxn modelId="{3932AA2C-ABB6-4F8D-A6DC-B421AF9AB6AA}" type="presParOf" srcId="{5B138C6A-72B9-496C-A839-0E59302409DF}" destId="{F3C06629-B3F5-4358-9CC1-FDE055636929}" srcOrd="1" destOrd="0" presId="urn:microsoft.com/office/officeart/2008/layout/VerticalCurvedList"/>
    <dgm:cxn modelId="{A2DE255B-2E77-4DBD-A305-D1F11A8F4F89}" type="presParOf" srcId="{5B138C6A-72B9-496C-A839-0E59302409DF}" destId="{9D370C15-CB23-4B8D-8C04-B8B5D8A5BF79}" srcOrd="2" destOrd="0" presId="urn:microsoft.com/office/officeart/2008/layout/VerticalCurvedList"/>
    <dgm:cxn modelId="{201544C2-6999-4D72-8D11-E33CA05C1A3C}" type="presParOf" srcId="{5B138C6A-72B9-496C-A839-0E59302409DF}" destId="{59180660-310C-46D9-9F17-CDD2204BC0FE}" srcOrd="3" destOrd="0" presId="urn:microsoft.com/office/officeart/2008/layout/VerticalCurvedList"/>
    <dgm:cxn modelId="{AD88ABD5-0DD9-4AEF-997B-7288F686CDB8}" type="presParOf" srcId="{2C2C5EBE-2626-4984-ADFC-E2E9EAEB77F2}" destId="{38E9CA44-019F-4B2E-BC30-617A6399BFAA}" srcOrd="1" destOrd="0" presId="urn:microsoft.com/office/officeart/2008/layout/VerticalCurvedList"/>
    <dgm:cxn modelId="{27B4116D-BC2B-44D5-A33B-5FC2BC754665}" type="presParOf" srcId="{2C2C5EBE-2626-4984-ADFC-E2E9EAEB77F2}" destId="{52D87FB9-3ABC-43C4-BCEC-FB362A552A4F}" srcOrd="2" destOrd="0" presId="urn:microsoft.com/office/officeart/2008/layout/VerticalCurvedList"/>
    <dgm:cxn modelId="{E400FABE-832F-48ED-900F-4E294FEDFA58}" type="presParOf" srcId="{52D87FB9-3ABC-43C4-BCEC-FB362A552A4F}" destId="{12E637B7-DEF8-45BA-ABAC-1BB928271C39}" srcOrd="0" destOrd="0" presId="urn:microsoft.com/office/officeart/2008/layout/VerticalCurvedList"/>
    <dgm:cxn modelId="{72947E0A-9F3B-4EFF-9CCE-2752ACCC26E0}" type="presParOf" srcId="{2C2C5EBE-2626-4984-ADFC-E2E9EAEB77F2}" destId="{2F409F7E-92B5-48D2-A05B-7BB8ED2ED342}" srcOrd="3" destOrd="0" presId="urn:microsoft.com/office/officeart/2008/layout/VerticalCurvedList"/>
    <dgm:cxn modelId="{D71AFC94-2F97-413E-A9B9-90EBA0F7F574}" type="presParOf" srcId="{2C2C5EBE-2626-4984-ADFC-E2E9EAEB77F2}" destId="{48FD28B5-BF4C-4A4E-B34E-9EFEC1666437}" srcOrd="4" destOrd="0" presId="urn:microsoft.com/office/officeart/2008/layout/VerticalCurvedList"/>
    <dgm:cxn modelId="{BD334FAB-949D-4051-8045-B4553961361E}" type="presParOf" srcId="{48FD28B5-BF4C-4A4E-B34E-9EFEC1666437}" destId="{9953059F-B712-4B70-BD99-C4E51EBE4A23}" srcOrd="0" destOrd="0" presId="urn:microsoft.com/office/officeart/2008/layout/VerticalCurvedList"/>
    <dgm:cxn modelId="{7BE194B1-B300-4CB1-924A-71F0D5AA8D7F}" type="presParOf" srcId="{2C2C5EBE-2626-4984-ADFC-E2E9EAEB77F2}" destId="{912D99D4-D2D3-48D7-A66F-FCEE27A6A751}" srcOrd="5" destOrd="0" presId="urn:microsoft.com/office/officeart/2008/layout/VerticalCurvedList"/>
    <dgm:cxn modelId="{D426C388-00A4-4DE6-BC5B-1AF9DAD1EE24}" type="presParOf" srcId="{2C2C5EBE-2626-4984-ADFC-E2E9EAEB77F2}" destId="{98441B63-8BBF-4ADD-9F9D-0D95EB521C33}" srcOrd="6" destOrd="0" presId="urn:microsoft.com/office/officeart/2008/layout/VerticalCurvedList"/>
    <dgm:cxn modelId="{901D878B-0F6F-42BC-8014-DF43CFD6DE0F}" type="presParOf" srcId="{98441B63-8BBF-4ADD-9F9D-0D95EB521C33}" destId="{2214F72C-8EB9-4DBB-A6C2-7A0353CC867C}" srcOrd="0" destOrd="0" presId="urn:microsoft.com/office/officeart/2008/layout/VerticalCurvedList"/>
    <dgm:cxn modelId="{51A93352-012D-43D7-8B3D-EBE3E3AF447E}" type="presParOf" srcId="{2C2C5EBE-2626-4984-ADFC-E2E9EAEB77F2}" destId="{42DD8798-E8E7-4883-8429-8EFC5417386B}" srcOrd="7" destOrd="0" presId="urn:microsoft.com/office/officeart/2008/layout/VerticalCurvedList"/>
    <dgm:cxn modelId="{58F03C12-5EDD-4594-B6C5-BFA92A941D72}" type="presParOf" srcId="{2C2C5EBE-2626-4984-ADFC-E2E9EAEB77F2}" destId="{98DF1A27-77E5-4835-9967-EAB60D54E918}" srcOrd="8" destOrd="0" presId="urn:microsoft.com/office/officeart/2008/layout/VerticalCurvedList"/>
    <dgm:cxn modelId="{A63F7DFD-52AE-401B-BE43-9E86EE0F6D5A}" type="presParOf" srcId="{98DF1A27-77E5-4835-9967-EAB60D54E918}" destId="{6CD4FA7F-D4C6-4E46-B3E9-EA6430885E04}" srcOrd="0" destOrd="0" presId="urn:microsoft.com/office/officeart/2008/layout/VerticalCurvedList"/>
    <dgm:cxn modelId="{0D5745D0-C208-4B92-B361-537D648DA625}" type="presParOf" srcId="{2C2C5EBE-2626-4984-ADFC-E2E9EAEB77F2}" destId="{BEBD424B-35D3-4195-9DFB-26B89A0B6EB2}" srcOrd="9" destOrd="0" presId="urn:microsoft.com/office/officeart/2008/layout/VerticalCurvedList"/>
    <dgm:cxn modelId="{3C1568E0-B1EE-4954-9293-4495380A8713}" type="presParOf" srcId="{2C2C5EBE-2626-4984-ADFC-E2E9EAEB77F2}" destId="{E2960A3F-C1C8-4F95-8F68-6A28B703119E}" srcOrd="10" destOrd="0" presId="urn:microsoft.com/office/officeart/2008/layout/VerticalCurvedList"/>
    <dgm:cxn modelId="{1AFF1C31-07FB-480D-B2B5-CE37128BD7F8}" type="presParOf" srcId="{E2960A3F-C1C8-4F95-8F68-6A28B703119E}" destId="{06AF01D7-2468-47AE-BDD5-05915FE0A428}" srcOrd="0" destOrd="0" presId="urn:microsoft.com/office/officeart/2008/layout/VerticalCurvedList"/>
    <dgm:cxn modelId="{EEC800CD-999B-420B-9C81-A190E187F344}" type="presParOf" srcId="{2C2C5EBE-2626-4984-ADFC-E2E9EAEB77F2}" destId="{225F258F-54FA-4931-B189-DA77856F8C34}" srcOrd="11" destOrd="0" presId="urn:microsoft.com/office/officeart/2008/layout/VerticalCurvedList"/>
    <dgm:cxn modelId="{E614BB46-F6C8-4A2D-A766-CE9A14494B23}" type="presParOf" srcId="{2C2C5EBE-2626-4984-ADFC-E2E9EAEB77F2}" destId="{00EE28A2-7B1B-441F-AED0-D36297BED4F5}" srcOrd="12" destOrd="0" presId="urn:microsoft.com/office/officeart/2008/layout/VerticalCurvedList"/>
    <dgm:cxn modelId="{E86CD4D0-4DBB-4A81-8E65-E77991200570}" type="presParOf" srcId="{00EE28A2-7B1B-441F-AED0-D36297BED4F5}" destId="{37A7B5B2-05DD-43D2-B290-17B7D606031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C06629-B3F5-4358-9CC1-FDE055636929}">
      <dsp:nvSpPr>
        <dsp:cNvPr id="0" name=""/>
        <dsp:cNvSpPr/>
      </dsp:nvSpPr>
      <dsp:spPr>
        <a:xfrm>
          <a:off x="-7142500" y="-1091910"/>
          <a:ext cx="8500745" cy="8500745"/>
        </a:xfrm>
        <a:prstGeom prst="blockArc">
          <a:avLst>
            <a:gd name="adj1" fmla="val 18900000"/>
            <a:gd name="adj2" fmla="val 2700000"/>
            <a:gd name="adj3" fmla="val 254"/>
          </a:avLst>
        </a:prstGeom>
        <a:noFill/>
        <a:ln w="25400" cap="flat" cmpd="sng" algn="ctr">
          <a:solidFill>
            <a:srgbClr val="001689"/>
          </a:solidFill>
          <a:prstDash val="solid"/>
        </a:ln>
        <a:effectLst/>
      </dsp:spPr>
      <dsp:style>
        <a:lnRef idx="2">
          <a:scrgbClr r="0" g="0" b="0"/>
        </a:lnRef>
        <a:fillRef idx="0">
          <a:scrgbClr r="0" g="0" b="0"/>
        </a:fillRef>
        <a:effectRef idx="0">
          <a:scrgbClr r="0" g="0" b="0"/>
        </a:effectRef>
        <a:fontRef idx="minor"/>
      </dsp:style>
    </dsp:sp>
    <dsp:sp modelId="{38E9CA44-019F-4B2E-BC30-617A6399BFAA}">
      <dsp:nvSpPr>
        <dsp:cNvPr id="0" name=""/>
        <dsp:cNvSpPr/>
      </dsp:nvSpPr>
      <dsp:spPr>
        <a:xfrm>
          <a:off x="505669" y="332649"/>
          <a:ext cx="11723314" cy="665045"/>
        </a:xfrm>
        <a:prstGeom prst="rect">
          <a:avLst/>
        </a:prstGeom>
        <a:solidFill>
          <a:srgbClr val="F6F6FF"/>
        </a:solidFill>
        <a:ln w="25400" cap="flat" cmpd="sng" algn="ctr">
          <a:solidFill>
            <a:srgbClr val="495AD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7880" tIns="86360" rIns="86360" bIns="86360" numCol="1" spcCol="1270" anchor="ctr" anchorCtr="0">
          <a:noAutofit/>
        </a:bodyPr>
        <a:lstStyle/>
        <a:p>
          <a:pPr lvl="0" algn="l" defTabSz="1511300">
            <a:lnSpc>
              <a:spcPct val="90000"/>
            </a:lnSpc>
            <a:spcBef>
              <a:spcPct val="0"/>
            </a:spcBef>
            <a:spcAft>
              <a:spcPct val="35000"/>
            </a:spcAft>
          </a:pPr>
          <a:r>
            <a:rPr lang="es-MX" sz="3400" kern="1200" dirty="0">
              <a:solidFill>
                <a:srgbClr val="001689"/>
              </a:solidFill>
            </a:rPr>
            <a:t>Claro</a:t>
          </a:r>
          <a:endParaRPr lang="es-ES" sz="3400" kern="1200" dirty="0">
            <a:solidFill>
              <a:srgbClr val="001689"/>
            </a:solidFill>
          </a:endParaRPr>
        </a:p>
      </dsp:txBody>
      <dsp:txXfrm>
        <a:off x="505669" y="332649"/>
        <a:ext cx="11723314" cy="665045"/>
      </dsp:txXfrm>
    </dsp:sp>
    <dsp:sp modelId="{12E637B7-DEF8-45BA-ABAC-1BB928271C39}">
      <dsp:nvSpPr>
        <dsp:cNvPr id="0" name=""/>
        <dsp:cNvSpPr/>
      </dsp:nvSpPr>
      <dsp:spPr>
        <a:xfrm>
          <a:off x="90016" y="249518"/>
          <a:ext cx="831307" cy="831307"/>
        </a:xfrm>
        <a:prstGeom prst="ellipse">
          <a:avLst/>
        </a:prstGeom>
        <a:solidFill>
          <a:srgbClr val="EB8517"/>
        </a:solidFill>
        <a:ln w="25400" cap="flat" cmpd="sng" algn="ctr">
          <a:solidFill>
            <a:srgbClr val="001689"/>
          </a:solidFill>
          <a:prstDash val="solid"/>
        </a:ln>
        <a:effectLst/>
      </dsp:spPr>
      <dsp:style>
        <a:lnRef idx="2">
          <a:scrgbClr r="0" g="0" b="0"/>
        </a:lnRef>
        <a:fillRef idx="1">
          <a:scrgbClr r="0" g="0" b="0"/>
        </a:fillRef>
        <a:effectRef idx="0">
          <a:scrgbClr r="0" g="0" b="0"/>
        </a:effectRef>
        <a:fontRef idx="minor"/>
      </dsp:style>
    </dsp:sp>
    <dsp:sp modelId="{2F409F7E-92B5-48D2-A05B-7BB8ED2ED342}">
      <dsp:nvSpPr>
        <dsp:cNvPr id="0" name=""/>
        <dsp:cNvSpPr/>
      </dsp:nvSpPr>
      <dsp:spPr>
        <a:xfrm>
          <a:off x="1052715" y="1330091"/>
          <a:ext cx="11176268" cy="665045"/>
        </a:xfrm>
        <a:prstGeom prst="rect">
          <a:avLst/>
        </a:prstGeom>
        <a:solidFill>
          <a:srgbClr val="F6F6FF"/>
        </a:solidFill>
        <a:ln w="25400" cap="flat" cmpd="sng" algn="ctr">
          <a:solidFill>
            <a:srgbClr val="495AD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7880" tIns="86360" rIns="86360" bIns="86360" numCol="1" spcCol="1270" anchor="ctr" anchorCtr="0">
          <a:noAutofit/>
        </a:bodyPr>
        <a:lstStyle/>
        <a:p>
          <a:pPr lvl="0" algn="l" defTabSz="1511300">
            <a:lnSpc>
              <a:spcPct val="90000"/>
            </a:lnSpc>
            <a:spcBef>
              <a:spcPct val="0"/>
            </a:spcBef>
            <a:spcAft>
              <a:spcPct val="35000"/>
            </a:spcAft>
          </a:pPr>
          <a:r>
            <a:rPr lang="es-ES" sz="3400" kern="1200" dirty="0">
              <a:solidFill>
                <a:srgbClr val="001689"/>
              </a:solidFill>
            </a:rPr>
            <a:t>Relevante</a:t>
          </a:r>
        </a:p>
      </dsp:txBody>
      <dsp:txXfrm>
        <a:off x="1052715" y="1330091"/>
        <a:ext cx="11176268" cy="665045"/>
      </dsp:txXfrm>
    </dsp:sp>
    <dsp:sp modelId="{9953059F-B712-4B70-BD99-C4E51EBE4A23}">
      <dsp:nvSpPr>
        <dsp:cNvPr id="0" name=""/>
        <dsp:cNvSpPr/>
      </dsp:nvSpPr>
      <dsp:spPr>
        <a:xfrm>
          <a:off x="637061" y="1246960"/>
          <a:ext cx="831307" cy="831307"/>
        </a:xfrm>
        <a:prstGeom prst="ellipse">
          <a:avLst/>
        </a:prstGeom>
        <a:solidFill>
          <a:srgbClr val="EB8517"/>
        </a:solidFill>
        <a:ln w="25400" cap="flat" cmpd="sng" algn="ctr">
          <a:solidFill>
            <a:srgbClr val="001689"/>
          </a:solidFill>
          <a:prstDash val="solid"/>
        </a:ln>
        <a:effectLst/>
      </dsp:spPr>
      <dsp:style>
        <a:lnRef idx="2">
          <a:scrgbClr r="0" g="0" b="0"/>
        </a:lnRef>
        <a:fillRef idx="1">
          <a:scrgbClr r="0" g="0" b="0"/>
        </a:fillRef>
        <a:effectRef idx="0">
          <a:scrgbClr r="0" g="0" b="0"/>
        </a:effectRef>
        <a:fontRef idx="minor"/>
      </dsp:style>
    </dsp:sp>
    <dsp:sp modelId="{912D99D4-D2D3-48D7-A66F-FCEE27A6A751}">
      <dsp:nvSpPr>
        <dsp:cNvPr id="0" name=""/>
        <dsp:cNvSpPr/>
      </dsp:nvSpPr>
      <dsp:spPr>
        <a:xfrm>
          <a:off x="1302865" y="2327533"/>
          <a:ext cx="10926118" cy="665045"/>
        </a:xfrm>
        <a:prstGeom prst="rect">
          <a:avLst/>
        </a:prstGeom>
        <a:solidFill>
          <a:srgbClr val="F6F6FF"/>
        </a:solidFill>
        <a:ln w="25400" cap="flat" cmpd="sng" algn="ctr">
          <a:solidFill>
            <a:srgbClr val="495AD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7880" tIns="86360" rIns="86360" bIns="86360" numCol="1" spcCol="1270" anchor="ctr" anchorCtr="0">
          <a:noAutofit/>
        </a:bodyPr>
        <a:lstStyle/>
        <a:p>
          <a:pPr lvl="0" algn="l" defTabSz="1511300">
            <a:lnSpc>
              <a:spcPct val="90000"/>
            </a:lnSpc>
            <a:spcBef>
              <a:spcPct val="0"/>
            </a:spcBef>
            <a:spcAft>
              <a:spcPct val="35000"/>
            </a:spcAft>
          </a:pPr>
          <a:r>
            <a:rPr lang="es-ES" sz="3400" kern="1200" dirty="0">
              <a:solidFill>
                <a:srgbClr val="001689"/>
              </a:solidFill>
            </a:rPr>
            <a:t>Económico</a:t>
          </a:r>
        </a:p>
      </dsp:txBody>
      <dsp:txXfrm>
        <a:off x="1302865" y="2327533"/>
        <a:ext cx="10926118" cy="665045"/>
      </dsp:txXfrm>
    </dsp:sp>
    <dsp:sp modelId="{2214F72C-8EB9-4DBB-A6C2-7A0353CC867C}">
      <dsp:nvSpPr>
        <dsp:cNvPr id="0" name=""/>
        <dsp:cNvSpPr/>
      </dsp:nvSpPr>
      <dsp:spPr>
        <a:xfrm>
          <a:off x="887211" y="2244403"/>
          <a:ext cx="831307" cy="831307"/>
        </a:xfrm>
        <a:prstGeom prst="ellipse">
          <a:avLst/>
        </a:prstGeom>
        <a:solidFill>
          <a:srgbClr val="EB8517"/>
        </a:solidFill>
        <a:ln w="25400" cap="flat" cmpd="sng" algn="ctr">
          <a:solidFill>
            <a:srgbClr val="001689"/>
          </a:solidFill>
          <a:prstDash val="solid"/>
        </a:ln>
        <a:effectLst/>
      </dsp:spPr>
      <dsp:style>
        <a:lnRef idx="2">
          <a:scrgbClr r="0" g="0" b="0"/>
        </a:lnRef>
        <a:fillRef idx="1">
          <a:scrgbClr r="0" g="0" b="0"/>
        </a:fillRef>
        <a:effectRef idx="0">
          <a:scrgbClr r="0" g="0" b="0"/>
        </a:effectRef>
        <a:fontRef idx="minor"/>
      </dsp:style>
    </dsp:sp>
    <dsp:sp modelId="{42DD8798-E8E7-4883-8429-8EFC5417386B}">
      <dsp:nvSpPr>
        <dsp:cNvPr id="0" name=""/>
        <dsp:cNvSpPr/>
      </dsp:nvSpPr>
      <dsp:spPr>
        <a:xfrm>
          <a:off x="1302865" y="3324344"/>
          <a:ext cx="10926118" cy="665045"/>
        </a:xfrm>
        <a:prstGeom prst="rect">
          <a:avLst/>
        </a:prstGeom>
        <a:solidFill>
          <a:srgbClr val="F6F6FF"/>
        </a:solidFill>
        <a:ln w="25400" cap="flat" cmpd="sng" algn="ctr">
          <a:solidFill>
            <a:srgbClr val="495AD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7880" tIns="86360" rIns="86360" bIns="86360" numCol="1" spcCol="1270" anchor="ctr" anchorCtr="0">
          <a:noAutofit/>
        </a:bodyPr>
        <a:lstStyle/>
        <a:p>
          <a:pPr lvl="0" algn="l" defTabSz="1511300">
            <a:lnSpc>
              <a:spcPct val="90000"/>
            </a:lnSpc>
            <a:spcBef>
              <a:spcPct val="0"/>
            </a:spcBef>
            <a:spcAft>
              <a:spcPct val="35000"/>
            </a:spcAft>
          </a:pPr>
          <a:r>
            <a:rPr lang="es-ES" sz="3400" kern="1200" dirty="0" err="1">
              <a:solidFill>
                <a:srgbClr val="001689"/>
              </a:solidFill>
            </a:rPr>
            <a:t>Monitoreable</a:t>
          </a:r>
          <a:endParaRPr lang="es-ES" sz="3400" kern="1200" dirty="0">
            <a:solidFill>
              <a:srgbClr val="001689"/>
            </a:solidFill>
          </a:endParaRPr>
        </a:p>
      </dsp:txBody>
      <dsp:txXfrm>
        <a:off x="1302865" y="3324344"/>
        <a:ext cx="10926118" cy="665045"/>
      </dsp:txXfrm>
    </dsp:sp>
    <dsp:sp modelId="{6CD4FA7F-D4C6-4E46-B3E9-EA6430885E04}">
      <dsp:nvSpPr>
        <dsp:cNvPr id="0" name=""/>
        <dsp:cNvSpPr/>
      </dsp:nvSpPr>
      <dsp:spPr>
        <a:xfrm>
          <a:off x="887211" y="3241213"/>
          <a:ext cx="831307" cy="831307"/>
        </a:xfrm>
        <a:prstGeom prst="ellipse">
          <a:avLst/>
        </a:prstGeom>
        <a:solidFill>
          <a:srgbClr val="EB8517"/>
        </a:solidFill>
        <a:ln w="25400" cap="flat" cmpd="sng" algn="ctr">
          <a:solidFill>
            <a:srgbClr val="001689"/>
          </a:solidFill>
          <a:prstDash val="solid"/>
        </a:ln>
        <a:effectLst/>
      </dsp:spPr>
      <dsp:style>
        <a:lnRef idx="2">
          <a:scrgbClr r="0" g="0" b="0"/>
        </a:lnRef>
        <a:fillRef idx="1">
          <a:scrgbClr r="0" g="0" b="0"/>
        </a:fillRef>
        <a:effectRef idx="0">
          <a:scrgbClr r="0" g="0" b="0"/>
        </a:effectRef>
        <a:fontRef idx="minor"/>
      </dsp:style>
    </dsp:sp>
    <dsp:sp modelId="{BEBD424B-35D3-4195-9DFB-26B89A0B6EB2}">
      <dsp:nvSpPr>
        <dsp:cNvPr id="0" name=""/>
        <dsp:cNvSpPr/>
      </dsp:nvSpPr>
      <dsp:spPr>
        <a:xfrm>
          <a:off x="1052715" y="4321786"/>
          <a:ext cx="11176268" cy="665045"/>
        </a:xfrm>
        <a:prstGeom prst="rect">
          <a:avLst/>
        </a:prstGeom>
        <a:solidFill>
          <a:srgbClr val="F6F6FF"/>
        </a:solidFill>
        <a:ln w="25400" cap="flat" cmpd="sng" algn="ctr">
          <a:solidFill>
            <a:srgbClr val="495AD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7880" tIns="86360" rIns="86360" bIns="86360" numCol="1" spcCol="1270" anchor="ctr" anchorCtr="0">
          <a:noAutofit/>
        </a:bodyPr>
        <a:lstStyle/>
        <a:p>
          <a:pPr lvl="0" algn="l" defTabSz="1511300">
            <a:lnSpc>
              <a:spcPct val="90000"/>
            </a:lnSpc>
            <a:spcBef>
              <a:spcPct val="0"/>
            </a:spcBef>
            <a:spcAft>
              <a:spcPct val="35000"/>
            </a:spcAft>
          </a:pPr>
          <a:r>
            <a:rPr lang="es-ES" sz="3400" kern="1200" dirty="0">
              <a:solidFill>
                <a:srgbClr val="001689"/>
              </a:solidFill>
            </a:rPr>
            <a:t>Adecuado</a:t>
          </a:r>
        </a:p>
      </dsp:txBody>
      <dsp:txXfrm>
        <a:off x="1052715" y="4321786"/>
        <a:ext cx="11176268" cy="665045"/>
      </dsp:txXfrm>
    </dsp:sp>
    <dsp:sp modelId="{06AF01D7-2468-47AE-BDD5-05915FE0A428}">
      <dsp:nvSpPr>
        <dsp:cNvPr id="0" name=""/>
        <dsp:cNvSpPr/>
      </dsp:nvSpPr>
      <dsp:spPr>
        <a:xfrm>
          <a:off x="637061" y="4238656"/>
          <a:ext cx="831307" cy="831307"/>
        </a:xfrm>
        <a:prstGeom prst="ellipse">
          <a:avLst/>
        </a:prstGeom>
        <a:solidFill>
          <a:srgbClr val="EB8517"/>
        </a:solidFill>
        <a:ln w="25400" cap="flat" cmpd="sng" algn="ctr">
          <a:solidFill>
            <a:srgbClr val="001689"/>
          </a:solidFill>
          <a:prstDash val="solid"/>
        </a:ln>
        <a:effectLst/>
      </dsp:spPr>
      <dsp:style>
        <a:lnRef idx="2">
          <a:scrgbClr r="0" g="0" b="0"/>
        </a:lnRef>
        <a:fillRef idx="1">
          <a:scrgbClr r="0" g="0" b="0"/>
        </a:fillRef>
        <a:effectRef idx="0">
          <a:scrgbClr r="0" g="0" b="0"/>
        </a:effectRef>
        <a:fontRef idx="minor"/>
      </dsp:style>
    </dsp:sp>
    <dsp:sp modelId="{225F258F-54FA-4931-B189-DA77856F8C34}">
      <dsp:nvSpPr>
        <dsp:cNvPr id="0" name=""/>
        <dsp:cNvSpPr/>
      </dsp:nvSpPr>
      <dsp:spPr>
        <a:xfrm>
          <a:off x="505669" y="5319229"/>
          <a:ext cx="11723314" cy="665045"/>
        </a:xfrm>
        <a:prstGeom prst="rect">
          <a:avLst/>
        </a:prstGeom>
        <a:solidFill>
          <a:srgbClr val="F6F6FF"/>
        </a:solidFill>
        <a:ln w="25400" cap="flat" cmpd="sng" algn="ctr">
          <a:solidFill>
            <a:srgbClr val="495AD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7880" tIns="86360" rIns="86360" bIns="86360" numCol="1" spcCol="1270" anchor="ctr" anchorCtr="0">
          <a:noAutofit/>
        </a:bodyPr>
        <a:lstStyle/>
        <a:p>
          <a:pPr lvl="0" algn="l" defTabSz="1511300">
            <a:lnSpc>
              <a:spcPct val="90000"/>
            </a:lnSpc>
            <a:spcBef>
              <a:spcPct val="0"/>
            </a:spcBef>
            <a:spcAft>
              <a:spcPct val="35000"/>
            </a:spcAft>
          </a:pPr>
          <a:r>
            <a:rPr lang="es-ES" sz="3400" kern="1200" dirty="0">
              <a:solidFill>
                <a:srgbClr val="001689"/>
              </a:solidFill>
            </a:rPr>
            <a:t>Aporte</a:t>
          </a:r>
          <a:r>
            <a:rPr lang="es-ES" sz="3400" kern="1200" dirty="0"/>
            <a:t> </a:t>
          </a:r>
          <a:r>
            <a:rPr lang="es-ES" sz="3400" kern="1200" dirty="0">
              <a:solidFill>
                <a:srgbClr val="001689"/>
              </a:solidFill>
            </a:rPr>
            <a:t>Marginal</a:t>
          </a:r>
        </a:p>
      </dsp:txBody>
      <dsp:txXfrm>
        <a:off x="505669" y="5319229"/>
        <a:ext cx="11723314" cy="665045"/>
      </dsp:txXfrm>
    </dsp:sp>
    <dsp:sp modelId="{37A7B5B2-05DD-43D2-B290-17B7D6060315}">
      <dsp:nvSpPr>
        <dsp:cNvPr id="0" name=""/>
        <dsp:cNvSpPr/>
      </dsp:nvSpPr>
      <dsp:spPr>
        <a:xfrm>
          <a:off x="90016" y="5236098"/>
          <a:ext cx="831307" cy="831307"/>
        </a:xfrm>
        <a:prstGeom prst="ellipse">
          <a:avLst/>
        </a:prstGeom>
        <a:solidFill>
          <a:srgbClr val="EB8517"/>
        </a:solidFill>
        <a:ln w="25400" cap="flat" cmpd="sng" algn="ctr">
          <a:solidFill>
            <a:srgbClr val="001689"/>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255"/>
          </a:xfrm>
          <a:prstGeom prst="rect">
            <a:avLst/>
          </a:prstGeom>
        </p:spPr>
        <p:txBody>
          <a:bodyPr vert="horz" lIns="52176" tIns="26088" rIns="52176" bIns="26088" rtlCol="0"/>
          <a:lstStyle>
            <a:lvl1pPr algn="l">
              <a:defRPr sz="700"/>
            </a:lvl1pPr>
          </a:lstStyle>
          <a:p>
            <a:endParaRPr lang="es-MX"/>
          </a:p>
        </p:txBody>
      </p:sp>
      <p:sp>
        <p:nvSpPr>
          <p:cNvPr id="3" name="Marcador de fecha 2"/>
          <p:cNvSpPr>
            <a:spLocks noGrp="1"/>
          </p:cNvSpPr>
          <p:nvPr>
            <p:ph type="dt" sz="quarter" idx="1"/>
          </p:nvPr>
        </p:nvSpPr>
        <p:spPr>
          <a:xfrm>
            <a:off x="3970734" y="0"/>
            <a:ext cx="3037840" cy="466255"/>
          </a:xfrm>
          <a:prstGeom prst="rect">
            <a:avLst/>
          </a:prstGeom>
        </p:spPr>
        <p:txBody>
          <a:bodyPr vert="horz" lIns="52176" tIns="26088" rIns="52176" bIns="26088" rtlCol="0"/>
          <a:lstStyle>
            <a:lvl1pPr algn="r">
              <a:defRPr sz="700"/>
            </a:lvl1pPr>
          </a:lstStyle>
          <a:p>
            <a:fld id="{B9010C6D-4CD3-48B8-A9A9-F62D60C00BB4}" type="datetimeFigureOut">
              <a:rPr lang="es-MX" smtClean="0"/>
              <a:t>13/06/2024</a:t>
            </a:fld>
            <a:endParaRPr lang="es-MX"/>
          </a:p>
        </p:txBody>
      </p:sp>
      <p:sp>
        <p:nvSpPr>
          <p:cNvPr id="4" name="Marcador de pie de página 3"/>
          <p:cNvSpPr>
            <a:spLocks noGrp="1"/>
          </p:cNvSpPr>
          <p:nvPr>
            <p:ph type="ftr" sz="quarter" idx="2"/>
          </p:nvPr>
        </p:nvSpPr>
        <p:spPr>
          <a:xfrm>
            <a:off x="0" y="8830147"/>
            <a:ext cx="3037840" cy="466254"/>
          </a:xfrm>
          <a:prstGeom prst="rect">
            <a:avLst/>
          </a:prstGeom>
        </p:spPr>
        <p:txBody>
          <a:bodyPr vert="horz" lIns="52176" tIns="26088" rIns="52176" bIns="26088" rtlCol="0" anchor="b"/>
          <a:lstStyle>
            <a:lvl1pPr algn="l">
              <a:defRPr sz="700"/>
            </a:lvl1pPr>
          </a:lstStyle>
          <a:p>
            <a:endParaRPr lang="es-MX"/>
          </a:p>
        </p:txBody>
      </p:sp>
      <p:sp>
        <p:nvSpPr>
          <p:cNvPr id="5" name="Marcador de número de diapositiva 4"/>
          <p:cNvSpPr>
            <a:spLocks noGrp="1"/>
          </p:cNvSpPr>
          <p:nvPr>
            <p:ph type="sldNum" sz="quarter" idx="3"/>
          </p:nvPr>
        </p:nvSpPr>
        <p:spPr>
          <a:xfrm>
            <a:off x="3970734" y="8830147"/>
            <a:ext cx="3037840" cy="466254"/>
          </a:xfrm>
          <a:prstGeom prst="rect">
            <a:avLst/>
          </a:prstGeom>
        </p:spPr>
        <p:txBody>
          <a:bodyPr vert="horz" lIns="52176" tIns="26088" rIns="52176" bIns="26088" rtlCol="0" anchor="b"/>
          <a:lstStyle>
            <a:lvl1pPr algn="r">
              <a:defRPr sz="700"/>
            </a:lvl1pPr>
          </a:lstStyle>
          <a:p>
            <a:fld id="{CE1C5E82-5161-4729-B7D2-03C3E3D78048}" type="slidenum">
              <a:rPr lang="es-MX" smtClean="0"/>
              <a:t>‹Nº›</a:t>
            </a:fld>
            <a:endParaRPr lang="es-MX"/>
          </a:p>
        </p:txBody>
      </p:sp>
    </p:spTree>
    <p:extLst>
      <p:ext uri="{BB962C8B-B14F-4D97-AF65-F5344CB8AC3E}">
        <p14:creationId xmlns:p14="http://schemas.microsoft.com/office/powerpoint/2010/main" val="2656899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255"/>
          </a:xfrm>
          <a:prstGeom prst="rect">
            <a:avLst/>
          </a:prstGeom>
        </p:spPr>
        <p:txBody>
          <a:bodyPr vert="horz" lIns="52176" tIns="26088" rIns="52176" bIns="26088" rtlCol="0"/>
          <a:lstStyle>
            <a:lvl1pPr algn="l">
              <a:defRPr sz="700"/>
            </a:lvl1pPr>
          </a:lstStyle>
          <a:p>
            <a:endParaRPr lang="es-MX"/>
          </a:p>
        </p:txBody>
      </p:sp>
      <p:sp>
        <p:nvSpPr>
          <p:cNvPr id="3" name="Marcador de fecha 2"/>
          <p:cNvSpPr>
            <a:spLocks noGrp="1"/>
          </p:cNvSpPr>
          <p:nvPr>
            <p:ph type="dt" idx="1"/>
          </p:nvPr>
        </p:nvSpPr>
        <p:spPr>
          <a:xfrm>
            <a:off x="3970734" y="0"/>
            <a:ext cx="3037840" cy="466255"/>
          </a:xfrm>
          <a:prstGeom prst="rect">
            <a:avLst/>
          </a:prstGeom>
        </p:spPr>
        <p:txBody>
          <a:bodyPr vert="horz" lIns="52176" tIns="26088" rIns="52176" bIns="26088" rtlCol="0"/>
          <a:lstStyle>
            <a:lvl1pPr algn="r">
              <a:defRPr sz="700"/>
            </a:lvl1pPr>
          </a:lstStyle>
          <a:p>
            <a:fld id="{D3B4C45D-7FCA-4423-B222-0A2A1B9D37F0}" type="datetimeFigureOut">
              <a:rPr lang="es-MX" smtClean="0"/>
              <a:t>13/06/2024</a:t>
            </a:fld>
            <a:endParaRPr lang="es-MX"/>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52176" tIns="26088" rIns="52176" bIns="26088" rtlCol="0" anchor="ctr"/>
          <a:lstStyle/>
          <a:p>
            <a:endParaRPr lang="es-MX"/>
          </a:p>
        </p:txBody>
      </p:sp>
      <p:sp>
        <p:nvSpPr>
          <p:cNvPr id="5" name="Marcador de notas 4"/>
          <p:cNvSpPr>
            <a:spLocks noGrp="1"/>
          </p:cNvSpPr>
          <p:nvPr>
            <p:ph type="body" sz="quarter" idx="3"/>
          </p:nvPr>
        </p:nvSpPr>
        <p:spPr>
          <a:xfrm>
            <a:off x="701040" y="4474610"/>
            <a:ext cx="5608320" cy="3659740"/>
          </a:xfrm>
          <a:prstGeom prst="rect">
            <a:avLst/>
          </a:prstGeom>
        </p:spPr>
        <p:txBody>
          <a:bodyPr vert="horz" lIns="52176" tIns="26088" rIns="52176" bIns="26088"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830147"/>
            <a:ext cx="3037840" cy="466254"/>
          </a:xfrm>
          <a:prstGeom prst="rect">
            <a:avLst/>
          </a:prstGeom>
        </p:spPr>
        <p:txBody>
          <a:bodyPr vert="horz" lIns="52176" tIns="26088" rIns="52176" bIns="26088" rtlCol="0" anchor="b"/>
          <a:lstStyle>
            <a:lvl1pPr algn="l">
              <a:defRPr sz="700"/>
            </a:lvl1pPr>
          </a:lstStyle>
          <a:p>
            <a:endParaRPr lang="es-MX"/>
          </a:p>
        </p:txBody>
      </p:sp>
      <p:sp>
        <p:nvSpPr>
          <p:cNvPr id="7" name="Marcador de número de diapositiva 6"/>
          <p:cNvSpPr>
            <a:spLocks noGrp="1"/>
          </p:cNvSpPr>
          <p:nvPr>
            <p:ph type="sldNum" sz="quarter" idx="5"/>
          </p:nvPr>
        </p:nvSpPr>
        <p:spPr>
          <a:xfrm>
            <a:off x="3970734" y="8830147"/>
            <a:ext cx="3037840" cy="466254"/>
          </a:xfrm>
          <a:prstGeom prst="rect">
            <a:avLst/>
          </a:prstGeom>
        </p:spPr>
        <p:txBody>
          <a:bodyPr vert="horz" lIns="52176" tIns="26088" rIns="52176" bIns="26088" rtlCol="0" anchor="b"/>
          <a:lstStyle>
            <a:lvl1pPr algn="r">
              <a:defRPr sz="700"/>
            </a:lvl1pPr>
          </a:lstStyle>
          <a:p>
            <a:fld id="{7D312C58-C39A-4FA5-BE52-E696F9F695D7}" type="slidenum">
              <a:rPr lang="es-MX" smtClean="0"/>
              <a:t>‹Nº›</a:t>
            </a:fld>
            <a:endParaRPr lang="es-MX"/>
          </a:p>
        </p:txBody>
      </p:sp>
    </p:spTree>
    <p:extLst>
      <p:ext uri="{BB962C8B-B14F-4D97-AF65-F5344CB8AC3E}">
        <p14:creationId xmlns:p14="http://schemas.microsoft.com/office/powerpoint/2010/main" val="3198015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C8136092-2EDF-47BF-99B1-B87430F95B70}" type="slidenum">
              <a:rPr lang="es-ES" smtClean="0"/>
              <a:t>23</a:t>
            </a:fld>
            <a:endParaRPr lang="es-ES"/>
          </a:p>
        </p:txBody>
      </p:sp>
    </p:spTree>
    <p:extLst>
      <p:ext uri="{BB962C8B-B14F-4D97-AF65-F5344CB8AC3E}">
        <p14:creationId xmlns:p14="http://schemas.microsoft.com/office/powerpoint/2010/main" val="118020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DA509D9-7743-4972-96E3-324FACBE92AA}" type="slidenum">
              <a:rPr kumimoji="0" lang="es-MX" sz="7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26</a:t>
            </a:fld>
            <a:endParaRPr kumimoji="0" lang="es-MX" sz="7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714402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DA509D9-7743-4972-96E3-324FACBE92AA}" type="slidenum">
              <a:rPr kumimoji="0" lang="es-MX" sz="7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27</a:t>
            </a:fld>
            <a:endParaRPr kumimoji="0" lang="es-MX" sz="7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179058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DA509D9-7743-4972-96E3-324FACBE92AA}" type="slidenum">
              <a:rPr lang="es-MX" smtClean="0"/>
              <a:t>28</a:t>
            </a:fld>
            <a:endParaRPr lang="es-MX"/>
          </a:p>
        </p:txBody>
      </p:sp>
    </p:spTree>
    <p:extLst>
      <p:ext uri="{BB962C8B-B14F-4D97-AF65-F5344CB8AC3E}">
        <p14:creationId xmlns:p14="http://schemas.microsoft.com/office/powerpoint/2010/main" val="2993258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DA509D9-7743-4972-96E3-324FACBE92AA}" type="slidenum">
              <a:rPr lang="es-MX" smtClean="0"/>
              <a:t>29</a:t>
            </a:fld>
            <a:endParaRPr lang="es-MX"/>
          </a:p>
        </p:txBody>
      </p:sp>
    </p:spTree>
    <p:extLst>
      <p:ext uri="{BB962C8B-B14F-4D97-AF65-F5344CB8AC3E}">
        <p14:creationId xmlns:p14="http://schemas.microsoft.com/office/powerpoint/2010/main" val="20681104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8760460"/>
          </a:xfrm>
          <a:custGeom>
            <a:avLst/>
            <a:gdLst/>
            <a:ahLst/>
            <a:cxnLst/>
            <a:rect l="l" t="t" r="r" b="b"/>
            <a:pathLst>
              <a:path w="18288000" h="8760460">
                <a:moveTo>
                  <a:pt x="0" y="8759928"/>
                </a:moveTo>
                <a:lnTo>
                  <a:pt x="18287998" y="8759928"/>
                </a:lnTo>
                <a:lnTo>
                  <a:pt x="18287998" y="0"/>
                </a:lnTo>
                <a:lnTo>
                  <a:pt x="0" y="0"/>
                </a:lnTo>
                <a:lnTo>
                  <a:pt x="0" y="8759928"/>
                </a:lnTo>
                <a:close/>
              </a:path>
            </a:pathLst>
          </a:custGeom>
          <a:solidFill>
            <a:srgbClr val="F1F4FF"/>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827257" y="0"/>
            <a:ext cx="8460742" cy="9523862"/>
          </a:xfrm>
          <a:prstGeom prst="rect">
            <a:avLst/>
          </a:prstGeom>
        </p:spPr>
      </p:pic>
      <p:sp>
        <p:nvSpPr>
          <p:cNvPr id="2" name="Holder 2"/>
          <p:cNvSpPr>
            <a:spLocks noGrp="1"/>
          </p:cNvSpPr>
          <p:nvPr>
            <p:ph type="ctrTitle"/>
          </p:nvPr>
        </p:nvSpPr>
        <p:spPr>
          <a:xfrm>
            <a:off x="915145" y="4010735"/>
            <a:ext cx="6907530" cy="2105660"/>
          </a:xfrm>
          <a:prstGeom prst="rect">
            <a:avLst/>
          </a:prstGeom>
        </p:spPr>
        <p:txBody>
          <a:bodyPr wrap="square" lIns="0" tIns="0" rIns="0" bIns="0">
            <a:spAutoFit/>
          </a:bodyPr>
          <a:lstStyle>
            <a:lvl1pPr>
              <a:defRPr sz="3650" b="1" i="0">
                <a:solidFill>
                  <a:srgbClr val="E98517"/>
                </a:solidFill>
                <a:latin typeface="DM Sans"/>
                <a:cs typeface="DM Sans"/>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sz="2400" b="0" i="0">
                <a:solidFill>
                  <a:srgbClr val="001689"/>
                </a:solidFill>
                <a:latin typeface="DM Sans"/>
                <a:cs typeface="DM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50" b="1" i="0">
                <a:solidFill>
                  <a:srgbClr val="E98517"/>
                </a:solidFill>
                <a:latin typeface="DM Sans"/>
                <a:cs typeface="DM Sans"/>
              </a:defRPr>
            </a:lvl1pPr>
          </a:lstStyle>
          <a:p>
            <a:endParaRPr/>
          </a:p>
        </p:txBody>
      </p:sp>
      <p:sp>
        <p:nvSpPr>
          <p:cNvPr id="3" name="Holder 3"/>
          <p:cNvSpPr>
            <a:spLocks noGrp="1"/>
          </p:cNvSpPr>
          <p:nvPr>
            <p:ph type="body" idx="1"/>
          </p:nvPr>
        </p:nvSpPr>
        <p:spPr/>
        <p:txBody>
          <a:bodyPr lIns="0" tIns="0" rIns="0" bIns="0"/>
          <a:lstStyle>
            <a:lvl1pPr>
              <a:defRPr sz="2400" b="0" i="0">
                <a:solidFill>
                  <a:srgbClr val="001689"/>
                </a:solidFill>
                <a:latin typeface="DM Sans"/>
                <a:cs typeface="DM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50" b="1" i="0">
                <a:solidFill>
                  <a:srgbClr val="E98517"/>
                </a:solidFill>
                <a:latin typeface="DM Sans"/>
                <a:cs typeface="DM Sans"/>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3"/>
            <a:ext cx="18288000" cy="8760460"/>
          </a:xfrm>
          <a:custGeom>
            <a:avLst/>
            <a:gdLst/>
            <a:ahLst/>
            <a:cxnLst/>
            <a:rect l="l" t="t" r="r" b="b"/>
            <a:pathLst>
              <a:path w="18288000" h="8760460">
                <a:moveTo>
                  <a:pt x="0" y="8759928"/>
                </a:moveTo>
                <a:lnTo>
                  <a:pt x="18287998" y="8759928"/>
                </a:lnTo>
                <a:lnTo>
                  <a:pt x="18287998" y="0"/>
                </a:lnTo>
                <a:lnTo>
                  <a:pt x="0" y="0"/>
                </a:lnTo>
                <a:lnTo>
                  <a:pt x="0" y="8759928"/>
                </a:lnTo>
                <a:close/>
              </a:path>
            </a:pathLst>
          </a:custGeom>
          <a:solidFill>
            <a:srgbClr val="4959D4"/>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50" b="1" i="0">
                <a:solidFill>
                  <a:srgbClr val="E98517"/>
                </a:solidFill>
                <a:latin typeface="DM Sans"/>
                <a:cs typeface="DM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6/13/2024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4959D4"/>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2967119" y="0"/>
            <a:ext cx="11391899" cy="10286999"/>
          </a:xfrm>
          <a:prstGeom prst="rect">
            <a:avLst/>
          </a:prstGeom>
        </p:spPr>
      </p:pic>
      <p:pic>
        <p:nvPicPr>
          <p:cNvPr id="18" name="bg object 18"/>
          <p:cNvPicPr/>
          <p:nvPr/>
        </p:nvPicPr>
        <p:blipFill>
          <a:blip r:embed="rId3" cstate="print"/>
          <a:stretch>
            <a:fillRect/>
          </a:stretch>
        </p:blipFill>
        <p:spPr>
          <a:xfrm>
            <a:off x="0" y="0"/>
            <a:ext cx="9536989" cy="10286999"/>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iapositiva 1">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633558D1-49E2-45D7-830B-B909567A997F}"/>
              </a:ext>
            </a:extLst>
          </p:cNvPr>
          <p:cNvSpPr>
            <a:spLocks noGrp="1"/>
          </p:cNvSpPr>
          <p:nvPr>
            <p:ph type="title" hasCustomPrompt="1"/>
          </p:nvPr>
        </p:nvSpPr>
        <p:spPr>
          <a:xfrm>
            <a:off x="10401301" y="128588"/>
            <a:ext cx="6863083" cy="561692"/>
          </a:xfrm>
        </p:spPr>
        <p:txBody>
          <a:bodyPr rtlCol="0"/>
          <a:lstStyle>
            <a:lvl1pPr>
              <a:defRPr b="1"/>
            </a:lvl1pPr>
          </a:lstStyle>
          <a:p>
            <a:pPr rtl="0"/>
            <a:r>
              <a:rPr lang="es-ES" noProof="0"/>
              <a:t>HAGA CLIC PARA EDITAR</a:t>
            </a:r>
          </a:p>
        </p:txBody>
      </p:sp>
      <p:sp>
        <p:nvSpPr>
          <p:cNvPr id="8" name="Marcador de texto 7">
            <a:extLst>
              <a:ext uri="{FF2B5EF4-FFF2-40B4-BE49-F238E27FC236}">
                <a16:creationId xmlns:a16="http://schemas.microsoft.com/office/drawing/2014/main" id="{64384791-DF80-4D0B-8144-9AFA008175EA}"/>
              </a:ext>
            </a:extLst>
          </p:cNvPr>
          <p:cNvSpPr>
            <a:spLocks noGrp="1"/>
          </p:cNvSpPr>
          <p:nvPr>
            <p:ph type="body" sz="quarter" idx="11" hasCustomPrompt="1"/>
          </p:nvPr>
        </p:nvSpPr>
        <p:spPr>
          <a:xfrm>
            <a:off x="13614400" y="1271588"/>
            <a:ext cx="3649984" cy="369332"/>
          </a:xfrm>
        </p:spPr>
        <p:txBody>
          <a:bodyPr rtlCol="0"/>
          <a:lstStyle>
            <a:lvl1pPr marL="0" indent="0">
              <a:buFontTx/>
              <a:buNone/>
              <a:defRPr/>
            </a:lvl1pPr>
          </a:lstStyle>
          <a:p>
            <a:pPr lvl="0" rtl="0"/>
            <a:r>
              <a:rPr lang="es-ES" noProof="0"/>
              <a:t>Haga clic para editar</a:t>
            </a:r>
          </a:p>
        </p:txBody>
      </p:sp>
    </p:spTree>
    <p:extLst>
      <p:ext uri="{BB962C8B-B14F-4D97-AF65-F5344CB8AC3E}">
        <p14:creationId xmlns:p14="http://schemas.microsoft.com/office/powerpoint/2010/main" val="2812162543"/>
      </p:ext>
    </p:extLst>
  </p:cSld>
  <p:clrMapOvr>
    <a:masterClrMapping/>
  </p:clrMapOvr>
  <p:extLst>
    <p:ext uri="{DCECCB84-F9BA-43D5-87BE-67443E8EF086}">
      <p15:sldGuideLst xmlns:p15="http://schemas.microsoft.com/office/powerpoint/2012/main">
        <p15:guide id="1" orient="horz" pos="158">
          <p15:clr>
            <a:srgbClr val="FBAE40"/>
          </p15:clr>
        </p15:guide>
        <p15:guide id="2" pos="2160">
          <p15:clr>
            <a:srgbClr val="FBAE40"/>
          </p15:clr>
        </p15:guide>
        <p15:guide id="3" pos="164">
          <p15:clr>
            <a:srgbClr val="FBAE40"/>
          </p15:clr>
        </p15:guide>
        <p15:guide id="4" pos="4156">
          <p15:clr>
            <a:srgbClr val="FBAE40"/>
          </p15:clr>
        </p15:guide>
        <p15:guide id="12" orient="horz" pos="5534">
          <p15:clr>
            <a:srgbClr val="FBAE40"/>
          </p15:clr>
        </p15:guide>
        <p15:guide id="13" orient="horz" pos="816">
          <p15:clr>
            <a:srgbClr val="FBAE40"/>
          </p15:clr>
        </p15:guide>
        <p15:guide id="14" orient="horz" pos="3833">
          <p15:clr>
            <a:srgbClr val="FBAE40"/>
          </p15:clr>
        </p15:guide>
        <p15:guide id="15" pos="1593">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16000" y="810949"/>
            <a:ext cx="12533630" cy="815841"/>
          </a:xfrm>
          <a:prstGeom prst="rect">
            <a:avLst/>
          </a:prstGeom>
        </p:spPr>
        <p:txBody>
          <a:bodyPr wrap="square" lIns="0" tIns="0" rIns="0" bIns="0">
            <a:spAutoFit/>
          </a:bodyPr>
          <a:lstStyle>
            <a:lvl1pPr>
              <a:defRPr sz="3650" b="1" i="0">
                <a:solidFill>
                  <a:srgbClr val="E98517"/>
                </a:solidFill>
                <a:latin typeface="DM Sans"/>
                <a:cs typeface="DM Sans"/>
              </a:defRPr>
            </a:lvl1pPr>
          </a:lstStyle>
          <a:p>
            <a:endParaRPr/>
          </a:p>
        </p:txBody>
      </p:sp>
      <p:sp>
        <p:nvSpPr>
          <p:cNvPr id="3" name="Holder 3"/>
          <p:cNvSpPr>
            <a:spLocks noGrp="1"/>
          </p:cNvSpPr>
          <p:nvPr>
            <p:ph type="body" idx="1"/>
          </p:nvPr>
        </p:nvSpPr>
        <p:spPr>
          <a:xfrm>
            <a:off x="1016000" y="2944453"/>
            <a:ext cx="14233525" cy="4372610"/>
          </a:xfrm>
          <a:prstGeom prst="rect">
            <a:avLst/>
          </a:prstGeom>
        </p:spPr>
        <p:txBody>
          <a:bodyPr wrap="square" lIns="0" tIns="0" rIns="0" bIns="0">
            <a:spAutoFit/>
          </a:bodyPr>
          <a:lstStyle>
            <a:lvl1pPr>
              <a:defRPr sz="2400" b="0" i="0">
                <a:solidFill>
                  <a:srgbClr val="001689"/>
                </a:solidFill>
                <a:latin typeface="DM Sans"/>
                <a:cs typeface="DM Sans"/>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6/13/2024</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8759928"/>
            <a:ext cx="18275935" cy="1527175"/>
          </a:xfrm>
          <a:custGeom>
            <a:avLst/>
            <a:gdLst/>
            <a:ahLst/>
            <a:cxnLst/>
            <a:rect l="l" t="t" r="r" b="b"/>
            <a:pathLst>
              <a:path w="18275935" h="1527175">
                <a:moveTo>
                  <a:pt x="0" y="0"/>
                </a:moveTo>
                <a:lnTo>
                  <a:pt x="18275497" y="0"/>
                </a:lnTo>
                <a:lnTo>
                  <a:pt x="18275497" y="1527071"/>
                </a:lnTo>
                <a:lnTo>
                  <a:pt x="0" y="1527071"/>
                </a:lnTo>
                <a:lnTo>
                  <a:pt x="0" y="0"/>
                </a:lnTo>
                <a:close/>
              </a:path>
            </a:pathLst>
          </a:custGeom>
          <a:solidFill>
            <a:srgbClr val="FFFFFF"/>
          </a:solidFill>
        </p:spPr>
        <p:txBody>
          <a:bodyPr wrap="square" lIns="0" tIns="0" rIns="0" bIns="0" rtlCol="0"/>
          <a:lstStyle/>
          <a:p>
            <a:endParaRPr/>
          </a:p>
        </p:txBody>
      </p:sp>
      <p:sp>
        <p:nvSpPr>
          <p:cNvPr id="5" name="object 5"/>
          <p:cNvSpPr txBox="1">
            <a:spLocks noGrp="1"/>
          </p:cNvSpPr>
          <p:nvPr>
            <p:ph type="ctrTitle"/>
          </p:nvPr>
        </p:nvSpPr>
        <p:spPr>
          <a:xfrm>
            <a:off x="212725" y="2302644"/>
            <a:ext cx="9617075" cy="4728217"/>
          </a:xfrm>
          <a:prstGeom prst="rect">
            <a:avLst/>
          </a:prstGeom>
        </p:spPr>
        <p:txBody>
          <a:bodyPr vert="horz" wrap="square" lIns="0" tIns="148590" rIns="0" bIns="0" rtlCol="0">
            <a:spAutoFit/>
          </a:bodyPr>
          <a:lstStyle/>
          <a:p>
            <a:pPr marL="12700" marR="5080" algn="just">
              <a:lnSpc>
                <a:spcPts val="5100"/>
              </a:lnSpc>
              <a:spcBef>
                <a:spcPts val="1170"/>
              </a:spcBef>
            </a:pPr>
            <a:r>
              <a:rPr lang="es-MX" sz="5150" dirty="0" smtClean="0">
                <a:solidFill>
                  <a:srgbClr val="001689"/>
                </a:solidFill>
              </a:rPr>
              <a:t>“</a:t>
            </a:r>
            <a:r>
              <a:rPr lang="es-ES" dirty="0">
                <a:solidFill>
                  <a:srgbClr val="001689"/>
                </a:solidFill>
              </a:rPr>
              <a:t>Limitantes en la aplicación de la Metodología del Marco Lógico en los Programas presupuestarios del Ramo 6 Hacienda y Crédito Público, el caso de las modalidades “P” Planeación, seguimiento y evaluación de políticas públicas y “G” Regulación y supervisión.</a:t>
            </a:r>
            <a:r>
              <a:rPr lang="es-MX" sz="5150" dirty="0" smtClean="0">
                <a:solidFill>
                  <a:srgbClr val="001689"/>
                </a:solidFill>
              </a:rPr>
              <a:t>” </a:t>
            </a:r>
            <a:endParaRPr sz="5150" dirty="0">
              <a:solidFill>
                <a:srgbClr val="001689"/>
              </a:solidFill>
            </a:endParaRPr>
          </a:p>
        </p:txBody>
      </p:sp>
      <p:pic>
        <p:nvPicPr>
          <p:cNvPr id="8" name="Picture 7">
            <a:extLst>
              <a:ext uri="{FF2B5EF4-FFF2-40B4-BE49-F238E27FC236}">
                <a16:creationId xmlns:a16="http://schemas.microsoft.com/office/drawing/2014/main" id="{BC82D3EF-613D-6579-12F5-E13D16B2A75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62000" y="904780"/>
            <a:ext cx="4560165" cy="1397864"/>
          </a:xfrm>
          <a:prstGeom prst="rect">
            <a:avLst/>
          </a:prstGeom>
        </p:spPr>
      </p:pic>
      <p:pic>
        <p:nvPicPr>
          <p:cNvPr id="6" name="Imagen 5"/>
          <p:cNvPicPr>
            <a:picLocks noChangeAspect="1"/>
          </p:cNvPicPr>
          <p:nvPr/>
        </p:nvPicPr>
        <p:blipFill>
          <a:blip r:embed="rId3"/>
          <a:stretch>
            <a:fillRect/>
          </a:stretch>
        </p:blipFill>
        <p:spPr>
          <a:xfrm>
            <a:off x="762000" y="9068360"/>
            <a:ext cx="5310076" cy="835224"/>
          </a:xfrm>
          <a:prstGeom prst="rect">
            <a:avLst/>
          </a:prstGeom>
        </p:spPr>
      </p:pic>
      <p:sp>
        <p:nvSpPr>
          <p:cNvPr id="3" name="AutoShape 4" descr="https://usc-powerpoint.officeapps.live.com/pods/GetClipboardImage.ashx?Id=5b60cf62-72e1-4805-9131-a76eaf87baff&amp;DC=PUS11&amp;pkey=daa3c0c9-2fca-4c64-b298-2949f761c946&amp;wdwaccluster=PUS11"/>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2606903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5" name="object 5"/>
          <p:cNvSpPr txBox="1">
            <a:spLocks noGrp="1"/>
          </p:cNvSpPr>
          <p:nvPr>
            <p:ph type="title"/>
          </p:nvPr>
        </p:nvSpPr>
        <p:spPr>
          <a:xfrm>
            <a:off x="1016000" y="810949"/>
            <a:ext cx="12533630" cy="574516"/>
          </a:xfrm>
          <a:prstGeom prst="rect">
            <a:avLst/>
          </a:prstGeom>
        </p:spPr>
        <p:txBody>
          <a:bodyPr vert="horz" wrap="square" lIns="0" tIns="12700" rIns="0" bIns="0" rtlCol="0">
            <a:spAutoFit/>
          </a:bodyPr>
          <a:lstStyle/>
          <a:p>
            <a:pPr marL="12700">
              <a:spcBef>
                <a:spcPts val="100"/>
              </a:spcBef>
            </a:pPr>
            <a:r>
              <a:rPr lang="es-MX" dirty="0" smtClean="0">
                <a:solidFill>
                  <a:srgbClr val="001689"/>
                </a:solidFill>
                <a:latin typeface="Montserrat" panose="00000500000000000000" pitchFamily="2" charset="0"/>
              </a:rPr>
              <a:t>Evaluaciones por si mismas</a:t>
            </a:r>
            <a:endParaRPr dirty="0">
              <a:solidFill>
                <a:srgbClr val="001689"/>
              </a:solidFill>
              <a:latin typeface="Montserrat" panose="00000500000000000000" pitchFamily="2" charset="0"/>
            </a:endParaRPr>
          </a:p>
        </p:txBody>
      </p:sp>
      <p:sp>
        <p:nvSpPr>
          <p:cNvPr id="6" name="object 6"/>
          <p:cNvSpPr/>
          <p:nvPr/>
        </p:nvSpPr>
        <p:spPr>
          <a:xfrm>
            <a:off x="0" y="1648586"/>
            <a:ext cx="3916679" cy="38100"/>
          </a:xfrm>
          <a:custGeom>
            <a:avLst/>
            <a:gdLst/>
            <a:ahLst/>
            <a:cxnLst/>
            <a:rect l="l" t="t" r="r" b="b"/>
            <a:pathLst>
              <a:path w="3916679" h="38100">
                <a:moveTo>
                  <a:pt x="0" y="38099"/>
                </a:moveTo>
                <a:lnTo>
                  <a:pt x="0" y="0"/>
                </a:lnTo>
                <a:lnTo>
                  <a:pt x="3916242" y="0"/>
                </a:lnTo>
                <a:lnTo>
                  <a:pt x="3916242" y="38099"/>
                </a:lnTo>
                <a:lnTo>
                  <a:pt x="0" y="38099"/>
                </a:lnTo>
                <a:close/>
              </a:path>
            </a:pathLst>
          </a:custGeom>
          <a:solidFill>
            <a:srgbClr val="E98517"/>
          </a:solidFill>
        </p:spPr>
        <p:txBody>
          <a:bodyPr wrap="square" lIns="0" tIns="0" rIns="0" bIns="0" rtlCol="0"/>
          <a:lstStyle/>
          <a:p>
            <a:endParaRPr/>
          </a:p>
        </p:txBody>
      </p:sp>
      <p:pic>
        <p:nvPicPr>
          <p:cNvPr id="8" name="Picture 7">
            <a:extLst>
              <a:ext uri="{FF2B5EF4-FFF2-40B4-BE49-F238E27FC236}">
                <a16:creationId xmlns:a16="http://schemas.microsoft.com/office/drawing/2014/main" id="{A20EA7A8-A10E-5304-1D02-6B3C8D929A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249400" y="517157"/>
            <a:ext cx="3459858" cy="1060578"/>
          </a:xfrm>
          <a:prstGeom prst="rect">
            <a:avLst/>
          </a:prstGeom>
        </p:spPr>
      </p:pic>
      <p:sp>
        <p:nvSpPr>
          <p:cNvPr id="16" name="object 4"/>
          <p:cNvSpPr txBox="1">
            <a:spLocks noGrp="1"/>
          </p:cNvSpPr>
          <p:nvPr>
            <p:ph type="body" idx="1"/>
          </p:nvPr>
        </p:nvSpPr>
        <p:spPr>
          <a:xfrm>
            <a:off x="915145" y="2239296"/>
            <a:ext cx="16161676" cy="951542"/>
          </a:xfrm>
          <a:prstGeom prst="rect">
            <a:avLst/>
          </a:prstGeom>
        </p:spPr>
        <p:txBody>
          <a:bodyPr vert="horz" wrap="square" lIns="0" tIns="27939" rIns="0" bIns="0" rtlCol="0">
            <a:spAutoFit/>
          </a:bodyPr>
          <a:lstStyle/>
          <a:p>
            <a:pPr marL="342900" indent="-342900" algn="just">
              <a:lnSpc>
                <a:spcPct val="150000"/>
              </a:lnSpc>
              <a:buClr>
                <a:srgbClr val="EB8517"/>
              </a:buClr>
              <a:buFont typeface="Arial" panose="020B0604020202020204" pitchFamily="34" charset="0"/>
              <a:buChar char="•"/>
            </a:pPr>
            <a:r>
              <a:rPr lang="es-MX" sz="2000" dirty="0" smtClean="0">
                <a:latin typeface="Montserrat" panose="00000500000000000000" pitchFamily="2" charset="0"/>
              </a:rPr>
              <a:t>Modalidad </a:t>
            </a:r>
            <a:r>
              <a:rPr lang="es-MX" sz="2000" dirty="0">
                <a:latin typeface="Montserrat" panose="00000500000000000000" pitchFamily="2" charset="0"/>
              </a:rPr>
              <a:t>de evaluación que permite a las dependencias y entidades </a:t>
            </a:r>
            <a:r>
              <a:rPr lang="es-MX" sz="2000" b="1" dirty="0">
                <a:latin typeface="Montserrat" panose="00000500000000000000" pitchFamily="2" charset="0"/>
              </a:rPr>
              <a:t>evaluar los programas mediante servidores públicos </a:t>
            </a:r>
            <a:r>
              <a:rPr lang="es-MX" sz="2000" dirty="0">
                <a:latin typeface="Montserrat" panose="00000500000000000000" pitchFamily="2" charset="0"/>
              </a:rPr>
              <a:t>con experiencia en el área de evaluación. </a:t>
            </a:r>
            <a:endParaRPr lang="es-MX" sz="1600" dirty="0" smtClean="0">
              <a:latin typeface="Montserrat" panose="00000500000000000000" pitchFamily="2" charset="0"/>
            </a:endParaRPr>
          </a:p>
        </p:txBody>
      </p:sp>
      <p:sp>
        <p:nvSpPr>
          <p:cNvPr id="17" name="object 4"/>
          <p:cNvSpPr txBox="1">
            <a:spLocks/>
          </p:cNvSpPr>
          <p:nvPr/>
        </p:nvSpPr>
        <p:spPr>
          <a:xfrm>
            <a:off x="979248" y="6711750"/>
            <a:ext cx="16405701" cy="1413206"/>
          </a:xfrm>
          <a:prstGeom prst="rect">
            <a:avLst/>
          </a:prstGeom>
        </p:spPr>
        <p:txBody>
          <a:bodyPr vert="horz" wrap="square" lIns="0" tIns="27939" rIns="0" bIns="0" rtlCol="0">
            <a:spAutoFit/>
          </a:bodyPr>
          <a:lstStyle>
            <a:lvl1pPr marL="0">
              <a:defRPr sz="2400" b="0" i="0">
                <a:solidFill>
                  <a:srgbClr val="001689"/>
                </a:solidFill>
                <a:latin typeface="DM Sans"/>
                <a:ea typeface="+mn-ea"/>
                <a:cs typeface="DM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buClr>
                <a:srgbClr val="EB8517"/>
              </a:buClr>
              <a:buFont typeface="Arial" panose="020B0604020202020204" pitchFamily="34" charset="0"/>
              <a:buChar char="•"/>
            </a:pPr>
            <a:r>
              <a:rPr lang="es-MX" sz="2000" dirty="0" smtClean="0">
                <a:latin typeface="Montserrat" panose="00000500000000000000" pitchFamily="2" charset="0"/>
              </a:rPr>
              <a:t>Para garantizar la y calidad de las evaluaciones, se establecieron en los </a:t>
            </a:r>
            <a:r>
              <a:rPr lang="es-MX" sz="2000" b="1" dirty="0" smtClean="0">
                <a:latin typeface="Montserrat" panose="00000500000000000000" pitchFamily="2" charset="0"/>
              </a:rPr>
              <a:t>términos de referencia </a:t>
            </a:r>
            <a:r>
              <a:rPr lang="es-MX" sz="2000" dirty="0" smtClean="0">
                <a:latin typeface="Montserrat" panose="00000500000000000000" pitchFamily="2" charset="0"/>
              </a:rPr>
              <a:t>(</a:t>
            </a:r>
            <a:r>
              <a:rPr lang="es-MX" sz="2000" dirty="0" err="1" smtClean="0">
                <a:latin typeface="Montserrat" panose="00000500000000000000" pitchFamily="2" charset="0"/>
              </a:rPr>
              <a:t>TdR</a:t>
            </a:r>
            <a:r>
              <a:rPr lang="es-MX" sz="2000" dirty="0" smtClean="0">
                <a:latin typeface="Montserrat" panose="00000500000000000000" pitchFamily="2" charset="0"/>
              </a:rPr>
              <a:t>), documento base para realizar el proceso de evaluación, el cual está elaborado conforme a la MML y contiene las </a:t>
            </a:r>
            <a:r>
              <a:rPr lang="es-MX" sz="2000" b="1" dirty="0" smtClean="0">
                <a:latin typeface="Montserrat" panose="00000500000000000000" pitchFamily="2" charset="0"/>
              </a:rPr>
              <a:t>especificaciones</a:t>
            </a:r>
            <a:r>
              <a:rPr lang="es-MX" sz="2000" dirty="0" smtClean="0">
                <a:latin typeface="Montserrat" panose="00000500000000000000" pitchFamily="2" charset="0"/>
              </a:rPr>
              <a:t> técnicas y metodológicas que deben seguir los evaluadores según el tipo de evaluación. </a:t>
            </a:r>
            <a:endParaRPr lang="es-MX" sz="2000" dirty="0">
              <a:latin typeface="Montserrat" panose="00000500000000000000" pitchFamily="2" charset="0"/>
            </a:endParaRPr>
          </a:p>
        </p:txBody>
      </p:sp>
      <p:sp>
        <p:nvSpPr>
          <p:cNvPr id="2" name="Rectángulo redondeado 1"/>
          <p:cNvSpPr/>
          <p:nvPr/>
        </p:nvSpPr>
        <p:spPr>
          <a:xfrm>
            <a:off x="3678582" y="3765595"/>
            <a:ext cx="11049000" cy="1870455"/>
          </a:xfrm>
          <a:prstGeom prst="roundRect">
            <a:avLst/>
          </a:prstGeom>
          <a:solidFill>
            <a:srgbClr val="7C88E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object 4"/>
          <p:cNvSpPr txBox="1">
            <a:spLocks/>
          </p:cNvSpPr>
          <p:nvPr/>
        </p:nvSpPr>
        <p:spPr>
          <a:xfrm>
            <a:off x="4148519" y="3948052"/>
            <a:ext cx="10109125" cy="1505539"/>
          </a:xfrm>
          <a:prstGeom prst="rect">
            <a:avLst/>
          </a:prstGeom>
        </p:spPr>
        <p:txBody>
          <a:bodyPr vert="horz" wrap="square" lIns="0" tIns="27939" rIns="0" bIns="0" rtlCol="0">
            <a:spAutoFit/>
          </a:bodyPr>
          <a:lstStyle>
            <a:lvl1pPr marL="0">
              <a:defRPr sz="2400" b="0" i="0">
                <a:solidFill>
                  <a:srgbClr val="001689"/>
                </a:solidFill>
                <a:latin typeface="DM Sans"/>
                <a:ea typeface="+mn-ea"/>
                <a:cs typeface="DM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buClr>
                <a:srgbClr val="EB8517"/>
              </a:buClr>
            </a:pPr>
            <a:r>
              <a:rPr lang="es-MX" sz="1600" dirty="0" smtClean="0">
                <a:solidFill>
                  <a:schemeClr val="bg1"/>
                </a:solidFill>
                <a:latin typeface="Montserrat" panose="00000500000000000000" pitchFamily="2" charset="0"/>
              </a:rPr>
              <a:t>“Efectuarán las </a:t>
            </a:r>
            <a:r>
              <a:rPr lang="es-MX" sz="1600" b="1" dirty="0" smtClean="0">
                <a:solidFill>
                  <a:schemeClr val="bg1"/>
                </a:solidFill>
                <a:latin typeface="Montserrat" panose="00000500000000000000" pitchFamily="2" charset="0"/>
              </a:rPr>
              <a:t>evaluaciones por sí mismas </a:t>
            </a:r>
            <a:r>
              <a:rPr lang="es-MX" sz="1600" dirty="0" smtClean="0">
                <a:solidFill>
                  <a:schemeClr val="bg1"/>
                </a:solidFill>
                <a:latin typeface="Montserrat" panose="00000500000000000000" pitchFamily="2" charset="0"/>
              </a:rPr>
              <a:t>o a través de personas físicas y morales </a:t>
            </a:r>
            <a:r>
              <a:rPr lang="es-MX" sz="1600" b="1" dirty="0" smtClean="0">
                <a:solidFill>
                  <a:schemeClr val="bg1"/>
                </a:solidFill>
                <a:latin typeface="Montserrat" panose="00000500000000000000" pitchFamily="2" charset="0"/>
              </a:rPr>
              <a:t>especializadas</a:t>
            </a:r>
            <a:r>
              <a:rPr lang="es-MX" sz="1600" dirty="0" smtClean="0">
                <a:solidFill>
                  <a:schemeClr val="bg1"/>
                </a:solidFill>
                <a:latin typeface="Montserrat" panose="00000500000000000000" pitchFamily="2" charset="0"/>
              </a:rPr>
              <a:t> y con experiencia probada </a:t>
            </a:r>
            <a:r>
              <a:rPr lang="es-MX" sz="1600" b="1" dirty="0" smtClean="0">
                <a:solidFill>
                  <a:schemeClr val="bg1"/>
                </a:solidFill>
                <a:latin typeface="Montserrat" panose="00000500000000000000" pitchFamily="2" charset="0"/>
              </a:rPr>
              <a:t>en la materia que corresponda evaluar</a:t>
            </a:r>
            <a:r>
              <a:rPr lang="es-MX" sz="1600" dirty="0" smtClean="0">
                <a:solidFill>
                  <a:schemeClr val="bg1"/>
                </a:solidFill>
                <a:latin typeface="Montserrat" panose="00000500000000000000" pitchFamily="2" charset="0"/>
              </a:rPr>
              <a:t>, que cumplan con los requisitos de independencia, imparcialidad, transparencia y los demás que se establezcan en las disposiciones aplicables”.</a:t>
            </a:r>
          </a:p>
        </p:txBody>
      </p:sp>
      <p:sp>
        <p:nvSpPr>
          <p:cNvPr id="20" name="CuadroTexto 19"/>
          <p:cNvSpPr txBox="1"/>
          <p:nvPr/>
        </p:nvSpPr>
        <p:spPr>
          <a:xfrm>
            <a:off x="10439400" y="5684193"/>
            <a:ext cx="4258503" cy="340519"/>
          </a:xfrm>
          <a:prstGeom prst="roundRect">
            <a:avLst/>
          </a:prstGeom>
          <a:solidFill>
            <a:srgbClr val="EB8517"/>
          </a:solidFill>
          <a:ln>
            <a:noFill/>
          </a:ln>
          <a:effectLst>
            <a:outerShdw blurRad="50800" dist="38100" dir="2700000" algn="tl" rotWithShape="0">
              <a:prstClr val="black">
                <a:alpha val="40000"/>
              </a:prstClr>
            </a:outerShdw>
          </a:effectLst>
        </p:spPr>
        <p:txBody>
          <a:bodyPr wrap="square" rtlCol="0">
            <a:spAutoFit/>
          </a:bodyPr>
          <a:lstStyle/>
          <a:p>
            <a:pPr algn="ctr"/>
            <a:r>
              <a:rPr lang="es-MX" sz="1400" b="1" dirty="0" smtClean="0">
                <a:solidFill>
                  <a:schemeClr val="bg1"/>
                </a:solidFill>
                <a:latin typeface="Montserrat" panose="00000500000000000000" pitchFamily="2" charset="0"/>
              </a:rPr>
              <a:t>Artículo 110 fracción I de la LFPRH (2006)</a:t>
            </a: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9107080"/>
            <a:ext cx="5314833" cy="832869"/>
          </a:xfrm>
          <a:prstGeom prst="rect">
            <a:avLst/>
          </a:prstGeom>
        </p:spPr>
      </p:pic>
    </p:spTree>
    <p:extLst>
      <p:ext uri="{BB962C8B-B14F-4D97-AF65-F5344CB8AC3E}">
        <p14:creationId xmlns:p14="http://schemas.microsoft.com/office/powerpoint/2010/main" val="3487109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8759928"/>
            <a:ext cx="18275935" cy="1527175"/>
          </a:xfrm>
          <a:custGeom>
            <a:avLst/>
            <a:gdLst/>
            <a:ahLst/>
            <a:cxnLst/>
            <a:rect l="l" t="t" r="r" b="b"/>
            <a:pathLst>
              <a:path w="18275935" h="1527175">
                <a:moveTo>
                  <a:pt x="0" y="0"/>
                </a:moveTo>
                <a:lnTo>
                  <a:pt x="18275497" y="0"/>
                </a:lnTo>
                <a:lnTo>
                  <a:pt x="18275497" y="1527071"/>
                </a:lnTo>
                <a:lnTo>
                  <a:pt x="0" y="1527071"/>
                </a:lnTo>
                <a:lnTo>
                  <a:pt x="0" y="0"/>
                </a:lnTo>
                <a:close/>
              </a:path>
            </a:pathLst>
          </a:custGeom>
          <a:solidFill>
            <a:srgbClr val="FFFFFF"/>
          </a:solidFill>
        </p:spPr>
        <p:txBody>
          <a:bodyPr wrap="square" lIns="0" tIns="0" rIns="0" bIns="0" rtlCol="0"/>
          <a:lstStyle/>
          <a:p>
            <a:endParaRPr/>
          </a:p>
        </p:txBody>
      </p:sp>
      <p:sp>
        <p:nvSpPr>
          <p:cNvPr id="5" name="object 5"/>
          <p:cNvSpPr txBox="1">
            <a:spLocks noGrp="1"/>
          </p:cNvSpPr>
          <p:nvPr>
            <p:ph type="ctrTitle"/>
          </p:nvPr>
        </p:nvSpPr>
        <p:spPr>
          <a:xfrm>
            <a:off x="530629" y="4914900"/>
            <a:ext cx="10197355" cy="1996700"/>
          </a:xfrm>
          <a:prstGeom prst="rect">
            <a:avLst/>
          </a:prstGeom>
        </p:spPr>
        <p:txBody>
          <a:bodyPr vert="horz" wrap="square" lIns="0" tIns="148590" rIns="0" bIns="0" rtlCol="0">
            <a:spAutoFit/>
          </a:bodyPr>
          <a:lstStyle/>
          <a:p>
            <a:r>
              <a:rPr lang="es-MX" sz="6000" dirty="0" smtClean="0">
                <a:solidFill>
                  <a:srgbClr val="001689"/>
                </a:solidFill>
                <a:latin typeface="Montserrat" panose="00000500000000000000" pitchFamily="2" charset="0"/>
              </a:rPr>
              <a:t>Programas Sociales &amp; </a:t>
            </a:r>
            <a:br>
              <a:rPr lang="es-MX" sz="6000" dirty="0" smtClean="0">
                <a:solidFill>
                  <a:srgbClr val="001689"/>
                </a:solidFill>
                <a:latin typeface="Montserrat" panose="00000500000000000000" pitchFamily="2" charset="0"/>
              </a:rPr>
            </a:br>
            <a:r>
              <a:rPr lang="es-MX" sz="6000" dirty="0" smtClean="0">
                <a:solidFill>
                  <a:srgbClr val="001689"/>
                </a:solidFill>
                <a:latin typeface="Montserrat" panose="00000500000000000000" pitchFamily="2" charset="0"/>
              </a:rPr>
              <a:t>Programas No Sociales</a:t>
            </a:r>
            <a:r>
              <a:rPr lang="es-MX" sz="6000" dirty="0" smtClean="0">
                <a:solidFill>
                  <a:srgbClr val="EB8517"/>
                </a:solidFill>
                <a:latin typeface="Montserrat" panose="00000500000000000000" pitchFamily="2" charset="0"/>
              </a:rPr>
              <a:t>.</a:t>
            </a:r>
            <a:endParaRPr lang="es-MX" sz="6000" dirty="0">
              <a:solidFill>
                <a:srgbClr val="EB8517"/>
              </a:solidFill>
              <a:latin typeface="Montserrat" panose="00000500000000000000" pitchFamily="2" charset="0"/>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9107080"/>
            <a:ext cx="5314833" cy="832869"/>
          </a:xfrm>
          <a:prstGeom prst="rect">
            <a:avLst/>
          </a:prstGeom>
        </p:spPr>
      </p:pic>
      <p:pic>
        <p:nvPicPr>
          <p:cNvPr id="7" name="Picture 7">
            <a:extLst>
              <a:ext uri="{FF2B5EF4-FFF2-40B4-BE49-F238E27FC236}">
                <a16:creationId xmlns:a16="http://schemas.microsoft.com/office/drawing/2014/main" id="{BC82D3EF-613D-6579-12F5-E13D16B2A75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2000" y="904780"/>
            <a:ext cx="4560165" cy="1397864"/>
          </a:xfrm>
          <a:prstGeom prst="rect">
            <a:avLst/>
          </a:prstGeom>
        </p:spPr>
      </p:pic>
    </p:spTree>
    <p:extLst>
      <p:ext uri="{BB962C8B-B14F-4D97-AF65-F5344CB8AC3E}">
        <p14:creationId xmlns:p14="http://schemas.microsoft.com/office/powerpoint/2010/main" val="2024562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5" name="object 5"/>
          <p:cNvSpPr txBox="1">
            <a:spLocks noGrp="1"/>
          </p:cNvSpPr>
          <p:nvPr>
            <p:ph type="title"/>
          </p:nvPr>
        </p:nvSpPr>
        <p:spPr>
          <a:xfrm>
            <a:off x="1016000" y="810949"/>
            <a:ext cx="12533630" cy="574516"/>
          </a:xfrm>
          <a:prstGeom prst="rect">
            <a:avLst/>
          </a:prstGeom>
        </p:spPr>
        <p:txBody>
          <a:bodyPr vert="horz" wrap="square" lIns="0" tIns="12700" rIns="0" bIns="0" rtlCol="0">
            <a:spAutoFit/>
          </a:bodyPr>
          <a:lstStyle/>
          <a:p>
            <a:pPr marL="12700">
              <a:lnSpc>
                <a:spcPct val="100000"/>
              </a:lnSpc>
              <a:spcBef>
                <a:spcPts val="100"/>
              </a:spcBef>
            </a:pPr>
            <a:r>
              <a:rPr lang="es-MX" dirty="0" smtClean="0">
                <a:solidFill>
                  <a:srgbClr val="001689"/>
                </a:solidFill>
              </a:rPr>
              <a:t>Enfoque</a:t>
            </a:r>
            <a:endParaRPr spc="-10" dirty="0">
              <a:solidFill>
                <a:srgbClr val="001689"/>
              </a:solidFill>
            </a:endParaRPr>
          </a:p>
        </p:txBody>
      </p:sp>
      <p:sp>
        <p:nvSpPr>
          <p:cNvPr id="6" name="object 6"/>
          <p:cNvSpPr/>
          <p:nvPr/>
        </p:nvSpPr>
        <p:spPr>
          <a:xfrm>
            <a:off x="0" y="1648586"/>
            <a:ext cx="3916679" cy="38100"/>
          </a:xfrm>
          <a:custGeom>
            <a:avLst/>
            <a:gdLst/>
            <a:ahLst/>
            <a:cxnLst/>
            <a:rect l="l" t="t" r="r" b="b"/>
            <a:pathLst>
              <a:path w="3916679" h="38100">
                <a:moveTo>
                  <a:pt x="0" y="38099"/>
                </a:moveTo>
                <a:lnTo>
                  <a:pt x="0" y="0"/>
                </a:lnTo>
                <a:lnTo>
                  <a:pt x="3916242" y="0"/>
                </a:lnTo>
                <a:lnTo>
                  <a:pt x="3916242" y="38099"/>
                </a:lnTo>
                <a:lnTo>
                  <a:pt x="0" y="38099"/>
                </a:lnTo>
                <a:close/>
              </a:path>
            </a:pathLst>
          </a:custGeom>
          <a:solidFill>
            <a:srgbClr val="E98517"/>
          </a:solidFill>
        </p:spPr>
        <p:txBody>
          <a:bodyPr wrap="square" lIns="0" tIns="0" rIns="0" bIns="0" rtlCol="0"/>
          <a:lstStyle/>
          <a:p>
            <a:endParaRPr/>
          </a:p>
        </p:txBody>
      </p:sp>
      <p:pic>
        <p:nvPicPr>
          <p:cNvPr id="8" name="Picture 7">
            <a:extLst>
              <a:ext uri="{FF2B5EF4-FFF2-40B4-BE49-F238E27FC236}">
                <a16:creationId xmlns:a16="http://schemas.microsoft.com/office/drawing/2014/main" id="{A20EA7A8-A10E-5304-1D02-6B3C8D929A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249400" y="517157"/>
            <a:ext cx="3459858" cy="1060578"/>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4120089847"/>
              </p:ext>
            </p:extLst>
          </p:nvPr>
        </p:nvGraphicFramePr>
        <p:xfrm>
          <a:off x="1510418" y="2131039"/>
          <a:ext cx="15255098" cy="403346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7627549">
                  <a:extLst>
                    <a:ext uri="{9D8B030D-6E8A-4147-A177-3AD203B41FA5}">
                      <a16:colId xmlns:a16="http://schemas.microsoft.com/office/drawing/2014/main" val="3472193108"/>
                    </a:ext>
                  </a:extLst>
                </a:gridCol>
                <a:gridCol w="7627549">
                  <a:extLst>
                    <a:ext uri="{9D8B030D-6E8A-4147-A177-3AD203B41FA5}">
                      <a16:colId xmlns:a16="http://schemas.microsoft.com/office/drawing/2014/main" val="3552801719"/>
                    </a:ext>
                  </a:extLst>
                </a:gridCol>
              </a:tblGrid>
              <a:tr h="494399">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s-MX" sz="2400" b="1" i="0" dirty="0" smtClean="0">
                          <a:solidFill>
                            <a:schemeClr val="bg1"/>
                          </a:solidFill>
                          <a:latin typeface="Montserrat" panose="00000500000000000000" pitchFamily="2" charset="0"/>
                          <a:ea typeface="+mn-ea"/>
                          <a:cs typeface="DM Sans"/>
                        </a:rPr>
                        <a:t>Programa Social</a:t>
                      </a: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B8517"/>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s-MX" sz="2400" b="1" i="0" dirty="0" smtClean="0">
                          <a:solidFill>
                            <a:schemeClr val="bg1"/>
                          </a:solidFill>
                          <a:latin typeface="Montserrat" panose="00000500000000000000" pitchFamily="2" charset="0"/>
                          <a:ea typeface="+mn-ea"/>
                          <a:cs typeface="DM Sans"/>
                        </a:rPr>
                        <a:t>Programa No Social</a:t>
                      </a: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B8517"/>
                    </a:solidFill>
                  </a:tcPr>
                </a:tc>
                <a:extLst>
                  <a:ext uri="{0D108BD9-81ED-4DB2-BD59-A6C34878D82A}">
                    <a16:rowId xmlns:a16="http://schemas.microsoft.com/office/drawing/2014/main" val="3715099612"/>
                  </a:ext>
                </a:extLst>
              </a:tr>
              <a:tr h="2848265">
                <a:tc>
                  <a:txBody>
                    <a:bodyPr/>
                    <a:lstStyle/>
                    <a:p>
                      <a:pPr marL="342900" indent="-342900" algn="just">
                        <a:lnSpc>
                          <a:spcPct val="150000"/>
                        </a:lnSpc>
                        <a:buClr>
                          <a:srgbClr val="EB8517"/>
                        </a:buClr>
                        <a:buFont typeface="Arial" panose="020B0604020202020204" pitchFamily="34" charset="0"/>
                        <a:buChar char="•"/>
                      </a:pPr>
                      <a:r>
                        <a:rPr lang="es-MX" sz="1800" b="0" i="0" dirty="0" smtClean="0">
                          <a:solidFill>
                            <a:srgbClr val="001689"/>
                          </a:solidFill>
                          <a:latin typeface="Montserrat" panose="00000500000000000000" pitchFamily="2" charset="0"/>
                          <a:ea typeface="+mn-ea"/>
                          <a:cs typeface="DM Sans"/>
                        </a:rPr>
                        <a:t>Persigue el cumplimiento y preservación de los </a:t>
                      </a:r>
                      <a:r>
                        <a:rPr lang="es-MX" sz="1800" b="1" i="0" dirty="0" smtClean="0">
                          <a:solidFill>
                            <a:srgbClr val="001689"/>
                          </a:solidFill>
                          <a:latin typeface="Montserrat" panose="00000500000000000000" pitchFamily="2" charset="0"/>
                          <a:ea typeface="+mn-ea"/>
                          <a:cs typeface="DM Sans"/>
                        </a:rPr>
                        <a:t>derechos sociales</a:t>
                      </a:r>
                      <a:r>
                        <a:rPr lang="es-MX" sz="1800" b="0" i="0" dirty="0" smtClean="0">
                          <a:solidFill>
                            <a:srgbClr val="001689"/>
                          </a:solidFill>
                          <a:latin typeface="Montserrat" panose="00000500000000000000" pitchFamily="2" charset="0"/>
                          <a:ea typeface="+mn-ea"/>
                          <a:cs typeface="DM Sans"/>
                        </a:rPr>
                        <a:t>,</a:t>
                      </a:r>
                      <a:r>
                        <a:rPr lang="es-MX" sz="1800" b="0" i="0" baseline="0" dirty="0" smtClean="0">
                          <a:solidFill>
                            <a:srgbClr val="001689"/>
                          </a:solidFill>
                          <a:latin typeface="Montserrat" panose="00000500000000000000" pitchFamily="2" charset="0"/>
                          <a:ea typeface="+mn-ea"/>
                          <a:cs typeface="DM Sans"/>
                        </a:rPr>
                        <a:t> </a:t>
                      </a:r>
                      <a:r>
                        <a:rPr lang="es-MX" sz="1800" b="0" i="0" dirty="0" smtClean="0">
                          <a:solidFill>
                            <a:srgbClr val="001689"/>
                          </a:solidFill>
                          <a:latin typeface="Montserrat" panose="00000500000000000000" pitchFamily="2" charset="0"/>
                          <a:ea typeface="+mn-ea"/>
                          <a:cs typeface="DM Sans"/>
                        </a:rPr>
                        <a:t>para satisfacer las necesidades básicas de la población.</a:t>
                      </a:r>
                    </a:p>
                    <a:p>
                      <a:pPr marL="0" indent="0" algn="just">
                        <a:lnSpc>
                          <a:spcPct val="150000"/>
                        </a:lnSpc>
                        <a:buFont typeface="Arial" panose="020B0604020202020204" pitchFamily="34" charset="0"/>
                        <a:buNone/>
                      </a:pPr>
                      <a:endParaRPr lang="es-MX" sz="1800" b="0" i="0" dirty="0" smtClean="0">
                        <a:solidFill>
                          <a:srgbClr val="001689"/>
                        </a:solidFill>
                        <a:latin typeface="Montserrat" panose="00000500000000000000" pitchFamily="2" charset="0"/>
                        <a:ea typeface="+mn-ea"/>
                        <a:cs typeface="DM Sans"/>
                      </a:endParaRPr>
                    </a:p>
                    <a:p>
                      <a:pPr marL="342900" indent="-342900" algn="just">
                        <a:lnSpc>
                          <a:spcPct val="150000"/>
                        </a:lnSpc>
                        <a:buClr>
                          <a:srgbClr val="EB8517"/>
                        </a:buClr>
                        <a:buFont typeface="Arial" panose="020B0604020202020204" pitchFamily="34" charset="0"/>
                        <a:buChar char="•"/>
                      </a:pPr>
                      <a:r>
                        <a:rPr lang="es-MX" sz="1800" b="0" i="0" dirty="0" smtClean="0">
                          <a:solidFill>
                            <a:srgbClr val="001689"/>
                          </a:solidFill>
                          <a:latin typeface="Montserrat" panose="00000500000000000000" pitchFamily="2" charset="0"/>
                          <a:ea typeface="+mn-ea"/>
                          <a:cs typeface="DM Sans"/>
                        </a:rPr>
                        <a:t>Se enfocan en áreas como </a:t>
                      </a:r>
                      <a:r>
                        <a:rPr lang="es-MX" sz="1800" b="1" i="0" dirty="0" smtClean="0">
                          <a:solidFill>
                            <a:srgbClr val="001689"/>
                          </a:solidFill>
                          <a:latin typeface="Montserrat" panose="00000500000000000000" pitchFamily="2" charset="0"/>
                          <a:ea typeface="+mn-ea"/>
                          <a:cs typeface="DM Sans"/>
                        </a:rPr>
                        <a:t>educación, salud, alimentación, vivienda, no discriminación</a:t>
                      </a:r>
                      <a:r>
                        <a:rPr lang="es-MX" sz="1800" b="0" i="0" dirty="0" smtClean="0">
                          <a:solidFill>
                            <a:srgbClr val="001689"/>
                          </a:solidFill>
                          <a:latin typeface="Montserrat" panose="00000500000000000000" pitchFamily="2" charset="0"/>
                          <a:ea typeface="+mn-ea"/>
                          <a:cs typeface="DM Sans"/>
                        </a:rPr>
                        <a:t>.</a:t>
                      </a: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6F6FF"/>
                    </a:solidFill>
                  </a:tcPr>
                </a:tc>
                <a:tc>
                  <a:txBody>
                    <a:bodyPr/>
                    <a:lstStyle/>
                    <a:p>
                      <a:pPr marL="342900" marR="0" indent="-342900" algn="just" defTabSz="914400" eaLnBrk="1" fontAlgn="auto" latinLnBrk="0" hangingPunct="1">
                        <a:lnSpc>
                          <a:spcPct val="150000"/>
                        </a:lnSpc>
                        <a:spcBef>
                          <a:spcPts val="0"/>
                        </a:spcBef>
                        <a:spcAft>
                          <a:spcPts val="0"/>
                        </a:spcAft>
                        <a:buClr>
                          <a:srgbClr val="EB8517"/>
                        </a:buClr>
                        <a:buSzTx/>
                        <a:buFont typeface="Arial" panose="020B0604020202020204" pitchFamily="34" charset="0"/>
                        <a:buChar char="•"/>
                        <a:tabLst/>
                        <a:defRPr/>
                      </a:pPr>
                      <a:r>
                        <a:rPr lang="es-MX" sz="1800" b="0" i="0" dirty="0" smtClean="0">
                          <a:solidFill>
                            <a:srgbClr val="001689"/>
                          </a:solidFill>
                          <a:latin typeface="Montserrat" panose="00000500000000000000" pitchFamily="2" charset="0"/>
                          <a:ea typeface="+mn-ea"/>
                          <a:cs typeface="DM Sans"/>
                        </a:rPr>
                        <a:t>Persigue la realización de </a:t>
                      </a:r>
                      <a:r>
                        <a:rPr lang="es-MX" sz="1800" b="1" i="0" dirty="0" smtClean="0">
                          <a:solidFill>
                            <a:srgbClr val="001689"/>
                          </a:solidFill>
                          <a:latin typeface="Montserrat" panose="00000500000000000000" pitchFamily="2" charset="0"/>
                          <a:ea typeface="+mn-ea"/>
                          <a:cs typeface="DM Sans"/>
                        </a:rPr>
                        <a:t>actividad de gasto público </a:t>
                      </a:r>
                      <a:r>
                        <a:rPr lang="es-MX" sz="1800" b="0" i="0" dirty="0" smtClean="0">
                          <a:solidFill>
                            <a:srgbClr val="001689"/>
                          </a:solidFill>
                          <a:latin typeface="Montserrat" panose="00000500000000000000" pitchFamily="2" charset="0"/>
                          <a:ea typeface="+mn-ea"/>
                          <a:cs typeface="DM Sans"/>
                        </a:rPr>
                        <a:t>que no está directamente relacionada con servicios sociales. </a:t>
                      </a:r>
                    </a:p>
                    <a:p>
                      <a:pPr marL="0" marR="0" indent="0" algn="just" defTabSz="914400" eaLnBrk="1" fontAlgn="auto" latinLnBrk="0" hangingPunct="1">
                        <a:lnSpc>
                          <a:spcPct val="150000"/>
                        </a:lnSpc>
                        <a:spcBef>
                          <a:spcPts val="0"/>
                        </a:spcBef>
                        <a:spcAft>
                          <a:spcPts val="0"/>
                        </a:spcAft>
                        <a:buClrTx/>
                        <a:buSzTx/>
                        <a:buFont typeface="Arial" panose="020B0604020202020204" pitchFamily="34" charset="0"/>
                        <a:buNone/>
                        <a:tabLst/>
                        <a:defRPr/>
                      </a:pPr>
                      <a:endParaRPr lang="es-MX" sz="1800" b="0" i="0" dirty="0" smtClean="0">
                        <a:solidFill>
                          <a:srgbClr val="001689"/>
                        </a:solidFill>
                        <a:latin typeface="Montserrat" panose="00000500000000000000" pitchFamily="2" charset="0"/>
                        <a:ea typeface="+mn-ea"/>
                        <a:cs typeface="DM Sans"/>
                      </a:endParaRPr>
                    </a:p>
                    <a:p>
                      <a:pPr marL="342900" marR="0" indent="-342900" algn="just" defTabSz="914400" eaLnBrk="1" fontAlgn="auto" latinLnBrk="0" hangingPunct="1">
                        <a:lnSpc>
                          <a:spcPct val="150000"/>
                        </a:lnSpc>
                        <a:spcBef>
                          <a:spcPts val="0"/>
                        </a:spcBef>
                        <a:spcAft>
                          <a:spcPts val="0"/>
                        </a:spcAft>
                        <a:buClr>
                          <a:srgbClr val="EB8517"/>
                        </a:buClr>
                        <a:buSzTx/>
                        <a:buFont typeface="Arial" panose="020B0604020202020204" pitchFamily="34" charset="0"/>
                        <a:buChar char="•"/>
                        <a:tabLst/>
                        <a:defRPr/>
                      </a:pPr>
                      <a:r>
                        <a:rPr lang="es-MX" sz="1800" b="0" i="0" dirty="0" smtClean="0">
                          <a:solidFill>
                            <a:srgbClr val="001689"/>
                          </a:solidFill>
                          <a:latin typeface="Montserrat" panose="00000500000000000000" pitchFamily="2" charset="0"/>
                          <a:ea typeface="+mn-ea"/>
                          <a:cs typeface="DM Sans"/>
                        </a:rPr>
                        <a:t>Se enfocan en áreas como la </a:t>
                      </a:r>
                      <a:r>
                        <a:rPr lang="es-MX" sz="1800" b="1" i="0" dirty="0" smtClean="0">
                          <a:solidFill>
                            <a:srgbClr val="001689"/>
                          </a:solidFill>
                          <a:latin typeface="Montserrat" panose="00000500000000000000" pitchFamily="2" charset="0"/>
                          <a:ea typeface="+mn-ea"/>
                          <a:cs typeface="DM Sans"/>
                        </a:rPr>
                        <a:t>infraestructura, la inversión, la defensa, la seguridad pública</a:t>
                      </a:r>
                      <a:r>
                        <a:rPr lang="es-MX" sz="1800" b="0" i="0" dirty="0" smtClean="0">
                          <a:solidFill>
                            <a:srgbClr val="001689"/>
                          </a:solidFill>
                          <a:latin typeface="Montserrat" panose="00000500000000000000" pitchFamily="2" charset="0"/>
                          <a:ea typeface="+mn-ea"/>
                          <a:cs typeface="DM Sans"/>
                        </a:rPr>
                        <a:t>, entre otros.</a:t>
                      </a: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6F6FF"/>
                    </a:solidFill>
                  </a:tcPr>
                </a:tc>
                <a:extLst>
                  <a:ext uri="{0D108BD9-81ED-4DB2-BD59-A6C34878D82A}">
                    <a16:rowId xmlns:a16="http://schemas.microsoft.com/office/drawing/2014/main" val="3546898750"/>
                  </a:ext>
                </a:extLst>
              </a:tr>
              <a:tr h="690803">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s-MX" sz="1800" b="0" i="0" dirty="0" smtClean="0">
                          <a:solidFill>
                            <a:srgbClr val="001689"/>
                          </a:solidFill>
                          <a:latin typeface="Montserrat" panose="00000500000000000000" pitchFamily="2" charset="0"/>
                          <a:ea typeface="+mn-ea"/>
                          <a:cs typeface="DM Sans"/>
                        </a:rPr>
                        <a:t>Evaluación</a:t>
                      </a:r>
                      <a:r>
                        <a:rPr lang="es-MX" sz="1800" b="0" i="0" baseline="0" dirty="0" smtClean="0">
                          <a:solidFill>
                            <a:srgbClr val="001689"/>
                          </a:solidFill>
                          <a:latin typeface="Montserrat" panose="00000500000000000000" pitchFamily="2" charset="0"/>
                          <a:ea typeface="+mn-ea"/>
                          <a:cs typeface="DM Sans"/>
                        </a:rPr>
                        <a:t> a</a:t>
                      </a:r>
                      <a:r>
                        <a:rPr lang="es-MX" sz="1800" b="0" i="0" dirty="0" smtClean="0">
                          <a:solidFill>
                            <a:srgbClr val="001689"/>
                          </a:solidFill>
                          <a:latin typeface="Montserrat" panose="00000500000000000000" pitchFamily="2" charset="0"/>
                          <a:ea typeface="+mn-ea"/>
                          <a:cs typeface="DM Sans"/>
                        </a:rPr>
                        <a:t> cargo del </a:t>
                      </a:r>
                      <a:r>
                        <a:rPr lang="es-MX" sz="2800" b="1" i="0" dirty="0" smtClean="0">
                          <a:solidFill>
                            <a:srgbClr val="001689"/>
                          </a:solidFill>
                          <a:latin typeface="Montserrat" panose="00000500000000000000" pitchFamily="2" charset="0"/>
                          <a:ea typeface="+mn-ea"/>
                          <a:cs typeface="DM Sans"/>
                        </a:rPr>
                        <a:t>CONEVAL</a:t>
                      </a:r>
                      <a:r>
                        <a:rPr lang="es-MX" sz="1800" b="0" i="0" dirty="0" smtClean="0">
                          <a:solidFill>
                            <a:srgbClr val="001689"/>
                          </a:solidFill>
                          <a:latin typeface="Montserrat" panose="00000500000000000000" pitchFamily="2" charset="0"/>
                          <a:ea typeface="+mn-ea"/>
                          <a:cs typeface="DM Sans"/>
                        </a:rPr>
                        <a:t>.</a:t>
                      </a: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6F6FF"/>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s-MX" sz="1800" b="0" i="0" dirty="0" smtClean="0">
                          <a:solidFill>
                            <a:srgbClr val="001689"/>
                          </a:solidFill>
                          <a:latin typeface="Montserrat" panose="00000500000000000000" pitchFamily="2" charset="0"/>
                          <a:ea typeface="+mn-ea"/>
                          <a:cs typeface="DM Sans"/>
                        </a:rPr>
                        <a:t>Evaluación</a:t>
                      </a:r>
                      <a:r>
                        <a:rPr lang="es-MX" sz="1800" b="0" i="0" baseline="0" dirty="0" smtClean="0">
                          <a:solidFill>
                            <a:srgbClr val="001689"/>
                          </a:solidFill>
                          <a:latin typeface="Montserrat" panose="00000500000000000000" pitchFamily="2" charset="0"/>
                          <a:ea typeface="+mn-ea"/>
                          <a:cs typeface="DM Sans"/>
                        </a:rPr>
                        <a:t> a cargo de </a:t>
                      </a:r>
                      <a:r>
                        <a:rPr lang="es-MX" sz="1800" b="0" i="0" dirty="0" smtClean="0">
                          <a:solidFill>
                            <a:srgbClr val="001689"/>
                          </a:solidFill>
                          <a:latin typeface="Montserrat" panose="00000500000000000000" pitchFamily="2" charset="0"/>
                          <a:ea typeface="+mn-ea"/>
                          <a:cs typeface="DM Sans"/>
                        </a:rPr>
                        <a:t>la </a:t>
                      </a:r>
                      <a:r>
                        <a:rPr lang="es-MX" sz="2800" b="1" i="0" dirty="0" smtClean="0">
                          <a:solidFill>
                            <a:srgbClr val="001689"/>
                          </a:solidFill>
                          <a:latin typeface="Montserrat" panose="00000500000000000000" pitchFamily="2" charset="0"/>
                          <a:ea typeface="+mn-ea"/>
                          <a:cs typeface="DM Sans"/>
                        </a:rPr>
                        <a:t>UED</a:t>
                      </a:r>
                      <a:r>
                        <a:rPr lang="es-MX" sz="1800" b="0" i="0" dirty="0" smtClean="0">
                          <a:solidFill>
                            <a:srgbClr val="001689"/>
                          </a:solidFill>
                          <a:latin typeface="Montserrat" panose="00000500000000000000" pitchFamily="2" charset="0"/>
                          <a:ea typeface="+mn-ea"/>
                          <a:cs typeface="DM Sans"/>
                        </a:rPr>
                        <a:t>.</a:t>
                      </a: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6F6FF"/>
                    </a:solidFill>
                  </a:tcPr>
                </a:tc>
                <a:extLst>
                  <a:ext uri="{0D108BD9-81ED-4DB2-BD59-A6C34878D82A}">
                    <a16:rowId xmlns:a16="http://schemas.microsoft.com/office/drawing/2014/main" val="2465492163"/>
                  </a:ext>
                </a:extLst>
              </a:tr>
            </a:tbl>
          </a:graphicData>
        </a:graphic>
      </p:graphicFrame>
      <p:graphicFrame>
        <p:nvGraphicFramePr>
          <p:cNvPr id="24" name="Tabla 23"/>
          <p:cNvGraphicFramePr>
            <a:graphicFrameLocks noGrp="1"/>
          </p:cNvGraphicFramePr>
          <p:nvPr>
            <p:extLst>
              <p:ext uri="{D42A27DB-BD31-4B8C-83A1-F6EECF244321}">
                <p14:modId xmlns:p14="http://schemas.microsoft.com/office/powerpoint/2010/main" val="1218397066"/>
              </p:ext>
            </p:extLst>
          </p:nvPr>
        </p:nvGraphicFramePr>
        <p:xfrm>
          <a:off x="1510418" y="6164506"/>
          <a:ext cx="15255098" cy="202019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5255098">
                  <a:extLst>
                    <a:ext uri="{9D8B030D-6E8A-4147-A177-3AD203B41FA5}">
                      <a16:colId xmlns:a16="http://schemas.microsoft.com/office/drawing/2014/main" val="3547750326"/>
                    </a:ext>
                  </a:extLst>
                </a:gridCol>
              </a:tblGrid>
              <a:tr h="2020199">
                <a:tc>
                  <a:txBody>
                    <a:bodyPr/>
                    <a:lstStyle/>
                    <a:p>
                      <a:pPr marL="0" indent="0">
                        <a:lnSpc>
                          <a:spcPct val="150000"/>
                        </a:lnSpc>
                        <a:buFont typeface="Arial" panose="020B0604020202020204" pitchFamily="34" charset="0"/>
                        <a:buNone/>
                      </a:pPr>
                      <a:r>
                        <a:rPr lang="es-MX" sz="1800" b="0" i="0" dirty="0" smtClean="0">
                          <a:solidFill>
                            <a:srgbClr val="001689"/>
                          </a:solidFill>
                          <a:latin typeface="Montserrat" panose="00000500000000000000" pitchFamily="2" charset="0"/>
                          <a:ea typeface="+mn-ea"/>
                          <a:cs typeface="DM Sans"/>
                        </a:rPr>
                        <a:t>Las evaluaciones </a:t>
                      </a:r>
                      <a:r>
                        <a:rPr lang="es-MX" sz="1800" b="1" i="0" dirty="0" smtClean="0">
                          <a:solidFill>
                            <a:srgbClr val="001689"/>
                          </a:solidFill>
                          <a:latin typeface="Montserrat" panose="00000500000000000000" pitchFamily="2" charset="0"/>
                          <a:ea typeface="+mn-ea"/>
                          <a:cs typeface="DM Sans"/>
                        </a:rPr>
                        <a:t>buscan</a:t>
                      </a:r>
                      <a:r>
                        <a:rPr lang="es-MX" sz="1800" b="0" i="0" dirty="0" smtClean="0">
                          <a:solidFill>
                            <a:srgbClr val="001689"/>
                          </a:solidFill>
                          <a:latin typeface="Montserrat" panose="00000500000000000000" pitchFamily="2" charset="0"/>
                          <a:ea typeface="+mn-ea"/>
                          <a:cs typeface="DM Sans"/>
                        </a:rPr>
                        <a:t>:</a:t>
                      </a:r>
                    </a:p>
                    <a:p>
                      <a:pPr marL="800100" lvl="1" indent="-342900">
                        <a:lnSpc>
                          <a:spcPct val="150000"/>
                        </a:lnSpc>
                        <a:buClr>
                          <a:srgbClr val="EB8517"/>
                        </a:buClr>
                        <a:buFont typeface="Arial" panose="020B0604020202020204" pitchFamily="34" charset="0"/>
                        <a:buChar char="•"/>
                      </a:pPr>
                      <a:r>
                        <a:rPr lang="es-MX" sz="1800" b="0" i="0" dirty="0" smtClean="0">
                          <a:solidFill>
                            <a:srgbClr val="001689"/>
                          </a:solidFill>
                          <a:latin typeface="Montserrat" panose="00000500000000000000" pitchFamily="2" charset="0"/>
                          <a:ea typeface="+mn-ea"/>
                          <a:cs typeface="DM Sans"/>
                        </a:rPr>
                        <a:t>Contribuir a la transparencia y a la rendición de cuentas</a:t>
                      </a:r>
                    </a:p>
                    <a:p>
                      <a:pPr marL="800100" lvl="1" indent="-342900">
                        <a:lnSpc>
                          <a:spcPct val="150000"/>
                        </a:lnSpc>
                        <a:buClr>
                          <a:srgbClr val="EB8517"/>
                        </a:buClr>
                        <a:buFont typeface="Arial" panose="020B0604020202020204" pitchFamily="34" charset="0"/>
                        <a:buChar char="•"/>
                      </a:pPr>
                      <a:r>
                        <a:rPr lang="es-MX" sz="1800" b="0" i="0" dirty="0" smtClean="0">
                          <a:solidFill>
                            <a:srgbClr val="001689"/>
                          </a:solidFill>
                          <a:latin typeface="Montserrat" panose="00000500000000000000" pitchFamily="2" charset="0"/>
                          <a:ea typeface="+mn-ea"/>
                          <a:cs typeface="DM Sans"/>
                        </a:rPr>
                        <a:t>Proveer información que retroalimente el diseño, gestión y resultados de los programas </a:t>
                      </a: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6F6FF"/>
                    </a:solidFill>
                  </a:tcPr>
                </a:tc>
                <a:extLst>
                  <a:ext uri="{0D108BD9-81ED-4DB2-BD59-A6C34878D82A}">
                    <a16:rowId xmlns:a16="http://schemas.microsoft.com/office/drawing/2014/main" val="2343343052"/>
                  </a:ext>
                </a:extLst>
              </a:tr>
            </a:tbl>
          </a:graphicData>
        </a:graphic>
      </p:graphicFrame>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9107080"/>
            <a:ext cx="5314833" cy="832869"/>
          </a:xfrm>
          <a:prstGeom prst="rect">
            <a:avLst/>
          </a:prstGeom>
        </p:spPr>
      </p:pic>
    </p:spTree>
    <p:extLst>
      <p:ext uri="{BB962C8B-B14F-4D97-AF65-F5344CB8AC3E}">
        <p14:creationId xmlns:p14="http://schemas.microsoft.com/office/powerpoint/2010/main" val="3785361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5" name="object 5"/>
          <p:cNvSpPr txBox="1">
            <a:spLocks noGrp="1"/>
          </p:cNvSpPr>
          <p:nvPr>
            <p:ph type="title"/>
          </p:nvPr>
        </p:nvSpPr>
        <p:spPr>
          <a:xfrm>
            <a:off x="1016000" y="810949"/>
            <a:ext cx="12533630" cy="574516"/>
          </a:xfrm>
          <a:prstGeom prst="rect">
            <a:avLst/>
          </a:prstGeom>
        </p:spPr>
        <p:txBody>
          <a:bodyPr vert="horz" wrap="square" lIns="0" tIns="12700" rIns="0" bIns="0" rtlCol="0">
            <a:spAutoFit/>
          </a:bodyPr>
          <a:lstStyle/>
          <a:p>
            <a:pPr marL="12700">
              <a:lnSpc>
                <a:spcPct val="100000"/>
              </a:lnSpc>
              <a:spcBef>
                <a:spcPts val="100"/>
              </a:spcBef>
            </a:pPr>
            <a:r>
              <a:rPr lang="es-MX" dirty="0" smtClean="0">
                <a:solidFill>
                  <a:srgbClr val="001689"/>
                </a:solidFill>
              </a:rPr>
              <a:t>Problema Público</a:t>
            </a:r>
            <a:endParaRPr spc="-10" dirty="0">
              <a:solidFill>
                <a:srgbClr val="001689"/>
              </a:solidFill>
            </a:endParaRPr>
          </a:p>
        </p:txBody>
      </p:sp>
      <p:sp>
        <p:nvSpPr>
          <p:cNvPr id="6" name="object 6"/>
          <p:cNvSpPr/>
          <p:nvPr/>
        </p:nvSpPr>
        <p:spPr>
          <a:xfrm>
            <a:off x="0" y="1648586"/>
            <a:ext cx="3916679" cy="38100"/>
          </a:xfrm>
          <a:custGeom>
            <a:avLst/>
            <a:gdLst/>
            <a:ahLst/>
            <a:cxnLst/>
            <a:rect l="l" t="t" r="r" b="b"/>
            <a:pathLst>
              <a:path w="3916679" h="38100">
                <a:moveTo>
                  <a:pt x="0" y="38099"/>
                </a:moveTo>
                <a:lnTo>
                  <a:pt x="0" y="0"/>
                </a:lnTo>
                <a:lnTo>
                  <a:pt x="3916242" y="0"/>
                </a:lnTo>
                <a:lnTo>
                  <a:pt x="3916242" y="38099"/>
                </a:lnTo>
                <a:lnTo>
                  <a:pt x="0" y="38099"/>
                </a:lnTo>
                <a:close/>
              </a:path>
            </a:pathLst>
          </a:custGeom>
          <a:solidFill>
            <a:srgbClr val="E98517"/>
          </a:solidFill>
        </p:spPr>
        <p:txBody>
          <a:bodyPr wrap="square" lIns="0" tIns="0" rIns="0" bIns="0" rtlCol="0"/>
          <a:lstStyle/>
          <a:p>
            <a:endParaRPr/>
          </a:p>
        </p:txBody>
      </p:sp>
      <p:pic>
        <p:nvPicPr>
          <p:cNvPr id="8" name="Picture 7">
            <a:extLst>
              <a:ext uri="{FF2B5EF4-FFF2-40B4-BE49-F238E27FC236}">
                <a16:creationId xmlns:a16="http://schemas.microsoft.com/office/drawing/2014/main" id="{A20EA7A8-A10E-5304-1D02-6B3C8D929A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249400" y="517157"/>
            <a:ext cx="3459858" cy="1060578"/>
          </a:xfrm>
          <a:prstGeom prst="rect">
            <a:avLst/>
          </a:prstGeom>
        </p:spPr>
      </p:pic>
      <p:sp>
        <p:nvSpPr>
          <p:cNvPr id="11" name="object 4"/>
          <p:cNvSpPr txBox="1">
            <a:spLocks noGrp="1"/>
          </p:cNvSpPr>
          <p:nvPr>
            <p:ph type="body" idx="1"/>
          </p:nvPr>
        </p:nvSpPr>
        <p:spPr>
          <a:xfrm>
            <a:off x="1580093" y="2021992"/>
            <a:ext cx="15115748" cy="3352199"/>
          </a:xfrm>
          <a:prstGeom prst="rect">
            <a:avLst/>
          </a:prstGeom>
        </p:spPr>
        <p:txBody>
          <a:bodyPr vert="horz" wrap="square" lIns="0" tIns="27939" rIns="0" bIns="0" rtlCol="0">
            <a:spAutoFit/>
          </a:bodyPr>
          <a:lstStyle/>
          <a:p>
            <a:pPr marL="342900" indent="-342900" algn="just">
              <a:lnSpc>
                <a:spcPct val="150000"/>
              </a:lnSpc>
              <a:buFont typeface="Arial" panose="020B0604020202020204" pitchFamily="34" charset="0"/>
              <a:buChar char="•"/>
            </a:pPr>
            <a:r>
              <a:rPr lang="es-MX" dirty="0" smtClean="0">
                <a:latin typeface="Montserrat" panose="00000500000000000000" pitchFamily="2" charset="0"/>
              </a:rPr>
              <a:t>Manipulación </a:t>
            </a:r>
            <a:r>
              <a:rPr lang="es-MX" dirty="0">
                <a:latin typeface="Montserrat" panose="00000500000000000000" pitchFamily="2" charset="0"/>
              </a:rPr>
              <a:t>de las condiciones de la realidad por los actores que interactúan en ella, </a:t>
            </a:r>
            <a:r>
              <a:rPr lang="es-MX" dirty="0" smtClean="0">
                <a:latin typeface="Montserrat" panose="00000500000000000000" pitchFamily="2" charset="0"/>
              </a:rPr>
              <a:t>vinculada </a:t>
            </a:r>
            <a:r>
              <a:rPr lang="es-MX" dirty="0">
                <a:latin typeface="Montserrat" panose="00000500000000000000" pitchFamily="2" charset="0"/>
              </a:rPr>
              <a:t>a las percepciones, representaciones, intereses y valores de los </a:t>
            </a:r>
            <a:r>
              <a:rPr lang="es-MX" dirty="0" smtClean="0">
                <a:latin typeface="Montserrat" panose="00000500000000000000" pitchFamily="2" charset="0"/>
              </a:rPr>
              <a:t>actores (</a:t>
            </a:r>
            <a:r>
              <a:rPr lang="es-MX" dirty="0" err="1">
                <a:latin typeface="Montserrat" panose="00000500000000000000" pitchFamily="2" charset="0"/>
              </a:rPr>
              <a:t>Subirats</a:t>
            </a:r>
            <a:r>
              <a:rPr lang="es-MX" dirty="0">
                <a:latin typeface="Montserrat" panose="00000500000000000000" pitchFamily="2" charset="0"/>
              </a:rPr>
              <a:t> et al., 2008 &amp; Stone, 1989</a:t>
            </a:r>
            <a:r>
              <a:rPr lang="es-MX" dirty="0" smtClean="0">
                <a:latin typeface="Montserrat" panose="00000500000000000000" pitchFamily="2" charset="0"/>
              </a:rPr>
              <a:t>).</a:t>
            </a:r>
          </a:p>
          <a:p>
            <a:pPr marL="342900" indent="-342900" algn="just">
              <a:lnSpc>
                <a:spcPct val="150000"/>
              </a:lnSpc>
              <a:buFont typeface="Arial" panose="020B0604020202020204" pitchFamily="34" charset="0"/>
              <a:buChar char="•"/>
            </a:pPr>
            <a:endParaRPr lang="es-MX" dirty="0">
              <a:latin typeface="Montserrat" panose="00000500000000000000" pitchFamily="2" charset="0"/>
            </a:endParaRPr>
          </a:p>
          <a:p>
            <a:pPr marL="342900" indent="-342900" algn="just">
              <a:lnSpc>
                <a:spcPct val="150000"/>
              </a:lnSpc>
              <a:buFont typeface="Arial" panose="020B0604020202020204" pitchFamily="34" charset="0"/>
              <a:buChar char="•"/>
            </a:pPr>
            <a:r>
              <a:rPr lang="es-MX" b="1" dirty="0" smtClean="0">
                <a:latin typeface="Montserrat" panose="00000500000000000000" pitchFamily="2" charset="0"/>
              </a:rPr>
              <a:t>Políticas </a:t>
            </a:r>
            <a:r>
              <a:rPr lang="es-MX" b="1" dirty="0">
                <a:latin typeface="Montserrat" panose="00000500000000000000" pitchFamily="2" charset="0"/>
              </a:rPr>
              <a:t>públicas </a:t>
            </a:r>
            <a:r>
              <a:rPr lang="es-MX" dirty="0" smtClean="0">
                <a:latin typeface="Montserrat" panose="00000500000000000000" pitchFamily="2" charset="0"/>
              </a:rPr>
              <a:t>→ Alternativas </a:t>
            </a:r>
            <a:r>
              <a:rPr lang="es-MX" dirty="0">
                <a:latin typeface="Montserrat" panose="00000500000000000000" pitchFamily="2" charset="0"/>
              </a:rPr>
              <a:t>que pretenden resolver una necesidad social y/o administrativa, </a:t>
            </a:r>
            <a:r>
              <a:rPr lang="es-MX" dirty="0" smtClean="0">
                <a:latin typeface="Montserrat" panose="00000500000000000000" pitchFamily="2" charset="0"/>
              </a:rPr>
              <a:t>las cuales </a:t>
            </a:r>
            <a:r>
              <a:rPr lang="es-MX" dirty="0">
                <a:latin typeface="Montserrat" panose="00000500000000000000" pitchFamily="2" charset="0"/>
              </a:rPr>
              <a:t>forman parte de un proceso político </a:t>
            </a:r>
            <a:r>
              <a:rPr lang="es-MX" dirty="0" smtClean="0">
                <a:latin typeface="Montserrat" panose="00000500000000000000" pitchFamily="2" charset="0"/>
              </a:rPr>
              <a:t>(</a:t>
            </a:r>
            <a:r>
              <a:rPr lang="es-MX" dirty="0">
                <a:latin typeface="Montserrat" panose="00000500000000000000" pitchFamily="2" charset="0"/>
              </a:rPr>
              <a:t>Suárez, 1989). </a:t>
            </a:r>
            <a:endParaRPr spc="-10" dirty="0">
              <a:latin typeface="Montserrat" panose="00000500000000000000" pitchFamily="2"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691289225"/>
              </p:ext>
            </p:extLst>
          </p:nvPr>
        </p:nvGraphicFramePr>
        <p:xfrm>
          <a:off x="2004836" y="5709497"/>
          <a:ext cx="14266262" cy="268901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7133131">
                  <a:extLst>
                    <a:ext uri="{9D8B030D-6E8A-4147-A177-3AD203B41FA5}">
                      <a16:colId xmlns:a16="http://schemas.microsoft.com/office/drawing/2014/main" val="2420112201"/>
                    </a:ext>
                  </a:extLst>
                </a:gridCol>
                <a:gridCol w="7133131">
                  <a:extLst>
                    <a:ext uri="{9D8B030D-6E8A-4147-A177-3AD203B41FA5}">
                      <a16:colId xmlns:a16="http://schemas.microsoft.com/office/drawing/2014/main" val="1199880919"/>
                    </a:ext>
                  </a:extLst>
                </a:gridCol>
              </a:tblGrid>
              <a:tr h="387396">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s-MX" sz="2400" b="1" i="0" dirty="0" smtClean="0">
                          <a:solidFill>
                            <a:schemeClr val="bg1"/>
                          </a:solidFill>
                          <a:latin typeface="Montserrat" panose="00000500000000000000" pitchFamily="2" charset="0"/>
                          <a:ea typeface="+mn-ea"/>
                          <a:cs typeface="DM Sans"/>
                        </a:rPr>
                        <a:t>Programa Social</a:t>
                      </a: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B8517"/>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s-MX" sz="2400" b="1" i="0" dirty="0" smtClean="0">
                          <a:solidFill>
                            <a:schemeClr val="bg1"/>
                          </a:solidFill>
                          <a:latin typeface="Montserrat" panose="00000500000000000000" pitchFamily="2" charset="0"/>
                          <a:ea typeface="+mn-ea"/>
                          <a:cs typeface="DM Sans"/>
                        </a:rPr>
                        <a:t>Programa No Social</a:t>
                      </a: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B8517"/>
                    </a:solidFill>
                  </a:tcPr>
                </a:tc>
                <a:extLst>
                  <a:ext uri="{0D108BD9-81ED-4DB2-BD59-A6C34878D82A}">
                    <a16:rowId xmlns:a16="http://schemas.microsoft.com/office/drawing/2014/main" val="3929043114"/>
                  </a:ext>
                </a:extLst>
              </a:tr>
              <a:tr h="2231811">
                <a:tc>
                  <a:txBody>
                    <a:bodyPr/>
                    <a:lstStyle/>
                    <a:p>
                      <a:pPr marL="342900" indent="-342900" algn="just">
                        <a:lnSpc>
                          <a:spcPct val="150000"/>
                        </a:lnSpc>
                        <a:buClr>
                          <a:srgbClr val="EB8517"/>
                        </a:buClr>
                        <a:buFont typeface="Arial" panose="020B0604020202020204" pitchFamily="34" charset="0"/>
                        <a:buChar char="•"/>
                      </a:pPr>
                      <a:r>
                        <a:rPr lang="es-MX" sz="1800" b="0" i="0" dirty="0" smtClean="0">
                          <a:solidFill>
                            <a:srgbClr val="001689"/>
                          </a:solidFill>
                          <a:latin typeface="Montserrat" panose="00000500000000000000" pitchFamily="2" charset="0"/>
                          <a:ea typeface="+mn-ea"/>
                          <a:cs typeface="DM Sans"/>
                        </a:rPr>
                        <a:t>Condición que afecta a un número considerable de personas, se cree debe corregirse mediante la acción social colectiva.</a:t>
                      </a: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6F6FF"/>
                    </a:solidFill>
                  </a:tcPr>
                </a:tc>
                <a:tc>
                  <a:txBody>
                    <a:bodyPr/>
                    <a:lstStyle/>
                    <a:p>
                      <a:pPr marL="342900" marR="0" indent="-342900" algn="just" defTabSz="914400" eaLnBrk="1" fontAlgn="auto" latinLnBrk="0" hangingPunct="1">
                        <a:lnSpc>
                          <a:spcPct val="150000"/>
                        </a:lnSpc>
                        <a:spcBef>
                          <a:spcPts val="0"/>
                        </a:spcBef>
                        <a:spcAft>
                          <a:spcPts val="0"/>
                        </a:spcAft>
                        <a:buClr>
                          <a:srgbClr val="EB8517"/>
                        </a:buClr>
                        <a:buSzTx/>
                        <a:buFont typeface="Arial" panose="020B0604020202020204" pitchFamily="34" charset="0"/>
                        <a:buChar char="•"/>
                        <a:tabLst/>
                        <a:defRPr/>
                      </a:pPr>
                      <a:r>
                        <a:rPr lang="es-MX" sz="1800" b="0" i="0" dirty="0" smtClean="0">
                          <a:solidFill>
                            <a:srgbClr val="001689"/>
                          </a:solidFill>
                          <a:latin typeface="Montserrat" panose="00000500000000000000" pitchFamily="2" charset="0"/>
                          <a:ea typeface="+mn-ea"/>
                          <a:cs typeface="DM Sans"/>
                        </a:rPr>
                        <a:t>Puede manifestarse en forma de deficiencias en infraestructura, barreras regulatorias, falta de acceso a recursos clave, desequilibrios sectoriales, entre otros.</a:t>
                      </a: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6F6FF"/>
                    </a:solidFill>
                  </a:tcPr>
                </a:tc>
                <a:extLst>
                  <a:ext uri="{0D108BD9-81ED-4DB2-BD59-A6C34878D82A}">
                    <a16:rowId xmlns:a16="http://schemas.microsoft.com/office/drawing/2014/main" val="2162577204"/>
                  </a:ext>
                </a:extLst>
              </a:tr>
            </a:tbl>
          </a:graphicData>
        </a:graphic>
      </p:graphicFrame>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9107080"/>
            <a:ext cx="5314833" cy="832869"/>
          </a:xfrm>
          <a:prstGeom prst="rect">
            <a:avLst/>
          </a:prstGeom>
        </p:spPr>
      </p:pic>
    </p:spTree>
    <p:extLst>
      <p:ext uri="{BB962C8B-B14F-4D97-AF65-F5344CB8AC3E}">
        <p14:creationId xmlns:p14="http://schemas.microsoft.com/office/powerpoint/2010/main" val="4072303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1933" y="8722384"/>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5" name="object 5"/>
          <p:cNvSpPr txBox="1">
            <a:spLocks noGrp="1"/>
          </p:cNvSpPr>
          <p:nvPr>
            <p:ph type="title"/>
          </p:nvPr>
        </p:nvSpPr>
        <p:spPr>
          <a:xfrm>
            <a:off x="1016000" y="810949"/>
            <a:ext cx="12533630" cy="574516"/>
          </a:xfrm>
          <a:prstGeom prst="rect">
            <a:avLst/>
          </a:prstGeom>
        </p:spPr>
        <p:txBody>
          <a:bodyPr vert="horz" wrap="square" lIns="0" tIns="12700" rIns="0" bIns="0" rtlCol="0">
            <a:spAutoFit/>
          </a:bodyPr>
          <a:lstStyle/>
          <a:p>
            <a:pPr marL="12700">
              <a:lnSpc>
                <a:spcPct val="100000"/>
              </a:lnSpc>
              <a:spcBef>
                <a:spcPts val="100"/>
              </a:spcBef>
            </a:pPr>
            <a:r>
              <a:rPr lang="es-MX" dirty="0" smtClean="0">
                <a:solidFill>
                  <a:srgbClr val="001689"/>
                </a:solidFill>
              </a:rPr>
              <a:t>Población</a:t>
            </a:r>
            <a:endParaRPr spc="-10" dirty="0">
              <a:solidFill>
                <a:srgbClr val="001689"/>
              </a:solidFill>
            </a:endParaRPr>
          </a:p>
        </p:txBody>
      </p:sp>
      <p:sp>
        <p:nvSpPr>
          <p:cNvPr id="6" name="object 6"/>
          <p:cNvSpPr/>
          <p:nvPr/>
        </p:nvSpPr>
        <p:spPr>
          <a:xfrm>
            <a:off x="0" y="1648586"/>
            <a:ext cx="3916679" cy="38100"/>
          </a:xfrm>
          <a:custGeom>
            <a:avLst/>
            <a:gdLst/>
            <a:ahLst/>
            <a:cxnLst/>
            <a:rect l="l" t="t" r="r" b="b"/>
            <a:pathLst>
              <a:path w="3916679" h="38100">
                <a:moveTo>
                  <a:pt x="0" y="38099"/>
                </a:moveTo>
                <a:lnTo>
                  <a:pt x="0" y="0"/>
                </a:lnTo>
                <a:lnTo>
                  <a:pt x="3916242" y="0"/>
                </a:lnTo>
                <a:lnTo>
                  <a:pt x="3916242" y="38099"/>
                </a:lnTo>
                <a:lnTo>
                  <a:pt x="0" y="38099"/>
                </a:lnTo>
                <a:close/>
              </a:path>
            </a:pathLst>
          </a:custGeom>
          <a:solidFill>
            <a:srgbClr val="E98517"/>
          </a:solidFill>
        </p:spPr>
        <p:txBody>
          <a:bodyPr wrap="square" lIns="0" tIns="0" rIns="0" bIns="0" rtlCol="0"/>
          <a:lstStyle/>
          <a:p>
            <a:endParaRPr/>
          </a:p>
        </p:txBody>
      </p:sp>
      <p:pic>
        <p:nvPicPr>
          <p:cNvPr id="8" name="Picture 7">
            <a:extLst>
              <a:ext uri="{FF2B5EF4-FFF2-40B4-BE49-F238E27FC236}">
                <a16:creationId xmlns:a16="http://schemas.microsoft.com/office/drawing/2014/main" id="{A20EA7A8-A10E-5304-1D02-6B3C8D929A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249400" y="517157"/>
            <a:ext cx="3459858" cy="1060578"/>
          </a:xfrm>
          <a:prstGeom prst="rect">
            <a:avLst/>
          </a:prstGeom>
        </p:spPr>
      </p:pic>
      <p:sp>
        <p:nvSpPr>
          <p:cNvPr id="11" name="object 4"/>
          <p:cNvSpPr txBox="1">
            <a:spLocks noGrp="1"/>
          </p:cNvSpPr>
          <p:nvPr>
            <p:ph type="body" idx="1"/>
          </p:nvPr>
        </p:nvSpPr>
        <p:spPr>
          <a:xfrm>
            <a:off x="1447800" y="2276982"/>
            <a:ext cx="15115748" cy="2244203"/>
          </a:xfrm>
          <a:prstGeom prst="rect">
            <a:avLst/>
          </a:prstGeom>
        </p:spPr>
        <p:txBody>
          <a:bodyPr vert="horz" wrap="square" lIns="0" tIns="27939" rIns="0" bIns="0" rtlCol="0">
            <a:spAutoFit/>
          </a:bodyPr>
          <a:lstStyle/>
          <a:p>
            <a:pPr marL="342900" indent="-342900">
              <a:lnSpc>
                <a:spcPct val="150000"/>
              </a:lnSpc>
              <a:buFont typeface="Arial" panose="020B0604020202020204" pitchFamily="34" charset="0"/>
              <a:buChar char="•"/>
            </a:pPr>
            <a:r>
              <a:rPr lang="es-MX" dirty="0" smtClean="0">
                <a:latin typeface="Montserrat" panose="00000500000000000000" pitchFamily="2" charset="0"/>
              </a:rPr>
              <a:t>Sector </a:t>
            </a:r>
            <a:r>
              <a:rPr lang="es-MX" dirty="0">
                <a:latin typeface="Montserrat" panose="00000500000000000000" pitchFamily="2" charset="0"/>
              </a:rPr>
              <a:t>de la sociedad que tiene una </a:t>
            </a:r>
            <a:r>
              <a:rPr lang="es-MX" b="1" dirty="0">
                <a:latin typeface="Montserrat" panose="00000500000000000000" pitchFamily="2" charset="0"/>
              </a:rPr>
              <a:t>necesidad </a:t>
            </a:r>
            <a:r>
              <a:rPr lang="es-MX" b="1" dirty="0" smtClean="0">
                <a:latin typeface="Montserrat" panose="00000500000000000000" pitchFamily="2" charset="0"/>
              </a:rPr>
              <a:t>o problema </a:t>
            </a:r>
            <a:r>
              <a:rPr lang="es-MX" dirty="0" smtClean="0">
                <a:latin typeface="Montserrat" panose="00000500000000000000" pitchFamily="2" charset="0"/>
              </a:rPr>
              <a:t>específico.</a:t>
            </a:r>
          </a:p>
          <a:p>
            <a:pPr>
              <a:lnSpc>
                <a:spcPct val="150000"/>
              </a:lnSpc>
            </a:pPr>
            <a:endParaRPr lang="es-MX" dirty="0" smtClean="0">
              <a:latin typeface="Montserrat" panose="00000500000000000000" pitchFamily="2" charset="0"/>
            </a:endParaRPr>
          </a:p>
          <a:p>
            <a:pPr marL="342900" indent="-342900">
              <a:lnSpc>
                <a:spcPct val="150000"/>
              </a:lnSpc>
              <a:buFont typeface="Arial" panose="020B0604020202020204" pitchFamily="34" charset="0"/>
              <a:buChar char="•"/>
            </a:pPr>
            <a:r>
              <a:rPr lang="es-MX" dirty="0" smtClean="0">
                <a:latin typeface="Montserrat" panose="00000500000000000000" pitchFamily="2" charset="0"/>
              </a:rPr>
              <a:t>Las </a:t>
            </a:r>
            <a:r>
              <a:rPr lang="es-MX" dirty="0">
                <a:latin typeface="Montserrat" panose="00000500000000000000" pitchFamily="2" charset="0"/>
              </a:rPr>
              <a:t>dependencias deben describir la población o área de enfoque que presenta el problema, necesidad u oportunidad </a:t>
            </a:r>
            <a:r>
              <a:rPr lang="es-MX" b="1" dirty="0">
                <a:latin typeface="Montserrat" panose="00000500000000000000" pitchFamily="2" charset="0"/>
              </a:rPr>
              <a:t>que justifique el programa </a:t>
            </a:r>
            <a:r>
              <a:rPr lang="es-MX" dirty="0">
                <a:latin typeface="Montserrat" panose="00000500000000000000" pitchFamily="2" charset="0"/>
              </a:rPr>
              <a:t>(CONEVAL &amp; SCHP, 2010).</a:t>
            </a:r>
          </a:p>
        </p:txBody>
      </p:sp>
      <p:graphicFrame>
        <p:nvGraphicFramePr>
          <p:cNvPr id="13" name="Tabla 12"/>
          <p:cNvGraphicFramePr>
            <a:graphicFrameLocks noGrp="1"/>
          </p:cNvGraphicFramePr>
          <p:nvPr>
            <p:extLst>
              <p:ext uri="{D42A27DB-BD31-4B8C-83A1-F6EECF244321}">
                <p14:modId xmlns:p14="http://schemas.microsoft.com/office/powerpoint/2010/main" val="2708845286"/>
              </p:ext>
            </p:extLst>
          </p:nvPr>
        </p:nvGraphicFramePr>
        <p:xfrm>
          <a:off x="1872543" y="5350250"/>
          <a:ext cx="14266262" cy="268901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7133131">
                  <a:extLst>
                    <a:ext uri="{9D8B030D-6E8A-4147-A177-3AD203B41FA5}">
                      <a16:colId xmlns:a16="http://schemas.microsoft.com/office/drawing/2014/main" val="2420112201"/>
                    </a:ext>
                  </a:extLst>
                </a:gridCol>
                <a:gridCol w="7133131">
                  <a:extLst>
                    <a:ext uri="{9D8B030D-6E8A-4147-A177-3AD203B41FA5}">
                      <a16:colId xmlns:a16="http://schemas.microsoft.com/office/drawing/2014/main" val="1199880919"/>
                    </a:ext>
                  </a:extLst>
                </a:gridCol>
              </a:tblGrid>
              <a:tr h="387396">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s-MX" sz="2400" b="1" i="0" dirty="0" smtClean="0">
                          <a:solidFill>
                            <a:schemeClr val="bg1"/>
                          </a:solidFill>
                          <a:latin typeface="Montserrat" panose="00000500000000000000" pitchFamily="2" charset="0"/>
                          <a:ea typeface="+mn-ea"/>
                          <a:cs typeface="DM Sans"/>
                        </a:rPr>
                        <a:t>Programa Social</a:t>
                      </a: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B8517"/>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s-MX" sz="2400" b="1" i="0" dirty="0" smtClean="0">
                          <a:solidFill>
                            <a:schemeClr val="bg1"/>
                          </a:solidFill>
                          <a:latin typeface="Montserrat" panose="00000500000000000000" pitchFamily="2" charset="0"/>
                          <a:ea typeface="+mn-ea"/>
                          <a:cs typeface="DM Sans"/>
                        </a:rPr>
                        <a:t>Programa No Social</a:t>
                      </a: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B8517"/>
                    </a:solidFill>
                  </a:tcPr>
                </a:tc>
                <a:extLst>
                  <a:ext uri="{0D108BD9-81ED-4DB2-BD59-A6C34878D82A}">
                    <a16:rowId xmlns:a16="http://schemas.microsoft.com/office/drawing/2014/main" val="3929043114"/>
                  </a:ext>
                </a:extLst>
              </a:tr>
              <a:tr h="2231811">
                <a:tc>
                  <a:txBody>
                    <a:bodyPr/>
                    <a:lstStyle/>
                    <a:p>
                      <a:pPr marL="342900" indent="-342900" algn="just">
                        <a:lnSpc>
                          <a:spcPct val="150000"/>
                        </a:lnSpc>
                        <a:buClr>
                          <a:srgbClr val="EB8517"/>
                        </a:buClr>
                        <a:buFont typeface="Arial" panose="020B0604020202020204" pitchFamily="34" charset="0"/>
                        <a:buChar char="•"/>
                      </a:pPr>
                      <a:r>
                        <a:rPr lang="es-MX" sz="1800" b="0" i="0" dirty="0" smtClean="0">
                          <a:solidFill>
                            <a:srgbClr val="001689"/>
                          </a:solidFill>
                          <a:latin typeface="Montserrat" panose="00000500000000000000" pitchFamily="2" charset="0"/>
                          <a:ea typeface="+mn-ea"/>
                          <a:cs typeface="DM Sans"/>
                        </a:rPr>
                        <a:t>Se identifican tres poblaciones (CONEVAL):</a:t>
                      </a:r>
                    </a:p>
                    <a:p>
                      <a:pPr marL="800100" lvl="1" indent="-342900" algn="just">
                        <a:lnSpc>
                          <a:spcPct val="150000"/>
                        </a:lnSpc>
                        <a:buClr>
                          <a:srgbClr val="EB8517"/>
                        </a:buClr>
                        <a:buFont typeface="Arial" panose="020B0604020202020204" pitchFamily="34" charset="0"/>
                        <a:buChar char="•"/>
                      </a:pPr>
                      <a:r>
                        <a:rPr lang="es-MX" sz="1800" b="0" i="0" dirty="0" smtClean="0">
                          <a:solidFill>
                            <a:srgbClr val="001689"/>
                          </a:solidFill>
                          <a:latin typeface="Montserrat" panose="00000500000000000000" pitchFamily="2" charset="0"/>
                          <a:ea typeface="+mn-ea"/>
                          <a:cs typeface="DM Sans"/>
                        </a:rPr>
                        <a:t>Persona Física</a:t>
                      </a:r>
                    </a:p>
                    <a:p>
                      <a:pPr marL="800100" lvl="1" indent="-342900" algn="just">
                        <a:lnSpc>
                          <a:spcPct val="150000"/>
                        </a:lnSpc>
                        <a:buClr>
                          <a:srgbClr val="EB8517"/>
                        </a:buClr>
                        <a:buFont typeface="Arial" panose="020B0604020202020204" pitchFamily="34" charset="0"/>
                        <a:buChar char="•"/>
                      </a:pPr>
                      <a:r>
                        <a:rPr lang="es-MX" sz="1800" b="0" i="0" dirty="0" smtClean="0">
                          <a:solidFill>
                            <a:srgbClr val="001689"/>
                          </a:solidFill>
                          <a:latin typeface="Montserrat" panose="00000500000000000000" pitchFamily="2" charset="0"/>
                          <a:ea typeface="+mn-ea"/>
                          <a:cs typeface="DM Sans"/>
                        </a:rPr>
                        <a:t>Actor Social</a:t>
                      </a:r>
                    </a:p>
                    <a:p>
                      <a:pPr marL="800100" lvl="1" indent="-342900" algn="just">
                        <a:lnSpc>
                          <a:spcPct val="150000"/>
                        </a:lnSpc>
                        <a:buClr>
                          <a:srgbClr val="EB8517"/>
                        </a:buClr>
                        <a:buFont typeface="Arial" panose="020B0604020202020204" pitchFamily="34" charset="0"/>
                        <a:buChar char="•"/>
                      </a:pPr>
                      <a:r>
                        <a:rPr lang="es-MX" sz="1800" b="0" i="0" dirty="0" smtClean="0">
                          <a:solidFill>
                            <a:srgbClr val="001689"/>
                          </a:solidFill>
                          <a:latin typeface="Montserrat" panose="00000500000000000000" pitchFamily="2" charset="0"/>
                          <a:ea typeface="+mn-ea"/>
                          <a:cs typeface="DM Sans"/>
                        </a:rPr>
                        <a:t>Área de Atención Social</a:t>
                      </a: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6F6FF"/>
                    </a:solidFill>
                  </a:tcPr>
                </a:tc>
                <a:tc>
                  <a:txBody>
                    <a:bodyPr/>
                    <a:lstStyle/>
                    <a:p>
                      <a:pPr marL="342900" marR="0" indent="-342900" algn="just" defTabSz="914400" eaLnBrk="1" fontAlgn="auto" latinLnBrk="0" hangingPunct="1">
                        <a:lnSpc>
                          <a:spcPct val="150000"/>
                        </a:lnSpc>
                        <a:spcBef>
                          <a:spcPts val="0"/>
                        </a:spcBef>
                        <a:spcAft>
                          <a:spcPts val="0"/>
                        </a:spcAft>
                        <a:buClr>
                          <a:srgbClr val="EB8517"/>
                        </a:buClr>
                        <a:buSzTx/>
                        <a:buFont typeface="Arial" panose="020B0604020202020204" pitchFamily="34" charset="0"/>
                        <a:buChar char="•"/>
                        <a:tabLst/>
                        <a:defRPr/>
                      </a:pPr>
                      <a:r>
                        <a:rPr lang="es-MX" sz="1800" b="0" i="0" dirty="0" smtClean="0">
                          <a:solidFill>
                            <a:srgbClr val="001689"/>
                          </a:solidFill>
                          <a:latin typeface="Montserrat" panose="00000500000000000000" pitchFamily="2" charset="0"/>
                          <a:ea typeface="+mn-ea"/>
                          <a:cs typeface="DM Sans"/>
                        </a:rPr>
                        <a:t>El problema identificado en este tipo de programas, no lo presenta directamente un grupo de personas.</a:t>
                      </a:r>
                    </a:p>
                    <a:p>
                      <a:pPr marL="342900" marR="0" indent="-342900" algn="just" defTabSz="914400" eaLnBrk="1" fontAlgn="auto" latinLnBrk="0" hangingPunct="1">
                        <a:lnSpc>
                          <a:spcPct val="150000"/>
                        </a:lnSpc>
                        <a:spcBef>
                          <a:spcPts val="0"/>
                        </a:spcBef>
                        <a:spcAft>
                          <a:spcPts val="0"/>
                        </a:spcAft>
                        <a:buClr>
                          <a:srgbClr val="EB8517"/>
                        </a:buClr>
                        <a:buSzTx/>
                        <a:buFont typeface="Arial" panose="020B0604020202020204" pitchFamily="34" charset="0"/>
                        <a:buChar char="•"/>
                        <a:tabLst/>
                        <a:defRPr/>
                      </a:pPr>
                      <a:endParaRPr lang="es-MX" sz="1800" b="0" i="0" dirty="0" smtClean="0">
                        <a:solidFill>
                          <a:srgbClr val="001689"/>
                        </a:solidFill>
                        <a:latin typeface="Montserrat" panose="00000500000000000000" pitchFamily="2" charset="0"/>
                        <a:ea typeface="+mn-ea"/>
                        <a:cs typeface="DM Sans"/>
                      </a:endParaRPr>
                    </a:p>
                    <a:p>
                      <a:pPr marL="342900" marR="0" indent="-342900" algn="just" defTabSz="914400" eaLnBrk="1" fontAlgn="auto" latinLnBrk="0" hangingPunct="1">
                        <a:lnSpc>
                          <a:spcPct val="150000"/>
                        </a:lnSpc>
                        <a:spcBef>
                          <a:spcPts val="0"/>
                        </a:spcBef>
                        <a:spcAft>
                          <a:spcPts val="0"/>
                        </a:spcAft>
                        <a:buClr>
                          <a:srgbClr val="EB8517"/>
                        </a:buClr>
                        <a:buSzTx/>
                        <a:buFont typeface="Arial" panose="020B0604020202020204" pitchFamily="34" charset="0"/>
                        <a:buChar char="•"/>
                        <a:tabLst/>
                        <a:defRPr/>
                      </a:pPr>
                      <a:r>
                        <a:rPr lang="es-MX" sz="1800" b="0" i="0" dirty="0" smtClean="0">
                          <a:solidFill>
                            <a:srgbClr val="001689"/>
                          </a:solidFill>
                          <a:latin typeface="Montserrat" panose="00000500000000000000" pitchFamily="2" charset="0"/>
                          <a:ea typeface="+mn-ea"/>
                          <a:cs typeface="DM Sans"/>
                        </a:rPr>
                        <a:t>Está asociado a necesidades que presentan las Administraciones Públicas.</a:t>
                      </a: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6F6FF"/>
                    </a:solidFill>
                  </a:tcPr>
                </a:tc>
                <a:extLst>
                  <a:ext uri="{0D108BD9-81ED-4DB2-BD59-A6C34878D82A}">
                    <a16:rowId xmlns:a16="http://schemas.microsoft.com/office/drawing/2014/main" val="2162577204"/>
                  </a:ext>
                </a:extLst>
              </a:tr>
            </a:tbl>
          </a:graphicData>
        </a:graphic>
      </p:graphicFrame>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9107080"/>
            <a:ext cx="5314833" cy="832869"/>
          </a:xfrm>
          <a:prstGeom prst="rect">
            <a:avLst/>
          </a:prstGeom>
        </p:spPr>
      </p:pic>
    </p:spTree>
    <p:extLst>
      <p:ext uri="{BB962C8B-B14F-4D97-AF65-F5344CB8AC3E}">
        <p14:creationId xmlns:p14="http://schemas.microsoft.com/office/powerpoint/2010/main" val="38122139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5" name="object 5"/>
          <p:cNvSpPr txBox="1">
            <a:spLocks noGrp="1"/>
          </p:cNvSpPr>
          <p:nvPr>
            <p:ph type="title"/>
          </p:nvPr>
        </p:nvSpPr>
        <p:spPr>
          <a:xfrm>
            <a:off x="1016000" y="810949"/>
            <a:ext cx="12533630" cy="574516"/>
          </a:xfrm>
          <a:prstGeom prst="rect">
            <a:avLst/>
          </a:prstGeom>
        </p:spPr>
        <p:txBody>
          <a:bodyPr vert="horz" wrap="square" lIns="0" tIns="12700" rIns="0" bIns="0" rtlCol="0">
            <a:spAutoFit/>
          </a:bodyPr>
          <a:lstStyle/>
          <a:p>
            <a:pPr marL="12700">
              <a:lnSpc>
                <a:spcPct val="100000"/>
              </a:lnSpc>
              <a:spcBef>
                <a:spcPts val="100"/>
              </a:spcBef>
            </a:pPr>
            <a:r>
              <a:rPr lang="es-MX" dirty="0" smtClean="0">
                <a:solidFill>
                  <a:srgbClr val="001689"/>
                </a:solidFill>
              </a:rPr>
              <a:t>Indicadores</a:t>
            </a:r>
            <a:endParaRPr spc="-10" dirty="0">
              <a:solidFill>
                <a:srgbClr val="001689"/>
              </a:solidFill>
            </a:endParaRPr>
          </a:p>
        </p:txBody>
      </p:sp>
      <p:sp>
        <p:nvSpPr>
          <p:cNvPr id="6" name="object 6"/>
          <p:cNvSpPr/>
          <p:nvPr/>
        </p:nvSpPr>
        <p:spPr>
          <a:xfrm>
            <a:off x="0" y="1648586"/>
            <a:ext cx="3916679" cy="38100"/>
          </a:xfrm>
          <a:custGeom>
            <a:avLst/>
            <a:gdLst/>
            <a:ahLst/>
            <a:cxnLst/>
            <a:rect l="l" t="t" r="r" b="b"/>
            <a:pathLst>
              <a:path w="3916679" h="38100">
                <a:moveTo>
                  <a:pt x="0" y="38099"/>
                </a:moveTo>
                <a:lnTo>
                  <a:pt x="0" y="0"/>
                </a:lnTo>
                <a:lnTo>
                  <a:pt x="3916242" y="0"/>
                </a:lnTo>
                <a:lnTo>
                  <a:pt x="3916242" y="38099"/>
                </a:lnTo>
                <a:lnTo>
                  <a:pt x="0" y="38099"/>
                </a:lnTo>
                <a:close/>
              </a:path>
            </a:pathLst>
          </a:custGeom>
          <a:solidFill>
            <a:srgbClr val="E98517"/>
          </a:solidFill>
        </p:spPr>
        <p:txBody>
          <a:bodyPr wrap="square" lIns="0" tIns="0" rIns="0" bIns="0" rtlCol="0"/>
          <a:lstStyle/>
          <a:p>
            <a:endParaRPr/>
          </a:p>
        </p:txBody>
      </p:sp>
      <p:pic>
        <p:nvPicPr>
          <p:cNvPr id="8" name="Picture 7">
            <a:extLst>
              <a:ext uri="{FF2B5EF4-FFF2-40B4-BE49-F238E27FC236}">
                <a16:creationId xmlns:a16="http://schemas.microsoft.com/office/drawing/2014/main" id="{A20EA7A8-A10E-5304-1D02-6B3C8D929A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249400" y="517157"/>
            <a:ext cx="3459858" cy="1060578"/>
          </a:xfrm>
          <a:prstGeom prst="rect">
            <a:avLst/>
          </a:prstGeom>
        </p:spPr>
      </p:pic>
      <p:sp>
        <p:nvSpPr>
          <p:cNvPr id="10" name="object 4"/>
          <p:cNvSpPr txBox="1">
            <a:spLocks/>
          </p:cNvSpPr>
          <p:nvPr/>
        </p:nvSpPr>
        <p:spPr>
          <a:xfrm>
            <a:off x="1481778" y="2281926"/>
            <a:ext cx="15115748" cy="1136207"/>
          </a:xfrm>
          <a:prstGeom prst="rect">
            <a:avLst/>
          </a:prstGeom>
        </p:spPr>
        <p:txBody>
          <a:bodyPr vert="horz" wrap="square" lIns="0" tIns="27939" rIns="0" bIns="0" rtlCol="0">
            <a:spAutoFit/>
          </a:bodyPr>
          <a:lstStyle>
            <a:lvl1pPr marL="0">
              <a:defRPr sz="2400" b="0" i="0">
                <a:solidFill>
                  <a:srgbClr val="001689"/>
                </a:solidFill>
                <a:latin typeface="DM Sans"/>
                <a:ea typeface="+mn-ea"/>
                <a:cs typeface="DM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nSpc>
                <a:spcPct val="150000"/>
              </a:lnSpc>
              <a:buFont typeface="Arial" panose="020B0604020202020204" pitchFamily="34" charset="0"/>
              <a:buChar char="•"/>
            </a:pPr>
            <a:r>
              <a:rPr lang="es-MX" dirty="0" smtClean="0">
                <a:latin typeface="Montserrat" panose="00000500000000000000" pitchFamily="2" charset="0"/>
              </a:rPr>
              <a:t>Herramienta que </a:t>
            </a:r>
            <a:r>
              <a:rPr lang="es-MX" dirty="0">
                <a:latin typeface="Montserrat" panose="00000500000000000000" pitchFamily="2" charset="0"/>
              </a:rPr>
              <a:t>permite </a:t>
            </a:r>
            <a:r>
              <a:rPr lang="es-MX" b="1" dirty="0" smtClean="0">
                <a:latin typeface="Montserrat" panose="00000500000000000000" pitchFamily="2" charset="0"/>
              </a:rPr>
              <a:t>medir </a:t>
            </a:r>
            <a:r>
              <a:rPr lang="es-MX" b="1" dirty="0">
                <a:latin typeface="Montserrat" panose="00000500000000000000" pitchFamily="2" charset="0"/>
              </a:rPr>
              <a:t>logros, reflejar los cambios</a:t>
            </a:r>
            <a:r>
              <a:rPr lang="es-MX" dirty="0">
                <a:latin typeface="Montserrat" panose="00000500000000000000" pitchFamily="2" charset="0"/>
              </a:rPr>
              <a:t> vinculados con las acciones del programa, monitorear y evaluar sus </a:t>
            </a:r>
            <a:r>
              <a:rPr lang="es-MX" dirty="0" smtClean="0">
                <a:latin typeface="Montserrat" panose="00000500000000000000" pitchFamily="2" charset="0"/>
              </a:rPr>
              <a:t>resultados (</a:t>
            </a:r>
            <a:r>
              <a:rPr lang="es-MX" dirty="0">
                <a:latin typeface="Montserrat" panose="00000500000000000000" pitchFamily="2" charset="0"/>
              </a:rPr>
              <a:t>CONEVAL &amp; SCHP, 2010). </a:t>
            </a:r>
          </a:p>
        </p:txBody>
      </p:sp>
      <p:graphicFrame>
        <p:nvGraphicFramePr>
          <p:cNvPr id="12" name="Tabla 11"/>
          <p:cNvGraphicFramePr>
            <a:graphicFrameLocks noGrp="1"/>
          </p:cNvGraphicFramePr>
          <p:nvPr>
            <p:extLst>
              <p:ext uri="{D42A27DB-BD31-4B8C-83A1-F6EECF244321}">
                <p14:modId xmlns:p14="http://schemas.microsoft.com/office/powerpoint/2010/main" val="729552602"/>
              </p:ext>
            </p:extLst>
          </p:nvPr>
        </p:nvGraphicFramePr>
        <p:xfrm>
          <a:off x="1924160" y="4059871"/>
          <a:ext cx="14266262" cy="38404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7133131">
                  <a:extLst>
                    <a:ext uri="{9D8B030D-6E8A-4147-A177-3AD203B41FA5}">
                      <a16:colId xmlns:a16="http://schemas.microsoft.com/office/drawing/2014/main" val="2420112201"/>
                    </a:ext>
                  </a:extLst>
                </a:gridCol>
                <a:gridCol w="7133131">
                  <a:extLst>
                    <a:ext uri="{9D8B030D-6E8A-4147-A177-3AD203B41FA5}">
                      <a16:colId xmlns:a16="http://schemas.microsoft.com/office/drawing/2014/main" val="1199880919"/>
                    </a:ext>
                  </a:extLst>
                </a:gridCol>
              </a:tblGrid>
              <a:tr h="387396">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s-MX" sz="2400" b="1" i="0" dirty="0" smtClean="0">
                          <a:solidFill>
                            <a:schemeClr val="bg1"/>
                          </a:solidFill>
                          <a:latin typeface="Montserrat" panose="00000500000000000000" pitchFamily="2" charset="0"/>
                          <a:ea typeface="+mn-ea"/>
                          <a:cs typeface="DM Sans"/>
                        </a:rPr>
                        <a:t>Programa Social</a:t>
                      </a: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B8517"/>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s-MX" sz="2400" b="1" i="0" dirty="0" smtClean="0">
                          <a:solidFill>
                            <a:schemeClr val="bg1"/>
                          </a:solidFill>
                          <a:latin typeface="Montserrat" panose="00000500000000000000" pitchFamily="2" charset="0"/>
                          <a:ea typeface="+mn-ea"/>
                          <a:cs typeface="DM Sans"/>
                        </a:rPr>
                        <a:t>Programa No Social</a:t>
                      </a: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B8517"/>
                    </a:solidFill>
                  </a:tcPr>
                </a:tc>
                <a:extLst>
                  <a:ext uri="{0D108BD9-81ED-4DB2-BD59-A6C34878D82A}">
                    <a16:rowId xmlns:a16="http://schemas.microsoft.com/office/drawing/2014/main" val="3929043114"/>
                  </a:ext>
                </a:extLst>
              </a:tr>
              <a:tr h="2231811">
                <a:tc>
                  <a:txBody>
                    <a:bodyPr/>
                    <a:lstStyle/>
                    <a:p>
                      <a:pPr marL="342900" indent="-342900" algn="just">
                        <a:lnSpc>
                          <a:spcPct val="150000"/>
                        </a:lnSpc>
                        <a:buClr>
                          <a:srgbClr val="EB8517"/>
                        </a:buClr>
                        <a:buFont typeface="Arial" panose="020B0604020202020204" pitchFamily="34" charset="0"/>
                        <a:buChar char="•"/>
                      </a:pPr>
                      <a:r>
                        <a:rPr lang="es-MX" sz="1800" b="0" i="0" dirty="0" smtClean="0">
                          <a:solidFill>
                            <a:srgbClr val="001689"/>
                          </a:solidFill>
                          <a:latin typeface="Montserrat" panose="00000500000000000000" pitchFamily="2" charset="0"/>
                          <a:ea typeface="+mn-ea"/>
                          <a:cs typeface="DM Sans"/>
                        </a:rPr>
                        <a:t>Sistema de Estadísticas Sociales y Demográficas (SESD), señala que la selección de los indicadores deben: </a:t>
                      </a:r>
                    </a:p>
                    <a:p>
                      <a:pPr marL="800100" lvl="1" indent="-342900" algn="just">
                        <a:lnSpc>
                          <a:spcPct val="150000"/>
                        </a:lnSpc>
                        <a:buClr>
                          <a:srgbClr val="EB8517"/>
                        </a:buClr>
                        <a:buFont typeface="Arial" panose="020B0604020202020204" pitchFamily="34" charset="0"/>
                        <a:buChar char="•"/>
                      </a:pPr>
                      <a:r>
                        <a:rPr lang="es-MX" sz="1800" b="0" i="0" dirty="0" smtClean="0">
                          <a:solidFill>
                            <a:srgbClr val="001689"/>
                          </a:solidFill>
                          <a:latin typeface="Montserrat" panose="00000500000000000000" pitchFamily="2" charset="0"/>
                          <a:ea typeface="+mn-ea"/>
                          <a:cs typeface="DM Sans"/>
                        </a:rPr>
                        <a:t>Adecuarse y medir el aspecto de la preocupación social que quiere medir.</a:t>
                      </a:r>
                    </a:p>
                    <a:p>
                      <a:pPr marL="800100" lvl="1" indent="-342900" algn="just">
                        <a:lnSpc>
                          <a:spcPct val="150000"/>
                        </a:lnSpc>
                        <a:buClr>
                          <a:srgbClr val="EB8517"/>
                        </a:buClr>
                        <a:buFont typeface="Arial" panose="020B0604020202020204" pitchFamily="34" charset="0"/>
                        <a:buChar char="•"/>
                      </a:pPr>
                      <a:r>
                        <a:rPr lang="es-MX" sz="1800" b="0" i="0" dirty="0" smtClean="0">
                          <a:solidFill>
                            <a:srgbClr val="001689"/>
                          </a:solidFill>
                          <a:latin typeface="Montserrat" panose="00000500000000000000" pitchFamily="2" charset="0"/>
                          <a:ea typeface="+mn-ea"/>
                          <a:cs typeface="DM Sans"/>
                        </a:rPr>
                        <a:t>Recoger el mayor volumen de información posible.</a:t>
                      </a:r>
                    </a:p>
                    <a:p>
                      <a:pPr marL="800100" lvl="1" indent="-342900" algn="just">
                        <a:lnSpc>
                          <a:spcPct val="150000"/>
                        </a:lnSpc>
                        <a:buClr>
                          <a:srgbClr val="EB8517"/>
                        </a:buClr>
                        <a:buFont typeface="Arial" panose="020B0604020202020204" pitchFamily="34" charset="0"/>
                        <a:buChar char="•"/>
                      </a:pPr>
                      <a:r>
                        <a:rPr lang="es-MX" sz="1800" b="0" i="0" dirty="0" smtClean="0">
                          <a:solidFill>
                            <a:srgbClr val="001689"/>
                          </a:solidFill>
                          <a:latin typeface="Montserrat" panose="00000500000000000000" pitchFamily="2" charset="0"/>
                          <a:ea typeface="+mn-ea"/>
                          <a:cs typeface="DM Sans"/>
                        </a:rPr>
                        <a:t>Estar coordinados, para así ofrecer una visión completa de la sociedad que trata de describir.</a:t>
                      </a:r>
                    </a:p>
                    <a:p>
                      <a:pPr marL="800100" lvl="1" indent="-342900" algn="just">
                        <a:lnSpc>
                          <a:spcPct val="150000"/>
                        </a:lnSpc>
                        <a:buClr>
                          <a:srgbClr val="EB8517"/>
                        </a:buClr>
                        <a:buFont typeface="Arial" panose="020B0604020202020204" pitchFamily="34" charset="0"/>
                        <a:buChar char="•"/>
                      </a:pPr>
                      <a:r>
                        <a:rPr lang="es-MX" sz="1800" b="0" i="0" dirty="0" smtClean="0">
                          <a:solidFill>
                            <a:srgbClr val="001689"/>
                          </a:solidFill>
                          <a:latin typeface="Montserrat" panose="00000500000000000000" pitchFamily="2" charset="0"/>
                          <a:ea typeface="+mn-ea"/>
                          <a:cs typeface="DM Sans"/>
                        </a:rPr>
                        <a:t>Deben ser viables.</a:t>
                      </a: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6F6FF"/>
                    </a:solidFill>
                  </a:tcPr>
                </a:tc>
                <a:tc>
                  <a:txBody>
                    <a:bodyPr/>
                    <a:lstStyle/>
                    <a:p>
                      <a:pPr marL="342900" marR="0" indent="-342900" algn="just" defTabSz="914400" eaLnBrk="1" fontAlgn="auto" latinLnBrk="0" hangingPunct="1">
                        <a:lnSpc>
                          <a:spcPct val="150000"/>
                        </a:lnSpc>
                        <a:spcBef>
                          <a:spcPts val="0"/>
                        </a:spcBef>
                        <a:spcAft>
                          <a:spcPts val="0"/>
                        </a:spcAft>
                        <a:buClr>
                          <a:srgbClr val="EB8517"/>
                        </a:buClr>
                        <a:buSzTx/>
                        <a:buFont typeface="Arial" panose="020B0604020202020204" pitchFamily="34" charset="0"/>
                        <a:buChar char="•"/>
                        <a:tabLst/>
                        <a:defRPr/>
                      </a:pPr>
                      <a:r>
                        <a:rPr lang="es-MX" sz="1800" b="0" i="0" dirty="0" smtClean="0">
                          <a:solidFill>
                            <a:srgbClr val="001689"/>
                          </a:solidFill>
                          <a:latin typeface="Montserrat" panose="00000500000000000000" pitchFamily="2" charset="0"/>
                          <a:ea typeface="+mn-ea"/>
                          <a:cs typeface="DM Sans"/>
                        </a:rPr>
                        <a:t>Carecen de un marco metodológico, por lo que su diseño depende de los objetivos del programa,</a:t>
                      </a:r>
                      <a:r>
                        <a:rPr lang="es-MX" sz="1800" b="0" i="0" baseline="0" dirty="0" smtClean="0">
                          <a:solidFill>
                            <a:srgbClr val="001689"/>
                          </a:solidFill>
                          <a:latin typeface="Montserrat" panose="00000500000000000000" pitchFamily="2" charset="0"/>
                          <a:ea typeface="+mn-ea"/>
                          <a:cs typeface="DM Sans"/>
                        </a:rPr>
                        <a:t> así como </a:t>
                      </a:r>
                      <a:r>
                        <a:rPr lang="es-MX" sz="1800" b="0" i="0" dirty="0" smtClean="0">
                          <a:solidFill>
                            <a:srgbClr val="001689"/>
                          </a:solidFill>
                          <a:latin typeface="Montserrat" panose="00000500000000000000" pitchFamily="2" charset="0"/>
                          <a:ea typeface="+mn-ea"/>
                          <a:cs typeface="DM Sans"/>
                        </a:rPr>
                        <a:t>las necesidades y características de la APF.</a:t>
                      </a: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6F6FF"/>
                    </a:solidFill>
                  </a:tcPr>
                </a:tc>
                <a:extLst>
                  <a:ext uri="{0D108BD9-81ED-4DB2-BD59-A6C34878D82A}">
                    <a16:rowId xmlns:a16="http://schemas.microsoft.com/office/drawing/2014/main" val="2162577204"/>
                  </a:ext>
                </a:extLst>
              </a:tr>
            </a:tbl>
          </a:graphicData>
        </a:graphic>
      </p:graphicFrame>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9107080"/>
            <a:ext cx="5314833" cy="832869"/>
          </a:xfrm>
          <a:prstGeom prst="rect">
            <a:avLst/>
          </a:prstGeom>
        </p:spPr>
      </p:pic>
    </p:spTree>
    <p:extLst>
      <p:ext uri="{BB962C8B-B14F-4D97-AF65-F5344CB8AC3E}">
        <p14:creationId xmlns:p14="http://schemas.microsoft.com/office/powerpoint/2010/main" val="37887719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8759928"/>
            <a:ext cx="18275935" cy="1527175"/>
          </a:xfrm>
          <a:custGeom>
            <a:avLst/>
            <a:gdLst/>
            <a:ahLst/>
            <a:cxnLst/>
            <a:rect l="l" t="t" r="r" b="b"/>
            <a:pathLst>
              <a:path w="18275935" h="1527175">
                <a:moveTo>
                  <a:pt x="0" y="0"/>
                </a:moveTo>
                <a:lnTo>
                  <a:pt x="18275497" y="0"/>
                </a:lnTo>
                <a:lnTo>
                  <a:pt x="18275497" y="1527071"/>
                </a:lnTo>
                <a:lnTo>
                  <a:pt x="0" y="1527071"/>
                </a:lnTo>
                <a:lnTo>
                  <a:pt x="0" y="0"/>
                </a:lnTo>
                <a:close/>
              </a:path>
            </a:pathLst>
          </a:custGeom>
          <a:solidFill>
            <a:srgbClr val="FFFFFF"/>
          </a:solidFill>
        </p:spPr>
        <p:txBody>
          <a:bodyPr wrap="square" lIns="0" tIns="0" rIns="0" bIns="0" rtlCol="0"/>
          <a:lstStyle/>
          <a:p>
            <a:endParaRPr/>
          </a:p>
        </p:txBody>
      </p:sp>
      <p:sp>
        <p:nvSpPr>
          <p:cNvPr id="5" name="object 5"/>
          <p:cNvSpPr txBox="1">
            <a:spLocks noGrp="1"/>
          </p:cNvSpPr>
          <p:nvPr>
            <p:ph type="ctrTitle"/>
          </p:nvPr>
        </p:nvSpPr>
        <p:spPr>
          <a:xfrm>
            <a:off x="533400" y="3162300"/>
            <a:ext cx="9144000" cy="3843360"/>
          </a:xfrm>
          <a:prstGeom prst="rect">
            <a:avLst/>
          </a:prstGeom>
        </p:spPr>
        <p:txBody>
          <a:bodyPr vert="horz" wrap="square" lIns="0" tIns="148590" rIns="0" bIns="0" rtlCol="0">
            <a:spAutoFit/>
          </a:bodyPr>
          <a:lstStyle/>
          <a:p>
            <a:r>
              <a:rPr lang="es-MX" sz="6000" dirty="0">
                <a:solidFill>
                  <a:srgbClr val="001689"/>
                </a:solidFill>
                <a:latin typeface="Montserrat" panose="00000500000000000000" pitchFamily="2" charset="0"/>
              </a:rPr>
              <a:t>Aplicación de la MML en las Modalidades Programáticas G y P en el Ramo </a:t>
            </a:r>
            <a:r>
              <a:rPr lang="es-MX" sz="6000" dirty="0" smtClean="0">
                <a:solidFill>
                  <a:srgbClr val="001689"/>
                </a:solidFill>
                <a:latin typeface="Montserrat" panose="00000500000000000000" pitchFamily="2" charset="0"/>
              </a:rPr>
              <a:t>6</a:t>
            </a:r>
            <a:r>
              <a:rPr lang="es-MX" sz="6000" dirty="0" smtClean="0">
                <a:solidFill>
                  <a:srgbClr val="EB8517"/>
                </a:solidFill>
                <a:latin typeface="Montserrat" panose="00000500000000000000" pitchFamily="2" charset="0"/>
              </a:rPr>
              <a:t>.</a:t>
            </a:r>
            <a:endParaRPr lang="es-MX" sz="6000" dirty="0">
              <a:solidFill>
                <a:srgbClr val="EB8517"/>
              </a:solidFill>
              <a:latin typeface="Montserrat" panose="00000500000000000000" pitchFamily="2" charset="0"/>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9107080"/>
            <a:ext cx="5314833" cy="832869"/>
          </a:xfrm>
          <a:prstGeom prst="rect">
            <a:avLst/>
          </a:prstGeom>
        </p:spPr>
      </p:pic>
      <p:pic>
        <p:nvPicPr>
          <p:cNvPr id="7" name="Picture 7">
            <a:extLst>
              <a:ext uri="{FF2B5EF4-FFF2-40B4-BE49-F238E27FC236}">
                <a16:creationId xmlns:a16="http://schemas.microsoft.com/office/drawing/2014/main" id="{BC82D3EF-613D-6579-12F5-E13D16B2A75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2000" y="904780"/>
            <a:ext cx="4560165" cy="1397864"/>
          </a:xfrm>
          <a:prstGeom prst="rect">
            <a:avLst/>
          </a:prstGeom>
        </p:spPr>
      </p:pic>
    </p:spTree>
    <p:extLst>
      <p:ext uri="{BB962C8B-B14F-4D97-AF65-F5344CB8AC3E}">
        <p14:creationId xmlns:p14="http://schemas.microsoft.com/office/powerpoint/2010/main" val="20700427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8288000" cy="10287103"/>
            <a:chOff x="0" y="0"/>
            <a:chExt cx="18288000" cy="10287103"/>
          </a:xfrm>
        </p:grpSpPr>
        <p:sp>
          <p:nvSpPr>
            <p:cNvPr id="3" name="object 3"/>
            <p:cNvSpPr/>
            <p:nvPr/>
          </p:nvSpPr>
          <p:spPr>
            <a:xfrm>
              <a:off x="0" y="0"/>
              <a:ext cx="18288000" cy="8760460"/>
            </a:xfrm>
            <a:custGeom>
              <a:avLst/>
              <a:gdLst/>
              <a:ahLst/>
              <a:cxnLst/>
              <a:rect l="l" t="t" r="r" b="b"/>
              <a:pathLst>
                <a:path w="18288000" h="8760460">
                  <a:moveTo>
                    <a:pt x="0" y="8759927"/>
                  </a:moveTo>
                  <a:lnTo>
                    <a:pt x="18287998" y="8759927"/>
                  </a:lnTo>
                  <a:lnTo>
                    <a:pt x="18287998" y="0"/>
                  </a:lnTo>
                  <a:lnTo>
                    <a:pt x="0" y="0"/>
                  </a:lnTo>
                  <a:lnTo>
                    <a:pt x="0" y="8759927"/>
                  </a:lnTo>
                  <a:close/>
                </a:path>
              </a:pathLst>
            </a:custGeom>
            <a:solidFill>
              <a:srgbClr val="F1F4FF"/>
            </a:solidFill>
          </p:spPr>
          <p:txBody>
            <a:bodyPr wrap="square" lIns="0" tIns="0" rIns="0" bIns="0" rtlCol="0"/>
            <a:lstStyle/>
            <a:p>
              <a:endParaRPr dirty="0"/>
            </a:p>
          </p:txBody>
        </p:sp>
        <p:sp>
          <p:nvSpPr>
            <p:cNvPr id="5" name="object 5"/>
            <p:cNvSpPr/>
            <p:nvPr/>
          </p:nvSpPr>
          <p:spPr>
            <a:xfrm>
              <a:off x="0" y="8759928"/>
              <a:ext cx="18275935" cy="1527175"/>
            </a:xfrm>
            <a:custGeom>
              <a:avLst/>
              <a:gdLst/>
              <a:ahLst/>
              <a:cxnLst/>
              <a:rect l="l" t="t" r="r" b="b"/>
              <a:pathLst>
                <a:path w="18275935" h="1527175">
                  <a:moveTo>
                    <a:pt x="0" y="0"/>
                  </a:moveTo>
                  <a:lnTo>
                    <a:pt x="18275497" y="0"/>
                  </a:lnTo>
                  <a:lnTo>
                    <a:pt x="18275497" y="1527071"/>
                  </a:lnTo>
                  <a:lnTo>
                    <a:pt x="0" y="1527071"/>
                  </a:lnTo>
                  <a:lnTo>
                    <a:pt x="0" y="0"/>
                  </a:lnTo>
                  <a:close/>
                </a:path>
              </a:pathLst>
            </a:custGeom>
            <a:solidFill>
              <a:srgbClr val="FFFFFF"/>
            </a:solidFill>
          </p:spPr>
          <p:txBody>
            <a:bodyPr wrap="square" lIns="0" tIns="0" rIns="0" bIns="0" rtlCol="0"/>
            <a:lstStyle/>
            <a:p>
              <a:endParaRPr/>
            </a:p>
          </p:txBody>
        </p:sp>
      </p:grpSp>
      <p:sp>
        <p:nvSpPr>
          <p:cNvPr id="8" name="object 8"/>
          <p:cNvSpPr/>
          <p:nvPr/>
        </p:nvSpPr>
        <p:spPr>
          <a:xfrm>
            <a:off x="0" y="1648584"/>
            <a:ext cx="3916679" cy="38100"/>
          </a:xfrm>
          <a:custGeom>
            <a:avLst/>
            <a:gdLst/>
            <a:ahLst/>
            <a:cxnLst/>
            <a:rect l="l" t="t" r="r" b="b"/>
            <a:pathLst>
              <a:path w="3916679" h="38100">
                <a:moveTo>
                  <a:pt x="0" y="38099"/>
                </a:moveTo>
                <a:lnTo>
                  <a:pt x="0" y="0"/>
                </a:lnTo>
                <a:lnTo>
                  <a:pt x="3916242" y="0"/>
                </a:lnTo>
                <a:lnTo>
                  <a:pt x="3916242" y="38099"/>
                </a:lnTo>
                <a:lnTo>
                  <a:pt x="0" y="38099"/>
                </a:lnTo>
                <a:close/>
              </a:path>
            </a:pathLst>
          </a:custGeom>
          <a:solidFill>
            <a:srgbClr val="E98517"/>
          </a:solidFill>
        </p:spPr>
        <p:txBody>
          <a:bodyPr wrap="square" lIns="0" tIns="0" rIns="0" bIns="0" rtlCol="0"/>
          <a:lstStyle/>
          <a:p>
            <a:endParaRP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9107080"/>
            <a:ext cx="5314833" cy="832869"/>
          </a:xfrm>
          <a:prstGeom prst="rect">
            <a:avLst/>
          </a:prstGeom>
        </p:spPr>
      </p:pic>
      <p:pic>
        <p:nvPicPr>
          <p:cNvPr id="11" name="Picture 7">
            <a:extLst>
              <a:ext uri="{FF2B5EF4-FFF2-40B4-BE49-F238E27FC236}">
                <a16:creationId xmlns:a16="http://schemas.microsoft.com/office/drawing/2014/main" id="{A20EA7A8-A10E-5304-1D02-6B3C8D929AB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4249400" y="517157"/>
            <a:ext cx="3459858" cy="1060578"/>
          </a:xfrm>
          <a:prstGeom prst="rect">
            <a:avLst/>
          </a:prstGeom>
        </p:spPr>
      </p:pic>
      <p:sp>
        <p:nvSpPr>
          <p:cNvPr id="12" name="object 5"/>
          <p:cNvSpPr txBox="1">
            <a:spLocks noGrp="1"/>
          </p:cNvSpPr>
          <p:nvPr>
            <p:ph type="title"/>
          </p:nvPr>
        </p:nvSpPr>
        <p:spPr>
          <a:xfrm>
            <a:off x="857885" y="313449"/>
            <a:ext cx="12533630" cy="1136208"/>
          </a:xfrm>
          <a:prstGeom prst="rect">
            <a:avLst/>
          </a:prstGeom>
        </p:spPr>
        <p:txBody>
          <a:bodyPr vert="horz" wrap="square" lIns="0" tIns="12700" rIns="0" bIns="0" rtlCol="0">
            <a:spAutoFit/>
          </a:bodyPr>
          <a:lstStyle/>
          <a:p>
            <a:pPr marL="12700">
              <a:lnSpc>
                <a:spcPct val="100000"/>
              </a:lnSpc>
              <a:spcBef>
                <a:spcPts val="100"/>
              </a:spcBef>
            </a:pPr>
            <a:r>
              <a:rPr lang="es-MX" dirty="0" smtClean="0">
                <a:solidFill>
                  <a:srgbClr val="001689"/>
                </a:solidFill>
                <a:latin typeface="Montserrat" panose="00000500000000000000" pitchFamily="2" charset="0"/>
              </a:rPr>
              <a:t>Problemas en la Aplicación de Programas No Sociales con la MML</a:t>
            </a:r>
            <a:endParaRPr dirty="0">
              <a:solidFill>
                <a:srgbClr val="001689"/>
              </a:solidFill>
              <a:latin typeface="Montserrat" panose="00000500000000000000" pitchFamily="2" charset="0"/>
            </a:endParaRPr>
          </a:p>
        </p:txBody>
      </p:sp>
      <p:sp>
        <p:nvSpPr>
          <p:cNvPr id="13" name="object 4"/>
          <p:cNvSpPr txBox="1">
            <a:spLocks/>
          </p:cNvSpPr>
          <p:nvPr/>
        </p:nvSpPr>
        <p:spPr>
          <a:xfrm>
            <a:off x="1546013" y="2231967"/>
            <a:ext cx="15183907" cy="4460194"/>
          </a:xfrm>
          <a:prstGeom prst="rect">
            <a:avLst/>
          </a:prstGeom>
        </p:spPr>
        <p:txBody>
          <a:bodyPr vert="horz" wrap="square" lIns="0" tIns="27939" rIns="0" bIns="0" rtlCol="0">
            <a:spAutoFit/>
          </a:bodyPr>
          <a:lstStyle>
            <a:lvl1pPr marL="0">
              <a:defRPr sz="2400" b="0" i="0">
                <a:solidFill>
                  <a:srgbClr val="001689"/>
                </a:solidFill>
                <a:latin typeface="DM Sans"/>
                <a:ea typeface="+mn-ea"/>
                <a:cs typeface="DM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buFont typeface="Arial" panose="020B0604020202020204" pitchFamily="34" charset="0"/>
              <a:buChar char="•"/>
            </a:pPr>
            <a:r>
              <a:rPr lang="es-MX" dirty="0" smtClean="0">
                <a:latin typeface="Montserrat" panose="00000500000000000000" pitchFamily="2" charset="0"/>
              </a:rPr>
              <a:t>MML → Desarrollada </a:t>
            </a:r>
            <a:r>
              <a:rPr lang="es-MX" dirty="0">
                <a:latin typeface="Montserrat" panose="00000500000000000000" pitchFamily="2" charset="0"/>
              </a:rPr>
              <a:t>a principios de los </a:t>
            </a:r>
            <a:r>
              <a:rPr lang="es-MX" dirty="0" smtClean="0">
                <a:latin typeface="Montserrat" panose="00000500000000000000" pitchFamily="2" charset="0"/>
              </a:rPr>
              <a:t>70’s </a:t>
            </a:r>
            <a:r>
              <a:rPr lang="es-MX" dirty="0">
                <a:latin typeface="Montserrat" panose="00000500000000000000" pitchFamily="2" charset="0"/>
              </a:rPr>
              <a:t>por la Agencia de los Estados Unidos para el Desarrollo Internacional (</a:t>
            </a:r>
            <a:r>
              <a:rPr lang="es-MX" b="1" dirty="0">
                <a:latin typeface="Montserrat" panose="00000500000000000000" pitchFamily="2" charset="0"/>
              </a:rPr>
              <a:t>USAID</a:t>
            </a:r>
            <a:r>
              <a:rPr lang="es-MX" dirty="0" smtClean="0">
                <a:latin typeface="Montserrat" panose="00000500000000000000" pitchFamily="2" charset="0"/>
              </a:rPr>
              <a:t>).</a:t>
            </a:r>
            <a:endParaRPr lang="es-MX" dirty="0">
              <a:latin typeface="Montserrat" panose="00000500000000000000" pitchFamily="2" charset="0"/>
            </a:endParaRPr>
          </a:p>
          <a:p>
            <a:pPr marL="800100" lvl="1" indent="-342900" algn="just">
              <a:lnSpc>
                <a:spcPct val="150000"/>
              </a:lnSpc>
              <a:buFont typeface="Arial" panose="020B0604020202020204" pitchFamily="34" charset="0"/>
              <a:buChar char="•"/>
            </a:pPr>
            <a:r>
              <a:rPr lang="es-MX" sz="2400" dirty="0" smtClean="0">
                <a:solidFill>
                  <a:srgbClr val="001689"/>
                </a:solidFill>
                <a:latin typeface="Montserrat" panose="00000500000000000000" pitchFamily="2" charset="0"/>
                <a:cs typeface="DM Sans"/>
              </a:rPr>
              <a:t>Herramienta </a:t>
            </a:r>
            <a:r>
              <a:rPr lang="es-MX" sz="2400" dirty="0">
                <a:solidFill>
                  <a:srgbClr val="001689"/>
                </a:solidFill>
                <a:latin typeface="Montserrat" panose="00000500000000000000" pitchFamily="2" charset="0"/>
                <a:cs typeface="DM Sans"/>
              </a:rPr>
              <a:t>para diseñar, organizar y presentar los </a:t>
            </a:r>
            <a:r>
              <a:rPr lang="es-MX" sz="2400" b="1" dirty="0">
                <a:solidFill>
                  <a:srgbClr val="001689"/>
                </a:solidFill>
                <a:latin typeface="Montserrat" panose="00000500000000000000" pitchFamily="2" charset="0"/>
                <a:cs typeface="DM Sans"/>
              </a:rPr>
              <a:t>proyectos sociales </a:t>
            </a:r>
            <a:r>
              <a:rPr lang="es-MX" sz="2400" dirty="0">
                <a:solidFill>
                  <a:srgbClr val="001689"/>
                </a:solidFill>
                <a:latin typeface="Montserrat" panose="00000500000000000000" pitchFamily="2" charset="0"/>
                <a:cs typeface="DM Sans"/>
              </a:rPr>
              <a:t>de forma </a:t>
            </a:r>
            <a:r>
              <a:rPr lang="es-MX" sz="2400" dirty="0" smtClean="0">
                <a:solidFill>
                  <a:srgbClr val="001689"/>
                </a:solidFill>
                <a:latin typeface="Montserrat" panose="00000500000000000000" pitchFamily="2" charset="0"/>
                <a:cs typeface="DM Sans"/>
              </a:rPr>
              <a:t>racional.</a:t>
            </a:r>
          </a:p>
          <a:p>
            <a:pPr lvl="1" algn="just">
              <a:lnSpc>
                <a:spcPct val="150000"/>
              </a:lnSpc>
            </a:pPr>
            <a:endParaRPr lang="es-MX" sz="2400" dirty="0">
              <a:solidFill>
                <a:srgbClr val="001689"/>
              </a:solidFill>
              <a:latin typeface="Montserrat" panose="00000500000000000000" pitchFamily="2" charset="0"/>
            </a:endParaRPr>
          </a:p>
          <a:p>
            <a:pPr lvl="1" algn="just">
              <a:lnSpc>
                <a:spcPct val="150000"/>
              </a:lnSpc>
            </a:pPr>
            <a:endParaRPr lang="es-MX" sz="2400" dirty="0" smtClean="0">
              <a:solidFill>
                <a:srgbClr val="001689"/>
              </a:solidFill>
              <a:latin typeface="Montserrat" panose="00000500000000000000" pitchFamily="2" charset="0"/>
            </a:endParaRPr>
          </a:p>
          <a:p>
            <a:pPr lvl="1" algn="just">
              <a:lnSpc>
                <a:spcPct val="150000"/>
              </a:lnSpc>
            </a:pPr>
            <a:endParaRPr lang="es-MX" sz="2400" dirty="0">
              <a:solidFill>
                <a:srgbClr val="001689"/>
              </a:solidFill>
              <a:latin typeface="Montserrat" panose="00000500000000000000" pitchFamily="2" charset="0"/>
            </a:endParaRPr>
          </a:p>
          <a:p>
            <a:pPr algn="ctr">
              <a:lnSpc>
                <a:spcPct val="150000"/>
              </a:lnSpc>
            </a:pPr>
            <a:endParaRPr lang="es-MX" dirty="0">
              <a:latin typeface="Montserrat" panose="00000500000000000000" pitchFamily="2" charset="0"/>
            </a:endParaRPr>
          </a:p>
          <a:p>
            <a:pPr algn="ctr">
              <a:lnSpc>
                <a:spcPct val="150000"/>
              </a:lnSpc>
            </a:pPr>
            <a:r>
              <a:rPr lang="es-MX" dirty="0" smtClean="0">
                <a:latin typeface="Montserrat" panose="00000500000000000000" pitchFamily="2" charset="0"/>
              </a:rPr>
              <a:t>Ideada </a:t>
            </a:r>
            <a:r>
              <a:rPr lang="es-MX" dirty="0">
                <a:latin typeface="Montserrat" panose="00000500000000000000" pitchFamily="2" charset="0"/>
              </a:rPr>
              <a:t>originalmente para proyectos de desarrollo </a:t>
            </a:r>
            <a:r>
              <a:rPr lang="es-MX" dirty="0" smtClean="0">
                <a:latin typeface="Montserrat" panose="00000500000000000000" pitchFamily="2" charset="0"/>
              </a:rPr>
              <a:t>social.</a:t>
            </a:r>
            <a:endParaRPr lang="es-MX" dirty="0">
              <a:latin typeface="Montserrat" panose="00000500000000000000" pitchFamily="2" charset="0"/>
            </a:endParaRPr>
          </a:p>
        </p:txBody>
      </p:sp>
      <p:cxnSp>
        <p:nvCxnSpPr>
          <p:cNvPr id="6" name="Conector recto de flecha 5"/>
          <p:cNvCxnSpPr/>
          <p:nvPr/>
        </p:nvCxnSpPr>
        <p:spPr>
          <a:xfrm>
            <a:off x="9137966" y="4076700"/>
            <a:ext cx="1" cy="1795073"/>
          </a:xfrm>
          <a:prstGeom prst="straightConnector1">
            <a:avLst/>
          </a:prstGeom>
          <a:ln w="57150">
            <a:solidFill>
              <a:srgbClr val="EB8517"/>
            </a:solidFill>
            <a:prstDash val="sysDot"/>
            <a:headEnd type="oval"/>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Rectángulo redondeado 8"/>
          <p:cNvSpPr/>
          <p:nvPr/>
        </p:nvSpPr>
        <p:spPr>
          <a:xfrm>
            <a:off x="3916679" y="7308293"/>
            <a:ext cx="10485121" cy="1136207"/>
          </a:xfrm>
          <a:prstGeom prst="round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object 4"/>
          <p:cNvSpPr txBox="1">
            <a:spLocks/>
          </p:cNvSpPr>
          <p:nvPr/>
        </p:nvSpPr>
        <p:spPr>
          <a:xfrm>
            <a:off x="4060612" y="7308293"/>
            <a:ext cx="10154707" cy="1136207"/>
          </a:xfrm>
          <a:prstGeom prst="rect">
            <a:avLst/>
          </a:prstGeom>
        </p:spPr>
        <p:txBody>
          <a:bodyPr vert="horz" wrap="square" lIns="0" tIns="27939" rIns="0" bIns="0" rtlCol="0">
            <a:spAutoFit/>
          </a:bodyPr>
          <a:lstStyle>
            <a:lvl1pPr marL="0">
              <a:defRPr sz="2400" b="0" i="0">
                <a:solidFill>
                  <a:srgbClr val="001689"/>
                </a:solidFill>
                <a:latin typeface="DM Sans"/>
                <a:ea typeface="+mn-ea"/>
                <a:cs typeface="DM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150000"/>
              </a:lnSpc>
            </a:pPr>
            <a:r>
              <a:rPr lang="es-MX" sz="2000" dirty="0" smtClean="0">
                <a:latin typeface="Montserrat" panose="00000500000000000000" pitchFamily="2" charset="0"/>
              </a:rPr>
              <a:t>Modificaciones para su adaptación en proyectos </a:t>
            </a:r>
            <a:r>
              <a:rPr lang="es-MX" sz="2000" dirty="0">
                <a:latin typeface="Montserrat" panose="00000500000000000000" pitchFamily="2" charset="0"/>
              </a:rPr>
              <a:t>de inversión </a:t>
            </a:r>
            <a:r>
              <a:rPr lang="es-MX" sz="2000" dirty="0" smtClean="0">
                <a:latin typeface="Montserrat" panose="00000500000000000000" pitchFamily="2" charset="0"/>
              </a:rPr>
              <a:t>gubernamental → </a:t>
            </a:r>
            <a:r>
              <a:rPr lang="es-MX" sz="2800" b="1" dirty="0" smtClean="0">
                <a:latin typeface="Montserrat" panose="00000500000000000000" pitchFamily="2" charset="0"/>
              </a:rPr>
              <a:t>NO</a:t>
            </a:r>
            <a:r>
              <a:rPr lang="es-MX" sz="2000" b="1" dirty="0" smtClean="0">
                <a:latin typeface="Montserrat" panose="00000500000000000000" pitchFamily="2" charset="0"/>
              </a:rPr>
              <a:t> exento de desafíos y consideraciones particulares</a:t>
            </a:r>
            <a:r>
              <a:rPr lang="es-MX" sz="2000" dirty="0" smtClean="0">
                <a:latin typeface="Montserrat" panose="00000500000000000000" pitchFamily="2" charset="0"/>
              </a:rPr>
              <a:t>.</a:t>
            </a:r>
            <a:endParaRPr lang="es-MX" sz="2000" dirty="0">
              <a:latin typeface="Montserrat" panose="00000500000000000000" pitchFamily="2" charset="0"/>
            </a:endParaRPr>
          </a:p>
        </p:txBody>
      </p:sp>
    </p:spTree>
    <p:extLst>
      <p:ext uri="{BB962C8B-B14F-4D97-AF65-F5344CB8AC3E}">
        <p14:creationId xmlns:p14="http://schemas.microsoft.com/office/powerpoint/2010/main" val="19636893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6" name="object 6"/>
          <p:cNvSpPr/>
          <p:nvPr/>
        </p:nvSpPr>
        <p:spPr>
          <a:xfrm>
            <a:off x="0" y="1648586"/>
            <a:ext cx="3916679" cy="38100"/>
          </a:xfrm>
          <a:custGeom>
            <a:avLst/>
            <a:gdLst/>
            <a:ahLst/>
            <a:cxnLst/>
            <a:rect l="l" t="t" r="r" b="b"/>
            <a:pathLst>
              <a:path w="3916679" h="38100">
                <a:moveTo>
                  <a:pt x="0" y="38099"/>
                </a:moveTo>
                <a:lnTo>
                  <a:pt x="0" y="0"/>
                </a:lnTo>
                <a:lnTo>
                  <a:pt x="3916242" y="0"/>
                </a:lnTo>
                <a:lnTo>
                  <a:pt x="3916242" y="38099"/>
                </a:lnTo>
                <a:lnTo>
                  <a:pt x="0" y="38099"/>
                </a:lnTo>
                <a:close/>
              </a:path>
            </a:pathLst>
          </a:custGeom>
          <a:solidFill>
            <a:srgbClr val="E98517"/>
          </a:solidFill>
        </p:spPr>
        <p:txBody>
          <a:bodyPr wrap="square" lIns="0" tIns="0" rIns="0" bIns="0" rtlCol="0"/>
          <a:lstStyle/>
          <a:p>
            <a:endParaRPr/>
          </a:p>
        </p:txBody>
      </p:sp>
      <p:pic>
        <p:nvPicPr>
          <p:cNvPr id="8" name="Picture 7">
            <a:extLst>
              <a:ext uri="{FF2B5EF4-FFF2-40B4-BE49-F238E27FC236}">
                <a16:creationId xmlns:a16="http://schemas.microsoft.com/office/drawing/2014/main" id="{A20EA7A8-A10E-5304-1D02-6B3C8D929A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249400" y="517157"/>
            <a:ext cx="3459858" cy="1060578"/>
          </a:xfrm>
          <a:prstGeom prst="rect">
            <a:avLst/>
          </a:prstGeom>
        </p:spPr>
      </p:pic>
      <p:sp>
        <p:nvSpPr>
          <p:cNvPr id="12" name="object 5"/>
          <p:cNvSpPr txBox="1">
            <a:spLocks noGrp="1"/>
          </p:cNvSpPr>
          <p:nvPr>
            <p:ph type="title"/>
          </p:nvPr>
        </p:nvSpPr>
        <p:spPr>
          <a:xfrm>
            <a:off x="857885" y="313449"/>
            <a:ext cx="12533630" cy="1136208"/>
          </a:xfrm>
          <a:prstGeom prst="rect">
            <a:avLst/>
          </a:prstGeom>
        </p:spPr>
        <p:txBody>
          <a:bodyPr vert="horz" wrap="square" lIns="0" tIns="12700" rIns="0" bIns="0" rtlCol="0">
            <a:spAutoFit/>
          </a:bodyPr>
          <a:lstStyle/>
          <a:p>
            <a:pPr marL="12700">
              <a:lnSpc>
                <a:spcPct val="100000"/>
              </a:lnSpc>
              <a:spcBef>
                <a:spcPts val="100"/>
              </a:spcBef>
            </a:pPr>
            <a:r>
              <a:rPr lang="es-MX" dirty="0" smtClean="0">
                <a:solidFill>
                  <a:srgbClr val="001689"/>
                </a:solidFill>
                <a:latin typeface="Montserrat" panose="00000500000000000000" pitchFamily="2" charset="0"/>
              </a:rPr>
              <a:t>Problemas en la Aplicación de Programas No Sociales con la MML</a:t>
            </a:r>
            <a:endParaRPr dirty="0">
              <a:solidFill>
                <a:srgbClr val="001689"/>
              </a:solidFill>
              <a:latin typeface="Montserrat" panose="00000500000000000000" pitchFamily="2" charset="0"/>
            </a:endParaRPr>
          </a:p>
        </p:txBody>
      </p:sp>
      <p:sp>
        <p:nvSpPr>
          <p:cNvPr id="13" name="Rectángulo redondeado 12"/>
          <p:cNvSpPr/>
          <p:nvPr/>
        </p:nvSpPr>
        <p:spPr>
          <a:xfrm>
            <a:off x="1282788" y="2850560"/>
            <a:ext cx="4640614" cy="5385547"/>
          </a:xfrm>
          <a:prstGeom prst="roundRect">
            <a:avLst/>
          </a:prstGeom>
          <a:solidFill>
            <a:srgbClr val="F6F6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object 4"/>
          <p:cNvSpPr txBox="1">
            <a:spLocks/>
          </p:cNvSpPr>
          <p:nvPr/>
        </p:nvSpPr>
        <p:spPr>
          <a:xfrm>
            <a:off x="1669561" y="3497547"/>
            <a:ext cx="3867068" cy="3767697"/>
          </a:xfrm>
          <a:prstGeom prst="rect">
            <a:avLst/>
          </a:prstGeom>
        </p:spPr>
        <p:txBody>
          <a:bodyPr vert="horz" wrap="square" lIns="0" tIns="27939" rIns="0" bIns="0" rtlCol="0">
            <a:spAutoFit/>
          </a:bodyPr>
          <a:lstStyle>
            <a:lvl1pPr marL="0">
              <a:defRPr sz="2400" b="0" i="0">
                <a:solidFill>
                  <a:srgbClr val="001689"/>
                </a:solidFill>
                <a:latin typeface="DM Sans"/>
                <a:ea typeface="+mn-ea"/>
                <a:cs typeface="DM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lvl="1" algn="just">
              <a:lnSpc>
                <a:spcPct val="150000"/>
              </a:lnSpc>
            </a:pPr>
            <a:r>
              <a:rPr lang="es-MX" b="1" dirty="0" err="1">
                <a:solidFill>
                  <a:srgbClr val="001689"/>
                </a:solidFill>
                <a:latin typeface="Montserrat" panose="00000500000000000000" pitchFamily="2" charset="0"/>
                <a:cs typeface="DM Sans"/>
              </a:rPr>
              <a:t>Lockframe</a:t>
            </a:r>
            <a:r>
              <a:rPr lang="es-MX" dirty="0">
                <a:solidFill>
                  <a:srgbClr val="001689"/>
                </a:solidFill>
                <a:latin typeface="Montserrat" panose="00000500000000000000" pitchFamily="2" charset="0"/>
                <a:cs typeface="DM Sans"/>
              </a:rPr>
              <a:t> → Presión para simplificar una realidad compleja, donde se tiende a omitir de forma intencional elementos circunstanciales, con la finalidad de estandarizar la información para el control, la rendición de cuentas y el cumplimiento de lo comprometido</a:t>
            </a:r>
            <a:r>
              <a:rPr lang="es-MX" dirty="0" smtClean="0">
                <a:solidFill>
                  <a:srgbClr val="001689"/>
                </a:solidFill>
                <a:latin typeface="Montserrat" panose="00000500000000000000" pitchFamily="2" charset="0"/>
                <a:cs typeface="DM Sans"/>
              </a:rPr>
              <a:t>.</a:t>
            </a:r>
            <a:endParaRPr lang="es-MX" dirty="0">
              <a:solidFill>
                <a:srgbClr val="001689"/>
              </a:solidFill>
              <a:latin typeface="Montserrat" panose="00000500000000000000" pitchFamily="2" charset="0"/>
              <a:cs typeface="DM Sans"/>
            </a:endParaRPr>
          </a:p>
        </p:txBody>
      </p:sp>
      <p:sp>
        <p:nvSpPr>
          <p:cNvPr id="16" name="CuadroTexto 15"/>
          <p:cNvSpPr txBox="1"/>
          <p:nvPr/>
        </p:nvSpPr>
        <p:spPr>
          <a:xfrm>
            <a:off x="515471" y="2527068"/>
            <a:ext cx="2810703" cy="646986"/>
          </a:xfrm>
          <a:prstGeom prst="roundRect">
            <a:avLst/>
          </a:prstGeom>
          <a:solidFill>
            <a:srgbClr val="EB8517"/>
          </a:solidFill>
          <a:ln>
            <a:noFill/>
          </a:ln>
          <a:effectLst>
            <a:outerShdw blurRad="50800" dist="38100" dir="2700000" algn="tl" rotWithShape="0">
              <a:prstClr val="black">
                <a:alpha val="40000"/>
              </a:prstClr>
            </a:outerShdw>
          </a:effectLst>
        </p:spPr>
        <p:txBody>
          <a:bodyPr wrap="square" rtlCol="0">
            <a:spAutoFit/>
          </a:bodyPr>
          <a:lstStyle/>
          <a:p>
            <a:pPr algn="ctr"/>
            <a:r>
              <a:rPr lang="es-MX" sz="3200" b="1" dirty="0" smtClean="0">
                <a:solidFill>
                  <a:schemeClr val="bg1"/>
                </a:solidFill>
                <a:latin typeface="Montserrat" panose="00000500000000000000" pitchFamily="2" charset="0"/>
              </a:rPr>
              <a:t>Des </a:t>
            </a:r>
            <a:r>
              <a:rPr lang="es-MX" sz="3200" b="1" dirty="0" err="1" smtClean="0">
                <a:solidFill>
                  <a:schemeClr val="bg1"/>
                </a:solidFill>
                <a:latin typeface="Montserrat" panose="00000500000000000000" pitchFamily="2" charset="0"/>
              </a:rPr>
              <a:t>Gasper</a:t>
            </a:r>
            <a:endParaRPr lang="es-MX" sz="2400" b="1" dirty="0">
              <a:solidFill>
                <a:schemeClr val="bg1"/>
              </a:solidFill>
              <a:latin typeface="Montserrat" panose="00000500000000000000" pitchFamily="2" charset="0"/>
            </a:endParaRPr>
          </a:p>
        </p:txBody>
      </p:sp>
      <p:sp>
        <p:nvSpPr>
          <p:cNvPr id="17" name="Rectángulo redondeado 16"/>
          <p:cNvSpPr/>
          <p:nvPr/>
        </p:nvSpPr>
        <p:spPr>
          <a:xfrm>
            <a:off x="6739091" y="2878096"/>
            <a:ext cx="4640614" cy="3117147"/>
          </a:xfrm>
          <a:prstGeom prst="roundRect">
            <a:avLst/>
          </a:prstGeom>
          <a:solidFill>
            <a:srgbClr val="F6F6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object 4"/>
          <p:cNvSpPr txBox="1">
            <a:spLocks/>
          </p:cNvSpPr>
          <p:nvPr/>
        </p:nvSpPr>
        <p:spPr>
          <a:xfrm>
            <a:off x="7125864" y="3316261"/>
            <a:ext cx="3867068" cy="2521202"/>
          </a:xfrm>
          <a:prstGeom prst="rect">
            <a:avLst/>
          </a:prstGeom>
        </p:spPr>
        <p:txBody>
          <a:bodyPr vert="horz" wrap="square" lIns="0" tIns="27939" rIns="0" bIns="0" rtlCol="0">
            <a:spAutoFit/>
          </a:bodyPr>
          <a:lstStyle>
            <a:lvl1pPr marL="0">
              <a:defRPr sz="2400" b="0" i="0">
                <a:solidFill>
                  <a:srgbClr val="001689"/>
                </a:solidFill>
                <a:latin typeface="DM Sans"/>
                <a:ea typeface="+mn-ea"/>
                <a:cs typeface="DM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lvl="1" algn="just">
              <a:lnSpc>
                <a:spcPct val="150000"/>
              </a:lnSpc>
            </a:pPr>
            <a:r>
              <a:rPr lang="es-MX" b="1" dirty="0">
                <a:solidFill>
                  <a:srgbClr val="001689"/>
                </a:solidFill>
                <a:latin typeface="Montserrat" panose="00000500000000000000" pitchFamily="2" charset="0"/>
                <a:cs typeface="DM Sans"/>
              </a:rPr>
              <a:t>I</a:t>
            </a:r>
            <a:r>
              <a:rPr lang="es-MX" b="1" dirty="0" smtClean="0">
                <a:solidFill>
                  <a:srgbClr val="001689"/>
                </a:solidFill>
                <a:latin typeface="Montserrat" panose="00000500000000000000" pitchFamily="2" charset="0"/>
                <a:cs typeface="DM Sans"/>
              </a:rPr>
              <a:t>nflexibilidad</a:t>
            </a:r>
            <a:r>
              <a:rPr lang="es-MX" dirty="0" smtClean="0">
                <a:solidFill>
                  <a:srgbClr val="001689"/>
                </a:solidFill>
                <a:latin typeface="Montserrat" panose="00000500000000000000" pitchFamily="2" charset="0"/>
                <a:cs typeface="DM Sans"/>
              </a:rPr>
              <a:t> de </a:t>
            </a:r>
            <a:r>
              <a:rPr lang="es-MX" dirty="0">
                <a:solidFill>
                  <a:srgbClr val="001689"/>
                </a:solidFill>
                <a:latin typeface="Montserrat" panose="00000500000000000000" pitchFamily="2" charset="0"/>
                <a:cs typeface="DM Sans"/>
              </a:rPr>
              <a:t>la </a:t>
            </a:r>
            <a:r>
              <a:rPr lang="es-MX" dirty="0" smtClean="0">
                <a:solidFill>
                  <a:srgbClr val="001689"/>
                </a:solidFill>
                <a:latin typeface="Montserrat" panose="00000500000000000000" pitchFamily="2" charset="0"/>
                <a:cs typeface="DM Sans"/>
              </a:rPr>
              <a:t>metodología → Dificulta </a:t>
            </a:r>
            <a:r>
              <a:rPr lang="es-MX" dirty="0">
                <a:solidFill>
                  <a:srgbClr val="001689"/>
                </a:solidFill>
                <a:latin typeface="Montserrat" panose="00000500000000000000" pitchFamily="2" charset="0"/>
                <a:cs typeface="DM Sans"/>
              </a:rPr>
              <a:t>la modificación o cambio de objetivos </a:t>
            </a:r>
            <a:r>
              <a:rPr lang="es-MX" dirty="0" smtClean="0">
                <a:solidFill>
                  <a:srgbClr val="001689"/>
                </a:solidFill>
                <a:latin typeface="Montserrat" panose="00000500000000000000" pitchFamily="2" charset="0"/>
                <a:cs typeface="DM Sans"/>
              </a:rPr>
              <a:t>e </a:t>
            </a:r>
            <a:r>
              <a:rPr lang="es-MX" dirty="0">
                <a:solidFill>
                  <a:srgbClr val="001689"/>
                </a:solidFill>
                <a:latin typeface="Montserrat" panose="00000500000000000000" pitchFamily="2" charset="0"/>
                <a:cs typeface="DM Sans"/>
              </a:rPr>
              <a:t>indicadores, sin que suponga transformar la lógica de la intervención</a:t>
            </a:r>
            <a:r>
              <a:rPr lang="es-MX" dirty="0" smtClean="0">
                <a:solidFill>
                  <a:srgbClr val="001689"/>
                </a:solidFill>
                <a:latin typeface="Montserrat" panose="00000500000000000000" pitchFamily="2" charset="0"/>
                <a:cs typeface="DM Sans"/>
              </a:rPr>
              <a:t>.</a:t>
            </a:r>
            <a:endParaRPr lang="es-MX" dirty="0">
              <a:solidFill>
                <a:srgbClr val="001689"/>
              </a:solidFill>
              <a:latin typeface="Montserrat" panose="00000500000000000000" pitchFamily="2" charset="0"/>
              <a:cs typeface="DM Sans"/>
            </a:endParaRPr>
          </a:p>
        </p:txBody>
      </p:sp>
      <p:sp>
        <p:nvSpPr>
          <p:cNvPr id="19" name="CuadroTexto 18"/>
          <p:cNvSpPr txBox="1"/>
          <p:nvPr/>
        </p:nvSpPr>
        <p:spPr>
          <a:xfrm>
            <a:off x="6149767" y="2527068"/>
            <a:ext cx="4034408" cy="646986"/>
          </a:xfrm>
          <a:prstGeom prst="roundRect">
            <a:avLst/>
          </a:prstGeom>
          <a:solidFill>
            <a:srgbClr val="EB8517"/>
          </a:solidFill>
          <a:ln>
            <a:noFill/>
          </a:ln>
          <a:effectLst>
            <a:outerShdw blurRad="50800" dist="38100" dir="2700000" algn="tl" rotWithShape="0">
              <a:prstClr val="black">
                <a:alpha val="40000"/>
              </a:prstClr>
            </a:outerShdw>
          </a:effectLst>
        </p:spPr>
        <p:txBody>
          <a:bodyPr wrap="square" rtlCol="0">
            <a:spAutoFit/>
          </a:bodyPr>
          <a:lstStyle/>
          <a:p>
            <a:pPr algn="ctr"/>
            <a:r>
              <a:rPr lang="es-MX" sz="3200" b="1" dirty="0" smtClean="0">
                <a:solidFill>
                  <a:schemeClr val="bg1"/>
                </a:solidFill>
                <a:latin typeface="Montserrat" panose="00000500000000000000" pitchFamily="2" charset="0"/>
              </a:rPr>
              <a:t>Margarita Cruz</a:t>
            </a:r>
            <a:endParaRPr lang="es-MX" sz="2400" b="1" dirty="0">
              <a:solidFill>
                <a:schemeClr val="bg1"/>
              </a:solidFill>
              <a:latin typeface="Montserrat" panose="00000500000000000000" pitchFamily="2" charset="0"/>
            </a:endParaRPr>
          </a:p>
        </p:txBody>
      </p:sp>
      <p:sp>
        <p:nvSpPr>
          <p:cNvPr id="21" name="Rectángulo redondeado 20"/>
          <p:cNvSpPr/>
          <p:nvPr/>
        </p:nvSpPr>
        <p:spPr>
          <a:xfrm>
            <a:off x="6739091" y="6238784"/>
            <a:ext cx="4640614" cy="1997324"/>
          </a:xfrm>
          <a:prstGeom prst="roundRect">
            <a:avLst/>
          </a:prstGeom>
          <a:solidFill>
            <a:srgbClr val="F6F6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object 4"/>
          <p:cNvSpPr txBox="1">
            <a:spLocks/>
          </p:cNvSpPr>
          <p:nvPr/>
        </p:nvSpPr>
        <p:spPr>
          <a:xfrm>
            <a:off x="7045273" y="6697140"/>
            <a:ext cx="4185387" cy="1136207"/>
          </a:xfrm>
          <a:prstGeom prst="rect">
            <a:avLst/>
          </a:prstGeom>
        </p:spPr>
        <p:txBody>
          <a:bodyPr vert="horz" wrap="square" lIns="0" tIns="27939" rIns="0" bIns="0" rtlCol="0">
            <a:spAutoFit/>
          </a:bodyPr>
          <a:lstStyle>
            <a:lvl1pPr marL="0">
              <a:defRPr sz="2400" b="0" i="0">
                <a:solidFill>
                  <a:srgbClr val="001689"/>
                </a:solidFill>
                <a:latin typeface="DM Sans"/>
                <a:ea typeface="+mn-ea"/>
                <a:cs typeface="DM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nSpc>
                <a:spcPct val="150000"/>
              </a:lnSpc>
              <a:buFont typeface="Arial" panose="020B0604020202020204" pitchFamily="34" charset="0"/>
              <a:buChar char="•"/>
            </a:pPr>
            <a:r>
              <a:rPr lang="es-MX" sz="1600" dirty="0" smtClean="0">
                <a:solidFill>
                  <a:srgbClr val="001689"/>
                </a:solidFill>
                <a:latin typeface="Montserrat" panose="00000500000000000000" pitchFamily="2" charset="0"/>
                <a:cs typeface="DM Sans"/>
              </a:rPr>
              <a:t>Riesgo </a:t>
            </a:r>
            <a:r>
              <a:rPr lang="es-MX" sz="1600" dirty="0">
                <a:solidFill>
                  <a:srgbClr val="001689"/>
                </a:solidFill>
                <a:latin typeface="Montserrat" panose="00000500000000000000" pitchFamily="2" charset="0"/>
                <a:cs typeface="DM Sans"/>
              </a:rPr>
              <a:t>de incluir </a:t>
            </a:r>
            <a:r>
              <a:rPr lang="es-MX" sz="1600" b="1" dirty="0">
                <a:solidFill>
                  <a:srgbClr val="001689"/>
                </a:solidFill>
                <a:latin typeface="Montserrat" panose="00000500000000000000" pitchFamily="2" charset="0"/>
                <a:cs typeface="DM Sans"/>
              </a:rPr>
              <a:t>indicadores </a:t>
            </a:r>
            <a:r>
              <a:rPr lang="es-MX" sz="1600" b="1" dirty="0" smtClean="0">
                <a:solidFill>
                  <a:srgbClr val="001689"/>
                </a:solidFill>
                <a:latin typeface="Montserrat" panose="00000500000000000000" pitchFamily="2" charset="0"/>
                <a:cs typeface="DM Sans"/>
              </a:rPr>
              <a:t>irreales</a:t>
            </a:r>
          </a:p>
          <a:p>
            <a:pPr marL="342900" indent="-342900">
              <a:lnSpc>
                <a:spcPct val="150000"/>
              </a:lnSpc>
              <a:buFont typeface="Arial" panose="020B0604020202020204" pitchFamily="34" charset="0"/>
              <a:buChar char="•"/>
            </a:pPr>
            <a:r>
              <a:rPr lang="es-MX" sz="1600" dirty="0" smtClean="0">
                <a:solidFill>
                  <a:srgbClr val="001689"/>
                </a:solidFill>
                <a:latin typeface="Montserrat" panose="00000500000000000000" pitchFamily="2" charset="0"/>
                <a:cs typeface="DM Sans"/>
              </a:rPr>
              <a:t>Genera → </a:t>
            </a:r>
            <a:r>
              <a:rPr lang="es-MX" sz="1600" b="1" dirty="0" smtClean="0">
                <a:solidFill>
                  <a:srgbClr val="001689"/>
                </a:solidFill>
                <a:latin typeface="Montserrat" panose="00000500000000000000" pitchFamily="2" charset="0"/>
                <a:cs typeface="DM Sans"/>
              </a:rPr>
              <a:t>Medición </a:t>
            </a:r>
            <a:r>
              <a:rPr lang="es-MX" sz="1600" b="1" dirty="0">
                <a:solidFill>
                  <a:srgbClr val="001689"/>
                </a:solidFill>
                <a:latin typeface="Montserrat" panose="00000500000000000000" pitchFamily="2" charset="0"/>
                <a:cs typeface="DM Sans"/>
              </a:rPr>
              <a:t>incompleta </a:t>
            </a:r>
            <a:r>
              <a:rPr lang="es-MX" sz="1600" dirty="0">
                <a:solidFill>
                  <a:srgbClr val="001689"/>
                </a:solidFill>
                <a:latin typeface="Montserrat" panose="00000500000000000000" pitchFamily="2" charset="0"/>
                <a:cs typeface="DM Sans"/>
              </a:rPr>
              <a:t>de los </a:t>
            </a:r>
            <a:r>
              <a:rPr lang="es-MX" sz="1600" dirty="0" smtClean="0">
                <a:solidFill>
                  <a:srgbClr val="001689"/>
                </a:solidFill>
                <a:latin typeface="Montserrat" panose="00000500000000000000" pitchFamily="2" charset="0"/>
                <a:cs typeface="DM Sans"/>
              </a:rPr>
              <a:t>programas.</a:t>
            </a:r>
            <a:endParaRPr lang="es-MX" sz="1600" dirty="0">
              <a:solidFill>
                <a:srgbClr val="001689"/>
              </a:solidFill>
              <a:latin typeface="Montserrat" panose="00000500000000000000" pitchFamily="2" charset="0"/>
              <a:cs typeface="DM Sans"/>
            </a:endParaRPr>
          </a:p>
        </p:txBody>
      </p:sp>
      <p:sp>
        <p:nvSpPr>
          <p:cNvPr id="4" name="Arco 3"/>
          <p:cNvSpPr/>
          <p:nvPr/>
        </p:nvSpPr>
        <p:spPr>
          <a:xfrm rot="13433135">
            <a:off x="6202990" y="4860202"/>
            <a:ext cx="2117516" cy="2164136"/>
          </a:xfrm>
          <a:prstGeom prst="arc">
            <a:avLst>
              <a:gd name="adj1" fmla="val 15548964"/>
              <a:gd name="adj2" fmla="val 640359"/>
            </a:avLst>
          </a:prstGeom>
          <a:ln w="57150">
            <a:solidFill>
              <a:srgbClr val="495AD4"/>
            </a:solidFill>
            <a:prstDash val="sysDot"/>
            <a:headEnd type="arrow"/>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3" name="Rectángulo redondeado 22"/>
          <p:cNvSpPr/>
          <p:nvPr/>
        </p:nvSpPr>
        <p:spPr>
          <a:xfrm>
            <a:off x="12370234" y="2878097"/>
            <a:ext cx="4640614" cy="3117146"/>
          </a:xfrm>
          <a:prstGeom prst="roundRect">
            <a:avLst/>
          </a:prstGeom>
          <a:solidFill>
            <a:srgbClr val="F6F6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object 4"/>
          <p:cNvSpPr txBox="1">
            <a:spLocks/>
          </p:cNvSpPr>
          <p:nvPr/>
        </p:nvSpPr>
        <p:spPr>
          <a:xfrm>
            <a:off x="12757007" y="3531796"/>
            <a:ext cx="3867068" cy="2105704"/>
          </a:xfrm>
          <a:prstGeom prst="rect">
            <a:avLst/>
          </a:prstGeom>
        </p:spPr>
        <p:txBody>
          <a:bodyPr vert="horz" wrap="square" lIns="0" tIns="27939" rIns="0" bIns="0" rtlCol="0">
            <a:spAutoFit/>
          </a:bodyPr>
          <a:lstStyle>
            <a:lvl1pPr marL="0">
              <a:defRPr sz="2400" b="0" i="0">
                <a:solidFill>
                  <a:srgbClr val="001689"/>
                </a:solidFill>
                <a:latin typeface="DM Sans"/>
                <a:ea typeface="+mn-ea"/>
                <a:cs typeface="DM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lvl="1" algn="just">
              <a:lnSpc>
                <a:spcPct val="150000"/>
              </a:lnSpc>
            </a:pPr>
            <a:r>
              <a:rPr lang="es-MX" dirty="0" smtClean="0">
                <a:solidFill>
                  <a:srgbClr val="001689"/>
                </a:solidFill>
                <a:latin typeface="Montserrat" panose="00000500000000000000" pitchFamily="2" charset="0"/>
                <a:cs typeface="DM Sans"/>
              </a:rPr>
              <a:t>ML → </a:t>
            </a:r>
            <a:r>
              <a:rPr lang="es-MX" dirty="0">
                <a:solidFill>
                  <a:srgbClr val="001689"/>
                </a:solidFill>
                <a:latin typeface="Montserrat" panose="00000500000000000000" pitchFamily="2" charset="0"/>
                <a:cs typeface="DM Sans"/>
              </a:rPr>
              <a:t>Tiende a </a:t>
            </a:r>
            <a:r>
              <a:rPr lang="es-MX" b="1" dirty="0">
                <a:solidFill>
                  <a:srgbClr val="001689"/>
                </a:solidFill>
                <a:latin typeface="Montserrat" panose="00000500000000000000" pitchFamily="2" charset="0"/>
                <a:cs typeface="DM Sans"/>
              </a:rPr>
              <a:t>centrarse en la identificación y diseño del </a:t>
            </a:r>
            <a:r>
              <a:rPr lang="es-MX" b="1" dirty="0" smtClean="0">
                <a:solidFill>
                  <a:srgbClr val="001689"/>
                </a:solidFill>
                <a:latin typeface="Montserrat" panose="00000500000000000000" pitchFamily="2" charset="0"/>
                <a:cs typeface="DM Sans"/>
              </a:rPr>
              <a:t>proyecto </a:t>
            </a:r>
            <a:r>
              <a:rPr lang="es-MX" dirty="0" smtClean="0">
                <a:solidFill>
                  <a:srgbClr val="001689"/>
                </a:solidFill>
                <a:latin typeface="Montserrat" panose="00000500000000000000" pitchFamily="2" charset="0"/>
                <a:cs typeface="DM Sans"/>
              </a:rPr>
              <a:t>→ Deja </a:t>
            </a:r>
            <a:r>
              <a:rPr lang="es-MX" dirty="0">
                <a:solidFill>
                  <a:srgbClr val="001689"/>
                </a:solidFill>
                <a:latin typeface="Montserrat" panose="00000500000000000000" pitchFamily="2" charset="0"/>
                <a:cs typeface="DM Sans"/>
              </a:rPr>
              <a:t>de lado la </a:t>
            </a:r>
            <a:r>
              <a:rPr lang="es-MX" dirty="0" smtClean="0">
                <a:solidFill>
                  <a:srgbClr val="001689"/>
                </a:solidFill>
                <a:latin typeface="Montserrat" panose="00000500000000000000" pitchFamily="2" charset="0"/>
                <a:cs typeface="DM Sans"/>
              </a:rPr>
              <a:t>ejecución</a:t>
            </a:r>
            <a:r>
              <a:rPr lang="es-MX" dirty="0">
                <a:solidFill>
                  <a:srgbClr val="001689"/>
                </a:solidFill>
                <a:latin typeface="Montserrat" panose="00000500000000000000" pitchFamily="2" charset="0"/>
                <a:cs typeface="DM Sans"/>
              </a:rPr>
              <a:t>, seguimiento y evaluación.</a:t>
            </a:r>
          </a:p>
        </p:txBody>
      </p:sp>
      <p:sp>
        <p:nvSpPr>
          <p:cNvPr id="25" name="CuadroTexto 24"/>
          <p:cNvSpPr txBox="1"/>
          <p:nvPr/>
        </p:nvSpPr>
        <p:spPr>
          <a:xfrm>
            <a:off x="11780910" y="2527068"/>
            <a:ext cx="3611490" cy="646986"/>
          </a:xfrm>
          <a:prstGeom prst="roundRect">
            <a:avLst/>
          </a:prstGeom>
          <a:solidFill>
            <a:srgbClr val="EB8517"/>
          </a:solidFill>
          <a:ln>
            <a:noFill/>
          </a:ln>
          <a:effectLst>
            <a:outerShdw blurRad="50800" dist="38100" dir="2700000" algn="tl" rotWithShape="0">
              <a:prstClr val="black">
                <a:alpha val="40000"/>
              </a:prstClr>
            </a:outerShdw>
          </a:effectLst>
        </p:spPr>
        <p:txBody>
          <a:bodyPr wrap="square" rtlCol="0">
            <a:spAutoFit/>
          </a:bodyPr>
          <a:lstStyle/>
          <a:p>
            <a:pPr algn="ctr"/>
            <a:r>
              <a:rPr lang="es-MX" sz="3200" b="1" dirty="0" err="1" smtClean="0">
                <a:solidFill>
                  <a:schemeClr val="bg1"/>
                </a:solidFill>
                <a:latin typeface="Montserrat" panose="00000500000000000000" pitchFamily="2" charset="0"/>
              </a:rPr>
              <a:t>Gasper</a:t>
            </a:r>
            <a:r>
              <a:rPr lang="es-MX" sz="3200" b="1" dirty="0" smtClean="0">
                <a:solidFill>
                  <a:schemeClr val="bg1"/>
                </a:solidFill>
                <a:latin typeface="Montserrat" panose="00000500000000000000" pitchFamily="2" charset="0"/>
              </a:rPr>
              <a:t> y Cruz</a:t>
            </a:r>
            <a:endParaRPr lang="es-MX" sz="2400" b="1" dirty="0">
              <a:solidFill>
                <a:schemeClr val="bg1"/>
              </a:solidFill>
              <a:latin typeface="Montserrat" panose="00000500000000000000" pitchFamily="2" charset="0"/>
            </a:endParaRPr>
          </a:p>
        </p:txBody>
      </p:sp>
      <p:sp>
        <p:nvSpPr>
          <p:cNvPr id="26" name="Rectángulo redondeado 25"/>
          <p:cNvSpPr/>
          <p:nvPr/>
        </p:nvSpPr>
        <p:spPr>
          <a:xfrm>
            <a:off x="12370234" y="6242902"/>
            <a:ext cx="4640614" cy="1993206"/>
          </a:xfrm>
          <a:prstGeom prst="roundRect">
            <a:avLst/>
          </a:prstGeom>
          <a:solidFill>
            <a:srgbClr val="F6F6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object 4"/>
          <p:cNvSpPr txBox="1">
            <a:spLocks/>
          </p:cNvSpPr>
          <p:nvPr/>
        </p:nvSpPr>
        <p:spPr>
          <a:xfrm>
            <a:off x="12647155" y="6520175"/>
            <a:ext cx="4185387" cy="1505539"/>
          </a:xfrm>
          <a:prstGeom prst="rect">
            <a:avLst/>
          </a:prstGeom>
        </p:spPr>
        <p:txBody>
          <a:bodyPr vert="horz" wrap="square" lIns="0" tIns="27939" rIns="0" bIns="0" rtlCol="0">
            <a:spAutoFit/>
          </a:bodyPr>
          <a:lstStyle>
            <a:lvl1pPr marL="0">
              <a:defRPr sz="2400" b="0" i="0">
                <a:solidFill>
                  <a:srgbClr val="001689"/>
                </a:solidFill>
                <a:latin typeface="DM Sans"/>
                <a:ea typeface="+mn-ea"/>
                <a:cs typeface="DM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nSpc>
                <a:spcPct val="150000"/>
              </a:lnSpc>
              <a:buFont typeface="Arial" panose="020B0604020202020204" pitchFamily="34" charset="0"/>
              <a:buChar char="•"/>
            </a:pPr>
            <a:r>
              <a:rPr lang="es-MX" sz="1600" dirty="0" smtClean="0">
                <a:latin typeface="Montserrat" panose="00000500000000000000" pitchFamily="2" charset="0"/>
              </a:rPr>
              <a:t>Práctica </a:t>
            </a:r>
            <a:r>
              <a:rPr lang="es-MX" sz="1600" dirty="0">
                <a:latin typeface="Montserrat" panose="00000500000000000000" pitchFamily="2" charset="0"/>
              </a:rPr>
              <a:t>donde los formuladores tienden </a:t>
            </a:r>
            <a:r>
              <a:rPr lang="es-MX" sz="1600" b="1" dirty="0">
                <a:latin typeface="Montserrat" panose="00000500000000000000" pitchFamily="2" charset="0"/>
              </a:rPr>
              <a:t>a completar la MIR después </a:t>
            </a:r>
            <a:r>
              <a:rPr lang="es-MX" sz="1600" dirty="0">
                <a:latin typeface="Montserrat" panose="00000500000000000000" pitchFamily="2" charset="0"/>
              </a:rPr>
              <a:t>de haber concebido el proyecto, </a:t>
            </a:r>
            <a:r>
              <a:rPr lang="es-MX" sz="1600" dirty="0" smtClean="0">
                <a:latin typeface="Montserrat" panose="00000500000000000000" pitchFamily="2" charset="0"/>
              </a:rPr>
              <a:t>para </a:t>
            </a:r>
            <a:r>
              <a:rPr lang="es-MX" sz="1600" dirty="0">
                <a:latin typeface="Montserrat" panose="00000500000000000000" pitchFamily="2" charset="0"/>
              </a:rPr>
              <a:t>cumplir con </a:t>
            </a:r>
            <a:r>
              <a:rPr lang="es-MX" sz="1600" dirty="0" smtClean="0">
                <a:latin typeface="Montserrat" panose="00000500000000000000" pitchFamily="2" charset="0"/>
              </a:rPr>
              <a:t>lo establecido.</a:t>
            </a:r>
            <a:endParaRPr lang="es-MX" sz="1600" dirty="0">
              <a:latin typeface="Montserrat" panose="00000500000000000000" pitchFamily="2" charset="0"/>
            </a:endParaRPr>
          </a:p>
        </p:txBody>
      </p:sp>
      <p:sp>
        <p:nvSpPr>
          <p:cNvPr id="28" name="Arco 27"/>
          <p:cNvSpPr/>
          <p:nvPr/>
        </p:nvSpPr>
        <p:spPr>
          <a:xfrm rot="13433135">
            <a:off x="11834133" y="4864320"/>
            <a:ext cx="2117516" cy="2164136"/>
          </a:xfrm>
          <a:prstGeom prst="arc">
            <a:avLst>
              <a:gd name="adj1" fmla="val 15548964"/>
              <a:gd name="adj2" fmla="val 640359"/>
            </a:avLst>
          </a:prstGeom>
          <a:ln w="57150">
            <a:solidFill>
              <a:srgbClr val="495AD4"/>
            </a:solidFill>
            <a:prstDash val="sysDot"/>
            <a:headEnd type="arrow"/>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pic>
        <p:nvPicPr>
          <p:cNvPr id="29" name="Imagen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9107080"/>
            <a:ext cx="5314833" cy="832869"/>
          </a:xfrm>
          <a:prstGeom prst="rect">
            <a:avLst/>
          </a:prstGeom>
        </p:spPr>
      </p:pic>
    </p:spTree>
    <p:extLst>
      <p:ext uri="{BB962C8B-B14F-4D97-AF65-F5344CB8AC3E}">
        <p14:creationId xmlns:p14="http://schemas.microsoft.com/office/powerpoint/2010/main" val="28581438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5" name="object 5"/>
          <p:cNvSpPr txBox="1">
            <a:spLocks noGrp="1"/>
          </p:cNvSpPr>
          <p:nvPr>
            <p:ph type="title"/>
          </p:nvPr>
        </p:nvSpPr>
        <p:spPr>
          <a:xfrm>
            <a:off x="1016000" y="810949"/>
            <a:ext cx="12533630" cy="574516"/>
          </a:xfrm>
          <a:prstGeom prst="rect">
            <a:avLst/>
          </a:prstGeom>
        </p:spPr>
        <p:txBody>
          <a:bodyPr vert="horz" wrap="square" lIns="0" tIns="12700" rIns="0" bIns="0" rtlCol="0">
            <a:spAutoFit/>
          </a:bodyPr>
          <a:lstStyle/>
          <a:p>
            <a:pPr marL="12700">
              <a:lnSpc>
                <a:spcPct val="100000"/>
              </a:lnSpc>
              <a:spcBef>
                <a:spcPts val="100"/>
              </a:spcBef>
            </a:pPr>
            <a:r>
              <a:rPr lang="es-MX" dirty="0">
                <a:solidFill>
                  <a:srgbClr val="001689"/>
                </a:solidFill>
                <a:latin typeface="Montserrat" panose="00000500000000000000" pitchFamily="2" charset="0"/>
              </a:rPr>
              <a:t>Problema</a:t>
            </a:r>
            <a:r>
              <a:rPr lang="es-MX" sz="3100" dirty="0" smtClean="0">
                <a:solidFill>
                  <a:srgbClr val="001689"/>
                </a:solidFill>
                <a:latin typeface="Montserrat" panose="00000500000000000000" pitchFamily="2" charset="0"/>
              </a:rPr>
              <a:t> </a:t>
            </a:r>
            <a:r>
              <a:rPr lang="es-MX" dirty="0" smtClean="0">
                <a:solidFill>
                  <a:srgbClr val="001689"/>
                </a:solidFill>
                <a:latin typeface="Montserrat" panose="00000500000000000000" pitchFamily="2" charset="0"/>
              </a:rPr>
              <a:t>Público</a:t>
            </a:r>
            <a:endParaRPr dirty="0">
              <a:solidFill>
                <a:srgbClr val="001689"/>
              </a:solidFill>
              <a:latin typeface="Montserrat" panose="00000500000000000000" pitchFamily="2" charset="0"/>
            </a:endParaRPr>
          </a:p>
        </p:txBody>
      </p:sp>
      <p:sp>
        <p:nvSpPr>
          <p:cNvPr id="6" name="object 6"/>
          <p:cNvSpPr/>
          <p:nvPr/>
        </p:nvSpPr>
        <p:spPr>
          <a:xfrm>
            <a:off x="0" y="1648586"/>
            <a:ext cx="3916679" cy="38100"/>
          </a:xfrm>
          <a:custGeom>
            <a:avLst/>
            <a:gdLst/>
            <a:ahLst/>
            <a:cxnLst/>
            <a:rect l="l" t="t" r="r" b="b"/>
            <a:pathLst>
              <a:path w="3916679" h="38100">
                <a:moveTo>
                  <a:pt x="0" y="38099"/>
                </a:moveTo>
                <a:lnTo>
                  <a:pt x="0" y="0"/>
                </a:lnTo>
                <a:lnTo>
                  <a:pt x="3916242" y="0"/>
                </a:lnTo>
                <a:lnTo>
                  <a:pt x="3916242" y="38099"/>
                </a:lnTo>
                <a:lnTo>
                  <a:pt x="0" y="38099"/>
                </a:lnTo>
                <a:close/>
              </a:path>
            </a:pathLst>
          </a:custGeom>
          <a:solidFill>
            <a:srgbClr val="E98517"/>
          </a:solidFill>
        </p:spPr>
        <p:txBody>
          <a:bodyPr wrap="square" lIns="0" tIns="0" rIns="0" bIns="0" rtlCol="0"/>
          <a:lstStyle/>
          <a:p>
            <a:endParaRPr/>
          </a:p>
        </p:txBody>
      </p:sp>
      <p:pic>
        <p:nvPicPr>
          <p:cNvPr id="8" name="Picture 7">
            <a:extLst>
              <a:ext uri="{FF2B5EF4-FFF2-40B4-BE49-F238E27FC236}">
                <a16:creationId xmlns:a16="http://schemas.microsoft.com/office/drawing/2014/main" id="{A20EA7A8-A10E-5304-1D02-6B3C8D929A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249400" y="517157"/>
            <a:ext cx="3459858" cy="1060578"/>
          </a:xfrm>
          <a:prstGeom prst="rect">
            <a:avLst/>
          </a:prstGeom>
        </p:spPr>
      </p:pic>
      <p:sp>
        <p:nvSpPr>
          <p:cNvPr id="11" name="object 4"/>
          <p:cNvSpPr txBox="1">
            <a:spLocks/>
          </p:cNvSpPr>
          <p:nvPr/>
        </p:nvSpPr>
        <p:spPr>
          <a:xfrm>
            <a:off x="1546013" y="2324100"/>
            <a:ext cx="15183907" cy="1136207"/>
          </a:xfrm>
          <a:prstGeom prst="rect">
            <a:avLst/>
          </a:prstGeom>
        </p:spPr>
        <p:txBody>
          <a:bodyPr vert="horz" wrap="square" lIns="0" tIns="27939" rIns="0" bIns="0" rtlCol="0">
            <a:spAutoFit/>
          </a:bodyPr>
          <a:lstStyle>
            <a:lvl1pPr marL="0">
              <a:defRPr sz="2400" b="0" i="0">
                <a:solidFill>
                  <a:srgbClr val="001689"/>
                </a:solidFill>
                <a:latin typeface="DM Sans"/>
                <a:ea typeface="+mn-ea"/>
                <a:cs typeface="DM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pPr>
            <a:r>
              <a:rPr lang="es-MX" dirty="0">
                <a:latin typeface="Montserrat" panose="00000500000000000000" pitchFamily="2" charset="0"/>
              </a:rPr>
              <a:t>P</a:t>
            </a:r>
            <a:r>
              <a:rPr lang="es-MX" dirty="0" smtClean="0">
                <a:latin typeface="Montserrat" panose="00000500000000000000" pitchFamily="2" charset="0"/>
              </a:rPr>
              <a:t>rogramas presupuestales → </a:t>
            </a:r>
            <a:r>
              <a:rPr lang="es-MX" b="1" dirty="0" smtClean="0">
                <a:latin typeface="Montserrat" panose="00000500000000000000" pitchFamily="2" charset="0"/>
              </a:rPr>
              <a:t>Solución</a:t>
            </a:r>
            <a:r>
              <a:rPr lang="es-MX" dirty="0" smtClean="0">
                <a:latin typeface="Montserrat" panose="00000500000000000000" pitchFamily="2" charset="0"/>
              </a:rPr>
              <a:t> </a:t>
            </a:r>
            <a:r>
              <a:rPr lang="es-MX" dirty="0">
                <a:latin typeface="Montserrat" panose="00000500000000000000" pitchFamily="2" charset="0"/>
              </a:rPr>
              <a:t>a los problemas público detectados que necesitan </a:t>
            </a:r>
            <a:r>
              <a:rPr lang="es-MX" dirty="0" smtClean="0">
                <a:latin typeface="Montserrat" panose="00000500000000000000" pitchFamily="2" charset="0"/>
              </a:rPr>
              <a:t>la </a:t>
            </a:r>
            <a:r>
              <a:rPr lang="es-MX" dirty="0">
                <a:latin typeface="Montserrat" panose="00000500000000000000" pitchFamily="2" charset="0"/>
              </a:rPr>
              <a:t>intervención del </a:t>
            </a:r>
            <a:r>
              <a:rPr lang="es-MX" dirty="0" smtClean="0">
                <a:latin typeface="Montserrat" panose="00000500000000000000" pitchFamily="2" charset="0"/>
              </a:rPr>
              <a:t>gobierno.</a:t>
            </a:r>
          </a:p>
        </p:txBody>
      </p:sp>
      <p:sp>
        <p:nvSpPr>
          <p:cNvPr id="10" name="Rectángulo: esquinas redondeadas 24">
            <a:extLst>
              <a:ext uri="{FF2B5EF4-FFF2-40B4-BE49-F238E27FC236}">
                <a16:creationId xmlns:a16="http://schemas.microsoft.com/office/drawing/2014/main" id="{986F3A44-49E3-494D-84EF-A96E645FF013}"/>
              </a:ext>
            </a:extLst>
          </p:cNvPr>
          <p:cNvSpPr/>
          <p:nvPr/>
        </p:nvSpPr>
        <p:spPr>
          <a:xfrm>
            <a:off x="4249615" y="4043670"/>
            <a:ext cx="9982200" cy="697689"/>
          </a:xfrm>
          <a:prstGeom prst="roundRect">
            <a:avLst>
              <a:gd name="adj" fmla="val 6601"/>
            </a:avLst>
          </a:prstGeom>
          <a:solidFill>
            <a:srgbClr val="F6F6FF"/>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2" name="Rectángulo 11">
            <a:extLst>
              <a:ext uri="{FF2B5EF4-FFF2-40B4-BE49-F238E27FC236}">
                <a16:creationId xmlns:a16="http://schemas.microsoft.com/office/drawing/2014/main" id="{C19C0918-48A7-4EF3-BCD3-C9F3EC0114FB}"/>
              </a:ext>
            </a:extLst>
          </p:cNvPr>
          <p:cNvSpPr/>
          <p:nvPr/>
        </p:nvSpPr>
        <p:spPr>
          <a:xfrm>
            <a:off x="4249615" y="4218872"/>
            <a:ext cx="9982200" cy="369332"/>
          </a:xfrm>
          <a:prstGeom prst="rect">
            <a:avLst/>
          </a:prstGeom>
          <a:effectLst/>
        </p:spPr>
        <p:txBody>
          <a:bodyPr wrap="square">
            <a:spAutoFit/>
          </a:bodyPr>
          <a:lstStyle/>
          <a:p>
            <a:pPr algn="ctr"/>
            <a:r>
              <a:rPr lang="es-MX" dirty="0" smtClean="0">
                <a:solidFill>
                  <a:srgbClr val="001689"/>
                </a:solidFill>
                <a:latin typeface="Montserrat" panose="00000500000000000000" pitchFamily="2" charset="0"/>
                <a:ea typeface="+mn-ea"/>
                <a:cs typeface="DM Sans"/>
              </a:rPr>
              <a:t>Deficiencia a la hora de definir el problema, así como la manera de resolverlo.</a:t>
            </a:r>
          </a:p>
        </p:txBody>
      </p:sp>
      <p:sp>
        <p:nvSpPr>
          <p:cNvPr id="2" name="Elipse 1"/>
          <p:cNvSpPr/>
          <p:nvPr/>
        </p:nvSpPr>
        <p:spPr>
          <a:xfrm>
            <a:off x="3745615" y="3888514"/>
            <a:ext cx="1008000" cy="1008000"/>
          </a:xfrm>
          <a:prstGeom prst="ellipse">
            <a:avLst/>
          </a:prstGeom>
          <a:solidFill>
            <a:srgbClr val="EB851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CuadroTexto 3"/>
          <p:cNvSpPr txBox="1"/>
          <p:nvPr/>
        </p:nvSpPr>
        <p:spPr>
          <a:xfrm>
            <a:off x="3745615" y="3914086"/>
            <a:ext cx="1008000" cy="1008000"/>
          </a:xfrm>
          <a:prstGeom prst="rect">
            <a:avLst/>
          </a:prstGeom>
          <a:noFill/>
          <a:effectLst>
            <a:outerShdw blurRad="50800" dist="38100" algn="l" rotWithShape="0">
              <a:prstClr val="black">
                <a:alpha val="40000"/>
              </a:prstClr>
            </a:outerShdw>
          </a:effectLst>
        </p:spPr>
        <p:txBody>
          <a:bodyPr wrap="square" rtlCol="0">
            <a:spAutoFit/>
          </a:bodyPr>
          <a:lstStyle/>
          <a:p>
            <a:pPr algn="ctr"/>
            <a:r>
              <a:rPr lang="es-MX" sz="5400" b="1" dirty="0" smtClean="0">
                <a:solidFill>
                  <a:srgbClr val="FFFFFF"/>
                </a:solidFill>
                <a:latin typeface="Montserrat" panose="00000500000000000000" pitchFamily="2" charset="0"/>
              </a:rPr>
              <a:t>1</a:t>
            </a:r>
            <a:endParaRPr lang="es-MX" b="1" dirty="0">
              <a:solidFill>
                <a:srgbClr val="FFFFFF"/>
              </a:solidFill>
              <a:latin typeface="Montserrat" panose="00000500000000000000" pitchFamily="2" charset="0"/>
            </a:endParaRPr>
          </a:p>
        </p:txBody>
      </p:sp>
      <p:sp>
        <p:nvSpPr>
          <p:cNvPr id="17" name="Rectángulo: esquinas redondeadas 24">
            <a:extLst>
              <a:ext uri="{FF2B5EF4-FFF2-40B4-BE49-F238E27FC236}">
                <a16:creationId xmlns:a16="http://schemas.microsoft.com/office/drawing/2014/main" id="{986F3A44-49E3-494D-84EF-A96E645FF013}"/>
              </a:ext>
            </a:extLst>
          </p:cNvPr>
          <p:cNvSpPr/>
          <p:nvPr/>
        </p:nvSpPr>
        <p:spPr>
          <a:xfrm>
            <a:off x="4249615" y="5203737"/>
            <a:ext cx="9982200" cy="937094"/>
          </a:xfrm>
          <a:prstGeom prst="roundRect">
            <a:avLst>
              <a:gd name="adj" fmla="val 6601"/>
            </a:avLst>
          </a:prstGeom>
          <a:solidFill>
            <a:srgbClr val="F6F6FF"/>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8" name="Rectángulo 17">
            <a:extLst>
              <a:ext uri="{FF2B5EF4-FFF2-40B4-BE49-F238E27FC236}">
                <a16:creationId xmlns:a16="http://schemas.microsoft.com/office/drawing/2014/main" id="{C19C0918-48A7-4EF3-BCD3-C9F3EC0114FB}"/>
              </a:ext>
            </a:extLst>
          </p:cNvPr>
          <p:cNvSpPr/>
          <p:nvPr/>
        </p:nvSpPr>
        <p:spPr>
          <a:xfrm>
            <a:off x="4753615" y="5378939"/>
            <a:ext cx="9478200" cy="646331"/>
          </a:xfrm>
          <a:prstGeom prst="rect">
            <a:avLst/>
          </a:prstGeom>
          <a:effectLst/>
        </p:spPr>
        <p:txBody>
          <a:bodyPr wrap="square">
            <a:spAutoFit/>
          </a:bodyPr>
          <a:lstStyle/>
          <a:p>
            <a:pPr algn="just"/>
            <a:r>
              <a:rPr lang="es-MX" dirty="0">
                <a:solidFill>
                  <a:srgbClr val="001689"/>
                </a:solidFill>
                <a:latin typeface="Montserrat" panose="00000500000000000000" pitchFamily="2" charset="0"/>
                <a:cs typeface="DM Sans"/>
              </a:rPr>
              <a:t>Problemas multifacéticos → Resultados suelen estar relacionados con aspectos económicos, infraestructurales o sectoriales → Difícil cuantificar los </a:t>
            </a:r>
            <a:r>
              <a:rPr lang="es-MX" dirty="0" smtClean="0">
                <a:solidFill>
                  <a:srgbClr val="001689"/>
                </a:solidFill>
                <a:latin typeface="Montserrat" panose="00000500000000000000" pitchFamily="2" charset="0"/>
                <a:cs typeface="DM Sans"/>
              </a:rPr>
              <a:t>resultados.</a:t>
            </a:r>
            <a:endParaRPr lang="es-MX" dirty="0">
              <a:solidFill>
                <a:srgbClr val="001689"/>
              </a:solidFill>
              <a:latin typeface="Montserrat" panose="00000500000000000000" pitchFamily="2" charset="0"/>
              <a:cs typeface="DM Sans"/>
            </a:endParaRPr>
          </a:p>
        </p:txBody>
      </p:sp>
      <p:sp>
        <p:nvSpPr>
          <p:cNvPr id="19" name="Elipse 18"/>
          <p:cNvSpPr/>
          <p:nvPr/>
        </p:nvSpPr>
        <p:spPr>
          <a:xfrm>
            <a:off x="3745615" y="5168284"/>
            <a:ext cx="1008000" cy="1008000"/>
          </a:xfrm>
          <a:prstGeom prst="ellipse">
            <a:avLst/>
          </a:prstGeom>
          <a:solidFill>
            <a:srgbClr val="EB851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CuadroTexto 19"/>
          <p:cNvSpPr txBox="1"/>
          <p:nvPr/>
        </p:nvSpPr>
        <p:spPr>
          <a:xfrm>
            <a:off x="3745615" y="5220124"/>
            <a:ext cx="1008000" cy="923330"/>
          </a:xfrm>
          <a:prstGeom prst="rect">
            <a:avLst/>
          </a:prstGeom>
          <a:noFill/>
          <a:effectLst>
            <a:outerShdw blurRad="50800" dist="38100" algn="l" rotWithShape="0">
              <a:prstClr val="black">
                <a:alpha val="40000"/>
              </a:prstClr>
            </a:outerShdw>
          </a:effectLst>
        </p:spPr>
        <p:txBody>
          <a:bodyPr wrap="square" rtlCol="0">
            <a:spAutoFit/>
          </a:bodyPr>
          <a:lstStyle/>
          <a:p>
            <a:pPr algn="ctr"/>
            <a:r>
              <a:rPr lang="es-MX" sz="5400" b="1" dirty="0">
                <a:solidFill>
                  <a:srgbClr val="FFFFFF"/>
                </a:solidFill>
                <a:latin typeface="Montserrat" panose="00000500000000000000" pitchFamily="2" charset="0"/>
              </a:rPr>
              <a:t>2</a:t>
            </a:r>
            <a:endParaRPr lang="es-MX" b="1" dirty="0">
              <a:solidFill>
                <a:srgbClr val="FFFFFF"/>
              </a:solidFill>
              <a:latin typeface="Montserrat" panose="00000500000000000000" pitchFamily="2" charset="0"/>
            </a:endParaRPr>
          </a:p>
        </p:txBody>
      </p:sp>
      <p:sp>
        <p:nvSpPr>
          <p:cNvPr id="21" name="Rectángulo: esquinas redondeadas 24">
            <a:extLst>
              <a:ext uri="{FF2B5EF4-FFF2-40B4-BE49-F238E27FC236}">
                <a16:creationId xmlns:a16="http://schemas.microsoft.com/office/drawing/2014/main" id="{986F3A44-49E3-494D-84EF-A96E645FF013}"/>
              </a:ext>
            </a:extLst>
          </p:cNvPr>
          <p:cNvSpPr/>
          <p:nvPr/>
        </p:nvSpPr>
        <p:spPr>
          <a:xfrm>
            <a:off x="4267200" y="6606917"/>
            <a:ext cx="9982200" cy="697689"/>
          </a:xfrm>
          <a:prstGeom prst="roundRect">
            <a:avLst>
              <a:gd name="adj" fmla="val 6601"/>
            </a:avLst>
          </a:prstGeom>
          <a:solidFill>
            <a:srgbClr val="F6F6FF"/>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22" name="Rectángulo 21">
            <a:extLst>
              <a:ext uri="{FF2B5EF4-FFF2-40B4-BE49-F238E27FC236}">
                <a16:creationId xmlns:a16="http://schemas.microsoft.com/office/drawing/2014/main" id="{C19C0918-48A7-4EF3-BCD3-C9F3EC0114FB}"/>
              </a:ext>
            </a:extLst>
          </p:cNvPr>
          <p:cNvSpPr/>
          <p:nvPr/>
        </p:nvSpPr>
        <p:spPr>
          <a:xfrm>
            <a:off x="4296508" y="6773238"/>
            <a:ext cx="9976338" cy="369332"/>
          </a:xfrm>
          <a:prstGeom prst="rect">
            <a:avLst/>
          </a:prstGeom>
          <a:effectLst/>
        </p:spPr>
        <p:txBody>
          <a:bodyPr wrap="square">
            <a:spAutoFit/>
          </a:bodyPr>
          <a:lstStyle/>
          <a:p>
            <a:pPr algn="ctr"/>
            <a:r>
              <a:rPr lang="es-MX" dirty="0">
                <a:solidFill>
                  <a:srgbClr val="001689"/>
                </a:solidFill>
                <a:latin typeface="Montserrat" panose="00000500000000000000" pitchFamily="2" charset="0"/>
                <a:cs typeface="DM Sans"/>
              </a:rPr>
              <a:t>Amplia gama de perspectivas conceptuales, disciplinas, actores e </a:t>
            </a:r>
            <a:r>
              <a:rPr lang="es-MX" dirty="0" smtClean="0">
                <a:solidFill>
                  <a:srgbClr val="001689"/>
                </a:solidFill>
                <a:latin typeface="Montserrat" panose="00000500000000000000" pitchFamily="2" charset="0"/>
                <a:cs typeface="DM Sans"/>
              </a:rPr>
              <a:t>información.</a:t>
            </a:r>
            <a:endParaRPr lang="es-MX" dirty="0">
              <a:solidFill>
                <a:srgbClr val="001689"/>
              </a:solidFill>
              <a:latin typeface="Montserrat" panose="00000500000000000000" pitchFamily="2" charset="0"/>
              <a:cs typeface="DM Sans"/>
            </a:endParaRPr>
          </a:p>
        </p:txBody>
      </p:sp>
      <p:sp>
        <p:nvSpPr>
          <p:cNvPr id="23" name="Elipse 22"/>
          <p:cNvSpPr/>
          <p:nvPr/>
        </p:nvSpPr>
        <p:spPr>
          <a:xfrm>
            <a:off x="3763200" y="6451761"/>
            <a:ext cx="1008000" cy="1008000"/>
          </a:xfrm>
          <a:prstGeom prst="ellipse">
            <a:avLst/>
          </a:prstGeom>
          <a:solidFill>
            <a:srgbClr val="EB851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CuadroTexto 23"/>
          <p:cNvSpPr txBox="1"/>
          <p:nvPr/>
        </p:nvSpPr>
        <p:spPr>
          <a:xfrm>
            <a:off x="3763200" y="6477333"/>
            <a:ext cx="1008000" cy="923330"/>
          </a:xfrm>
          <a:prstGeom prst="rect">
            <a:avLst/>
          </a:prstGeom>
          <a:noFill/>
          <a:effectLst>
            <a:outerShdw blurRad="50800" dist="38100" algn="l" rotWithShape="0">
              <a:prstClr val="black">
                <a:alpha val="40000"/>
              </a:prstClr>
            </a:outerShdw>
          </a:effectLst>
        </p:spPr>
        <p:txBody>
          <a:bodyPr wrap="square" rtlCol="0">
            <a:spAutoFit/>
          </a:bodyPr>
          <a:lstStyle/>
          <a:p>
            <a:pPr algn="ctr"/>
            <a:r>
              <a:rPr lang="es-MX" sz="5400" b="1" dirty="0">
                <a:solidFill>
                  <a:srgbClr val="FFFFFF"/>
                </a:solidFill>
                <a:latin typeface="Montserrat" panose="00000500000000000000" pitchFamily="2" charset="0"/>
              </a:rPr>
              <a:t>3</a:t>
            </a:r>
            <a:endParaRPr lang="es-MX" b="1" dirty="0">
              <a:solidFill>
                <a:srgbClr val="FFFFFF"/>
              </a:solidFill>
              <a:latin typeface="Montserrat" panose="00000500000000000000" pitchFamily="2" charset="0"/>
            </a:endParaRPr>
          </a:p>
        </p:txBody>
      </p:sp>
      <p:pic>
        <p:nvPicPr>
          <p:cNvPr id="25" name="Imagen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9107080"/>
            <a:ext cx="5314833" cy="832869"/>
          </a:xfrm>
          <a:prstGeom prst="rect">
            <a:avLst/>
          </a:prstGeom>
        </p:spPr>
      </p:pic>
    </p:spTree>
    <p:extLst>
      <p:ext uri="{BB962C8B-B14F-4D97-AF65-F5344CB8AC3E}">
        <p14:creationId xmlns:p14="http://schemas.microsoft.com/office/powerpoint/2010/main" val="1735194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26068"/>
            <a:ext cx="18288000" cy="10287103"/>
            <a:chOff x="0" y="0"/>
            <a:chExt cx="18288000" cy="10287103"/>
          </a:xfrm>
        </p:grpSpPr>
        <p:sp>
          <p:nvSpPr>
            <p:cNvPr id="3" name="object 3"/>
            <p:cNvSpPr/>
            <p:nvPr/>
          </p:nvSpPr>
          <p:spPr>
            <a:xfrm>
              <a:off x="0" y="0"/>
              <a:ext cx="18288000" cy="8760460"/>
            </a:xfrm>
            <a:custGeom>
              <a:avLst/>
              <a:gdLst/>
              <a:ahLst/>
              <a:cxnLst/>
              <a:rect l="l" t="t" r="r" b="b"/>
              <a:pathLst>
                <a:path w="18288000" h="8760460">
                  <a:moveTo>
                    <a:pt x="0" y="8759927"/>
                  </a:moveTo>
                  <a:lnTo>
                    <a:pt x="18287998" y="8759927"/>
                  </a:lnTo>
                  <a:lnTo>
                    <a:pt x="18287998" y="0"/>
                  </a:lnTo>
                  <a:lnTo>
                    <a:pt x="0" y="0"/>
                  </a:lnTo>
                  <a:lnTo>
                    <a:pt x="0" y="8759927"/>
                  </a:lnTo>
                  <a:close/>
                </a:path>
              </a:pathLst>
            </a:custGeom>
            <a:solidFill>
              <a:srgbClr val="F1F4FF"/>
            </a:solidFill>
          </p:spPr>
          <p:txBody>
            <a:bodyPr wrap="square" lIns="0" tIns="0" rIns="0" bIns="0" rtlCol="0"/>
            <a:lstStyle/>
            <a:p>
              <a:endParaRPr/>
            </a:p>
          </p:txBody>
        </p:sp>
        <p:sp>
          <p:nvSpPr>
            <p:cNvPr id="5" name="object 5"/>
            <p:cNvSpPr/>
            <p:nvPr/>
          </p:nvSpPr>
          <p:spPr>
            <a:xfrm>
              <a:off x="0" y="8759928"/>
              <a:ext cx="18275935" cy="1527175"/>
            </a:xfrm>
            <a:custGeom>
              <a:avLst/>
              <a:gdLst/>
              <a:ahLst/>
              <a:cxnLst/>
              <a:rect l="l" t="t" r="r" b="b"/>
              <a:pathLst>
                <a:path w="18275935" h="1527175">
                  <a:moveTo>
                    <a:pt x="0" y="0"/>
                  </a:moveTo>
                  <a:lnTo>
                    <a:pt x="18275497" y="0"/>
                  </a:lnTo>
                  <a:lnTo>
                    <a:pt x="18275497" y="1527071"/>
                  </a:lnTo>
                  <a:lnTo>
                    <a:pt x="0" y="1527071"/>
                  </a:lnTo>
                  <a:lnTo>
                    <a:pt x="0" y="0"/>
                  </a:lnTo>
                  <a:close/>
                </a:path>
              </a:pathLst>
            </a:custGeom>
            <a:solidFill>
              <a:srgbClr val="FFFFFF"/>
            </a:solidFill>
          </p:spPr>
          <p:txBody>
            <a:bodyPr wrap="square" lIns="0" tIns="0" rIns="0" bIns="0" rtlCol="0"/>
            <a:lstStyle/>
            <a:p>
              <a:endParaRPr/>
            </a:p>
          </p:txBody>
        </p:sp>
      </p:grpSp>
      <p:sp>
        <p:nvSpPr>
          <p:cNvPr id="6" name="object 6"/>
          <p:cNvSpPr txBox="1">
            <a:spLocks noGrp="1"/>
          </p:cNvSpPr>
          <p:nvPr>
            <p:ph type="body" idx="1"/>
          </p:nvPr>
        </p:nvSpPr>
        <p:spPr>
          <a:xfrm>
            <a:off x="533400" y="2196414"/>
            <a:ext cx="16403310" cy="5691301"/>
          </a:xfrm>
          <a:prstGeom prst="rect">
            <a:avLst/>
          </a:prstGeom>
        </p:spPr>
        <p:txBody>
          <a:bodyPr vert="horz" wrap="square" lIns="0" tIns="27939" rIns="0" bIns="0" rtlCol="0">
            <a:spAutoFit/>
          </a:bodyPr>
          <a:lstStyle/>
          <a:p>
            <a:pPr marL="342900" indent="-342900" algn="just">
              <a:buFont typeface="Wingdings" panose="05000000000000000000" pitchFamily="2" charset="2"/>
              <a:buChar char="v"/>
            </a:pPr>
            <a:r>
              <a:rPr lang="es-MX" sz="3200" dirty="0" smtClean="0">
                <a:latin typeface="Montserrat" panose="00000500000000000000" pitchFamily="2" charset="0"/>
              </a:rPr>
              <a:t>1. Limitaciones del marco jurídico</a:t>
            </a:r>
          </a:p>
          <a:p>
            <a:pPr marL="342900" indent="-342900" algn="just">
              <a:buFont typeface="Wingdings" panose="05000000000000000000" pitchFamily="2" charset="2"/>
              <a:buChar char="v"/>
            </a:pPr>
            <a:endParaRPr lang="es-MX" sz="3200" dirty="0">
              <a:latin typeface="Montserrat" panose="00000500000000000000" pitchFamily="2" charset="0"/>
            </a:endParaRPr>
          </a:p>
          <a:p>
            <a:pPr marL="342900" indent="-342900" algn="l">
              <a:buFont typeface="Wingdings" panose="05000000000000000000" pitchFamily="2" charset="2"/>
              <a:buChar char="v"/>
            </a:pPr>
            <a:r>
              <a:rPr lang="es-MX" sz="3200" dirty="0" smtClean="0">
                <a:latin typeface="Montserrat" panose="00000500000000000000" pitchFamily="2" charset="0"/>
              </a:rPr>
              <a:t>2. Programas </a:t>
            </a:r>
            <a:r>
              <a:rPr lang="es-MX" sz="3200" dirty="0">
                <a:latin typeface="Montserrat" panose="00000500000000000000" pitchFamily="2" charset="0"/>
              </a:rPr>
              <a:t>Sociales </a:t>
            </a:r>
            <a:r>
              <a:rPr lang="es-MX" sz="3200" dirty="0" smtClean="0">
                <a:latin typeface="Montserrat" panose="00000500000000000000" pitchFamily="2" charset="0"/>
              </a:rPr>
              <a:t>y Programas </a:t>
            </a:r>
            <a:r>
              <a:rPr lang="es-MX" sz="3200" dirty="0">
                <a:latin typeface="Montserrat" panose="00000500000000000000" pitchFamily="2" charset="0"/>
              </a:rPr>
              <a:t>No </a:t>
            </a:r>
            <a:r>
              <a:rPr lang="es-MX" sz="3200" dirty="0" smtClean="0">
                <a:latin typeface="Montserrat" panose="00000500000000000000" pitchFamily="2" charset="0"/>
              </a:rPr>
              <a:t>Sociales</a:t>
            </a:r>
          </a:p>
          <a:p>
            <a:pPr marL="342900" indent="-342900" algn="l">
              <a:buFont typeface="Wingdings" panose="05000000000000000000" pitchFamily="2" charset="2"/>
              <a:buChar char="v"/>
            </a:pPr>
            <a:endParaRPr lang="es-MX" sz="3200" dirty="0">
              <a:latin typeface="Montserrat" panose="00000500000000000000" pitchFamily="2" charset="0"/>
            </a:endParaRPr>
          </a:p>
          <a:p>
            <a:pPr marL="342900" indent="-342900" algn="just">
              <a:buFont typeface="Wingdings" panose="05000000000000000000" pitchFamily="2" charset="2"/>
              <a:buChar char="v"/>
            </a:pPr>
            <a:r>
              <a:rPr lang="es-MX" sz="3200" dirty="0" smtClean="0">
                <a:latin typeface="Montserrat" panose="00000500000000000000" pitchFamily="2" charset="0"/>
              </a:rPr>
              <a:t>3. Aplicación </a:t>
            </a:r>
            <a:r>
              <a:rPr lang="es-MX" sz="3200" dirty="0">
                <a:latin typeface="Montserrat" panose="00000500000000000000" pitchFamily="2" charset="0"/>
              </a:rPr>
              <a:t>de la MML en las Modalidades Programáticas G y P en el Ramo </a:t>
            </a:r>
            <a:r>
              <a:rPr lang="es-MX" sz="3200" dirty="0" smtClean="0">
                <a:latin typeface="Montserrat" panose="00000500000000000000" pitchFamily="2" charset="0"/>
              </a:rPr>
              <a:t>6</a:t>
            </a:r>
          </a:p>
          <a:p>
            <a:pPr marL="342900" indent="-342900" algn="just">
              <a:buFont typeface="Wingdings" panose="05000000000000000000" pitchFamily="2" charset="2"/>
              <a:buChar char="v"/>
            </a:pPr>
            <a:endParaRPr lang="es-MX" sz="3200" dirty="0">
              <a:latin typeface="Montserrat" panose="00000500000000000000" pitchFamily="2" charset="0"/>
            </a:endParaRPr>
          </a:p>
          <a:p>
            <a:pPr marL="342900" indent="-342900" algn="just">
              <a:buFont typeface="Wingdings" panose="05000000000000000000" pitchFamily="2" charset="2"/>
              <a:buChar char="v"/>
            </a:pPr>
            <a:r>
              <a:rPr lang="es-MX" sz="3200" dirty="0" smtClean="0">
                <a:latin typeface="Montserrat" panose="00000500000000000000" pitchFamily="2" charset="0"/>
              </a:rPr>
              <a:t>4. Evaluaciones.</a:t>
            </a:r>
          </a:p>
          <a:p>
            <a:pPr marL="342900" indent="-342900" algn="just">
              <a:buFont typeface="Wingdings" panose="05000000000000000000" pitchFamily="2" charset="2"/>
              <a:buChar char="v"/>
            </a:pPr>
            <a:endParaRPr lang="es-MX" sz="3200" dirty="0">
              <a:latin typeface="Montserrat" panose="00000500000000000000" pitchFamily="2" charset="0"/>
            </a:endParaRPr>
          </a:p>
          <a:p>
            <a:pPr marL="342900" indent="-342900" algn="just">
              <a:buFont typeface="Wingdings" panose="05000000000000000000" pitchFamily="2" charset="2"/>
              <a:buChar char="v"/>
            </a:pPr>
            <a:r>
              <a:rPr lang="es-MX" sz="3200" dirty="0" smtClean="0">
                <a:latin typeface="Montserrat" panose="00000500000000000000" pitchFamily="2" charset="0"/>
              </a:rPr>
              <a:t>5. Alternativas </a:t>
            </a:r>
            <a:r>
              <a:rPr lang="es-MX" sz="3200" dirty="0">
                <a:latin typeface="Montserrat" panose="00000500000000000000" pitchFamily="2" charset="0"/>
              </a:rPr>
              <a:t>Modificaciones y Adecuaciones en la aplicación de la MML a los </a:t>
            </a:r>
            <a:r>
              <a:rPr lang="es-MX" sz="3200" dirty="0" err="1">
                <a:latin typeface="Montserrat" panose="00000500000000000000" pitchFamily="2" charset="0"/>
              </a:rPr>
              <a:t>Pp</a:t>
            </a:r>
            <a:r>
              <a:rPr lang="es-MX" sz="3200" dirty="0">
                <a:latin typeface="Montserrat" panose="00000500000000000000" pitchFamily="2" charset="0"/>
              </a:rPr>
              <a:t> del Ramo 6</a:t>
            </a:r>
          </a:p>
          <a:p>
            <a:endParaRPr lang="es-MX" dirty="0"/>
          </a:p>
          <a:p>
            <a:endParaRPr lang="es-MX" dirty="0"/>
          </a:p>
        </p:txBody>
      </p:sp>
      <p:sp>
        <p:nvSpPr>
          <p:cNvPr id="7" name="object 7"/>
          <p:cNvSpPr txBox="1">
            <a:spLocks noGrp="1"/>
          </p:cNvSpPr>
          <p:nvPr>
            <p:ph type="title"/>
          </p:nvPr>
        </p:nvSpPr>
        <p:spPr>
          <a:xfrm>
            <a:off x="541421" y="633076"/>
            <a:ext cx="12533630" cy="574516"/>
          </a:xfrm>
          <a:prstGeom prst="rect">
            <a:avLst/>
          </a:prstGeom>
        </p:spPr>
        <p:txBody>
          <a:bodyPr vert="horz" wrap="square" lIns="0" tIns="12700" rIns="0" bIns="0" rtlCol="0">
            <a:spAutoFit/>
          </a:bodyPr>
          <a:lstStyle/>
          <a:p>
            <a:pPr marL="12700">
              <a:lnSpc>
                <a:spcPct val="100000"/>
              </a:lnSpc>
              <a:spcBef>
                <a:spcPts val="100"/>
              </a:spcBef>
            </a:pPr>
            <a:r>
              <a:rPr lang="es-MX" dirty="0">
                <a:solidFill>
                  <a:srgbClr val="001689"/>
                </a:solidFill>
                <a:latin typeface="Montserrat" panose="00000500000000000000" pitchFamily="2" charset="0"/>
              </a:rPr>
              <a:t>Introducción</a:t>
            </a:r>
            <a:endParaRPr dirty="0">
              <a:solidFill>
                <a:srgbClr val="001689"/>
              </a:solidFill>
              <a:latin typeface="Montserrat" panose="00000500000000000000" pitchFamily="2" charset="0"/>
            </a:endParaRPr>
          </a:p>
        </p:txBody>
      </p:sp>
      <p:sp>
        <p:nvSpPr>
          <p:cNvPr id="8" name="object 8"/>
          <p:cNvSpPr/>
          <p:nvPr/>
        </p:nvSpPr>
        <p:spPr>
          <a:xfrm>
            <a:off x="0" y="1648584"/>
            <a:ext cx="3916679" cy="38100"/>
          </a:xfrm>
          <a:custGeom>
            <a:avLst/>
            <a:gdLst/>
            <a:ahLst/>
            <a:cxnLst/>
            <a:rect l="l" t="t" r="r" b="b"/>
            <a:pathLst>
              <a:path w="3916679" h="38100">
                <a:moveTo>
                  <a:pt x="0" y="38099"/>
                </a:moveTo>
                <a:lnTo>
                  <a:pt x="0" y="0"/>
                </a:lnTo>
                <a:lnTo>
                  <a:pt x="3916242" y="0"/>
                </a:lnTo>
                <a:lnTo>
                  <a:pt x="3916242" y="38099"/>
                </a:lnTo>
                <a:lnTo>
                  <a:pt x="0" y="38099"/>
                </a:lnTo>
                <a:close/>
              </a:path>
            </a:pathLst>
          </a:custGeom>
          <a:solidFill>
            <a:srgbClr val="E98517"/>
          </a:solidFill>
        </p:spPr>
        <p:txBody>
          <a:bodyPr wrap="square" lIns="0" tIns="0" rIns="0" bIns="0" rtlCol="0"/>
          <a:lstStyle/>
          <a:p>
            <a:endParaRP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9107080"/>
            <a:ext cx="5314833" cy="832869"/>
          </a:xfrm>
          <a:prstGeom prst="rect">
            <a:avLst/>
          </a:prstGeom>
        </p:spPr>
      </p:pic>
      <p:pic>
        <p:nvPicPr>
          <p:cNvPr id="11" name="Picture 7">
            <a:extLst>
              <a:ext uri="{FF2B5EF4-FFF2-40B4-BE49-F238E27FC236}">
                <a16:creationId xmlns:a16="http://schemas.microsoft.com/office/drawing/2014/main" id="{A20EA7A8-A10E-5304-1D02-6B3C8D929AB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4249400" y="517157"/>
            <a:ext cx="3459858" cy="1060578"/>
          </a:xfrm>
          <a:prstGeom prst="rect">
            <a:avLst/>
          </a:prstGeom>
        </p:spPr>
      </p:pic>
    </p:spTree>
    <p:extLst>
      <p:ext uri="{BB962C8B-B14F-4D97-AF65-F5344CB8AC3E}">
        <p14:creationId xmlns:p14="http://schemas.microsoft.com/office/powerpoint/2010/main" val="2437423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5" name="object 5"/>
          <p:cNvSpPr txBox="1">
            <a:spLocks noGrp="1"/>
          </p:cNvSpPr>
          <p:nvPr>
            <p:ph type="title"/>
          </p:nvPr>
        </p:nvSpPr>
        <p:spPr>
          <a:xfrm>
            <a:off x="1016000" y="810949"/>
            <a:ext cx="12533630" cy="574516"/>
          </a:xfrm>
          <a:prstGeom prst="rect">
            <a:avLst/>
          </a:prstGeom>
        </p:spPr>
        <p:txBody>
          <a:bodyPr vert="horz" wrap="square" lIns="0" tIns="12700" rIns="0" bIns="0" rtlCol="0">
            <a:spAutoFit/>
          </a:bodyPr>
          <a:lstStyle/>
          <a:p>
            <a:pPr marL="12700">
              <a:lnSpc>
                <a:spcPct val="100000"/>
              </a:lnSpc>
              <a:spcBef>
                <a:spcPts val="100"/>
              </a:spcBef>
            </a:pPr>
            <a:r>
              <a:rPr lang="es-MX" dirty="0" smtClean="0">
                <a:solidFill>
                  <a:srgbClr val="001689"/>
                </a:solidFill>
                <a:latin typeface="Montserrat" panose="00000500000000000000" pitchFamily="2" charset="0"/>
              </a:rPr>
              <a:t>Población</a:t>
            </a:r>
            <a:endParaRPr dirty="0">
              <a:solidFill>
                <a:srgbClr val="001689"/>
              </a:solidFill>
              <a:latin typeface="Montserrat" panose="00000500000000000000" pitchFamily="2" charset="0"/>
            </a:endParaRPr>
          </a:p>
        </p:txBody>
      </p:sp>
      <p:sp>
        <p:nvSpPr>
          <p:cNvPr id="6" name="object 6"/>
          <p:cNvSpPr/>
          <p:nvPr/>
        </p:nvSpPr>
        <p:spPr>
          <a:xfrm>
            <a:off x="0" y="1648586"/>
            <a:ext cx="3916679" cy="38100"/>
          </a:xfrm>
          <a:custGeom>
            <a:avLst/>
            <a:gdLst/>
            <a:ahLst/>
            <a:cxnLst/>
            <a:rect l="l" t="t" r="r" b="b"/>
            <a:pathLst>
              <a:path w="3916679" h="38100">
                <a:moveTo>
                  <a:pt x="0" y="38099"/>
                </a:moveTo>
                <a:lnTo>
                  <a:pt x="0" y="0"/>
                </a:lnTo>
                <a:lnTo>
                  <a:pt x="3916242" y="0"/>
                </a:lnTo>
                <a:lnTo>
                  <a:pt x="3916242" y="38099"/>
                </a:lnTo>
                <a:lnTo>
                  <a:pt x="0" y="38099"/>
                </a:lnTo>
                <a:close/>
              </a:path>
            </a:pathLst>
          </a:custGeom>
          <a:solidFill>
            <a:srgbClr val="E98517"/>
          </a:solidFill>
        </p:spPr>
        <p:txBody>
          <a:bodyPr wrap="square" lIns="0" tIns="0" rIns="0" bIns="0" rtlCol="0"/>
          <a:lstStyle/>
          <a:p>
            <a:endParaRPr/>
          </a:p>
        </p:txBody>
      </p:sp>
      <p:pic>
        <p:nvPicPr>
          <p:cNvPr id="8" name="Picture 7">
            <a:extLst>
              <a:ext uri="{FF2B5EF4-FFF2-40B4-BE49-F238E27FC236}">
                <a16:creationId xmlns:a16="http://schemas.microsoft.com/office/drawing/2014/main" id="{A20EA7A8-A10E-5304-1D02-6B3C8D929A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249400" y="517157"/>
            <a:ext cx="3459858" cy="1060578"/>
          </a:xfrm>
          <a:prstGeom prst="rect">
            <a:avLst/>
          </a:prstGeom>
        </p:spPr>
      </p:pic>
      <p:cxnSp>
        <p:nvCxnSpPr>
          <p:cNvPr id="14" name="Conector recto 13"/>
          <p:cNvCxnSpPr/>
          <p:nvPr/>
        </p:nvCxnSpPr>
        <p:spPr>
          <a:xfrm flipV="1">
            <a:off x="3124380" y="4926793"/>
            <a:ext cx="2222814" cy="24798"/>
          </a:xfrm>
          <a:prstGeom prst="line">
            <a:avLst/>
          </a:prstGeom>
          <a:ln w="57150">
            <a:solidFill>
              <a:srgbClr val="EB8517"/>
            </a:solidFill>
            <a:prstDash val="sysDot"/>
            <a:headEnd type="none" w="med" len="med"/>
            <a:tailEnd type="arrow"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Rectángulo 17"/>
          <p:cNvSpPr/>
          <p:nvPr/>
        </p:nvSpPr>
        <p:spPr>
          <a:xfrm>
            <a:off x="6525986" y="4662193"/>
            <a:ext cx="9921656" cy="553998"/>
          </a:xfrm>
          <a:prstGeom prst="rect">
            <a:avLst/>
          </a:prstGeom>
        </p:spPr>
        <p:txBody>
          <a:bodyPr wrap="square">
            <a:spAutoFit/>
          </a:bodyPr>
          <a:lstStyle/>
          <a:p>
            <a:pPr>
              <a:lnSpc>
                <a:spcPct val="150000"/>
              </a:lnSpc>
            </a:pPr>
            <a:r>
              <a:rPr lang="es-MX" sz="2000" b="1" dirty="0" smtClean="0">
                <a:solidFill>
                  <a:srgbClr val="001689"/>
                </a:solidFill>
                <a:latin typeface="Montserrat" panose="00000500000000000000" pitchFamily="2" charset="0"/>
                <a:cs typeface="DM Sans"/>
              </a:rPr>
              <a:t>Atienden a poblaciones potencial y objetivo que no pueden agruparse.</a:t>
            </a:r>
          </a:p>
        </p:txBody>
      </p:sp>
      <p:sp>
        <p:nvSpPr>
          <p:cNvPr id="19" name="Rectángulo 18"/>
          <p:cNvSpPr/>
          <p:nvPr/>
        </p:nvSpPr>
        <p:spPr>
          <a:xfrm>
            <a:off x="6553200" y="5423583"/>
            <a:ext cx="11196252" cy="1015663"/>
          </a:xfrm>
          <a:prstGeom prst="rect">
            <a:avLst/>
          </a:prstGeom>
        </p:spPr>
        <p:txBody>
          <a:bodyPr wrap="square">
            <a:spAutoFit/>
          </a:bodyPr>
          <a:lstStyle/>
          <a:p>
            <a:pPr>
              <a:lnSpc>
                <a:spcPct val="150000"/>
              </a:lnSpc>
            </a:pPr>
            <a:r>
              <a:rPr lang="es-MX" sz="2000" b="1" dirty="0" smtClean="0">
                <a:solidFill>
                  <a:srgbClr val="001689"/>
                </a:solidFill>
                <a:latin typeface="Montserrat" panose="00000500000000000000" pitchFamily="2" charset="0"/>
                <a:cs typeface="DM Sans"/>
              </a:rPr>
              <a:t>MIR no es capaz de reflejar cómo los programas se conforman por sub-programas que operan de manera autónoma, con objetivos y poblaciones propios.</a:t>
            </a:r>
            <a:endParaRPr lang="es-MX" sz="2000" b="1" dirty="0">
              <a:solidFill>
                <a:srgbClr val="001689"/>
              </a:solidFill>
              <a:latin typeface="Montserrat" panose="00000500000000000000" pitchFamily="2" charset="0"/>
              <a:cs typeface="DM Sans"/>
            </a:endParaRPr>
          </a:p>
        </p:txBody>
      </p:sp>
      <p:sp>
        <p:nvSpPr>
          <p:cNvPr id="11" name="object 4"/>
          <p:cNvSpPr txBox="1">
            <a:spLocks/>
          </p:cNvSpPr>
          <p:nvPr/>
        </p:nvSpPr>
        <p:spPr>
          <a:xfrm>
            <a:off x="6553200" y="3763552"/>
            <a:ext cx="11918129" cy="489877"/>
          </a:xfrm>
          <a:prstGeom prst="rect">
            <a:avLst/>
          </a:prstGeom>
        </p:spPr>
        <p:txBody>
          <a:bodyPr vert="horz" wrap="square" lIns="0" tIns="27939" rIns="0" bIns="0" rtlCol="0">
            <a:spAutoFit/>
          </a:bodyPr>
          <a:lstStyle>
            <a:lvl1pPr marL="0">
              <a:defRPr sz="2400" b="0" i="0">
                <a:solidFill>
                  <a:srgbClr val="001689"/>
                </a:solidFill>
                <a:latin typeface="DM Sans"/>
                <a:ea typeface="+mn-ea"/>
                <a:cs typeface="DM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pPr>
            <a:r>
              <a:rPr lang="es-MX" sz="2000" b="1" dirty="0" smtClean="0">
                <a:solidFill>
                  <a:srgbClr val="001689"/>
                </a:solidFill>
                <a:latin typeface="Montserrat" panose="00000500000000000000" pitchFamily="2" charset="0"/>
              </a:rPr>
              <a:t>No </a:t>
            </a:r>
            <a:r>
              <a:rPr lang="es-MX" sz="2000" b="1" dirty="0">
                <a:solidFill>
                  <a:srgbClr val="001689"/>
                </a:solidFill>
                <a:latin typeface="Montserrat" panose="00000500000000000000" pitchFamily="2" charset="0"/>
              </a:rPr>
              <a:t>logra haber consistencia entre la población y el problema que se pretende atender</a:t>
            </a:r>
            <a:r>
              <a:rPr lang="es-MX" sz="2000" b="1" dirty="0" smtClean="0">
                <a:solidFill>
                  <a:srgbClr val="001689"/>
                </a:solidFill>
                <a:latin typeface="Montserrat" panose="00000500000000000000" pitchFamily="2" charset="0"/>
              </a:rPr>
              <a:t>.</a:t>
            </a:r>
            <a:endParaRPr lang="es-MX" sz="2000" b="1" dirty="0">
              <a:latin typeface="Montserrat" panose="00000500000000000000" pitchFamily="2" charset="0"/>
            </a:endParaRPr>
          </a:p>
        </p:txBody>
      </p:sp>
      <p:cxnSp>
        <p:nvCxnSpPr>
          <p:cNvPr id="20" name="Conector recto 19"/>
          <p:cNvCxnSpPr/>
          <p:nvPr/>
        </p:nvCxnSpPr>
        <p:spPr>
          <a:xfrm flipV="1">
            <a:off x="2762177" y="4121107"/>
            <a:ext cx="2585017" cy="42070"/>
          </a:xfrm>
          <a:prstGeom prst="curvedConnector3">
            <a:avLst>
              <a:gd name="adj1" fmla="val 42420"/>
            </a:avLst>
          </a:prstGeom>
          <a:ln w="57150">
            <a:solidFill>
              <a:srgbClr val="EB8517"/>
            </a:solidFill>
            <a:prstDash val="sysDot"/>
            <a:headEnd type="none" w="med" len="med"/>
            <a:tailEnd type="arrow"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flipV="1">
            <a:off x="2871637" y="5872321"/>
            <a:ext cx="2475557" cy="19644"/>
          </a:xfrm>
          <a:prstGeom prst="line">
            <a:avLst/>
          </a:prstGeom>
          <a:ln w="57150">
            <a:solidFill>
              <a:srgbClr val="EB8517"/>
            </a:solidFill>
            <a:prstDash val="sysDot"/>
            <a:headEnd type="none" w="med" len="med"/>
            <a:tailEnd type="arrow"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Elipse 40"/>
          <p:cNvSpPr/>
          <p:nvPr/>
        </p:nvSpPr>
        <p:spPr>
          <a:xfrm flipH="1" flipV="1">
            <a:off x="-1129184" y="2781471"/>
            <a:ext cx="4320000" cy="4320000"/>
          </a:xfrm>
          <a:prstGeom prst="ellipse">
            <a:avLst/>
          </a:prstGeom>
          <a:solidFill>
            <a:srgbClr val="BBC1E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object 4"/>
          <p:cNvSpPr txBox="1">
            <a:spLocks/>
          </p:cNvSpPr>
          <p:nvPr/>
        </p:nvSpPr>
        <p:spPr>
          <a:xfrm>
            <a:off x="376705" y="3706148"/>
            <a:ext cx="2747675" cy="3037986"/>
          </a:xfrm>
          <a:custGeom>
            <a:avLst/>
            <a:gdLst>
              <a:gd name="connsiteX0" fmla="*/ 0 w 3661425"/>
              <a:gd name="connsiteY0" fmla="*/ 0 h 2244203"/>
              <a:gd name="connsiteX1" fmla="*/ 3661425 w 3661425"/>
              <a:gd name="connsiteY1" fmla="*/ 0 h 2244203"/>
              <a:gd name="connsiteX2" fmla="*/ 3661425 w 3661425"/>
              <a:gd name="connsiteY2" fmla="*/ 2244203 h 2244203"/>
              <a:gd name="connsiteX3" fmla="*/ 0 w 3661425"/>
              <a:gd name="connsiteY3" fmla="*/ 2244203 h 2244203"/>
              <a:gd name="connsiteX4" fmla="*/ 0 w 3661425"/>
              <a:gd name="connsiteY4" fmla="*/ 0 h 2244203"/>
              <a:gd name="connsiteX0" fmla="*/ 0 w 3661425"/>
              <a:gd name="connsiteY0" fmla="*/ 0 h 2244203"/>
              <a:gd name="connsiteX1" fmla="*/ 2453111 w 3661425"/>
              <a:gd name="connsiteY1" fmla="*/ 97972 h 2244203"/>
              <a:gd name="connsiteX2" fmla="*/ 3661425 w 3661425"/>
              <a:gd name="connsiteY2" fmla="*/ 2244203 h 2244203"/>
              <a:gd name="connsiteX3" fmla="*/ 0 w 3661425"/>
              <a:gd name="connsiteY3" fmla="*/ 2244203 h 2244203"/>
              <a:gd name="connsiteX4" fmla="*/ 0 w 3661425"/>
              <a:gd name="connsiteY4" fmla="*/ 0 h 2244203"/>
              <a:gd name="connsiteX0" fmla="*/ 0 w 3661425"/>
              <a:gd name="connsiteY0" fmla="*/ 0 h 2244203"/>
              <a:gd name="connsiteX1" fmla="*/ 2453111 w 3661425"/>
              <a:gd name="connsiteY1" fmla="*/ 97972 h 2244203"/>
              <a:gd name="connsiteX2" fmla="*/ 3661425 w 3661425"/>
              <a:gd name="connsiteY2" fmla="*/ 2244203 h 2244203"/>
              <a:gd name="connsiteX3" fmla="*/ 0 w 3661425"/>
              <a:gd name="connsiteY3" fmla="*/ 2244203 h 2244203"/>
              <a:gd name="connsiteX4" fmla="*/ 0 w 3661425"/>
              <a:gd name="connsiteY4" fmla="*/ 0 h 2244203"/>
              <a:gd name="connsiteX0" fmla="*/ 0 w 2493666"/>
              <a:gd name="connsiteY0" fmla="*/ 0 h 2244203"/>
              <a:gd name="connsiteX1" fmla="*/ 2453111 w 2493666"/>
              <a:gd name="connsiteY1" fmla="*/ 97972 h 2244203"/>
              <a:gd name="connsiteX2" fmla="*/ 2289825 w 2493666"/>
              <a:gd name="connsiteY2" fmla="*/ 2227874 h 2244203"/>
              <a:gd name="connsiteX3" fmla="*/ 0 w 2493666"/>
              <a:gd name="connsiteY3" fmla="*/ 2244203 h 2244203"/>
              <a:gd name="connsiteX4" fmla="*/ 0 w 2493666"/>
              <a:gd name="connsiteY4" fmla="*/ 0 h 2244203"/>
              <a:gd name="connsiteX0" fmla="*/ 0 w 2613037"/>
              <a:gd name="connsiteY0" fmla="*/ 0 h 2244203"/>
              <a:gd name="connsiteX1" fmla="*/ 2453111 w 2613037"/>
              <a:gd name="connsiteY1" fmla="*/ 97972 h 2244203"/>
              <a:gd name="connsiteX2" fmla="*/ 2289825 w 2613037"/>
              <a:gd name="connsiteY2" fmla="*/ 2227874 h 2244203"/>
              <a:gd name="connsiteX3" fmla="*/ 0 w 2613037"/>
              <a:gd name="connsiteY3" fmla="*/ 2244203 h 2244203"/>
              <a:gd name="connsiteX4" fmla="*/ 0 w 2613037"/>
              <a:gd name="connsiteY4" fmla="*/ 0 h 2244203"/>
              <a:gd name="connsiteX0" fmla="*/ 0 w 2727337"/>
              <a:gd name="connsiteY0" fmla="*/ 0 h 3207589"/>
              <a:gd name="connsiteX1" fmla="*/ 2567411 w 2727337"/>
              <a:gd name="connsiteY1" fmla="*/ 1061358 h 3207589"/>
              <a:gd name="connsiteX2" fmla="*/ 2404125 w 2727337"/>
              <a:gd name="connsiteY2" fmla="*/ 3191260 h 3207589"/>
              <a:gd name="connsiteX3" fmla="*/ 114300 w 2727337"/>
              <a:gd name="connsiteY3" fmla="*/ 3207589 h 3207589"/>
              <a:gd name="connsiteX4" fmla="*/ 0 w 2727337"/>
              <a:gd name="connsiteY4" fmla="*/ 0 h 3207589"/>
              <a:gd name="connsiteX0" fmla="*/ 0 w 2727337"/>
              <a:gd name="connsiteY0" fmla="*/ 0 h 3207589"/>
              <a:gd name="connsiteX1" fmla="*/ 2567411 w 2727337"/>
              <a:gd name="connsiteY1" fmla="*/ 1061358 h 3207589"/>
              <a:gd name="connsiteX2" fmla="*/ 2404125 w 2727337"/>
              <a:gd name="connsiteY2" fmla="*/ 3191260 h 3207589"/>
              <a:gd name="connsiteX3" fmla="*/ 114300 w 2727337"/>
              <a:gd name="connsiteY3" fmla="*/ 3207589 h 3207589"/>
              <a:gd name="connsiteX4" fmla="*/ 0 w 2727337"/>
              <a:gd name="connsiteY4" fmla="*/ 0 h 3207589"/>
              <a:gd name="connsiteX0" fmla="*/ 0 w 2579409"/>
              <a:gd name="connsiteY0" fmla="*/ 0 h 3207589"/>
              <a:gd name="connsiteX1" fmla="*/ 2175525 w 2579409"/>
              <a:gd name="connsiteY1" fmla="*/ 440872 h 3207589"/>
              <a:gd name="connsiteX2" fmla="*/ 2404125 w 2579409"/>
              <a:gd name="connsiteY2" fmla="*/ 3191260 h 3207589"/>
              <a:gd name="connsiteX3" fmla="*/ 114300 w 2579409"/>
              <a:gd name="connsiteY3" fmla="*/ 3207589 h 3207589"/>
              <a:gd name="connsiteX4" fmla="*/ 0 w 2579409"/>
              <a:gd name="connsiteY4" fmla="*/ 0 h 3207589"/>
              <a:gd name="connsiteX0" fmla="*/ 0 w 2637312"/>
              <a:gd name="connsiteY0" fmla="*/ 0 h 3207589"/>
              <a:gd name="connsiteX1" fmla="*/ 2175525 w 2637312"/>
              <a:gd name="connsiteY1" fmla="*/ 440872 h 3207589"/>
              <a:gd name="connsiteX2" fmla="*/ 2404125 w 2637312"/>
              <a:gd name="connsiteY2" fmla="*/ 3191260 h 3207589"/>
              <a:gd name="connsiteX3" fmla="*/ 114300 w 2637312"/>
              <a:gd name="connsiteY3" fmla="*/ 3207589 h 3207589"/>
              <a:gd name="connsiteX4" fmla="*/ 0 w 2637312"/>
              <a:gd name="connsiteY4" fmla="*/ 0 h 3207589"/>
              <a:gd name="connsiteX0" fmla="*/ 0 w 2557290"/>
              <a:gd name="connsiteY0" fmla="*/ 0 h 3615803"/>
              <a:gd name="connsiteX1" fmla="*/ 2175525 w 2557290"/>
              <a:gd name="connsiteY1" fmla="*/ 440872 h 3615803"/>
              <a:gd name="connsiteX2" fmla="*/ 2273496 w 2557290"/>
              <a:gd name="connsiteY2" fmla="*/ 3615803 h 3615803"/>
              <a:gd name="connsiteX3" fmla="*/ 114300 w 2557290"/>
              <a:gd name="connsiteY3" fmla="*/ 3207589 h 3615803"/>
              <a:gd name="connsiteX4" fmla="*/ 0 w 2557290"/>
              <a:gd name="connsiteY4" fmla="*/ 0 h 3615803"/>
              <a:gd name="connsiteX0" fmla="*/ 0 w 2557290"/>
              <a:gd name="connsiteY0" fmla="*/ 0 h 4105660"/>
              <a:gd name="connsiteX1" fmla="*/ 2175525 w 2557290"/>
              <a:gd name="connsiteY1" fmla="*/ 440872 h 4105660"/>
              <a:gd name="connsiteX2" fmla="*/ 2273496 w 2557290"/>
              <a:gd name="connsiteY2" fmla="*/ 3615803 h 4105660"/>
              <a:gd name="connsiteX3" fmla="*/ 32657 w 2557290"/>
              <a:gd name="connsiteY3" fmla="*/ 4105660 h 4105660"/>
              <a:gd name="connsiteX4" fmla="*/ 0 w 2557290"/>
              <a:gd name="connsiteY4" fmla="*/ 0 h 4105660"/>
              <a:gd name="connsiteX0" fmla="*/ 0 w 2557290"/>
              <a:gd name="connsiteY0" fmla="*/ 0 h 4110030"/>
              <a:gd name="connsiteX1" fmla="*/ 2175525 w 2557290"/>
              <a:gd name="connsiteY1" fmla="*/ 440872 h 4110030"/>
              <a:gd name="connsiteX2" fmla="*/ 2273496 w 2557290"/>
              <a:gd name="connsiteY2" fmla="*/ 3615803 h 4110030"/>
              <a:gd name="connsiteX3" fmla="*/ 32657 w 2557290"/>
              <a:gd name="connsiteY3" fmla="*/ 4105660 h 4110030"/>
              <a:gd name="connsiteX4" fmla="*/ 0 w 2557290"/>
              <a:gd name="connsiteY4" fmla="*/ 0 h 4110030"/>
              <a:gd name="connsiteX0" fmla="*/ 0 w 2616064"/>
              <a:gd name="connsiteY0" fmla="*/ 0 h 4108886"/>
              <a:gd name="connsiteX1" fmla="*/ 2175525 w 2616064"/>
              <a:gd name="connsiteY1" fmla="*/ 440872 h 4108886"/>
              <a:gd name="connsiteX2" fmla="*/ 2371468 w 2616064"/>
              <a:gd name="connsiteY2" fmla="*/ 3468846 h 4108886"/>
              <a:gd name="connsiteX3" fmla="*/ 32657 w 2616064"/>
              <a:gd name="connsiteY3" fmla="*/ 4105660 h 4108886"/>
              <a:gd name="connsiteX4" fmla="*/ 0 w 2616064"/>
              <a:gd name="connsiteY4" fmla="*/ 0 h 4108886"/>
              <a:gd name="connsiteX0" fmla="*/ 0 w 2808438"/>
              <a:gd name="connsiteY0" fmla="*/ 0 h 4108886"/>
              <a:gd name="connsiteX1" fmla="*/ 2175525 w 2808438"/>
              <a:gd name="connsiteY1" fmla="*/ 440872 h 4108886"/>
              <a:gd name="connsiteX2" fmla="*/ 2371468 w 2808438"/>
              <a:gd name="connsiteY2" fmla="*/ 3468846 h 4108886"/>
              <a:gd name="connsiteX3" fmla="*/ 32657 w 2808438"/>
              <a:gd name="connsiteY3" fmla="*/ 4105660 h 4108886"/>
              <a:gd name="connsiteX4" fmla="*/ 0 w 2808438"/>
              <a:gd name="connsiteY4" fmla="*/ 0 h 4108886"/>
              <a:gd name="connsiteX0" fmla="*/ 0 w 2775102"/>
              <a:gd name="connsiteY0" fmla="*/ 0 h 4108886"/>
              <a:gd name="connsiteX1" fmla="*/ 2061225 w 2775102"/>
              <a:gd name="connsiteY1" fmla="*/ 489858 h 4108886"/>
              <a:gd name="connsiteX2" fmla="*/ 2371468 w 2775102"/>
              <a:gd name="connsiteY2" fmla="*/ 3468846 h 4108886"/>
              <a:gd name="connsiteX3" fmla="*/ 32657 w 2775102"/>
              <a:gd name="connsiteY3" fmla="*/ 4105660 h 4108886"/>
              <a:gd name="connsiteX4" fmla="*/ 0 w 2775102"/>
              <a:gd name="connsiteY4" fmla="*/ 0 h 4108886"/>
              <a:gd name="connsiteX0" fmla="*/ 0 w 2784163"/>
              <a:gd name="connsiteY0" fmla="*/ 344374 h 4453260"/>
              <a:gd name="connsiteX1" fmla="*/ 2093882 w 2784163"/>
              <a:gd name="connsiteY1" fmla="*/ 100012 h 4453260"/>
              <a:gd name="connsiteX2" fmla="*/ 2371468 w 2784163"/>
              <a:gd name="connsiteY2" fmla="*/ 3813220 h 4453260"/>
              <a:gd name="connsiteX3" fmla="*/ 32657 w 2784163"/>
              <a:gd name="connsiteY3" fmla="*/ 4450034 h 4453260"/>
              <a:gd name="connsiteX4" fmla="*/ 0 w 2784163"/>
              <a:gd name="connsiteY4" fmla="*/ 344374 h 4453260"/>
              <a:gd name="connsiteX0" fmla="*/ 0 w 2784163"/>
              <a:gd name="connsiteY0" fmla="*/ 614798 h 4723684"/>
              <a:gd name="connsiteX1" fmla="*/ 2093882 w 2784163"/>
              <a:gd name="connsiteY1" fmla="*/ 370436 h 4723684"/>
              <a:gd name="connsiteX2" fmla="*/ 2371468 w 2784163"/>
              <a:gd name="connsiteY2" fmla="*/ 4083644 h 4723684"/>
              <a:gd name="connsiteX3" fmla="*/ 32657 w 2784163"/>
              <a:gd name="connsiteY3" fmla="*/ 4720458 h 4723684"/>
              <a:gd name="connsiteX4" fmla="*/ 0 w 2784163"/>
              <a:gd name="connsiteY4" fmla="*/ 614798 h 4723684"/>
              <a:gd name="connsiteX0" fmla="*/ 0 w 2882134"/>
              <a:gd name="connsiteY0" fmla="*/ 0 h 5665434"/>
              <a:gd name="connsiteX1" fmla="*/ 2191853 w 2882134"/>
              <a:gd name="connsiteY1" fmla="*/ 1312186 h 5665434"/>
              <a:gd name="connsiteX2" fmla="*/ 2469439 w 2882134"/>
              <a:gd name="connsiteY2" fmla="*/ 5025394 h 5665434"/>
              <a:gd name="connsiteX3" fmla="*/ 130628 w 2882134"/>
              <a:gd name="connsiteY3" fmla="*/ 5662208 h 5665434"/>
              <a:gd name="connsiteX4" fmla="*/ 0 w 2882134"/>
              <a:gd name="connsiteY4" fmla="*/ 0 h 5665434"/>
              <a:gd name="connsiteX0" fmla="*/ 0 w 2858900"/>
              <a:gd name="connsiteY0" fmla="*/ 0 h 5844957"/>
              <a:gd name="connsiteX1" fmla="*/ 2191853 w 2858900"/>
              <a:gd name="connsiteY1" fmla="*/ 1312186 h 5844957"/>
              <a:gd name="connsiteX2" fmla="*/ 2436782 w 2858900"/>
              <a:gd name="connsiteY2" fmla="*/ 5788983 h 5844957"/>
              <a:gd name="connsiteX3" fmla="*/ 130628 w 2858900"/>
              <a:gd name="connsiteY3" fmla="*/ 5662208 h 5844957"/>
              <a:gd name="connsiteX4" fmla="*/ 0 w 2858900"/>
              <a:gd name="connsiteY4" fmla="*/ 0 h 5844957"/>
              <a:gd name="connsiteX0" fmla="*/ 1 w 2858901"/>
              <a:gd name="connsiteY0" fmla="*/ 0 h 7601591"/>
              <a:gd name="connsiteX1" fmla="*/ 2191854 w 2858901"/>
              <a:gd name="connsiteY1" fmla="*/ 1312186 h 7601591"/>
              <a:gd name="connsiteX2" fmla="*/ 2436783 w 2858901"/>
              <a:gd name="connsiteY2" fmla="*/ 5788983 h 7601591"/>
              <a:gd name="connsiteX3" fmla="*/ 0 w 2858901"/>
              <a:gd name="connsiteY3" fmla="*/ 7600552 h 7601591"/>
              <a:gd name="connsiteX4" fmla="*/ 1 w 2858901"/>
              <a:gd name="connsiteY4" fmla="*/ 0 h 7601591"/>
              <a:gd name="connsiteX0" fmla="*/ 1 w 2589864"/>
              <a:gd name="connsiteY0" fmla="*/ 0 h 7605251"/>
              <a:gd name="connsiteX1" fmla="*/ 2191854 w 2589864"/>
              <a:gd name="connsiteY1" fmla="*/ 1312186 h 7605251"/>
              <a:gd name="connsiteX2" fmla="*/ 1995912 w 2589864"/>
              <a:gd name="connsiteY2" fmla="*/ 7139949 h 7605251"/>
              <a:gd name="connsiteX3" fmla="*/ 0 w 2589864"/>
              <a:gd name="connsiteY3" fmla="*/ 7600552 h 7605251"/>
              <a:gd name="connsiteX4" fmla="*/ 1 w 2589864"/>
              <a:gd name="connsiteY4" fmla="*/ 0 h 7605251"/>
              <a:gd name="connsiteX0" fmla="*/ 1 w 2818260"/>
              <a:gd name="connsiteY0" fmla="*/ 0 h 7605253"/>
              <a:gd name="connsiteX1" fmla="*/ 2567411 w 2818260"/>
              <a:gd name="connsiteY1" fmla="*/ 1077234 h 7605253"/>
              <a:gd name="connsiteX2" fmla="*/ 1995912 w 2818260"/>
              <a:gd name="connsiteY2" fmla="*/ 7139949 h 7605253"/>
              <a:gd name="connsiteX3" fmla="*/ 0 w 2818260"/>
              <a:gd name="connsiteY3" fmla="*/ 7600552 h 7605253"/>
              <a:gd name="connsiteX4" fmla="*/ 1 w 2818260"/>
              <a:gd name="connsiteY4" fmla="*/ 0 h 7605253"/>
              <a:gd name="connsiteX0" fmla="*/ 1 w 2780332"/>
              <a:gd name="connsiteY0" fmla="*/ 0 h 7601454"/>
              <a:gd name="connsiteX1" fmla="*/ 2567411 w 2780332"/>
              <a:gd name="connsiteY1" fmla="*/ 1077234 h 7601454"/>
              <a:gd name="connsiteX2" fmla="*/ 1848954 w 2780332"/>
              <a:gd name="connsiteY2" fmla="*/ 5524665 h 7601454"/>
              <a:gd name="connsiteX3" fmla="*/ 0 w 2780332"/>
              <a:gd name="connsiteY3" fmla="*/ 7600552 h 7601454"/>
              <a:gd name="connsiteX4" fmla="*/ 1 w 2780332"/>
              <a:gd name="connsiteY4" fmla="*/ 0 h 7601454"/>
              <a:gd name="connsiteX0" fmla="*/ 0 w 2780331"/>
              <a:gd name="connsiteY0" fmla="*/ 0 h 5845964"/>
              <a:gd name="connsiteX1" fmla="*/ 2567410 w 2780331"/>
              <a:gd name="connsiteY1" fmla="*/ 1077234 h 5845964"/>
              <a:gd name="connsiteX2" fmla="*/ 1848953 w 2780331"/>
              <a:gd name="connsiteY2" fmla="*/ 5524665 h 5845964"/>
              <a:gd name="connsiteX3" fmla="*/ 32656 w 2780331"/>
              <a:gd name="connsiteY3" fmla="*/ 5838422 h 5845964"/>
              <a:gd name="connsiteX4" fmla="*/ 0 w 2780331"/>
              <a:gd name="connsiteY4" fmla="*/ 0 h 5845964"/>
              <a:gd name="connsiteX0" fmla="*/ 16329 w 2747675"/>
              <a:gd name="connsiteY0" fmla="*/ 197384 h 5279760"/>
              <a:gd name="connsiteX1" fmla="*/ 2534754 w 2747675"/>
              <a:gd name="connsiteY1" fmla="*/ 511030 h 5279760"/>
              <a:gd name="connsiteX2" fmla="*/ 1816297 w 2747675"/>
              <a:gd name="connsiteY2" fmla="*/ 4958461 h 5279760"/>
              <a:gd name="connsiteX3" fmla="*/ 0 w 2747675"/>
              <a:gd name="connsiteY3" fmla="*/ 5272218 h 5279760"/>
              <a:gd name="connsiteX4" fmla="*/ 16329 w 2747675"/>
              <a:gd name="connsiteY4" fmla="*/ 197384 h 5279760"/>
              <a:gd name="connsiteX0" fmla="*/ 16329 w 2747675"/>
              <a:gd name="connsiteY0" fmla="*/ 0 h 5464170"/>
              <a:gd name="connsiteX1" fmla="*/ 2534754 w 2747675"/>
              <a:gd name="connsiteY1" fmla="*/ 695440 h 5464170"/>
              <a:gd name="connsiteX2" fmla="*/ 1816297 w 2747675"/>
              <a:gd name="connsiteY2" fmla="*/ 5142871 h 5464170"/>
              <a:gd name="connsiteX3" fmla="*/ 0 w 2747675"/>
              <a:gd name="connsiteY3" fmla="*/ 5456628 h 5464170"/>
              <a:gd name="connsiteX4" fmla="*/ 16329 w 2747675"/>
              <a:gd name="connsiteY4" fmla="*/ 0 h 5464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7675" h="5464170">
                <a:moveTo>
                  <a:pt x="16329" y="0"/>
                </a:moveTo>
                <a:cubicBezTo>
                  <a:pt x="1655905" y="108857"/>
                  <a:pt x="1711607" y="-304461"/>
                  <a:pt x="2534754" y="695440"/>
                </a:cubicBezTo>
                <a:cubicBezTo>
                  <a:pt x="3002839" y="1508822"/>
                  <a:pt x="2670825" y="3872290"/>
                  <a:pt x="1816297" y="5142871"/>
                </a:cubicBezTo>
                <a:cubicBezTo>
                  <a:pt x="1069351" y="5306157"/>
                  <a:pt x="1285789" y="5505614"/>
                  <a:pt x="0" y="5456628"/>
                </a:cubicBezTo>
                <a:cubicBezTo>
                  <a:pt x="0" y="2923111"/>
                  <a:pt x="16329" y="2533517"/>
                  <a:pt x="16329" y="0"/>
                </a:cubicBezTo>
                <a:close/>
              </a:path>
            </a:pathLst>
          </a:custGeom>
        </p:spPr>
        <p:txBody>
          <a:bodyPr vert="horz" wrap="square" lIns="0" tIns="27939" rIns="0" bIns="0" rtlCol="0">
            <a:spAutoFit/>
          </a:bodyPr>
          <a:lstStyle>
            <a:lvl1pPr marL="0">
              <a:defRPr sz="2400" b="0" i="0">
                <a:solidFill>
                  <a:srgbClr val="001689"/>
                </a:solidFill>
                <a:latin typeface="DM Sans"/>
                <a:ea typeface="+mn-ea"/>
                <a:cs typeface="DM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lnSpc>
                <a:spcPct val="150000"/>
              </a:lnSpc>
            </a:pPr>
            <a:r>
              <a:rPr lang="es-MX" sz="2000" b="1" dirty="0" smtClean="0">
                <a:latin typeface="Montserrat" panose="00000500000000000000" pitchFamily="2" charset="0"/>
              </a:rPr>
              <a:t>Carencia</a:t>
            </a:r>
            <a:r>
              <a:rPr lang="es-MX" sz="2000" dirty="0" smtClean="0">
                <a:latin typeface="Montserrat" panose="00000500000000000000" pitchFamily="2" charset="0"/>
              </a:rPr>
              <a:t> de estrategias </a:t>
            </a:r>
            <a:r>
              <a:rPr lang="es-MX" sz="2000" dirty="0">
                <a:latin typeface="Montserrat" panose="00000500000000000000" pitchFamily="2" charset="0"/>
              </a:rPr>
              <a:t>metodológicas para la </a:t>
            </a:r>
            <a:r>
              <a:rPr lang="es-MX" sz="2000" b="1" dirty="0" smtClean="0">
                <a:latin typeface="Montserrat" panose="00000500000000000000" pitchFamily="2" charset="0"/>
              </a:rPr>
              <a:t>cuantificación</a:t>
            </a:r>
            <a:r>
              <a:rPr lang="es-MX" sz="2000" dirty="0" smtClean="0">
                <a:latin typeface="Montserrat" panose="00000500000000000000" pitchFamily="2" charset="0"/>
              </a:rPr>
              <a:t> </a:t>
            </a:r>
            <a:r>
              <a:rPr lang="es-MX" sz="2000" dirty="0">
                <a:latin typeface="Montserrat" panose="00000500000000000000" pitchFamily="2" charset="0"/>
              </a:rPr>
              <a:t>de las </a:t>
            </a:r>
            <a:r>
              <a:rPr lang="es-MX" sz="2000" dirty="0" smtClean="0">
                <a:latin typeface="Montserrat" panose="00000500000000000000" pitchFamily="2" charset="0"/>
              </a:rPr>
              <a:t>poblaciones</a:t>
            </a:r>
          </a:p>
        </p:txBody>
      </p:sp>
      <p:pic>
        <p:nvPicPr>
          <p:cNvPr id="47" name="Imagen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6482" y="4584508"/>
            <a:ext cx="609295" cy="609295"/>
          </a:xfrm>
          <a:prstGeom prst="rect">
            <a:avLst/>
          </a:prstGeom>
          <a:effectLst>
            <a:outerShdw blurRad="50800" dist="38100" dir="2700000" algn="tl" rotWithShape="0">
              <a:prstClr val="black">
                <a:alpha val="40000"/>
              </a:prstClr>
            </a:outerShdw>
          </a:effectLst>
        </p:spPr>
      </p:pic>
      <p:pic>
        <p:nvPicPr>
          <p:cNvPr id="48" name="Imagen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8244" y="5638198"/>
            <a:ext cx="507533" cy="507533"/>
          </a:xfrm>
          <a:prstGeom prst="rect">
            <a:avLst/>
          </a:prstGeom>
          <a:effectLst>
            <a:outerShdw blurRad="50800" dist="38100" algn="l" rotWithShape="0">
              <a:prstClr val="black">
                <a:alpha val="40000"/>
              </a:prstClr>
            </a:outerShdw>
          </a:effectLst>
        </p:spPr>
      </p:pic>
      <p:pic>
        <p:nvPicPr>
          <p:cNvPr id="49" name="Imagen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678244" y="3800914"/>
            <a:ext cx="452515" cy="452515"/>
          </a:xfrm>
          <a:prstGeom prst="rect">
            <a:avLst/>
          </a:prstGeom>
          <a:effectLst>
            <a:outerShdw blurRad="50800" dist="38100" dir="2700000" algn="tl" rotWithShape="0">
              <a:prstClr val="black">
                <a:alpha val="40000"/>
              </a:prstClr>
            </a:outerShdw>
          </a:effectLst>
        </p:spPr>
      </p:pic>
      <p:pic>
        <p:nvPicPr>
          <p:cNvPr id="21" name="Imagen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00" y="9107080"/>
            <a:ext cx="5314833" cy="832869"/>
          </a:xfrm>
          <a:prstGeom prst="rect">
            <a:avLst/>
          </a:prstGeom>
        </p:spPr>
      </p:pic>
    </p:spTree>
    <p:extLst>
      <p:ext uri="{BB962C8B-B14F-4D97-AF65-F5344CB8AC3E}">
        <p14:creationId xmlns:p14="http://schemas.microsoft.com/office/powerpoint/2010/main" val="3227941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5" name="object 5"/>
          <p:cNvSpPr txBox="1">
            <a:spLocks noGrp="1"/>
          </p:cNvSpPr>
          <p:nvPr>
            <p:ph type="title"/>
          </p:nvPr>
        </p:nvSpPr>
        <p:spPr>
          <a:xfrm>
            <a:off x="1016000" y="810949"/>
            <a:ext cx="12533630" cy="574516"/>
          </a:xfrm>
          <a:prstGeom prst="rect">
            <a:avLst/>
          </a:prstGeom>
        </p:spPr>
        <p:txBody>
          <a:bodyPr vert="horz" wrap="square" lIns="0" tIns="12700" rIns="0" bIns="0" rtlCol="0">
            <a:spAutoFit/>
          </a:bodyPr>
          <a:lstStyle/>
          <a:p>
            <a:pPr marL="12700">
              <a:lnSpc>
                <a:spcPct val="100000"/>
              </a:lnSpc>
              <a:spcBef>
                <a:spcPts val="100"/>
              </a:spcBef>
            </a:pPr>
            <a:r>
              <a:rPr lang="es-MX" dirty="0" smtClean="0">
                <a:solidFill>
                  <a:srgbClr val="001689"/>
                </a:solidFill>
                <a:latin typeface="Montserrat" panose="00000500000000000000" pitchFamily="2" charset="0"/>
              </a:rPr>
              <a:t>Indicadores</a:t>
            </a:r>
            <a:endParaRPr dirty="0">
              <a:solidFill>
                <a:srgbClr val="001689"/>
              </a:solidFill>
              <a:latin typeface="Montserrat" panose="00000500000000000000" pitchFamily="2" charset="0"/>
            </a:endParaRPr>
          </a:p>
        </p:txBody>
      </p:sp>
      <p:sp>
        <p:nvSpPr>
          <p:cNvPr id="6" name="object 6"/>
          <p:cNvSpPr/>
          <p:nvPr/>
        </p:nvSpPr>
        <p:spPr>
          <a:xfrm>
            <a:off x="0" y="1648586"/>
            <a:ext cx="3916679" cy="38100"/>
          </a:xfrm>
          <a:custGeom>
            <a:avLst/>
            <a:gdLst/>
            <a:ahLst/>
            <a:cxnLst/>
            <a:rect l="l" t="t" r="r" b="b"/>
            <a:pathLst>
              <a:path w="3916679" h="38100">
                <a:moveTo>
                  <a:pt x="0" y="38099"/>
                </a:moveTo>
                <a:lnTo>
                  <a:pt x="0" y="0"/>
                </a:lnTo>
                <a:lnTo>
                  <a:pt x="3916242" y="0"/>
                </a:lnTo>
                <a:lnTo>
                  <a:pt x="3916242" y="38099"/>
                </a:lnTo>
                <a:lnTo>
                  <a:pt x="0" y="38099"/>
                </a:lnTo>
                <a:close/>
              </a:path>
            </a:pathLst>
          </a:custGeom>
          <a:solidFill>
            <a:srgbClr val="E98517"/>
          </a:solidFill>
        </p:spPr>
        <p:txBody>
          <a:bodyPr wrap="square" lIns="0" tIns="0" rIns="0" bIns="0" rtlCol="0"/>
          <a:lstStyle/>
          <a:p>
            <a:endParaRPr/>
          </a:p>
        </p:txBody>
      </p:sp>
      <p:pic>
        <p:nvPicPr>
          <p:cNvPr id="8" name="Picture 7">
            <a:extLst>
              <a:ext uri="{FF2B5EF4-FFF2-40B4-BE49-F238E27FC236}">
                <a16:creationId xmlns:a16="http://schemas.microsoft.com/office/drawing/2014/main" id="{A20EA7A8-A10E-5304-1D02-6B3C8D929A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249400" y="517157"/>
            <a:ext cx="3459858" cy="1060578"/>
          </a:xfrm>
          <a:prstGeom prst="rect">
            <a:avLst/>
          </a:prstGeom>
        </p:spPr>
      </p:pic>
      <p:sp>
        <p:nvSpPr>
          <p:cNvPr id="11" name="object 4"/>
          <p:cNvSpPr txBox="1">
            <a:spLocks/>
          </p:cNvSpPr>
          <p:nvPr/>
        </p:nvSpPr>
        <p:spPr>
          <a:xfrm>
            <a:off x="3078728" y="2809149"/>
            <a:ext cx="13453320" cy="899476"/>
          </a:xfrm>
          <a:prstGeom prst="rect">
            <a:avLst/>
          </a:prstGeom>
        </p:spPr>
        <p:txBody>
          <a:bodyPr vert="horz" wrap="square" lIns="0" tIns="27939" rIns="0" bIns="0" rtlCol="0">
            <a:spAutoFit/>
          </a:bodyPr>
          <a:lstStyle>
            <a:lvl1pPr marL="0">
              <a:defRPr sz="2400" b="0" i="0">
                <a:solidFill>
                  <a:srgbClr val="001689"/>
                </a:solidFill>
                <a:latin typeface="DM Sans"/>
                <a:ea typeface="+mn-ea"/>
                <a:cs typeface="DM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buClr>
                <a:srgbClr val="EB8517"/>
              </a:buClr>
            </a:pPr>
            <a:r>
              <a:rPr lang="es-MX" sz="2000" b="1" dirty="0">
                <a:latin typeface="Montserrat" panose="00000500000000000000" pitchFamily="2" charset="0"/>
              </a:rPr>
              <a:t>A</a:t>
            </a:r>
            <a:r>
              <a:rPr lang="es-MX" sz="2000" b="1" dirty="0" smtClean="0">
                <a:latin typeface="Montserrat" panose="00000500000000000000" pitchFamily="2" charset="0"/>
              </a:rPr>
              <a:t>mbigüedad</a:t>
            </a:r>
            <a:r>
              <a:rPr lang="es-MX" sz="2000" dirty="0" smtClean="0">
                <a:latin typeface="Montserrat" panose="00000500000000000000" pitchFamily="2" charset="0"/>
              </a:rPr>
              <a:t> </a:t>
            </a:r>
            <a:r>
              <a:rPr lang="es-MX" sz="2000" dirty="0">
                <a:latin typeface="Montserrat" panose="00000500000000000000" pitchFamily="2" charset="0"/>
              </a:rPr>
              <a:t>para determinar </a:t>
            </a:r>
            <a:r>
              <a:rPr lang="es-MX" sz="2000" dirty="0" smtClean="0">
                <a:latin typeface="Montserrat" panose="00000500000000000000" pitchFamily="2" charset="0"/>
              </a:rPr>
              <a:t>los indicadores → Proviene </a:t>
            </a:r>
            <a:r>
              <a:rPr lang="es-MX" sz="2000" dirty="0">
                <a:latin typeface="Montserrat" panose="00000500000000000000" pitchFamily="2" charset="0"/>
              </a:rPr>
              <a:t>de la dificultad para comprender </a:t>
            </a:r>
            <a:r>
              <a:rPr lang="es-MX" sz="2000" dirty="0" smtClean="0">
                <a:latin typeface="Montserrat" panose="00000500000000000000" pitchFamily="2" charset="0"/>
              </a:rPr>
              <a:t>conceptos.</a:t>
            </a:r>
          </a:p>
          <a:p>
            <a:pPr marL="800100" lvl="1" indent="-342900">
              <a:lnSpc>
                <a:spcPct val="150000"/>
              </a:lnSpc>
              <a:buClr>
                <a:srgbClr val="EB8517"/>
              </a:buClr>
              <a:buFont typeface="Arial" panose="020B0604020202020204" pitchFamily="34" charset="0"/>
              <a:buChar char="•"/>
            </a:pPr>
            <a:r>
              <a:rPr lang="es-MX" sz="2000" dirty="0">
                <a:solidFill>
                  <a:srgbClr val="001689"/>
                </a:solidFill>
                <a:latin typeface="Montserrat" panose="00000500000000000000" pitchFamily="2" charset="0"/>
                <a:cs typeface="DM Sans"/>
              </a:rPr>
              <a:t>Si los indicadores no están bien definidos → No será posible medir el avance el avance del </a:t>
            </a:r>
            <a:r>
              <a:rPr lang="es-MX" sz="2000" dirty="0" smtClean="0">
                <a:solidFill>
                  <a:srgbClr val="001689"/>
                </a:solidFill>
                <a:latin typeface="Montserrat" panose="00000500000000000000" pitchFamily="2" charset="0"/>
                <a:cs typeface="DM Sans"/>
              </a:rPr>
              <a:t>proyecto.</a:t>
            </a:r>
          </a:p>
        </p:txBody>
      </p:sp>
      <p:grpSp>
        <p:nvGrpSpPr>
          <p:cNvPr id="4" name="Grupo 3"/>
          <p:cNvGrpSpPr/>
          <p:nvPr/>
        </p:nvGrpSpPr>
        <p:grpSpPr>
          <a:xfrm>
            <a:off x="1408766" y="2658773"/>
            <a:ext cx="1188000" cy="1188000"/>
            <a:chOff x="1600200" y="2324100"/>
            <a:chExt cx="1188000" cy="1188000"/>
          </a:xfrm>
        </p:grpSpPr>
        <p:sp>
          <p:nvSpPr>
            <p:cNvPr id="2" name="Elipse 1"/>
            <p:cNvSpPr/>
            <p:nvPr/>
          </p:nvSpPr>
          <p:spPr>
            <a:xfrm>
              <a:off x="1600200" y="2324100"/>
              <a:ext cx="1188000" cy="1188000"/>
            </a:xfrm>
            <a:prstGeom prst="ellipse">
              <a:avLst/>
            </a:prstGeom>
            <a:solidFill>
              <a:srgbClr val="BBC1E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a:extLst>
                <a:ext uri="{FF2B5EF4-FFF2-40B4-BE49-F238E27FC236}">
                  <a16:creationId xmlns:a16="http://schemas.microsoft.com/office/drawing/2014/main" id="{C19C0918-48A7-4EF3-BCD3-C9F3EC0114FB}"/>
                </a:ext>
              </a:extLst>
            </p:cNvPr>
            <p:cNvSpPr/>
            <p:nvPr/>
          </p:nvSpPr>
          <p:spPr>
            <a:xfrm>
              <a:off x="1896946" y="2502601"/>
              <a:ext cx="738013" cy="830997"/>
            </a:xfrm>
            <a:prstGeom prst="rect">
              <a:avLst/>
            </a:prstGeom>
            <a:effectLst/>
          </p:spPr>
          <p:txBody>
            <a:bodyPr wrap="square">
              <a:spAutoFit/>
            </a:bodyPr>
            <a:lstStyle/>
            <a:p>
              <a:pPr algn="ctr"/>
              <a:r>
                <a:rPr lang="es-MX" sz="4800" b="1" dirty="0" smtClean="0">
                  <a:solidFill>
                    <a:srgbClr val="001392"/>
                  </a:solidFill>
                  <a:latin typeface="Montserrat" panose="00000500000000000000" pitchFamily="2" charset="0"/>
                  <a:ea typeface="+mj-ea"/>
                  <a:cs typeface="DM Sans"/>
                </a:rPr>
                <a:t>1</a:t>
              </a:r>
              <a:r>
                <a:rPr lang="es-MX" sz="4800" b="1" dirty="0" smtClean="0">
                  <a:solidFill>
                    <a:srgbClr val="EB8517"/>
                  </a:solidFill>
                  <a:latin typeface="Montserrat" panose="00000500000000000000" pitchFamily="2" charset="0"/>
                  <a:ea typeface="+mj-ea"/>
                  <a:cs typeface="DM Sans"/>
                </a:rPr>
                <a:t>.</a:t>
              </a:r>
              <a:endParaRPr lang="es-MX" sz="3600" dirty="0" smtClean="0">
                <a:solidFill>
                  <a:srgbClr val="001689"/>
                </a:solidFill>
                <a:latin typeface="Montserrat" panose="00000500000000000000" pitchFamily="2" charset="0"/>
                <a:ea typeface="+mn-ea"/>
                <a:cs typeface="DM Sans"/>
              </a:endParaRPr>
            </a:p>
          </p:txBody>
        </p:sp>
      </p:grpSp>
      <p:grpSp>
        <p:nvGrpSpPr>
          <p:cNvPr id="13" name="Grupo 12"/>
          <p:cNvGrpSpPr/>
          <p:nvPr/>
        </p:nvGrpSpPr>
        <p:grpSpPr>
          <a:xfrm>
            <a:off x="1408766" y="4369980"/>
            <a:ext cx="1188000" cy="1188000"/>
            <a:chOff x="1600200" y="2324100"/>
            <a:chExt cx="1188000" cy="1188000"/>
          </a:xfrm>
        </p:grpSpPr>
        <p:sp>
          <p:nvSpPr>
            <p:cNvPr id="14" name="Elipse 13"/>
            <p:cNvSpPr/>
            <p:nvPr/>
          </p:nvSpPr>
          <p:spPr>
            <a:xfrm>
              <a:off x="1600200" y="2324100"/>
              <a:ext cx="1188000" cy="1188000"/>
            </a:xfrm>
            <a:prstGeom prst="ellipse">
              <a:avLst/>
            </a:prstGeom>
            <a:solidFill>
              <a:srgbClr val="BBC1E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ángulo 14">
              <a:extLst>
                <a:ext uri="{FF2B5EF4-FFF2-40B4-BE49-F238E27FC236}">
                  <a16:creationId xmlns:a16="http://schemas.microsoft.com/office/drawing/2014/main" id="{C19C0918-48A7-4EF3-BCD3-C9F3EC0114FB}"/>
                </a:ext>
              </a:extLst>
            </p:cNvPr>
            <p:cNvSpPr/>
            <p:nvPr/>
          </p:nvSpPr>
          <p:spPr>
            <a:xfrm>
              <a:off x="1896946" y="2502601"/>
              <a:ext cx="738013" cy="830997"/>
            </a:xfrm>
            <a:prstGeom prst="rect">
              <a:avLst/>
            </a:prstGeom>
            <a:effectLst/>
          </p:spPr>
          <p:txBody>
            <a:bodyPr wrap="square">
              <a:spAutoFit/>
            </a:bodyPr>
            <a:lstStyle/>
            <a:p>
              <a:pPr algn="ctr"/>
              <a:r>
                <a:rPr lang="es-MX" sz="4800" b="1" dirty="0">
                  <a:solidFill>
                    <a:srgbClr val="001392"/>
                  </a:solidFill>
                  <a:latin typeface="Montserrat" panose="00000500000000000000" pitchFamily="2" charset="0"/>
                  <a:ea typeface="+mj-ea"/>
                  <a:cs typeface="DM Sans"/>
                </a:rPr>
                <a:t>2</a:t>
              </a:r>
              <a:r>
                <a:rPr lang="es-MX" sz="4800" b="1" dirty="0" smtClean="0">
                  <a:solidFill>
                    <a:srgbClr val="EB8517"/>
                  </a:solidFill>
                  <a:latin typeface="Montserrat" panose="00000500000000000000" pitchFamily="2" charset="0"/>
                  <a:ea typeface="+mj-ea"/>
                  <a:cs typeface="DM Sans"/>
                </a:rPr>
                <a:t>.</a:t>
              </a:r>
              <a:endParaRPr lang="es-MX" sz="3600" dirty="0" smtClean="0">
                <a:solidFill>
                  <a:srgbClr val="001689"/>
                </a:solidFill>
                <a:latin typeface="Montserrat" panose="00000500000000000000" pitchFamily="2" charset="0"/>
                <a:ea typeface="+mn-ea"/>
                <a:cs typeface="DM Sans"/>
              </a:endParaRPr>
            </a:p>
          </p:txBody>
        </p:sp>
      </p:grpSp>
      <p:grpSp>
        <p:nvGrpSpPr>
          <p:cNvPr id="16" name="Grupo 15"/>
          <p:cNvGrpSpPr/>
          <p:nvPr/>
        </p:nvGrpSpPr>
        <p:grpSpPr>
          <a:xfrm>
            <a:off x="1408766" y="6081188"/>
            <a:ext cx="1188000" cy="1188000"/>
            <a:chOff x="1600200" y="2324100"/>
            <a:chExt cx="1188000" cy="1188000"/>
          </a:xfrm>
        </p:grpSpPr>
        <p:sp>
          <p:nvSpPr>
            <p:cNvPr id="17" name="Elipse 16"/>
            <p:cNvSpPr/>
            <p:nvPr/>
          </p:nvSpPr>
          <p:spPr>
            <a:xfrm>
              <a:off x="1600200" y="2324100"/>
              <a:ext cx="1188000" cy="1188000"/>
            </a:xfrm>
            <a:prstGeom prst="ellipse">
              <a:avLst/>
            </a:prstGeom>
            <a:solidFill>
              <a:srgbClr val="BBC1E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Rectángulo 17">
              <a:extLst>
                <a:ext uri="{FF2B5EF4-FFF2-40B4-BE49-F238E27FC236}">
                  <a16:creationId xmlns:a16="http://schemas.microsoft.com/office/drawing/2014/main" id="{C19C0918-48A7-4EF3-BCD3-C9F3EC0114FB}"/>
                </a:ext>
              </a:extLst>
            </p:cNvPr>
            <p:cNvSpPr/>
            <p:nvPr/>
          </p:nvSpPr>
          <p:spPr>
            <a:xfrm>
              <a:off x="1896946" y="2502601"/>
              <a:ext cx="738013" cy="830997"/>
            </a:xfrm>
            <a:prstGeom prst="rect">
              <a:avLst/>
            </a:prstGeom>
            <a:effectLst/>
          </p:spPr>
          <p:txBody>
            <a:bodyPr wrap="square">
              <a:spAutoFit/>
            </a:bodyPr>
            <a:lstStyle/>
            <a:p>
              <a:pPr algn="ctr"/>
              <a:r>
                <a:rPr lang="es-MX" sz="4800" b="1" dirty="0">
                  <a:solidFill>
                    <a:srgbClr val="001392"/>
                  </a:solidFill>
                  <a:latin typeface="Montserrat" panose="00000500000000000000" pitchFamily="2" charset="0"/>
                  <a:ea typeface="+mj-ea"/>
                  <a:cs typeface="DM Sans"/>
                </a:rPr>
                <a:t>3</a:t>
              </a:r>
              <a:r>
                <a:rPr lang="es-MX" sz="4800" b="1" dirty="0" smtClean="0">
                  <a:solidFill>
                    <a:srgbClr val="EB8517"/>
                  </a:solidFill>
                  <a:latin typeface="Montserrat" panose="00000500000000000000" pitchFamily="2" charset="0"/>
                  <a:ea typeface="+mj-ea"/>
                  <a:cs typeface="DM Sans"/>
                </a:rPr>
                <a:t>.</a:t>
              </a:r>
              <a:endParaRPr lang="es-MX" sz="3600" dirty="0" smtClean="0">
                <a:solidFill>
                  <a:srgbClr val="001689"/>
                </a:solidFill>
                <a:latin typeface="Montserrat" panose="00000500000000000000" pitchFamily="2" charset="0"/>
                <a:ea typeface="+mn-ea"/>
                <a:cs typeface="DM Sans"/>
              </a:endParaRPr>
            </a:p>
          </p:txBody>
        </p:sp>
      </p:grpSp>
      <p:sp>
        <p:nvSpPr>
          <p:cNvPr id="19" name="Rectángulo 18"/>
          <p:cNvSpPr/>
          <p:nvPr/>
        </p:nvSpPr>
        <p:spPr>
          <a:xfrm>
            <a:off x="3089614" y="4548481"/>
            <a:ext cx="13453320" cy="963597"/>
          </a:xfrm>
          <a:prstGeom prst="rect">
            <a:avLst/>
          </a:prstGeom>
        </p:spPr>
        <p:txBody>
          <a:bodyPr wrap="square">
            <a:spAutoFit/>
          </a:bodyPr>
          <a:lstStyle/>
          <a:p>
            <a:pPr>
              <a:lnSpc>
                <a:spcPct val="150000"/>
              </a:lnSpc>
              <a:buClr>
                <a:srgbClr val="EB8517"/>
              </a:buClr>
            </a:pPr>
            <a:r>
              <a:rPr lang="es-MX" sz="2000" dirty="0">
                <a:solidFill>
                  <a:srgbClr val="001689"/>
                </a:solidFill>
                <a:latin typeface="Montserrat" panose="00000500000000000000" pitchFamily="2" charset="0"/>
                <a:ea typeface="+mn-ea"/>
                <a:cs typeface="DM Sans"/>
              </a:rPr>
              <a:t>No es adecuado ni </a:t>
            </a:r>
            <a:r>
              <a:rPr lang="es-MX" sz="2000" dirty="0" err="1">
                <a:solidFill>
                  <a:srgbClr val="001689"/>
                </a:solidFill>
                <a:latin typeface="Montserrat" panose="00000500000000000000" pitchFamily="2" charset="0"/>
                <a:ea typeface="+mn-ea"/>
                <a:cs typeface="DM Sans"/>
              </a:rPr>
              <a:t>tipificable</a:t>
            </a:r>
            <a:r>
              <a:rPr lang="es-MX" sz="2000" dirty="0">
                <a:solidFill>
                  <a:srgbClr val="001689"/>
                </a:solidFill>
                <a:latin typeface="Montserrat" panose="00000500000000000000" pitchFamily="2" charset="0"/>
                <a:ea typeface="+mn-ea"/>
                <a:cs typeface="DM Sans"/>
              </a:rPr>
              <a:t> exigir </a:t>
            </a:r>
            <a:r>
              <a:rPr lang="es-MX" sz="2000" b="1" dirty="0">
                <a:solidFill>
                  <a:srgbClr val="001689"/>
                </a:solidFill>
                <a:latin typeface="Montserrat" panose="00000500000000000000" pitchFamily="2" charset="0"/>
                <a:ea typeface="+mn-ea"/>
                <a:cs typeface="DM Sans"/>
              </a:rPr>
              <a:t>solo cierto tipo de indicadores</a:t>
            </a:r>
            <a:r>
              <a:rPr lang="es-MX" sz="2000" dirty="0">
                <a:solidFill>
                  <a:srgbClr val="001689"/>
                </a:solidFill>
                <a:latin typeface="Montserrat" panose="00000500000000000000" pitchFamily="2" charset="0"/>
                <a:ea typeface="+mn-ea"/>
                <a:cs typeface="DM Sans"/>
              </a:rPr>
              <a:t>, considerando que cada uno tiene elementos y características particulares.</a:t>
            </a:r>
          </a:p>
        </p:txBody>
      </p:sp>
      <p:sp>
        <p:nvSpPr>
          <p:cNvPr id="20" name="Rectángulo 19"/>
          <p:cNvSpPr/>
          <p:nvPr/>
        </p:nvSpPr>
        <p:spPr>
          <a:xfrm>
            <a:off x="3089614" y="6224459"/>
            <a:ext cx="13453320" cy="963597"/>
          </a:xfrm>
          <a:prstGeom prst="rect">
            <a:avLst/>
          </a:prstGeom>
        </p:spPr>
        <p:txBody>
          <a:bodyPr wrap="square">
            <a:spAutoFit/>
          </a:bodyPr>
          <a:lstStyle/>
          <a:p>
            <a:pPr>
              <a:lnSpc>
                <a:spcPct val="150000"/>
              </a:lnSpc>
              <a:buClr>
                <a:srgbClr val="EB8517"/>
              </a:buClr>
            </a:pPr>
            <a:r>
              <a:rPr lang="es-MX" sz="2000" dirty="0">
                <a:solidFill>
                  <a:srgbClr val="001689"/>
                </a:solidFill>
                <a:latin typeface="Montserrat" panose="00000500000000000000" pitchFamily="2" charset="0"/>
                <a:ea typeface="+mn-ea"/>
                <a:cs typeface="DM Sans"/>
              </a:rPr>
              <a:t>La </a:t>
            </a:r>
            <a:r>
              <a:rPr lang="es-MX" sz="2000" b="1" dirty="0">
                <a:solidFill>
                  <a:srgbClr val="001689"/>
                </a:solidFill>
                <a:latin typeface="Montserrat" panose="00000500000000000000" pitchFamily="2" charset="0"/>
                <a:ea typeface="+mn-ea"/>
                <a:cs typeface="DM Sans"/>
              </a:rPr>
              <a:t>validez</a:t>
            </a:r>
            <a:r>
              <a:rPr lang="es-MX" sz="2000" dirty="0">
                <a:solidFill>
                  <a:srgbClr val="001689"/>
                </a:solidFill>
                <a:latin typeface="Montserrat" panose="00000500000000000000" pitchFamily="2" charset="0"/>
                <a:ea typeface="+mn-ea"/>
                <a:cs typeface="DM Sans"/>
              </a:rPr>
              <a:t> de los indicadores debería examinarse periódicamente, al igual que la validez del objetivo, pues resulta poco útil si no considera el registro de posibles factores contextuales externos.</a:t>
            </a:r>
          </a:p>
        </p:txBody>
      </p:sp>
      <p:pic>
        <p:nvPicPr>
          <p:cNvPr id="21" name="Imagen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9107080"/>
            <a:ext cx="5314833" cy="832869"/>
          </a:xfrm>
          <a:prstGeom prst="rect">
            <a:avLst/>
          </a:prstGeom>
        </p:spPr>
      </p:pic>
    </p:spTree>
    <p:extLst>
      <p:ext uri="{BB962C8B-B14F-4D97-AF65-F5344CB8AC3E}">
        <p14:creationId xmlns:p14="http://schemas.microsoft.com/office/powerpoint/2010/main" val="2793225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5" name="object 5"/>
          <p:cNvSpPr txBox="1">
            <a:spLocks noGrp="1"/>
          </p:cNvSpPr>
          <p:nvPr>
            <p:ph type="title"/>
          </p:nvPr>
        </p:nvSpPr>
        <p:spPr>
          <a:xfrm>
            <a:off x="533400" y="441527"/>
            <a:ext cx="13016230" cy="1136208"/>
          </a:xfrm>
          <a:prstGeom prst="rect">
            <a:avLst/>
          </a:prstGeom>
        </p:spPr>
        <p:txBody>
          <a:bodyPr vert="horz" wrap="square" lIns="0" tIns="12700" rIns="0" bIns="0" rtlCol="0">
            <a:spAutoFit/>
          </a:bodyPr>
          <a:lstStyle/>
          <a:p>
            <a:pPr marL="12700" algn="ctr">
              <a:lnSpc>
                <a:spcPct val="100000"/>
              </a:lnSpc>
              <a:spcBef>
                <a:spcPts val="100"/>
              </a:spcBef>
            </a:pPr>
            <a:r>
              <a:rPr lang="es-MX" dirty="0">
                <a:solidFill>
                  <a:srgbClr val="001689"/>
                </a:solidFill>
                <a:latin typeface="Montserrat" panose="00000500000000000000" pitchFamily="2" charset="0"/>
              </a:rPr>
              <a:t>Aplicación de la MML en la Administración Pública Federal </a:t>
            </a:r>
            <a:endParaRPr dirty="0">
              <a:solidFill>
                <a:srgbClr val="001689"/>
              </a:solidFill>
              <a:latin typeface="Montserrat" panose="00000500000000000000" pitchFamily="2" charset="0"/>
            </a:endParaRPr>
          </a:p>
        </p:txBody>
      </p:sp>
      <p:sp>
        <p:nvSpPr>
          <p:cNvPr id="6" name="object 6"/>
          <p:cNvSpPr/>
          <p:nvPr/>
        </p:nvSpPr>
        <p:spPr>
          <a:xfrm>
            <a:off x="0" y="1648586"/>
            <a:ext cx="3916679" cy="38100"/>
          </a:xfrm>
          <a:custGeom>
            <a:avLst/>
            <a:gdLst/>
            <a:ahLst/>
            <a:cxnLst/>
            <a:rect l="l" t="t" r="r" b="b"/>
            <a:pathLst>
              <a:path w="3916679" h="38100">
                <a:moveTo>
                  <a:pt x="0" y="38099"/>
                </a:moveTo>
                <a:lnTo>
                  <a:pt x="0" y="0"/>
                </a:lnTo>
                <a:lnTo>
                  <a:pt x="3916242" y="0"/>
                </a:lnTo>
                <a:lnTo>
                  <a:pt x="3916242" y="38099"/>
                </a:lnTo>
                <a:lnTo>
                  <a:pt x="0" y="38099"/>
                </a:lnTo>
                <a:close/>
              </a:path>
            </a:pathLst>
          </a:custGeom>
          <a:solidFill>
            <a:srgbClr val="E98517"/>
          </a:solidFill>
        </p:spPr>
        <p:txBody>
          <a:bodyPr wrap="square" lIns="0" tIns="0" rIns="0" bIns="0" rtlCol="0"/>
          <a:lstStyle/>
          <a:p>
            <a:endParaRPr/>
          </a:p>
        </p:txBody>
      </p:sp>
      <p:pic>
        <p:nvPicPr>
          <p:cNvPr id="8" name="Picture 7">
            <a:extLst>
              <a:ext uri="{FF2B5EF4-FFF2-40B4-BE49-F238E27FC236}">
                <a16:creationId xmlns:a16="http://schemas.microsoft.com/office/drawing/2014/main" id="{A20EA7A8-A10E-5304-1D02-6B3C8D929A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249400" y="517157"/>
            <a:ext cx="3459858" cy="1060578"/>
          </a:xfrm>
          <a:prstGeom prst="rect">
            <a:avLst/>
          </a:prstGeom>
        </p:spPr>
      </p:pic>
      <p:grpSp>
        <p:nvGrpSpPr>
          <p:cNvPr id="10" name="Grupo 9"/>
          <p:cNvGrpSpPr/>
          <p:nvPr/>
        </p:nvGrpSpPr>
        <p:grpSpPr>
          <a:xfrm>
            <a:off x="1978004" y="2781300"/>
            <a:ext cx="1188000" cy="1188000"/>
            <a:chOff x="1600200" y="2324100"/>
            <a:chExt cx="1188000" cy="1188000"/>
          </a:xfrm>
        </p:grpSpPr>
        <p:sp>
          <p:nvSpPr>
            <p:cNvPr id="12" name="Elipse 11"/>
            <p:cNvSpPr/>
            <p:nvPr/>
          </p:nvSpPr>
          <p:spPr>
            <a:xfrm>
              <a:off x="1600200" y="2324100"/>
              <a:ext cx="1188000" cy="1188000"/>
            </a:xfrm>
            <a:prstGeom prst="ellipse">
              <a:avLst/>
            </a:prstGeom>
            <a:solidFill>
              <a:srgbClr val="BBC1E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12">
              <a:extLst>
                <a:ext uri="{FF2B5EF4-FFF2-40B4-BE49-F238E27FC236}">
                  <a16:creationId xmlns:a16="http://schemas.microsoft.com/office/drawing/2014/main" id="{C19C0918-48A7-4EF3-BCD3-C9F3EC0114FB}"/>
                </a:ext>
              </a:extLst>
            </p:cNvPr>
            <p:cNvSpPr/>
            <p:nvPr/>
          </p:nvSpPr>
          <p:spPr>
            <a:xfrm>
              <a:off x="1896946" y="2502601"/>
              <a:ext cx="738013" cy="830997"/>
            </a:xfrm>
            <a:prstGeom prst="rect">
              <a:avLst/>
            </a:prstGeom>
            <a:effectLst/>
          </p:spPr>
          <p:txBody>
            <a:bodyPr wrap="square">
              <a:spAutoFit/>
            </a:bodyPr>
            <a:lstStyle/>
            <a:p>
              <a:pPr algn="ctr"/>
              <a:r>
                <a:rPr lang="es-MX" sz="4800" b="1" dirty="0" smtClean="0">
                  <a:solidFill>
                    <a:srgbClr val="001392"/>
                  </a:solidFill>
                  <a:latin typeface="Montserrat" panose="00000500000000000000" pitchFamily="2" charset="0"/>
                  <a:ea typeface="+mj-ea"/>
                  <a:cs typeface="DM Sans"/>
                </a:rPr>
                <a:t>1</a:t>
              </a:r>
              <a:r>
                <a:rPr lang="es-MX" sz="4800" b="1" dirty="0" smtClean="0">
                  <a:solidFill>
                    <a:srgbClr val="EB8517"/>
                  </a:solidFill>
                  <a:latin typeface="Montserrat" panose="00000500000000000000" pitchFamily="2" charset="0"/>
                  <a:ea typeface="+mj-ea"/>
                  <a:cs typeface="DM Sans"/>
                </a:rPr>
                <a:t>.</a:t>
              </a:r>
              <a:endParaRPr lang="es-MX" sz="3600" dirty="0" smtClean="0">
                <a:solidFill>
                  <a:srgbClr val="001689"/>
                </a:solidFill>
                <a:latin typeface="Montserrat" panose="00000500000000000000" pitchFamily="2" charset="0"/>
                <a:ea typeface="+mn-ea"/>
                <a:cs typeface="DM Sans"/>
              </a:endParaRPr>
            </a:p>
          </p:txBody>
        </p:sp>
      </p:grpSp>
      <p:sp>
        <p:nvSpPr>
          <p:cNvPr id="14" name="object 4"/>
          <p:cNvSpPr txBox="1">
            <a:spLocks/>
          </p:cNvSpPr>
          <p:nvPr/>
        </p:nvSpPr>
        <p:spPr>
          <a:xfrm>
            <a:off x="3889640" y="2878394"/>
            <a:ext cx="13453320" cy="1413206"/>
          </a:xfrm>
          <a:prstGeom prst="rect">
            <a:avLst/>
          </a:prstGeom>
        </p:spPr>
        <p:txBody>
          <a:bodyPr vert="horz" wrap="square" lIns="0" tIns="27939" rIns="0" bIns="0" rtlCol="0">
            <a:spAutoFit/>
          </a:bodyPr>
          <a:lstStyle>
            <a:lvl1pPr marL="0">
              <a:defRPr sz="2400" b="0" i="0">
                <a:solidFill>
                  <a:srgbClr val="001689"/>
                </a:solidFill>
                <a:latin typeface="DM Sans"/>
                <a:ea typeface="+mn-ea"/>
                <a:cs typeface="DM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buClr>
                <a:srgbClr val="EB8517"/>
              </a:buClr>
            </a:pPr>
            <a:r>
              <a:rPr lang="es-MX" sz="2000" b="1" dirty="0" smtClean="0">
                <a:latin typeface="Montserrat" panose="00000500000000000000" pitchFamily="2" charset="0"/>
              </a:rPr>
              <a:t>Aplicación de programas con años de</a:t>
            </a:r>
            <a:r>
              <a:rPr lang="es-MX" sz="2000" dirty="0" smtClean="0">
                <a:latin typeface="Montserrat" panose="00000500000000000000" pitchFamily="2" charset="0"/>
              </a:rPr>
              <a:t> </a:t>
            </a:r>
            <a:r>
              <a:rPr lang="es-MX" sz="2000" dirty="0">
                <a:latin typeface="Montserrat" panose="00000500000000000000" pitchFamily="2" charset="0"/>
              </a:rPr>
              <a:t>para determinar </a:t>
            </a:r>
            <a:r>
              <a:rPr lang="es-MX" sz="2000" dirty="0" smtClean="0">
                <a:latin typeface="Montserrat" panose="00000500000000000000" pitchFamily="2" charset="0"/>
              </a:rPr>
              <a:t>los indicadores → Proviene </a:t>
            </a:r>
            <a:r>
              <a:rPr lang="es-MX" sz="2000" dirty="0">
                <a:latin typeface="Montserrat" panose="00000500000000000000" pitchFamily="2" charset="0"/>
              </a:rPr>
              <a:t>de la dificultad para comprender </a:t>
            </a:r>
            <a:r>
              <a:rPr lang="es-MX" sz="2000" dirty="0" smtClean="0">
                <a:latin typeface="Montserrat" panose="00000500000000000000" pitchFamily="2" charset="0"/>
              </a:rPr>
              <a:t>conceptos.</a:t>
            </a:r>
          </a:p>
          <a:p>
            <a:pPr marL="800100" lvl="1" indent="-342900">
              <a:lnSpc>
                <a:spcPct val="150000"/>
              </a:lnSpc>
              <a:buClr>
                <a:srgbClr val="EB8517"/>
              </a:buClr>
              <a:buFont typeface="Arial" panose="020B0604020202020204" pitchFamily="34" charset="0"/>
              <a:buChar char="•"/>
            </a:pPr>
            <a:r>
              <a:rPr lang="es-MX" sz="2000" dirty="0">
                <a:solidFill>
                  <a:srgbClr val="001689"/>
                </a:solidFill>
                <a:latin typeface="Montserrat" panose="00000500000000000000" pitchFamily="2" charset="0"/>
                <a:cs typeface="DM Sans"/>
              </a:rPr>
              <a:t>Si los indicadores no están bien definidos → No será posible medir el avance el avance del </a:t>
            </a:r>
            <a:r>
              <a:rPr lang="es-MX" sz="2000" dirty="0" smtClean="0">
                <a:solidFill>
                  <a:srgbClr val="001689"/>
                </a:solidFill>
                <a:latin typeface="Montserrat" panose="00000500000000000000" pitchFamily="2" charset="0"/>
                <a:cs typeface="DM Sans"/>
              </a:rPr>
              <a:t>proyecto.</a:t>
            </a:r>
          </a:p>
        </p:txBody>
      </p:sp>
      <p:grpSp>
        <p:nvGrpSpPr>
          <p:cNvPr id="15" name="Grupo 14"/>
          <p:cNvGrpSpPr/>
          <p:nvPr/>
        </p:nvGrpSpPr>
        <p:grpSpPr>
          <a:xfrm>
            <a:off x="1978004" y="4967015"/>
            <a:ext cx="1188000" cy="1188000"/>
            <a:chOff x="1600200" y="2324100"/>
            <a:chExt cx="1188000" cy="1188000"/>
          </a:xfrm>
        </p:grpSpPr>
        <p:sp>
          <p:nvSpPr>
            <p:cNvPr id="16" name="Elipse 15"/>
            <p:cNvSpPr/>
            <p:nvPr/>
          </p:nvSpPr>
          <p:spPr>
            <a:xfrm>
              <a:off x="1600200" y="2324100"/>
              <a:ext cx="1188000" cy="1188000"/>
            </a:xfrm>
            <a:prstGeom prst="ellipse">
              <a:avLst/>
            </a:prstGeom>
            <a:solidFill>
              <a:srgbClr val="BBC1E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Rectángulo 16">
              <a:extLst>
                <a:ext uri="{FF2B5EF4-FFF2-40B4-BE49-F238E27FC236}">
                  <a16:creationId xmlns:a16="http://schemas.microsoft.com/office/drawing/2014/main" id="{C19C0918-48A7-4EF3-BCD3-C9F3EC0114FB}"/>
                </a:ext>
              </a:extLst>
            </p:cNvPr>
            <p:cNvSpPr/>
            <p:nvPr/>
          </p:nvSpPr>
          <p:spPr>
            <a:xfrm>
              <a:off x="1896946" y="2502601"/>
              <a:ext cx="738013" cy="830997"/>
            </a:xfrm>
            <a:prstGeom prst="rect">
              <a:avLst/>
            </a:prstGeom>
            <a:effectLst/>
          </p:spPr>
          <p:txBody>
            <a:bodyPr wrap="square">
              <a:spAutoFit/>
            </a:bodyPr>
            <a:lstStyle/>
            <a:p>
              <a:pPr algn="ctr"/>
              <a:r>
                <a:rPr lang="es-MX" sz="4800" b="1" dirty="0">
                  <a:solidFill>
                    <a:srgbClr val="001392"/>
                  </a:solidFill>
                  <a:latin typeface="Montserrat" panose="00000500000000000000" pitchFamily="2" charset="0"/>
                  <a:ea typeface="+mj-ea"/>
                  <a:cs typeface="DM Sans"/>
                </a:rPr>
                <a:t>2</a:t>
              </a:r>
              <a:r>
                <a:rPr lang="es-MX" sz="4800" b="1" dirty="0" smtClean="0">
                  <a:solidFill>
                    <a:srgbClr val="EB8517"/>
                  </a:solidFill>
                  <a:latin typeface="Montserrat" panose="00000500000000000000" pitchFamily="2" charset="0"/>
                  <a:ea typeface="+mj-ea"/>
                  <a:cs typeface="DM Sans"/>
                </a:rPr>
                <a:t>.</a:t>
              </a:r>
              <a:endParaRPr lang="es-MX" sz="3600" dirty="0" smtClean="0">
                <a:solidFill>
                  <a:srgbClr val="001689"/>
                </a:solidFill>
                <a:latin typeface="Montserrat" panose="00000500000000000000" pitchFamily="2" charset="0"/>
                <a:ea typeface="+mn-ea"/>
                <a:cs typeface="DM Sans"/>
              </a:endParaRPr>
            </a:p>
          </p:txBody>
        </p:sp>
      </p:grpSp>
      <p:grpSp>
        <p:nvGrpSpPr>
          <p:cNvPr id="18" name="Grupo 17"/>
          <p:cNvGrpSpPr/>
          <p:nvPr/>
        </p:nvGrpSpPr>
        <p:grpSpPr>
          <a:xfrm>
            <a:off x="1983168" y="6843897"/>
            <a:ext cx="1188000" cy="1188000"/>
            <a:chOff x="1600200" y="2324100"/>
            <a:chExt cx="1188000" cy="1188000"/>
          </a:xfrm>
        </p:grpSpPr>
        <p:sp>
          <p:nvSpPr>
            <p:cNvPr id="19" name="Elipse 18"/>
            <p:cNvSpPr/>
            <p:nvPr/>
          </p:nvSpPr>
          <p:spPr>
            <a:xfrm>
              <a:off x="1600200" y="2324100"/>
              <a:ext cx="1188000" cy="1188000"/>
            </a:xfrm>
            <a:prstGeom prst="ellipse">
              <a:avLst/>
            </a:prstGeom>
            <a:solidFill>
              <a:srgbClr val="BBC1E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Rectángulo 19">
              <a:extLst>
                <a:ext uri="{FF2B5EF4-FFF2-40B4-BE49-F238E27FC236}">
                  <a16:creationId xmlns:a16="http://schemas.microsoft.com/office/drawing/2014/main" id="{C19C0918-48A7-4EF3-BCD3-C9F3EC0114FB}"/>
                </a:ext>
              </a:extLst>
            </p:cNvPr>
            <p:cNvSpPr/>
            <p:nvPr/>
          </p:nvSpPr>
          <p:spPr>
            <a:xfrm>
              <a:off x="1896946" y="2502601"/>
              <a:ext cx="738013" cy="830997"/>
            </a:xfrm>
            <a:prstGeom prst="rect">
              <a:avLst/>
            </a:prstGeom>
            <a:effectLst/>
          </p:spPr>
          <p:txBody>
            <a:bodyPr wrap="square">
              <a:spAutoFit/>
            </a:bodyPr>
            <a:lstStyle/>
            <a:p>
              <a:pPr algn="ctr"/>
              <a:r>
                <a:rPr lang="es-MX" sz="4800" b="1" dirty="0">
                  <a:solidFill>
                    <a:srgbClr val="001392"/>
                  </a:solidFill>
                  <a:latin typeface="Montserrat" panose="00000500000000000000" pitchFamily="2" charset="0"/>
                  <a:ea typeface="+mj-ea"/>
                  <a:cs typeface="DM Sans"/>
                </a:rPr>
                <a:t>3</a:t>
              </a:r>
              <a:r>
                <a:rPr lang="es-MX" sz="4800" b="1" dirty="0" smtClean="0">
                  <a:solidFill>
                    <a:srgbClr val="EB8517"/>
                  </a:solidFill>
                  <a:latin typeface="Montserrat" panose="00000500000000000000" pitchFamily="2" charset="0"/>
                  <a:ea typeface="+mj-ea"/>
                  <a:cs typeface="DM Sans"/>
                </a:rPr>
                <a:t>.</a:t>
              </a:r>
              <a:endParaRPr lang="es-MX" sz="3600" dirty="0" smtClean="0">
                <a:solidFill>
                  <a:srgbClr val="001689"/>
                </a:solidFill>
                <a:latin typeface="Montserrat" panose="00000500000000000000" pitchFamily="2" charset="0"/>
                <a:ea typeface="+mn-ea"/>
                <a:cs typeface="DM Sans"/>
              </a:endParaRPr>
            </a:p>
          </p:txBody>
        </p:sp>
      </p:grpSp>
      <p:sp>
        <p:nvSpPr>
          <p:cNvPr id="21" name="object 4"/>
          <p:cNvSpPr txBox="1">
            <a:spLocks/>
          </p:cNvSpPr>
          <p:nvPr/>
        </p:nvSpPr>
        <p:spPr>
          <a:xfrm>
            <a:off x="3889640" y="4885656"/>
            <a:ext cx="13453320" cy="1413206"/>
          </a:xfrm>
          <a:prstGeom prst="rect">
            <a:avLst/>
          </a:prstGeom>
        </p:spPr>
        <p:txBody>
          <a:bodyPr vert="horz" wrap="square" lIns="0" tIns="27939" rIns="0" bIns="0" rtlCol="0">
            <a:spAutoFit/>
          </a:bodyPr>
          <a:lstStyle>
            <a:lvl1pPr marL="0">
              <a:defRPr sz="2400" b="0" i="0">
                <a:solidFill>
                  <a:srgbClr val="001689"/>
                </a:solidFill>
                <a:latin typeface="DM Sans"/>
                <a:ea typeface="+mn-ea"/>
                <a:cs typeface="DM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buClr>
                <a:srgbClr val="EB8517"/>
              </a:buClr>
            </a:pPr>
            <a:r>
              <a:rPr lang="es-MX" sz="2000" b="1" dirty="0" smtClean="0">
                <a:latin typeface="Montserrat" panose="00000500000000000000" pitchFamily="2" charset="0"/>
              </a:rPr>
              <a:t>Aplicación de programas con años de</a:t>
            </a:r>
            <a:r>
              <a:rPr lang="es-MX" sz="2000" dirty="0" smtClean="0">
                <a:latin typeface="Montserrat" panose="00000500000000000000" pitchFamily="2" charset="0"/>
              </a:rPr>
              <a:t> </a:t>
            </a:r>
            <a:r>
              <a:rPr lang="es-MX" sz="2000" dirty="0">
                <a:latin typeface="Montserrat" panose="00000500000000000000" pitchFamily="2" charset="0"/>
              </a:rPr>
              <a:t>para determinar </a:t>
            </a:r>
            <a:r>
              <a:rPr lang="es-MX" sz="2000" dirty="0" smtClean="0">
                <a:latin typeface="Montserrat" panose="00000500000000000000" pitchFamily="2" charset="0"/>
              </a:rPr>
              <a:t>los indicadores → Proviene </a:t>
            </a:r>
            <a:r>
              <a:rPr lang="es-MX" sz="2000" dirty="0">
                <a:latin typeface="Montserrat" panose="00000500000000000000" pitchFamily="2" charset="0"/>
              </a:rPr>
              <a:t>de la dificultad para comprender </a:t>
            </a:r>
            <a:r>
              <a:rPr lang="es-MX" sz="2000" dirty="0" smtClean="0">
                <a:latin typeface="Montserrat" panose="00000500000000000000" pitchFamily="2" charset="0"/>
              </a:rPr>
              <a:t>conceptos.</a:t>
            </a:r>
          </a:p>
          <a:p>
            <a:pPr marL="800100" lvl="1" indent="-342900">
              <a:lnSpc>
                <a:spcPct val="150000"/>
              </a:lnSpc>
              <a:buClr>
                <a:srgbClr val="EB8517"/>
              </a:buClr>
              <a:buFont typeface="Arial" panose="020B0604020202020204" pitchFamily="34" charset="0"/>
              <a:buChar char="•"/>
            </a:pPr>
            <a:r>
              <a:rPr lang="es-MX" sz="2000" dirty="0">
                <a:solidFill>
                  <a:srgbClr val="001689"/>
                </a:solidFill>
                <a:latin typeface="Montserrat" panose="00000500000000000000" pitchFamily="2" charset="0"/>
                <a:cs typeface="DM Sans"/>
              </a:rPr>
              <a:t>Si los indicadores no están bien definidos → No será posible medir el avance el avance del </a:t>
            </a:r>
            <a:r>
              <a:rPr lang="es-MX" sz="2000" dirty="0" smtClean="0">
                <a:solidFill>
                  <a:srgbClr val="001689"/>
                </a:solidFill>
                <a:latin typeface="Montserrat" panose="00000500000000000000" pitchFamily="2" charset="0"/>
                <a:cs typeface="DM Sans"/>
              </a:rPr>
              <a:t>proyecto.</a:t>
            </a:r>
          </a:p>
        </p:txBody>
      </p:sp>
      <p:sp>
        <p:nvSpPr>
          <p:cNvPr id="22" name="object 4"/>
          <p:cNvSpPr txBox="1">
            <a:spLocks/>
          </p:cNvSpPr>
          <p:nvPr/>
        </p:nvSpPr>
        <p:spPr>
          <a:xfrm>
            <a:off x="3889640" y="6803214"/>
            <a:ext cx="13453320" cy="951542"/>
          </a:xfrm>
          <a:prstGeom prst="rect">
            <a:avLst/>
          </a:prstGeom>
        </p:spPr>
        <p:txBody>
          <a:bodyPr vert="horz" wrap="square" lIns="0" tIns="27939" rIns="0" bIns="0" rtlCol="0">
            <a:spAutoFit/>
          </a:bodyPr>
          <a:lstStyle>
            <a:lvl1pPr marL="0">
              <a:defRPr sz="2400" b="0" i="0">
                <a:solidFill>
                  <a:srgbClr val="001689"/>
                </a:solidFill>
                <a:latin typeface="DM Sans"/>
                <a:ea typeface="+mn-ea"/>
                <a:cs typeface="DM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buClr>
                <a:srgbClr val="EB8517"/>
              </a:buClr>
            </a:pPr>
            <a:r>
              <a:rPr lang="es-MX" sz="2000" b="1" dirty="0" smtClean="0">
                <a:latin typeface="Montserrat" panose="00000500000000000000" pitchFamily="2" charset="0"/>
              </a:rPr>
              <a:t>Estructura de la MIR:</a:t>
            </a:r>
            <a:endParaRPr lang="es-MX" sz="2000" dirty="0" smtClean="0">
              <a:latin typeface="Montserrat" panose="00000500000000000000" pitchFamily="2" charset="0"/>
            </a:endParaRPr>
          </a:p>
          <a:p>
            <a:pPr marL="800100" lvl="1" indent="-342900">
              <a:lnSpc>
                <a:spcPct val="150000"/>
              </a:lnSpc>
              <a:buClr>
                <a:srgbClr val="EB8517"/>
              </a:buClr>
              <a:buFont typeface="Arial" panose="020B0604020202020204" pitchFamily="34" charset="0"/>
              <a:buChar char="•"/>
            </a:pPr>
            <a:r>
              <a:rPr lang="es-MX" sz="2000" dirty="0">
                <a:solidFill>
                  <a:srgbClr val="001689"/>
                </a:solidFill>
                <a:latin typeface="Montserrat" panose="00000500000000000000" pitchFamily="2" charset="0"/>
                <a:cs typeface="DM Sans"/>
              </a:rPr>
              <a:t>Si los indicadores no están bien definidos → No será posible medir el avance el avance del </a:t>
            </a:r>
            <a:r>
              <a:rPr lang="es-MX" sz="2000" dirty="0" smtClean="0">
                <a:solidFill>
                  <a:srgbClr val="001689"/>
                </a:solidFill>
                <a:latin typeface="Montserrat" panose="00000500000000000000" pitchFamily="2" charset="0"/>
                <a:cs typeface="DM Sans"/>
              </a:rPr>
              <a:t>proyecto.</a:t>
            </a:r>
          </a:p>
        </p:txBody>
      </p:sp>
      <p:pic>
        <p:nvPicPr>
          <p:cNvPr id="23" name="Imagen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9107080"/>
            <a:ext cx="5314833" cy="832869"/>
          </a:xfrm>
          <a:prstGeom prst="rect">
            <a:avLst/>
          </a:prstGeom>
        </p:spPr>
      </p:pic>
    </p:spTree>
    <p:extLst>
      <p:ext uri="{BB962C8B-B14F-4D97-AF65-F5344CB8AC3E}">
        <p14:creationId xmlns:p14="http://schemas.microsoft.com/office/powerpoint/2010/main" val="38759002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307F73FA-E160-9B25-1235-F2F431BA9F3A}"/>
              </a:ext>
            </a:extLst>
          </p:cNvPr>
          <p:cNvGrpSpPr/>
          <p:nvPr/>
        </p:nvGrpSpPr>
        <p:grpSpPr>
          <a:xfrm>
            <a:off x="8077200" y="1976506"/>
            <a:ext cx="8465204" cy="7656890"/>
            <a:chOff x="6804942" y="2962221"/>
            <a:chExt cx="2534144" cy="2519955"/>
          </a:xfrm>
        </p:grpSpPr>
        <p:sp>
          <p:nvSpPr>
            <p:cNvPr id="56" name="Oval 55">
              <a:extLst>
                <a:ext uri="{FF2B5EF4-FFF2-40B4-BE49-F238E27FC236}">
                  <a16:creationId xmlns:a16="http://schemas.microsoft.com/office/drawing/2014/main" id="{43FAAD05-17D3-4416-99B9-4374CEB5ED57}"/>
                </a:ext>
                <a:ext uri="{C183D7F6-B498-43B3-948B-1728B52AA6E4}">
                  <adec:decorative xmlns:adec="http://schemas.microsoft.com/office/drawing/2017/decorative" xmlns="" val="1"/>
                </a:ext>
              </a:extLst>
            </p:cNvPr>
            <p:cNvSpPr/>
            <p:nvPr/>
          </p:nvSpPr>
          <p:spPr>
            <a:xfrm>
              <a:off x="7590918" y="3700069"/>
              <a:ext cx="937856" cy="956885"/>
            </a:xfrm>
            <a:prstGeom prst="ellipse">
              <a:avLst/>
            </a:prstGeom>
            <a:solidFill>
              <a:srgbClr val="001689"/>
            </a:solidFill>
            <a:ln>
              <a:solidFill>
                <a:srgbClr val="0016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4000" b="1" dirty="0">
                  <a:solidFill>
                    <a:srgbClr val="F6F6FF"/>
                  </a:solidFill>
                  <a:latin typeface="Montserrat" pitchFamily="2" charset="0"/>
                </a:rPr>
                <a:t>MML</a:t>
              </a:r>
            </a:p>
          </p:txBody>
        </p:sp>
        <p:sp>
          <p:nvSpPr>
            <p:cNvPr id="68" name="Freeform 73">
              <a:extLst>
                <a:ext uri="{FF2B5EF4-FFF2-40B4-BE49-F238E27FC236}">
                  <a16:creationId xmlns:a16="http://schemas.microsoft.com/office/drawing/2014/main" id="{499FC142-589C-4F53-AFBE-24E3EDE07394}"/>
                </a:ext>
                <a:ext uri="{C183D7F6-B498-43B3-948B-1728B52AA6E4}">
                  <adec:decorative xmlns:adec="http://schemas.microsoft.com/office/drawing/2017/decorative" xmlns="" val="1"/>
                </a:ext>
              </a:extLst>
            </p:cNvPr>
            <p:cNvSpPr>
              <a:spLocks/>
            </p:cNvSpPr>
            <p:nvPr userDrawn="1"/>
          </p:nvSpPr>
          <p:spPr bwMode="auto">
            <a:xfrm>
              <a:off x="8456455" y="3193823"/>
              <a:ext cx="805457" cy="1968103"/>
            </a:xfrm>
            <a:custGeom>
              <a:avLst/>
              <a:gdLst>
                <a:gd name="T0" fmla="*/ 0 w 226"/>
                <a:gd name="T1" fmla="*/ 552 h 552"/>
                <a:gd name="T2" fmla="*/ 164 w 226"/>
                <a:gd name="T3" fmla="*/ 163 h 552"/>
                <a:gd name="T4" fmla="*/ 2 w 226"/>
                <a:gd name="T5" fmla="*/ 0 h 552"/>
              </a:gdLst>
              <a:ahLst/>
              <a:cxnLst>
                <a:cxn ang="0">
                  <a:pos x="T0" y="T1"/>
                </a:cxn>
                <a:cxn ang="0">
                  <a:pos x="T2" y="T3"/>
                </a:cxn>
                <a:cxn ang="0">
                  <a:pos x="T4" y="T5"/>
                </a:cxn>
              </a:cxnLst>
              <a:rect l="0" t="0" r="r" b="b"/>
              <a:pathLst>
                <a:path w="226" h="552">
                  <a:moveTo>
                    <a:pt x="0" y="552"/>
                  </a:moveTo>
                  <a:cubicBezTo>
                    <a:pt x="153" y="490"/>
                    <a:pt x="226" y="316"/>
                    <a:pt x="164" y="163"/>
                  </a:cubicBezTo>
                  <a:cubicBezTo>
                    <a:pt x="133" y="86"/>
                    <a:pt x="73" y="29"/>
                    <a:pt x="2" y="0"/>
                  </a:cubicBezTo>
                </a:path>
              </a:pathLst>
            </a:custGeom>
            <a:noFill/>
            <a:ln w="12700" cap="flat">
              <a:solidFill>
                <a:srgbClr val="00168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2870" tIns="51435" rIns="102870" bIns="51435" numCol="1" rtlCol="0" anchor="t" anchorCtr="0" compatLnSpc="1">
              <a:prstTxWarp prst="textNoShape">
                <a:avLst/>
              </a:prstTxWarp>
            </a:bodyPr>
            <a:lstStyle/>
            <a:p>
              <a:pPr rtl="0"/>
              <a:endParaRPr lang="es-ES" dirty="0"/>
            </a:p>
          </p:txBody>
        </p:sp>
        <p:sp>
          <p:nvSpPr>
            <p:cNvPr id="69" name="Oval 82">
              <a:extLst>
                <a:ext uri="{FF2B5EF4-FFF2-40B4-BE49-F238E27FC236}">
                  <a16:creationId xmlns:a16="http://schemas.microsoft.com/office/drawing/2014/main" id="{A729068A-12F9-4357-8173-237B45C93445}"/>
                </a:ext>
                <a:ext uri="{C183D7F6-B498-43B3-948B-1728B52AA6E4}">
                  <adec:decorative xmlns:adec="http://schemas.microsoft.com/office/drawing/2017/decorative" xmlns="" val="1"/>
                </a:ext>
              </a:extLst>
            </p:cNvPr>
            <p:cNvSpPr>
              <a:spLocks noChangeArrowheads="1"/>
            </p:cNvSpPr>
            <p:nvPr userDrawn="1"/>
          </p:nvSpPr>
          <p:spPr bwMode="auto">
            <a:xfrm>
              <a:off x="8745776" y="3361702"/>
              <a:ext cx="119657" cy="119658"/>
            </a:xfrm>
            <a:prstGeom prst="ellipse">
              <a:avLst/>
            </a:prstGeom>
            <a:solidFill>
              <a:srgbClr val="FFFFFF"/>
            </a:solidFill>
            <a:ln w="12700" cap="flat">
              <a:solidFill>
                <a:srgbClr val="001689"/>
              </a:solidFill>
              <a:prstDash val="solid"/>
              <a:miter lim="800000"/>
              <a:headEnd/>
              <a:tailEnd/>
            </a:ln>
          </p:spPr>
          <p:txBody>
            <a:bodyPr vert="horz" wrap="square" lIns="102870" tIns="51435" rIns="102870" bIns="51435" numCol="1" rtlCol="0" anchor="t" anchorCtr="0" compatLnSpc="1">
              <a:prstTxWarp prst="textNoShape">
                <a:avLst/>
              </a:prstTxWarp>
            </a:bodyPr>
            <a:lstStyle/>
            <a:p>
              <a:pPr rtl="0"/>
              <a:endParaRPr lang="es-ES" dirty="0"/>
            </a:p>
          </p:txBody>
        </p:sp>
        <p:sp>
          <p:nvSpPr>
            <p:cNvPr id="70" name="Oval 83">
              <a:extLst>
                <a:ext uri="{FF2B5EF4-FFF2-40B4-BE49-F238E27FC236}">
                  <a16:creationId xmlns:a16="http://schemas.microsoft.com/office/drawing/2014/main" id="{BAEA35AF-7BBF-44F8-A356-A2672147537D}"/>
                </a:ext>
                <a:ext uri="{C183D7F6-B498-43B3-948B-1728B52AA6E4}">
                  <adec:decorative xmlns:adec="http://schemas.microsoft.com/office/drawing/2017/decorative" xmlns="" val="1"/>
                </a:ext>
              </a:extLst>
            </p:cNvPr>
            <p:cNvSpPr>
              <a:spLocks noChangeArrowheads="1"/>
            </p:cNvSpPr>
            <p:nvPr userDrawn="1"/>
          </p:nvSpPr>
          <p:spPr bwMode="auto">
            <a:xfrm>
              <a:off x="9058315" y="4117153"/>
              <a:ext cx="121444" cy="121444"/>
            </a:xfrm>
            <a:prstGeom prst="ellipse">
              <a:avLst/>
            </a:prstGeom>
            <a:solidFill>
              <a:srgbClr val="FFFFFF"/>
            </a:solidFill>
            <a:ln w="12700" cap="flat">
              <a:solidFill>
                <a:srgbClr val="001689"/>
              </a:solidFill>
              <a:prstDash val="solid"/>
              <a:miter lim="800000"/>
              <a:headEnd/>
              <a:tailEnd/>
            </a:ln>
          </p:spPr>
          <p:txBody>
            <a:bodyPr vert="horz" wrap="square" lIns="102870" tIns="51435" rIns="102870" bIns="51435" numCol="1" rtlCol="0" anchor="t" anchorCtr="0" compatLnSpc="1">
              <a:prstTxWarp prst="textNoShape">
                <a:avLst/>
              </a:prstTxWarp>
            </a:bodyPr>
            <a:lstStyle/>
            <a:p>
              <a:pPr rtl="0"/>
              <a:endParaRPr lang="es-ES" dirty="0"/>
            </a:p>
          </p:txBody>
        </p:sp>
        <p:sp>
          <p:nvSpPr>
            <p:cNvPr id="71" name="Oval 84">
              <a:extLst>
                <a:ext uri="{FF2B5EF4-FFF2-40B4-BE49-F238E27FC236}">
                  <a16:creationId xmlns:a16="http://schemas.microsoft.com/office/drawing/2014/main" id="{79EE8298-3064-4F92-A5D0-CBEA8AECB90C}"/>
                </a:ext>
                <a:ext uri="{C183D7F6-B498-43B3-948B-1728B52AA6E4}">
                  <adec:decorative xmlns:adec="http://schemas.microsoft.com/office/drawing/2017/decorative" xmlns="" val="1"/>
                </a:ext>
              </a:extLst>
            </p:cNvPr>
            <p:cNvSpPr>
              <a:spLocks noChangeArrowheads="1"/>
            </p:cNvSpPr>
            <p:nvPr userDrawn="1"/>
          </p:nvSpPr>
          <p:spPr bwMode="auto">
            <a:xfrm>
              <a:off x="8745776" y="4869032"/>
              <a:ext cx="119657" cy="121444"/>
            </a:xfrm>
            <a:prstGeom prst="ellipse">
              <a:avLst/>
            </a:prstGeom>
            <a:solidFill>
              <a:srgbClr val="FFFFFF"/>
            </a:solidFill>
            <a:ln w="12700" cap="flat">
              <a:solidFill>
                <a:srgbClr val="001689"/>
              </a:solidFill>
              <a:prstDash val="solid"/>
              <a:miter lim="800000"/>
              <a:headEnd/>
              <a:tailEnd/>
            </a:ln>
          </p:spPr>
          <p:txBody>
            <a:bodyPr vert="horz" wrap="square" lIns="102870" tIns="51435" rIns="102870" bIns="51435" numCol="1" rtlCol="0" anchor="t" anchorCtr="0" compatLnSpc="1">
              <a:prstTxWarp prst="textNoShape">
                <a:avLst/>
              </a:prstTxWarp>
            </a:bodyPr>
            <a:lstStyle/>
            <a:p>
              <a:pPr rtl="0"/>
              <a:endParaRPr lang="es-ES" dirty="0"/>
            </a:p>
          </p:txBody>
        </p:sp>
        <p:sp>
          <p:nvSpPr>
            <p:cNvPr id="72" name="Oval 71">
              <a:extLst>
                <a:ext uri="{FF2B5EF4-FFF2-40B4-BE49-F238E27FC236}">
                  <a16:creationId xmlns:a16="http://schemas.microsoft.com/office/drawing/2014/main" id="{5B72E64D-BC6B-454B-A60E-04F713F2BEF1}"/>
                </a:ext>
                <a:ext uri="{C183D7F6-B498-43B3-948B-1728B52AA6E4}">
                  <adec:decorative xmlns:adec="http://schemas.microsoft.com/office/drawing/2017/decorative" xmlns="" val="1"/>
                </a:ext>
              </a:extLst>
            </p:cNvPr>
            <p:cNvSpPr/>
            <p:nvPr userDrawn="1"/>
          </p:nvSpPr>
          <p:spPr>
            <a:xfrm>
              <a:off x="8167134" y="4951738"/>
              <a:ext cx="557032" cy="515906"/>
            </a:xfrm>
            <a:prstGeom prst="ellipse">
              <a:avLst/>
            </a:prstGeom>
            <a:solidFill>
              <a:srgbClr val="7C88E0"/>
            </a:solidFill>
            <a:ln w="63500">
              <a:solidFill>
                <a:srgbClr val="0016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MX" sz="1400" b="1" dirty="0">
                  <a:latin typeface="Montserrat" pitchFamily="2" charset="0"/>
                </a:rPr>
                <a:t>Medios de verificación</a:t>
              </a:r>
              <a:endParaRPr lang="es-ES" sz="1400" b="1" dirty="0">
                <a:latin typeface="Montserrat" pitchFamily="2" charset="0"/>
              </a:endParaRPr>
            </a:p>
          </p:txBody>
        </p:sp>
        <p:sp>
          <p:nvSpPr>
            <p:cNvPr id="73" name="Oval 72">
              <a:extLst>
                <a:ext uri="{FF2B5EF4-FFF2-40B4-BE49-F238E27FC236}">
                  <a16:creationId xmlns:a16="http://schemas.microsoft.com/office/drawing/2014/main" id="{A84753DD-2580-4505-91D3-7D9D0C27F195}"/>
                </a:ext>
                <a:ext uri="{C183D7F6-B498-43B3-948B-1728B52AA6E4}">
                  <adec:decorative xmlns:adec="http://schemas.microsoft.com/office/drawing/2017/decorative" xmlns="" val="1"/>
                </a:ext>
              </a:extLst>
            </p:cNvPr>
            <p:cNvSpPr/>
            <p:nvPr userDrawn="1"/>
          </p:nvSpPr>
          <p:spPr>
            <a:xfrm>
              <a:off x="8141227" y="2962221"/>
              <a:ext cx="557032" cy="579157"/>
            </a:xfrm>
            <a:prstGeom prst="ellipse">
              <a:avLst/>
            </a:prstGeom>
            <a:solidFill>
              <a:srgbClr val="495AD4"/>
            </a:solidFill>
            <a:ln w="63500">
              <a:solidFill>
                <a:srgbClr val="0016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1400" b="1" dirty="0">
                  <a:latin typeface="Montserrat" pitchFamily="2" charset="0"/>
                </a:rPr>
                <a:t>Objetivo de la medición</a:t>
              </a:r>
            </a:p>
          </p:txBody>
        </p:sp>
        <p:sp>
          <p:nvSpPr>
            <p:cNvPr id="74" name="Oval 73">
              <a:extLst>
                <a:ext uri="{FF2B5EF4-FFF2-40B4-BE49-F238E27FC236}">
                  <a16:creationId xmlns:a16="http://schemas.microsoft.com/office/drawing/2014/main" id="{C3C4EF5C-58B7-451F-869C-8B11438C0DCD}"/>
                </a:ext>
                <a:ext uri="{C183D7F6-B498-43B3-948B-1728B52AA6E4}">
                  <adec:decorative xmlns:adec="http://schemas.microsoft.com/office/drawing/2017/decorative" xmlns="" val="1"/>
                </a:ext>
              </a:extLst>
            </p:cNvPr>
            <p:cNvSpPr/>
            <p:nvPr userDrawn="1"/>
          </p:nvSpPr>
          <p:spPr>
            <a:xfrm>
              <a:off x="8800437" y="3534234"/>
              <a:ext cx="513469" cy="517732"/>
            </a:xfrm>
            <a:prstGeom prst="ellipse">
              <a:avLst/>
            </a:prstGeom>
            <a:solidFill>
              <a:srgbClr val="7C88E0"/>
            </a:solidFill>
            <a:ln w="63500">
              <a:solidFill>
                <a:srgbClr val="0016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1400" b="1" dirty="0">
                  <a:latin typeface="Montserrat" pitchFamily="2" charset="0"/>
                </a:rPr>
                <a:t>Nombre y formula de Calculo</a:t>
              </a:r>
            </a:p>
          </p:txBody>
        </p:sp>
        <p:sp>
          <p:nvSpPr>
            <p:cNvPr id="75" name="Oval 74">
              <a:extLst>
                <a:ext uri="{FF2B5EF4-FFF2-40B4-BE49-F238E27FC236}">
                  <a16:creationId xmlns:a16="http://schemas.microsoft.com/office/drawing/2014/main" id="{2CD94D27-2605-42BC-9FB6-6D8BB58110AB}"/>
                </a:ext>
                <a:ext uri="{C183D7F6-B498-43B3-948B-1728B52AA6E4}">
                  <adec:decorative xmlns:adec="http://schemas.microsoft.com/office/drawing/2017/decorative" xmlns="" val="1"/>
                </a:ext>
              </a:extLst>
            </p:cNvPr>
            <p:cNvSpPr/>
            <p:nvPr userDrawn="1"/>
          </p:nvSpPr>
          <p:spPr>
            <a:xfrm>
              <a:off x="8804902" y="4351300"/>
              <a:ext cx="534184" cy="541938"/>
            </a:xfrm>
            <a:prstGeom prst="ellipse">
              <a:avLst/>
            </a:prstGeom>
            <a:solidFill>
              <a:srgbClr val="495AD4"/>
            </a:solidFill>
            <a:ln w="63500">
              <a:solidFill>
                <a:srgbClr val="0016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1400" b="1" dirty="0">
                  <a:latin typeface="Montserrat" pitchFamily="2" charset="0"/>
                </a:rPr>
                <a:t>Frecuencia de medición</a:t>
              </a:r>
            </a:p>
          </p:txBody>
        </p:sp>
        <p:sp>
          <p:nvSpPr>
            <p:cNvPr id="60" name="Freeform 73">
              <a:extLst>
                <a:ext uri="{FF2B5EF4-FFF2-40B4-BE49-F238E27FC236}">
                  <a16:creationId xmlns:a16="http://schemas.microsoft.com/office/drawing/2014/main" id="{E9D88D5B-29E4-4B29-B4F3-CCD487364E06}"/>
                </a:ext>
                <a:ext uri="{C183D7F6-B498-43B3-948B-1728B52AA6E4}">
                  <adec:decorative xmlns:adec="http://schemas.microsoft.com/office/drawing/2017/decorative" xmlns="" val="1"/>
                </a:ext>
              </a:extLst>
            </p:cNvPr>
            <p:cNvSpPr>
              <a:spLocks/>
            </p:cNvSpPr>
            <p:nvPr userDrawn="1"/>
          </p:nvSpPr>
          <p:spPr bwMode="auto">
            <a:xfrm flipH="1">
              <a:off x="6861401" y="3193823"/>
              <a:ext cx="805457" cy="1968103"/>
            </a:xfrm>
            <a:custGeom>
              <a:avLst/>
              <a:gdLst>
                <a:gd name="T0" fmla="*/ 0 w 226"/>
                <a:gd name="T1" fmla="*/ 552 h 552"/>
                <a:gd name="T2" fmla="*/ 164 w 226"/>
                <a:gd name="T3" fmla="*/ 163 h 552"/>
                <a:gd name="T4" fmla="*/ 2 w 226"/>
                <a:gd name="T5" fmla="*/ 0 h 552"/>
              </a:gdLst>
              <a:ahLst/>
              <a:cxnLst>
                <a:cxn ang="0">
                  <a:pos x="T0" y="T1"/>
                </a:cxn>
                <a:cxn ang="0">
                  <a:pos x="T2" y="T3"/>
                </a:cxn>
                <a:cxn ang="0">
                  <a:pos x="T4" y="T5"/>
                </a:cxn>
              </a:cxnLst>
              <a:rect l="0" t="0" r="r" b="b"/>
              <a:pathLst>
                <a:path w="226" h="552">
                  <a:moveTo>
                    <a:pt x="0" y="552"/>
                  </a:moveTo>
                  <a:cubicBezTo>
                    <a:pt x="153" y="490"/>
                    <a:pt x="226" y="316"/>
                    <a:pt x="164" y="163"/>
                  </a:cubicBezTo>
                  <a:cubicBezTo>
                    <a:pt x="133" y="86"/>
                    <a:pt x="73" y="29"/>
                    <a:pt x="2" y="0"/>
                  </a:cubicBezTo>
                </a:path>
              </a:pathLst>
            </a:custGeom>
            <a:noFill/>
            <a:ln w="12700" cap="flat">
              <a:solidFill>
                <a:srgbClr val="00168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2870" tIns="51435" rIns="102870" bIns="51435" numCol="1" rtlCol="0" anchor="t" anchorCtr="0" compatLnSpc="1">
              <a:prstTxWarp prst="textNoShape">
                <a:avLst/>
              </a:prstTxWarp>
            </a:bodyPr>
            <a:lstStyle/>
            <a:p>
              <a:pPr rtl="0"/>
              <a:endParaRPr lang="es-ES" dirty="0"/>
            </a:p>
          </p:txBody>
        </p:sp>
        <p:sp>
          <p:nvSpPr>
            <p:cNvPr id="61" name="Oval 82">
              <a:extLst>
                <a:ext uri="{FF2B5EF4-FFF2-40B4-BE49-F238E27FC236}">
                  <a16:creationId xmlns:a16="http://schemas.microsoft.com/office/drawing/2014/main" id="{D777CA1F-9E37-467F-91EA-C358BCAE6E94}"/>
                </a:ext>
                <a:ext uri="{C183D7F6-B498-43B3-948B-1728B52AA6E4}">
                  <adec:decorative xmlns:adec="http://schemas.microsoft.com/office/drawing/2017/decorative" xmlns="" val="1"/>
                </a:ext>
              </a:extLst>
            </p:cNvPr>
            <p:cNvSpPr>
              <a:spLocks noChangeArrowheads="1"/>
            </p:cNvSpPr>
            <p:nvPr userDrawn="1"/>
          </p:nvSpPr>
          <p:spPr bwMode="auto">
            <a:xfrm flipH="1">
              <a:off x="7257880" y="3361702"/>
              <a:ext cx="119657" cy="119658"/>
            </a:xfrm>
            <a:prstGeom prst="ellipse">
              <a:avLst/>
            </a:prstGeom>
            <a:solidFill>
              <a:srgbClr val="FFFFFF"/>
            </a:solidFill>
            <a:ln w="12700" cap="flat">
              <a:solidFill>
                <a:srgbClr val="001689"/>
              </a:solidFill>
              <a:prstDash val="solid"/>
              <a:miter lim="800000"/>
              <a:headEnd/>
              <a:tailEnd/>
            </a:ln>
          </p:spPr>
          <p:txBody>
            <a:bodyPr vert="horz" wrap="square" lIns="102870" tIns="51435" rIns="102870" bIns="51435" numCol="1" rtlCol="0" anchor="t" anchorCtr="0" compatLnSpc="1">
              <a:prstTxWarp prst="textNoShape">
                <a:avLst/>
              </a:prstTxWarp>
            </a:bodyPr>
            <a:lstStyle/>
            <a:p>
              <a:pPr rtl="0"/>
              <a:endParaRPr lang="es-ES" dirty="0"/>
            </a:p>
          </p:txBody>
        </p:sp>
        <p:sp>
          <p:nvSpPr>
            <p:cNvPr id="62" name="Oval 83">
              <a:extLst>
                <a:ext uri="{FF2B5EF4-FFF2-40B4-BE49-F238E27FC236}">
                  <a16:creationId xmlns:a16="http://schemas.microsoft.com/office/drawing/2014/main" id="{0C244881-4544-4B25-B75E-F3A0E975BD96}"/>
                </a:ext>
                <a:ext uri="{C183D7F6-B498-43B3-948B-1728B52AA6E4}">
                  <adec:decorative xmlns:adec="http://schemas.microsoft.com/office/drawing/2017/decorative" xmlns="" val="1"/>
                </a:ext>
              </a:extLst>
            </p:cNvPr>
            <p:cNvSpPr>
              <a:spLocks noChangeArrowheads="1"/>
            </p:cNvSpPr>
            <p:nvPr userDrawn="1"/>
          </p:nvSpPr>
          <p:spPr bwMode="auto">
            <a:xfrm flipH="1">
              <a:off x="6943554" y="4117153"/>
              <a:ext cx="121444" cy="121444"/>
            </a:xfrm>
            <a:prstGeom prst="ellipse">
              <a:avLst/>
            </a:prstGeom>
            <a:solidFill>
              <a:srgbClr val="FFFFFF"/>
            </a:solidFill>
            <a:ln w="12700" cap="flat">
              <a:solidFill>
                <a:srgbClr val="001689"/>
              </a:solidFill>
              <a:prstDash val="solid"/>
              <a:miter lim="800000"/>
              <a:headEnd/>
              <a:tailEnd/>
            </a:ln>
          </p:spPr>
          <p:txBody>
            <a:bodyPr vert="horz" wrap="square" lIns="102870" tIns="51435" rIns="102870" bIns="51435" numCol="1" rtlCol="0" anchor="t" anchorCtr="0" compatLnSpc="1">
              <a:prstTxWarp prst="textNoShape">
                <a:avLst/>
              </a:prstTxWarp>
            </a:bodyPr>
            <a:lstStyle/>
            <a:p>
              <a:pPr rtl="0"/>
              <a:endParaRPr lang="es-ES" dirty="0"/>
            </a:p>
          </p:txBody>
        </p:sp>
        <p:sp>
          <p:nvSpPr>
            <p:cNvPr id="63" name="Oval 84">
              <a:extLst>
                <a:ext uri="{FF2B5EF4-FFF2-40B4-BE49-F238E27FC236}">
                  <a16:creationId xmlns:a16="http://schemas.microsoft.com/office/drawing/2014/main" id="{8B71A0AB-6114-4CF9-8D57-9067FC29C2C8}"/>
                </a:ext>
                <a:ext uri="{C183D7F6-B498-43B3-948B-1728B52AA6E4}">
                  <adec:decorative xmlns:adec="http://schemas.microsoft.com/office/drawing/2017/decorative" xmlns="" val="1"/>
                </a:ext>
              </a:extLst>
            </p:cNvPr>
            <p:cNvSpPr>
              <a:spLocks noChangeArrowheads="1"/>
            </p:cNvSpPr>
            <p:nvPr userDrawn="1"/>
          </p:nvSpPr>
          <p:spPr bwMode="auto">
            <a:xfrm flipH="1">
              <a:off x="7257880" y="4869032"/>
              <a:ext cx="119657" cy="121444"/>
            </a:xfrm>
            <a:prstGeom prst="ellipse">
              <a:avLst/>
            </a:prstGeom>
            <a:solidFill>
              <a:srgbClr val="FFFFFF"/>
            </a:solidFill>
            <a:ln w="12700" cap="flat">
              <a:solidFill>
                <a:srgbClr val="001689"/>
              </a:solidFill>
              <a:prstDash val="solid"/>
              <a:miter lim="800000"/>
              <a:headEnd/>
              <a:tailEnd/>
            </a:ln>
          </p:spPr>
          <p:txBody>
            <a:bodyPr vert="horz" wrap="square" lIns="102870" tIns="51435" rIns="102870" bIns="51435" numCol="1" rtlCol="0" anchor="t" anchorCtr="0" compatLnSpc="1">
              <a:prstTxWarp prst="textNoShape">
                <a:avLst/>
              </a:prstTxWarp>
            </a:bodyPr>
            <a:lstStyle/>
            <a:p>
              <a:pPr rtl="0"/>
              <a:endParaRPr lang="es-ES" dirty="0"/>
            </a:p>
          </p:txBody>
        </p:sp>
        <p:sp>
          <p:nvSpPr>
            <p:cNvPr id="64" name="Oval 63">
              <a:extLst>
                <a:ext uri="{FF2B5EF4-FFF2-40B4-BE49-F238E27FC236}">
                  <a16:creationId xmlns:a16="http://schemas.microsoft.com/office/drawing/2014/main" id="{F159BB71-6DB4-478E-9936-ED08FA185594}"/>
                </a:ext>
                <a:ext uri="{C183D7F6-B498-43B3-948B-1728B52AA6E4}">
                  <adec:decorative xmlns:adec="http://schemas.microsoft.com/office/drawing/2017/decorative" xmlns="" val="1"/>
                </a:ext>
              </a:extLst>
            </p:cNvPr>
            <p:cNvSpPr/>
            <p:nvPr userDrawn="1"/>
          </p:nvSpPr>
          <p:spPr>
            <a:xfrm flipH="1">
              <a:off x="7372761" y="4966270"/>
              <a:ext cx="524876" cy="515906"/>
            </a:xfrm>
            <a:prstGeom prst="ellipse">
              <a:avLst/>
            </a:prstGeom>
            <a:solidFill>
              <a:srgbClr val="495AD4"/>
            </a:solidFill>
            <a:ln w="63500">
              <a:solidFill>
                <a:srgbClr val="0016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1400" b="1" dirty="0">
                  <a:latin typeface="Montserrat" pitchFamily="2" charset="0"/>
                </a:rPr>
                <a:t>Identificar factores relevantes</a:t>
              </a:r>
            </a:p>
          </p:txBody>
        </p:sp>
        <p:sp>
          <p:nvSpPr>
            <p:cNvPr id="65" name="Oval 64">
              <a:extLst>
                <a:ext uri="{FF2B5EF4-FFF2-40B4-BE49-F238E27FC236}">
                  <a16:creationId xmlns:a16="http://schemas.microsoft.com/office/drawing/2014/main" id="{A1D86BFE-30D3-4683-A764-37E2A565575A}"/>
                </a:ext>
                <a:ext uri="{C183D7F6-B498-43B3-948B-1728B52AA6E4}">
                  <adec:decorative xmlns:adec="http://schemas.microsoft.com/office/drawing/2017/decorative" xmlns="" val="1"/>
                </a:ext>
              </a:extLst>
            </p:cNvPr>
            <p:cNvSpPr/>
            <p:nvPr userDrawn="1"/>
          </p:nvSpPr>
          <p:spPr>
            <a:xfrm flipH="1">
              <a:off x="7370393" y="2984939"/>
              <a:ext cx="557032" cy="579157"/>
            </a:xfrm>
            <a:prstGeom prst="ellipse">
              <a:avLst/>
            </a:prstGeom>
            <a:solidFill>
              <a:srgbClr val="7C88E0"/>
            </a:solidFill>
            <a:ln w="63500">
              <a:solidFill>
                <a:srgbClr val="0016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sz="1600" dirty="0">
                <a:solidFill>
                  <a:srgbClr val="001689"/>
                </a:solidFill>
                <a:latin typeface="Montserrat" panose="00000500000000000000" pitchFamily="2" charset="0"/>
                <a:cs typeface="DM Sans"/>
              </a:endParaRPr>
            </a:p>
            <a:p>
              <a:pPr algn="ctr" rtl="0"/>
              <a:r>
                <a:rPr lang="es-MX" sz="1400" b="1" dirty="0">
                  <a:solidFill>
                    <a:srgbClr val="FFFFFF"/>
                  </a:solidFill>
                  <a:latin typeface="Montserrat" panose="00000500000000000000" pitchFamily="2" charset="0"/>
                  <a:cs typeface="DM Sans"/>
                </a:rPr>
                <a:t>Ámbitos </a:t>
              </a:r>
            </a:p>
            <a:p>
              <a:pPr algn="ctr" rtl="0"/>
              <a:r>
                <a:rPr lang="es-MX" sz="1400" b="1" dirty="0">
                  <a:solidFill>
                    <a:srgbClr val="FFFFFF"/>
                  </a:solidFill>
                  <a:latin typeface="Montserrat" panose="00000500000000000000" pitchFamily="2" charset="0"/>
                  <a:cs typeface="DM Sans"/>
                </a:rPr>
                <a:t>de </a:t>
              </a:r>
            </a:p>
            <a:p>
              <a:pPr algn="ctr" rtl="0"/>
              <a:r>
                <a:rPr lang="es-MX" sz="1400" b="1" dirty="0">
                  <a:solidFill>
                    <a:srgbClr val="FFFFFF"/>
                  </a:solidFill>
                  <a:latin typeface="Montserrat" panose="00000500000000000000" pitchFamily="2" charset="0"/>
                  <a:cs typeface="DM Sans"/>
                </a:rPr>
                <a:t>desempeño</a:t>
              </a:r>
            </a:p>
            <a:p>
              <a:pPr algn="ctr" rtl="0"/>
              <a:endParaRPr lang="es-ES" dirty="0"/>
            </a:p>
          </p:txBody>
        </p:sp>
        <p:sp>
          <p:nvSpPr>
            <p:cNvPr id="66" name="Oval 65">
              <a:extLst>
                <a:ext uri="{FF2B5EF4-FFF2-40B4-BE49-F238E27FC236}">
                  <a16:creationId xmlns:a16="http://schemas.microsoft.com/office/drawing/2014/main" id="{36EC2B61-2E56-4C45-8194-6105787FB38B}"/>
                </a:ext>
                <a:ext uri="{C183D7F6-B498-43B3-948B-1728B52AA6E4}">
                  <adec:decorative xmlns:adec="http://schemas.microsoft.com/office/drawing/2017/decorative" xmlns="" val="1"/>
                </a:ext>
              </a:extLst>
            </p:cNvPr>
            <p:cNvSpPr/>
            <p:nvPr userDrawn="1"/>
          </p:nvSpPr>
          <p:spPr>
            <a:xfrm flipH="1">
              <a:off x="6804942" y="3534234"/>
              <a:ext cx="557032" cy="572013"/>
            </a:xfrm>
            <a:prstGeom prst="ellipse">
              <a:avLst/>
            </a:prstGeom>
            <a:solidFill>
              <a:srgbClr val="495AD4"/>
            </a:solidFill>
            <a:ln w="63500">
              <a:solidFill>
                <a:srgbClr val="0016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MX" sz="1400" b="1" dirty="0">
                  <a:solidFill>
                    <a:srgbClr val="FFFFFF"/>
                  </a:solidFill>
                  <a:latin typeface="Montserrat" panose="00000500000000000000" pitchFamily="2" charset="0"/>
                </a:rPr>
                <a:t>Dimensión</a:t>
              </a:r>
              <a:endParaRPr lang="es-ES" sz="1400" b="1" dirty="0">
                <a:solidFill>
                  <a:srgbClr val="FFFFFF"/>
                </a:solidFill>
                <a:latin typeface="Montserrat" panose="00000500000000000000" pitchFamily="2" charset="0"/>
              </a:endParaRPr>
            </a:p>
          </p:txBody>
        </p:sp>
        <p:sp>
          <p:nvSpPr>
            <p:cNvPr id="67" name="Oval 66">
              <a:extLst>
                <a:ext uri="{FF2B5EF4-FFF2-40B4-BE49-F238E27FC236}">
                  <a16:creationId xmlns:a16="http://schemas.microsoft.com/office/drawing/2014/main" id="{5AE4FAA2-EA75-4714-B34C-8A40D0061440}"/>
                </a:ext>
                <a:ext uri="{C183D7F6-B498-43B3-948B-1728B52AA6E4}">
                  <adec:decorative xmlns:adec="http://schemas.microsoft.com/office/drawing/2017/decorative" xmlns="" val="1"/>
                </a:ext>
              </a:extLst>
            </p:cNvPr>
            <p:cNvSpPr/>
            <p:nvPr userDrawn="1"/>
          </p:nvSpPr>
          <p:spPr>
            <a:xfrm flipH="1">
              <a:off x="6852661" y="4351300"/>
              <a:ext cx="524876" cy="541938"/>
            </a:xfrm>
            <a:prstGeom prst="ellipse">
              <a:avLst/>
            </a:prstGeom>
            <a:solidFill>
              <a:srgbClr val="7C88E0"/>
            </a:solidFill>
            <a:ln w="63500">
              <a:solidFill>
                <a:srgbClr val="0016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1600" b="1" dirty="0">
                  <a:latin typeface="Montserrat" pitchFamily="2" charset="0"/>
                </a:rPr>
                <a:t>Claridad</a:t>
              </a:r>
            </a:p>
          </p:txBody>
        </p:sp>
      </p:grpSp>
      <p:sp>
        <p:nvSpPr>
          <p:cNvPr id="29" name="Elipse 28">
            <a:extLst>
              <a:ext uri="{FF2B5EF4-FFF2-40B4-BE49-F238E27FC236}">
                <a16:creationId xmlns:a16="http://schemas.microsoft.com/office/drawing/2014/main" id="{06053722-9B91-A8A9-9826-EF0E60B12294}"/>
              </a:ext>
            </a:extLst>
          </p:cNvPr>
          <p:cNvSpPr/>
          <p:nvPr/>
        </p:nvSpPr>
        <p:spPr>
          <a:xfrm rot="10800000" flipH="1" flipV="1">
            <a:off x="1844232" y="2925420"/>
            <a:ext cx="4320000" cy="4320000"/>
          </a:xfrm>
          <a:prstGeom prst="ellipse">
            <a:avLst/>
          </a:prstGeom>
          <a:solidFill>
            <a:srgbClr val="BBC1E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rgbClr val="001689"/>
                </a:solidFill>
                <a:latin typeface="Montserrat" pitchFamily="2" charset="0"/>
              </a:rPr>
              <a:t>Elementos </a:t>
            </a:r>
          </a:p>
          <a:p>
            <a:pPr algn="ctr"/>
            <a:r>
              <a:rPr lang="es-MX" sz="2800" b="1" dirty="0">
                <a:solidFill>
                  <a:srgbClr val="001689"/>
                </a:solidFill>
                <a:latin typeface="Montserrat" pitchFamily="2" charset="0"/>
              </a:rPr>
              <a:t>por </a:t>
            </a:r>
          </a:p>
          <a:p>
            <a:pPr algn="ctr"/>
            <a:r>
              <a:rPr lang="es-MX" sz="2800" b="1" dirty="0">
                <a:solidFill>
                  <a:srgbClr val="001689"/>
                </a:solidFill>
                <a:latin typeface="Montserrat" pitchFamily="2" charset="0"/>
              </a:rPr>
              <a:t>cumplir</a:t>
            </a:r>
          </a:p>
        </p:txBody>
      </p:sp>
      <p:pic>
        <p:nvPicPr>
          <p:cNvPr id="34" name="Picture 7">
            <a:extLst>
              <a:ext uri="{FF2B5EF4-FFF2-40B4-BE49-F238E27FC236}">
                <a16:creationId xmlns:a16="http://schemas.microsoft.com/office/drawing/2014/main" id="{3641DFCF-A691-D631-6FE3-249235D79B6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4249400" y="517157"/>
            <a:ext cx="3459858" cy="1060578"/>
          </a:xfrm>
          <a:prstGeom prst="rect">
            <a:avLst/>
          </a:prstGeom>
        </p:spPr>
      </p:pic>
      <p:sp>
        <p:nvSpPr>
          <p:cNvPr id="50" name="object 5">
            <a:extLst>
              <a:ext uri="{FF2B5EF4-FFF2-40B4-BE49-F238E27FC236}">
                <a16:creationId xmlns:a16="http://schemas.microsoft.com/office/drawing/2014/main" id="{37038522-208B-4486-5639-A4CF7758AA39}"/>
              </a:ext>
            </a:extLst>
          </p:cNvPr>
          <p:cNvSpPr txBox="1">
            <a:spLocks/>
          </p:cNvSpPr>
          <p:nvPr/>
        </p:nvSpPr>
        <p:spPr>
          <a:xfrm>
            <a:off x="533400" y="477311"/>
            <a:ext cx="12908915" cy="1136208"/>
          </a:xfrm>
          <a:prstGeom prst="rect">
            <a:avLst/>
          </a:prstGeom>
        </p:spPr>
        <p:txBody>
          <a:bodyPr vert="horz" wrap="square" lIns="0" tIns="12700" rIns="0" bIns="0" rtlCol="0">
            <a:spAutoFit/>
          </a:bodyPr>
          <a:lstStyle>
            <a:lvl1pPr>
              <a:defRPr sz="3650" b="1" i="0">
                <a:solidFill>
                  <a:srgbClr val="E98517"/>
                </a:solidFill>
                <a:latin typeface="DM Sans"/>
                <a:ea typeface="+mj-ea"/>
                <a:cs typeface="DM Sans"/>
              </a:defRPr>
            </a:lvl1pPr>
          </a:lstStyle>
          <a:p>
            <a:pPr marL="12700" algn="ctr">
              <a:spcBef>
                <a:spcPts val="100"/>
              </a:spcBef>
            </a:pPr>
            <a:r>
              <a:rPr lang="es-MX" dirty="0">
                <a:solidFill>
                  <a:srgbClr val="001689"/>
                </a:solidFill>
                <a:latin typeface="Montserrat" panose="00000500000000000000" pitchFamily="2" charset="0"/>
              </a:rPr>
              <a:t>Aplicación de la MML en la Administración Pública Federal </a:t>
            </a:r>
            <a:endParaRPr lang="es-MX" spc="-10" dirty="0">
              <a:solidFill>
                <a:srgbClr val="001689"/>
              </a:solidFill>
              <a:latin typeface="Montserrat" panose="00000500000000000000" pitchFamily="2" charset="0"/>
            </a:endParaRPr>
          </a:p>
        </p:txBody>
      </p:sp>
      <p:sp>
        <p:nvSpPr>
          <p:cNvPr id="55" name="object 6">
            <a:extLst>
              <a:ext uri="{FF2B5EF4-FFF2-40B4-BE49-F238E27FC236}">
                <a16:creationId xmlns:a16="http://schemas.microsoft.com/office/drawing/2014/main" id="{5CF0CD31-1FBE-E43B-517C-EB6133374CFF}"/>
              </a:ext>
            </a:extLst>
          </p:cNvPr>
          <p:cNvSpPr/>
          <p:nvPr/>
        </p:nvSpPr>
        <p:spPr>
          <a:xfrm>
            <a:off x="0" y="1648586"/>
            <a:ext cx="3916679" cy="38100"/>
          </a:xfrm>
          <a:custGeom>
            <a:avLst/>
            <a:gdLst/>
            <a:ahLst/>
            <a:cxnLst/>
            <a:rect l="l" t="t" r="r" b="b"/>
            <a:pathLst>
              <a:path w="3916679" h="38100">
                <a:moveTo>
                  <a:pt x="0" y="38099"/>
                </a:moveTo>
                <a:lnTo>
                  <a:pt x="0" y="0"/>
                </a:lnTo>
                <a:lnTo>
                  <a:pt x="3916242" y="0"/>
                </a:lnTo>
                <a:lnTo>
                  <a:pt x="3916242" y="38099"/>
                </a:lnTo>
                <a:lnTo>
                  <a:pt x="0" y="38099"/>
                </a:lnTo>
                <a:close/>
              </a:path>
            </a:pathLst>
          </a:custGeom>
          <a:solidFill>
            <a:srgbClr val="E98517"/>
          </a:solidFill>
        </p:spPr>
        <p:txBody>
          <a:bodyPr wrap="square" lIns="0" tIns="0" rIns="0" bIns="0" rtlCol="0"/>
          <a:lstStyle/>
          <a:p>
            <a:endParaRPr/>
          </a:p>
        </p:txBody>
      </p:sp>
      <p:pic>
        <p:nvPicPr>
          <p:cNvPr id="57" name="Imagen 56">
            <a:extLst>
              <a:ext uri="{FF2B5EF4-FFF2-40B4-BE49-F238E27FC236}">
                <a16:creationId xmlns:a16="http://schemas.microsoft.com/office/drawing/2014/main" id="{B68EB12A-C778-A637-CB9F-F751DA1A4B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9107080"/>
            <a:ext cx="5314833" cy="832869"/>
          </a:xfrm>
          <a:prstGeom prst="rect">
            <a:avLst/>
          </a:prstGeom>
        </p:spPr>
      </p:pic>
    </p:spTree>
    <p:extLst>
      <p:ext uri="{BB962C8B-B14F-4D97-AF65-F5344CB8AC3E}">
        <p14:creationId xmlns:p14="http://schemas.microsoft.com/office/powerpoint/2010/main" val="30090333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6" name="object 6"/>
          <p:cNvSpPr/>
          <p:nvPr/>
        </p:nvSpPr>
        <p:spPr>
          <a:xfrm>
            <a:off x="0" y="1648586"/>
            <a:ext cx="3916679" cy="38100"/>
          </a:xfrm>
          <a:custGeom>
            <a:avLst/>
            <a:gdLst/>
            <a:ahLst/>
            <a:cxnLst/>
            <a:rect l="l" t="t" r="r" b="b"/>
            <a:pathLst>
              <a:path w="3916679" h="38100">
                <a:moveTo>
                  <a:pt x="0" y="38099"/>
                </a:moveTo>
                <a:lnTo>
                  <a:pt x="0" y="0"/>
                </a:lnTo>
                <a:lnTo>
                  <a:pt x="3916242" y="0"/>
                </a:lnTo>
                <a:lnTo>
                  <a:pt x="3916242" y="38099"/>
                </a:lnTo>
                <a:lnTo>
                  <a:pt x="0" y="38099"/>
                </a:lnTo>
                <a:close/>
              </a:path>
            </a:pathLst>
          </a:custGeom>
          <a:solidFill>
            <a:srgbClr val="E98517"/>
          </a:solidFill>
        </p:spPr>
        <p:txBody>
          <a:bodyPr wrap="square" lIns="0" tIns="0" rIns="0" bIns="0" rtlCol="0"/>
          <a:lstStyle/>
          <a:p>
            <a:endParaRPr/>
          </a:p>
        </p:txBody>
      </p:sp>
      <p:pic>
        <p:nvPicPr>
          <p:cNvPr id="8" name="Picture 7">
            <a:extLst>
              <a:ext uri="{FF2B5EF4-FFF2-40B4-BE49-F238E27FC236}">
                <a16:creationId xmlns:a16="http://schemas.microsoft.com/office/drawing/2014/main" id="{A20EA7A8-A10E-5304-1D02-6B3C8D929A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249400" y="517157"/>
            <a:ext cx="3459858" cy="1060578"/>
          </a:xfrm>
          <a:prstGeom prst="rect">
            <a:avLst/>
          </a:prstGeom>
        </p:spPr>
      </p:pic>
      <p:sp>
        <p:nvSpPr>
          <p:cNvPr id="32" name="object 5"/>
          <p:cNvSpPr txBox="1">
            <a:spLocks/>
          </p:cNvSpPr>
          <p:nvPr/>
        </p:nvSpPr>
        <p:spPr>
          <a:xfrm>
            <a:off x="533400" y="477311"/>
            <a:ext cx="12908915" cy="1136208"/>
          </a:xfrm>
          <a:prstGeom prst="rect">
            <a:avLst/>
          </a:prstGeom>
        </p:spPr>
        <p:txBody>
          <a:bodyPr vert="horz" wrap="square" lIns="0" tIns="12700" rIns="0" bIns="0" rtlCol="0">
            <a:spAutoFit/>
          </a:bodyPr>
          <a:lstStyle>
            <a:lvl1pPr>
              <a:defRPr sz="3650" b="1" i="0">
                <a:solidFill>
                  <a:srgbClr val="E98517"/>
                </a:solidFill>
                <a:latin typeface="DM Sans"/>
                <a:ea typeface="+mj-ea"/>
                <a:cs typeface="DM Sans"/>
              </a:defRPr>
            </a:lvl1pPr>
          </a:lstStyle>
          <a:p>
            <a:pPr marL="12700" algn="ctr">
              <a:spcBef>
                <a:spcPts val="100"/>
              </a:spcBef>
            </a:pPr>
            <a:r>
              <a:rPr lang="es-MX" dirty="0">
                <a:solidFill>
                  <a:srgbClr val="001689"/>
                </a:solidFill>
                <a:latin typeface="Montserrat" panose="00000500000000000000" pitchFamily="2" charset="0"/>
              </a:rPr>
              <a:t>Aplicación de la MML en la Administración Pública Federal </a:t>
            </a:r>
            <a:endParaRPr lang="es-MX" spc="-10" dirty="0">
              <a:solidFill>
                <a:srgbClr val="001689"/>
              </a:solidFill>
              <a:latin typeface="Montserrat" panose="00000500000000000000" pitchFamily="2" charset="0"/>
            </a:endParaRPr>
          </a:p>
        </p:txBody>
      </p:sp>
      <p:grpSp>
        <p:nvGrpSpPr>
          <p:cNvPr id="2" name="Grupo 1">
            <a:extLst>
              <a:ext uri="{FF2B5EF4-FFF2-40B4-BE49-F238E27FC236}">
                <a16:creationId xmlns:a16="http://schemas.microsoft.com/office/drawing/2014/main" id="{78CB1C31-81CC-9D0C-110D-17468C67E0ED}"/>
              </a:ext>
            </a:extLst>
          </p:cNvPr>
          <p:cNvGrpSpPr/>
          <p:nvPr/>
        </p:nvGrpSpPr>
        <p:grpSpPr>
          <a:xfrm>
            <a:off x="4953000" y="2334054"/>
            <a:ext cx="12319000" cy="6316924"/>
            <a:chOff x="1016000" y="2095850"/>
            <a:chExt cx="12319000" cy="6316924"/>
          </a:xfrm>
        </p:grpSpPr>
        <p:graphicFrame>
          <p:nvGraphicFramePr>
            <p:cNvPr id="5" name="Diagrama 4"/>
            <p:cNvGraphicFramePr/>
            <p:nvPr>
              <p:extLst/>
            </p:nvPr>
          </p:nvGraphicFramePr>
          <p:xfrm>
            <a:off x="1016000" y="2095850"/>
            <a:ext cx="12319000" cy="6316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adroTexto 9"/>
            <p:cNvSpPr txBox="1"/>
            <p:nvPr/>
          </p:nvSpPr>
          <p:spPr>
            <a:xfrm>
              <a:off x="1141133" y="2311989"/>
              <a:ext cx="579978" cy="923330"/>
            </a:xfrm>
            <a:prstGeom prst="rect">
              <a:avLst/>
            </a:prstGeom>
            <a:noFill/>
          </p:spPr>
          <p:txBody>
            <a:bodyPr wrap="square" rtlCol="0">
              <a:spAutoFit/>
            </a:bodyPr>
            <a:lstStyle/>
            <a:p>
              <a:r>
                <a:rPr lang="es-MX" sz="5400" b="1" dirty="0">
                  <a:solidFill>
                    <a:srgbClr val="FFFFFF"/>
                  </a:solidFill>
                  <a:latin typeface="Montserrat" panose="00000500000000000000" pitchFamily="2" charset="0"/>
                </a:rPr>
                <a:t>C</a:t>
              </a:r>
            </a:p>
          </p:txBody>
        </p:sp>
        <p:sp>
          <p:nvSpPr>
            <p:cNvPr id="37" name="CuadroTexto 36"/>
            <p:cNvSpPr txBox="1"/>
            <p:nvPr/>
          </p:nvSpPr>
          <p:spPr>
            <a:xfrm>
              <a:off x="1709641" y="3309567"/>
              <a:ext cx="579978" cy="923330"/>
            </a:xfrm>
            <a:prstGeom prst="rect">
              <a:avLst/>
            </a:prstGeom>
            <a:noFill/>
          </p:spPr>
          <p:txBody>
            <a:bodyPr wrap="square" rtlCol="0">
              <a:spAutoFit/>
            </a:bodyPr>
            <a:lstStyle/>
            <a:p>
              <a:r>
                <a:rPr lang="es-MX" sz="5400" b="1" dirty="0">
                  <a:solidFill>
                    <a:srgbClr val="FFFFFF"/>
                  </a:solidFill>
                  <a:latin typeface="Montserrat" panose="00000500000000000000" pitchFamily="2" charset="0"/>
                </a:rPr>
                <a:t>R</a:t>
              </a:r>
            </a:p>
          </p:txBody>
        </p:sp>
        <p:sp>
          <p:nvSpPr>
            <p:cNvPr id="38" name="CuadroTexto 37"/>
            <p:cNvSpPr txBox="1"/>
            <p:nvPr/>
          </p:nvSpPr>
          <p:spPr>
            <a:xfrm>
              <a:off x="1958339" y="4295148"/>
              <a:ext cx="579978" cy="923330"/>
            </a:xfrm>
            <a:prstGeom prst="rect">
              <a:avLst/>
            </a:prstGeom>
            <a:noFill/>
          </p:spPr>
          <p:txBody>
            <a:bodyPr wrap="square" rtlCol="0">
              <a:spAutoFit/>
            </a:bodyPr>
            <a:lstStyle/>
            <a:p>
              <a:r>
                <a:rPr lang="es-MX" sz="5400" b="1" dirty="0">
                  <a:solidFill>
                    <a:srgbClr val="FFFFFF"/>
                  </a:solidFill>
                  <a:latin typeface="Montserrat" panose="00000500000000000000" pitchFamily="2" charset="0"/>
                </a:rPr>
                <a:t>E</a:t>
              </a:r>
            </a:p>
          </p:txBody>
        </p:sp>
        <p:sp>
          <p:nvSpPr>
            <p:cNvPr id="39" name="CuadroTexto 38"/>
            <p:cNvSpPr txBox="1"/>
            <p:nvPr/>
          </p:nvSpPr>
          <p:spPr>
            <a:xfrm>
              <a:off x="1920522" y="5301908"/>
              <a:ext cx="579978" cy="923330"/>
            </a:xfrm>
            <a:prstGeom prst="rect">
              <a:avLst/>
            </a:prstGeom>
            <a:noFill/>
          </p:spPr>
          <p:txBody>
            <a:bodyPr wrap="square" rtlCol="0">
              <a:spAutoFit/>
            </a:bodyPr>
            <a:lstStyle/>
            <a:p>
              <a:r>
                <a:rPr lang="es-MX" sz="5400" b="1" dirty="0">
                  <a:solidFill>
                    <a:srgbClr val="FFFFFF"/>
                  </a:solidFill>
                  <a:latin typeface="Montserrat" panose="00000500000000000000" pitchFamily="2" charset="0"/>
                </a:rPr>
                <a:t>M</a:t>
              </a:r>
            </a:p>
          </p:txBody>
        </p:sp>
        <p:sp>
          <p:nvSpPr>
            <p:cNvPr id="40" name="CuadroTexto 39"/>
            <p:cNvSpPr txBox="1"/>
            <p:nvPr/>
          </p:nvSpPr>
          <p:spPr>
            <a:xfrm>
              <a:off x="1721111" y="6277064"/>
              <a:ext cx="579978" cy="923330"/>
            </a:xfrm>
            <a:prstGeom prst="rect">
              <a:avLst/>
            </a:prstGeom>
            <a:noFill/>
          </p:spPr>
          <p:txBody>
            <a:bodyPr wrap="square" rtlCol="0">
              <a:spAutoFit/>
            </a:bodyPr>
            <a:lstStyle/>
            <a:p>
              <a:r>
                <a:rPr lang="es-MX" sz="5400" b="1" dirty="0">
                  <a:solidFill>
                    <a:srgbClr val="FFFFFF"/>
                  </a:solidFill>
                  <a:latin typeface="Montserrat" panose="00000500000000000000" pitchFamily="2" charset="0"/>
                </a:rPr>
                <a:t>A</a:t>
              </a:r>
            </a:p>
          </p:txBody>
        </p:sp>
        <p:sp>
          <p:nvSpPr>
            <p:cNvPr id="41" name="CuadroTexto 40"/>
            <p:cNvSpPr txBox="1"/>
            <p:nvPr/>
          </p:nvSpPr>
          <p:spPr>
            <a:xfrm>
              <a:off x="1173790" y="7274642"/>
              <a:ext cx="579978" cy="923330"/>
            </a:xfrm>
            <a:prstGeom prst="rect">
              <a:avLst/>
            </a:prstGeom>
            <a:noFill/>
          </p:spPr>
          <p:txBody>
            <a:bodyPr wrap="square" rtlCol="0">
              <a:spAutoFit/>
            </a:bodyPr>
            <a:lstStyle/>
            <a:p>
              <a:r>
                <a:rPr lang="es-MX" sz="5400" b="1" dirty="0">
                  <a:solidFill>
                    <a:srgbClr val="FFFFFF"/>
                  </a:solidFill>
                  <a:latin typeface="Montserrat" panose="00000500000000000000" pitchFamily="2" charset="0"/>
                </a:rPr>
                <a:t>A</a:t>
              </a:r>
            </a:p>
          </p:txBody>
        </p:sp>
      </p:grpSp>
      <p:sp>
        <p:nvSpPr>
          <p:cNvPr id="4" name="Elipse 3">
            <a:extLst>
              <a:ext uri="{FF2B5EF4-FFF2-40B4-BE49-F238E27FC236}">
                <a16:creationId xmlns:a16="http://schemas.microsoft.com/office/drawing/2014/main" id="{16E8B586-8FE5-8376-8EBA-9B8C54847589}"/>
              </a:ext>
            </a:extLst>
          </p:cNvPr>
          <p:cNvSpPr/>
          <p:nvPr/>
        </p:nvSpPr>
        <p:spPr>
          <a:xfrm rot="10800000" flipH="1" flipV="1">
            <a:off x="905490" y="3296682"/>
            <a:ext cx="4320000" cy="4320000"/>
          </a:xfrm>
          <a:prstGeom prst="ellipse">
            <a:avLst/>
          </a:prstGeom>
          <a:solidFill>
            <a:srgbClr val="BBC1E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rgbClr val="001689"/>
                </a:solidFill>
                <a:latin typeface="Montserrat" pitchFamily="2" charset="0"/>
              </a:rPr>
              <a:t>Criterios de priorización</a:t>
            </a:r>
          </a:p>
        </p:txBody>
      </p:sp>
      <p:pic>
        <p:nvPicPr>
          <p:cNvPr id="17" name="Imagen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3400" y="9107080"/>
            <a:ext cx="5314833" cy="832869"/>
          </a:xfrm>
          <a:prstGeom prst="rect">
            <a:avLst/>
          </a:prstGeom>
        </p:spPr>
      </p:pic>
    </p:spTree>
    <p:extLst>
      <p:ext uri="{BB962C8B-B14F-4D97-AF65-F5344CB8AC3E}">
        <p14:creationId xmlns:p14="http://schemas.microsoft.com/office/powerpoint/2010/main" val="1414819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8759928"/>
            <a:ext cx="18275935" cy="1527175"/>
          </a:xfrm>
          <a:custGeom>
            <a:avLst/>
            <a:gdLst/>
            <a:ahLst/>
            <a:cxnLst/>
            <a:rect l="l" t="t" r="r" b="b"/>
            <a:pathLst>
              <a:path w="18275935" h="1527175">
                <a:moveTo>
                  <a:pt x="0" y="0"/>
                </a:moveTo>
                <a:lnTo>
                  <a:pt x="18275497" y="0"/>
                </a:lnTo>
                <a:lnTo>
                  <a:pt x="18275497" y="1527071"/>
                </a:lnTo>
                <a:lnTo>
                  <a:pt x="0" y="1527071"/>
                </a:lnTo>
                <a:lnTo>
                  <a:pt x="0" y="0"/>
                </a:lnTo>
                <a:close/>
              </a:path>
            </a:pathLst>
          </a:custGeom>
          <a:solidFill>
            <a:srgbClr val="FFFFFF"/>
          </a:solidFill>
        </p:spPr>
        <p:txBody>
          <a:bodyPr wrap="square" lIns="0" tIns="0" rIns="0" bIns="0" rtlCol="0"/>
          <a:lstStyle/>
          <a:p>
            <a:endParaRPr/>
          </a:p>
        </p:txBody>
      </p:sp>
      <p:sp>
        <p:nvSpPr>
          <p:cNvPr id="5" name="object 5"/>
          <p:cNvSpPr txBox="1">
            <a:spLocks noGrp="1"/>
          </p:cNvSpPr>
          <p:nvPr>
            <p:ph type="ctrTitle"/>
          </p:nvPr>
        </p:nvSpPr>
        <p:spPr>
          <a:xfrm>
            <a:off x="533400" y="4533900"/>
            <a:ext cx="10197355" cy="2366032"/>
          </a:xfrm>
          <a:prstGeom prst="rect">
            <a:avLst/>
          </a:prstGeom>
        </p:spPr>
        <p:txBody>
          <a:bodyPr vert="horz" wrap="square" lIns="0" tIns="148590" rIns="0" bIns="0" rtlCol="0">
            <a:spAutoFit/>
          </a:bodyPr>
          <a:lstStyle/>
          <a:p>
            <a:r>
              <a:rPr lang="es-MX" sz="7200" dirty="0" smtClean="0">
                <a:solidFill>
                  <a:srgbClr val="001689"/>
                </a:solidFill>
                <a:latin typeface="Montserrat" panose="00000500000000000000" pitchFamily="2" charset="0"/>
              </a:rPr>
              <a:t>La MML en las Evaluaciones</a:t>
            </a:r>
            <a:r>
              <a:rPr lang="es-MX" sz="7200" dirty="0" smtClean="0">
                <a:solidFill>
                  <a:srgbClr val="EB8517"/>
                </a:solidFill>
                <a:latin typeface="Montserrat" panose="00000500000000000000" pitchFamily="2" charset="0"/>
              </a:rPr>
              <a:t>.</a:t>
            </a:r>
            <a:endParaRPr lang="es-MX" sz="7200" dirty="0">
              <a:solidFill>
                <a:srgbClr val="EB8517"/>
              </a:solidFill>
              <a:latin typeface="Montserrat" panose="00000500000000000000" pitchFamily="2" charset="0"/>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9107080"/>
            <a:ext cx="5314833" cy="832869"/>
          </a:xfrm>
          <a:prstGeom prst="rect">
            <a:avLst/>
          </a:prstGeom>
        </p:spPr>
      </p:pic>
      <p:pic>
        <p:nvPicPr>
          <p:cNvPr id="7" name="Picture 7">
            <a:extLst>
              <a:ext uri="{FF2B5EF4-FFF2-40B4-BE49-F238E27FC236}">
                <a16:creationId xmlns:a16="http://schemas.microsoft.com/office/drawing/2014/main" id="{BC82D3EF-613D-6579-12F5-E13D16B2A75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2000" y="904780"/>
            <a:ext cx="4560165" cy="1397864"/>
          </a:xfrm>
          <a:prstGeom prst="rect">
            <a:avLst/>
          </a:prstGeom>
        </p:spPr>
      </p:pic>
    </p:spTree>
    <p:extLst>
      <p:ext uri="{BB962C8B-B14F-4D97-AF65-F5344CB8AC3E}">
        <p14:creationId xmlns:p14="http://schemas.microsoft.com/office/powerpoint/2010/main" val="17027204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a:spLocks noGrp="1"/>
          </p:cNvSpPr>
          <p:nvPr>
            <p:ph type="title"/>
          </p:nvPr>
        </p:nvSpPr>
        <p:spPr>
          <a:xfrm>
            <a:off x="1016000" y="810949"/>
            <a:ext cx="12533630" cy="574516"/>
          </a:xfrm>
          <a:prstGeom prst="rect">
            <a:avLst/>
          </a:prstGeom>
        </p:spPr>
        <p:txBody>
          <a:bodyPr vert="horz" wrap="square" lIns="0" tIns="12700" rIns="0" bIns="0" rtlCol="0">
            <a:spAutoFit/>
          </a:bodyPr>
          <a:lstStyle/>
          <a:p>
            <a:pPr marL="12700">
              <a:lnSpc>
                <a:spcPct val="100000"/>
              </a:lnSpc>
              <a:spcBef>
                <a:spcPts val="100"/>
              </a:spcBef>
            </a:pPr>
            <a:r>
              <a:rPr lang="es-MX" dirty="0" smtClean="0">
                <a:solidFill>
                  <a:srgbClr val="001689"/>
                </a:solidFill>
                <a:latin typeface="Montserrat" panose="00000500000000000000" pitchFamily="2" charset="0"/>
              </a:rPr>
              <a:t>MML en la Evaluación</a:t>
            </a:r>
            <a:endParaRPr spc="-10" dirty="0">
              <a:solidFill>
                <a:srgbClr val="001689"/>
              </a:solidFill>
              <a:latin typeface="Montserrat" panose="00000500000000000000" pitchFamily="2" charset="0"/>
            </a:endParaRPr>
          </a:p>
        </p:txBody>
      </p:sp>
      <p:sp>
        <p:nvSpPr>
          <p:cNvPr id="6" name="object 6"/>
          <p:cNvSpPr/>
          <p:nvPr/>
        </p:nvSpPr>
        <p:spPr>
          <a:xfrm>
            <a:off x="0" y="1648586"/>
            <a:ext cx="3916679" cy="38100"/>
          </a:xfrm>
          <a:custGeom>
            <a:avLst/>
            <a:gdLst/>
            <a:ahLst/>
            <a:cxnLst/>
            <a:rect l="l" t="t" r="r" b="b"/>
            <a:pathLst>
              <a:path w="3916679" h="38100">
                <a:moveTo>
                  <a:pt x="0" y="38099"/>
                </a:moveTo>
                <a:lnTo>
                  <a:pt x="0" y="0"/>
                </a:lnTo>
                <a:lnTo>
                  <a:pt x="3916242" y="0"/>
                </a:lnTo>
                <a:lnTo>
                  <a:pt x="3916242" y="38099"/>
                </a:lnTo>
                <a:lnTo>
                  <a:pt x="0" y="38099"/>
                </a:lnTo>
                <a:close/>
              </a:path>
            </a:pathLst>
          </a:custGeom>
          <a:solidFill>
            <a:srgbClr val="E98517"/>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8" name="Picture 7">
            <a:extLst>
              <a:ext uri="{FF2B5EF4-FFF2-40B4-BE49-F238E27FC236}">
                <a16:creationId xmlns:a16="http://schemas.microsoft.com/office/drawing/2014/main" id="{A20EA7A8-A10E-5304-1D02-6B3C8D929AB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4249400" y="517157"/>
            <a:ext cx="3459858" cy="1060578"/>
          </a:xfrm>
          <a:prstGeom prst="rect">
            <a:avLst/>
          </a:prstGeom>
        </p:spPr>
      </p:pic>
      <p:sp>
        <p:nvSpPr>
          <p:cNvPr id="11" name="object 4"/>
          <p:cNvSpPr txBox="1">
            <a:spLocks noGrp="1"/>
          </p:cNvSpPr>
          <p:nvPr>
            <p:ph type="body" idx="1"/>
          </p:nvPr>
        </p:nvSpPr>
        <p:spPr>
          <a:xfrm>
            <a:off x="1524000" y="2370630"/>
            <a:ext cx="15115748" cy="1627752"/>
          </a:xfrm>
          <a:prstGeom prst="rect">
            <a:avLst/>
          </a:prstGeom>
        </p:spPr>
        <p:txBody>
          <a:bodyPr vert="horz" wrap="square" lIns="0" tIns="27939" rIns="0" bIns="0" rtlCol="0">
            <a:spAutoFit/>
          </a:bodyPr>
          <a:lstStyle/>
          <a:p>
            <a:pPr marL="342900" indent="-342900" algn="just">
              <a:lnSpc>
                <a:spcPct val="150000"/>
              </a:lnSpc>
              <a:buClr>
                <a:srgbClr val="EB8517"/>
              </a:buClr>
              <a:buFont typeface="Arial" panose="020B0604020202020204" pitchFamily="34" charset="0"/>
              <a:buChar char="•"/>
            </a:pPr>
            <a:r>
              <a:rPr lang="es-MX" dirty="0">
                <a:latin typeface="Montserrat" panose="00000500000000000000" pitchFamily="2" charset="0"/>
              </a:rPr>
              <a:t>Con el objeto de reducir la diferencia entre la formulación de los programas y la realidad, </a:t>
            </a:r>
            <a:r>
              <a:rPr lang="es-MX" dirty="0" smtClean="0">
                <a:latin typeface="Montserrat" panose="00000500000000000000" pitchFamily="2" charset="0"/>
              </a:rPr>
              <a:t>se llevan a cabo </a:t>
            </a:r>
            <a:r>
              <a:rPr lang="es-MX" dirty="0">
                <a:latin typeface="Montserrat" panose="00000500000000000000" pitchFamily="2" charset="0"/>
              </a:rPr>
              <a:t>actividades de Monitoreo y Evaluación. </a:t>
            </a:r>
            <a:endParaRPr lang="es-MX" dirty="0" smtClean="0">
              <a:latin typeface="Montserrat" panose="00000500000000000000" pitchFamily="2" charset="0"/>
            </a:endParaRPr>
          </a:p>
          <a:p>
            <a:pPr marL="342900" indent="-342900" algn="just">
              <a:lnSpc>
                <a:spcPct val="150000"/>
              </a:lnSpc>
              <a:buClr>
                <a:srgbClr val="EB8517"/>
              </a:buClr>
              <a:buFont typeface="Arial" panose="020B0604020202020204" pitchFamily="34" charset="0"/>
              <a:buChar char="•"/>
            </a:pPr>
            <a:endParaRPr lang="es-MX" dirty="0">
              <a:latin typeface="Montserrat" panose="00000500000000000000" pitchFamily="2" charset="0"/>
            </a:endParaRPr>
          </a:p>
        </p:txBody>
      </p:sp>
      <p:sp>
        <p:nvSpPr>
          <p:cNvPr id="16" name="object 4"/>
          <p:cNvSpPr txBox="1">
            <a:spLocks/>
          </p:cNvSpPr>
          <p:nvPr/>
        </p:nvSpPr>
        <p:spPr>
          <a:xfrm>
            <a:off x="1494538" y="4703549"/>
            <a:ext cx="15115748" cy="2798201"/>
          </a:xfrm>
          <a:prstGeom prst="rect">
            <a:avLst/>
          </a:prstGeom>
        </p:spPr>
        <p:txBody>
          <a:bodyPr vert="horz" wrap="square" lIns="0" tIns="27939" rIns="0" bIns="0" rtlCol="0">
            <a:spAutoFit/>
          </a:bodyPr>
          <a:lstStyle>
            <a:lvl1pPr marL="0">
              <a:defRPr sz="2400" b="0" i="0">
                <a:solidFill>
                  <a:srgbClr val="001689"/>
                </a:solidFill>
                <a:latin typeface="DM Sans"/>
                <a:ea typeface="+mn-ea"/>
                <a:cs typeface="DM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marR="0" lvl="0" indent="-342900" algn="just" defTabSz="914400" eaLnBrk="1" fontAlgn="auto" latinLnBrk="0" hangingPunct="1">
              <a:lnSpc>
                <a:spcPct val="150000"/>
              </a:lnSpc>
              <a:spcBef>
                <a:spcPts val="0"/>
              </a:spcBef>
              <a:spcAft>
                <a:spcPts val="0"/>
              </a:spcAft>
              <a:buClr>
                <a:srgbClr val="EB8517"/>
              </a:buClr>
              <a:buSzTx/>
              <a:buFont typeface="Arial" panose="020B0604020202020204" pitchFamily="34" charset="0"/>
              <a:buChar char="•"/>
              <a:tabLst/>
              <a:defRPr/>
            </a:pPr>
            <a:r>
              <a:rPr kumimoji="0" lang="es-MX" sz="2400" b="1" i="0" u="none" strike="noStrike" kern="0" cap="none" spc="0" normalizeH="0" baseline="0" noProof="0" dirty="0" smtClean="0">
                <a:ln>
                  <a:noFill/>
                </a:ln>
                <a:solidFill>
                  <a:srgbClr val="001689"/>
                </a:solidFill>
                <a:effectLst/>
                <a:uLnTx/>
                <a:uFillTx/>
                <a:latin typeface="Montserrat" panose="00000500000000000000" pitchFamily="2" charset="0"/>
                <a:ea typeface="+mn-ea"/>
              </a:rPr>
              <a:t>Monitoreo. </a:t>
            </a:r>
            <a:r>
              <a:rPr lang="es-MX" noProof="0" dirty="0"/>
              <a:t>S</a:t>
            </a:r>
            <a:r>
              <a:rPr lang="es-MX" dirty="0" smtClean="0"/>
              <a:t>e </a:t>
            </a:r>
            <a:r>
              <a:rPr lang="es-MX" dirty="0"/>
              <a:t>efectúa durante la etapa de ejecución de un programa</a:t>
            </a:r>
            <a:endParaRPr kumimoji="0" lang="es-MX" sz="2400" b="1" i="0" u="none" strike="noStrike" kern="0" cap="none" spc="0" normalizeH="0" baseline="0" noProof="0" dirty="0" smtClean="0">
              <a:ln>
                <a:noFill/>
              </a:ln>
              <a:solidFill>
                <a:srgbClr val="001689"/>
              </a:solidFill>
              <a:effectLst/>
              <a:uLnTx/>
              <a:uFillTx/>
              <a:latin typeface="Montserrat" panose="00000500000000000000" pitchFamily="2" charset="0"/>
              <a:ea typeface="+mn-ea"/>
            </a:endParaRPr>
          </a:p>
          <a:p>
            <a:pPr marL="0" marR="0" lvl="0" indent="0" algn="just" defTabSz="914400" eaLnBrk="1" fontAlgn="auto" latinLnBrk="0" hangingPunct="1">
              <a:lnSpc>
                <a:spcPct val="150000"/>
              </a:lnSpc>
              <a:spcBef>
                <a:spcPts val="0"/>
              </a:spcBef>
              <a:spcAft>
                <a:spcPts val="0"/>
              </a:spcAft>
              <a:buClr>
                <a:srgbClr val="EB8517"/>
              </a:buClr>
              <a:buSzTx/>
              <a:buFontTx/>
              <a:buNone/>
              <a:tabLst/>
              <a:defRPr/>
            </a:pPr>
            <a:endParaRPr kumimoji="0" lang="es-MX" sz="2400" b="1" i="0" u="none" strike="noStrike" kern="0" cap="none" spc="0" normalizeH="0" baseline="0" noProof="0" dirty="0">
              <a:ln>
                <a:noFill/>
              </a:ln>
              <a:solidFill>
                <a:srgbClr val="001689"/>
              </a:solidFill>
              <a:effectLst/>
              <a:uLnTx/>
              <a:uFillTx/>
              <a:latin typeface="Montserrat" panose="00000500000000000000" pitchFamily="2" charset="0"/>
              <a:ea typeface="+mn-ea"/>
            </a:endParaRPr>
          </a:p>
          <a:p>
            <a:pPr marL="342900" marR="0" lvl="0" indent="-342900" algn="just" defTabSz="914400" eaLnBrk="1" fontAlgn="auto" latinLnBrk="0" hangingPunct="1">
              <a:lnSpc>
                <a:spcPct val="150000"/>
              </a:lnSpc>
              <a:spcBef>
                <a:spcPts val="0"/>
              </a:spcBef>
              <a:spcAft>
                <a:spcPts val="0"/>
              </a:spcAft>
              <a:buClr>
                <a:srgbClr val="EB8517"/>
              </a:buClr>
              <a:buSzTx/>
              <a:buFont typeface="Arial" panose="020B0604020202020204" pitchFamily="34" charset="0"/>
              <a:buChar char="•"/>
              <a:tabLst/>
              <a:defRPr/>
            </a:pPr>
            <a:endParaRPr kumimoji="0" lang="es-MX" sz="2400" b="0" i="0" u="none" strike="noStrike" kern="0" cap="none" spc="0" normalizeH="0" baseline="0" noProof="0" dirty="0">
              <a:ln>
                <a:noFill/>
              </a:ln>
              <a:solidFill>
                <a:srgbClr val="001689"/>
              </a:solidFill>
              <a:effectLst/>
              <a:uLnTx/>
              <a:uFillTx/>
              <a:latin typeface="Montserrat" panose="00000500000000000000" pitchFamily="2" charset="0"/>
              <a:ea typeface="+mn-ea"/>
            </a:endParaRPr>
          </a:p>
          <a:p>
            <a:pPr marL="342900" indent="-342900" algn="just">
              <a:buClr>
                <a:srgbClr val="EB8517"/>
              </a:buClr>
              <a:buSzPct val="107000"/>
              <a:buFont typeface="Arial" panose="020B0604020202020204" pitchFamily="34" charset="0"/>
              <a:buChar char="•"/>
            </a:pPr>
            <a:r>
              <a:rPr lang="es-MX" b="1" dirty="0" smtClean="0">
                <a:latin typeface="Montserrat" panose="00000500000000000000" pitchFamily="2" charset="0"/>
              </a:rPr>
              <a:t>Evaluación </a:t>
            </a:r>
            <a:r>
              <a:rPr lang="es-MX" dirty="0"/>
              <a:t>es una valoración y reflexión sistemática sobre el diseño, la ejecución, la eficiencia, la efectividad, los procesos, los resultados (o el impacto) de un programa en ejecución </a:t>
            </a:r>
            <a:r>
              <a:rPr lang="es-MX" dirty="0" smtClean="0"/>
              <a:t>o completado</a:t>
            </a:r>
            <a:r>
              <a:rPr lang="es-MX" dirty="0"/>
              <a:t>.</a:t>
            </a:r>
          </a:p>
          <a:p>
            <a:pPr marL="342900" marR="0" lvl="0" indent="-342900" algn="just" defTabSz="914400" eaLnBrk="1" fontAlgn="auto" latinLnBrk="0" hangingPunct="1">
              <a:lnSpc>
                <a:spcPct val="150000"/>
              </a:lnSpc>
              <a:spcBef>
                <a:spcPts val="0"/>
              </a:spcBef>
              <a:spcAft>
                <a:spcPts val="0"/>
              </a:spcAft>
              <a:buClr>
                <a:srgbClr val="EB8517"/>
              </a:buClr>
              <a:buSzTx/>
              <a:buFont typeface="Arial" panose="020B0604020202020204" pitchFamily="34" charset="0"/>
              <a:buChar char="•"/>
              <a:tabLst/>
              <a:defRPr/>
            </a:pPr>
            <a:endParaRPr kumimoji="0" lang="es-MX" sz="1600" b="0" i="0" u="none" strike="noStrike" kern="0" cap="none" spc="0" normalizeH="0" baseline="0" noProof="0" dirty="0">
              <a:ln>
                <a:noFill/>
              </a:ln>
              <a:solidFill>
                <a:srgbClr val="001689"/>
              </a:solidFill>
              <a:effectLst/>
              <a:uLnTx/>
              <a:uFillTx/>
              <a:latin typeface="Montserrat" panose="00000500000000000000" pitchFamily="2" charset="0"/>
              <a:ea typeface="+mn-ea"/>
            </a:endParaRPr>
          </a:p>
        </p:txBody>
      </p:sp>
      <p:sp>
        <p:nvSpPr>
          <p:cNvPr id="20" name="Arco 19"/>
          <p:cNvSpPr/>
          <p:nvPr/>
        </p:nvSpPr>
        <p:spPr>
          <a:xfrm rot="15960764">
            <a:off x="1356835" y="4474922"/>
            <a:ext cx="1376543" cy="1967258"/>
          </a:xfrm>
          <a:prstGeom prst="arc">
            <a:avLst>
              <a:gd name="adj1" fmla="val 13737212"/>
              <a:gd name="adj2" fmla="val 18689401"/>
            </a:avLst>
          </a:prstGeom>
          <a:ln w="38100">
            <a:solidFill>
              <a:srgbClr val="EB8517"/>
            </a:solidFill>
            <a:prstDash val="sysDash"/>
            <a:headEnd type="arrow" w="med" len="med"/>
            <a:tailEnd type="non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prstClr val="black"/>
              </a:solidFill>
              <a:effectLst/>
              <a:uLnTx/>
              <a:uFillTx/>
              <a:latin typeface="Calibri"/>
              <a:ea typeface="+mn-ea"/>
              <a:cs typeface="+mn-cs"/>
            </a:endParaRPr>
          </a:p>
        </p:txBody>
      </p:sp>
      <p:sp>
        <p:nvSpPr>
          <p:cNvPr id="23" name="Arco 22"/>
          <p:cNvSpPr/>
          <p:nvPr/>
        </p:nvSpPr>
        <p:spPr>
          <a:xfrm rot="15960764">
            <a:off x="1380534" y="5650590"/>
            <a:ext cx="1376543" cy="2014772"/>
          </a:xfrm>
          <a:prstGeom prst="arc">
            <a:avLst>
              <a:gd name="adj1" fmla="val 13737212"/>
              <a:gd name="adj2" fmla="val 18689401"/>
            </a:avLst>
          </a:prstGeom>
          <a:ln w="38100">
            <a:solidFill>
              <a:srgbClr val="EB8517"/>
            </a:solidFill>
            <a:prstDash val="sysDash"/>
            <a:headEnd type="arrow" w="med" len="med"/>
            <a:tailEnd type="non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prstClr val="black"/>
              </a:solidFill>
              <a:effectLst/>
              <a:uLnTx/>
              <a:uFillTx/>
              <a:latin typeface="Calibri"/>
              <a:ea typeface="+mn-ea"/>
              <a:cs typeface="+mn-cs"/>
            </a:endParaRPr>
          </a:p>
        </p:txBody>
      </p:sp>
      <p:pic>
        <p:nvPicPr>
          <p:cNvPr id="17" name="Imagen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9107080"/>
            <a:ext cx="5314833" cy="832869"/>
          </a:xfrm>
          <a:prstGeom prst="rect">
            <a:avLst/>
          </a:prstGeom>
        </p:spPr>
      </p:pic>
    </p:spTree>
    <p:extLst>
      <p:ext uri="{BB962C8B-B14F-4D97-AF65-F5344CB8AC3E}">
        <p14:creationId xmlns:p14="http://schemas.microsoft.com/office/powerpoint/2010/main" val="25393860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a:spLocks noGrp="1"/>
          </p:cNvSpPr>
          <p:nvPr>
            <p:ph type="title"/>
          </p:nvPr>
        </p:nvSpPr>
        <p:spPr>
          <a:xfrm>
            <a:off x="1016000" y="810949"/>
            <a:ext cx="12533630" cy="574516"/>
          </a:xfrm>
          <a:prstGeom prst="rect">
            <a:avLst/>
          </a:prstGeom>
        </p:spPr>
        <p:txBody>
          <a:bodyPr vert="horz" wrap="square" lIns="0" tIns="12700" rIns="0" bIns="0" rtlCol="0">
            <a:spAutoFit/>
          </a:bodyPr>
          <a:lstStyle/>
          <a:p>
            <a:pPr marL="12700">
              <a:lnSpc>
                <a:spcPct val="100000"/>
              </a:lnSpc>
              <a:spcBef>
                <a:spcPts val="100"/>
              </a:spcBef>
            </a:pPr>
            <a:r>
              <a:rPr lang="es-MX" dirty="0" smtClean="0">
                <a:solidFill>
                  <a:srgbClr val="001689"/>
                </a:solidFill>
                <a:latin typeface="Montserrat" panose="00000500000000000000" pitchFamily="2" charset="0"/>
              </a:rPr>
              <a:t>MML en la Evaluación</a:t>
            </a:r>
            <a:endParaRPr spc="-10" dirty="0">
              <a:solidFill>
                <a:srgbClr val="001689"/>
              </a:solidFill>
              <a:latin typeface="Montserrat" panose="00000500000000000000" pitchFamily="2" charset="0"/>
            </a:endParaRPr>
          </a:p>
        </p:txBody>
      </p:sp>
      <p:sp>
        <p:nvSpPr>
          <p:cNvPr id="6" name="object 6"/>
          <p:cNvSpPr/>
          <p:nvPr/>
        </p:nvSpPr>
        <p:spPr>
          <a:xfrm>
            <a:off x="0" y="1648586"/>
            <a:ext cx="3916679" cy="38100"/>
          </a:xfrm>
          <a:custGeom>
            <a:avLst/>
            <a:gdLst/>
            <a:ahLst/>
            <a:cxnLst/>
            <a:rect l="l" t="t" r="r" b="b"/>
            <a:pathLst>
              <a:path w="3916679" h="38100">
                <a:moveTo>
                  <a:pt x="0" y="38099"/>
                </a:moveTo>
                <a:lnTo>
                  <a:pt x="0" y="0"/>
                </a:lnTo>
                <a:lnTo>
                  <a:pt x="3916242" y="0"/>
                </a:lnTo>
                <a:lnTo>
                  <a:pt x="3916242" y="38099"/>
                </a:lnTo>
                <a:lnTo>
                  <a:pt x="0" y="38099"/>
                </a:lnTo>
                <a:close/>
              </a:path>
            </a:pathLst>
          </a:custGeom>
          <a:solidFill>
            <a:srgbClr val="E98517"/>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8" name="Picture 7">
            <a:extLst>
              <a:ext uri="{FF2B5EF4-FFF2-40B4-BE49-F238E27FC236}">
                <a16:creationId xmlns:a16="http://schemas.microsoft.com/office/drawing/2014/main" id="{A20EA7A8-A10E-5304-1D02-6B3C8D929AB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4249400" y="517157"/>
            <a:ext cx="3459858" cy="1060578"/>
          </a:xfrm>
          <a:prstGeom prst="rect">
            <a:avLst/>
          </a:prstGeom>
        </p:spPr>
      </p:pic>
      <p:sp>
        <p:nvSpPr>
          <p:cNvPr id="11" name="object 4"/>
          <p:cNvSpPr txBox="1">
            <a:spLocks noGrp="1"/>
          </p:cNvSpPr>
          <p:nvPr>
            <p:ph type="body" idx="1"/>
          </p:nvPr>
        </p:nvSpPr>
        <p:spPr>
          <a:xfrm>
            <a:off x="1524000" y="2370630"/>
            <a:ext cx="15115748" cy="519757"/>
          </a:xfrm>
          <a:prstGeom prst="rect">
            <a:avLst/>
          </a:prstGeom>
        </p:spPr>
        <p:txBody>
          <a:bodyPr vert="horz" wrap="square" lIns="0" tIns="27939" rIns="0" bIns="0" rtlCol="0">
            <a:spAutoFit/>
          </a:bodyPr>
          <a:lstStyle/>
          <a:p>
            <a:pPr marL="342900" indent="-342900" algn="just">
              <a:lnSpc>
                <a:spcPct val="150000"/>
              </a:lnSpc>
              <a:buClr>
                <a:srgbClr val="EB8517"/>
              </a:buClr>
              <a:buFont typeface="Arial" panose="020B0604020202020204" pitchFamily="34" charset="0"/>
              <a:buChar char="•"/>
            </a:pPr>
            <a:r>
              <a:rPr lang="es-MX" dirty="0">
                <a:latin typeface="Montserrat" panose="00000500000000000000" pitchFamily="2" charset="0"/>
              </a:rPr>
              <a:t>Los primeros pasos </a:t>
            </a:r>
            <a:r>
              <a:rPr lang="es-MX" dirty="0" smtClean="0">
                <a:latin typeface="Montserrat" panose="00000500000000000000" pitchFamily="2" charset="0"/>
              </a:rPr>
              <a:t>para el </a:t>
            </a:r>
            <a:r>
              <a:rPr lang="es-MX" dirty="0" err="1" smtClean="0">
                <a:latin typeface="Montserrat" panose="00000500000000000000" pitchFamily="2" charset="0"/>
              </a:rPr>
              <a:t>MyE</a:t>
            </a:r>
            <a:r>
              <a:rPr lang="es-MX" dirty="0" smtClean="0">
                <a:latin typeface="Montserrat" panose="00000500000000000000" pitchFamily="2" charset="0"/>
              </a:rPr>
              <a:t> </a:t>
            </a:r>
            <a:r>
              <a:rPr lang="es-MX" dirty="0">
                <a:latin typeface="Montserrat" panose="00000500000000000000" pitchFamily="2" charset="0"/>
              </a:rPr>
              <a:t>se toman en la etapa de diseño del </a:t>
            </a:r>
            <a:r>
              <a:rPr lang="es-MX" dirty="0" smtClean="0">
                <a:latin typeface="Montserrat" panose="00000500000000000000" pitchFamily="2" charset="0"/>
              </a:rPr>
              <a:t>Programa presupuestario</a:t>
            </a:r>
            <a:endParaRPr lang="es-MX" dirty="0">
              <a:latin typeface="Montserrat" panose="00000500000000000000" pitchFamily="2" charset="0"/>
            </a:endParaRPr>
          </a:p>
        </p:txBody>
      </p:sp>
      <p:sp>
        <p:nvSpPr>
          <p:cNvPr id="16" name="object 4"/>
          <p:cNvSpPr txBox="1">
            <a:spLocks/>
          </p:cNvSpPr>
          <p:nvPr/>
        </p:nvSpPr>
        <p:spPr>
          <a:xfrm>
            <a:off x="1371600" y="3756166"/>
            <a:ext cx="15115748" cy="4460194"/>
          </a:xfrm>
          <a:prstGeom prst="rect">
            <a:avLst/>
          </a:prstGeom>
        </p:spPr>
        <p:txBody>
          <a:bodyPr vert="horz" wrap="square" lIns="0" tIns="27939" rIns="0" bIns="0" rtlCol="0">
            <a:spAutoFit/>
          </a:bodyPr>
          <a:lstStyle>
            <a:lvl1pPr marL="0">
              <a:defRPr sz="2400" b="0" i="0">
                <a:solidFill>
                  <a:srgbClr val="001689"/>
                </a:solidFill>
                <a:latin typeface="DM Sans"/>
                <a:ea typeface="+mn-ea"/>
                <a:cs typeface="DM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buClr>
                <a:srgbClr val="EB8517"/>
              </a:buClr>
              <a:buFont typeface="Arial" panose="020B0604020202020204" pitchFamily="34" charset="0"/>
              <a:buChar char="•"/>
            </a:pPr>
            <a:r>
              <a:rPr lang="es-MX" b="1" dirty="0"/>
              <a:t>La Matriz de Marco Lógico </a:t>
            </a:r>
            <a:r>
              <a:rPr kumimoji="0" lang="es-MX" sz="2400" b="1" i="0" u="none" strike="noStrike" kern="0" cap="none" spc="0" normalizeH="0" baseline="0" noProof="0" dirty="0" smtClean="0">
                <a:ln>
                  <a:noFill/>
                </a:ln>
                <a:solidFill>
                  <a:srgbClr val="001689"/>
                </a:solidFill>
                <a:effectLst/>
                <a:uLnTx/>
                <a:uFillTx/>
                <a:latin typeface="Montserrat" panose="00000500000000000000" pitchFamily="2" charset="0"/>
                <a:ea typeface="+mn-ea"/>
              </a:rPr>
              <a:t>. </a:t>
            </a:r>
            <a:r>
              <a:rPr lang="es-MX" dirty="0">
                <a:latin typeface="Montserrat" panose="00000500000000000000" pitchFamily="2" charset="0"/>
              </a:rPr>
              <a:t>D</a:t>
            </a:r>
            <a:r>
              <a:rPr lang="es-MX" dirty="0" err="1">
                <a:latin typeface="Montserrat" panose="00000500000000000000" pitchFamily="2" charset="0"/>
              </a:rPr>
              <a:t>efinir</a:t>
            </a:r>
            <a:r>
              <a:rPr lang="es-MX" dirty="0">
                <a:latin typeface="Montserrat" panose="00000500000000000000" pitchFamily="2" charset="0"/>
              </a:rPr>
              <a:t> los parámetros de desempeño del programa, líneas de base, puntos de referencia e indicadores. Al determinar los indicadores y sus correspondientes medios de verificación, se establecen las condiciones para futuras evaluaciones y ajustes al proyecto.</a:t>
            </a:r>
          </a:p>
          <a:p>
            <a:pPr marL="342900" marR="0" lvl="0" indent="-342900" algn="just" defTabSz="914400" eaLnBrk="1" fontAlgn="auto" latinLnBrk="0" hangingPunct="1">
              <a:lnSpc>
                <a:spcPct val="150000"/>
              </a:lnSpc>
              <a:spcBef>
                <a:spcPts val="0"/>
              </a:spcBef>
              <a:spcAft>
                <a:spcPts val="0"/>
              </a:spcAft>
              <a:buClr>
                <a:srgbClr val="EB8517"/>
              </a:buClr>
              <a:buSzTx/>
              <a:buFont typeface="Arial" panose="020B0604020202020204" pitchFamily="34" charset="0"/>
              <a:buChar char="•"/>
              <a:tabLst/>
              <a:defRPr/>
            </a:pPr>
            <a:endParaRPr kumimoji="0" lang="es-MX" sz="2400" b="1" i="0" u="none" strike="noStrike" kern="0" cap="none" spc="0" normalizeH="0" baseline="0" noProof="0" dirty="0" smtClean="0">
              <a:ln>
                <a:noFill/>
              </a:ln>
              <a:solidFill>
                <a:srgbClr val="001689"/>
              </a:solidFill>
              <a:effectLst/>
              <a:uLnTx/>
              <a:uFillTx/>
              <a:latin typeface="Montserrat" panose="00000500000000000000" pitchFamily="2" charset="0"/>
              <a:ea typeface="+mn-ea"/>
            </a:endParaRPr>
          </a:p>
          <a:p>
            <a:pPr marL="0" marR="0" lvl="0" indent="0" algn="just" defTabSz="914400" eaLnBrk="1" fontAlgn="auto" latinLnBrk="0" hangingPunct="1">
              <a:lnSpc>
                <a:spcPct val="150000"/>
              </a:lnSpc>
              <a:spcBef>
                <a:spcPts val="0"/>
              </a:spcBef>
              <a:spcAft>
                <a:spcPts val="0"/>
              </a:spcAft>
              <a:buClr>
                <a:srgbClr val="EB8517"/>
              </a:buClr>
              <a:buSzTx/>
              <a:buFontTx/>
              <a:buNone/>
              <a:tabLst/>
              <a:defRPr/>
            </a:pPr>
            <a:endParaRPr kumimoji="0" lang="es-MX" sz="2400" b="1" i="0" u="none" strike="noStrike" kern="0" cap="none" spc="0" normalizeH="0" baseline="0" noProof="0" dirty="0">
              <a:ln>
                <a:noFill/>
              </a:ln>
              <a:solidFill>
                <a:srgbClr val="001689"/>
              </a:solidFill>
              <a:effectLst/>
              <a:uLnTx/>
              <a:uFillTx/>
              <a:latin typeface="Montserrat" panose="00000500000000000000" pitchFamily="2" charset="0"/>
              <a:ea typeface="+mn-ea"/>
            </a:endParaRPr>
          </a:p>
          <a:p>
            <a:pPr marL="342900" marR="0" lvl="0" indent="-342900" algn="just" defTabSz="914400" eaLnBrk="1" fontAlgn="auto" latinLnBrk="0" hangingPunct="1">
              <a:lnSpc>
                <a:spcPct val="150000"/>
              </a:lnSpc>
              <a:spcBef>
                <a:spcPts val="0"/>
              </a:spcBef>
              <a:spcAft>
                <a:spcPts val="0"/>
              </a:spcAft>
              <a:buClr>
                <a:srgbClr val="EB8517"/>
              </a:buClr>
              <a:buSzTx/>
              <a:buFont typeface="Arial" panose="020B0604020202020204" pitchFamily="34" charset="0"/>
              <a:buChar char="•"/>
              <a:tabLst/>
              <a:defRPr/>
            </a:pPr>
            <a:endParaRPr kumimoji="0" lang="es-MX" sz="2400" b="0" i="0" u="none" strike="noStrike" kern="0" cap="none" spc="0" normalizeH="0" baseline="0" noProof="0" dirty="0">
              <a:ln>
                <a:noFill/>
              </a:ln>
              <a:solidFill>
                <a:srgbClr val="001689"/>
              </a:solidFill>
              <a:effectLst/>
              <a:uLnTx/>
              <a:uFillTx/>
              <a:latin typeface="Montserrat" panose="00000500000000000000" pitchFamily="2" charset="0"/>
              <a:ea typeface="+mn-ea"/>
            </a:endParaRPr>
          </a:p>
          <a:p>
            <a:pPr marL="342900" marR="0" lvl="0" indent="-342900" algn="just" defTabSz="914400" eaLnBrk="1" fontAlgn="auto" latinLnBrk="0" hangingPunct="1">
              <a:lnSpc>
                <a:spcPct val="100000"/>
              </a:lnSpc>
              <a:spcBef>
                <a:spcPts val="0"/>
              </a:spcBef>
              <a:spcAft>
                <a:spcPts val="0"/>
              </a:spcAft>
              <a:buClr>
                <a:srgbClr val="EB8517"/>
              </a:buClr>
              <a:buSzPct val="107000"/>
              <a:buFont typeface="Arial" panose="020B0604020202020204" pitchFamily="34" charset="0"/>
              <a:buChar char="•"/>
              <a:tabLst/>
              <a:defRPr/>
            </a:pPr>
            <a:r>
              <a:rPr kumimoji="0" lang="es-MX" sz="2400" b="1" i="0" u="none" strike="noStrike" kern="0" cap="none" spc="0" normalizeH="0" baseline="0" noProof="0" dirty="0" err="1" smtClean="0">
                <a:ln>
                  <a:noFill/>
                </a:ln>
                <a:solidFill>
                  <a:srgbClr val="001689"/>
                </a:solidFill>
                <a:effectLst/>
                <a:uLnTx/>
                <a:uFillTx/>
                <a:latin typeface="Montserrat" panose="00000500000000000000" pitchFamily="2" charset="0"/>
                <a:ea typeface="+mn-ea"/>
              </a:rPr>
              <a:t>Evaluabilidad</a:t>
            </a:r>
            <a:r>
              <a:rPr kumimoji="0" lang="es-MX" sz="2400" b="1" i="0" u="none" strike="noStrike" kern="0" cap="none" spc="0" normalizeH="0" noProof="0" dirty="0" smtClean="0">
                <a:ln>
                  <a:noFill/>
                </a:ln>
                <a:solidFill>
                  <a:srgbClr val="001689"/>
                </a:solidFill>
                <a:effectLst/>
                <a:uLnTx/>
                <a:uFillTx/>
                <a:latin typeface="Montserrat" panose="00000500000000000000" pitchFamily="2" charset="0"/>
                <a:ea typeface="+mn-ea"/>
              </a:rPr>
              <a:t> del programa presupuestario. </a:t>
            </a:r>
            <a:r>
              <a:rPr lang="es-MX" dirty="0">
                <a:latin typeface="Montserrat" panose="00000500000000000000" pitchFamily="2" charset="0"/>
              </a:rPr>
              <a:t>Objetivos claros, lógica causal del </a:t>
            </a:r>
            <a:r>
              <a:rPr lang="es-MX" dirty="0" smtClean="0">
                <a:latin typeface="Montserrat" panose="00000500000000000000" pitchFamily="2" charset="0"/>
              </a:rPr>
              <a:t>programa, capacidad </a:t>
            </a:r>
            <a:r>
              <a:rPr lang="es-MX" dirty="0">
                <a:latin typeface="Montserrat" panose="00000500000000000000" pitchFamily="2" charset="0"/>
              </a:rPr>
              <a:t>de medir los resultados en forma cuantitativa o cualitativa e indicadores que cumplan los </a:t>
            </a:r>
            <a:r>
              <a:rPr lang="es-MX" dirty="0" smtClean="0">
                <a:latin typeface="Montserrat" panose="00000500000000000000" pitchFamily="2" charset="0"/>
              </a:rPr>
              <a:t>criterios </a:t>
            </a:r>
            <a:r>
              <a:rPr lang="es-MX" dirty="0">
                <a:latin typeface="Montserrat" panose="00000500000000000000" pitchFamily="2" charset="0"/>
              </a:rPr>
              <a:t>CREMAA</a:t>
            </a:r>
          </a:p>
        </p:txBody>
      </p:sp>
      <p:sp>
        <p:nvSpPr>
          <p:cNvPr id="20" name="Arco 19"/>
          <p:cNvSpPr/>
          <p:nvPr/>
        </p:nvSpPr>
        <p:spPr>
          <a:xfrm rot="15960764">
            <a:off x="1356835" y="3603215"/>
            <a:ext cx="1376543" cy="1967258"/>
          </a:xfrm>
          <a:prstGeom prst="arc">
            <a:avLst>
              <a:gd name="adj1" fmla="val 13737212"/>
              <a:gd name="adj2" fmla="val 18689401"/>
            </a:avLst>
          </a:prstGeom>
          <a:ln w="38100">
            <a:solidFill>
              <a:srgbClr val="EB8517"/>
            </a:solidFill>
            <a:prstDash val="sysDash"/>
            <a:headEnd type="arrow" w="med" len="med"/>
            <a:tailEnd type="non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prstClr val="black"/>
              </a:solidFill>
              <a:effectLst/>
              <a:uLnTx/>
              <a:uFillTx/>
              <a:latin typeface="Calibri"/>
              <a:ea typeface="+mn-ea"/>
              <a:cs typeface="+mn-cs"/>
            </a:endParaRPr>
          </a:p>
        </p:txBody>
      </p:sp>
      <p:sp>
        <p:nvSpPr>
          <p:cNvPr id="23" name="Arco 22"/>
          <p:cNvSpPr/>
          <p:nvPr/>
        </p:nvSpPr>
        <p:spPr>
          <a:xfrm rot="15960764">
            <a:off x="1380534" y="5650590"/>
            <a:ext cx="1376543" cy="2014772"/>
          </a:xfrm>
          <a:prstGeom prst="arc">
            <a:avLst>
              <a:gd name="adj1" fmla="val 13737212"/>
              <a:gd name="adj2" fmla="val 18689401"/>
            </a:avLst>
          </a:prstGeom>
          <a:ln w="38100">
            <a:solidFill>
              <a:srgbClr val="EB8517"/>
            </a:solidFill>
            <a:prstDash val="sysDash"/>
            <a:headEnd type="arrow" w="med" len="med"/>
            <a:tailEnd type="non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prstClr val="black"/>
              </a:solidFill>
              <a:effectLst/>
              <a:uLnTx/>
              <a:uFillTx/>
              <a:latin typeface="Calibri"/>
              <a:ea typeface="+mn-ea"/>
              <a:cs typeface="+mn-cs"/>
            </a:endParaRPr>
          </a:p>
        </p:txBody>
      </p:sp>
      <p:pic>
        <p:nvPicPr>
          <p:cNvPr id="17" name="Imagen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9107080"/>
            <a:ext cx="5314833" cy="832869"/>
          </a:xfrm>
          <a:prstGeom prst="rect">
            <a:avLst/>
          </a:prstGeom>
        </p:spPr>
      </p:pic>
    </p:spTree>
    <p:extLst>
      <p:ext uri="{BB962C8B-B14F-4D97-AF65-F5344CB8AC3E}">
        <p14:creationId xmlns:p14="http://schemas.microsoft.com/office/powerpoint/2010/main" val="35029730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5" name="object 5"/>
          <p:cNvSpPr txBox="1">
            <a:spLocks noGrp="1"/>
          </p:cNvSpPr>
          <p:nvPr>
            <p:ph type="title"/>
          </p:nvPr>
        </p:nvSpPr>
        <p:spPr>
          <a:xfrm>
            <a:off x="1016000" y="810949"/>
            <a:ext cx="12533630" cy="574516"/>
          </a:xfrm>
          <a:prstGeom prst="rect">
            <a:avLst/>
          </a:prstGeom>
        </p:spPr>
        <p:txBody>
          <a:bodyPr vert="horz" wrap="square" lIns="0" tIns="12700" rIns="0" bIns="0" rtlCol="0">
            <a:spAutoFit/>
          </a:bodyPr>
          <a:lstStyle/>
          <a:p>
            <a:pPr marL="12700">
              <a:lnSpc>
                <a:spcPct val="100000"/>
              </a:lnSpc>
              <a:spcBef>
                <a:spcPts val="100"/>
              </a:spcBef>
            </a:pPr>
            <a:r>
              <a:rPr lang="es-MX" dirty="0" smtClean="0">
                <a:solidFill>
                  <a:srgbClr val="001689"/>
                </a:solidFill>
                <a:latin typeface="Montserrat" panose="00000500000000000000" pitchFamily="2" charset="0"/>
              </a:rPr>
              <a:t>MML en la Evaluación</a:t>
            </a:r>
            <a:endParaRPr spc="-10" dirty="0">
              <a:solidFill>
                <a:srgbClr val="001689"/>
              </a:solidFill>
              <a:latin typeface="Montserrat" panose="00000500000000000000" pitchFamily="2" charset="0"/>
            </a:endParaRPr>
          </a:p>
        </p:txBody>
      </p:sp>
      <p:sp>
        <p:nvSpPr>
          <p:cNvPr id="6" name="object 6"/>
          <p:cNvSpPr/>
          <p:nvPr/>
        </p:nvSpPr>
        <p:spPr>
          <a:xfrm>
            <a:off x="0" y="1648586"/>
            <a:ext cx="3916679" cy="38100"/>
          </a:xfrm>
          <a:custGeom>
            <a:avLst/>
            <a:gdLst/>
            <a:ahLst/>
            <a:cxnLst/>
            <a:rect l="l" t="t" r="r" b="b"/>
            <a:pathLst>
              <a:path w="3916679" h="38100">
                <a:moveTo>
                  <a:pt x="0" y="38099"/>
                </a:moveTo>
                <a:lnTo>
                  <a:pt x="0" y="0"/>
                </a:lnTo>
                <a:lnTo>
                  <a:pt x="3916242" y="0"/>
                </a:lnTo>
                <a:lnTo>
                  <a:pt x="3916242" y="38099"/>
                </a:lnTo>
                <a:lnTo>
                  <a:pt x="0" y="38099"/>
                </a:lnTo>
                <a:close/>
              </a:path>
            </a:pathLst>
          </a:custGeom>
          <a:solidFill>
            <a:srgbClr val="E98517"/>
          </a:solidFill>
        </p:spPr>
        <p:txBody>
          <a:bodyPr wrap="square" lIns="0" tIns="0" rIns="0" bIns="0" rtlCol="0"/>
          <a:lstStyle/>
          <a:p>
            <a:endParaRPr/>
          </a:p>
        </p:txBody>
      </p:sp>
      <p:pic>
        <p:nvPicPr>
          <p:cNvPr id="8" name="Picture 7">
            <a:extLst>
              <a:ext uri="{FF2B5EF4-FFF2-40B4-BE49-F238E27FC236}">
                <a16:creationId xmlns:a16="http://schemas.microsoft.com/office/drawing/2014/main" id="{A20EA7A8-A10E-5304-1D02-6B3C8D929AB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4249400" y="517157"/>
            <a:ext cx="3459858" cy="1060578"/>
          </a:xfrm>
          <a:prstGeom prst="rect">
            <a:avLst/>
          </a:prstGeom>
        </p:spPr>
      </p:pic>
      <p:sp>
        <p:nvSpPr>
          <p:cNvPr id="11" name="object 4"/>
          <p:cNvSpPr txBox="1">
            <a:spLocks noGrp="1"/>
          </p:cNvSpPr>
          <p:nvPr>
            <p:ph type="body" idx="1"/>
          </p:nvPr>
        </p:nvSpPr>
        <p:spPr>
          <a:xfrm>
            <a:off x="1524000" y="2370630"/>
            <a:ext cx="15115748" cy="582210"/>
          </a:xfrm>
          <a:prstGeom prst="rect">
            <a:avLst/>
          </a:prstGeom>
        </p:spPr>
        <p:txBody>
          <a:bodyPr vert="horz" wrap="square" lIns="0" tIns="27939" rIns="0" bIns="0" rtlCol="0">
            <a:spAutoFit/>
          </a:bodyPr>
          <a:lstStyle/>
          <a:p>
            <a:pPr marL="342900" indent="-342900" algn="just">
              <a:lnSpc>
                <a:spcPct val="150000"/>
              </a:lnSpc>
              <a:buClr>
                <a:srgbClr val="EB8517"/>
              </a:buClr>
              <a:buFont typeface="Arial" panose="020B0604020202020204" pitchFamily="34" charset="0"/>
              <a:buChar char="•"/>
            </a:pPr>
            <a:r>
              <a:rPr lang="es-MX" dirty="0" smtClean="0">
                <a:latin typeface="Montserrat" panose="00000500000000000000" pitchFamily="2" charset="0"/>
              </a:rPr>
              <a:t>Pertinencia </a:t>
            </a:r>
            <a:r>
              <a:rPr lang="es-MX" dirty="0">
                <a:latin typeface="Montserrat" panose="00000500000000000000" pitchFamily="2" charset="0"/>
              </a:rPr>
              <a:t>de la </a:t>
            </a:r>
            <a:r>
              <a:rPr lang="es-MX" b="1" dirty="0">
                <a:latin typeface="Montserrat" panose="00000500000000000000" pitchFamily="2" charset="0"/>
              </a:rPr>
              <a:t>MML</a:t>
            </a:r>
            <a:r>
              <a:rPr lang="es-MX" dirty="0">
                <a:latin typeface="Montserrat" panose="00000500000000000000" pitchFamily="2" charset="0"/>
              </a:rPr>
              <a:t> </a:t>
            </a:r>
            <a:r>
              <a:rPr lang="es-MX" dirty="0" smtClean="0">
                <a:latin typeface="Montserrat" panose="00000500000000000000" pitchFamily="2" charset="0"/>
              </a:rPr>
              <a:t>→ Aborda </a:t>
            </a:r>
            <a:r>
              <a:rPr lang="es-MX" dirty="0">
                <a:latin typeface="Montserrat" panose="00000500000000000000" pitchFamily="2" charset="0"/>
              </a:rPr>
              <a:t>programas basados </a:t>
            </a:r>
            <a:r>
              <a:rPr lang="es-MX" dirty="0" smtClean="0">
                <a:latin typeface="Montserrat" panose="00000500000000000000" pitchFamily="2" charset="0"/>
              </a:rPr>
              <a:t>en realidades:</a:t>
            </a:r>
          </a:p>
        </p:txBody>
      </p:sp>
      <p:sp>
        <p:nvSpPr>
          <p:cNvPr id="14" name="Rectángulo: esquinas redondeadas 24">
            <a:extLst>
              <a:ext uri="{FF2B5EF4-FFF2-40B4-BE49-F238E27FC236}">
                <a16:creationId xmlns:a16="http://schemas.microsoft.com/office/drawing/2014/main" id="{986F3A44-49E3-494D-84EF-A96E645FF013}"/>
              </a:ext>
            </a:extLst>
          </p:cNvPr>
          <p:cNvSpPr/>
          <p:nvPr/>
        </p:nvSpPr>
        <p:spPr>
          <a:xfrm>
            <a:off x="4634230" y="3130321"/>
            <a:ext cx="8915400" cy="888019"/>
          </a:xfrm>
          <a:prstGeom prst="roundRect">
            <a:avLst>
              <a:gd name="adj" fmla="val 6601"/>
            </a:avLst>
          </a:prstGeom>
          <a:solidFill>
            <a:srgbClr val="F6F6FF"/>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5" name="Rectángulo 14">
            <a:extLst>
              <a:ext uri="{FF2B5EF4-FFF2-40B4-BE49-F238E27FC236}">
                <a16:creationId xmlns:a16="http://schemas.microsoft.com/office/drawing/2014/main" id="{C19C0918-48A7-4EF3-BCD3-C9F3EC0114FB}"/>
              </a:ext>
            </a:extLst>
          </p:cNvPr>
          <p:cNvSpPr/>
          <p:nvPr/>
        </p:nvSpPr>
        <p:spPr>
          <a:xfrm>
            <a:off x="4941556" y="3342202"/>
            <a:ext cx="8455674" cy="523220"/>
          </a:xfrm>
          <a:prstGeom prst="rect">
            <a:avLst/>
          </a:prstGeom>
          <a:effectLst/>
        </p:spPr>
        <p:txBody>
          <a:bodyPr wrap="square">
            <a:spAutoFit/>
          </a:bodyPr>
          <a:lstStyle/>
          <a:p>
            <a:pPr algn="just"/>
            <a:r>
              <a:rPr lang="es-MX" sz="2800" b="1" dirty="0">
                <a:solidFill>
                  <a:srgbClr val="001392"/>
                </a:solidFill>
                <a:latin typeface="Montserrat" panose="00000500000000000000" pitchFamily="2" charset="0"/>
                <a:ea typeface="+mj-ea"/>
                <a:cs typeface="DM Sans"/>
              </a:rPr>
              <a:t>A</a:t>
            </a:r>
            <a:r>
              <a:rPr lang="es-MX" sz="2800" b="1" dirty="0" smtClean="0">
                <a:solidFill>
                  <a:srgbClr val="EB8517"/>
                </a:solidFill>
                <a:latin typeface="Montserrat" panose="00000500000000000000" pitchFamily="2" charset="0"/>
                <a:ea typeface="+mj-ea"/>
                <a:cs typeface="DM Sans"/>
              </a:rPr>
              <a:t>. </a:t>
            </a:r>
            <a:r>
              <a:rPr lang="es-MX" dirty="0" smtClean="0">
                <a:solidFill>
                  <a:srgbClr val="001689"/>
                </a:solidFill>
                <a:latin typeface="Montserrat" panose="00000500000000000000" pitchFamily="2" charset="0"/>
                <a:ea typeface="+mn-ea"/>
                <a:cs typeface="DM Sans"/>
              </a:rPr>
              <a:t>Concretas</a:t>
            </a:r>
            <a:r>
              <a:rPr lang="es-MX" dirty="0">
                <a:solidFill>
                  <a:srgbClr val="001689"/>
                </a:solidFill>
                <a:latin typeface="Montserrat" panose="00000500000000000000" pitchFamily="2" charset="0"/>
                <a:ea typeface="+mn-ea"/>
                <a:cs typeface="DM Sans"/>
              </a:rPr>
              <a:t> </a:t>
            </a:r>
            <a:r>
              <a:rPr lang="es-MX" dirty="0" smtClean="0">
                <a:solidFill>
                  <a:srgbClr val="001689"/>
                </a:solidFill>
                <a:latin typeface="Montserrat" panose="00000500000000000000" pitchFamily="2" charset="0"/>
                <a:ea typeface="+mn-ea"/>
                <a:cs typeface="DM Sans"/>
              </a:rPr>
              <a:t>      </a:t>
            </a:r>
            <a:r>
              <a:rPr lang="es-MX" sz="2800" b="1" dirty="0">
                <a:solidFill>
                  <a:srgbClr val="001392"/>
                </a:solidFill>
                <a:latin typeface="Montserrat" panose="00000500000000000000" pitchFamily="2" charset="0"/>
                <a:ea typeface="+mn-ea"/>
                <a:cs typeface="DM Sans"/>
              </a:rPr>
              <a:t>B</a:t>
            </a:r>
            <a:r>
              <a:rPr lang="es-MX" sz="2800" b="1" dirty="0" smtClean="0">
                <a:solidFill>
                  <a:srgbClr val="EB8517"/>
                </a:solidFill>
                <a:latin typeface="Montserrat" panose="00000500000000000000" pitchFamily="2" charset="0"/>
                <a:cs typeface="DM Sans"/>
              </a:rPr>
              <a:t>.</a:t>
            </a:r>
            <a:r>
              <a:rPr lang="es-MX" sz="2800" dirty="0" smtClean="0">
                <a:solidFill>
                  <a:srgbClr val="001689"/>
                </a:solidFill>
                <a:latin typeface="Montserrat" panose="00000500000000000000" pitchFamily="2" charset="0"/>
                <a:ea typeface="+mn-ea"/>
                <a:cs typeface="DM Sans"/>
              </a:rPr>
              <a:t> </a:t>
            </a:r>
            <a:r>
              <a:rPr lang="es-MX" dirty="0" smtClean="0">
                <a:solidFill>
                  <a:srgbClr val="001689"/>
                </a:solidFill>
                <a:latin typeface="Montserrat" panose="00000500000000000000" pitchFamily="2" charset="0"/>
                <a:ea typeface="+mn-ea"/>
                <a:cs typeface="DM Sans"/>
              </a:rPr>
              <a:t>Fácilmente Controlables       </a:t>
            </a:r>
            <a:r>
              <a:rPr lang="es-MX" sz="2800" b="1" dirty="0">
                <a:solidFill>
                  <a:srgbClr val="001392"/>
                </a:solidFill>
                <a:latin typeface="Montserrat" panose="00000500000000000000" pitchFamily="2" charset="0"/>
                <a:ea typeface="+mn-ea"/>
                <a:cs typeface="DM Sans"/>
              </a:rPr>
              <a:t>C</a:t>
            </a:r>
            <a:r>
              <a:rPr lang="es-MX" sz="2800" b="1" dirty="0" smtClean="0">
                <a:solidFill>
                  <a:srgbClr val="EB8517"/>
                </a:solidFill>
                <a:latin typeface="Montserrat" panose="00000500000000000000" pitchFamily="2" charset="0"/>
                <a:cs typeface="DM Sans"/>
              </a:rPr>
              <a:t>.</a:t>
            </a:r>
            <a:r>
              <a:rPr lang="es-MX" sz="2800" dirty="0" smtClean="0">
                <a:solidFill>
                  <a:srgbClr val="001689"/>
                </a:solidFill>
                <a:latin typeface="Montserrat" panose="00000500000000000000" pitchFamily="2" charset="0"/>
                <a:cs typeface="DM Sans"/>
              </a:rPr>
              <a:t> </a:t>
            </a:r>
            <a:r>
              <a:rPr lang="es-MX" dirty="0" smtClean="0">
                <a:solidFill>
                  <a:srgbClr val="001689"/>
                </a:solidFill>
                <a:latin typeface="Montserrat" panose="00000500000000000000" pitchFamily="2" charset="0"/>
                <a:ea typeface="+mn-ea"/>
                <a:cs typeface="DM Sans"/>
              </a:rPr>
              <a:t>Poco Fluctuantes</a:t>
            </a:r>
          </a:p>
        </p:txBody>
      </p:sp>
      <p:sp>
        <p:nvSpPr>
          <p:cNvPr id="16" name="object 4"/>
          <p:cNvSpPr txBox="1">
            <a:spLocks/>
          </p:cNvSpPr>
          <p:nvPr/>
        </p:nvSpPr>
        <p:spPr>
          <a:xfrm>
            <a:off x="1611519" y="4703550"/>
            <a:ext cx="15115748" cy="3167533"/>
          </a:xfrm>
          <a:prstGeom prst="rect">
            <a:avLst/>
          </a:prstGeom>
        </p:spPr>
        <p:txBody>
          <a:bodyPr vert="horz" wrap="square" lIns="0" tIns="27939" rIns="0" bIns="0" rtlCol="0">
            <a:spAutoFit/>
          </a:bodyPr>
          <a:lstStyle>
            <a:lvl1pPr marL="0">
              <a:defRPr sz="2400" b="0" i="0">
                <a:solidFill>
                  <a:srgbClr val="001689"/>
                </a:solidFill>
                <a:latin typeface="DM Sans"/>
                <a:ea typeface="+mn-ea"/>
                <a:cs typeface="DM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buClr>
                <a:srgbClr val="EB8517"/>
              </a:buClr>
              <a:buFont typeface="Arial" panose="020B0604020202020204" pitchFamily="34" charset="0"/>
              <a:buChar char="•"/>
            </a:pPr>
            <a:r>
              <a:rPr lang="es-MX" b="1" dirty="0">
                <a:latin typeface="Montserrat" panose="00000500000000000000" pitchFamily="2" charset="0"/>
              </a:rPr>
              <a:t>Programas no </a:t>
            </a:r>
            <a:r>
              <a:rPr lang="es-MX" b="1" dirty="0" smtClean="0">
                <a:latin typeface="Montserrat" panose="00000500000000000000" pitchFamily="2" charset="0"/>
              </a:rPr>
              <a:t>sociales</a:t>
            </a:r>
          </a:p>
          <a:p>
            <a:pPr algn="just">
              <a:lnSpc>
                <a:spcPct val="150000"/>
              </a:lnSpc>
              <a:buClr>
                <a:srgbClr val="EB8517"/>
              </a:buClr>
            </a:pPr>
            <a:endParaRPr lang="es-MX" b="1" dirty="0">
              <a:latin typeface="Montserrat" panose="00000500000000000000" pitchFamily="2" charset="0"/>
            </a:endParaRPr>
          </a:p>
          <a:p>
            <a:pPr marL="342900" indent="-342900" algn="just">
              <a:lnSpc>
                <a:spcPct val="150000"/>
              </a:lnSpc>
              <a:buClr>
                <a:srgbClr val="EB8517"/>
              </a:buClr>
              <a:buFont typeface="Arial" panose="020B0604020202020204" pitchFamily="34" charset="0"/>
              <a:buChar char="•"/>
            </a:pPr>
            <a:r>
              <a:rPr lang="es-MX" dirty="0">
                <a:latin typeface="Montserrat" panose="00000500000000000000" pitchFamily="2" charset="0"/>
              </a:rPr>
              <a:t>Reportes de evaluación enfocados en la MML </a:t>
            </a:r>
            <a:r>
              <a:rPr lang="es-MX" dirty="0" smtClean="0">
                <a:latin typeface="Montserrat" panose="00000500000000000000" pitchFamily="2" charset="0"/>
              </a:rPr>
              <a:t>resultan </a:t>
            </a:r>
            <a:r>
              <a:rPr lang="es-MX" b="1" dirty="0" smtClean="0">
                <a:latin typeface="Montserrat" panose="00000500000000000000" pitchFamily="2" charset="0"/>
              </a:rPr>
              <a:t>imprecisos </a:t>
            </a:r>
            <a:r>
              <a:rPr lang="es-MX" b="1" dirty="0">
                <a:latin typeface="Montserrat" panose="00000500000000000000" pitchFamily="2" charset="0"/>
              </a:rPr>
              <a:t>y </a:t>
            </a:r>
            <a:r>
              <a:rPr lang="es-MX" b="1" dirty="0" smtClean="0">
                <a:latin typeface="Montserrat" panose="00000500000000000000" pitchFamily="2" charset="0"/>
              </a:rPr>
              <a:t>limitados</a:t>
            </a:r>
            <a:endParaRPr lang="es-MX" b="1" dirty="0">
              <a:latin typeface="Montserrat" panose="00000500000000000000" pitchFamily="2" charset="0"/>
            </a:endParaRPr>
          </a:p>
          <a:p>
            <a:pPr marL="342900" indent="-342900" algn="just">
              <a:lnSpc>
                <a:spcPct val="150000"/>
              </a:lnSpc>
              <a:buClr>
                <a:srgbClr val="EB8517"/>
              </a:buClr>
              <a:buFont typeface="Arial" panose="020B0604020202020204" pitchFamily="34" charset="0"/>
              <a:buChar char="•"/>
            </a:pPr>
            <a:endParaRPr lang="es-MX" dirty="0">
              <a:latin typeface="Montserrat" panose="00000500000000000000" pitchFamily="2" charset="0"/>
            </a:endParaRPr>
          </a:p>
          <a:p>
            <a:pPr marL="342900" indent="-342900" algn="just">
              <a:lnSpc>
                <a:spcPct val="150000"/>
              </a:lnSpc>
              <a:buClr>
                <a:srgbClr val="EB8517"/>
              </a:buClr>
              <a:buFont typeface="Arial" panose="020B0604020202020204" pitchFamily="34" charset="0"/>
              <a:buChar char="•"/>
            </a:pPr>
            <a:r>
              <a:rPr lang="es-MX" b="1" dirty="0">
                <a:latin typeface="Montserrat" panose="00000500000000000000" pitchFamily="2" charset="0"/>
              </a:rPr>
              <a:t>D</a:t>
            </a:r>
            <a:r>
              <a:rPr lang="es-MX" b="1" dirty="0" smtClean="0">
                <a:latin typeface="Montserrat" panose="00000500000000000000" pitchFamily="2" charset="0"/>
              </a:rPr>
              <a:t>ebilita</a:t>
            </a:r>
            <a:r>
              <a:rPr lang="es-MX" dirty="0" smtClean="0">
                <a:latin typeface="Montserrat" panose="00000500000000000000" pitchFamily="2" charset="0"/>
              </a:rPr>
              <a:t> </a:t>
            </a:r>
            <a:r>
              <a:rPr lang="es-MX" dirty="0">
                <a:latin typeface="Montserrat" panose="00000500000000000000" pitchFamily="2" charset="0"/>
              </a:rPr>
              <a:t>su </a:t>
            </a:r>
            <a:r>
              <a:rPr lang="es-MX" dirty="0" smtClean="0">
                <a:latin typeface="Montserrat" panose="00000500000000000000" pitchFamily="2" charset="0"/>
              </a:rPr>
              <a:t>impacto</a:t>
            </a:r>
          </a:p>
          <a:p>
            <a:pPr algn="just">
              <a:lnSpc>
                <a:spcPct val="150000"/>
              </a:lnSpc>
              <a:buClr>
                <a:srgbClr val="EB8517"/>
              </a:buClr>
            </a:pPr>
            <a:r>
              <a:rPr lang="es-MX" sz="1600" dirty="0" smtClean="0">
                <a:latin typeface="Montserrat" panose="00000500000000000000" pitchFamily="2" charset="0"/>
              </a:rPr>
              <a:t>	Esta </a:t>
            </a:r>
            <a:r>
              <a:rPr lang="es-MX" sz="1600" dirty="0">
                <a:latin typeface="Montserrat" panose="00000500000000000000" pitchFamily="2" charset="0"/>
              </a:rPr>
              <a:t>carencia se ha logrado solventar gracias a la utilización de instrumentos cualitativos como entrevistas, grupos focales y observaciones</a:t>
            </a:r>
            <a:r>
              <a:rPr lang="es-MX" sz="1600" dirty="0" smtClean="0">
                <a:latin typeface="Montserrat" panose="00000500000000000000" pitchFamily="2" charset="0"/>
              </a:rPr>
              <a:t>.</a:t>
            </a:r>
            <a:endParaRPr lang="es-MX" sz="1600" dirty="0">
              <a:latin typeface="Montserrat" panose="00000500000000000000" pitchFamily="2" charset="0"/>
            </a:endParaRPr>
          </a:p>
        </p:txBody>
      </p:sp>
      <p:sp>
        <p:nvSpPr>
          <p:cNvPr id="20" name="Arco 19"/>
          <p:cNvSpPr/>
          <p:nvPr/>
        </p:nvSpPr>
        <p:spPr>
          <a:xfrm rot="15960764">
            <a:off x="1356835" y="4474922"/>
            <a:ext cx="1376543" cy="1967258"/>
          </a:xfrm>
          <a:prstGeom prst="arc">
            <a:avLst>
              <a:gd name="adj1" fmla="val 13737212"/>
              <a:gd name="adj2" fmla="val 18689401"/>
            </a:avLst>
          </a:prstGeom>
          <a:ln w="38100">
            <a:solidFill>
              <a:srgbClr val="EB8517"/>
            </a:solidFill>
            <a:prstDash val="sysDash"/>
            <a:headEnd type="arrow" w="med" len="med"/>
            <a:tailEnd type="non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3" name="Arco 22"/>
          <p:cNvSpPr/>
          <p:nvPr/>
        </p:nvSpPr>
        <p:spPr>
          <a:xfrm rot="15960764">
            <a:off x="1380534" y="5650590"/>
            <a:ext cx="1376543" cy="2014772"/>
          </a:xfrm>
          <a:prstGeom prst="arc">
            <a:avLst>
              <a:gd name="adj1" fmla="val 13737212"/>
              <a:gd name="adj2" fmla="val 18689401"/>
            </a:avLst>
          </a:prstGeom>
          <a:ln w="38100">
            <a:solidFill>
              <a:srgbClr val="EB8517"/>
            </a:solidFill>
            <a:prstDash val="sysDash"/>
            <a:headEnd type="arrow" w="med" len="med"/>
            <a:tailEnd type="non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pic>
        <p:nvPicPr>
          <p:cNvPr id="17" name="Imagen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9107080"/>
            <a:ext cx="5314833" cy="832869"/>
          </a:xfrm>
          <a:prstGeom prst="rect">
            <a:avLst/>
          </a:prstGeom>
        </p:spPr>
      </p:pic>
    </p:spTree>
    <p:extLst>
      <p:ext uri="{BB962C8B-B14F-4D97-AF65-F5344CB8AC3E}">
        <p14:creationId xmlns:p14="http://schemas.microsoft.com/office/powerpoint/2010/main" val="27854930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5" name="object 5"/>
          <p:cNvSpPr txBox="1">
            <a:spLocks noGrp="1"/>
          </p:cNvSpPr>
          <p:nvPr>
            <p:ph type="title"/>
          </p:nvPr>
        </p:nvSpPr>
        <p:spPr>
          <a:xfrm>
            <a:off x="1016000" y="810949"/>
            <a:ext cx="12533630" cy="574516"/>
          </a:xfrm>
          <a:prstGeom prst="rect">
            <a:avLst/>
          </a:prstGeom>
        </p:spPr>
        <p:txBody>
          <a:bodyPr vert="horz" wrap="square" lIns="0" tIns="12700" rIns="0" bIns="0" rtlCol="0">
            <a:spAutoFit/>
          </a:bodyPr>
          <a:lstStyle/>
          <a:p>
            <a:pPr marL="12700">
              <a:lnSpc>
                <a:spcPct val="100000"/>
              </a:lnSpc>
              <a:spcBef>
                <a:spcPts val="100"/>
              </a:spcBef>
            </a:pPr>
            <a:r>
              <a:rPr lang="es-MX" dirty="0" smtClean="0">
                <a:solidFill>
                  <a:srgbClr val="001689"/>
                </a:solidFill>
                <a:latin typeface="Montserrat" panose="00000500000000000000" pitchFamily="2" charset="0"/>
              </a:rPr>
              <a:t>MML en la Evaluación</a:t>
            </a:r>
            <a:endParaRPr spc="-10" dirty="0">
              <a:solidFill>
                <a:srgbClr val="001689"/>
              </a:solidFill>
              <a:latin typeface="Montserrat" panose="00000500000000000000" pitchFamily="2" charset="0"/>
            </a:endParaRPr>
          </a:p>
        </p:txBody>
      </p:sp>
      <p:sp>
        <p:nvSpPr>
          <p:cNvPr id="6" name="object 6"/>
          <p:cNvSpPr/>
          <p:nvPr/>
        </p:nvSpPr>
        <p:spPr>
          <a:xfrm>
            <a:off x="0" y="1648586"/>
            <a:ext cx="3916679" cy="38100"/>
          </a:xfrm>
          <a:custGeom>
            <a:avLst/>
            <a:gdLst/>
            <a:ahLst/>
            <a:cxnLst/>
            <a:rect l="l" t="t" r="r" b="b"/>
            <a:pathLst>
              <a:path w="3916679" h="38100">
                <a:moveTo>
                  <a:pt x="0" y="38099"/>
                </a:moveTo>
                <a:lnTo>
                  <a:pt x="0" y="0"/>
                </a:lnTo>
                <a:lnTo>
                  <a:pt x="3916242" y="0"/>
                </a:lnTo>
                <a:lnTo>
                  <a:pt x="3916242" y="38099"/>
                </a:lnTo>
                <a:lnTo>
                  <a:pt x="0" y="38099"/>
                </a:lnTo>
                <a:close/>
              </a:path>
            </a:pathLst>
          </a:custGeom>
          <a:solidFill>
            <a:srgbClr val="E98517"/>
          </a:solidFill>
        </p:spPr>
        <p:txBody>
          <a:bodyPr wrap="square" lIns="0" tIns="0" rIns="0" bIns="0" rtlCol="0"/>
          <a:lstStyle/>
          <a:p>
            <a:endParaRPr/>
          </a:p>
        </p:txBody>
      </p:sp>
      <p:pic>
        <p:nvPicPr>
          <p:cNvPr id="8" name="Picture 7">
            <a:extLst>
              <a:ext uri="{FF2B5EF4-FFF2-40B4-BE49-F238E27FC236}">
                <a16:creationId xmlns:a16="http://schemas.microsoft.com/office/drawing/2014/main" id="{A20EA7A8-A10E-5304-1D02-6B3C8D929AB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4249400" y="517157"/>
            <a:ext cx="3459858" cy="1060578"/>
          </a:xfrm>
          <a:prstGeom prst="rect">
            <a:avLst/>
          </a:prstGeom>
        </p:spPr>
      </p:pic>
      <p:sp>
        <p:nvSpPr>
          <p:cNvPr id="11" name="object 4"/>
          <p:cNvSpPr txBox="1">
            <a:spLocks noGrp="1"/>
          </p:cNvSpPr>
          <p:nvPr>
            <p:ph type="body" idx="1"/>
          </p:nvPr>
        </p:nvSpPr>
        <p:spPr>
          <a:xfrm>
            <a:off x="1560215" y="2080020"/>
            <a:ext cx="15115748" cy="1690205"/>
          </a:xfrm>
          <a:prstGeom prst="rect">
            <a:avLst/>
          </a:prstGeom>
        </p:spPr>
        <p:txBody>
          <a:bodyPr vert="horz" wrap="square" lIns="0" tIns="27939" rIns="0" bIns="0" rtlCol="0">
            <a:spAutoFit/>
          </a:bodyPr>
          <a:lstStyle/>
          <a:p>
            <a:pPr marL="342900" indent="-342900" algn="just">
              <a:lnSpc>
                <a:spcPct val="150000"/>
              </a:lnSpc>
              <a:buClr>
                <a:srgbClr val="EB8517"/>
              </a:buClr>
              <a:buFont typeface="Arial" panose="020B0604020202020204" pitchFamily="34" charset="0"/>
              <a:buChar char="•"/>
            </a:pPr>
            <a:r>
              <a:rPr lang="es-MX" dirty="0">
                <a:latin typeface="Montserrat" panose="00000500000000000000" pitchFamily="2" charset="0"/>
              </a:rPr>
              <a:t>La </a:t>
            </a:r>
            <a:r>
              <a:rPr lang="es-MX" dirty="0" smtClean="0">
                <a:latin typeface="Montserrat" panose="00000500000000000000" pitchFamily="2" charset="0"/>
              </a:rPr>
              <a:t>construcción de una </a:t>
            </a:r>
            <a:r>
              <a:rPr lang="es-MX" dirty="0">
                <a:latin typeface="Montserrat" panose="00000500000000000000" pitchFamily="2" charset="0"/>
              </a:rPr>
              <a:t>matriz de indicadores para resultado, </a:t>
            </a:r>
            <a:r>
              <a:rPr lang="es-MX" dirty="0" smtClean="0">
                <a:latin typeface="Montserrat" panose="00000500000000000000" pitchFamily="2" charset="0"/>
              </a:rPr>
              <a:t>de acuerdo a la MML, no </a:t>
            </a:r>
            <a:r>
              <a:rPr lang="es-MX" dirty="0">
                <a:latin typeface="Montserrat" panose="00000500000000000000" pitchFamily="2" charset="0"/>
              </a:rPr>
              <a:t>incorpora la dimensión </a:t>
            </a:r>
            <a:r>
              <a:rPr lang="es-MX" dirty="0" smtClean="0">
                <a:latin typeface="Montserrat" panose="00000500000000000000" pitchFamily="2" charset="0"/>
              </a:rPr>
              <a:t>temporal </a:t>
            </a:r>
            <a:r>
              <a:rPr lang="es-MX" dirty="0">
                <a:latin typeface="Montserrat" panose="00000500000000000000" pitchFamily="2" charset="0"/>
              </a:rPr>
              <a:t>situación que ha originado que los procesos de cambio no se reflejen durante y después de ejecutado el Pp y, </a:t>
            </a:r>
            <a:r>
              <a:rPr lang="es-MX" dirty="0" smtClean="0">
                <a:latin typeface="Montserrat" panose="00000500000000000000" pitchFamily="2" charset="0"/>
              </a:rPr>
              <a:t>provocando:</a:t>
            </a:r>
          </a:p>
        </p:txBody>
      </p:sp>
      <p:sp>
        <p:nvSpPr>
          <p:cNvPr id="16" name="object 4"/>
          <p:cNvSpPr txBox="1">
            <a:spLocks/>
          </p:cNvSpPr>
          <p:nvPr/>
        </p:nvSpPr>
        <p:spPr>
          <a:xfrm>
            <a:off x="1676400" y="4136082"/>
            <a:ext cx="15115748" cy="3721531"/>
          </a:xfrm>
          <a:prstGeom prst="rect">
            <a:avLst/>
          </a:prstGeom>
        </p:spPr>
        <p:txBody>
          <a:bodyPr vert="horz" wrap="square" lIns="0" tIns="27939" rIns="0" bIns="0" rtlCol="0">
            <a:spAutoFit/>
          </a:bodyPr>
          <a:lstStyle>
            <a:lvl1pPr marL="0">
              <a:defRPr sz="2400" b="0" i="0">
                <a:solidFill>
                  <a:srgbClr val="001689"/>
                </a:solidFill>
                <a:latin typeface="DM Sans"/>
                <a:ea typeface="+mn-ea"/>
                <a:cs typeface="DM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buClr>
                <a:srgbClr val="EB8517"/>
              </a:buClr>
              <a:buFont typeface="Arial" panose="020B0604020202020204" pitchFamily="34" charset="0"/>
              <a:buChar char="•"/>
            </a:pPr>
            <a:r>
              <a:rPr lang="es-MX" dirty="0" smtClean="0">
                <a:latin typeface="Montserrat" panose="00000500000000000000" pitchFamily="2" charset="0"/>
              </a:rPr>
              <a:t>Los </a:t>
            </a:r>
            <a:r>
              <a:rPr lang="es-MX" dirty="0">
                <a:latin typeface="Montserrat" panose="00000500000000000000" pitchFamily="2" charset="0"/>
              </a:rPr>
              <a:t>procesos de cambio no se reflejen durante y después de ejecutado el </a:t>
            </a:r>
            <a:r>
              <a:rPr lang="es-MX" dirty="0" smtClean="0">
                <a:latin typeface="Montserrat" panose="00000500000000000000" pitchFamily="2" charset="0"/>
              </a:rPr>
              <a:t>Pp</a:t>
            </a:r>
          </a:p>
          <a:p>
            <a:pPr marL="342900" indent="-342900" algn="just">
              <a:lnSpc>
                <a:spcPct val="150000"/>
              </a:lnSpc>
              <a:buClr>
                <a:srgbClr val="EB8517"/>
              </a:buClr>
              <a:buFont typeface="Arial" panose="020B0604020202020204" pitchFamily="34" charset="0"/>
              <a:buChar char="•"/>
            </a:pPr>
            <a:endParaRPr lang="es-MX" b="1" dirty="0">
              <a:latin typeface="Montserrat" panose="00000500000000000000" pitchFamily="2" charset="0"/>
            </a:endParaRPr>
          </a:p>
          <a:p>
            <a:pPr marL="342900" indent="-342900" algn="just">
              <a:lnSpc>
                <a:spcPct val="150000"/>
              </a:lnSpc>
              <a:buClr>
                <a:srgbClr val="EB8517"/>
              </a:buClr>
              <a:buFont typeface="Arial" panose="020B0604020202020204" pitchFamily="34" charset="0"/>
              <a:buChar char="•"/>
            </a:pPr>
            <a:r>
              <a:rPr lang="es-MX" dirty="0" smtClean="0">
                <a:latin typeface="Montserrat" panose="00000500000000000000" pitchFamily="2" charset="0"/>
              </a:rPr>
              <a:t>Reduccionismo </a:t>
            </a:r>
            <a:r>
              <a:rPr lang="es-MX" dirty="0">
                <a:latin typeface="Montserrat" panose="00000500000000000000" pitchFamily="2" charset="0"/>
              </a:rPr>
              <a:t>de la realidad. </a:t>
            </a:r>
            <a:endParaRPr lang="es-MX" dirty="0" smtClean="0">
              <a:latin typeface="Montserrat" panose="00000500000000000000" pitchFamily="2" charset="0"/>
            </a:endParaRPr>
          </a:p>
          <a:p>
            <a:pPr marL="342900" indent="-342900" algn="just">
              <a:lnSpc>
                <a:spcPct val="150000"/>
              </a:lnSpc>
              <a:buClr>
                <a:srgbClr val="EB8517"/>
              </a:buClr>
              <a:buFont typeface="Arial" panose="020B0604020202020204" pitchFamily="34" charset="0"/>
              <a:buChar char="•"/>
            </a:pPr>
            <a:endParaRPr lang="es-MX" dirty="0">
              <a:latin typeface="Montserrat" panose="00000500000000000000" pitchFamily="2" charset="0"/>
            </a:endParaRPr>
          </a:p>
          <a:p>
            <a:pPr marL="342900" indent="-342900" algn="just">
              <a:lnSpc>
                <a:spcPct val="150000"/>
              </a:lnSpc>
              <a:buClr>
                <a:srgbClr val="EB8517"/>
              </a:buClr>
              <a:buFont typeface="Arial" panose="020B0604020202020204" pitchFamily="34" charset="0"/>
              <a:buChar char="•"/>
            </a:pPr>
            <a:r>
              <a:rPr lang="es-MX" dirty="0">
                <a:latin typeface="Montserrat" panose="00000500000000000000" pitchFamily="2" charset="0"/>
              </a:rPr>
              <a:t>Alta funcionalidad en la etapa de </a:t>
            </a:r>
            <a:r>
              <a:rPr lang="es-MX" dirty="0" smtClean="0">
                <a:latin typeface="Montserrat" panose="00000500000000000000" pitchFamily="2" charset="0"/>
              </a:rPr>
              <a:t>planeación </a:t>
            </a:r>
            <a:r>
              <a:rPr lang="es-MX" dirty="0">
                <a:latin typeface="Montserrat" panose="00000500000000000000" pitchFamily="2" charset="0"/>
              </a:rPr>
              <a:t>y su baja utilidad en las fases de seguimiento y </a:t>
            </a:r>
            <a:r>
              <a:rPr lang="es-MX" dirty="0" smtClean="0">
                <a:latin typeface="Montserrat" panose="00000500000000000000" pitchFamily="2" charset="0"/>
              </a:rPr>
              <a:t>evaluación.</a:t>
            </a:r>
            <a:endParaRPr lang="es-MX" dirty="0">
              <a:latin typeface="Montserrat" panose="00000500000000000000" pitchFamily="2" charset="0"/>
            </a:endParaRPr>
          </a:p>
          <a:p>
            <a:pPr algn="just">
              <a:lnSpc>
                <a:spcPct val="150000"/>
              </a:lnSpc>
              <a:buClr>
                <a:srgbClr val="EB8517"/>
              </a:buClr>
            </a:pPr>
            <a:endParaRPr lang="es-MX" sz="1600" dirty="0">
              <a:latin typeface="Montserrat" panose="00000500000000000000" pitchFamily="2" charset="0"/>
            </a:endParaRPr>
          </a:p>
        </p:txBody>
      </p:sp>
      <p:sp>
        <p:nvSpPr>
          <p:cNvPr id="20" name="Arco 19"/>
          <p:cNvSpPr/>
          <p:nvPr/>
        </p:nvSpPr>
        <p:spPr>
          <a:xfrm rot="15960764">
            <a:off x="1560037" y="3918377"/>
            <a:ext cx="1376543" cy="1967258"/>
          </a:xfrm>
          <a:prstGeom prst="arc">
            <a:avLst>
              <a:gd name="adj1" fmla="val 13737212"/>
              <a:gd name="adj2" fmla="val 18689401"/>
            </a:avLst>
          </a:prstGeom>
          <a:ln w="38100">
            <a:solidFill>
              <a:srgbClr val="EB8517"/>
            </a:solidFill>
            <a:prstDash val="sysDash"/>
            <a:headEnd type="arrow" w="med" len="med"/>
            <a:tailEnd type="non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7" name="Arco 16"/>
          <p:cNvSpPr/>
          <p:nvPr/>
        </p:nvSpPr>
        <p:spPr>
          <a:xfrm rot="15960764">
            <a:off x="1560037" y="5246914"/>
            <a:ext cx="1376543" cy="1967258"/>
          </a:xfrm>
          <a:prstGeom prst="arc">
            <a:avLst>
              <a:gd name="adj1" fmla="val 13737212"/>
              <a:gd name="adj2" fmla="val 18689401"/>
            </a:avLst>
          </a:prstGeom>
          <a:ln w="38100">
            <a:solidFill>
              <a:srgbClr val="EB8517"/>
            </a:solidFill>
            <a:prstDash val="sysDash"/>
            <a:headEnd type="arrow" w="med" len="med"/>
            <a:tailEnd type="non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9107080"/>
            <a:ext cx="5314833" cy="832869"/>
          </a:xfrm>
          <a:prstGeom prst="rect">
            <a:avLst/>
          </a:prstGeom>
        </p:spPr>
      </p:pic>
      <p:grpSp>
        <p:nvGrpSpPr>
          <p:cNvPr id="13" name="Grupo 12"/>
          <p:cNvGrpSpPr/>
          <p:nvPr/>
        </p:nvGrpSpPr>
        <p:grpSpPr>
          <a:xfrm>
            <a:off x="2126792" y="7669059"/>
            <a:ext cx="1047640" cy="1066800"/>
            <a:chOff x="1906575" y="5969287"/>
            <a:chExt cx="1047640" cy="1066800"/>
          </a:xfrm>
          <a:solidFill>
            <a:srgbClr val="7C88E0"/>
          </a:solidFill>
          <a:effectLst>
            <a:outerShdw blurRad="50800" dist="38100" algn="l" rotWithShape="0">
              <a:prstClr val="black">
                <a:alpha val="40000"/>
              </a:prstClr>
            </a:outerShdw>
          </a:effectLst>
        </p:grpSpPr>
        <p:sp>
          <p:nvSpPr>
            <p:cNvPr id="14" name="Elipse 13"/>
            <p:cNvSpPr/>
            <p:nvPr/>
          </p:nvSpPr>
          <p:spPr>
            <a:xfrm>
              <a:off x="1906575" y="5969287"/>
              <a:ext cx="1047640" cy="1066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CuadroTexto 14"/>
            <p:cNvSpPr txBox="1"/>
            <p:nvPr/>
          </p:nvSpPr>
          <p:spPr>
            <a:xfrm>
              <a:off x="1993508" y="6210299"/>
              <a:ext cx="914400" cy="584775"/>
            </a:xfrm>
            <a:prstGeom prst="rect">
              <a:avLst/>
            </a:prstGeom>
            <a:noFill/>
          </p:spPr>
          <p:txBody>
            <a:bodyPr wrap="square" rtlCol="0">
              <a:spAutoFit/>
            </a:bodyPr>
            <a:lstStyle/>
            <a:p>
              <a:r>
                <a:rPr lang="es-MX" sz="3200" b="1" dirty="0" smtClean="0">
                  <a:solidFill>
                    <a:schemeClr val="bg1"/>
                  </a:solidFill>
                  <a:latin typeface="Montserrat" panose="00000500000000000000" pitchFamily="2" charset="0"/>
                </a:rPr>
                <a:t>NO</a:t>
              </a:r>
              <a:endParaRPr lang="es-MX" b="1" dirty="0">
                <a:solidFill>
                  <a:schemeClr val="bg1"/>
                </a:solidFill>
                <a:latin typeface="Montserrat" panose="00000500000000000000" pitchFamily="2" charset="0"/>
              </a:endParaRPr>
            </a:p>
          </p:txBody>
        </p:sp>
      </p:grpSp>
      <p:sp>
        <p:nvSpPr>
          <p:cNvPr id="18" name="object 4"/>
          <p:cNvSpPr txBox="1">
            <a:spLocks/>
          </p:cNvSpPr>
          <p:nvPr/>
        </p:nvSpPr>
        <p:spPr>
          <a:xfrm>
            <a:off x="3624824" y="7760247"/>
            <a:ext cx="5316838" cy="951542"/>
          </a:xfrm>
          <a:prstGeom prst="rect">
            <a:avLst/>
          </a:prstGeom>
        </p:spPr>
        <p:txBody>
          <a:bodyPr vert="horz" wrap="square" lIns="0" tIns="27939" rIns="0" bIns="0" rtlCol="0">
            <a:spAutoFit/>
          </a:bodyPr>
          <a:lstStyle>
            <a:lvl1pPr marL="0">
              <a:defRPr sz="2400" b="0" i="0">
                <a:solidFill>
                  <a:srgbClr val="001689"/>
                </a:solidFill>
                <a:latin typeface="DM Sans"/>
                <a:ea typeface="+mn-ea"/>
                <a:cs typeface="DM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buClr>
                <a:srgbClr val="EB8517"/>
              </a:buClr>
            </a:pPr>
            <a:r>
              <a:rPr lang="es-MX" sz="2000" dirty="0" smtClean="0">
                <a:latin typeface="Montserrat" panose="00000500000000000000" pitchFamily="2" charset="0"/>
              </a:rPr>
              <a:t>es una metodología que permite evaluar ex ante el impacto de un Programa.</a:t>
            </a:r>
          </a:p>
        </p:txBody>
      </p:sp>
      <p:grpSp>
        <p:nvGrpSpPr>
          <p:cNvPr id="19" name="Grupo 18"/>
          <p:cNvGrpSpPr/>
          <p:nvPr/>
        </p:nvGrpSpPr>
        <p:grpSpPr>
          <a:xfrm>
            <a:off x="11125200" y="7606182"/>
            <a:ext cx="1047640" cy="1066800"/>
            <a:chOff x="1906575" y="5969287"/>
            <a:chExt cx="1047640" cy="1066800"/>
          </a:xfrm>
          <a:solidFill>
            <a:srgbClr val="7C88E0"/>
          </a:solidFill>
          <a:effectLst>
            <a:outerShdw blurRad="50800" dist="38100" algn="l" rotWithShape="0">
              <a:prstClr val="black">
                <a:alpha val="40000"/>
              </a:prstClr>
            </a:outerShdw>
          </a:effectLst>
        </p:grpSpPr>
        <p:sp>
          <p:nvSpPr>
            <p:cNvPr id="21" name="Elipse 20"/>
            <p:cNvSpPr/>
            <p:nvPr/>
          </p:nvSpPr>
          <p:spPr>
            <a:xfrm>
              <a:off x="1906575" y="5969287"/>
              <a:ext cx="1047640" cy="1066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CuadroTexto 21"/>
            <p:cNvSpPr txBox="1"/>
            <p:nvPr/>
          </p:nvSpPr>
          <p:spPr>
            <a:xfrm>
              <a:off x="1993508" y="6210299"/>
              <a:ext cx="914400" cy="584775"/>
            </a:xfrm>
            <a:prstGeom prst="rect">
              <a:avLst/>
            </a:prstGeom>
            <a:noFill/>
          </p:spPr>
          <p:txBody>
            <a:bodyPr wrap="square" rtlCol="0">
              <a:spAutoFit/>
            </a:bodyPr>
            <a:lstStyle/>
            <a:p>
              <a:r>
                <a:rPr lang="es-MX" sz="3200" b="1" dirty="0" smtClean="0">
                  <a:solidFill>
                    <a:schemeClr val="bg1"/>
                  </a:solidFill>
                  <a:latin typeface="Montserrat" panose="00000500000000000000" pitchFamily="2" charset="0"/>
                </a:rPr>
                <a:t> SÍ</a:t>
              </a:r>
              <a:endParaRPr lang="es-MX" b="1" dirty="0">
                <a:solidFill>
                  <a:schemeClr val="bg1"/>
                </a:solidFill>
                <a:latin typeface="Montserrat" panose="00000500000000000000" pitchFamily="2" charset="0"/>
              </a:endParaRPr>
            </a:p>
          </p:txBody>
        </p:sp>
      </p:grpSp>
      <p:sp>
        <p:nvSpPr>
          <p:cNvPr id="23" name="object 4"/>
          <p:cNvSpPr txBox="1">
            <a:spLocks/>
          </p:cNvSpPr>
          <p:nvPr/>
        </p:nvSpPr>
        <p:spPr>
          <a:xfrm>
            <a:off x="12418924" y="7604525"/>
            <a:ext cx="5316838" cy="951542"/>
          </a:xfrm>
          <a:prstGeom prst="rect">
            <a:avLst/>
          </a:prstGeom>
        </p:spPr>
        <p:txBody>
          <a:bodyPr vert="horz" wrap="square" lIns="0" tIns="27939" rIns="0" bIns="0" rtlCol="0">
            <a:spAutoFit/>
          </a:bodyPr>
          <a:lstStyle>
            <a:lvl1pPr marL="0">
              <a:defRPr sz="2400" b="0" i="0">
                <a:solidFill>
                  <a:srgbClr val="001689"/>
                </a:solidFill>
                <a:latin typeface="DM Sans"/>
                <a:ea typeface="+mn-ea"/>
                <a:cs typeface="DM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buClr>
                <a:srgbClr val="EB8517"/>
              </a:buClr>
            </a:pPr>
            <a:r>
              <a:rPr lang="es-MX" sz="2000" dirty="0" smtClean="0">
                <a:latin typeface="Montserrat" panose="00000500000000000000" pitchFamily="2" charset="0"/>
              </a:rPr>
              <a:t>permite evaluar la consistencia interna del diseño de los Programas. </a:t>
            </a:r>
            <a:endParaRPr lang="es-MX" sz="2000" dirty="0">
              <a:latin typeface="Montserrat" panose="00000500000000000000" pitchFamily="2" charset="0"/>
            </a:endParaRPr>
          </a:p>
        </p:txBody>
      </p:sp>
    </p:spTree>
    <p:extLst>
      <p:ext uri="{BB962C8B-B14F-4D97-AF65-F5344CB8AC3E}">
        <p14:creationId xmlns:p14="http://schemas.microsoft.com/office/powerpoint/2010/main" val="4016819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8759928"/>
            <a:ext cx="18275935" cy="1527175"/>
          </a:xfrm>
          <a:custGeom>
            <a:avLst/>
            <a:gdLst/>
            <a:ahLst/>
            <a:cxnLst/>
            <a:rect l="l" t="t" r="r" b="b"/>
            <a:pathLst>
              <a:path w="18275935" h="1527175">
                <a:moveTo>
                  <a:pt x="0" y="0"/>
                </a:moveTo>
                <a:lnTo>
                  <a:pt x="18275497" y="0"/>
                </a:lnTo>
                <a:lnTo>
                  <a:pt x="18275497" y="1527071"/>
                </a:lnTo>
                <a:lnTo>
                  <a:pt x="0" y="1527071"/>
                </a:lnTo>
                <a:lnTo>
                  <a:pt x="0" y="0"/>
                </a:lnTo>
                <a:close/>
              </a:path>
            </a:pathLst>
          </a:custGeom>
          <a:solidFill>
            <a:srgbClr val="FFFFFF"/>
          </a:solidFill>
        </p:spPr>
        <p:txBody>
          <a:bodyPr wrap="square" lIns="0" tIns="0" rIns="0" bIns="0" rtlCol="0"/>
          <a:lstStyle/>
          <a:p>
            <a:endParaRPr/>
          </a:p>
        </p:txBody>
      </p:sp>
      <p:sp>
        <p:nvSpPr>
          <p:cNvPr id="5" name="object 5"/>
          <p:cNvSpPr txBox="1">
            <a:spLocks noGrp="1"/>
          </p:cNvSpPr>
          <p:nvPr>
            <p:ph type="ctrTitle"/>
          </p:nvPr>
        </p:nvSpPr>
        <p:spPr>
          <a:xfrm>
            <a:off x="713016" y="3695700"/>
            <a:ext cx="7696199" cy="2181366"/>
          </a:xfrm>
          <a:prstGeom prst="rect">
            <a:avLst/>
          </a:prstGeom>
        </p:spPr>
        <p:txBody>
          <a:bodyPr vert="horz" wrap="square" lIns="0" tIns="148590" rIns="0" bIns="0" rtlCol="0">
            <a:spAutoFit/>
          </a:bodyPr>
          <a:lstStyle/>
          <a:p>
            <a:pPr algn="l"/>
            <a:r>
              <a:rPr lang="es-MX" sz="6000" dirty="0">
                <a:solidFill>
                  <a:srgbClr val="001689"/>
                </a:solidFill>
                <a:latin typeface="Montserrat" panose="00000500000000000000" pitchFamily="2" charset="0"/>
              </a:rPr>
              <a:t>Limitaciones del marco </a:t>
            </a:r>
            <a:r>
              <a:rPr lang="es-MX" sz="6000" dirty="0" smtClean="0">
                <a:solidFill>
                  <a:srgbClr val="001689"/>
                </a:solidFill>
                <a:latin typeface="Montserrat" panose="00000500000000000000" pitchFamily="2" charset="0"/>
              </a:rPr>
              <a:t>jurídico</a:t>
            </a:r>
            <a:r>
              <a:rPr lang="es-MX" sz="7200" dirty="0" smtClean="0">
                <a:solidFill>
                  <a:srgbClr val="EB8517"/>
                </a:solidFill>
                <a:latin typeface="Montserrat" panose="00000500000000000000" pitchFamily="2" charset="0"/>
              </a:rPr>
              <a:t>.</a:t>
            </a:r>
            <a:endParaRPr lang="es-MX" sz="7200" dirty="0">
              <a:solidFill>
                <a:srgbClr val="EB8517"/>
              </a:solidFill>
              <a:latin typeface="Montserrat" panose="00000500000000000000" pitchFamily="2" charset="0"/>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9107080"/>
            <a:ext cx="5314833" cy="832869"/>
          </a:xfrm>
          <a:prstGeom prst="rect">
            <a:avLst/>
          </a:prstGeom>
        </p:spPr>
      </p:pic>
      <p:pic>
        <p:nvPicPr>
          <p:cNvPr id="7" name="Picture 7">
            <a:extLst>
              <a:ext uri="{FF2B5EF4-FFF2-40B4-BE49-F238E27FC236}">
                <a16:creationId xmlns:a16="http://schemas.microsoft.com/office/drawing/2014/main" id="{BC82D3EF-613D-6579-12F5-E13D16B2A75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2000" y="904780"/>
            <a:ext cx="4560165" cy="1397864"/>
          </a:xfrm>
          <a:prstGeom prst="rect">
            <a:avLst/>
          </a:prstGeom>
        </p:spPr>
      </p:pic>
    </p:spTree>
    <p:extLst>
      <p:ext uri="{BB962C8B-B14F-4D97-AF65-F5344CB8AC3E}">
        <p14:creationId xmlns:p14="http://schemas.microsoft.com/office/powerpoint/2010/main" val="30202506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5" name="object 5"/>
          <p:cNvSpPr txBox="1">
            <a:spLocks noGrp="1"/>
          </p:cNvSpPr>
          <p:nvPr>
            <p:ph type="title"/>
          </p:nvPr>
        </p:nvSpPr>
        <p:spPr>
          <a:xfrm>
            <a:off x="1016000" y="810949"/>
            <a:ext cx="12533630" cy="574516"/>
          </a:xfrm>
          <a:prstGeom prst="rect">
            <a:avLst/>
          </a:prstGeom>
        </p:spPr>
        <p:txBody>
          <a:bodyPr vert="horz" wrap="square" lIns="0" tIns="12700" rIns="0" bIns="0" rtlCol="0">
            <a:spAutoFit/>
          </a:bodyPr>
          <a:lstStyle/>
          <a:p>
            <a:pPr marL="12700">
              <a:lnSpc>
                <a:spcPct val="100000"/>
              </a:lnSpc>
              <a:spcBef>
                <a:spcPts val="100"/>
              </a:spcBef>
            </a:pPr>
            <a:r>
              <a:rPr lang="es-MX" dirty="0">
                <a:solidFill>
                  <a:srgbClr val="001689"/>
                </a:solidFill>
                <a:latin typeface="Montserrat" panose="00000500000000000000" pitchFamily="2" charset="0"/>
              </a:rPr>
              <a:t>MML en la Evaluación</a:t>
            </a:r>
            <a:endParaRPr spc="-10" dirty="0">
              <a:solidFill>
                <a:srgbClr val="001689"/>
              </a:solidFill>
              <a:latin typeface="Montserrat" panose="00000500000000000000" pitchFamily="2" charset="0"/>
            </a:endParaRPr>
          </a:p>
        </p:txBody>
      </p:sp>
      <p:sp>
        <p:nvSpPr>
          <p:cNvPr id="6" name="object 6"/>
          <p:cNvSpPr/>
          <p:nvPr/>
        </p:nvSpPr>
        <p:spPr>
          <a:xfrm>
            <a:off x="0" y="1648586"/>
            <a:ext cx="3916679" cy="38100"/>
          </a:xfrm>
          <a:custGeom>
            <a:avLst/>
            <a:gdLst/>
            <a:ahLst/>
            <a:cxnLst/>
            <a:rect l="l" t="t" r="r" b="b"/>
            <a:pathLst>
              <a:path w="3916679" h="38100">
                <a:moveTo>
                  <a:pt x="0" y="38099"/>
                </a:moveTo>
                <a:lnTo>
                  <a:pt x="0" y="0"/>
                </a:lnTo>
                <a:lnTo>
                  <a:pt x="3916242" y="0"/>
                </a:lnTo>
                <a:lnTo>
                  <a:pt x="3916242" y="38099"/>
                </a:lnTo>
                <a:lnTo>
                  <a:pt x="0" y="38099"/>
                </a:lnTo>
                <a:close/>
              </a:path>
            </a:pathLst>
          </a:custGeom>
          <a:solidFill>
            <a:srgbClr val="E98517"/>
          </a:solidFill>
        </p:spPr>
        <p:txBody>
          <a:bodyPr wrap="square" lIns="0" tIns="0" rIns="0" bIns="0" rtlCol="0"/>
          <a:lstStyle/>
          <a:p>
            <a:endParaRPr/>
          </a:p>
        </p:txBody>
      </p:sp>
      <p:pic>
        <p:nvPicPr>
          <p:cNvPr id="8" name="Picture 7">
            <a:extLst>
              <a:ext uri="{FF2B5EF4-FFF2-40B4-BE49-F238E27FC236}">
                <a16:creationId xmlns:a16="http://schemas.microsoft.com/office/drawing/2014/main" id="{A20EA7A8-A10E-5304-1D02-6B3C8D929A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249400" y="517157"/>
            <a:ext cx="3459858" cy="1060578"/>
          </a:xfrm>
          <a:prstGeom prst="rect">
            <a:avLst/>
          </a:prstGeom>
        </p:spPr>
      </p:pic>
      <p:sp>
        <p:nvSpPr>
          <p:cNvPr id="11" name="object 4"/>
          <p:cNvSpPr txBox="1">
            <a:spLocks noGrp="1"/>
          </p:cNvSpPr>
          <p:nvPr>
            <p:ph type="body" idx="1"/>
          </p:nvPr>
        </p:nvSpPr>
        <p:spPr>
          <a:xfrm>
            <a:off x="1600200" y="2060214"/>
            <a:ext cx="15115748" cy="519757"/>
          </a:xfrm>
          <a:prstGeom prst="rect">
            <a:avLst/>
          </a:prstGeom>
        </p:spPr>
        <p:txBody>
          <a:bodyPr vert="horz" wrap="square" lIns="0" tIns="27939" rIns="0" bIns="0" rtlCol="0">
            <a:spAutoFit/>
          </a:bodyPr>
          <a:lstStyle/>
          <a:p>
            <a:pPr marL="342900" indent="-342900" algn="just">
              <a:lnSpc>
                <a:spcPct val="150000"/>
              </a:lnSpc>
              <a:buClr>
                <a:srgbClr val="EB8517"/>
              </a:buClr>
              <a:buFont typeface="Arial" panose="020B0604020202020204" pitchFamily="34" charset="0"/>
              <a:buChar char="•"/>
            </a:pPr>
            <a:r>
              <a:rPr lang="es-MX" dirty="0" smtClean="0">
                <a:latin typeface="Montserrat" panose="00000500000000000000" pitchFamily="2" charset="0"/>
              </a:rPr>
              <a:t>Evaluaciones de los Pp de modalidad G y P :</a:t>
            </a:r>
          </a:p>
        </p:txBody>
      </p:sp>
      <p:graphicFrame>
        <p:nvGraphicFramePr>
          <p:cNvPr id="18" name="Tabla 17"/>
          <p:cNvGraphicFramePr>
            <a:graphicFrameLocks noGrp="1"/>
          </p:cNvGraphicFramePr>
          <p:nvPr>
            <p:extLst>
              <p:ext uri="{D42A27DB-BD31-4B8C-83A1-F6EECF244321}">
                <p14:modId xmlns:p14="http://schemas.microsoft.com/office/powerpoint/2010/main" val="1971139443"/>
              </p:ext>
            </p:extLst>
          </p:nvPr>
        </p:nvGraphicFramePr>
        <p:xfrm>
          <a:off x="2209800" y="3620748"/>
          <a:ext cx="14233525" cy="3573358"/>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1764957">
                  <a:extLst>
                    <a:ext uri="{9D8B030D-6E8A-4147-A177-3AD203B41FA5}">
                      <a16:colId xmlns:a16="http://schemas.microsoft.com/office/drawing/2014/main" val="3799417897"/>
                    </a:ext>
                  </a:extLst>
                </a:gridCol>
                <a:gridCol w="3945533">
                  <a:extLst>
                    <a:ext uri="{9D8B030D-6E8A-4147-A177-3AD203B41FA5}">
                      <a16:colId xmlns:a16="http://schemas.microsoft.com/office/drawing/2014/main" val="3258078608"/>
                    </a:ext>
                  </a:extLst>
                </a:gridCol>
                <a:gridCol w="4062248">
                  <a:extLst>
                    <a:ext uri="{9D8B030D-6E8A-4147-A177-3AD203B41FA5}">
                      <a16:colId xmlns:a16="http://schemas.microsoft.com/office/drawing/2014/main" val="1238459503"/>
                    </a:ext>
                  </a:extLst>
                </a:gridCol>
                <a:gridCol w="4460787">
                  <a:extLst>
                    <a:ext uri="{9D8B030D-6E8A-4147-A177-3AD203B41FA5}">
                      <a16:colId xmlns:a16="http://schemas.microsoft.com/office/drawing/2014/main" val="1051529758"/>
                    </a:ext>
                  </a:extLst>
                </a:gridCol>
              </a:tblGrid>
              <a:tr h="745916">
                <a:tc>
                  <a:txBody>
                    <a:bodyPr/>
                    <a:lstStyle/>
                    <a:p>
                      <a:pPr algn="ctr">
                        <a:lnSpc>
                          <a:spcPct val="107000"/>
                        </a:lnSpc>
                        <a:spcAft>
                          <a:spcPts val="0"/>
                        </a:spcAft>
                      </a:pPr>
                      <a:r>
                        <a:rPr lang="es-MX" sz="1600" dirty="0">
                          <a:effectLst/>
                          <a:latin typeface="Montserrat" panose="00000500000000000000" pitchFamily="2" charset="0"/>
                        </a:rPr>
                        <a:t>Clave</a:t>
                      </a:r>
                      <a:endParaRPr lang="es-MX" sz="2800" dirty="0">
                        <a:effectLst/>
                        <a:latin typeface="Montserrat" panose="00000500000000000000" pitchFamily="2" charset="0"/>
                        <a:ea typeface="Calibri" panose="020F0502020204030204" pitchFamily="34" charset="0"/>
                        <a:cs typeface="Times New Roman" panose="02020603050405020304" pitchFamily="18" charset="0"/>
                      </a:endParaRPr>
                    </a:p>
                  </a:txBody>
                  <a:tcPr marL="44450" marR="44450" marT="0" marB="0" anchor="ctr">
                    <a:solidFill>
                      <a:srgbClr val="EB8517"/>
                    </a:solidFill>
                  </a:tcPr>
                </a:tc>
                <a:tc>
                  <a:txBody>
                    <a:bodyPr/>
                    <a:lstStyle/>
                    <a:p>
                      <a:pPr algn="ctr">
                        <a:lnSpc>
                          <a:spcPct val="107000"/>
                        </a:lnSpc>
                        <a:spcAft>
                          <a:spcPts val="0"/>
                        </a:spcAft>
                      </a:pPr>
                      <a:r>
                        <a:rPr lang="es-MX" sz="1600" dirty="0">
                          <a:effectLst/>
                          <a:latin typeface="Montserrat" panose="00000500000000000000" pitchFamily="2" charset="0"/>
                        </a:rPr>
                        <a:t>Nombre</a:t>
                      </a:r>
                      <a:endParaRPr lang="es-MX" sz="2800" dirty="0">
                        <a:effectLst/>
                        <a:latin typeface="Montserrat" panose="00000500000000000000" pitchFamily="2" charset="0"/>
                        <a:ea typeface="Calibri" panose="020F0502020204030204" pitchFamily="34" charset="0"/>
                        <a:cs typeface="Times New Roman" panose="02020603050405020304" pitchFamily="18" charset="0"/>
                      </a:endParaRPr>
                    </a:p>
                  </a:txBody>
                  <a:tcPr marL="44450" marR="44450" marT="0" marB="0" anchor="ctr">
                    <a:lnB w="38100" cap="flat" cmpd="sng" algn="ctr">
                      <a:solidFill>
                        <a:srgbClr val="FFFFFF"/>
                      </a:solidFill>
                      <a:prstDash val="solid"/>
                      <a:round/>
                      <a:headEnd type="none" w="med" len="med"/>
                      <a:tailEnd type="none" w="med" len="med"/>
                    </a:lnB>
                    <a:solidFill>
                      <a:srgbClr val="EB8517"/>
                    </a:solidFill>
                  </a:tcPr>
                </a:tc>
                <a:tc>
                  <a:txBody>
                    <a:bodyPr/>
                    <a:lstStyle/>
                    <a:p>
                      <a:pPr algn="ctr">
                        <a:lnSpc>
                          <a:spcPct val="107000"/>
                        </a:lnSpc>
                        <a:spcAft>
                          <a:spcPts val="0"/>
                        </a:spcAft>
                      </a:pPr>
                      <a:r>
                        <a:rPr lang="es-MX" sz="1600" dirty="0">
                          <a:effectLst/>
                          <a:latin typeface="Montserrat" panose="00000500000000000000" pitchFamily="2" charset="0"/>
                        </a:rPr>
                        <a:t>Unidad </a:t>
                      </a:r>
                      <a:r>
                        <a:rPr lang="es-MX" sz="1600" dirty="0" smtClean="0">
                          <a:effectLst/>
                          <a:latin typeface="Montserrat" panose="00000500000000000000" pitchFamily="2" charset="0"/>
                        </a:rPr>
                        <a:t>Responsable</a:t>
                      </a:r>
                      <a:r>
                        <a:rPr lang="es-MX" sz="1600" baseline="0" dirty="0" smtClean="0">
                          <a:effectLst/>
                          <a:latin typeface="Montserrat" panose="00000500000000000000" pitchFamily="2" charset="0"/>
                        </a:rPr>
                        <a:t> </a:t>
                      </a:r>
                      <a:r>
                        <a:rPr lang="es-MX" sz="1600" dirty="0" smtClean="0">
                          <a:effectLst/>
                          <a:latin typeface="Montserrat" panose="00000500000000000000" pitchFamily="2" charset="0"/>
                        </a:rPr>
                        <a:t>2023 </a:t>
                      </a:r>
                      <a:r>
                        <a:rPr lang="es-MX" sz="1600" baseline="30000" dirty="0">
                          <a:effectLst/>
                          <a:latin typeface="Montserrat" panose="00000500000000000000" pitchFamily="2" charset="0"/>
                        </a:rPr>
                        <a:t>1</a:t>
                      </a:r>
                      <a:endParaRPr lang="es-MX" sz="2800" dirty="0">
                        <a:effectLst/>
                        <a:latin typeface="Montserrat" panose="00000500000000000000" pitchFamily="2" charset="0"/>
                        <a:ea typeface="Calibri" panose="020F0502020204030204" pitchFamily="34" charset="0"/>
                        <a:cs typeface="Times New Roman" panose="02020603050405020304" pitchFamily="18" charset="0"/>
                      </a:endParaRPr>
                    </a:p>
                  </a:txBody>
                  <a:tcPr marL="44450" marR="44450" marT="0" marB="0" anchor="ctr">
                    <a:lnB w="38100" cap="flat" cmpd="sng" algn="ctr">
                      <a:solidFill>
                        <a:srgbClr val="FFFFFF"/>
                      </a:solidFill>
                      <a:prstDash val="solid"/>
                      <a:round/>
                      <a:headEnd type="none" w="med" len="med"/>
                      <a:tailEnd type="none" w="med" len="med"/>
                    </a:lnB>
                    <a:solidFill>
                      <a:srgbClr val="EB8517"/>
                    </a:solidFill>
                  </a:tcPr>
                </a:tc>
                <a:tc>
                  <a:txBody>
                    <a:bodyPr/>
                    <a:lstStyle/>
                    <a:p>
                      <a:pPr algn="ctr">
                        <a:lnSpc>
                          <a:spcPct val="107000"/>
                        </a:lnSpc>
                        <a:spcAft>
                          <a:spcPts val="0"/>
                        </a:spcAft>
                      </a:pPr>
                      <a:r>
                        <a:rPr lang="es-MX" sz="1600" dirty="0">
                          <a:effectLst/>
                          <a:latin typeface="Montserrat" panose="00000500000000000000" pitchFamily="2" charset="0"/>
                        </a:rPr>
                        <a:t>Evaluaciones</a:t>
                      </a:r>
                      <a:endParaRPr lang="es-MX" sz="2800" dirty="0">
                        <a:effectLst/>
                        <a:latin typeface="Montserrat" panose="00000500000000000000" pitchFamily="2" charset="0"/>
                        <a:ea typeface="Calibri" panose="020F0502020204030204" pitchFamily="34" charset="0"/>
                        <a:cs typeface="Times New Roman" panose="02020603050405020304" pitchFamily="18" charset="0"/>
                      </a:endParaRPr>
                    </a:p>
                  </a:txBody>
                  <a:tcPr marL="44450" marR="44450" marT="0" marB="0" anchor="ctr">
                    <a:lnB w="38100" cap="flat" cmpd="sng" algn="ctr">
                      <a:solidFill>
                        <a:srgbClr val="FFFFFF"/>
                      </a:solidFill>
                      <a:prstDash val="solid"/>
                      <a:round/>
                      <a:headEnd type="none" w="med" len="med"/>
                      <a:tailEnd type="none" w="med" len="med"/>
                    </a:lnB>
                    <a:solidFill>
                      <a:srgbClr val="EB8517"/>
                    </a:solidFill>
                  </a:tcPr>
                </a:tc>
                <a:extLst>
                  <a:ext uri="{0D108BD9-81ED-4DB2-BD59-A6C34878D82A}">
                    <a16:rowId xmlns:a16="http://schemas.microsoft.com/office/drawing/2014/main" val="805143188"/>
                  </a:ext>
                </a:extLst>
              </a:tr>
              <a:tr h="580162">
                <a:tc>
                  <a:txBody>
                    <a:bodyPr/>
                    <a:lstStyle/>
                    <a:p>
                      <a:pPr algn="ctr">
                        <a:lnSpc>
                          <a:spcPct val="107000"/>
                        </a:lnSpc>
                        <a:spcAft>
                          <a:spcPts val="0"/>
                        </a:spcAft>
                      </a:pPr>
                      <a:r>
                        <a:rPr lang="es-MX" sz="1600" dirty="0">
                          <a:effectLst/>
                          <a:latin typeface="Montserrat" panose="00000500000000000000" pitchFamily="2" charset="0"/>
                        </a:rPr>
                        <a:t>E003</a:t>
                      </a:r>
                      <a:endParaRPr lang="es-MX" sz="2800" dirty="0">
                        <a:effectLst/>
                        <a:latin typeface="Montserrat" panose="00000500000000000000" pitchFamily="2" charset="0"/>
                        <a:ea typeface="Calibri" panose="020F0502020204030204" pitchFamily="34" charset="0"/>
                        <a:cs typeface="Times New Roman" panose="02020603050405020304" pitchFamily="18" charset="0"/>
                      </a:endParaRPr>
                    </a:p>
                  </a:txBody>
                  <a:tcPr marL="44450" marR="44450" marT="0" marB="0" anchor="ctr">
                    <a:lnR w="38100" cap="flat" cmpd="sng" algn="ctr">
                      <a:solidFill>
                        <a:srgbClr val="FFFFFF"/>
                      </a:solidFill>
                      <a:prstDash val="solid"/>
                      <a:round/>
                      <a:headEnd type="none" w="med" len="med"/>
                      <a:tailEnd type="none" w="med" len="med"/>
                    </a:lnR>
                    <a:solidFill>
                      <a:srgbClr val="EB8517"/>
                    </a:solidFill>
                  </a:tcPr>
                </a:tc>
                <a:tc>
                  <a:txBody>
                    <a:bodyPr/>
                    <a:lstStyle/>
                    <a:p>
                      <a:pPr algn="ctr">
                        <a:lnSpc>
                          <a:spcPct val="107000"/>
                        </a:lnSpc>
                        <a:spcAft>
                          <a:spcPts val="0"/>
                        </a:spcAft>
                      </a:pPr>
                      <a:r>
                        <a:rPr lang="es-MX" sz="1600" dirty="0">
                          <a:solidFill>
                            <a:srgbClr val="001689"/>
                          </a:solidFill>
                          <a:effectLst/>
                          <a:latin typeface="Montserrat" panose="00000500000000000000" pitchFamily="2" charset="0"/>
                        </a:rPr>
                        <a:t>Administración de los recursos y valores federales</a:t>
                      </a:r>
                      <a:endParaRPr lang="es-MX" sz="2800" dirty="0">
                        <a:solidFill>
                          <a:srgbClr val="001689"/>
                        </a:solidFill>
                        <a:effectLst/>
                        <a:latin typeface="Montserrat" panose="00000500000000000000" pitchFamily="2" charset="0"/>
                        <a:ea typeface="Calibri" panose="020F0502020204030204" pitchFamily="34" charset="0"/>
                        <a:cs typeface="Times New Roman" panose="02020603050405020304" pitchFamily="18" charset="0"/>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6F6FF"/>
                    </a:solidFill>
                  </a:tcPr>
                </a:tc>
                <a:tc>
                  <a:txBody>
                    <a:bodyPr/>
                    <a:lstStyle/>
                    <a:p>
                      <a:pPr>
                        <a:lnSpc>
                          <a:spcPct val="107000"/>
                        </a:lnSpc>
                        <a:spcAft>
                          <a:spcPts val="0"/>
                        </a:spcAft>
                      </a:pPr>
                      <a:r>
                        <a:rPr lang="es-MX" sz="1600" dirty="0">
                          <a:solidFill>
                            <a:srgbClr val="001689"/>
                          </a:solidFill>
                          <a:effectLst/>
                          <a:latin typeface="Montserrat" panose="00000500000000000000" pitchFamily="2" charset="0"/>
                        </a:rPr>
                        <a:t>600 - Tesorería de la Federación (TESOFE)</a:t>
                      </a:r>
                      <a:endParaRPr lang="es-MX" sz="2800" dirty="0">
                        <a:solidFill>
                          <a:srgbClr val="001689"/>
                        </a:solidFill>
                        <a:effectLst/>
                        <a:latin typeface="Montserrat" panose="00000500000000000000" pitchFamily="2" charset="0"/>
                        <a:ea typeface="Calibri" panose="020F0502020204030204" pitchFamily="34" charset="0"/>
                        <a:cs typeface="Times New Roman" panose="02020603050405020304" pitchFamily="18" charset="0"/>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6F6FF"/>
                    </a:solidFill>
                  </a:tcPr>
                </a:tc>
                <a:tc>
                  <a:txBody>
                    <a:bodyPr/>
                    <a:lstStyle/>
                    <a:p>
                      <a:pPr>
                        <a:lnSpc>
                          <a:spcPct val="107000"/>
                        </a:lnSpc>
                        <a:spcAft>
                          <a:spcPts val="0"/>
                        </a:spcAft>
                      </a:pPr>
                      <a:r>
                        <a:rPr lang="es-MX" sz="1600" dirty="0">
                          <a:solidFill>
                            <a:srgbClr val="001689"/>
                          </a:solidFill>
                          <a:effectLst/>
                          <a:latin typeface="Montserrat" panose="00000500000000000000" pitchFamily="2" charset="0"/>
                        </a:rPr>
                        <a:t>Procesos PAE 2013 Consistencia y Resultados PAE 2015</a:t>
                      </a:r>
                      <a:endParaRPr lang="es-MX" sz="2800" dirty="0">
                        <a:solidFill>
                          <a:srgbClr val="001689"/>
                        </a:solidFill>
                        <a:effectLst/>
                        <a:latin typeface="Montserrat" panose="00000500000000000000" pitchFamily="2" charset="0"/>
                        <a:ea typeface="Calibri" panose="020F0502020204030204" pitchFamily="34" charset="0"/>
                        <a:cs typeface="Times New Roman" panose="02020603050405020304" pitchFamily="18" charset="0"/>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6F6FF"/>
                    </a:solidFill>
                  </a:tcPr>
                </a:tc>
                <a:extLst>
                  <a:ext uri="{0D108BD9-81ED-4DB2-BD59-A6C34878D82A}">
                    <a16:rowId xmlns:a16="http://schemas.microsoft.com/office/drawing/2014/main" val="1673329078"/>
                  </a:ext>
                </a:extLst>
              </a:tr>
              <a:tr h="475274">
                <a:tc>
                  <a:txBody>
                    <a:bodyPr/>
                    <a:lstStyle/>
                    <a:p>
                      <a:pPr algn="ctr">
                        <a:lnSpc>
                          <a:spcPct val="107000"/>
                        </a:lnSpc>
                        <a:spcAft>
                          <a:spcPts val="0"/>
                        </a:spcAft>
                      </a:pPr>
                      <a:r>
                        <a:rPr lang="es-MX" sz="1600" dirty="0">
                          <a:effectLst/>
                          <a:latin typeface="Montserrat" panose="00000500000000000000" pitchFamily="2" charset="0"/>
                        </a:rPr>
                        <a:t>G001</a:t>
                      </a:r>
                      <a:endParaRPr lang="es-MX" sz="2800" dirty="0">
                        <a:effectLst/>
                        <a:latin typeface="Montserrat" panose="00000500000000000000" pitchFamily="2" charset="0"/>
                        <a:ea typeface="Calibri" panose="020F0502020204030204" pitchFamily="34" charset="0"/>
                        <a:cs typeface="Times New Roman" panose="02020603050405020304" pitchFamily="18" charset="0"/>
                      </a:endParaRPr>
                    </a:p>
                  </a:txBody>
                  <a:tcPr marL="44450" marR="44450" marT="0" marB="0" anchor="ctr">
                    <a:lnR w="38100" cap="flat" cmpd="sng" algn="ctr">
                      <a:solidFill>
                        <a:srgbClr val="FFFFFF"/>
                      </a:solidFill>
                      <a:prstDash val="solid"/>
                      <a:round/>
                      <a:headEnd type="none" w="med" len="med"/>
                      <a:tailEnd type="none" w="med" len="med"/>
                    </a:lnR>
                    <a:solidFill>
                      <a:srgbClr val="EB8517"/>
                    </a:solidFill>
                  </a:tcPr>
                </a:tc>
                <a:tc>
                  <a:txBody>
                    <a:bodyPr/>
                    <a:lstStyle/>
                    <a:p>
                      <a:pPr algn="ctr">
                        <a:lnSpc>
                          <a:spcPct val="107000"/>
                        </a:lnSpc>
                        <a:spcAft>
                          <a:spcPts val="0"/>
                        </a:spcAft>
                      </a:pPr>
                      <a:r>
                        <a:rPr lang="es-MX" sz="1600" dirty="0">
                          <a:solidFill>
                            <a:srgbClr val="001689"/>
                          </a:solidFill>
                          <a:effectLst/>
                          <a:latin typeface="Montserrat" panose="00000500000000000000" pitchFamily="2" charset="0"/>
                        </a:rPr>
                        <a:t>Regulación del sector financiero</a:t>
                      </a:r>
                      <a:endParaRPr lang="es-MX" sz="2800" dirty="0">
                        <a:solidFill>
                          <a:srgbClr val="001689"/>
                        </a:solidFill>
                        <a:effectLst/>
                        <a:latin typeface="Montserrat" panose="00000500000000000000" pitchFamily="2" charset="0"/>
                        <a:ea typeface="Calibri" panose="020F0502020204030204" pitchFamily="34" charset="0"/>
                        <a:cs typeface="Times New Roman" panose="02020603050405020304" pitchFamily="18" charset="0"/>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6F6FF"/>
                    </a:solidFill>
                  </a:tcPr>
                </a:tc>
                <a:tc>
                  <a:txBody>
                    <a:bodyPr/>
                    <a:lstStyle/>
                    <a:p>
                      <a:pPr>
                        <a:lnSpc>
                          <a:spcPct val="107000"/>
                        </a:lnSpc>
                        <a:spcAft>
                          <a:spcPts val="0"/>
                        </a:spcAft>
                      </a:pPr>
                      <a:r>
                        <a:rPr lang="es-MX" sz="1600" dirty="0">
                          <a:solidFill>
                            <a:srgbClr val="001689"/>
                          </a:solidFill>
                          <a:effectLst/>
                          <a:latin typeface="Montserrat" panose="00000500000000000000" pitchFamily="2" charset="0"/>
                        </a:rPr>
                        <a:t>212 - Unidad de Banca de Desarrollo (UBD)</a:t>
                      </a:r>
                      <a:endParaRPr lang="es-MX" sz="2800" dirty="0">
                        <a:solidFill>
                          <a:srgbClr val="001689"/>
                        </a:solidFill>
                        <a:effectLst/>
                        <a:latin typeface="Montserrat" panose="00000500000000000000" pitchFamily="2" charset="0"/>
                        <a:ea typeface="Calibri" panose="020F0502020204030204" pitchFamily="34" charset="0"/>
                        <a:cs typeface="Times New Roman" panose="02020603050405020304" pitchFamily="18" charset="0"/>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6F6FF"/>
                    </a:solidFill>
                  </a:tcPr>
                </a:tc>
                <a:tc>
                  <a:txBody>
                    <a:bodyPr/>
                    <a:lstStyle/>
                    <a:p>
                      <a:pPr>
                        <a:lnSpc>
                          <a:spcPct val="107000"/>
                        </a:lnSpc>
                        <a:spcAft>
                          <a:spcPts val="0"/>
                        </a:spcAft>
                      </a:pPr>
                      <a:r>
                        <a:rPr lang="es-MX" sz="1600">
                          <a:solidFill>
                            <a:srgbClr val="001689"/>
                          </a:solidFill>
                          <a:effectLst/>
                          <a:latin typeface="Montserrat" panose="00000500000000000000" pitchFamily="2" charset="0"/>
                        </a:rPr>
                        <a:t> Consistencia y Resultados PAE 2016</a:t>
                      </a:r>
                      <a:endParaRPr lang="es-MX" sz="2800">
                        <a:solidFill>
                          <a:srgbClr val="001689"/>
                        </a:solidFill>
                        <a:effectLst/>
                        <a:latin typeface="Montserrat" panose="00000500000000000000" pitchFamily="2" charset="0"/>
                        <a:ea typeface="Calibri" panose="020F0502020204030204" pitchFamily="34" charset="0"/>
                        <a:cs typeface="Times New Roman" panose="02020603050405020304" pitchFamily="18" charset="0"/>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6F6FF"/>
                    </a:solidFill>
                  </a:tcPr>
                </a:tc>
                <a:extLst>
                  <a:ext uri="{0D108BD9-81ED-4DB2-BD59-A6C34878D82A}">
                    <a16:rowId xmlns:a16="http://schemas.microsoft.com/office/drawing/2014/main" val="2339474220"/>
                  </a:ext>
                </a:extLst>
              </a:tr>
              <a:tr h="580162">
                <a:tc>
                  <a:txBody>
                    <a:bodyPr/>
                    <a:lstStyle/>
                    <a:p>
                      <a:pPr algn="ctr">
                        <a:lnSpc>
                          <a:spcPct val="107000"/>
                        </a:lnSpc>
                        <a:spcAft>
                          <a:spcPts val="0"/>
                        </a:spcAft>
                      </a:pPr>
                      <a:r>
                        <a:rPr lang="es-MX" sz="1600" dirty="0">
                          <a:effectLst/>
                          <a:latin typeface="Montserrat" panose="00000500000000000000" pitchFamily="2" charset="0"/>
                        </a:rPr>
                        <a:t>P001</a:t>
                      </a:r>
                      <a:endParaRPr lang="es-MX" sz="2800" dirty="0">
                        <a:effectLst/>
                        <a:latin typeface="Montserrat" panose="00000500000000000000" pitchFamily="2" charset="0"/>
                        <a:ea typeface="Calibri" panose="020F0502020204030204" pitchFamily="34" charset="0"/>
                        <a:cs typeface="Times New Roman" panose="02020603050405020304" pitchFamily="18" charset="0"/>
                      </a:endParaRPr>
                    </a:p>
                  </a:txBody>
                  <a:tcPr marL="44450" marR="44450" marT="0" marB="0" anchor="ctr">
                    <a:lnR w="38100" cap="flat" cmpd="sng" algn="ctr">
                      <a:solidFill>
                        <a:srgbClr val="FFFFFF"/>
                      </a:solidFill>
                      <a:prstDash val="solid"/>
                      <a:round/>
                      <a:headEnd type="none" w="med" len="med"/>
                      <a:tailEnd type="none" w="med" len="med"/>
                    </a:lnR>
                    <a:solidFill>
                      <a:srgbClr val="EB8517"/>
                    </a:solidFill>
                  </a:tcPr>
                </a:tc>
                <a:tc>
                  <a:txBody>
                    <a:bodyPr/>
                    <a:lstStyle/>
                    <a:p>
                      <a:pPr algn="ctr">
                        <a:lnSpc>
                          <a:spcPct val="107000"/>
                        </a:lnSpc>
                        <a:spcAft>
                          <a:spcPts val="0"/>
                        </a:spcAft>
                      </a:pPr>
                      <a:r>
                        <a:rPr lang="es-MX" sz="1600">
                          <a:solidFill>
                            <a:srgbClr val="001689"/>
                          </a:solidFill>
                          <a:effectLst/>
                          <a:latin typeface="Montserrat" panose="00000500000000000000" pitchFamily="2" charset="0"/>
                        </a:rPr>
                        <a:t>Diseño de la política de ingresos</a:t>
                      </a:r>
                      <a:endParaRPr lang="es-MX" sz="2800">
                        <a:solidFill>
                          <a:srgbClr val="001689"/>
                        </a:solidFill>
                        <a:effectLst/>
                        <a:latin typeface="Montserrat" panose="00000500000000000000" pitchFamily="2" charset="0"/>
                        <a:ea typeface="Calibri" panose="020F0502020204030204" pitchFamily="34" charset="0"/>
                        <a:cs typeface="Times New Roman" panose="02020603050405020304" pitchFamily="18" charset="0"/>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6F6FF"/>
                    </a:solidFill>
                  </a:tcPr>
                </a:tc>
                <a:tc>
                  <a:txBody>
                    <a:bodyPr/>
                    <a:lstStyle/>
                    <a:p>
                      <a:pPr>
                        <a:lnSpc>
                          <a:spcPct val="107000"/>
                        </a:lnSpc>
                        <a:spcAft>
                          <a:spcPts val="0"/>
                        </a:spcAft>
                      </a:pPr>
                      <a:r>
                        <a:rPr lang="es-MX" sz="1600" dirty="0">
                          <a:solidFill>
                            <a:srgbClr val="001689"/>
                          </a:solidFill>
                          <a:effectLst/>
                          <a:latin typeface="Montserrat" panose="00000500000000000000" pitchFamily="2" charset="0"/>
                        </a:rPr>
                        <a:t>216 -  Unidad de Política de Ingresos Tributarios</a:t>
                      </a:r>
                      <a:endParaRPr lang="es-MX" sz="2800" dirty="0">
                        <a:solidFill>
                          <a:srgbClr val="001689"/>
                        </a:solidFill>
                        <a:effectLst/>
                        <a:latin typeface="Montserrat" panose="00000500000000000000" pitchFamily="2" charset="0"/>
                        <a:ea typeface="Calibri" panose="020F0502020204030204" pitchFamily="34" charset="0"/>
                        <a:cs typeface="Times New Roman" panose="02020603050405020304" pitchFamily="18" charset="0"/>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6F6FF"/>
                    </a:solidFill>
                  </a:tcPr>
                </a:tc>
                <a:tc>
                  <a:txBody>
                    <a:bodyPr/>
                    <a:lstStyle/>
                    <a:p>
                      <a:pPr>
                        <a:lnSpc>
                          <a:spcPct val="107000"/>
                        </a:lnSpc>
                        <a:spcAft>
                          <a:spcPts val="0"/>
                        </a:spcAft>
                      </a:pPr>
                      <a:r>
                        <a:rPr lang="es-MX" sz="1600">
                          <a:solidFill>
                            <a:srgbClr val="001689"/>
                          </a:solidFill>
                          <a:effectLst/>
                          <a:latin typeface="Montserrat" panose="00000500000000000000" pitchFamily="2" charset="0"/>
                        </a:rPr>
                        <a:t>Diseño PAE 2016</a:t>
                      </a:r>
                      <a:endParaRPr lang="es-MX" sz="2800">
                        <a:solidFill>
                          <a:srgbClr val="001689"/>
                        </a:solidFill>
                        <a:effectLst/>
                        <a:latin typeface="Montserrat" panose="00000500000000000000" pitchFamily="2" charset="0"/>
                        <a:ea typeface="Calibri" panose="020F0502020204030204" pitchFamily="34" charset="0"/>
                        <a:cs typeface="Times New Roman" panose="02020603050405020304" pitchFamily="18" charset="0"/>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6F6FF"/>
                    </a:solidFill>
                  </a:tcPr>
                </a:tc>
                <a:extLst>
                  <a:ext uri="{0D108BD9-81ED-4DB2-BD59-A6C34878D82A}">
                    <a16:rowId xmlns:a16="http://schemas.microsoft.com/office/drawing/2014/main" val="2795673984"/>
                  </a:ext>
                </a:extLst>
              </a:tr>
              <a:tr h="580162">
                <a:tc>
                  <a:txBody>
                    <a:bodyPr/>
                    <a:lstStyle/>
                    <a:p>
                      <a:pPr algn="ctr">
                        <a:lnSpc>
                          <a:spcPct val="107000"/>
                        </a:lnSpc>
                        <a:spcAft>
                          <a:spcPts val="0"/>
                        </a:spcAft>
                      </a:pPr>
                      <a:r>
                        <a:rPr lang="es-MX" sz="1600" dirty="0">
                          <a:effectLst/>
                          <a:latin typeface="Montserrat" panose="00000500000000000000" pitchFamily="2" charset="0"/>
                        </a:rPr>
                        <a:t>P002</a:t>
                      </a:r>
                      <a:endParaRPr lang="es-MX" sz="2800" dirty="0">
                        <a:effectLst/>
                        <a:latin typeface="Montserrat" panose="00000500000000000000" pitchFamily="2" charset="0"/>
                        <a:ea typeface="Calibri" panose="020F0502020204030204" pitchFamily="34" charset="0"/>
                        <a:cs typeface="Times New Roman" panose="02020603050405020304" pitchFamily="18" charset="0"/>
                      </a:endParaRPr>
                    </a:p>
                  </a:txBody>
                  <a:tcPr marL="44450" marR="44450" marT="0" marB="0" anchor="ctr">
                    <a:lnR w="38100" cap="flat" cmpd="sng" algn="ctr">
                      <a:solidFill>
                        <a:srgbClr val="FFFFFF"/>
                      </a:solidFill>
                      <a:prstDash val="solid"/>
                      <a:round/>
                      <a:headEnd type="none" w="med" len="med"/>
                      <a:tailEnd type="none" w="med" len="med"/>
                    </a:lnR>
                    <a:solidFill>
                      <a:srgbClr val="EB8517"/>
                    </a:solidFill>
                  </a:tcPr>
                </a:tc>
                <a:tc>
                  <a:txBody>
                    <a:bodyPr/>
                    <a:lstStyle/>
                    <a:p>
                      <a:pPr algn="ctr">
                        <a:lnSpc>
                          <a:spcPct val="107000"/>
                        </a:lnSpc>
                        <a:spcAft>
                          <a:spcPts val="0"/>
                        </a:spcAft>
                      </a:pPr>
                      <a:r>
                        <a:rPr lang="es-MX" sz="1600">
                          <a:solidFill>
                            <a:srgbClr val="001689"/>
                          </a:solidFill>
                          <a:effectLst/>
                          <a:latin typeface="Montserrat" panose="00000500000000000000" pitchFamily="2" charset="0"/>
                        </a:rPr>
                        <a:t>Diseño y conducción de la política de gasto público</a:t>
                      </a:r>
                      <a:endParaRPr lang="es-MX" sz="2800">
                        <a:solidFill>
                          <a:srgbClr val="001689"/>
                        </a:solidFill>
                        <a:effectLst/>
                        <a:latin typeface="Montserrat" panose="00000500000000000000" pitchFamily="2" charset="0"/>
                        <a:ea typeface="Calibri" panose="020F0502020204030204" pitchFamily="34" charset="0"/>
                        <a:cs typeface="Times New Roman" panose="02020603050405020304" pitchFamily="18" charset="0"/>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6F6FF"/>
                    </a:solidFill>
                  </a:tcPr>
                </a:tc>
                <a:tc>
                  <a:txBody>
                    <a:bodyPr/>
                    <a:lstStyle/>
                    <a:p>
                      <a:pPr>
                        <a:lnSpc>
                          <a:spcPct val="107000"/>
                        </a:lnSpc>
                        <a:spcAft>
                          <a:spcPts val="0"/>
                        </a:spcAft>
                      </a:pPr>
                      <a:r>
                        <a:rPr lang="es-MX" sz="1600" dirty="0">
                          <a:solidFill>
                            <a:srgbClr val="001689"/>
                          </a:solidFill>
                          <a:effectLst/>
                          <a:latin typeface="Montserrat" panose="00000500000000000000" pitchFamily="2" charset="0"/>
                        </a:rPr>
                        <a:t>400 - Subsecretaría de Egresos</a:t>
                      </a:r>
                      <a:endParaRPr lang="es-MX" sz="2800" dirty="0">
                        <a:solidFill>
                          <a:srgbClr val="001689"/>
                        </a:solidFill>
                        <a:effectLst/>
                        <a:latin typeface="Montserrat" panose="00000500000000000000" pitchFamily="2" charset="0"/>
                        <a:ea typeface="Calibri" panose="020F0502020204030204" pitchFamily="34" charset="0"/>
                        <a:cs typeface="Times New Roman" panose="02020603050405020304" pitchFamily="18" charset="0"/>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6F6FF"/>
                    </a:solidFill>
                  </a:tcPr>
                </a:tc>
                <a:tc>
                  <a:txBody>
                    <a:bodyPr/>
                    <a:lstStyle/>
                    <a:p>
                      <a:pPr>
                        <a:lnSpc>
                          <a:spcPct val="107000"/>
                        </a:lnSpc>
                        <a:spcAft>
                          <a:spcPts val="0"/>
                        </a:spcAft>
                      </a:pPr>
                      <a:r>
                        <a:rPr lang="es-MX" sz="1600" dirty="0">
                          <a:solidFill>
                            <a:srgbClr val="001689"/>
                          </a:solidFill>
                          <a:effectLst/>
                          <a:latin typeface="Montserrat" panose="00000500000000000000" pitchFamily="2" charset="0"/>
                        </a:rPr>
                        <a:t>Diseño PAE 2013</a:t>
                      </a:r>
                      <a:endParaRPr lang="es-MX" sz="2800" dirty="0">
                        <a:solidFill>
                          <a:srgbClr val="001689"/>
                        </a:solidFill>
                        <a:effectLst/>
                        <a:latin typeface="Montserrat" panose="00000500000000000000" pitchFamily="2" charset="0"/>
                        <a:ea typeface="Calibri" panose="020F0502020204030204" pitchFamily="34" charset="0"/>
                        <a:cs typeface="Times New Roman" panose="02020603050405020304" pitchFamily="18" charset="0"/>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6F6FF"/>
                    </a:solidFill>
                  </a:tcPr>
                </a:tc>
                <a:extLst>
                  <a:ext uri="{0D108BD9-81ED-4DB2-BD59-A6C34878D82A}">
                    <a16:rowId xmlns:a16="http://schemas.microsoft.com/office/drawing/2014/main" val="417170529"/>
                  </a:ext>
                </a:extLst>
              </a:tr>
              <a:tr h="580162">
                <a:tc>
                  <a:txBody>
                    <a:bodyPr/>
                    <a:lstStyle/>
                    <a:p>
                      <a:pPr algn="ctr">
                        <a:lnSpc>
                          <a:spcPct val="107000"/>
                        </a:lnSpc>
                        <a:spcAft>
                          <a:spcPts val="0"/>
                        </a:spcAft>
                      </a:pPr>
                      <a:r>
                        <a:rPr lang="es-MX" sz="1600" dirty="0">
                          <a:effectLst/>
                          <a:latin typeface="Montserrat" panose="00000500000000000000" pitchFamily="2" charset="0"/>
                        </a:rPr>
                        <a:t>P003</a:t>
                      </a:r>
                      <a:endParaRPr lang="es-MX" sz="2800" dirty="0">
                        <a:effectLst/>
                        <a:latin typeface="Montserrat" panose="00000500000000000000" pitchFamily="2" charset="0"/>
                        <a:ea typeface="Calibri" panose="020F0502020204030204" pitchFamily="34" charset="0"/>
                        <a:cs typeface="Times New Roman" panose="02020603050405020304" pitchFamily="18" charset="0"/>
                      </a:endParaRPr>
                    </a:p>
                  </a:txBody>
                  <a:tcPr marL="44450" marR="44450" marT="0" marB="0" anchor="ctr">
                    <a:lnR w="38100" cap="flat" cmpd="sng" algn="ctr">
                      <a:solidFill>
                        <a:srgbClr val="FFFFFF"/>
                      </a:solidFill>
                      <a:prstDash val="solid"/>
                      <a:round/>
                      <a:headEnd type="none" w="med" len="med"/>
                      <a:tailEnd type="none" w="med" len="med"/>
                    </a:lnR>
                    <a:solidFill>
                      <a:srgbClr val="EB8517"/>
                    </a:solidFill>
                  </a:tcPr>
                </a:tc>
                <a:tc>
                  <a:txBody>
                    <a:bodyPr/>
                    <a:lstStyle/>
                    <a:p>
                      <a:pPr algn="ctr">
                        <a:lnSpc>
                          <a:spcPct val="107000"/>
                        </a:lnSpc>
                        <a:spcAft>
                          <a:spcPts val="0"/>
                        </a:spcAft>
                      </a:pPr>
                      <a:r>
                        <a:rPr lang="es-MX" sz="1600">
                          <a:solidFill>
                            <a:srgbClr val="001689"/>
                          </a:solidFill>
                          <a:effectLst/>
                          <a:latin typeface="Montserrat" panose="00000500000000000000" pitchFamily="2" charset="0"/>
                        </a:rPr>
                        <a:t>Diseño y aplicación de la política económica</a:t>
                      </a:r>
                      <a:endParaRPr lang="es-MX" sz="2800">
                        <a:solidFill>
                          <a:srgbClr val="001689"/>
                        </a:solidFill>
                        <a:effectLst/>
                        <a:latin typeface="Montserrat" panose="00000500000000000000" pitchFamily="2" charset="0"/>
                        <a:ea typeface="Calibri" panose="020F0502020204030204" pitchFamily="34" charset="0"/>
                        <a:cs typeface="Times New Roman" panose="02020603050405020304" pitchFamily="18" charset="0"/>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6F6FF"/>
                    </a:solidFill>
                  </a:tcPr>
                </a:tc>
                <a:tc>
                  <a:txBody>
                    <a:bodyPr/>
                    <a:lstStyle/>
                    <a:p>
                      <a:pPr>
                        <a:lnSpc>
                          <a:spcPct val="107000"/>
                        </a:lnSpc>
                        <a:spcAft>
                          <a:spcPts val="0"/>
                        </a:spcAft>
                      </a:pPr>
                      <a:r>
                        <a:rPr lang="es-MX" sz="1600" dirty="0">
                          <a:solidFill>
                            <a:srgbClr val="001689"/>
                          </a:solidFill>
                          <a:effectLst/>
                          <a:latin typeface="Montserrat" panose="00000500000000000000" pitchFamily="2" charset="0"/>
                        </a:rPr>
                        <a:t>200-Subsecretaría de Hacienda y Crédito Público (SSHCP)</a:t>
                      </a:r>
                      <a:endParaRPr lang="es-MX" sz="2800" dirty="0">
                        <a:solidFill>
                          <a:srgbClr val="001689"/>
                        </a:solidFill>
                        <a:effectLst/>
                        <a:latin typeface="Montserrat" panose="00000500000000000000" pitchFamily="2" charset="0"/>
                        <a:ea typeface="Calibri" panose="020F0502020204030204" pitchFamily="34" charset="0"/>
                        <a:cs typeface="Times New Roman" panose="02020603050405020304" pitchFamily="18" charset="0"/>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6F6FF"/>
                    </a:solidFill>
                  </a:tcPr>
                </a:tc>
                <a:tc>
                  <a:txBody>
                    <a:bodyPr/>
                    <a:lstStyle/>
                    <a:p>
                      <a:pPr>
                        <a:lnSpc>
                          <a:spcPct val="107000"/>
                        </a:lnSpc>
                        <a:spcAft>
                          <a:spcPts val="0"/>
                        </a:spcAft>
                      </a:pPr>
                      <a:r>
                        <a:rPr lang="es-MX" sz="1600" dirty="0">
                          <a:solidFill>
                            <a:srgbClr val="001689"/>
                          </a:solidFill>
                          <a:effectLst/>
                          <a:latin typeface="Montserrat" panose="00000500000000000000" pitchFamily="2" charset="0"/>
                        </a:rPr>
                        <a:t>Diseño PAE 2017</a:t>
                      </a:r>
                      <a:endParaRPr lang="es-MX" sz="2800" dirty="0">
                        <a:solidFill>
                          <a:srgbClr val="001689"/>
                        </a:solidFill>
                        <a:effectLst/>
                        <a:latin typeface="Montserrat" panose="00000500000000000000" pitchFamily="2" charset="0"/>
                        <a:ea typeface="Calibri" panose="020F0502020204030204" pitchFamily="34" charset="0"/>
                        <a:cs typeface="Times New Roman" panose="02020603050405020304" pitchFamily="18" charset="0"/>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6F6FF"/>
                    </a:solidFill>
                  </a:tcPr>
                </a:tc>
                <a:extLst>
                  <a:ext uri="{0D108BD9-81ED-4DB2-BD59-A6C34878D82A}">
                    <a16:rowId xmlns:a16="http://schemas.microsoft.com/office/drawing/2014/main" val="3014301281"/>
                  </a:ext>
                </a:extLst>
              </a:tr>
            </a:tbl>
          </a:graphicData>
        </a:graphic>
      </p:graphicFrame>
      <p:pic>
        <p:nvPicPr>
          <p:cNvPr id="19" name="Imagen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9107080"/>
            <a:ext cx="5314833" cy="832869"/>
          </a:xfrm>
          <a:prstGeom prst="rect">
            <a:avLst/>
          </a:prstGeom>
        </p:spPr>
      </p:pic>
    </p:spTree>
    <p:extLst>
      <p:ext uri="{BB962C8B-B14F-4D97-AF65-F5344CB8AC3E}">
        <p14:creationId xmlns:p14="http://schemas.microsoft.com/office/powerpoint/2010/main" val="9729499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6" name="object 6"/>
          <p:cNvSpPr/>
          <p:nvPr/>
        </p:nvSpPr>
        <p:spPr>
          <a:xfrm>
            <a:off x="0" y="1648586"/>
            <a:ext cx="3916679" cy="38100"/>
          </a:xfrm>
          <a:custGeom>
            <a:avLst/>
            <a:gdLst/>
            <a:ahLst/>
            <a:cxnLst/>
            <a:rect l="l" t="t" r="r" b="b"/>
            <a:pathLst>
              <a:path w="3916679" h="38100">
                <a:moveTo>
                  <a:pt x="0" y="38099"/>
                </a:moveTo>
                <a:lnTo>
                  <a:pt x="0" y="0"/>
                </a:lnTo>
                <a:lnTo>
                  <a:pt x="3916242" y="0"/>
                </a:lnTo>
                <a:lnTo>
                  <a:pt x="3916242" y="38099"/>
                </a:lnTo>
                <a:lnTo>
                  <a:pt x="0" y="38099"/>
                </a:lnTo>
                <a:close/>
              </a:path>
            </a:pathLst>
          </a:custGeom>
          <a:solidFill>
            <a:srgbClr val="E98517"/>
          </a:solidFill>
        </p:spPr>
        <p:txBody>
          <a:bodyPr wrap="square" lIns="0" tIns="0" rIns="0" bIns="0" rtlCol="0"/>
          <a:lstStyle/>
          <a:p>
            <a:endParaRPr/>
          </a:p>
        </p:txBody>
      </p:sp>
      <p:pic>
        <p:nvPicPr>
          <p:cNvPr id="8" name="Picture 7">
            <a:extLst>
              <a:ext uri="{FF2B5EF4-FFF2-40B4-BE49-F238E27FC236}">
                <a16:creationId xmlns:a16="http://schemas.microsoft.com/office/drawing/2014/main" id="{A20EA7A8-A10E-5304-1D02-6B3C8D929A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249400" y="517157"/>
            <a:ext cx="3459858" cy="1060578"/>
          </a:xfrm>
          <a:prstGeom prst="rect">
            <a:avLst/>
          </a:prstGeom>
        </p:spPr>
      </p:pic>
      <p:sp>
        <p:nvSpPr>
          <p:cNvPr id="11" name="object 4"/>
          <p:cNvSpPr txBox="1">
            <a:spLocks noGrp="1"/>
          </p:cNvSpPr>
          <p:nvPr>
            <p:ph type="body" idx="1"/>
          </p:nvPr>
        </p:nvSpPr>
        <p:spPr>
          <a:xfrm>
            <a:off x="844807" y="2548250"/>
            <a:ext cx="16558101" cy="1073754"/>
          </a:xfrm>
          <a:prstGeom prst="rect">
            <a:avLst/>
          </a:prstGeom>
        </p:spPr>
        <p:txBody>
          <a:bodyPr vert="horz" wrap="square" lIns="0" tIns="27939" rIns="0" bIns="0" rtlCol="0">
            <a:spAutoFit/>
          </a:bodyPr>
          <a:lstStyle/>
          <a:p>
            <a:pPr marL="342900" indent="-342900" algn="just">
              <a:lnSpc>
                <a:spcPct val="150000"/>
              </a:lnSpc>
              <a:buClr>
                <a:srgbClr val="EB8517"/>
              </a:buClr>
              <a:buFont typeface="Arial" panose="020B0604020202020204" pitchFamily="34" charset="0"/>
              <a:buChar char="•"/>
            </a:pPr>
            <a:r>
              <a:rPr lang="es-MX" dirty="0" smtClean="0">
                <a:latin typeface="Montserrat" panose="00000500000000000000" pitchFamily="2" charset="0"/>
              </a:rPr>
              <a:t>Como resultado de las evaluaciones se </a:t>
            </a:r>
            <a:r>
              <a:rPr lang="es-MX" dirty="0">
                <a:latin typeface="Montserrat" panose="00000500000000000000" pitchFamily="2" charset="0"/>
              </a:rPr>
              <a:t>obtuvieron recomendaciones, que confirman las dificultades identificadas en la </a:t>
            </a:r>
            <a:r>
              <a:rPr lang="es-MX" dirty="0" smtClean="0">
                <a:latin typeface="Montserrat" panose="00000500000000000000" pitchFamily="2" charset="0"/>
              </a:rPr>
              <a:t>aplicación </a:t>
            </a:r>
            <a:r>
              <a:rPr lang="es-MX" dirty="0">
                <a:latin typeface="Montserrat" panose="00000500000000000000" pitchFamily="2" charset="0"/>
              </a:rPr>
              <a:t>de la metodología en cuanto al diseño y planeación de los </a:t>
            </a:r>
            <a:r>
              <a:rPr lang="es-MX" dirty="0" err="1" smtClean="0">
                <a:latin typeface="Montserrat" panose="00000500000000000000" pitchFamily="2" charset="0"/>
              </a:rPr>
              <a:t>Pp</a:t>
            </a:r>
            <a:r>
              <a:rPr lang="es-MX" dirty="0" smtClean="0">
                <a:latin typeface="Montserrat" panose="00000500000000000000" pitchFamily="2" charset="0"/>
              </a:rPr>
              <a:t>:</a:t>
            </a:r>
          </a:p>
        </p:txBody>
      </p:sp>
      <p:sp>
        <p:nvSpPr>
          <p:cNvPr id="31" name="object 5"/>
          <p:cNvSpPr txBox="1">
            <a:spLocks/>
          </p:cNvSpPr>
          <p:nvPr/>
        </p:nvSpPr>
        <p:spPr>
          <a:xfrm>
            <a:off x="1016000" y="810949"/>
            <a:ext cx="12533630" cy="574516"/>
          </a:xfrm>
          <a:prstGeom prst="rect">
            <a:avLst/>
          </a:prstGeom>
        </p:spPr>
        <p:txBody>
          <a:bodyPr vert="horz" wrap="square" lIns="0" tIns="12700" rIns="0" bIns="0" rtlCol="0">
            <a:spAutoFit/>
          </a:bodyPr>
          <a:lstStyle>
            <a:lvl1pPr>
              <a:defRPr sz="3650" b="1" i="0">
                <a:solidFill>
                  <a:srgbClr val="E98517"/>
                </a:solidFill>
                <a:latin typeface="DM Sans"/>
                <a:ea typeface="+mj-ea"/>
                <a:cs typeface="DM Sans"/>
              </a:defRPr>
            </a:lvl1pPr>
          </a:lstStyle>
          <a:p>
            <a:pPr marL="12700">
              <a:spcBef>
                <a:spcPts val="100"/>
              </a:spcBef>
            </a:pPr>
            <a:r>
              <a:rPr lang="es-MX" dirty="0" smtClean="0">
                <a:solidFill>
                  <a:srgbClr val="001689"/>
                </a:solidFill>
                <a:latin typeface="Montserrat" panose="00000500000000000000" pitchFamily="2" charset="0"/>
              </a:rPr>
              <a:t>Evaluaciones en Ramo 6</a:t>
            </a:r>
            <a:endParaRPr lang="es-MX" spc="-10" dirty="0">
              <a:solidFill>
                <a:srgbClr val="001689"/>
              </a:solidFill>
              <a:latin typeface="Montserrat" panose="00000500000000000000" pitchFamily="2" charset="0"/>
            </a:endParaRPr>
          </a:p>
        </p:txBody>
      </p:sp>
      <p:sp>
        <p:nvSpPr>
          <p:cNvPr id="37" name="Rectángulo: esquinas redondeadas 24">
            <a:extLst>
              <a:ext uri="{FF2B5EF4-FFF2-40B4-BE49-F238E27FC236}">
                <a16:creationId xmlns:a16="http://schemas.microsoft.com/office/drawing/2014/main" id="{986F3A44-49E3-494D-84EF-A96E645FF013}"/>
              </a:ext>
            </a:extLst>
          </p:cNvPr>
          <p:cNvSpPr/>
          <p:nvPr/>
        </p:nvSpPr>
        <p:spPr>
          <a:xfrm>
            <a:off x="6821557" y="4083165"/>
            <a:ext cx="4800600" cy="888019"/>
          </a:xfrm>
          <a:prstGeom prst="roundRect">
            <a:avLst>
              <a:gd name="adj" fmla="val 6601"/>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38" name="Rectángulo 37">
            <a:extLst>
              <a:ext uri="{FF2B5EF4-FFF2-40B4-BE49-F238E27FC236}">
                <a16:creationId xmlns:a16="http://schemas.microsoft.com/office/drawing/2014/main" id="{C19C0918-48A7-4EF3-BCD3-C9F3EC0114FB}"/>
              </a:ext>
            </a:extLst>
          </p:cNvPr>
          <p:cNvSpPr/>
          <p:nvPr/>
        </p:nvSpPr>
        <p:spPr>
          <a:xfrm>
            <a:off x="7086600" y="4083458"/>
            <a:ext cx="4419600" cy="800219"/>
          </a:xfrm>
          <a:prstGeom prst="rect">
            <a:avLst/>
          </a:prstGeom>
          <a:effectLst/>
        </p:spPr>
        <p:txBody>
          <a:bodyPr wrap="square">
            <a:spAutoFit/>
          </a:bodyPr>
          <a:lstStyle/>
          <a:p>
            <a:pPr algn="just"/>
            <a:r>
              <a:rPr lang="es-MX" sz="2800" b="1" dirty="0" smtClean="0">
                <a:solidFill>
                  <a:srgbClr val="001392"/>
                </a:solidFill>
                <a:latin typeface="Montserrat" panose="00000500000000000000" pitchFamily="2" charset="0"/>
                <a:ea typeface="+mj-ea"/>
                <a:cs typeface="DM Sans"/>
              </a:rPr>
              <a:t>A</a:t>
            </a:r>
            <a:r>
              <a:rPr lang="es-MX" sz="2800" b="1" dirty="0" smtClean="0">
                <a:solidFill>
                  <a:srgbClr val="EB8517"/>
                </a:solidFill>
                <a:latin typeface="Montserrat" panose="00000500000000000000" pitchFamily="2" charset="0"/>
                <a:ea typeface="+mj-ea"/>
                <a:cs typeface="DM Sans"/>
              </a:rPr>
              <a:t>. </a:t>
            </a:r>
            <a:r>
              <a:rPr lang="es-MX" dirty="0" smtClean="0">
                <a:solidFill>
                  <a:srgbClr val="001689"/>
                </a:solidFill>
                <a:latin typeface="Montserrat" panose="00000500000000000000" pitchFamily="2" charset="0"/>
                <a:cs typeface="DM Sans"/>
              </a:rPr>
              <a:t>Población Objetivo y objetivo del Pp </a:t>
            </a:r>
            <a:endParaRPr lang="es-MX" dirty="0" smtClean="0">
              <a:solidFill>
                <a:srgbClr val="001689"/>
              </a:solidFill>
              <a:latin typeface="Montserrat" panose="00000500000000000000" pitchFamily="2" charset="0"/>
              <a:ea typeface="+mn-ea"/>
              <a:cs typeface="DM Sans"/>
            </a:endParaRPr>
          </a:p>
        </p:txBody>
      </p:sp>
      <p:sp>
        <p:nvSpPr>
          <p:cNvPr id="39" name="Rectángulo: esquinas redondeadas 24">
            <a:extLst>
              <a:ext uri="{FF2B5EF4-FFF2-40B4-BE49-F238E27FC236}">
                <a16:creationId xmlns:a16="http://schemas.microsoft.com/office/drawing/2014/main" id="{986F3A44-49E3-494D-84EF-A96E645FF013}"/>
              </a:ext>
            </a:extLst>
          </p:cNvPr>
          <p:cNvSpPr/>
          <p:nvPr/>
        </p:nvSpPr>
        <p:spPr>
          <a:xfrm>
            <a:off x="6896100" y="5339659"/>
            <a:ext cx="4800600" cy="888019"/>
          </a:xfrm>
          <a:prstGeom prst="roundRect">
            <a:avLst>
              <a:gd name="adj" fmla="val 6601"/>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40" name="Rectángulo 39">
            <a:extLst>
              <a:ext uri="{FF2B5EF4-FFF2-40B4-BE49-F238E27FC236}">
                <a16:creationId xmlns:a16="http://schemas.microsoft.com/office/drawing/2014/main" id="{C19C0918-48A7-4EF3-BCD3-C9F3EC0114FB}"/>
              </a:ext>
            </a:extLst>
          </p:cNvPr>
          <p:cNvSpPr/>
          <p:nvPr/>
        </p:nvSpPr>
        <p:spPr>
          <a:xfrm>
            <a:off x="7086600" y="5452479"/>
            <a:ext cx="4419600" cy="523220"/>
          </a:xfrm>
          <a:prstGeom prst="rect">
            <a:avLst/>
          </a:prstGeom>
          <a:effectLst/>
        </p:spPr>
        <p:txBody>
          <a:bodyPr wrap="square">
            <a:spAutoFit/>
          </a:bodyPr>
          <a:lstStyle/>
          <a:p>
            <a:pPr algn="just"/>
            <a:r>
              <a:rPr lang="es-MX" sz="2800" b="1" dirty="0" smtClean="0">
                <a:solidFill>
                  <a:srgbClr val="001392"/>
                </a:solidFill>
                <a:latin typeface="Montserrat" panose="00000500000000000000" pitchFamily="2" charset="0"/>
                <a:ea typeface="+mj-ea"/>
                <a:cs typeface="DM Sans"/>
              </a:rPr>
              <a:t>B</a:t>
            </a:r>
            <a:r>
              <a:rPr lang="es-MX" sz="2800" b="1" dirty="0" smtClean="0">
                <a:solidFill>
                  <a:srgbClr val="EB8517"/>
                </a:solidFill>
                <a:latin typeface="Montserrat" panose="00000500000000000000" pitchFamily="2" charset="0"/>
                <a:ea typeface="+mj-ea"/>
                <a:cs typeface="DM Sans"/>
              </a:rPr>
              <a:t>. </a:t>
            </a:r>
            <a:r>
              <a:rPr lang="es-MX" dirty="0" smtClean="0">
                <a:solidFill>
                  <a:srgbClr val="001689"/>
                </a:solidFill>
                <a:latin typeface="Montserrat" panose="00000500000000000000" pitchFamily="2" charset="0"/>
                <a:cs typeface="DM Sans"/>
              </a:rPr>
              <a:t>Indicadores de desempeño</a:t>
            </a:r>
            <a:endParaRPr lang="es-MX" dirty="0" smtClean="0">
              <a:solidFill>
                <a:srgbClr val="001689"/>
              </a:solidFill>
              <a:latin typeface="Montserrat" panose="00000500000000000000" pitchFamily="2" charset="0"/>
              <a:ea typeface="+mn-ea"/>
              <a:cs typeface="DM Sans"/>
            </a:endParaRPr>
          </a:p>
        </p:txBody>
      </p:sp>
      <p:pic>
        <p:nvPicPr>
          <p:cNvPr id="15" name="Imagen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9107080"/>
            <a:ext cx="5314833" cy="832869"/>
          </a:xfrm>
          <a:prstGeom prst="rect">
            <a:avLst/>
          </a:prstGeom>
        </p:spPr>
      </p:pic>
      <p:sp>
        <p:nvSpPr>
          <p:cNvPr id="14" name="Rectángulo: esquinas redondeadas 24">
            <a:extLst>
              <a:ext uri="{FF2B5EF4-FFF2-40B4-BE49-F238E27FC236}">
                <a16:creationId xmlns:a16="http://schemas.microsoft.com/office/drawing/2014/main" id="{986F3A44-49E3-494D-84EF-A96E645FF013}"/>
              </a:ext>
            </a:extLst>
          </p:cNvPr>
          <p:cNvSpPr/>
          <p:nvPr/>
        </p:nvSpPr>
        <p:spPr>
          <a:xfrm>
            <a:off x="4404618" y="7372649"/>
            <a:ext cx="9634477" cy="888019"/>
          </a:xfrm>
          <a:prstGeom prst="roundRect">
            <a:avLst>
              <a:gd name="adj" fmla="val 6601"/>
            </a:avLst>
          </a:prstGeom>
          <a:solidFill>
            <a:srgbClr val="F65B16"/>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MX" sz="2000" b="1" dirty="0" smtClean="0">
                <a:solidFill>
                  <a:schemeClr val="bg1"/>
                </a:solidFill>
                <a:latin typeface="Montserrat" panose="00000500000000000000" pitchFamily="2" charset="0"/>
                <a:cs typeface="DM Sans"/>
              </a:rPr>
              <a:t>Observación general: No </a:t>
            </a:r>
            <a:r>
              <a:rPr lang="es-MX" sz="2000" b="1" dirty="0">
                <a:solidFill>
                  <a:schemeClr val="bg1"/>
                </a:solidFill>
                <a:latin typeface="Montserrat" panose="00000500000000000000" pitchFamily="2" charset="0"/>
                <a:cs typeface="DM Sans"/>
              </a:rPr>
              <a:t>dispone de un diagnóstico oficial de la necesidad que atiende</a:t>
            </a:r>
          </a:p>
        </p:txBody>
      </p:sp>
    </p:spTree>
    <p:extLst>
      <p:ext uri="{BB962C8B-B14F-4D97-AF65-F5344CB8AC3E}">
        <p14:creationId xmlns:p14="http://schemas.microsoft.com/office/powerpoint/2010/main" val="36380664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6" name="object 6"/>
          <p:cNvSpPr/>
          <p:nvPr/>
        </p:nvSpPr>
        <p:spPr>
          <a:xfrm>
            <a:off x="0" y="1648586"/>
            <a:ext cx="3916679" cy="38100"/>
          </a:xfrm>
          <a:custGeom>
            <a:avLst/>
            <a:gdLst/>
            <a:ahLst/>
            <a:cxnLst/>
            <a:rect l="l" t="t" r="r" b="b"/>
            <a:pathLst>
              <a:path w="3916679" h="38100">
                <a:moveTo>
                  <a:pt x="0" y="38099"/>
                </a:moveTo>
                <a:lnTo>
                  <a:pt x="0" y="0"/>
                </a:lnTo>
                <a:lnTo>
                  <a:pt x="3916242" y="0"/>
                </a:lnTo>
                <a:lnTo>
                  <a:pt x="3916242" y="38099"/>
                </a:lnTo>
                <a:lnTo>
                  <a:pt x="0" y="38099"/>
                </a:lnTo>
                <a:close/>
              </a:path>
            </a:pathLst>
          </a:custGeom>
          <a:solidFill>
            <a:srgbClr val="E98517"/>
          </a:solidFill>
        </p:spPr>
        <p:txBody>
          <a:bodyPr wrap="square" lIns="0" tIns="0" rIns="0" bIns="0" rtlCol="0"/>
          <a:lstStyle/>
          <a:p>
            <a:endParaRPr/>
          </a:p>
        </p:txBody>
      </p:sp>
      <p:pic>
        <p:nvPicPr>
          <p:cNvPr id="8" name="Picture 7">
            <a:extLst>
              <a:ext uri="{FF2B5EF4-FFF2-40B4-BE49-F238E27FC236}">
                <a16:creationId xmlns:a16="http://schemas.microsoft.com/office/drawing/2014/main" id="{A20EA7A8-A10E-5304-1D02-6B3C8D929A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249400" y="517157"/>
            <a:ext cx="3459858" cy="1060578"/>
          </a:xfrm>
          <a:prstGeom prst="rect">
            <a:avLst/>
          </a:prstGeom>
        </p:spPr>
      </p:pic>
      <p:sp>
        <p:nvSpPr>
          <p:cNvPr id="31" name="object 5"/>
          <p:cNvSpPr txBox="1">
            <a:spLocks/>
          </p:cNvSpPr>
          <p:nvPr/>
        </p:nvSpPr>
        <p:spPr>
          <a:xfrm>
            <a:off x="1016000" y="810949"/>
            <a:ext cx="12533630" cy="574516"/>
          </a:xfrm>
          <a:prstGeom prst="rect">
            <a:avLst/>
          </a:prstGeom>
        </p:spPr>
        <p:txBody>
          <a:bodyPr vert="horz" wrap="square" lIns="0" tIns="12700" rIns="0" bIns="0" rtlCol="0">
            <a:spAutoFit/>
          </a:bodyPr>
          <a:lstStyle>
            <a:lvl1pPr>
              <a:defRPr sz="3650" b="1" i="0">
                <a:solidFill>
                  <a:srgbClr val="E98517"/>
                </a:solidFill>
                <a:latin typeface="DM Sans"/>
                <a:ea typeface="+mj-ea"/>
                <a:cs typeface="DM Sans"/>
              </a:defRPr>
            </a:lvl1pPr>
          </a:lstStyle>
          <a:p>
            <a:pPr marL="12700">
              <a:spcBef>
                <a:spcPts val="100"/>
              </a:spcBef>
            </a:pPr>
            <a:r>
              <a:rPr lang="es-MX" dirty="0" smtClean="0">
                <a:solidFill>
                  <a:srgbClr val="001689"/>
                </a:solidFill>
                <a:latin typeface="Montserrat" panose="00000500000000000000" pitchFamily="2" charset="0"/>
              </a:rPr>
              <a:t>Evaluaciones en Ramo 6</a:t>
            </a:r>
            <a:endParaRPr lang="es-MX" spc="-10" dirty="0">
              <a:solidFill>
                <a:srgbClr val="001689"/>
              </a:solidFill>
              <a:latin typeface="Montserrat" panose="00000500000000000000" pitchFamily="2" charset="0"/>
            </a:endParaRPr>
          </a:p>
        </p:txBody>
      </p:sp>
      <p:grpSp>
        <p:nvGrpSpPr>
          <p:cNvPr id="10" name="Grupo 9"/>
          <p:cNvGrpSpPr/>
          <p:nvPr/>
        </p:nvGrpSpPr>
        <p:grpSpPr>
          <a:xfrm>
            <a:off x="1016000" y="1970322"/>
            <a:ext cx="11201400" cy="3284479"/>
            <a:chOff x="6858000" y="4812121"/>
            <a:chExt cx="11201400" cy="3284479"/>
          </a:xfrm>
        </p:grpSpPr>
        <p:sp>
          <p:nvSpPr>
            <p:cNvPr id="32" name="Rectángulo: esquinas redondeadas 127">
              <a:extLst>
                <a:ext uri="{FF2B5EF4-FFF2-40B4-BE49-F238E27FC236}">
                  <a16:creationId xmlns:a16="http://schemas.microsoft.com/office/drawing/2014/main" id="{171EECDF-3B59-4AD9-AE04-7A6BBD9D179D}"/>
                </a:ext>
              </a:extLst>
            </p:cNvPr>
            <p:cNvSpPr/>
            <p:nvPr/>
          </p:nvSpPr>
          <p:spPr>
            <a:xfrm>
              <a:off x="6858000" y="4812121"/>
              <a:ext cx="11201400" cy="3221492"/>
            </a:xfrm>
            <a:prstGeom prst="roundRect">
              <a:avLst>
                <a:gd name="adj" fmla="val 6601"/>
              </a:avLst>
            </a:prstGeom>
            <a:solidFill>
              <a:srgbClr val="F6F6FF"/>
            </a:solidFill>
            <a:ln>
              <a:solidFill>
                <a:schemeClr val="bg1">
                  <a:lumMod val="95000"/>
                </a:schemeClr>
              </a:solid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33" name="Rectángulo 32">
              <a:extLst>
                <a:ext uri="{FF2B5EF4-FFF2-40B4-BE49-F238E27FC236}">
                  <a16:creationId xmlns:a16="http://schemas.microsoft.com/office/drawing/2014/main" id="{C19C0918-48A7-4EF3-BCD3-C9F3EC0114FB}"/>
                </a:ext>
              </a:extLst>
            </p:cNvPr>
            <p:cNvSpPr/>
            <p:nvPr/>
          </p:nvSpPr>
          <p:spPr>
            <a:xfrm>
              <a:off x="7050896" y="4963150"/>
              <a:ext cx="11008504" cy="400110"/>
            </a:xfrm>
            <a:prstGeom prst="rect">
              <a:avLst/>
            </a:prstGeom>
            <a:effectLst/>
          </p:spPr>
          <p:txBody>
            <a:bodyPr wrap="square">
              <a:spAutoFit/>
            </a:bodyPr>
            <a:lstStyle/>
            <a:p>
              <a:r>
                <a:rPr lang="es-MX" sz="2000" b="1" dirty="0" smtClean="0">
                  <a:solidFill>
                    <a:srgbClr val="EB8517"/>
                  </a:solidFill>
                  <a:latin typeface="Montserrat" panose="00000500000000000000" pitchFamily="2" charset="0"/>
                  <a:ea typeface="+mj-ea"/>
                  <a:cs typeface="DM Sans"/>
                </a:rPr>
                <a:t>G001 Regulación del sector financiero – Evaluación de Consistencia y Resultados</a:t>
              </a:r>
              <a:endParaRPr lang="es-MX" sz="2000" b="1" dirty="0">
                <a:solidFill>
                  <a:srgbClr val="EB8517"/>
                </a:solidFill>
                <a:latin typeface="Montserrat" panose="00000500000000000000" pitchFamily="2" charset="0"/>
                <a:ea typeface="+mj-ea"/>
                <a:cs typeface="DM Sans"/>
              </a:endParaRPr>
            </a:p>
          </p:txBody>
        </p:sp>
        <p:sp>
          <p:nvSpPr>
            <p:cNvPr id="34" name="object 6"/>
            <p:cNvSpPr txBox="1">
              <a:spLocks/>
            </p:cNvSpPr>
            <p:nvPr/>
          </p:nvSpPr>
          <p:spPr>
            <a:xfrm>
              <a:off x="7149448" y="5483065"/>
              <a:ext cx="10681351" cy="2613535"/>
            </a:xfrm>
            <a:prstGeom prst="rect">
              <a:avLst/>
            </a:prstGeom>
          </p:spPr>
          <p:txBody>
            <a:bodyPr vert="horz" wrap="square" lIns="0" tIns="27939" rIns="0" bIns="0" rtlCol="0">
              <a:spAutoFit/>
            </a:bodyPr>
            <a:lstStyle>
              <a:lvl1pPr marL="0">
                <a:defRPr sz="2400" b="0" i="0">
                  <a:solidFill>
                    <a:srgbClr val="001689"/>
                  </a:solidFill>
                  <a:latin typeface="DM Sans"/>
                  <a:ea typeface="+mn-ea"/>
                  <a:cs typeface="DM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lgn="just">
                <a:buClr>
                  <a:srgbClr val="495AD4"/>
                </a:buClr>
                <a:buSzPct val="150000"/>
                <a:buFont typeface="Arial" panose="020B0604020202020204" pitchFamily="34" charset="0"/>
                <a:buChar char="•"/>
              </a:pPr>
              <a:r>
                <a:rPr lang="es-MX" dirty="0" smtClean="0">
                  <a:latin typeface="Montserrat" panose="00000500000000000000" pitchFamily="2" charset="0"/>
                </a:rPr>
                <a:t>Se </a:t>
              </a:r>
              <a:r>
                <a:rPr lang="es-MX" dirty="0">
                  <a:latin typeface="Montserrat" panose="00000500000000000000" pitchFamily="2" charset="0"/>
                </a:rPr>
                <a:t>considera que </a:t>
              </a:r>
              <a:r>
                <a:rPr lang="es-MX" dirty="0" smtClean="0">
                  <a:latin typeface="Montserrat" panose="00000500000000000000" pitchFamily="2" charset="0"/>
                </a:rPr>
                <a:t>la población objetivo no </a:t>
              </a:r>
              <a:r>
                <a:rPr lang="es-MX" dirty="0">
                  <a:latin typeface="Montserrat" panose="00000500000000000000" pitchFamily="2" charset="0"/>
                </a:rPr>
                <a:t>es adecuada, dado que el Sistema Financiero Mexicano rebasa el ámbito de acción del Programa.</a:t>
              </a:r>
            </a:p>
            <a:p>
              <a:pPr marL="285750" indent="-285750" algn="just">
                <a:buClr>
                  <a:srgbClr val="495AD4"/>
                </a:buClr>
                <a:buSzPct val="150000"/>
                <a:buFont typeface="Arial" panose="020B0604020202020204" pitchFamily="34" charset="0"/>
                <a:buChar char="•"/>
              </a:pPr>
              <a:r>
                <a:rPr lang="es-MX" dirty="0">
                  <a:latin typeface="Montserrat" panose="00000500000000000000" pitchFamily="2" charset="0"/>
                </a:rPr>
                <a:t>Existen factores externos que pueden afectar el cumplimiento de metas a nivel de componentes y propósito del programa (cambios en las variables macroeconómicas, volatilidad en los mercados, factores sociales…).</a:t>
              </a:r>
            </a:p>
          </p:txBody>
        </p:sp>
      </p:grpSp>
      <p:pic>
        <p:nvPicPr>
          <p:cNvPr id="17" name="Imagen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9107080"/>
            <a:ext cx="5314833" cy="832869"/>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1702071213"/>
              </p:ext>
            </p:extLst>
          </p:nvPr>
        </p:nvGraphicFramePr>
        <p:xfrm>
          <a:off x="6652672" y="6126814"/>
          <a:ext cx="10744200" cy="2663086"/>
        </p:xfrm>
        <a:graphic>
          <a:graphicData uri="http://schemas.openxmlformats.org/drawingml/2006/table">
            <a:tbl>
              <a:tblPr>
                <a:tableStyleId>{68D230F3-CF80-4859-8CE7-A43EE81993B5}</a:tableStyleId>
              </a:tblPr>
              <a:tblGrid>
                <a:gridCol w="5794626">
                  <a:extLst>
                    <a:ext uri="{9D8B030D-6E8A-4147-A177-3AD203B41FA5}">
                      <a16:colId xmlns:a16="http://schemas.microsoft.com/office/drawing/2014/main" val="1694009788"/>
                    </a:ext>
                  </a:extLst>
                </a:gridCol>
                <a:gridCol w="4949574">
                  <a:extLst>
                    <a:ext uri="{9D8B030D-6E8A-4147-A177-3AD203B41FA5}">
                      <a16:colId xmlns:a16="http://schemas.microsoft.com/office/drawing/2014/main" val="1277405857"/>
                    </a:ext>
                  </a:extLst>
                </a:gridCol>
              </a:tblGrid>
              <a:tr h="211622">
                <a:tc>
                  <a:txBody>
                    <a:bodyPr/>
                    <a:lstStyle/>
                    <a:p>
                      <a:pPr algn="ctr" fontAlgn="ctr"/>
                      <a:r>
                        <a:rPr lang="es-MX" sz="1600" b="1" u="none" strike="noStrike" dirty="0">
                          <a:solidFill>
                            <a:srgbClr val="001689"/>
                          </a:solidFill>
                          <a:effectLst/>
                          <a:latin typeface="Montserrat" panose="00000500000000000000" pitchFamily="2" charset="0"/>
                        </a:rPr>
                        <a:t>Objetivo</a:t>
                      </a:r>
                      <a:endParaRPr lang="es-MX" sz="1600" b="1" i="0" u="none" strike="noStrike" dirty="0">
                        <a:solidFill>
                          <a:srgbClr val="001689"/>
                        </a:solidFill>
                        <a:effectLst/>
                        <a:latin typeface="Montserrat" panose="00000500000000000000" pitchFamily="2" charset="0"/>
                      </a:endParaRPr>
                    </a:p>
                  </a:txBody>
                  <a:tcPr marL="9525" marR="9525" marT="9525" marB="0" anchor="ctr"/>
                </a:tc>
                <a:tc>
                  <a:txBody>
                    <a:bodyPr/>
                    <a:lstStyle/>
                    <a:p>
                      <a:pPr algn="ctr" fontAlgn="ctr"/>
                      <a:r>
                        <a:rPr lang="es-MX" sz="1600" b="1" u="none" strike="noStrike" dirty="0">
                          <a:solidFill>
                            <a:srgbClr val="001689"/>
                          </a:solidFill>
                          <a:effectLst/>
                          <a:latin typeface="Montserrat" panose="00000500000000000000" pitchFamily="2" charset="0"/>
                        </a:rPr>
                        <a:t>Objetivo</a:t>
                      </a:r>
                      <a:endParaRPr lang="es-MX" sz="1600" b="1" i="0" u="none" strike="noStrike" dirty="0">
                        <a:solidFill>
                          <a:srgbClr val="001689"/>
                        </a:solidFill>
                        <a:effectLst/>
                        <a:latin typeface="Montserrat" panose="00000500000000000000" pitchFamily="2" charset="0"/>
                      </a:endParaRPr>
                    </a:p>
                  </a:txBody>
                  <a:tcPr marL="9525" marR="9525" marT="9525" marB="0" anchor="ctr"/>
                </a:tc>
                <a:extLst>
                  <a:ext uri="{0D108BD9-81ED-4DB2-BD59-A6C34878D82A}">
                    <a16:rowId xmlns:a16="http://schemas.microsoft.com/office/drawing/2014/main" val="3424697978"/>
                  </a:ext>
                </a:extLst>
              </a:tr>
              <a:tr h="211622">
                <a:tc>
                  <a:txBody>
                    <a:bodyPr/>
                    <a:lstStyle/>
                    <a:p>
                      <a:pPr algn="ctr" fontAlgn="ctr"/>
                      <a:r>
                        <a:rPr lang="es-MX" sz="1600" b="1" u="none" strike="noStrike" dirty="0">
                          <a:solidFill>
                            <a:srgbClr val="001689"/>
                          </a:solidFill>
                          <a:effectLst/>
                          <a:latin typeface="Montserrat" panose="00000500000000000000" pitchFamily="2" charset="0"/>
                        </a:rPr>
                        <a:t>(año de evaluación)</a:t>
                      </a:r>
                      <a:endParaRPr lang="es-MX" sz="1600" b="1" i="0" u="none" strike="noStrike" dirty="0">
                        <a:solidFill>
                          <a:srgbClr val="001689"/>
                        </a:solidFill>
                        <a:effectLst/>
                        <a:latin typeface="Montserrat" panose="00000500000000000000" pitchFamily="2" charset="0"/>
                      </a:endParaRPr>
                    </a:p>
                  </a:txBody>
                  <a:tcPr marL="9525" marR="9525" marT="9525" marB="0" anchor="ctr"/>
                </a:tc>
                <a:tc>
                  <a:txBody>
                    <a:bodyPr/>
                    <a:lstStyle/>
                    <a:p>
                      <a:pPr algn="ctr" fontAlgn="ctr"/>
                      <a:r>
                        <a:rPr lang="es-MX" sz="1600" b="1" u="none" strike="noStrike" dirty="0">
                          <a:solidFill>
                            <a:srgbClr val="001689"/>
                          </a:solidFill>
                          <a:effectLst/>
                          <a:latin typeface="Montserrat" panose="00000500000000000000" pitchFamily="2" charset="0"/>
                        </a:rPr>
                        <a:t>actual</a:t>
                      </a:r>
                      <a:endParaRPr lang="es-MX" sz="1600" b="1" i="0" u="none" strike="noStrike" dirty="0">
                        <a:solidFill>
                          <a:srgbClr val="001689"/>
                        </a:solidFill>
                        <a:effectLst/>
                        <a:latin typeface="Montserrat" panose="00000500000000000000" pitchFamily="2" charset="0"/>
                      </a:endParaRPr>
                    </a:p>
                  </a:txBody>
                  <a:tcPr marL="9525" marR="9525" marT="9525" marB="0" anchor="ctr"/>
                </a:tc>
                <a:extLst>
                  <a:ext uri="{0D108BD9-81ED-4DB2-BD59-A6C34878D82A}">
                    <a16:rowId xmlns:a16="http://schemas.microsoft.com/office/drawing/2014/main" val="2597620424"/>
                  </a:ext>
                </a:extLst>
              </a:tr>
              <a:tr h="2156356">
                <a:tc>
                  <a:txBody>
                    <a:bodyPr/>
                    <a:lstStyle/>
                    <a:p>
                      <a:pPr algn="just" fontAlgn="t"/>
                      <a:r>
                        <a:rPr lang="es-MX" sz="1800" dirty="0">
                          <a:solidFill>
                            <a:srgbClr val="001689"/>
                          </a:solidFill>
                          <a:latin typeface="Montserrat" panose="00000500000000000000" pitchFamily="2" charset="0"/>
                        </a:rPr>
                        <a:t>El Sistema Financiero se encuentra eficientemente regulado.</a:t>
                      </a:r>
                      <a:endParaRPr lang="es-MX" sz="1800" b="0" i="0" dirty="0">
                        <a:solidFill>
                          <a:srgbClr val="001689"/>
                        </a:solidFill>
                        <a:latin typeface="Montserrat" panose="00000500000000000000" pitchFamily="2" charset="0"/>
                        <a:ea typeface="+mn-ea"/>
                        <a:cs typeface="DM Sans"/>
                      </a:endParaRPr>
                    </a:p>
                  </a:txBody>
                  <a:tcPr marL="144000" marR="288000" marT="9525" marB="0" anchor="ctr"/>
                </a:tc>
                <a:tc>
                  <a:txBody>
                    <a:bodyPr/>
                    <a:lstStyle/>
                    <a:p>
                      <a:pPr algn="just" fontAlgn="t"/>
                      <a:r>
                        <a:rPr lang="es-MX" sz="1800" dirty="0">
                          <a:solidFill>
                            <a:srgbClr val="001689"/>
                          </a:solidFill>
                          <a:latin typeface="Montserrat" panose="00000500000000000000" pitchFamily="2" charset="0"/>
                        </a:rPr>
                        <a:t>Las instituciones del sistema financiero cuentan con una regulación y coordinación eficiente que permita su operación conforme a la normatividad aplicable en materia financiera</a:t>
                      </a:r>
                      <a:endParaRPr lang="es-MX" sz="1800" b="0" i="0" dirty="0">
                        <a:solidFill>
                          <a:srgbClr val="001689"/>
                        </a:solidFill>
                        <a:latin typeface="Montserrat" panose="00000500000000000000" pitchFamily="2" charset="0"/>
                        <a:ea typeface="+mn-ea"/>
                        <a:cs typeface="DM Sans"/>
                      </a:endParaRPr>
                    </a:p>
                  </a:txBody>
                  <a:tcPr marL="144000" marR="288000" marT="9525" marB="0" anchor="ctr"/>
                </a:tc>
                <a:extLst>
                  <a:ext uri="{0D108BD9-81ED-4DB2-BD59-A6C34878D82A}">
                    <a16:rowId xmlns:a16="http://schemas.microsoft.com/office/drawing/2014/main" val="165612471"/>
                  </a:ext>
                </a:extLst>
              </a:tr>
            </a:tbl>
          </a:graphicData>
        </a:graphic>
      </p:graphicFrame>
      <p:sp>
        <p:nvSpPr>
          <p:cNvPr id="20" name="Arco 19"/>
          <p:cNvSpPr/>
          <p:nvPr/>
        </p:nvSpPr>
        <p:spPr>
          <a:xfrm rot="13480398">
            <a:off x="2321684" y="5014473"/>
            <a:ext cx="4280271" cy="1967258"/>
          </a:xfrm>
          <a:prstGeom prst="arc">
            <a:avLst>
              <a:gd name="adj1" fmla="val 13737212"/>
              <a:gd name="adj2" fmla="val 18689401"/>
            </a:avLst>
          </a:prstGeom>
          <a:ln w="38100">
            <a:solidFill>
              <a:srgbClr val="EB8517"/>
            </a:solidFill>
            <a:prstDash val="sysDash"/>
            <a:headEnd type="arrow" w="med" len="med"/>
            <a:tailEnd type="non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Tree>
    <p:extLst>
      <p:ext uri="{BB962C8B-B14F-4D97-AF65-F5344CB8AC3E}">
        <p14:creationId xmlns:p14="http://schemas.microsoft.com/office/powerpoint/2010/main" val="33733702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a:off x="0" y="1648586"/>
            <a:ext cx="3916679" cy="38100"/>
          </a:xfrm>
          <a:custGeom>
            <a:avLst/>
            <a:gdLst/>
            <a:ahLst/>
            <a:cxnLst/>
            <a:rect l="l" t="t" r="r" b="b"/>
            <a:pathLst>
              <a:path w="3916679" h="38100">
                <a:moveTo>
                  <a:pt x="0" y="38099"/>
                </a:moveTo>
                <a:lnTo>
                  <a:pt x="0" y="0"/>
                </a:lnTo>
                <a:lnTo>
                  <a:pt x="3916242" y="0"/>
                </a:lnTo>
                <a:lnTo>
                  <a:pt x="3916242" y="38099"/>
                </a:lnTo>
                <a:lnTo>
                  <a:pt x="0" y="38099"/>
                </a:lnTo>
                <a:close/>
              </a:path>
            </a:pathLst>
          </a:custGeom>
          <a:solidFill>
            <a:srgbClr val="E98517"/>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8" name="Picture 7">
            <a:extLst>
              <a:ext uri="{FF2B5EF4-FFF2-40B4-BE49-F238E27FC236}">
                <a16:creationId xmlns:a16="http://schemas.microsoft.com/office/drawing/2014/main" id="{A20EA7A8-A10E-5304-1D02-6B3C8D929A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249400" y="517157"/>
            <a:ext cx="3459858" cy="1060578"/>
          </a:xfrm>
          <a:prstGeom prst="rect">
            <a:avLst/>
          </a:prstGeom>
        </p:spPr>
      </p:pic>
      <p:sp>
        <p:nvSpPr>
          <p:cNvPr id="31" name="object 5"/>
          <p:cNvSpPr txBox="1">
            <a:spLocks/>
          </p:cNvSpPr>
          <p:nvPr/>
        </p:nvSpPr>
        <p:spPr>
          <a:xfrm>
            <a:off x="1016000" y="810949"/>
            <a:ext cx="12533630" cy="574516"/>
          </a:xfrm>
          <a:prstGeom prst="rect">
            <a:avLst/>
          </a:prstGeom>
        </p:spPr>
        <p:txBody>
          <a:bodyPr vert="horz" wrap="square" lIns="0" tIns="12700" rIns="0" bIns="0" rtlCol="0">
            <a:spAutoFit/>
          </a:bodyPr>
          <a:lstStyle>
            <a:lvl1pPr>
              <a:defRPr sz="3650" b="1" i="0">
                <a:solidFill>
                  <a:srgbClr val="E98517"/>
                </a:solidFill>
                <a:latin typeface="DM Sans"/>
                <a:ea typeface="+mj-ea"/>
                <a:cs typeface="DM San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s-MX" sz="3650" b="1" i="0" u="none" strike="noStrike" kern="0" cap="none" spc="0" normalizeH="0" baseline="0" noProof="0" dirty="0" smtClean="0">
                <a:ln>
                  <a:noFill/>
                </a:ln>
                <a:solidFill>
                  <a:srgbClr val="001689"/>
                </a:solidFill>
                <a:effectLst/>
                <a:uLnTx/>
                <a:uFillTx/>
                <a:latin typeface="Montserrat" panose="00000500000000000000" pitchFamily="2" charset="0"/>
                <a:ea typeface="+mj-ea"/>
              </a:rPr>
              <a:t>Evaluaciones en Ramo 6</a:t>
            </a:r>
            <a:endParaRPr kumimoji="0" lang="es-MX" sz="3650" b="1" i="0" u="none" strike="noStrike" kern="0" cap="none" spc="-10" normalizeH="0" baseline="0" noProof="0" dirty="0">
              <a:ln>
                <a:noFill/>
              </a:ln>
              <a:solidFill>
                <a:srgbClr val="001689"/>
              </a:solidFill>
              <a:effectLst/>
              <a:uLnTx/>
              <a:uFillTx/>
              <a:latin typeface="Montserrat" panose="00000500000000000000" pitchFamily="2" charset="0"/>
              <a:ea typeface="+mj-ea"/>
            </a:endParaRPr>
          </a:p>
        </p:txBody>
      </p:sp>
      <p:grpSp>
        <p:nvGrpSpPr>
          <p:cNvPr id="13" name="Grupo 12"/>
          <p:cNvGrpSpPr/>
          <p:nvPr/>
        </p:nvGrpSpPr>
        <p:grpSpPr>
          <a:xfrm>
            <a:off x="1000078" y="2171700"/>
            <a:ext cx="8448722" cy="6935380"/>
            <a:chOff x="6858000" y="4812121"/>
            <a:chExt cx="11407165" cy="5178417"/>
          </a:xfrm>
        </p:grpSpPr>
        <p:sp>
          <p:nvSpPr>
            <p:cNvPr id="14" name="Rectángulo: esquinas redondeadas 127">
              <a:extLst>
                <a:ext uri="{FF2B5EF4-FFF2-40B4-BE49-F238E27FC236}">
                  <a16:creationId xmlns:a16="http://schemas.microsoft.com/office/drawing/2014/main" id="{171EECDF-3B59-4AD9-AE04-7A6BBD9D179D}"/>
                </a:ext>
              </a:extLst>
            </p:cNvPr>
            <p:cNvSpPr/>
            <p:nvPr/>
          </p:nvSpPr>
          <p:spPr>
            <a:xfrm>
              <a:off x="6858000" y="4812121"/>
              <a:ext cx="11407165" cy="5178417"/>
            </a:xfrm>
            <a:prstGeom prst="roundRect">
              <a:avLst>
                <a:gd name="adj" fmla="val 6601"/>
              </a:avLst>
            </a:prstGeom>
            <a:solidFill>
              <a:srgbClr val="F6F6FF"/>
            </a:solidFill>
            <a:ln>
              <a:solidFill>
                <a:schemeClr val="bg1">
                  <a:lumMod val="95000"/>
                </a:schemeClr>
              </a:solid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Rectángulo 14">
              <a:extLst>
                <a:ext uri="{FF2B5EF4-FFF2-40B4-BE49-F238E27FC236}">
                  <a16:creationId xmlns:a16="http://schemas.microsoft.com/office/drawing/2014/main" id="{C19C0918-48A7-4EF3-BCD3-C9F3EC0114FB}"/>
                </a:ext>
              </a:extLst>
            </p:cNvPr>
            <p:cNvSpPr/>
            <p:nvPr/>
          </p:nvSpPr>
          <p:spPr>
            <a:xfrm>
              <a:off x="7050896" y="4963150"/>
              <a:ext cx="11008504" cy="400110"/>
            </a:xfrm>
            <a:prstGeom prst="rect">
              <a:avLst/>
            </a:prstGeom>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2000" b="1" i="0" u="none" strike="noStrike" kern="0" cap="none" spc="0" normalizeH="0" baseline="0" noProof="0" dirty="0" smtClean="0">
                  <a:ln>
                    <a:noFill/>
                  </a:ln>
                  <a:solidFill>
                    <a:srgbClr val="EB8517"/>
                  </a:solidFill>
                  <a:effectLst/>
                  <a:uLnTx/>
                  <a:uFillTx/>
                  <a:latin typeface="Montserrat" panose="00000500000000000000" pitchFamily="2" charset="0"/>
                  <a:ea typeface="+mj-ea"/>
                  <a:cs typeface="DM Sans"/>
                </a:rPr>
                <a:t>P001 Diseño de la política de ingresos – Evaluación de Diseño</a:t>
              </a:r>
              <a:endParaRPr kumimoji="0" lang="es-MX" sz="2000" b="1" i="0" u="none" strike="noStrike" kern="0" cap="none" spc="0" normalizeH="0" baseline="0" noProof="0" dirty="0">
                <a:ln>
                  <a:noFill/>
                </a:ln>
                <a:solidFill>
                  <a:srgbClr val="EB8517"/>
                </a:solidFill>
                <a:effectLst/>
                <a:uLnTx/>
                <a:uFillTx/>
                <a:latin typeface="Montserrat" panose="00000500000000000000" pitchFamily="2" charset="0"/>
                <a:ea typeface="+mj-ea"/>
                <a:cs typeface="DM Sans"/>
              </a:endParaRPr>
            </a:p>
          </p:txBody>
        </p:sp>
        <p:sp>
          <p:nvSpPr>
            <p:cNvPr id="16" name="object 6"/>
            <p:cNvSpPr txBox="1">
              <a:spLocks/>
            </p:cNvSpPr>
            <p:nvPr/>
          </p:nvSpPr>
          <p:spPr>
            <a:xfrm>
              <a:off x="7149448" y="5483065"/>
              <a:ext cx="10681350" cy="4433350"/>
            </a:xfrm>
            <a:prstGeom prst="rect">
              <a:avLst/>
            </a:prstGeom>
          </p:spPr>
          <p:txBody>
            <a:bodyPr vert="horz" wrap="square" lIns="0" tIns="27939" rIns="0" bIns="0" rtlCol="0">
              <a:spAutoFit/>
            </a:bodyPr>
            <a:lstStyle>
              <a:lvl1pPr marL="0">
                <a:defRPr sz="2400" b="0" i="0">
                  <a:solidFill>
                    <a:srgbClr val="001689"/>
                  </a:solidFill>
                  <a:latin typeface="DM Sans"/>
                  <a:ea typeface="+mn-ea"/>
                  <a:cs typeface="DM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lvl="0" indent="-285750" algn="just">
                <a:buClr>
                  <a:srgbClr val="495AD4"/>
                </a:buClr>
                <a:buSzPct val="150000"/>
                <a:buFont typeface="Arial" panose="020B0604020202020204" pitchFamily="34" charset="0"/>
                <a:buChar char="•"/>
                <a:defRPr/>
              </a:pPr>
              <a:r>
                <a:rPr lang="es-MX" dirty="0">
                  <a:latin typeface="Montserrat" panose="00000500000000000000" pitchFamily="2" charset="0"/>
                </a:rPr>
                <a:t>Falta congruencia y consistencia en la definición de la población </a:t>
              </a:r>
              <a:r>
                <a:rPr lang="es-MX" dirty="0" smtClean="0">
                  <a:latin typeface="Montserrat" panose="00000500000000000000" pitchFamily="2" charset="0"/>
                </a:rPr>
                <a:t>objetivo</a:t>
              </a:r>
            </a:p>
            <a:p>
              <a:pPr marL="285750" lvl="0" indent="-285750" algn="just">
                <a:buClr>
                  <a:srgbClr val="495AD4"/>
                </a:buClr>
                <a:buSzPct val="150000"/>
                <a:buFont typeface="Arial" panose="020B0604020202020204" pitchFamily="34" charset="0"/>
                <a:buChar char="•"/>
                <a:defRPr/>
              </a:pPr>
              <a:endParaRPr lang="es-MX" dirty="0">
                <a:latin typeface="Montserrat" panose="00000500000000000000" pitchFamily="2" charset="0"/>
              </a:endParaRPr>
            </a:p>
            <a:p>
              <a:pPr marL="285750" indent="-285750" algn="just">
                <a:buClr>
                  <a:srgbClr val="495AD4"/>
                </a:buClr>
                <a:buSzPct val="150000"/>
                <a:buFont typeface="Arial" panose="020B0604020202020204" pitchFamily="34" charset="0"/>
                <a:buChar char="•"/>
                <a:defRPr/>
              </a:pPr>
              <a:r>
                <a:rPr lang="es-MX" dirty="0" smtClean="0">
                  <a:latin typeface="Montserrat" panose="00000500000000000000" pitchFamily="2" charset="0"/>
                </a:rPr>
                <a:t>La </a:t>
              </a:r>
              <a:r>
                <a:rPr lang="es-MX" dirty="0">
                  <a:latin typeface="Montserrat" panose="00000500000000000000" pitchFamily="2" charset="0"/>
                </a:rPr>
                <a:t>MIR presenta inconsistencias en la definición del nivel Propósito</a:t>
              </a:r>
              <a:r>
                <a:rPr lang="es-MX" dirty="0" smtClean="0">
                  <a:latin typeface="Montserrat" panose="00000500000000000000" pitchFamily="2" charset="0"/>
                </a:rPr>
                <a:t>.</a:t>
              </a:r>
            </a:p>
            <a:p>
              <a:pPr marL="285750" indent="-285750" algn="just">
                <a:buClr>
                  <a:srgbClr val="495AD4"/>
                </a:buClr>
                <a:buSzPct val="150000"/>
                <a:buFont typeface="Arial" panose="020B0604020202020204" pitchFamily="34" charset="0"/>
                <a:buChar char="•"/>
                <a:defRPr/>
              </a:pPr>
              <a:endParaRPr lang="es-MX" dirty="0">
                <a:latin typeface="Montserrat" panose="00000500000000000000" pitchFamily="2" charset="0"/>
              </a:endParaRPr>
            </a:p>
            <a:p>
              <a:pPr marL="285750" indent="-285750" algn="just">
                <a:buClr>
                  <a:srgbClr val="495AD4"/>
                </a:buClr>
                <a:buSzPct val="150000"/>
                <a:buFont typeface="Arial" panose="020B0604020202020204" pitchFamily="34" charset="0"/>
                <a:buChar char="•"/>
                <a:defRPr/>
              </a:pPr>
              <a:r>
                <a:rPr lang="es-MX" dirty="0" smtClean="0">
                  <a:latin typeface="Montserrat" panose="00000500000000000000" pitchFamily="2" charset="0"/>
                </a:rPr>
                <a:t>Áreas de oportunidad en la lógica vertical y horizontal de la MIR</a:t>
              </a:r>
              <a:endParaRPr lang="es-MX" dirty="0">
                <a:latin typeface="Montserrat" panose="00000500000000000000" pitchFamily="2" charset="0"/>
              </a:endParaRPr>
            </a:p>
            <a:p>
              <a:pPr marR="0" lvl="0" algn="just" defTabSz="914400" eaLnBrk="1" fontAlgn="auto" latinLnBrk="0" hangingPunct="1">
                <a:lnSpc>
                  <a:spcPct val="100000"/>
                </a:lnSpc>
                <a:spcBef>
                  <a:spcPts val="0"/>
                </a:spcBef>
                <a:spcAft>
                  <a:spcPts val="0"/>
                </a:spcAft>
                <a:buClr>
                  <a:srgbClr val="495AD4"/>
                </a:buClr>
                <a:buSzPct val="150000"/>
                <a:tabLst/>
                <a:defRPr/>
              </a:pPr>
              <a:endParaRPr lang="es-MX" dirty="0">
                <a:latin typeface="Montserrat" panose="00000500000000000000" pitchFamily="2" charset="0"/>
              </a:endParaRPr>
            </a:p>
            <a:p>
              <a:pPr marL="285750" marR="0" lvl="0" indent="-285750" algn="just" defTabSz="914400" eaLnBrk="1" fontAlgn="auto" latinLnBrk="0" hangingPunct="1">
                <a:lnSpc>
                  <a:spcPct val="100000"/>
                </a:lnSpc>
                <a:spcBef>
                  <a:spcPts val="0"/>
                </a:spcBef>
                <a:spcAft>
                  <a:spcPts val="0"/>
                </a:spcAft>
                <a:buClr>
                  <a:srgbClr val="495AD4"/>
                </a:buClr>
                <a:buSzPct val="150000"/>
                <a:buFont typeface="Arial" panose="020B0604020202020204" pitchFamily="34" charset="0"/>
                <a:buChar char="•"/>
                <a:tabLst/>
                <a:defRPr/>
              </a:pPr>
              <a:r>
                <a:rPr lang="es-MX" dirty="0" smtClean="0">
                  <a:latin typeface="Montserrat" panose="00000500000000000000" pitchFamily="2" charset="0"/>
                </a:rPr>
                <a:t>El </a:t>
              </a:r>
              <a:r>
                <a:rPr lang="es-MX" dirty="0">
                  <a:latin typeface="Montserrat" panose="00000500000000000000" pitchFamily="2" charset="0"/>
                </a:rPr>
                <a:t>objetivo del propósito actual no aporta al cumplimiento de los objetivos del programa sectorial, en virtud de estar mal definido.</a:t>
              </a:r>
            </a:p>
            <a:p>
              <a:pPr marR="0" lvl="0" algn="just" defTabSz="914400" eaLnBrk="1" fontAlgn="auto" latinLnBrk="0" hangingPunct="1">
                <a:lnSpc>
                  <a:spcPct val="100000"/>
                </a:lnSpc>
                <a:spcBef>
                  <a:spcPts val="0"/>
                </a:spcBef>
                <a:spcAft>
                  <a:spcPts val="0"/>
                </a:spcAft>
                <a:buClr>
                  <a:srgbClr val="495AD4"/>
                </a:buClr>
                <a:buSzPct val="150000"/>
                <a:tabLst/>
                <a:defRPr/>
              </a:pPr>
              <a:endParaRPr lang="es-MX" dirty="0">
                <a:latin typeface="Montserrat" panose="00000500000000000000" pitchFamily="2" charset="0"/>
              </a:endParaRPr>
            </a:p>
            <a:p>
              <a:pPr marL="285750" marR="0" lvl="0" indent="-285750" algn="just" defTabSz="914400" eaLnBrk="1" fontAlgn="auto" latinLnBrk="0" hangingPunct="1">
                <a:lnSpc>
                  <a:spcPct val="100000"/>
                </a:lnSpc>
                <a:spcBef>
                  <a:spcPts val="0"/>
                </a:spcBef>
                <a:spcAft>
                  <a:spcPts val="0"/>
                </a:spcAft>
                <a:buClr>
                  <a:srgbClr val="495AD4"/>
                </a:buClr>
                <a:buSzPct val="150000"/>
                <a:buFont typeface="Arial" panose="020B0604020202020204" pitchFamily="34" charset="0"/>
                <a:buChar char="•"/>
                <a:tabLst/>
                <a:defRPr/>
              </a:pPr>
              <a:r>
                <a:rPr kumimoji="0" lang="es-MX" sz="2400" b="0" i="0" u="none" strike="noStrike" kern="0" cap="none" spc="0" normalizeH="0" baseline="0" noProof="0" dirty="0" smtClean="0">
                  <a:ln>
                    <a:noFill/>
                  </a:ln>
                  <a:solidFill>
                    <a:srgbClr val="001689"/>
                  </a:solidFill>
                  <a:effectLst/>
                  <a:uLnTx/>
                  <a:uFillTx/>
                  <a:latin typeface="Montserrat" panose="00000500000000000000" pitchFamily="2" charset="0"/>
                  <a:ea typeface="+mn-ea"/>
                </a:rPr>
                <a:t>Existe </a:t>
              </a:r>
              <a:r>
                <a:rPr kumimoji="0" lang="es-MX" sz="2400" b="0" i="0" u="none" strike="noStrike" kern="0" cap="none" spc="0" normalizeH="0" baseline="0" noProof="0" dirty="0">
                  <a:ln>
                    <a:noFill/>
                  </a:ln>
                  <a:solidFill>
                    <a:srgbClr val="001689"/>
                  </a:solidFill>
                  <a:effectLst/>
                  <a:uLnTx/>
                  <a:uFillTx/>
                  <a:latin typeface="Montserrat" panose="00000500000000000000" pitchFamily="2" charset="0"/>
                  <a:ea typeface="+mn-ea"/>
                </a:rPr>
                <a:t>un área de mejora en la formulación de los </a:t>
              </a:r>
              <a:r>
                <a:rPr kumimoji="0" lang="es-MX" sz="2400" b="0" i="0" u="none" strike="noStrike" kern="0" cap="none" spc="0" normalizeH="0" baseline="0" noProof="0" dirty="0" smtClean="0">
                  <a:ln>
                    <a:noFill/>
                  </a:ln>
                  <a:solidFill>
                    <a:srgbClr val="001689"/>
                  </a:solidFill>
                  <a:effectLst/>
                  <a:uLnTx/>
                  <a:uFillTx/>
                  <a:latin typeface="Montserrat" panose="00000500000000000000" pitchFamily="2" charset="0"/>
                  <a:ea typeface="+mn-ea"/>
                </a:rPr>
                <a:t>indicadores </a:t>
              </a:r>
            </a:p>
            <a:p>
              <a:pPr marL="285750" marR="0" lvl="0" indent="-285750" algn="just" defTabSz="914400" eaLnBrk="1" fontAlgn="auto" latinLnBrk="0" hangingPunct="1">
                <a:lnSpc>
                  <a:spcPct val="100000"/>
                </a:lnSpc>
                <a:spcBef>
                  <a:spcPts val="0"/>
                </a:spcBef>
                <a:spcAft>
                  <a:spcPts val="0"/>
                </a:spcAft>
                <a:buClr>
                  <a:srgbClr val="495AD4"/>
                </a:buClr>
                <a:buSzPct val="150000"/>
                <a:buFont typeface="Arial" panose="020B0604020202020204" pitchFamily="34" charset="0"/>
                <a:buChar char="•"/>
                <a:tabLst/>
                <a:defRPr/>
              </a:pPr>
              <a:endParaRPr lang="es-MX" dirty="0">
                <a:latin typeface="Montserrat" panose="00000500000000000000" pitchFamily="2" charset="0"/>
              </a:endParaRPr>
            </a:p>
          </p:txBody>
        </p:sp>
      </p:grpSp>
      <p:pic>
        <p:nvPicPr>
          <p:cNvPr id="17" name="Imagen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9107080"/>
            <a:ext cx="5314833" cy="832869"/>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490987807"/>
              </p:ext>
            </p:extLst>
          </p:nvPr>
        </p:nvGraphicFramePr>
        <p:xfrm>
          <a:off x="10225598" y="2258694"/>
          <a:ext cx="7411553" cy="2795975"/>
        </p:xfrm>
        <a:graphic>
          <a:graphicData uri="http://schemas.openxmlformats.org/drawingml/2006/table">
            <a:tbl>
              <a:tblPr>
                <a:tableStyleId>{16D9F66E-5EB9-4882-86FB-DCBF35E3C3E4}</a:tableStyleId>
              </a:tblPr>
              <a:tblGrid>
                <a:gridCol w="3687820">
                  <a:extLst>
                    <a:ext uri="{9D8B030D-6E8A-4147-A177-3AD203B41FA5}">
                      <a16:colId xmlns:a16="http://schemas.microsoft.com/office/drawing/2014/main" val="318184060"/>
                    </a:ext>
                  </a:extLst>
                </a:gridCol>
                <a:gridCol w="3723733">
                  <a:extLst>
                    <a:ext uri="{9D8B030D-6E8A-4147-A177-3AD203B41FA5}">
                      <a16:colId xmlns:a16="http://schemas.microsoft.com/office/drawing/2014/main" val="1159739664"/>
                    </a:ext>
                  </a:extLst>
                </a:gridCol>
              </a:tblGrid>
              <a:tr h="693571">
                <a:tc>
                  <a:txBody>
                    <a:bodyPr/>
                    <a:lstStyle/>
                    <a:p>
                      <a:pPr algn="ctr" fontAlgn="ctr"/>
                      <a:r>
                        <a:rPr lang="es-MX" sz="1600" b="1" u="none" strike="noStrike" dirty="0">
                          <a:solidFill>
                            <a:schemeClr val="bg1"/>
                          </a:solidFill>
                          <a:effectLst/>
                          <a:latin typeface="Montserrat" panose="00000500000000000000" pitchFamily="2" charset="0"/>
                        </a:rPr>
                        <a:t>Problema público </a:t>
                      </a:r>
                      <a:endParaRPr lang="es-MX" sz="1600" b="1" u="none" strike="noStrike" dirty="0" smtClean="0">
                        <a:solidFill>
                          <a:schemeClr val="bg1"/>
                        </a:solidFill>
                        <a:effectLst/>
                        <a:latin typeface="Montserrat" panose="00000500000000000000" pitchFamily="2" charset="0"/>
                      </a:endParaRPr>
                    </a:p>
                    <a:p>
                      <a:pPr algn="ctr" fontAlgn="ctr"/>
                      <a:r>
                        <a:rPr lang="es-MX" sz="1600" b="1" u="none" strike="noStrike" dirty="0" smtClean="0">
                          <a:solidFill>
                            <a:schemeClr val="bg1"/>
                          </a:solidFill>
                          <a:effectLst/>
                          <a:latin typeface="Montserrat" panose="00000500000000000000" pitchFamily="2" charset="0"/>
                        </a:rPr>
                        <a:t>(</a:t>
                      </a:r>
                      <a:r>
                        <a:rPr lang="es-MX" sz="1600" b="1" u="none" strike="noStrike" dirty="0">
                          <a:solidFill>
                            <a:schemeClr val="bg1"/>
                          </a:solidFill>
                          <a:effectLst/>
                          <a:latin typeface="Montserrat" panose="00000500000000000000" pitchFamily="2" charset="0"/>
                        </a:rPr>
                        <a:t>año de evaluación)</a:t>
                      </a:r>
                      <a:endParaRPr lang="es-MX" sz="1600" b="1" i="0" u="none" strike="noStrike" dirty="0">
                        <a:solidFill>
                          <a:schemeClr val="bg1"/>
                        </a:solidFill>
                        <a:effectLst/>
                        <a:latin typeface="Montserrat" panose="00000500000000000000" pitchFamily="2" charset="0"/>
                      </a:endParaRPr>
                    </a:p>
                  </a:txBody>
                  <a:tcPr marL="9525" marR="9525" marT="9525" marB="0" anchor="ctr">
                    <a:solidFill>
                      <a:srgbClr val="495AD4"/>
                    </a:solidFill>
                  </a:tcPr>
                </a:tc>
                <a:tc>
                  <a:txBody>
                    <a:bodyPr/>
                    <a:lstStyle/>
                    <a:p>
                      <a:pPr algn="ctr" fontAlgn="ctr"/>
                      <a:r>
                        <a:rPr lang="es-MX" sz="1600" b="1" u="none" strike="noStrike" dirty="0">
                          <a:solidFill>
                            <a:schemeClr val="bg1"/>
                          </a:solidFill>
                          <a:effectLst/>
                          <a:latin typeface="Montserrat" panose="00000500000000000000" pitchFamily="2" charset="0"/>
                        </a:rPr>
                        <a:t>Problema público actual</a:t>
                      </a:r>
                      <a:endParaRPr lang="es-MX" sz="1600" b="1" i="0" u="none" strike="noStrike" dirty="0">
                        <a:solidFill>
                          <a:schemeClr val="bg1"/>
                        </a:solidFill>
                        <a:effectLst/>
                        <a:latin typeface="Montserrat" panose="00000500000000000000" pitchFamily="2" charset="0"/>
                      </a:endParaRPr>
                    </a:p>
                  </a:txBody>
                  <a:tcPr marL="9525" marR="9525" marT="9525" marB="0" anchor="ctr">
                    <a:solidFill>
                      <a:srgbClr val="495AD4"/>
                    </a:solidFill>
                  </a:tcPr>
                </a:tc>
                <a:extLst>
                  <a:ext uri="{0D108BD9-81ED-4DB2-BD59-A6C34878D82A}">
                    <a16:rowId xmlns:a16="http://schemas.microsoft.com/office/drawing/2014/main" val="3597306221"/>
                  </a:ext>
                </a:extLst>
              </a:tr>
              <a:tr h="2102404">
                <a:tc>
                  <a:txBody>
                    <a:bodyPr/>
                    <a:lstStyle/>
                    <a:p>
                      <a:pPr algn="just" fontAlgn="t"/>
                      <a:r>
                        <a:rPr lang="es-MX" sz="1600" u="none" strike="noStrike" dirty="0">
                          <a:solidFill>
                            <a:srgbClr val="001689"/>
                          </a:solidFill>
                          <a:effectLst/>
                          <a:latin typeface="Montserrat" panose="00000500000000000000" pitchFamily="2" charset="0"/>
                        </a:rPr>
                        <a:t>Poca fortaleza de los ingresos en el Sector Público</a:t>
                      </a:r>
                      <a:endParaRPr lang="es-MX" sz="1600" b="0" i="0" u="none" strike="noStrike" dirty="0">
                        <a:solidFill>
                          <a:srgbClr val="001689"/>
                        </a:solidFill>
                        <a:effectLst/>
                        <a:latin typeface="Montserrat" panose="00000500000000000000" pitchFamily="2" charset="0"/>
                      </a:endParaRPr>
                    </a:p>
                  </a:txBody>
                  <a:tcPr marL="180000" marR="180000" marT="180000" marB="0" anchor="ctr">
                    <a:solidFill>
                      <a:srgbClr val="F6F6FF"/>
                    </a:solidFill>
                  </a:tcPr>
                </a:tc>
                <a:tc>
                  <a:txBody>
                    <a:bodyPr/>
                    <a:lstStyle/>
                    <a:p>
                      <a:pPr algn="just" fontAlgn="t"/>
                      <a:r>
                        <a:rPr lang="es-MX" sz="1600" u="none" strike="noStrike" dirty="0">
                          <a:solidFill>
                            <a:srgbClr val="001689"/>
                          </a:solidFill>
                          <a:effectLst/>
                          <a:latin typeface="Montserrat" panose="00000500000000000000" pitchFamily="2" charset="0"/>
                        </a:rPr>
                        <a:t>Las dependencias y entidades de la APF no disponen de ingresos presupuestarios y de actividades de exploración y extracción de hidrocarburos adecuados </a:t>
                      </a:r>
                      <a:endParaRPr lang="es-MX" sz="1600" b="0" i="0" u="none" strike="noStrike" dirty="0">
                        <a:solidFill>
                          <a:srgbClr val="001689"/>
                        </a:solidFill>
                        <a:effectLst/>
                        <a:latin typeface="Montserrat" panose="00000500000000000000" pitchFamily="2" charset="0"/>
                      </a:endParaRPr>
                    </a:p>
                  </a:txBody>
                  <a:tcPr marL="180000" marR="180000" marT="180000" marB="0" anchor="ctr">
                    <a:solidFill>
                      <a:srgbClr val="F6F6FF"/>
                    </a:solidFill>
                  </a:tcPr>
                </a:tc>
                <a:extLst>
                  <a:ext uri="{0D108BD9-81ED-4DB2-BD59-A6C34878D82A}">
                    <a16:rowId xmlns:a16="http://schemas.microsoft.com/office/drawing/2014/main" val="282131450"/>
                  </a:ext>
                </a:extLst>
              </a:tr>
            </a:tbl>
          </a:graphicData>
        </a:graphic>
      </p:graphicFrame>
      <p:sp>
        <p:nvSpPr>
          <p:cNvPr id="20" name="Arco 19"/>
          <p:cNvSpPr/>
          <p:nvPr/>
        </p:nvSpPr>
        <p:spPr>
          <a:xfrm rot="10191158">
            <a:off x="8212989" y="6612916"/>
            <a:ext cx="2259915" cy="1889940"/>
          </a:xfrm>
          <a:prstGeom prst="arc">
            <a:avLst>
              <a:gd name="adj1" fmla="val 13737212"/>
              <a:gd name="adj2" fmla="val 18689401"/>
            </a:avLst>
          </a:prstGeom>
          <a:ln w="38100">
            <a:solidFill>
              <a:srgbClr val="EB8517"/>
            </a:solidFill>
            <a:prstDash val="sysDash"/>
            <a:headEnd type="arrow" w="med" len="med"/>
            <a:tailEnd type="non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graphicFrame>
        <p:nvGraphicFramePr>
          <p:cNvPr id="4" name="Tabla 3"/>
          <p:cNvGraphicFramePr>
            <a:graphicFrameLocks noGrp="1"/>
          </p:cNvGraphicFramePr>
          <p:nvPr>
            <p:extLst>
              <p:ext uri="{D42A27DB-BD31-4B8C-83A1-F6EECF244321}">
                <p14:modId xmlns:p14="http://schemas.microsoft.com/office/powerpoint/2010/main" val="3052190147"/>
              </p:ext>
            </p:extLst>
          </p:nvPr>
        </p:nvGraphicFramePr>
        <p:xfrm>
          <a:off x="10213088" y="5283112"/>
          <a:ext cx="7459776" cy="3175597"/>
        </p:xfrm>
        <a:graphic>
          <a:graphicData uri="http://schemas.openxmlformats.org/drawingml/2006/table">
            <a:tbl>
              <a:tblPr>
                <a:tableStyleId>{16D9F66E-5EB9-4882-86FB-DCBF35E3C3E4}</a:tableStyleId>
              </a:tblPr>
              <a:tblGrid>
                <a:gridCol w="3727486">
                  <a:extLst>
                    <a:ext uri="{9D8B030D-6E8A-4147-A177-3AD203B41FA5}">
                      <a16:colId xmlns:a16="http://schemas.microsoft.com/office/drawing/2014/main" val="39625472"/>
                    </a:ext>
                  </a:extLst>
                </a:gridCol>
                <a:gridCol w="3732290">
                  <a:extLst>
                    <a:ext uri="{9D8B030D-6E8A-4147-A177-3AD203B41FA5}">
                      <a16:colId xmlns:a16="http://schemas.microsoft.com/office/drawing/2014/main" val="1701274808"/>
                    </a:ext>
                  </a:extLst>
                </a:gridCol>
              </a:tblGrid>
              <a:tr h="526739">
                <a:tc>
                  <a:txBody>
                    <a:bodyPr/>
                    <a:lstStyle/>
                    <a:p>
                      <a:pPr algn="ctr" fontAlgn="ctr"/>
                      <a:r>
                        <a:rPr lang="es-MX" sz="1600" b="1" u="none" strike="noStrike" dirty="0">
                          <a:solidFill>
                            <a:schemeClr val="bg1"/>
                          </a:solidFill>
                          <a:effectLst/>
                          <a:latin typeface="Montserrat" panose="00000500000000000000" pitchFamily="2" charset="0"/>
                        </a:rPr>
                        <a:t>Objetivo</a:t>
                      </a:r>
                      <a:endParaRPr lang="es-MX" sz="1600" b="1" i="0" u="none" strike="noStrike" dirty="0">
                        <a:solidFill>
                          <a:schemeClr val="bg1"/>
                        </a:solidFill>
                        <a:effectLst/>
                        <a:latin typeface="Montserrat" panose="00000500000000000000" pitchFamily="2" charset="0"/>
                      </a:endParaRPr>
                    </a:p>
                  </a:txBody>
                  <a:tcPr marL="9525" marR="9525" marT="9525" marB="0" anchor="ctr">
                    <a:solidFill>
                      <a:srgbClr val="495AD4"/>
                    </a:solidFill>
                  </a:tcPr>
                </a:tc>
                <a:tc>
                  <a:txBody>
                    <a:bodyPr/>
                    <a:lstStyle/>
                    <a:p>
                      <a:pPr algn="ctr" fontAlgn="ctr"/>
                      <a:r>
                        <a:rPr lang="es-MX" sz="1600" b="1" u="none" strike="noStrike">
                          <a:solidFill>
                            <a:schemeClr val="bg1"/>
                          </a:solidFill>
                          <a:effectLst/>
                          <a:latin typeface="Montserrat" panose="00000500000000000000" pitchFamily="2" charset="0"/>
                        </a:rPr>
                        <a:t>Objetivo</a:t>
                      </a:r>
                      <a:endParaRPr lang="es-MX" sz="1600" b="1" i="0" u="none" strike="noStrike">
                        <a:solidFill>
                          <a:schemeClr val="bg1"/>
                        </a:solidFill>
                        <a:effectLst/>
                        <a:latin typeface="Montserrat" panose="00000500000000000000" pitchFamily="2" charset="0"/>
                      </a:endParaRPr>
                    </a:p>
                  </a:txBody>
                  <a:tcPr marL="9525" marR="9525" marT="9525" marB="0" anchor="ctr">
                    <a:solidFill>
                      <a:srgbClr val="495AD4"/>
                    </a:solidFill>
                  </a:tcPr>
                </a:tc>
                <a:extLst>
                  <a:ext uri="{0D108BD9-81ED-4DB2-BD59-A6C34878D82A}">
                    <a16:rowId xmlns:a16="http://schemas.microsoft.com/office/drawing/2014/main" val="3135765363"/>
                  </a:ext>
                </a:extLst>
              </a:tr>
              <a:tr h="299924">
                <a:tc>
                  <a:txBody>
                    <a:bodyPr/>
                    <a:lstStyle/>
                    <a:p>
                      <a:pPr algn="ctr" fontAlgn="ctr"/>
                      <a:r>
                        <a:rPr lang="es-MX" sz="1600" b="1" u="none" strike="noStrike" dirty="0">
                          <a:solidFill>
                            <a:schemeClr val="bg1"/>
                          </a:solidFill>
                          <a:effectLst/>
                          <a:latin typeface="Montserrat" panose="00000500000000000000" pitchFamily="2" charset="0"/>
                        </a:rPr>
                        <a:t>(año de evaluación)</a:t>
                      </a:r>
                      <a:endParaRPr lang="es-MX" sz="1600" b="1" i="0" u="none" strike="noStrike" dirty="0">
                        <a:solidFill>
                          <a:schemeClr val="bg1"/>
                        </a:solidFill>
                        <a:effectLst/>
                        <a:latin typeface="Montserrat" panose="00000500000000000000" pitchFamily="2" charset="0"/>
                      </a:endParaRPr>
                    </a:p>
                  </a:txBody>
                  <a:tcPr marL="9525" marR="9525" marT="9525" marB="0" anchor="ctr">
                    <a:solidFill>
                      <a:srgbClr val="495AD4"/>
                    </a:solidFill>
                  </a:tcPr>
                </a:tc>
                <a:tc>
                  <a:txBody>
                    <a:bodyPr/>
                    <a:lstStyle/>
                    <a:p>
                      <a:pPr algn="ctr" fontAlgn="ctr"/>
                      <a:r>
                        <a:rPr lang="es-MX" sz="1600" b="1" u="none" strike="noStrike" dirty="0">
                          <a:solidFill>
                            <a:schemeClr val="bg1"/>
                          </a:solidFill>
                          <a:effectLst/>
                          <a:latin typeface="Montserrat" panose="00000500000000000000" pitchFamily="2" charset="0"/>
                        </a:rPr>
                        <a:t>actual</a:t>
                      </a:r>
                      <a:endParaRPr lang="es-MX" sz="1600" b="1" i="0" u="none" strike="noStrike" dirty="0">
                        <a:solidFill>
                          <a:schemeClr val="bg1"/>
                        </a:solidFill>
                        <a:effectLst/>
                        <a:latin typeface="Montserrat" panose="00000500000000000000" pitchFamily="2" charset="0"/>
                      </a:endParaRPr>
                    </a:p>
                  </a:txBody>
                  <a:tcPr marL="9525" marR="9525" marT="9525" marB="0" anchor="ctr">
                    <a:solidFill>
                      <a:srgbClr val="495AD4"/>
                    </a:solidFill>
                  </a:tcPr>
                </a:tc>
                <a:extLst>
                  <a:ext uri="{0D108BD9-81ED-4DB2-BD59-A6C34878D82A}">
                    <a16:rowId xmlns:a16="http://schemas.microsoft.com/office/drawing/2014/main" val="2007466938"/>
                  </a:ext>
                </a:extLst>
              </a:tr>
              <a:tr h="2348934">
                <a:tc>
                  <a:txBody>
                    <a:bodyPr/>
                    <a:lstStyle/>
                    <a:p>
                      <a:pPr algn="just" fontAlgn="t"/>
                      <a:r>
                        <a:rPr lang="es-MX" sz="1600" u="none" strike="noStrike" dirty="0">
                          <a:solidFill>
                            <a:srgbClr val="001689"/>
                          </a:solidFill>
                          <a:effectLst/>
                          <a:latin typeface="Montserrat" panose="00000500000000000000" pitchFamily="2" charset="0"/>
                        </a:rPr>
                        <a:t>La Administración Pública Federal cuenta con una política de ingresos adecuada que genera mayores ingresos tributarios no petroleros</a:t>
                      </a:r>
                      <a:endParaRPr lang="es-MX" sz="1600" b="0" i="0" u="none" strike="noStrike" dirty="0">
                        <a:solidFill>
                          <a:srgbClr val="001689"/>
                        </a:solidFill>
                        <a:effectLst/>
                        <a:latin typeface="Montserrat" panose="00000500000000000000" pitchFamily="2" charset="0"/>
                      </a:endParaRPr>
                    </a:p>
                  </a:txBody>
                  <a:tcPr marL="180000" marR="180000" marT="180000" marB="0" anchor="ctr">
                    <a:solidFill>
                      <a:srgbClr val="F6F6FF"/>
                    </a:solidFill>
                  </a:tcPr>
                </a:tc>
                <a:tc>
                  <a:txBody>
                    <a:bodyPr/>
                    <a:lstStyle/>
                    <a:p>
                      <a:pPr algn="just" fontAlgn="t"/>
                      <a:r>
                        <a:rPr lang="es-MX" sz="1600" u="none" strike="noStrike" dirty="0">
                          <a:solidFill>
                            <a:srgbClr val="001689"/>
                          </a:solidFill>
                          <a:effectLst/>
                          <a:latin typeface="Montserrat" panose="00000500000000000000" pitchFamily="2" charset="0"/>
                        </a:rPr>
                        <a:t>La Administración Pública Federal cuenta con una política de ingresos adecuada que genera mayores ingresos tributarios no petroleros.</a:t>
                      </a:r>
                      <a:endParaRPr lang="es-MX" sz="1600" b="0" i="0" u="none" strike="noStrike" dirty="0">
                        <a:solidFill>
                          <a:srgbClr val="001689"/>
                        </a:solidFill>
                        <a:effectLst/>
                        <a:latin typeface="Montserrat" panose="00000500000000000000" pitchFamily="2" charset="0"/>
                      </a:endParaRPr>
                    </a:p>
                  </a:txBody>
                  <a:tcPr marL="180000" marR="180000" marT="180000" marB="0" anchor="ctr">
                    <a:solidFill>
                      <a:srgbClr val="F6F6FF"/>
                    </a:solidFill>
                  </a:tcPr>
                </a:tc>
                <a:extLst>
                  <a:ext uri="{0D108BD9-81ED-4DB2-BD59-A6C34878D82A}">
                    <a16:rowId xmlns:a16="http://schemas.microsoft.com/office/drawing/2014/main" val="3692463494"/>
                  </a:ext>
                </a:extLst>
              </a:tr>
            </a:tbl>
          </a:graphicData>
        </a:graphic>
      </p:graphicFrame>
    </p:spTree>
    <p:extLst>
      <p:ext uri="{BB962C8B-B14F-4D97-AF65-F5344CB8AC3E}">
        <p14:creationId xmlns:p14="http://schemas.microsoft.com/office/powerpoint/2010/main" val="23971933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6" name="object 6"/>
          <p:cNvSpPr/>
          <p:nvPr/>
        </p:nvSpPr>
        <p:spPr>
          <a:xfrm>
            <a:off x="0" y="1648586"/>
            <a:ext cx="3916679" cy="38100"/>
          </a:xfrm>
          <a:custGeom>
            <a:avLst/>
            <a:gdLst/>
            <a:ahLst/>
            <a:cxnLst/>
            <a:rect l="l" t="t" r="r" b="b"/>
            <a:pathLst>
              <a:path w="3916679" h="38100">
                <a:moveTo>
                  <a:pt x="0" y="38099"/>
                </a:moveTo>
                <a:lnTo>
                  <a:pt x="0" y="0"/>
                </a:lnTo>
                <a:lnTo>
                  <a:pt x="3916242" y="0"/>
                </a:lnTo>
                <a:lnTo>
                  <a:pt x="3916242" y="38099"/>
                </a:lnTo>
                <a:lnTo>
                  <a:pt x="0" y="38099"/>
                </a:lnTo>
                <a:close/>
              </a:path>
            </a:pathLst>
          </a:custGeom>
          <a:solidFill>
            <a:srgbClr val="E98517"/>
          </a:solidFill>
        </p:spPr>
        <p:txBody>
          <a:bodyPr wrap="square" lIns="0" tIns="0" rIns="0" bIns="0" rtlCol="0"/>
          <a:lstStyle/>
          <a:p>
            <a:endParaRPr/>
          </a:p>
        </p:txBody>
      </p:sp>
      <p:pic>
        <p:nvPicPr>
          <p:cNvPr id="8" name="Picture 7">
            <a:extLst>
              <a:ext uri="{FF2B5EF4-FFF2-40B4-BE49-F238E27FC236}">
                <a16:creationId xmlns:a16="http://schemas.microsoft.com/office/drawing/2014/main" id="{A20EA7A8-A10E-5304-1D02-6B3C8D929A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249400" y="517157"/>
            <a:ext cx="3459858" cy="1060578"/>
          </a:xfrm>
          <a:prstGeom prst="rect">
            <a:avLst/>
          </a:prstGeom>
        </p:spPr>
      </p:pic>
      <p:sp>
        <p:nvSpPr>
          <p:cNvPr id="31" name="object 5"/>
          <p:cNvSpPr txBox="1">
            <a:spLocks/>
          </p:cNvSpPr>
          <p:nvPr/>
        </p:nvSpPr>
        <p:spPr>
          <a:xfrm>
            <a:off x="1016000" y="810949"/>
            <a:ext cx="12533630" cy="574516"/>
          </a:xfrm>
          <a:prstGeom prst="rect">
            <a:avLst/>
          </a:prstGeom>
        </p:spPr>
        <p:txBody>
          <a:bodyPr vert="horz" wrap="square" lIns="0" tIns="12700" rIns="0" bIns="0" rtlCol="0">
            <a:spAutoFit/>
          </a:bodyPr>
          <a:lstStyle>
            <a:lvl1pPr>
              <a:defRPr sz="3650" b="1" i="0">
                <a:solidFill>
                  <a:srgbClr val="E98517"/>
                </a:solidFill>
                <a:latin typeface="DM Sans"/>
                <a:ea typeface="+mj-ea"/>
                <a:cs typeface="DM Sans"/>
              </a:defRPr>
            </a:lvl1pPr>
          </a:lstStyle>
          <a:p>
            <a:pPr marL="12700">
              <a:spcBef>
                <a:spcPts val="100"/>
              </a:spcBef>
            </a:pPr>
            <a:r>
              <a:rPr lang="es-MX" dirty="0" smtClean="0">
                <a:solidFill>
                  <a:srgbClr val="001689"/>
                </a:solidFill>
                <a:latin typeface="Montserrat" panose="00000500000000000000" pitchFamily="2" charset="0"/>
              </a:rPr>
              <a:t>Evaluaciones en Ramo 6</a:t>
            </a:r>
            <a:endParaRPr lang="es-MX" spc="-10" dirty="0">
              <a:solidFill>
                <a:srgbClr val="001689"/>
              </a:solidFill>
              <a:latin typeface="Montserrat" panose="00000500000000000000" pitchFamily="2" charset="0"/>
            </a:endParaRPr>
          </a:p>
        </p:txBody>
      </p:sp>
      <p:grpSp>
        <p:nvGrpSpPr>
          <p:cNvPr id="10" name="Grupo 9"/>
          <p:cNvGrpSpPr/>
          <p:nvPr/>
        </p:nvGrpSpPr>
        <p:grpSpPr>
          <a:xfrm>
            <a:off x="1015999" y="1806490"/>
            <a:ext cx="6969586" cy="6761169"/>
            <a:chOff x="6857998" y="4092696"/>
            <a:chExt cx="11299954" cy="6652217"/>
          </a:xfrm>
        </p:grpSpPr>
        <p:sp>
          <p:nvSpPr>
            <p:cNvPr id="32" name="Rectángulo: esquinas redondeadas 127">
              <a:extLst>
                <a:ext uri="{FF2B5EF4-FFF2-40B4-BE49-F238E27FC236}">
                  <a16:creationId xmlns:a16="http://schemas.microsoft.com/office/drawing/2014/main" id="{171EECDF-3B59-4AD9-AE04-7A6BBD9D179D}"/>
                </a:ext>
              </a:extLst>
            </p:cNvPr>
            <p:cNvSpPr/>
            <p:nvPr/>
          </p:nvSpPr>
          <p:spPr>
            <a:xfrm>
              <a:off x="6857998" y="4092696"/>
              <a:ext cx="11299952" cy="6652217"/>
            </a:xfrm>
            <a:prstGeom prst="roundRect">
              <a:avLst>
                <a:gd name="adj" fmla="val 6601"/>
              </a:avLst>
            </a:prstGeom>
            <a:solidFill>
              <a:srgbClr val="F6F6FF"/>
            </a:solidFill>
            <a:ln>
              <a:solidFill>
                <a:schemeClr val="bg1">
                  <a:lumMod val="95000"/>
                </a:schemeClr>
              </a:solid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33" name="Rectángulo 32">
              <a:extLst>
                <a:ext uri="{FF2B5EF4-FFF2-40B4-BE49-F238E27FC236}">
                  <a16:creationId xmlns:a16="http://schemas.microsoft.com/office/drawing/2014/main" id="{C19C0918-48A7-4EF3-BCD3-C9F3EC0114FB}"/>
                </a:ext>
              </a:extLst>
            </p:cNvPr>
            <p:cNvSpPr/>
            <p:nvPr/>
          </p:nvSpPr>
          <p:spPr>
            <a:xfrm>
              <a:off x="7149447" y="4367243"/>
              <a:ext cx="11008505" cy="400110"/>
            </a:xfrm>
            <a:prstGeom prst="rect">
              <a:avLst/>
            </a:prstGeom>
            <a:effectLst/>
          </p:spPr>
          <p:txBody>
            <a:bodyPr wrap="square">
              <a:spAutoFit/>
            </a:bodyPr>
            <a:lstStyle/>
            <a:p>
              <a:r>
                <a:rPr lang="es-MX" sz="2000" b="1" dirty="0" smtClean="0">
                  <a:solidFill>
                    <a:srgbClr val="EB8517"/>
                  </a:solidFill>
                  <a:latin typeface="Montserrat" panose="00000500000000000000" pitchFamily="2" charset="0"/>
                  <a:ea typeface="+mj-ea"/>
                  <a:cs typeface="DM Sans"/>
                </a:rPr>
                <a:t>P002 Diseño y conducción de la política de gasto público – Evaluación de Diseño</a:t>
              </a:r>
              <a:endParaRPr lang="es-MX" sz="2000" b="1" dirty="0">
                <a:solidFill>
                  <a:srgbClr val="EB8517"/>
                </a:solidFill>
                <a:latin typeface="Montserrat" panose="00000500000000000000" pitchFamily="2" charset="0"/>
                <a:ea typeface="+mj-ea"/>
                <a:cs typeface="DM Sans"/>
              </a:endParaRPr>
            </a:p>
          </p:txBody>
        </p:sp>
        <p:sp>
          <p:nvSpPr>
            <p:cNvPr id="34" name="object 6"/>
            <p:cNvSpPr txBox="1">
              <a:spLocks/>
            </p:cNvSpPr>
            <p:nvPr/>
          </p:nvSpPr>
          <p:spPr>
            <a:xfrm>
              <a:off x="7149447" y="5483065"/>
              <a:ext cx="10681351" cy="5198858"/>
            </a:xfrm>
            <a:prstGeom prst="rect">
              <a:avLst/>
            </a:prstGeom>
          </p:spPr>
          <p:txBody>
            <a:bodyPr vert="horz" wrap="square" lIns="0" tIns="27939" rIns="0" bIns="0" rtlCol="0">
              <a:spAutoFit/>
            </a:bodyPr>
            <a:lstStyle>
              <a:lvl1pPr marL="0">
                <a:defRPr sz="2400" b="0" i="0">
                  <a:solidFill>
                    <a:srgbClr val="001689"/>
                  </a:solidFill>
                  <a:latin typeface="DM Sans"/>
                  <a:ea typeface="+mn-ea"/>
                  <a:cs typeface="DM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lgn="just">
                <a:buClr>
                  <a:srgbClr val="495AD4"/>
                </a:buClr>
                <a:buSzPct val="150000"/>
                <a:buFont typeface="Arial" panose="020B0604020202020204" pitchFamily="34" charset="0"/>
                <a:buChar char="•"/>
              </a:pPr>
              <a:r>
                <a:rPr lang="es-MX" dirty="0">
                  <a:latin typeface="Montserrat" panose="00000500000000000000" pitchFamily="2" charset="0"/>
                </a:rPr>
                <a:t>El programa no tiene definida </a:t>
              </a:r>
              <a:r>
                <a:rPr lang="es-MX" dirty="0" smtClean="0">
                  <a:latin typeface="Montserrat" panose="00000500000000000000" pitchFamily="2" charset="0"/>
                </a:rPr>
                <a:t>su población objetivo</a:t>
              </a:r>
              <a:endParaRPr lang="es-MX" dirty="0">
                <a:latin typeface="Montserrat" panose="00000500000000000000" pitchFamily="2" charset="0"/>
              </a:endParaRPr>
            </a:p>
            <a:p>
              <a:pPr marL="285750" indent="-285750" algn="just">
                <a:buClr>
                  <a:srgbClr val="495AD4"/>
                </a:buClr>
                <a:buSzPct val="150000"/>
                <a:buFont typeface="Arial" panose="020B0604020202020204" pitchFamily="34" charset="0"/>
                <a:buChar char="•"/>
              </a:pPr>
              <a:r>
                <a:rPr lang="es-MX" dirty="0">
                  <a:latin typeface="Montserrat" panose="00000500000000000000" pitchFamily="2" charset="0"/>
                </a:rPr>
                <a:t>Se considera que su logro no está controlado por los resultados del programa, pues la aprobación del gasto no es responsabilidad de la Subsecretaría de Egresos. </a:t>
              </a:r>
            </a:p>
            <a:p>
              <a:pPr marL="285750" indent="-285750" algn="just">
                <a:buClr>
                  <a:srgbClr val="495AD4"/>
                </a:buClr>
                <a:buSzPct val="150000"/>
                <a:buFont typeface="Arial" panose="020B0604020202020204" pitchFamily="34" charset="0"/>
                <a:buChar char="•"/>
              </a:pPr>
              <a:r>
                <a:rPr lang="es-MX" dirty="0">
                  <a:latin typeface="Montserrat" panose="00000500000000000000" pitchFamily="2" charset="0"/>
                </a:rPr>
                <a:t>No se considera que el Propósito sea consecuencia directa del Componente</a:t>
              </a:r>
            </a:p>
            <a:p>
              <a:pPr marL="285750" indent="-285750" algn="just">
                <a:buClr>
                  <a:srgbClr val="495AD4"/>
                </a:buClr>
                <a:buSzPct val="150000"/>
                <a:buFont typeface="Arial" panose="020B0604020202020204" pitchFamily="34" charset="0"/>
                <a:buChar char="•"/>
              </a:pPr>
              <a:r>
                <a:rPr lang="es-MX" dirty="0" smtClean="0">
                  <a:latin typeface="Montserrat" panose="00000500000000000000" pitchFamily="2" charset="0"/>
                </a:rPr>
                <a:t>80% de los indicadores están mal formulados o no son relevantes</a:t>
              </a:r>
            </a:p>
            <a:p>
              <a:pPr marL="285750" indent="-285750" algn="just">
                <a:buClr>
                  <a:srgbClr val="495AD4"/>
                </a:buClr>
                <a:buSzPct val="150000"/>
                <a:buFont typeface="Arial" panose="020B0604020202020204" pitchFamily="34" charset="0"/>
                <a:buChar char="•"/>
              </a:pPr>
              <a:r>
                <a:rPr lang="es-MX" dirty="0" smtClean="0">
                  <a:latin typeface="Montserrat" panose="00000500000000000000" pitchFamily="2" charset="0"/>
                </a:rPr>
                <a:t>La </a:t>
              </a:r>
              <a:r>
                <a:rPr lang="es-MX" dirty="0">
                  <a:latin typeface="Montserrat" panose="00000500000000000000" pitchFamily="2" charset="0"/>
                </a:rPr>
                <a:t>información contenida en las fichas técnicas de los indicadores, en la mayoría de los casos, es errónea.</a:t>
              </a:r>
            </a:p>
          </p:txBody>
        </p:sp>
      </p:grpSp>
      <p:pic>
        <p:nvPicPr>
          <p:cNvPr id="17" name="Imagen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9107080"/>
            <a:ext cx="5314833" cy="832869"/>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1474480200"/>
              </p:ext>
            </p:extLst>
          </p:nvPr>
        </p:nvGraphicFramePr>
        <p:xfrm>
          <a:off x="8915398" y="2085535"/>
          <a:ext cx="8793859" cy="2772524"/>
        </p:xfrm>
        <a:graphic>
          <a:graphicData uri="http://schemas.openxmlformats.org/drawingml/2006/table">
            <a:tbl>
              <a:tblPr>
                <a:tableStyleId>{93296810-A885-4BE3-A3E7-6D5BEEA58F35}</a:tableStyleId>
              </a:tblPr>
              <a:tblGrid>
                <a:gridCol w="4283939">
                  <a:extLst>
                    <a:ext uri="{9D8B030D-6E8A-4147-A177-3AD203B41FA5}">
                      <a16:colId xmlns:a16="http://schemas.microsoft.com/office/drawing/2014/main" val="1687222051"/>
                    </a:ext>
                  </a:extLst>
                </a:gridCol>
                <a:gridCol w="4509920">
                  <a:extLst>
                    <a:ext uri="{9D8B030D-6E8A-4147-A177-3AD203B41FA5}">
                      <a16:colId xmlns:a16="http://schemas.microsoft.com/office/drawing/2014/main" val="3523016608"/>
                    </a:ext>
                  </a:extLst>
                </a:gridCol>
              </a:tblGrid>
              <a:tr h="744284">
                <a:tc>
                  <a:txBody>
                    <a:bodyPr/>
                    <a:lstStyle/>
                    <a:p>
                      <a:pPr marL="0" algn="ctr" fontAlgn="ctr"/>
                      <a:r>
                        <a:rPr lang="es-MX" sz="1800" b="1" u="none" strike="noStrike" dirty="0">
                          <a:solidFill>
                            <a:schemeClr val="bg1"/>
                          </a:solidFill>
                          <a:effectLst/>
                          <a:latin typeface="Montserrat" panose="00000500000000000000" pitchFamily="2" charset="0"/>
                        </a:rPr>
                        <a:t>Problema público (año de evaluación)</a:t>
                      </a:r>
                      <a:endParaRPr lang="es-MX" sz="1800" b="1" u="none" strike="noStrike" dirty="0">
                        <a:solidFill>
                          <a:schemeClr val="bg1"/>
                        </a:solidFill>
                        <a:effectLst/>
                        <a:latin typeface="Montserrat" panose="00000500000000000000" pitchFamily="2" charset="0"/>
                        <a:ea typeface="+mn-ea"/>
                        <a:cs typeface="+mn-cs"/>
                      </a:endParaRPr>
                    </a:p>
                  </a:txBody>
                  <a:tcPr marL="9525" marR="9525" marT="9525" marB="0" anchor="ctr">
                    <a:solidFill>
                      <a:srgbClr val="495AD4"/>
                    </a:solidFill>
                  </a:tcPr>
                </a:tc>
                <a:tc>
                  <a:txBody>
                    <a:bodyPr/>
                    <a:lstStyle/>
                    <a:p>
                      <a:pPr marL="0" algn="just" fontAlgn="t"/>
                      <a:r>
                        <a:rPr lang="es-MX" sz="1800" b="1" i="0" dirty="0">
                          <a:solidFill>
                            <a:schemeClr val="bg1"/>
                          </a:solidFill>
                          <a:latin typeface="Montserrat" panose="00000500000000000000" pitchFamily="2" charset="0"/>
                          <a:ea typeface="+mn-ea"/>
                          <a:cs typeface="DM Sans"/>
                        </a:rPr>
                        <a:t>Problema público actual</a:t>
                      </a:r>
                    </a:p>
                  </a:txBody>
                  <a:tcPr marL="9525" marR="9525" marT="9525" marB="0" anchor="ctr">
                    <a:solidFill>
                      <a:srgbClr val="495AD4"/>
                    </a:solidFill>
                  </a:tcPr>
                </a:tc>
                <a:extLst>
                  <a:ext uri="{0D108BD9-81ED-4DB2-BD59-A6C34878D82A}">
                    <a16:rowId xmlns:a16="http://schemas.microsoft.com/office/drawing/2014/main" val="4272044042"/>
                  </a:ext>
                </a:extLst>
              </a:tr>
              <a:tr h="2008882">
                <a:tc>
                  <a:txBody>
                    <a:bodyPr/>
                    <a:lstStyle/>
                    <a:p>
                      <a:pPr marL="0" algn="just" fontAlgn="t"/>
                      <a:r>
                        <a:rPr lang="es-MX" sz="1800" b="0" i="0" dirty="0">
                          <a:solidFill>
                            <a:srgbClr val="001689"/>
                          </a:solidFill>
                          <a:latin typeface="Montserrat" panose="00000500000000000000" pitchFamily="2" charset="0"/>
                          <a:ea typeface="+mn-ea"/>
                          <a:cs typeface="DM Sans"/>
                        </a:rPr>
                        <a:t>El programa no cuenta con un diagnóstico del problema al que atiende. Sin embargo, el equipo evaluador identificó como el problema público que atiende el programa que el gasto público se ejerza de manera ineficaz</a:t>
                      </a:r>
                    </a:p>
                  </a:txBody>
                  <a:tcPr marL="252000" marR="252000" marT="108000" marB="0" anchor="ctr">
                    <a:solidFill>
                      <a:srgbClr val="F6F6FF"/>
                    </a:solidFill>
                  </a:tcPr>
                </a:tc>
                <a:tc>
                  <a:txBody>
                    <a:bodyPr/>
                    <a:lstStyle/>
                    <a:p>
                      <a:pPr marL="0" algn="just" fontAlgn="t"/>
                      <a:r>
                        <a:rPr lang="es-MX" sz="1800" b="0" i="0" dirty="0">
                          <a:solidFill>
                            <a:srgbClr val="001689"/>
                          </a:solidFill>
                          <a:latin typeface="Montserrat" panose="00000500000000000000" pitchFamily="2" charset="0"/>
                          <a:ea typeface="+mn-ea"/>
                          <a:cs typeface="DM Sans"/>
                        </a:rPr>
                        <a:t>Los ejecutores del gasto requieren de asignaciones presupuestarias sujetas a los criterios de eficiencia y eficacia para el cumplimiento de los objetivos del desarrollo nacional, en el marco de los recursos públicos disponibles </a:t>
                      </a:r>
                    </a:p>
                  </a:txBody>
                  <a:tcPr marL="252000" marR="252000" marT="108000" marB="0" anchor="ctr">
                    <a:solidFill>
                      <a:srgbClr val="F6F6FF"/>
                    </a:solidFill>
                  </a:tcPr>
                </a:tc>
                <a:extLst>
                  <a:ext uri="{0D108BD9-81ED-4DB2-BD59-A6C34878D82A}">
                    <a16:rowId xmlns:a16="http://schemas.microsoft.com/office/drawing/2014/main" val="5004570"/>
                  </a:ext>
                </a:extLst>
              </a:tr>
            </a:tbl>
          </a:graphicData>
        </a:graphic>
      </p:graphicFrame>
      <p:sp>
        <p:nvSpPr>
          <p:cNvPr id="18" name="Arco 17"/>
          <p:cNvSpPr/>
          <p:nvPr/>
        </p:nvSpPr>
        <p:spPr>
          <a:xfrm rot="9091296">
            <a:off x="7352378" y="6772468"/>
            <a:ext cx="2259915" cy="1889940"/>
          </a:xfrm>
          <a:prstGeom prst="arc">
            <a:avLst>
              <a:gd name="adj1" fmla="val 13737212"/>
              <a:gd name="adj2" fmla="val 18689401"/>
            </a:avLst>
          </a:prstGeom>
          <a:ln w="38100">
            <a:solidFill>
              <a:srgbClr val="EB8517"/>
            </a:solidFill>
            <a:prstDash val="sysDash"/>
            <a:headEnd type="arrow" w="med" len="med"/>
            <a:tailEnd type="non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graphicFrame>
        <p:nvGraphicFramePr>
          <p:cNvPr id="4" name="Tabla 3"/>
          <p:cNvGraphicFramePr>
            <a:graphicFrameLocks noGrp="1"/>
          </p:cNvGraphicFramePr>
          <p:nvPr>
            <p:extLst>
              <p:ext uri="{D42A27DB-BD31-4B8C-83A1-F6EECF244321}">
                <p14:modId xmlns:p14="http://schemas.microsoft.com/office/powerpoint/2010/main" val="2977706291"/>
              </p:ext>
            </p:extLst>
          </p:nvPr>
        </p:nvGraphicFramePr>
        <p:xfrm>
          <a:off x="9015886" y="5343640"/>
          <a:ext cx="8659252" cy="2373798"/>
        </p:xfrm>
        <a:graphic>
          <a:graphicData uri="http://schemas.openxmlformats.org/drawingml/2006/table">
            <a:tbl>
              <a:tblPr>
                <a:tableStyleId>{93296810-A885-4BE3-A3E7-6D5BEEA58F35}</a:tableStyleId>
              </a:tblPr>
              <a:tblGrid>
                <a:gridCol w="4132595">
                  <a:extLst>
                    <a:ext uri="{9D8B030D-6E8A-4147-A177-3AD203B41FA5}">
                      <a16:colId xmlns:a16="http://schemas.microsoft.com/office/drawing/2014/main" val="466596411"/>
                    </a:ext>
                  </a:extLst>
                </a:gridCol>
                <a:gridCol w="4526657">
                  <a:extLst>
                    <a:ext uri="{9D8B030D-6E8A-4147-A177-3AD203B41FA5}">
                      <a16:colId xmlns:a16="http://schemas.microsoft.com/office/drawing/2014/main" val="226773528"/>
                    </a:ext>
                  </a:extLst>
                </a:gridCol>
              </a:tblGrid>
              <a:tr h="408141">
                <a:tc>
                  <a:txBody>
                    <a:bodyPr/>
                    <a:lstStyle/>
                    <a:p>
                      <a:pPr marL="0" algn="ctr" fontAlgn="ctr"/>
                      <a:r>
                        <a:rPr lang="es-MX" sz="1800" b="1" u="none" strike="noStrike" dirty="0">
                          <a:solidFill>
                            <a:schemeClr val="bg1"/>
                          </a:solidFill>
                          <a:effectLst/>
                          <a:latin typeface="Montserrat" panose="00000500000000000000" pitchFamily="2" charset="0"/>
                        </a:rPr>
                        <a:t>Objetivo</a:t>
                      </a:r>
                      <a:endParaRPr lang="es-MX" sz="1800" b="1" u="none" strike="noStrike" dirty="0">
                        <a:solidFill>
                          <a:schemeClr val="bg1"/>
                        </a:solidFill>
                        <a:effectLst/>
                        <a:latin typeface="Montserrat" panose="00000500000000000000" pitchFamily="2" charset="0"/>
                        <a:ea typeface="+mn-ea"/>
                        <a:cs typeface="+mn-cs"/>
                      </a:endParaRPr>
                    </a:p>
                  </a:txBody>
                  <a:tcPr marL="9525" marR="9525" marT="9525" marB="0" anchor="ctr">
                    <a:solidFill>
                      <a:srgbClr val="495AD4"/>
                    </a:solidFill>
                  </a:tcPr>
                </a:tc>
                <a:tc>
                  <a:txBody>
                    <a:bodyPr/>
                    <a:lstStyle/>
                    <a:p>
                      <a:pPr marL="0" algn="ctr" fontAlgn="ctr"/>
                      <a:r>
                        <a:rPr lang="es-MX" sz="1800" b="1" u="none" strike="noStrike" dirty="0">
                          <a:solidFill>
                            <a:schemeClr val="bg1"/>
                          </a:solidFill>
                          <a:effectLst/>
                          <a:latin typeface="Montserrat" panose="00000500000000000000" pitchFamily="2" charset="0"/>
                        </a:rPr>
                        <a:t>Objetivo</a:t>
                      </a:r>
                      <a:endParaRPr lang="es-MX" sz="1800" b="1" u="none" strike="noStrike" dirty="0">
                        <a:solidFill>
                          <a:schemeClr val="bg1"/>
                        </a:solidFill>
                        <a:effectLst/>
                        <a:latin typeface="Montserrat" panose="00000500000000000000" pitchFamily="2" charset="0"/>
                        <a:ea typeface="+mn-ea"/>
                        <a:cs typeface="+mn-cs"/>
                      </a:endParaRPr>
                    </a:p>
                  </a:txBody>
                  <a:tcPr marL="9525" marR="9525" marT="9525" marB="0" anchor="ctr">
                    <a:solidFill>
                      <a:srgbClr val="495AD4"/>
                    </a:solidFill>
                  </a:tcPr>
                </a:tc>
                <a:extLst>
                  <a:ext uri="{0D108BD9-81ED-4DB2-BD59-A6C34878D82A}">
                    <a16:rowId xmlns:a16="http://schemas.microsoft.com/office/drawing/2014/main" val="3411718462"/>
                  </a:ext>
                </a:extLst>
              </a:tr>
              <a:tr h="282657">
                <a:tc>
                  <a:txBody>
                    <a:bodyPr/>
                    <a:lstStyle/>
                    <a:p>
                      <a:pPr marL="0" algn="ctr" fontAlgn="t"/>
                      <a:r>
                        <a:rPr lang="es-MX" sz="1800" b="1" i="0" dirty="0">
                          <a:solidFill>
                            <a:schemeClr val="bg1"/>
                          </a:solidFill>
                          <a:latin typeface="Montserrat" panose="00000500000000000000" pitchFamily="2" charset="0"/>
                          <a:ea typeface="+mn-ea"/>
                          <a:cs typeface="DM Sans"/>
                        </a:rPr>
                        <a:t>(año de evaluación)</a:t>
                      </a:r>
                    </a:p>
                  </a:txBody>
                  <a:tcPr marL="9525" marR="9525" marT="9525" marB="0" anchor="ctr">
                    <a:solidFill>
                      <a:srgbClr val="495AD4"/>
                    </a:solidFill>
                  </a:tcPr>
                </a:tc>
                <a:tc>
                  <a:txBody>
                    <a:bodyPr/>
                    <a:lstStyle/>
                    <a:p>
                      <a:pPr marL="0" algn="ctr" fontAlgn="ctr"/>
                      <a:r>
                        <a:rPr lang="es-MX" sz="1800" b="1" u="none" strike="noStrike" dirty="0">
                          <a:solidFill>
                            <a:schemeClr val="bg1"/>
                          </a:solidFill>
                          <a:effectLst/>
                          <a:latin typeface="Montserrat" panose="00000500000000000000" pitchFamily="2" charset="0"/>
                        </a:rPr>
                        <a:t>actual</a:t>
                      </a:r>
                      <a:endParaRPr lang="es-MX" sz="1800" b="1" u="none" strike="noStrike" dirty="0">
                        <a:solidFill>
                          <a:schemeClr val="bg1"/>
                        </a:solidFill>
                        <a:effectLst/>
                        <a:latin typeface="Montserrat" panose="00000500000000000000" pitchFamily="2" charset="0"/>
                        <a:ea typeface="+mn-ea"/>
                        <a:cs typeface="+mn-cs"/>
                      </a:endParaRPr>
                    </a:p>
                  </a:txBody>
                  <a:tcPr marL="9525" marR="9525" marT="9525" marB="0" anchor="ctr">
                    <a:solidFill>
                      <a:srgbClr val="495AD4"/>
                    </a:solidFill>
                  </a:tcPr>
                </a:tc>
                <a:extLst>
                  <a:ext uri="{0D108BD9-81ED-4DB2-BD59-A6C34878D82A}">
                    <a16:rowId xmlns:a16="http://schemas.microsoft.com/office/drawing/2014/main" val="3663739757"/>
                  </a:ext>
                </a:extLst>
              </a:tr>
              <a:tr h="1681812">
                <a:tc>
                  <a:txBody>
                    <a:bodyPr/>
                    <a:lstStyle/>
                    <a:p>
                      <a:pPr marL="0" algn="just" fontAlgn="t"/>
                      <a:r>
                        <a:rPr lang="es-MX" sz="1800" b="0" i="0" dirty="0">
                          <a:solidFill>
                            <a:srgbClr val="001689"/>
                          </a:solidFill>
                          <a:latin typeface="Montserrat" panose="00000500000000000000" pitchFamily="2" charset="0"/>
                          <a:ea typeface="+mn-ea"/>
                          <a:cs typeface="DM Sans"/>
                        </a:rPr>
                        <a:t>El gasto público es orientado a resultados</a:t>
                      </a:r>
                    </a:p>
                  </a:txBody>
                  <a:tcPr marL="252000" marR="252000" marT="108000" marB="0" anchor="ctr">
                    <a:solidFill>
                      <a:srgbClr val="F6F6FF"/>
                    </a:solidFill>
                  </a:tcPr>
                </a:tc>
                <a:tc>
                  <a:txBody>
                    <a:bodyPr/>
                    <a:lstStyle/>
                    <a:p>
                      <a:pPr marL="0" algn="just" fontAlgn="t"/>
                      <a:r>
                        <a:rPr lang="es-MX" sz="1800" b="0" i="0" dirty="0">
                          <a:solidFill>
                            <a:srgbClr val="001689"/>
                          </a:solidFill>
                          <a:latin typeface="Montserrat" panose="00000500000000000000" pitchFamily="2" charset="0"/>
                          <a:ea typeface="+mn-ea"/>
                          <a:cs typeface="DM Sans"/>
                        </a:rPr>
                        <a:t>Los ejecutores del gasto reciben las asignaciones presupuestarias sujetas a los criterios de eficiencia y eficacia.</a:t>
                      </a:r>
                    </a:p>
                  </a:txBody>
                  <a:tcPr marL="252000" marR="252000" marT="108000" marB="0" anchor="ctr">
                    <a:solidFill>
                      <a:srgbClr val="F6F6FF"/>
                    </a:solidFill>
                  </a:tcPr>
                </a:tc>
                <a:extLst>
                  <a:ext uri="{0D108BD9-81ED-4DB2-BD59-A6C34878D82A}">
                    <a16:rowId xmlns:a16="http://schemas.microsoft.com/office/drawing/2014/main" val="876665602"/>
                  </a:ext>
                </a:extLst>
              </a:tr>
            </a:tbl>
          </a:graphicData>
        </a:graphic>
      </p:graphicFrame>
    </p:spTree>
    <p:extLst>
      <p:ext uri="{BB962C8B-B14F-4D97-AF65-F5344CB8AC3E}">
        <p14:creationId xmlns:p14="http://schemas.microsoft.com/office/powerpoint/2010/main" val="4504533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8759825"/>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a:off x="0" y="1648586"/>
            <a:ext cx="3916679" cy="38100"/>
          </a:xfrm>
          <a:custGeom>
            <a:avLst/>
            <a:gdLst/>
            <a:ahLst/>
            <a:cxnLst/>
            <a:rect l="l" t="t" r="r" b="b"/>
            <a:pathLst>
              <a:path w="3916679" h="38100">
                <a:moveTo>
                  <a:pt x="0" y="38099"/>
                </a:moveTo>
                <a:lnTo>
                  <a:pt x="0" y="0"/>
                </a:lnTo>
                <a:lnTo>
                  <a:pt x="3916242" y="0"/>
                </a:lnTo>
                <a:lnTo>
                  <a:pt x="3916242" y="38099"/>
                </a:lnTo>
                <a:lnTo>
                  <a:pt x="0" y="38099"/>
                </a:lnTo>
                <a:close/>
              </a:path>
            </a:pathLst>
          </a:custGeom>
          <a:solidFill>
            <a:srgbClr val="E98517"/>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8" name="Picture 7">
            <a:extLst>
              <a:ext uri="{FF2B5EF4-FFF2-40B4-BE49-F238E27FC236}">
                <a16:creationId xmlns:a16="http://schemas.microsoft.com/office/drawing/2014/main" id="{A20EA7A8-A10E-5304-1D02-6B3C8D929A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249400" y="517157"/>
            <a:ext cx="3459858" cy="1060578"/>
          </a:xfrm>
          <a:prstGeom prst="rect">
            <a:avLst/>
          </a:prstGeom>
        </p:spPr>
      </p:pic>
      <p:sp>
        <p:nvSpPr>
          <p:cNvPr id="31" name="object 5"/>
          <p:cNvSpPr txBox="1">
            <a:spLocks/>
          </p:cNvSpPr>
          <p:nvPr/>
        </p:nvSpPr>
        <p:spPr>
          <a:xfrm>
            <a:off x="1016000" y="810949"/>
            <a:ext cx="12533630" cy="574516"/>
          </a:xfrm>
          <a:prstGeom prst="rect">
            <a:avLst/>
          </a:prstGeom>
        </p:spPr>
        <p:txBody>
          <a:bodyPr vert="horz" wrap="square" lIns="0" tIns="12700" rIns="0" bIns="0" rtlCol="0">
            <a:spAutoFit/>
          </a:bodyPr>
          <a:lstStyle>
            <a:lvl1pPr>
              <a:defRPr sz="3650" b="1" i="0">
                <a:solidFill>
                  <a:srgbClr val="E98517"/>
                </a:solidFill>
                <a:latin typeface="DM Sans"/>
                <a:ea typeface="+mj-ea"/>
                <a:cs typeface="DM San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s-MX" sz="3650" b="1" i="0" u="none" strike="noStrike" kern="0" cap="none" spc="0" normalizeH="0" baseline="0" noProof="0" dirty="0" smtClean="0">
                <a:ln>
                  <a:noFill/>
                </a:ln>
                <a:solidFill>
                  <a:srgbClr val="001689"/>
                </a:solidFill>
                <a:effectLst/>
                <a:uLnTx/>
                <a:uFillTx/>
                <a:latin typeface="Montserrat" panose="00000500000000000000" pitchFamily="2" charset="0"/>
                <a:ea typeface="+mj-ea"/>
              </a:rPr>
              <a:t>Evaluaciones en Ramo 6</a:t>
            </a:r>
            <a:endParaRPr kumimoji="0" lang="es-MX" sz="3650" b="1" i="0" u="none" strike="noStrike" kern="0" cap="none" spc="-10" normalizeH="0" baseline="0" noProof="0" dirty="0">
              <a:ln>
                <a:noFill/>
              </a:ln>
              <a:solidFill>
                <a:srgbClr val="001689"/>
              </a:solidFill>
              <a:effectLst/>
              <a:uLnTx/>
              <a:uFillTx/>
              <a:latin typeface="Montserrat" panose="00000500000000000000" pitchFamily="2" charset="0"/>
              <a:ea typeface="+mj-ea"/>
            </a:endParaRPr>
          </a:p>
        </p:txBody>
      </p:sp>
      <p:grpSp>
        <p:nvGrpSpPr>
          <p:cNvPr id="13" name="Grupo 12"/>
          <p:cNvGrpSpPr/>
          <p:nvPr/>
        </p:nvGrpSpPr>
        <p:grpSpPr>
          <a:xfrm>
            <a:off x="591748" y="2037818"/>
            <a:ext cx="6875852" cy="6374956"/>
            <a:chOff x="1353748" y="868239"/>
            <a:chExt cx="11299952" cy="2341013"/>
          </a:xfrm>
        </p:grpSpPr>
        <p:sp>
          <p:nvSpPr>
            <p:cNvPr id="14" name="Rectángulo: esquinas redondeadas 127">
              <a:extLst>
                <a:ext uri="{FF2B5EF4-FFF2-40B4-BE49-F238E27FC236}">
                  <a16:creationId xmlns:a16="http://schemas.microsoft.com/office/drawing/2014/main" id="{171EECDF-3B59-4AD9-AE04-7A6BBD9D179D}"/>
                </a:ext>
              </a:extLst>
            </p:cNvPr>
            <p:cNvSpPr/>
            <p:nvPr/>
          </p:nvSpPr>
          <p:spPr>
            <a:xfrm>
              <a:off x="1353748" y="868239"/>
              <a:ext cx="10909784" cy="2341013"/>
            </a:xfrm>
            <a:prstGeom prst="roundRect">
              <a:avLst>
                <a:gd name="adj" fmla="val 6601"/>
              </a:avLst>
            </a:prstGeom>
            <a:solidFill>
              <a:srgbClr val="F6F6FF"/>
            </a:solidFill>
            <a:ln>
              <a:solidFill>
                <a:schemeClr val="bg1">
                  <a:lumMod val="95000"/>
                </a:schemeClr>
              </a:solid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Rectángulo 14">
              <a:extLst>
                <a:ext uri="{FF2B5EF4-FFF2-40B4-BE49-F238E27FC236}">
                  <a16:creationId xmlns:a16="http://schemas.microsoft.com/office/drawing/2014/main" id="{C19C0918-48A7-4EF3-BCD3-C9F3EC0114FB}"/>
                </a:ext>
              </a:extLst>
            </p:cNvPr>
            <p:cNvSpPr/>
            <p:nvPr/>
          </p:nvSpPr>
          <p:spPr>
            <a:xfrm>
              <a:off x="1645196" y="905184"/>
              <a:ext cx="11008504" cy="400110"/>
            </a:xfrm>
            <a:prstGeom prst="rect">
              <a:avLst/>
            </a:prstGeom>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2000" b="1" i="0" u="none" strike="noStrike" kern="0" cap="none" spc="0" normalizeH="0" baseline="0" noProof="0" dirty="0" smtClean="0">
                  <a:ln>
                    <a:noFill/>
                  </a:ln>
                  <a:solidFill>
                    <a:srgbClr val="EB8517"/>
                  </a:solidFill>
                  <a:effectLst/>
                  <a:uLnTx/>
                  <a:uFillTx/>
                  <a:latin typeface="Montserrat" panose="00000500000000000000" pitchFamily="2" charset="0"/>
                  <a:ea typeface="+mj-ea"/>
                  <a:cs typeface="DM Sans"/>
                </a:rPr>
                <a:t>P003 Diseño y aplicación de la política económica – Evaluación de Diseño</a:t>
              </a:r>
              <a:endParaRPr kumimoji="0" lang="es-MX" sz="2000" b="1" i="0" u="none" strike="noStrike" kern="0" cap="none" spc="0" normalizeH="0" baseline="0" noProof="0" dirty="0">
                <a:ln>
                  <a:noFill/>
                </a:ln>
                <a:solidFill>
                  <a:srgbClr val="EB8517"/>
                </a:solidFill>
                <a:effectLst/>
                <a:uLnTx/>
                <a:uFillTx/>
                <a:latin typeface="Montserrat" panose="00000500000000000000" pitchFamily="2" charset="0"/>
                <a:ea typeface="+mj-ea"/>
                <a:cs typeface="DM Sans"/>
              </a:endParaRPr>
            </a:p>
          </p:txBody>
        </p:sp>
        <p:sp>
          <p:nvSpPr>
            <p:cNvPr id="16" name="object 6"/>
            <p:cNvSpPr txBox="1">
              <a:spLocks/>
            </p:cNvSpPr>
            <p:nvPr/>
          </p:nvSpPr>
          <p:spPr>
            <a:xfrm>
              <a:off x="1582179" y="1310097"/>
              <a:ext cx="10681352" cy="1502247"/>
            </a:xfrm>
            <a:prstGeom prst="rect">
              <a:avLst/>
            </a:prstGeom>
          </p:spPr>
          <p:txBody>
            <a:bodyPr vert="horz" wrap="square" lIns="0" tIns="27939" rIns="0" bIns="0" rtlCol="0">
              <a:spAutoFit/>
            </a:bodyPr>
            <a:lstStyle>
              <a:lvl1pPr marL="0">
                <a:defRPr sz="2400" b="0" i="0">
                  <a:solidFill>
                    <a:srgbClr val="001689"/>
                  </a:solidFill>
                  <a:latin typeface="DM Sans"/>
                  <a:ea typeface="+mn-ea"/>
                  <a:cs typeface="DM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marR="0" lvl="0" indent="-285750" algn="just" defTabSz="914400" eaLnBrk="1" fontAlgn="auto" latinLnBrk="0" hangingPunct="1">
                <a:lnSpc>
                  <a:spcPct val="100000"/>
                </a:lnSpc>
                <a:spcBef>
                  <a:spcPts val="0"/>
                </a:spcBef>
                <a:spcAft>
                  <a:spcPts val="0"/>
                </a:spcAft>
                <a:buClr>
                  <a:srgbClr val="495AD4"/>
                </a:buClr>
                <a:buSzPct val="150000"/>
                <a:buFont typeface="Arial" panose="020B0604020202020204" pitchFamily="34" charset="0"/>
                <a:buChar char="•"/>
                <a:tabLst/>
                <a:defRPr/>
              </a:pPr>
              <a:r>
                <a:rPr lang="es-MX" dirty="0" smtClean="0">
                  <a:latin typeface="Montserrat" panose="00000500000000000000" pitchFamily="2" charset="0"/>
                </a:rPr>
                <a:t>La población objetivo: las </a:t>
              </a:r>
              <a:r>
                <a:rPr lang="es-MX" dirty="0">
                  <a:latin typeface="Montserrat" panose="00000500000000000000" pitchFamily="2" charset="0"/>
                </a:rPr>
                <a:t>finanzas y deuda pública es un concepto etéreo, es decir, resulta muy amplio y difícil precisar en términos del Programa. </a:t>
              </a:r>
              <a:endParaRPr lang="es-MX" dirty="0" smtClean="0">
                <a:latin typeface="Montserrat" panose="00000500000000000000" pitchFamily="2" charset="0"/>
              </a:endParaRPr>
            </a:p>
            <a:p>
              <a:pPr marL="285750" marR="0" lvl="0" indent="-285750" algn="just" defTabSz="914400" eaLnBrk="1" fontAlgn="auto" latinLnBrk="0" hangingPunct="1">
                <a:lnSpc>
                  <a:spcPct val="100000"/>
                </a:lnSpc>
                <a:spcBef>
                  <a:spcPts val="0"/>
                </a:spcBef>
                <a:spcAft>
                  <a:spcPts val="0"/>
                </a:spcAft>
                <a:buClr>
                  <a:srgbClr val="495AD4"/>
                </a:buClr>
                <a:buSzPct val="150000"/>
                <a:buFont typeface="Arial" panose="020B0604020202020204" pitchFamily="34" charset="0"/>
                <a:buChar char="•"/>
                <a:tabLst/>
                <a:defRPr/>
              </a:pPr>
              <a:endParaRPr lang="es-MX" dirty="0">
                <a:latin typeface="Montserrat" panose="00000500000000000000" pitchFamily="2" charset="0"/>
              </a:endParaRPr>
            </a:p>
            <a:p>
              <a:pPr marL="285750" marR="0" lvl="0" indent="-285750" algn="just" defTabSz="914400" eaLnBrk="1" fontAlgn="auto" latinLnBrk="0" hangingPunct="1">
                <a:lnSpc>
                  <a:spcPct val="100000"/>
                </a:lnSpc>
                <a:spcBef>
                  <a:spcPts val="0"/>
                </a:spcBef>
                <a:spcAft>
                  <a:spcPts val="0"/>
                </a:spcAft>
                <a:buClr>
                  <a:srgbClr val="495AD4"/>
                </a:buClr>
                <a:buSzPct val="150000"/>
                <a:buFont typeface="Arial" panose="020B0604020202020204" pitchFamily="34" charset="0"/>
                <a:buChar char="•"/>
                <a:tabLst/>
                <a:defRPr/>
              </a:pPr>
              <a:r>
                <a:rPr lang="es-MX" dirty="0">
                  <a:latin typeface="Montserrat" panose="00000500000000000000" pitchFamily="2" charset="0"/>
                </a:rPr>
                <a:t>A nivel Fin se sugiere realizar adecuaciones de forma en la </a:t>
              </a:r>
              <a:r>
                <a:rPr lang="es-MX" dirty="0" smtClean="0">
                  <a:latin typeface="Montserrat" panose="00000500000000000000" pitchFamily="2" charset="0"/>
                </a:rPr>
                <a:t>fórmula.</a:t>
              </a:r>
            </a:p>
            <a:p>
              <a:pPr marL="285750" marR="0" lvl="0" indent="-285750" algn="just" defTabSz="914400" eaLnBrk="1" fontAlgn="auto" latinLnBrk="0" hangingPunct="1">
                <a:lnSpc>
                  <a:spcPct val="100000"/>
                </a:lnSpc>
                <a:spcBef>
                  <a:spcPts val="0"/>
                </a:spcBef>
                <a:spcAft>
                  <a:spcPts val="0"/>
                </a:spcAft>
                <a:buClr>
                  <a:srgbClr val="495AD4"/>
                </a:buClr>
                <a:buSzPct val="150000"/>
                <a:buFont typeface="Arial" panose="020B0604020202020204" pitchFamily="34" charset="0"/>
                <a:buChar char="•"/>
                <a:tabLst/>
                <a:defRPr/>
              </a:pPr>
              <a:endParaRPr lang="es-MX" dirty="0">
                <a:latin typeface="Montserrat" panose="00000500000000000000" pitchFamily="2" charset="0"/>
              </a:endParaRPr>
            </a:p>
            <a:p>
              <a:pPr marL="285750" marR="0" lvl="0" indent="-285750" algn="just" defTabSz="914400" eaLnBrk="1" fontAlgn="auto" latinLnBrk="0" hangingPunct="1">
                <a:lnSpc>
                  <a:spcPct val="100000"/>
                </a:lnSpc>
                <a:spcBef>
                  <a:spcPts val="0"/>
                </a:spcBef>
                <a:spcAft>
                  <a:spcPts val="0"/>
                </a:spcAft>
                <a:buClr>
                  <a:srgbClr val="495AD4"/>
                </a:buClr>
                <a:buSzPct val="150000"/>
                <a:buFont typeface="Arial" panose="020B0604020202020204" pitchFamily="34" charset="0"/>
                <a:buChar char="•"/>
                <a:tabLst/>
                <a:defRPr/>
              </a:pPr>
              <a:r>
                <a:rPr lang="es-MX" dirty="0">
                  <a:latin typeface="Montserrat" panose="00000500000000000000" pitchFamily="2" charset="0"/>
                </a:rPr>
                <a:t>A nivel Propósito se sugiere realizar cambios en el Resumen Narrativo de su Objetivo</a:t>
              </a:r>
              <a:r>
                <a:rPr kumimoji="0" lang="es-MX" sz="1800" b="0" i="0" u="none" strike="noStrike" kern="0" cap="none" spc="0" normalizeH="0" baseline="0" noProof="0" dirty="0" smtClean="0">
                  <a:ln>
                    <a:noFill/>
                  </a:ln>
                  <a:solidFill>
                    <a:prstClr val="black"/>
                  </a:solidFill>
                  <a:effectLst/>
                  <a:uLnTx/>
                  <a:uFillTx/>
                  <a:latin typeface="Montserrat" panose="00000500000000000000" pitchFamily="2" charset="0"/>
                  <a:ea typeface="+mn-ea"/>
                </a:rPr>
                <a:t>.</a:t>
              </a:r>
              <a:endParaRPr kumimoji="0" lang="es-MX" sz="1800" b="0" i="0" u="none" strike="noStrike" kern="0" cap="none" spc="0" normalizeH="0" baseline="0" noProof="0" dirty="0">
                <a:ln>
                  <a:noFill/>
                </a:ln>
                <a:solidFill>
                  <a:prstClr val="black"/>
                </a:solidFill>
                <a:effectLst/>
                <a:uLnTx/>
                <a:uFillTx/>
                <a:latin typeface="Montserrat" panose="00000500000000000000" pitchFamily="2" charset="0"/>
                <a:ea typeface="+mn-ea"/>
              </a:endParaRPr>
            </a:p>
          </p:txBody>
        </p:sp>
      </p:grpSp>
      <p:pic>
        <p:nvPicPr>
          <p:cNvPr id="17" name="Imagen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9107080"/>
            <a:ext cx="5314833" cy="832869"/>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3362982440"/>
              </p:ext>
            </p:extLst>
          </p:nvPr>
        </p:nvGraphicFramePr>
        <p:xfrm>
          <a:off x="8255535" y="2487917"/>
          <a:ext cx="9753600" cy="1390518"/>
        </p:xfrm>
        <a:graphic>
          <a:graphicData uri="http://schemas.openxmlformats.org/drawingml/2006/table">
            <a:tbl>
              <a:tblPr>
                <a:tableStyleId>{E8B1032C-EA38-4F05-BA0D-38AFFFC7BED3}</a:tableStyleId>
              </a:tblPr>
              <a:tblGrid>
                <a:gridCol w="5226051">
                  <a:extLst>
                    <a:ext uri="{9D8B030D-6E8A-4147-A177-3AD203B41FA5}">
                      <a16:colId xmlns:a16="http://schemas.microsoft.com/office/drawing/2014/main" val="2485429109"/>
                    </a:ext>
                  </a:extLst>
                </a:gridCol>
                <a:gridCol w="4527549">
                  <a:extLst>
                    <a:ext uri="{9D8B030D-6E8A-4147-A177-3AD203B41FA5}">
                      <a16:colId xmlns:a16="http://schemas.microsoft.com/office/drawing/2014/main" val="2419141928"/>
                    </a:ext>
                  </a:extLst>
                </a:gridCol>
              </a:tblGrid>
              <a:tr h="338665">
                <a:tc>
                  <a:txBody>
                    <a:bodyPr/>
                    <a:lstStyle/>
                    <a:p>
                      <a:pPr marL="0" algn="ctr" fontAlgn="ctr"/>
                      <a:r>
                        <a:rPr lang="es-MX" sz="1800" b="1" u="none" strike="noStrike" dirty="0">
                          <a:solidFill>
                            <a:schemeClr val="bg1"/>
                          </a:solidFill>
                          <a:effectLst/>
                          <a:latin typeface="Montserrat" panose="00000500000000000000" pitchFamily="2" charset="0"/>
                        </a:rPr>
                        <a:t>Problema público (año de evaluación)</a:t>
                      </a:r>
                      <a:endParaRPr lang="es-MX" sz="1800" b="1" u="none" strike="noStrike" dirty="0">
                        <a:solidFill>
                          <a:schemeClr val="bg1"/>
                        </a:solidFill>
                        <a:effectLst/>
                        <a:latin typeface="Montserrat" panose="00000500000000000000" pitchFamily="2" charset="0"/>
                        <a:ea typeface="+mn-ea"/>
                        <a:cs typeface="+mn-cs"/>
                      </a:endParaRPr>
                    </a:p>
                  </a:txBody>
                  <a:tcPr marL="9525" marR="9525" marT="9525" marB="0" anchor="ctr">
                    <a:solidFill>
                      <a:srgbClr val="495AD4"/>
                    </a:solidFill>
                  </a:tcPr>
                </a:tc>
                <a:tc>
                  <a:txBody>
                    <a:bodyPr/>
                    <a:lstStyle/>
                    <a:p>
                      <a:pPr marL="0" algn="ctr" fontAlgn="ctr"/>
                      <a:r>
                        <a:rPr lang="es-MX" sz="1800" b="1" u="none" strike="noStrike" dirty="0">
                          <a:solidFill>
                            <a:schemeClr val="bg1"/>
                          </a:solidFill>
                          <a:effectLst/>
                          <a:latin typeface="Montserrat" panose="00000500000000000000" pitchFamily="2" charset="0"/>
                        </a:rPr>
                        <a:t>Problema público actual</a:t>
                      </a:r>
                      <a:endParaRPr lang="es-MX" sz="1800" b="1" u="none" strike="noStrike" dirty="0">
                        <a:solidFill>
                          <a:schemeClr val="bg1"/>
                        </a:solidFill>
                        <a:effectLst/>
                        <a:latin typeface="Montserrat" panose="00000500000000000000" pitchFamily="2" charset="0"/>
                        <a:ea typeface="+mn-ea"/>
                        <a:cs typeface="+mn-cs"/>
                      </a:endParaRPr>
                    </a:p>
                  </a:txBody>
                  <a:tcPr marL="9525" marR="9525" marT="9525" marB="0" anchor="ctr">
                    <a:solidFill>
                      <a:srgbClr val="495AD4"/>
                    </a:solidFill>
                  </a:tcPr>
                </a:tc>
                <a:extLst>
                  <a:ext uri="{0D108BD9-81ED-4DB2-BD59-A6C34878D82A}">
                    <a16:rowId xmlns:a16="http://schemas.microsoft.com/office/drawing/2014/main" val="2219188092"/>
                  </a:ext>
                </a:extLst>
              </a:tr>
              <a:tr h="1051853">
                <a:tc>
                  <a:txBody>
                    <a:bodyPr/>
                    <a:lstStyle/>
                    <a:p>
                      <a:pPr algn="just" fontAlgn="t"/>
                      <a:r>
                        <a:rPr lang="es-MX" sz="2000" b="0" i="0" dirty="0">
                          <a:solidFill>
                            <a:srgbClr val="001689"/>
                          </a:solidFill>
                          <a:latin typeface="Montserrat" panose="00000500000000000000" pitchFamily="2" charset="0"/>
                          <a:ea typeface="+mn-ea"/>
                          <a:cs typeface="DM Sans"/>
                        </a:rPr>
                        <a:t>Inestabilidad en las finanzas y la deuda pública</a:t>
                      </a:r>
                    </a:p>
                  </a:txBody>
                  <a:tcPr marL="180000" marR="180000" marT="108000" marB="0" anchor="ctr">
                    <a:solidFill>
                      <a:srgbClr val="F6F6FF"/>
                    </a:solidFill>
                  </a:tcPr>
                </a:tc>
                <a:tc>
                  <a:txBody>
                    <a:bodyPr/>
                    <a:lstStyle/>
                    <a:p>
                      <a:pPr marL="0" algn="just" fontAlgn="t"/>
                      <a:r>
                        <a:rPr lang="es-MX" sz="2000" b="0" i="0" dirty="0">
                          <a:solidFill>
                            <a:srgbClr val="001689"/>
                          </a:solidFill>
                          <a:latin typeface="Montserrat" panose="00000500000000000000" pitchFamily="2" charset="0"/>
                          <a:ea typeface="+mn-ea"/>
                          <a:cs typeface="DM Sans"/>
                        </a:rPr>
                        <a:t>Las finanzas públicas y la deuda pública son insostenibles</a:t>
                      </a:r>
                    </a:p>
                  </a:txBody>
                  <a:tcPr marL="180000" marR="180000" marT="108000" marB="0" anchor="ctr">
                    <a:solidFill>
                      <a:srgbClr val="F6F6FF"/>
                    </a:solidFill>
                  </a:tcPr>
                </a:tc>
                <a:extLst>
                  <a:ext uri="{0D108BD9-81ED-4DB2-BD59-A6C34878D82A}">
                    <a16:rowId xmlns:a16="http://schemas.microsoft.com/office/drawing/2014/main" val="2028065151"/>
                  </a:ext>
                </a:extLst>
              </a:tr>
            </a:tbl>
          </a:graphicData>
        </a:graphic>
      </p:graphicFrame>
      <p:sp>
        <p:nvSpPr>
          <p:cNvPr id="18" name="Arco 17"/>
          <p:cNvSpPr/>
          <p:nvPr/>
        </p:nvSpPr>
        <p:spPr>
          <a:xfrm rot="9091296">
            <a:off x="6475257" y="6330770"/>
            <a:ext cx="2259915" cy="1889940"/>
          </a:xfrm>
          <a:prstGeom prst="arc">
            <a:avLst>
              <a:gd name="adj1" fmla="val 13737212"/>
              <a:gd name="adj2" fmla="val 18689401"/>
            </a:avLst>
          </a:prstGeom>
          <a:ln w="38100">
            <a:solidFill>
              <a:srgbClr val="EB8517"/>
            </a:solidFill>
            <a:prstDash val="sysDash"/>
            <a:headEnd type="arrow" w="med" len="med"/>
            <a:tailEnd type="non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graphicFrame>
        <p:nvGraphicFramePr>
          <p:cNvPr id="4" name="Tabla 3"/>
          <p:cNvGraphicFramePr>
            <a:graphicFrameLocks noGrp="1"/>
          </p:cNvGraphicFramePr>
          <p:nvPr>
            <p:extLst>
              <p:ext uri="{D42A27DB-BD31-4B8C-83A1-F6EECF244321}">
                <p14:modId xmlns:p14="http://schemas.microsoft.com/office/powerpoint/2010/main" val="3930719392"/>
              </p:ext>
            </p:extLst>
          </p:nvPr>
        </p:nvGraphicFramePr>
        <p:xfrm>
          <a:off x="8250072" y="4314234"/>
          <a:ext cx="9764526" cy="2961506"/>
        </p:xfrm>
        <a:graphic>
          <a:graphicData uri="http://schemas.openxmlformats.org/drawingml/2006/table">
            <a:tbl>
              <a:tblPr>
                <a:tableStyleId>{E8B1032C-EA38-4F05-BA0D-38AFFFC7BED3}</a:tableStyleId>
              </a:tblPr>
              <a:tblGrid>
                <a:gridCol w="4879119">
                  <a:extLst>
                    <a:ext uri="{9D8B030D-6E8A-4147-A177-3AD203B41FA5}">
                      <a16:colId xmlns:a16="http://schemas.microsoft.com/office/drawing/2014/main" val="2934027071"/>
                    </a:ext>
                  </a:extLst>
                </a:gridCol>
                <a:gridCol w="4885407">
                  <a:extLst>
                    <a:ext uri="{9D8B030D-6E8A-4147-A177-3AD203B41FA5}">
                      <a16:colId xmlns:a16="http://schemas.microsoft.com/office/drawing/2014/main" val="2376911032"/>
                    </a:ext>
                  </a:extLst>
                </a:gridCol>
              </a:tblGrid>
              <a:tr h="452593">
                <a:tc>
                  <a:txBody>
                    <a:bodyPr/>
                    <a:lstStyle/>
                    <a:p>
                      <a:pPr marL="0" algn="ctr" fontAlgn="ctr"/>
                      <a:r>
                        <a:rPr lang="es-MX" sz="1800" b="1" u="none" strike="noStrike" dirty="0">
                          <a:solidFill>
                            <a:schemeClr val="bg1"/>
                          </a:solidFill>
                          <a:effectLst/>
                          <a:latin typeface="Montserrat" panose="00000500000000000000" pitchFamily="2" charset="0"/>
                        </a:rPr>
                        <a:t>Objetivo</a:t>
                      </a:r>
                      <a:endParaRPr lang="es-MX" sz="1800" b="1" u="none" strike="noStrike" dirty="0">
                        <a:solidFill>
                          <a:schemeClr val="bg1"/>
                        </a:solidFill>
                        <a:effectLst/>
                        <a:latin typeface="Montserrat" panose="00000500000000000000" pitchFamily="2" charset="0"/>
                        <a:ea typeface="+mn-ea"/>
                        <a:cs typeface="+mn-cs"/>
                      </a:endParaRPr>
                    </a:p>
                  </a:txBody>
                  <a:tcPr marL="9525" marR="9525" marT="9525" marB="0" anchor="ctr">
                    <a:solidFill>
                      <a:srgbClr val="495AD4"/>
                    </a:solidFill>
                  </a:tcPr>
                </a:tc>
                <a:tc>
                  <a:txBody>
                    <a:bodyPr/>
                    <a:lstStyle/>
                    <a:p>
                      <a:pPr marL="0" algn="ctr" fontAlgn="ctr"/>
                      <a:r>
                        <a:rPr lang="es-MX" sz="1800" b="1" u="none" strike="noStrike" dirty="0">
                          <a:solidFill>
                            <a:schemeClr val="bg1"/>
                          </a:solidFill>
                          <a:effectLst/>
                          <a:latin typeface="Montserrat" panose="00000500000000000000" pitchFamily="2" charset="0"/>
                        </a:rPr>
                        <a:t>Objetivo</a:t>
                      </a:r>
                      <a:endParaRPr lang="es-MX" sz="1800" b="1" u="none" strike="noStrike" dirty="0">
                        <a:solidFill>
                          <a:schemeClr val="bg1"/>
                        </a:solidFill>
                        <a:effectLst/>
                        <a:latin typeface="Montserrat" panose="00000500000000000000" pitchFamily="2" charset="0"/>
                        <a:ea typeface="+mn-ea"/>
                        <a:cs typeface="+mn-cs"/>
                      </a:endParaRPr>
                    </a:p>
                  </a:txBody>
                  <a:tcPr marL="9525" marR="9525" marT="9525" marB="0" anchor="ctr">
                    <a:solidFill>
                      <a:srgbClr val="495AD4"/>
                    </a:solidFill>
                  </a:tcPr>
                </a:tc>
                <a:extLst>
                  <a:ext uri="{0D108BD9-81ED-4DB2-BD59-A6C34878D82A}">
                    <a16:rowId xmlns:a16="http://schemas.microsoft.com/office/drawing/2014/main" val="3887988669"/>
                  </a:ext>
                </a:extLst>
              </a:tr>
              <a:tr h="503155">
                <a:tc>
                  <a:txBody>
                    <a:bodyPr/>
                    <a:lstStyle/>
                    <a:p>
                      <a:pPr algn="ctr" fontAlgn="ctr"/>
                      <a:r>
                        <a:rPr lang="es-MX" sz="1800" b="1" u="none" strike="noStrike" dirty="0">
                          <a:solidFill>
                            <a:schemeClr val="bg1"/>
                          </a:solidFill>
                          <a:effectLst/>
                          <a:latin typeface="Montserrat" panose="00000500000000000000" pitchFamily="2" charset="0"/>
                        </a:rPr>
                        <a:t>(año de evaluación)</a:t>
                      </a:r>
                      <a:endParaRPr lang="es-MX" sz="1800" b="1" i="0" u="none" strike="noStrike" dirty="0">
                        <a:solidFill>
                          <a:schemeClr val="bg1"/>
                        </a:solidFill>
                        <a:effectLst/>
                        <a:latin typeface="Montserrat" panose="00000500000000000000" pitchFamily="2" charset="0"/>
                      </a:endParaRPr>
                    </a:p>
                  </a:txBody>
                  <a:tcPr marL="9525" marR="9525" marT="9525" marB="0" anchor="ctr">
                    <a:solidFill>
                      <a:srgbClr val="495AD4"/>
                    </a:solidFill>
                  </a:tcPr>
                </a:tc>
                <a:tc>
                  <a:txBody>
                    <a:bodyPr/>
                    <a:lstStyle/>
                    <a:p>
                      <a:pPr algn="ctr" fontAlgn="ctr"/>
                      <a:r>
                        <a:rPr lang="es-MX" sz="1800" b="1" u="none" strike="noStrike" dirty="0">
                          <a:solidFill>
                            <a:schemeClr val="bg1"/>
                          </a:solidFill>
                          <a:effectLst/>
                          <a:latin typeface="Montserrat" panose="00000500000000000000" pitchFamily="2" charset="0"/>
                        </a:rPr>
                        <a:t>actual</a:t>
                      </a:r>
                      <a:endParaRPr lang="es-MX" sz="1800" b="1" i="0" u="none" strike="noStrike" dirty="0">
                        <a:solidFill>
                          <a:schemeClr val="bg1"/>
                        </a:solidFill>
                        <a:effectLst/>
                        <a:latin typeface="Montserrat" panose="00000500000000000000" pitchFamily="2" charset="0"/>
                      </a:endParaRPr>
                    </a:p>
                  </a:txBody>
                  <a:tcPr marL="9525" marR="9525" marT="9525" marB="0" anchor="ctr">
                    <a:solidFill>
                      <a:srgbClr val="495AD4"/>
                    </a:solidFill>
                  </a:tcPr>
                </a:tc>
                <a:extLst>
                  <a:ext uri="{0D108BD9-81ED-4DB2-BD59-A6C34878D82A}">
                    <a16:rowId xmlns:a16="http://schemas.microsoft.com/office/drawing/2014/main" val="2142655093"/>
                  </a:ext>
                </a:extLst>
              </a:tr>
              <a:tr h="2005758">
                <a:tc>
                  <a:txBody>
                    <a:bodyPr/>
                    <a:lstStyle/>
                    <a:p>
                      <a:pPr marL="0" algn="just" fontAlgn="t"/>
                      <a:r>
                        <a:rPr lang="es-MX" sz="2000" b="0" i="0" dirty="0">
                          <a:solidFill>
                            <a:srgbClr val="001689"/>
                          </a:solidFill>
                          <a:latin typeface="Montserrat" panose="00000500000000000000" pitchFamily="2" charset="0"/>
                          <a:ea typeface="+mn-ea"/>
                          <a:cs typeface="DM Sans"/>
                        </a:rPr>
                        <a:t>Las finanzas públicas y la deuda pública se mantienen estables para lograr un entorno macroeconómico favorable y un crecimiento sostenido.</a:t>
                      </a:r>
                    </a:p>
                  </a:txBody>
                  <a:tcPr marL="180000" marR="180000" marT="108000" marB="0" anchor="ctr">
                    <a:solidFill>
                      <a:srgbClr val="F6F6FF"/>
                    </a:solidFill>
                  </a:tcPr>
                </a:tc>
                <a:tc>
                  <a:txBody>
                    <a:bodyPr/>
                    <a:lstStyle/>
                    <a:p>
                      <a:pPr marL="0" algn="just" fontAlgn="t"/>
                      <a:r>
                        <a:rPr lang="es-MX" sz="2000" b="0" i="0" dirty="0">
                          <a:solidFill>
                            <a:srgbClr val="001689"/>
                          </a:solidFill>
                          <a:latin typeface="Montserrat" panose="00000500000000000000" pitchFamily="2" charset="0"/>
                          <a:ea typeface="+mn-ea"/>
                          <a:cs typeface="DM Sans"/>
                        </a:rPr>
                        <a:t>Las finanzas públicas y la deuda pública se mantienen estables para lograr un entorno macroeconómico favorable y un crecimiento sostenido.</a:t>
                      </a:r>
                    </a:p>
                  </a:txBody>
                  <a:tcPr marL="180000" marR="180000" marT="108000" marB="0" anchor="ctr">
                    <a:solidFill>
                      <a:srgbClr val="F6F6FF"/>
                    </a:solidFill>
                  </a:tcPr>
                </a:tc>
                <a:extLst>
                  <a:ext uri="{0D108BD9-81ED-4DB2-BD59-A6C34878D82A}">
                    <a16:rowId xmlns:a16="http://schemas.microsoft.com/office/drawing/2014/main" val="262240968"/>
                  </a:ext>
                </a:extLst>
              </a:tr>
            </a:tbl>
          </a:graphicData>
        </a:graphic>
      </p:graphicFrame>
    </p:spTree>
    <p:extLst>
      <p:ext uri="{BB962C8B-B14F-4D97-AF65-F5344CB8AC3E}">
        <p14:creationId xmlns:p14="http://schemas.microsoft.com/office/powerpoint/2010/main" val="27161067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8759825"/>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a:off x="0" y="1648586"/>
            <a:ext cx="3916679" cy="38100"/>
          </a:xfrm>
          <a:custGeom>
            <a:avLst/>
            <a:gdLst/>
            <a:ahLst/>
            <a:cxnLst/>
            <a:rect l="l" t="t" r="r" b="b"/>
            <a:pathLst>
              <a:path w="3916679" h="38100">
                <a:moveTo>
                  <a:pt x="0" y="38099"/>
                </a:moveTo>
                <a:lnTo>
                  <a:pt x="0" y="0"/>
                </a:lnTo>
                <a:lnTo>
                  <a:pt x="3916242" y="0"/>
                </a:lnTo>
                <a:lnTo>
                  <a:pt x="3916242" y="38099"/>
                </a:lnTo>
                <a:lnTo>
                  <a:pt x="0" y="38099"/>
                </a:lnTo>
                <a:close/>
              </a:path>
            </a:pathLst>
          </a:custGeom>
          <a:solidFill>
            <a:srgbClr val="E98517"/>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8" name="Picture 7">
            <a:extLst>
              <a:ext uri="{FF2B5EF4-FFF2-40B4-BE49-F238E27FC236}">
                <a16:creationId xmlns:a16="http://schemas.microsoft.com/office/drawing/2014/main" id="{A20EA7A8-A10E-5304-1D02-6B3C8D929A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249400" y="517157"/>
            <a:ext cx="3459858" cy="1060578"/>
          </a:xfrm>
          <a:prstGeom prst="rect">
            <a:avLst/>
          </a:prstGeom>
        </p:spPr>
      </p:pic>
      <p:sp>
        <p:nvSpPr>
          <p:cNvPr id="31" name="object 5"/>
          <p:cNvSpPr txBox="1">
            <a:spLocks/>
          </p:cNvSpPr>
          <p:nvPr/>
        </p:nvSpPr>
        <p:spPr>
          <a:xfrm>
            <a:off x="1016000" y="810949"/>
            <a:ext cx="12533630" cy="574516"/>
          </a:xfrm>
          <a:prstGeom prst="rect">
            <a:avLst/>
          </a:prstGeom>
        </p:spPr>
        <p:txBody>
          <a:bodyPr vert="horz" wrap="square" lIns="0" tIns="12700" rIns="0" bIns="0" rtlCol="0">
            <a:spAutoFit/>
          </a:bodyPr>
          <a:lstStyle>
            <a:lvl1pPr>
              <a:defRPr sz="3650" b="1" i="0">
                <a:solidFill>
                  <a:srgbClr val="E98517"/>
                </a:solidFill>
                <a:latin typeface="DM Sans"/>
                <a:ea typeface="+mj-ea"/>
                <a:cs typeface="DM San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s-MX" sz="3650" b="1" i="0" u="none" strike="noStrike" kern="0" cap="none" spc="0" normalizeH="0" baseline="0" noProof="0" dirty="0" smtClean="0">
                <a:ln>
                  <a:noFill/>
                </a:ln>
                <a:solidFill>
                  <a:srgbClr val="001689"/>
                </a:solidFill>
                <a:effectLst/>
                <a:uLnTx/>
                <a:uFillTx/>
                <a:latin typeface="Montserrat" panose="00000500000000000000" pitchFamily="2" charset="0"/>
                <a:ea typeface="+mj-ea"/>
              </a:rPr>
              <a:t>Evaluaciones en Ramo 6</a:t>
            </a:r>
            <a:endParaRPr kumimoji="0" lang="es-MX" sz="3650" b="1" i="0" u="none" strike="noStrike" kern="0" cap="none" spc="-10" normalizeH="0" baseline="0" noProof="0" dirty="0">
              <a:ln>
                <a:noFill/>
              </a:ln>
              <a:solidFill>
                <a:srgbClr val="001689"/>
              </a:solidFill>
              <a:effectLst/>
              <a:uLnTx/>
              <a:uFillTx/>
              <a:latin typeface="Montserrat" panose="00000500000000000000" pitchFamily="2" charset="0"/>
              <a:ea typeface="+mj-ea"/>
            </a:endParaRPr>
          </a:p>
        </p:txBody>
      </p:sp>
      <p:grpSp>
        <p:nvGrpSpPr>
          <p:cNvPr id="13" name="Grupo 12"/>
          <p:cNvGrpSpPr/>
          <p:nvPr/>
        </p:nvGrpSpPr>
        <p:grpSpPr>
          <a:xfrm>
            <a:off x="591748" y="2037818"/>
            <a:ext cx="17467652" cy="6374955"/>
            <a:chOff x="1353748" y="868239"/>
            <a:chExt cx="11299952" cy="2341013"/>
          </a:xfrm>
        </p:grpSpPr>
        <p:sp>
          <p:nvSpPr>
            <p:cNvPr id="14" name="Rectángulo: esquinas redondeadas 127">
              <a:extLst>
                <a:ext uri="{FF2B5EF4-FFF2-40B4-BE49-F238E27FC236}">
                  <a16:creationId xmlns:a16="http://schemas.microsoft.com/office/drawing/2014/main" id="{171EECDF-3B59-4AD9-AE04-7A6BBD9D179D}"/>
                </a:ext>
              </a:extLst>
            </p:cNvPr>
            <p:cNvSpPr/>
            <p:nvPr/>
          </p:nvSpPr>
          <p:spPr>
            <a:xfrm>
              <a:off x="1353748" y="868239"/>
              <a:ext cx="10909784" cy="2341013"/>
            </a:xfrm>
            <a:prstGeom prst="roundRect">
              <a:avLst>
                <a:gd name="adj" fmla="val 6601"/>
              </a:avLst>
            </a:prstGeom>
            <a:solidFill>
              <a:srgbClr val="F6F6FF"/>
            </a:solidFill>
            <a:ln>
              <a:solidFill>
                <a:schemeClr val="bg1">
                  <a:lumMod val="95000"/>
                </a:schemeClr>
              </a:solid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Rectángulo 14">
              <a:extLst>
                <a:ext uri="{FF2B5EF4-FFF2-40B4-BE49-F238E27FC236}">
                  <a16:creationId xmlns:a16="http://schemas.microsoft.com/office/drawing/2014/main" id="{C19C0918-48A7-4EF3-BCD3-C9F3EC0114FB}"/>
                </a:ext>
              </a:extLst>
            </p:cNvPr>
            <p:cNvSpPr/>
            <p:nvPr/>
          </p:nvSpPr>
          <p:spPr>
            <a:xfrm>
              <a:off x="1645196" y="905184"/>
              <a:ext cx="11008504" cy="146928"/>
            </a:xfrm>
            <a:prstGeom prst="rect">
              <a:avLst/>
            </a:prstGeom>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2000" b="1" i="0" u="none" strike="noStrike" kern="0" cap="none" spc="0" normalizeH="0" baseline="0" noProof="0" dirty="0" smtClean="0">
                  <a:ln>
                    <a:noFill/>
                  </a:ln>
                  <a:solidFill>
                    <a:srgbClr val="EB8517"/>
                  </a:solidFill>
                  <a:effectLst/>
                  <a:uLnTx/>
                  <a:uFillTx/>
                  <a:latin typeface="Montserrat" panose="00000500000000000000" pitchFamily="2" charset="0"/>
                  <a:ea typeface="+mj-ea"/>
                  <a:cs typeface="DM Sans"/>
                </a:rPr>
                <a:t>La</a:t>
              </a:r>
              <a:r>
                <a:rPr kumimoji="0" lang="es-MX" sz="2000" b="1" i="0" u="none" strike="noStrike" kern="0" cap="none" spc="0" normalizeH="0" noProof="0" dirty="0" smtClean="0">
                  <a:ln>
                    <a:noFill/>
                  </a:ln>
                  <a:solidFill>
                    <a:srgbClr val="EB8517"/>
                  </a:solidFill>
                  <a:effectLst/>
                  <a:uLnTx/>
                  <a:uFillTx/>
                  <a:latin typeface="Montserrat" panose="00000500000000000000" pitchFamily="2" charset="0"/>
                  <a:ea typeface="+mj-ea"/>
                  <a:cs typeface="DM Sans"/>
                </a:rPr>
                <a:t> Evaluación enfrenta varios desafíos:</a:t>
              </a:r>
              <a:endParaRPr kumimoji="0" lang="es-MX" sz="2000" b="1" i="0" u="none" strike="noStrike" kern="0" cap="none" spc="0" normalizeH="0" baseline="0" noProof="0" dirty="0">
                <a:ln>
                  <a:noFill/>
                </a:ln>
                <a:solidFill>
                  <a:srgbClr val="EB8517"/>
                </a:solidFill>
                <a:effectLst/>
                <a:uLnTx/>
                <a:uFillTx/>
                <a:latin typeface="Montserrat" panose="00000500000000000000" pitchFamily="2" charset="0"/>
                <a:ea typeface="+mj-ea"/>
                <a:cs typeface="DM Sans"/>
              </a:endParaRPr>
            </a:p>
          </p:txBody>
        </p:sp>
        <p:sp>
          <p:nvSpPr>
            <p:cNvPr id="16" name="object 6"/>
            <p:cNvSpPr txBox="1">
              <a:spLocks/>
            </p:cNvSpPr>
            <p:nvPr/>
          </p:nvSpPr>
          <p:spPr>
            <a:xfrm>
              <a:off x="1582179" y="1310097"/>
              <a:ext cx="10681352" cy="1095369"/>
            </a:xfrm>
            <a:prstGeom prst="rect">
              <a:avLst/>
            </a:prstGeom>
          </p:spPr>
          <p:txBody>
            <a:bodyPr vert="horz" wrap="square" lIns="0" tIns="27939" rIns="0" bIns="0" rtlCol="0">
              <a:spAutoFit/>
            </a:bodyPr>
            <a:lstStyle>
              <a:lvl1pPr marL="0">
                <a:defRPr sz="2400" b="0" i="0">
                  <a:solidFill>
                    <a:srgbClr val="001689"/>
                  </a:solidFill>
                  <a:latin typeface="DM Sans"/>
                  <a:ea typeface="+mn-ea"/>
                  <a:cs typeface="DM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marR="0" lvl="0" indent="-285750" algn="just" defTabSz="914400" eaLnBrk="1" fontAlgn="auto" latinLnBrk="0" hangingPunct="1">
                <a:lnSpc>
                  <a:spcPct val="100000"/>
                </a:lnSpc>
                <a:spcBef>
                  <a:spcPts val="0"/>
                </a:spcBef>
                <a:spcAft>
                  <a:spcPts val="0"/>
                </a:spcAft>
                <a:buClr>
                  <a:srgbClr val="495AD4"/>
                </a:buClr>
                <a:buSzPct val="150000"/>
                <a:buFont typeface="Arial" panose="020B0604020202020204" pitchFamily="34" charset="0"/>
                <a:buChar char="•"/>
                <a:tabLst/>
                <a:defRPr/>
              </a:pPr>
              <a:r>
                <a:rPr lang="es-MX" b="1" dirty="0"/>
                <a:t>Fortalecimiento de capacidades </a:t>
              </a:r>
              <a:r>
                <a:rPr lang="es-MX" b="1" dirty="0" smtClean="0"/>
                <a:t>técnicas.</a:t>
              </a:r>
            </a:p>
            <a:p>
              <a:pPr marL="285750" marR="0" lvl="0" indent="-285750" algn="just" defTabSz="914400" eaLnBrk="1" fontAlgn="auto" latinLnBrk="0" hangingPunct="1">
                <a:lnSpc>
                  <a:spcPct val="100000"/>
                </a:lnSpc>
                <a:spcBef>
                  <a:spcPts val="0"/>
                </a:spcBef>
                <a:spcAft>
                  <a:spcPts val="0"/>
                </a:spcAft>
                <a:buClr>
                  <a:srgbClr val="495AD4"/>
                </a:buClr>
                <a:buSzPct val="150000"/>
                <a:buFont typeface="Arial" panose="020B0604020202020204" pitchFamily="34" charset="0"/>
                <a:buChar char="•"/>
                <a:tabLst/>
                <a:defRPr/>
              </a:pPr>
              <a:endParaRPr kumimoji="0" lang="es-MX" sz="2400" b="1" i="0" u="none" strike="noStrike" kern="0" cap="none" spc="0" normalizeH="0" baseline="0" noProof="0" dirty="0">
                <a:ln>
                  <a:noFill/>
                </a:ln>
                <a:solidFill>
                  <a:srgbClr val="001689"/>
                </a:solidFill>
                <a:effectLst/>
                <a:uLnTx/>
                <a:uFillTx/>
                <a:latin typeface="Montserrat" panose="00000500000000000000" pitchFamily="2" charset="0"/>
                <a:ea typeface="+mn-ea"/>
              </a:endParaRPr>
            </a:p>
            <a:p>
              <a:pPr marL="285750" marR="0" lvl="0" indent="-285750" algn="just" defTabSz="914400" eaLnBrk="1" fontAlgn="auto" latinLnBrk="0" hangingPunct="1">
                <a:lnSpc>
                  <a:spcPct val="100000"/>
                </a:lnSpc>
                <a:spcBef>
                  <a:spcPts val="0"/>
                </a:spcBef>
                <a:spcAft>
                  <a:spcPts val="0"/>
                </a:spcAft>
                <a:buClr>
                  <a:srgbClr val="495AD4"/>
                </a:buClr>
                <a:buSzPct val="150000"/>
                <a:buFont typeface="Arial" panose="020B0604020202020204" pitchFamily="34" charset="0"/>
                <a:buChar char="•"/>
                <a:tabLst/>
                <a:defRPr/>
              </a:pPr>
              <a:r>
                <a:rPr lang="es-MX" b="1" dirty="0"/>
                <a:t>Mayor transparencia y acceso a la </a:t>
              </a:r>
              <a:r>
                <a:rPr lang="es-MX" b="1" dirty="0" smtClean="0"/>
                <a:t>información</a:t>
              </a:r>
            </a:p>
            <a:p>
              <a:pPr marL="285750" marR="0" lvl="0" indent="-285750" algn="just" defTabSz="914400" eaLnBrk="1" fontAlgn="auto" latinLnBrk="0" hangingPunct="1">
                <a:lnSpc>
                  <a:spcPct val="100000"/>
                </a:lnSpc>
                <a:spcBef>
                  <a:spcPts val="0"/>
                </a:spcBef>
                <a:spcAft>
                  <a:spcPts val="0"/>
                </a:spcAft>
                <a:buClr>
                  <a:srgbClr val="495AD4"/>
                </a:buClr>
                <a:buSzPct val="150000"/>
                <a:buFont typeface="Arial" panose="020B0604020202020204" pitchFamily="34" charset="0"/>
                <a:buChar char="•"/>
                <a:tabLst/>
                <a:defRPr/>
              </a:pPr>
              <a:endParaRPr kumimoji="0" lang="es-MX" sz="2400" b="1" i="0" u="none" strike="noStrike" kern="0" cap="none" spc="0" normalizeH="0" baseline="0" noProof="0" dirty="0">
                <a:ln>
                  <a:noFill/>
                </a:ln>
                <a:solidFill>
                  <a:srgbClr val="001689"/>
                </a:solidFill>
                <a:effectLst/>
                <a:uLnTx/>
                <a:uFillTx/>
                <a:latin typeface="Montserrat" panose="00000500000000000000" pitchFamily="2" charset="0"/>
                <a:ea typeface="+mn-ea"/>
              </a:endParaRPr>
            </a:p>
            <a:p>
              <a:pPr marL="285750" marR="0" lvl="0" indent="-285750" algn="just" defTabSz="914400" eaLnBrk="1" fontAlgn="auto" latinLnBrk="0" hangingPunct="1">
                <a:lnSpc>
                  <a:spcPct val="100000"/>
                </a:lnSpc>
                <a:spcBef>
                  <a:spcPts val="0"/>
                </a:spcBef>
                <a:spcAft>
                  <a:spcPts val="0"/>
                </a:spcAft>
                <a:buClr>
                  <a:srgbClr val="495AD4"/>
                </a:buClr>
                <a:buSzPct val="150000"/>
                <a:buFont typeface="Arial" panose="020B0604020202020204" pitchFamily="34" charset="0"/>
                <a:buChar char="•"/>
                <a:tabLst/>
                <a:defRPr/>
              </a:pPr>
              <a:r>
                <a:rPr lang="es-MX" b="1" dirty="0"/>
                <a:t>Incorporación de evaluaciones de </a:t>
              </a:r>
              <a:r>
                <a:rPr lang="es-MX" b="1" dirty="0" smtClean="0"/>
                <a:t>impacto</a:t>
              </a:r>
            </a:p>
            <a:p>
              <a:pPr marR="0" lvl="0" algn="just" defTabSz="914400" eaLnBrk="1" fontAlgn="auto" latinLnBrk="0" hangingPunct="1">
                <a:lnSpc>
                  <a:spcPct val="100000"/>
                </a:lnSpc>
                <a:spcBef>
                  <a:spcPts val="0"/>
                </a:spcBef>
                <a:spcAft>
                  <a:spcPts val="0"/>
                </a:spcAft>
                <a:buClr>
                  <a:srgbClr val="495AD4"/>
                </a:buClr>
                <a:buSzPct val="150000"/>
                <a:tabLst/>
                <a:defRPr/>
              </a:pPr>
              <a:endParaRPr kumimoji="0" lang="es-MX" sz="2400" b="1" i="0" u="none" strike="noStrike" kern="0" cap="none" spc="0" normalizeH="0" baseline="0" noProof="0" dirty="0">
                <a:ln>
                  <a:noFill/>
                </a:ln>
                <a:solidFill>
                  <a:srgbClr val="001689"/>
                </a:solidFill>
                <a:effectLst/>
                <a:uLnTx/>
                <a:uFillTx/>
                <a:latin typeface="Montserrat" panose="00000500000000000000" pitchFamily="2" charset="0"/>
                <a:ea typeface="+mn-ea"/>
              </a:endParaRPr>
            </a:p>
            <a:p>
              <a:pPr marL="285750" marR="0" lvl="0" indent="-285750" algn="just" defTabSz="914400" eaLnBrk="1" fontAlgn="auto" latinLnBrk="0" hangingPunct="1">
                <a:lnSpc>
                  <a:spcPct val="100000"/>
                </a:lnSpc>
                <a:spcBef>
                  <a:spcPts val="0"/>
                </a:spcBef>
                <a:spcAft>
                  <a:spcPts val="0"/>
                </a:spcAft>
                <a:buClr>
                  <a:srgbClr val="495AD4"/>
                </a:buClr>
                <a:buSzPct val="150000"/>
                <a:buFont typeface="Arial" panose="020B0604020202020204" pitchFamily="34" charset="0"/>
                <a:buChar char="•"/>
                <a:tabLst/>
                <a:defRPr/>
              </a:pPr>
              <a:r>
                <a:rPr lang="es-MX" b="1" dirty="0"/>
                <a:t>Utilización de resultados para la toma de </a:t>
              </a:r>
              <a:r>
                <a:rPr lang="es-MX" b="1" dirty="0" smtClean="0"/>
                <a:t>decisiones</a:t>
              </a:r>
            </a:p>
            <a:p>
              <a:pPr marR="0" lvl="0" algn="just" defTabSz="914400" eaLnBrk="1" fontAlgn="auto" latinLnBrk="0" hangingPunct="1">
                <a:lnSpc>
                  <a:spcPct val="100000"/>
                </a:lnSpc>
                <a:spcBef>
                  <a:spcPts val="0"/>
                </a:spcBef>
                <a:spcAft>
                  <a:spcPts val="0"/>
                </a:spcAft>
                <a:buClr>
                  <a:srgbClr val="495AD4"/>
                </a:buClr>
                <a:buSzPct val="150000"/>
                <a:tabLst/>
                <a:defRPr/>
              </a:pPr>
              <a:endParaRPr kumimoji="0" lang="es-MX" sz="2400" b="0" i="0" u="none" strike="noStrike" kern="0" cap="none" spc="0" normalizeH="0" baseline="0" noProof="0" dirty="0" smtClean="0">
                <a:ln>
                  <a:noFill/>
                </a:ln>
                <a:solidFill>
                  <a:srgbClr val="001689"/>
                </a:solidFill>
                <a:effectLst/>
                <a:uLnTx/>
                <a:uFillTx/>
                <a:latin typeface="Montserrat" panose="00000500000000000000" pitchFamily="2" charset="0"/>
                <a:ea typeface="+mn-ea"/>
              </a:endParaRPr>
            </a:p>
          </p:txBody>
        </p:sp>
      </p:grpSp>
      <p:pic>
        <p:nvPicPr>
          <p:cNvPr id="17" name="Imagen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9107080"/>
            <a:ext cx="5314833" cy="832869"/>
          </a:xfrm>
          <a:prstGeom prst="rect">
            <a:avLst/>
          </a:prstGeom>
        </p:spPr>
      </p:pic>
    </p:spTree>
    <p:extLst>
      <p:ext uri="{BB962C8B-B14F-4D97-AF65-F5344CB8AC3E}">
        <p14:creationId xmlns:p14="http://schemas.microsoft.com/office/powerpoint/2010/main" val="31000440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8759928"/>
            <a:ext cx="18275935" cy="1527175"/>
          </a:xfrm>
          <a:custGeom>
            <a:avLst/>
            <a:gdLst/>
            <a:ahLst/>
            <a:cxnLst/>
            <a:rect l="l" t="t" r="r" b="b"/>
            <a:pathLst>
              <a:path w="18275935" h="1527175">
                <a:moveTo>
                  <a:pt x="0" y="0"/>
                </a:moveTo>
                <a:lnTo>
                  <a:pt x="18275497" y="0"/>
                </a:lnTo>
                <a:lnTo>
                  <a:pt x="18275497" y="1527071"/>
                </a:lnTo>
                <a:lnTo>
                  <a:pt x="0" y="1527071"/>
                </a:lnTo>
                <a:lnTo>
                  <a:pt x="0" y="0"/>
                </a:lnTo>
                <a:close/>
              </a:path>
            </a:pathLst>
          </a:custGeom>
          <a:solidFill>
            <a:srgbClr val="FFFFFF"/>
          </a:solidFill>
        </p:spPr>
        <p:txBody>
          <a:bodyPr wrap="square" lIns="0" tIns="0" rIns="0" bIns="0" rtlCol="0"/>
          <a:lstStyle/>
          <a:p>
            <a:endParaRPr/>
          </a:p>
        </p:txBody>
      </p:sp>
      <p:sp>
        <p:nvSpPr>
          <p:cNvPr id="5" name="object 5"/>
          <p:cNvSpPr txBox="1">
            <a:spLocks noGrp="1"/>
          </p:cNvSpPr>
          <p:nvPr>
            <p:ph type="ctrTitle"/>
          </p:nvPr>
        </p:nvSpPr>
        <p:spPr>
          <a:xfrm>
            <a:off x="533400" y="3162300"/>
            <a:ext cx="9144000" cy="4766690"/>
          </a:xfrm>
          <a:prstGeom prst="rect">
            <a:avLst/>
          </a:prstGeom>
        </p:spPr>
        <p:txBody>
          <a:bodyPr vert="horz" wrap="square" lIns="0" tIns="148590" rIns="0" bIns="0" rtlCol="0">
            <a:spAutoFit/>
          </a:bodyPr>
          <a:lstStyle/>
          <a:p>
            <a:r>
              <a:rPr lang="es-MX" sz="6000" dirty="0">
                <a:solidFill>
                  <a:srgbClr val="001689"/>
                </a:solidFill>
                <a:latin typeface="Montserrat" panose="00000500000000000000" pitchFamily="2" charset="0"/>
              </a:rPr>
              <a:t>Alternativas Modificaciones y Adecuaciones en la aplicación de la MML a los </a:t>
            </a:r>
            <a:r>
              <a:rPr lang="es-MX" sz="6000" dirty="0" err="1">
                <a:solidFill>
                  <a:srgbClr val="001689"/>
                </a:solidFill>
                <a:latin typeface="Montserrat" panose="00000500000000000000" pitchFamily="2" charset="0"/>
              </a:rPr>
              <a:t>Pp</a:t>
            </a:r>
            <a:r>
              <a:rPr lang="es-MX" sz="6000" dirty="0">
                <a:solidFill>
                  <a:srgbClr val="001689"/>
                </a:solidFill>
                <a:latin typeface="Montserrat" panose="00000500000000000000" pitchFamily="2" charset="0"/>
              </a:rPr>
              <a:t> del Ramo 6</a:t>
            </a:r>
            <a:r>
              <a:rPr lang="es-MX" sz="6000" dirty="0"/>
              <a:t>.</a:t>
            </a:r>
            <a:endParaRPr lang="es-MX" sz="6000" dirty="0">
              <a:solidFill>
                <a:srgbClr val="EB8517"/>
              </a:solidFill>
              <a:latin typeface="Montserrat" panose="00000500000000000000" pitchFamily="2" charset="0"/>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9107080"/>
            <a:ext cx="5314833" cy="832869"/>
          </a:xfrm>
          <a:prstGeom prst="rect">
            <a:avLst/>
          </a:prstGeom>
        </p:spPr>
      </p:pic>
      <p:pic>
        <p:nvPicPr>
          <p:cNvPr id="7" name="Picture 7">
            <a:extLst>
              <a:ext uri="{FF2B5EF4-FFF2-40B4-BE49-F238E27FC236}">
                <a16:creationId xmlns:a16="http://schemas.microsoft.com/office/drawing/2014/main" id="{BC82D3EF-613D-6579-12F5-E13D16B2A75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2000" y="904780"/>
            <a:ext cx="4560165" cy="1397864"/>
          </a:xfrm>
          <a:prstGeom prst="rect">
            <a:avLst/>
          </a:prstGeom>
        </p:spPr>
      </p:pic>
    </p:spTree>
    <p:extLst>
      <p:ext uri="{BB962C8B-B14F-4D97-AF65-F5344CB8AC3E}">
        <p14:creationId xmlns:p14="http://schemas.microsoft.com/office/powerpoint/2010/main" val="33505440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645C98-511B-65F7-9013-6DEB32DCE7CA}"/>
              </a:ext>
            </a:extLst>
          </p:cNvPr>
          <p:cNvSpPr>
            <a:spLocks noGrp="1"/>
          </p:cNvSpPr>
          <p:nvPr>
            <p:ph type="title"/>
          </p:nvPr>
        </p:nvSpPr>
        <p:spPr>
          <a:xfrm>
            <a:off x="1016000" y="810949"/>
            <a:ext cx="12533630" cy="561692"/>
          </a:xfrm>
        </p:spPr>
        <p:txBody>
          <a:bodyPr/>
          <a:lstStyle/>
          <a:p>
            <a:r>
              <a:rPr lang="es-MX" dirty="0">
                <a:solidFill>
                  <a:srgbClr val="001689"/>
                </a:solidFill>
                <a:latin typeface="Montserrat" panose="00000500000000000000" pitchFamily="2" charset="0"/>
              </a:rPr>
              <a:t>¿Alternativas?</a:t>
            </a:r>
          </a:p>
        </p:txBody>
      </p:sp>
      <p:pic>
        <p:nvPicPr>
          <p:cNvPr id="4" name="Picture 7">
            <a:extLst>
              <a:ext uri="{FF2B5EF4-FFF2-40B4-BE49-F238E27FC236}">
                <a16:creationId xmlns:a16="http://schemas.microsoft.com/office/drawing/2014/main" id="{328DD441-EDD5-5C8B-1B06-25D160D8159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249400" y="517157"/>
            <a:ext cx="3459858" cy="1060578"/>
          </a:xfrm>
          <a:prstGeom prst="rect">
            <a:avLst/>
          </a:prstGeom>
        </p:spPr>
      </p:pic>
      <p:sp>
        <p:nvSpPr>
          <p:cNvPr id="5" name="object 6">
            <a:extLst>
              <a:ext uri="{FF2B5EF4-FFF2-40B4-BE49-F238E27FC236}">
                <a16:creationId xmlns:a16="http://schemas.microsoft.com/office/drawing/2014/main" id="{42022447-EE31-C626-F399-304922F0796A}"/>
              </a:ext>
            </a:extLst>
          </p:cNvPr>
          <p:cNvSpPr/>
          <p:nvPr/>
        </p:nvSpPr>
        <p:spPr>
          <a:xfrm>
            <a:off x="0" y="1648586"/>
            <a:ext cx="3916679" cy="38100"/>
          </a:xfrm>
          <a:custGeom>
            <a:avLst/>
            <a:gdLst/>
            <a:ahLst/>
            <a:cxnLst/>
            <a:rect l="l" t="t" r="r" b="b"/>
            <a:pathLst>
              <a:path w="3916679" h="38100">
                <a:moveTo>
                  <a:pt x="0" y="38099"/>
                </a:moveTo>
                <a:lnTo>
                  <a:pt x="0" y="0"/>
                </a:lnTo>
                <a:lnTo>
                  <a:pt x="3916242" y="0"/>
                </a:lnTo>
                <a:lnTo>
                  <a:pt x="3916242" y="38099"/>
                </a:lnTo>
                <a:lnTo>
                  <a:pt x="0" y="38099"/>
                </a:lnTo>
                <a:close/>
              </a:path>
            </a:pathLst>
          </a:custGeom>
          <a:solidFill>
            <a:srgbClr val="E98517"/>
          </a:solidFill>
        </p:spPr>
        <p:txBody>
          <a:bodyPr wrap="square" lIns="0" tIns="0" rIns="0" bIns="0" rtlCol="0"/>
          <a:lstStyle/>
          <a:p>
            <a:endParaRPr/>
          </a:p>
        </p:txBody>
      </p:sp>
      <p:sp>
        <p:nvSpPr>
          <p:cNvPr id="7" name="Rectángulo redondeado 1">
            <a:extLst>
              <a:ext uri="{FF2B5EF4-FFF2-40B4-BE49-F238E27FC236}">
                <a16:creationId xmlns:a16="http://schemas.microsoft.com/office/drawing/2014/main" id="{6D1D6956-A7E2-A421-7A24-87E784D7FFD0}"/>
              </a:ext>
            </a:extLst>
          </p:cNvPr>
          <p:cNvSpPr/>
          <p:nvPr/>
        </p:nvSpPr>
        <p:spPr>
          <a:xfrm>
            <a:off x="1143000" y="2781300"/>
            <a:ext cx="13411200" cy="3276600"/>
          </a:xfrm>
          <a:prstGeom prst="roundRect">
            <a:avLst/>
          </a:prstGeom>
          <a:solidFill>
            <a:srgbClr val="7C88E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Marcador de texto 2">
            <a:extLst>
              <a:ext uri="{FF2B5EF4-FFF2-40B4-BE49-F238E27FC236}">
                <a16:creationId xmlns:a16="http://schemas.microsoft.com/office/drawing/2014/main" id="{90425136-5A19-8648-390A-727DF9F77EBD}"/>
              </a:ext>
            </a:extLst>
          </p:cNvPr>
          <p:cNvSpPr>
            <a:spLocks noGrp="1"/>
          </p:cNvSpPr>
          <p:nvPr>
            <p:ph type="body" idx="1"/>
          </p:nvPr>
        </p:nvSpPr>
        <p:spPr>
          <a:xfrm>
            <a:off x="1600200" y="3296841"/>
            <a:ext cx="12573000" cy="2954655"/>
          </a:xfrm>
        </p:spPr>
        <p:txBody>
          <a:bodyPr/>
          <a:lstStyle/>
          <a:p>
            <a:r>
              <a:rPr lang="es-MX" b="1" dirty="0">
                <a:solidFill>
                  <a:srgbClr val="FFFFFF"/>
                </a:solidFill>
                <a:latin typeface="Montserrat" pitchFamily="2" charset="0"/>
              </a:rPr>
              <a:t>¿Cómo es posible medir la calidad de las políticas o regulaciones?</a:t>
            </a:r>
          </a:p>
          <a:p>
            <a:endParaRPr lang="es-MX" b="1" dirty="0">
              <a:solidFill>
                <a:srgbClr val="FFFFFF"/>
              </a:solidFill>
              <a:latin typeface="Montserrat" pitchFamily="2" charset="0"/>
            </a:endParaRPr>
          </a:p>
          <a:p>
            <a:r>
              <a:rPr lang="es-MX" b="1" dirty="0">
                <a:solidFill>
                  <a:srgbClr val="FFFFFF"/>
                </a:solidFill>
                <a:latin typeface="Montserrat" pitchFamily="2" charset="0"/>
              </a:rPr>
              <a:t>¿Cómo es posible medir la calidad en la implementación de una política o regulación?</a:t>
            </a:r>
          </a:p>
          <a:p>
            <a:endParaRPr lang="es-MX" b="1" dirty="0">
              <a:solidFill>
                <a:srgbClr val="FFFFFF"/>
              </a:solidFill>
              <a:latin typeface="Montserrat" pitchFamily="2" charset="0"/>
            </a:endParaRPr>
          </a:p>
          <a:p>
            <a:r>
              <a:rPr lang="es-MX" b="1" dirty="0">
                <a:solidFill>
                  <a:srgbClr val="FFFFFF"/>
                </a:solidFill>
                <a:latin typeface="Montserrat" pitchFamily="2" charset="0"/>
              </a:rPr>
              <a:t>¿Cómo mejoramos al conceptualizar, diseñar, medir y evaluar los </a:t>
            </a:r>
            <a:r>
              <a:rPr lang="es-MX" b="1" dirty="0" err="1">
                <a:solidFill>
                  <a:srgbClr val="FFFFFF"/>
                </a:solidFill>
                <a:latin typeface="Montserrat" pitchFamily="2" charset="0"/>
              </a:rPr>
              <a:t>Pp</a:t>
            </a:r>
            <a:r>
              <a:rPr lang="es-MX" b="1" dirty="0">
                <a:solidFill>
                  <a:srgbClr val="FFFFFF"/>
                </a:solidFill>
                <a:latin typeface="Montserrat" pitchFamily="2" charset="0"/>
              </a:rPr>
              <a:t> de modalidad G y P?</a:t>
            </a:r>
          </a:p>
          <a:p>
            <a:endParaRPr lang="es-MX" dirty="0">
              <a:solidFill>
                <a:srgbClr val="FFFFFF"/>
              </a:solidFill>
            </a:endParaRPr>
          </a:p>
        </p:txBody>
      </p:sp>
      <p:sp>
        <p:nvSpPr>
          <p:cNvPr id="8" name="Rectángulo redondeado 1">
            <a:extLst>
              <a:ext uri="{FF2B5EF4-FFF2-40B4-BE49-F238E27FC236}">
                <a16:creationId xmlns:a16="http://schemas.microsoft.com/office/drawing/2014/main" id="{74660D52-ED05-143A-A1CC-DE33A7654A5A}"/>
              </a:ext>
            </a:extLst>
          </p:cNvPr>
          <p:cNvSpPr/>
          <p:nvPr/>
        </p:nvSpPr>
        <p:spPr>
          <a:xfrm>
            <a:off x="10515600" y="6403896"/>
            <a:ext cx="7193658" cy="2605021"/>
          </a:xfrm>
          <a:prstGeom prst="roundRect">
            <a:avLst/>
          </a:prstGeom>
          <a:solidFill>
            <a:srgbClr val="EB851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Marcador de texto 2">
            <a:extLst>
              <a:ext uri="{FF2B5EF4-FFF2-40B4-BE49-F238E27FC236}">
                <a16:creationId xmlns:a16="http://schemas.microsoft.com/office/drawing/2014/main" id="{619FD8E3-0BCB-2D77-E97D-05F4A140AF65}"/>
              </a:ext>
            </a:extLst>
          </p:cNvPr>
          <p:cNvSpPr txBox="1">
            <a:spLocks/>
          </p:cNvSpPr>
          <p:nvPr/>
        </p:nvSpPr>
        <p:spPr>
          <a:xfrm>
            <a:off x="11125200" y="6819900"/>
            <a:ext cx="9237406" cy="1846659"/>
          </a:xfrm>
          <a:prstGeom prst="rect">
            <a:avLst/>
          </a:prstGeom>
        </p:spPr>
        <p:txBody>
          <a:bodyPr wrap="square" lIns="0" tIns="0" rIns="0" bIns="0">
            <a:spAutoFit/>
          </a:bodyPr>
          <a:lstStyle>
            <a:lvl1pPr marL="0">
              <a:defRPr sz="2400" b="0" i="0">
                <a:solidFill>
                  <a:srgbClr val="001689"/>
                </a:solidFill>
                <a:latin typeface="DM Sans"/>
                <a:ea typeface="+mn-ea"/>
                <a:cs typeface="DM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s-MX" b="1" dirty="0">
                <a:solidFill>
                  <a:srgbClr val="FFFFFF"/>
                </a:solidFill>
                <a:latin typeface="Montserrat" pitchFamily="2" charset="0"/>
              </a:rPr>
              <a:t>Enfoque de procesos</a:t>
            </a:r>
          </a:p>
          <a:p>
            <a:endParaRPr lang="es-MX" b="1" dirty="0">
              <a:solidFill>
                <a:srgbClr val="FFFFFF"/>
              </a:solidFill>
              <a:latin typeface="Montserrat" pitchFamily="2" charset="0"/>
            </a:endParaRPr>
          </a:p>
          <a:p>
            <a:r>
              <a:rPr lang="es-MX" b="1" dirty="0">
                <a:solidFill>
                  <a:srgbClr val="FFFFFF"/>
                </a:solidFill>
                <a:latin typeface="Montserrat" pitchFamily="2" charset="0"/>
              </a:rPr>
              <a:t>Mejora en la calidad de los indicadores</a:t>
            </a:r>
          </a:p>
          <a:p>
            <a:endParaRPr lang="es-MX" b="1" dirty="0">
              <a:solidFill>
                <a:srgbClr val="FFFFFF"/>
              </a:solidFill>
              <a:latin typeface="Montserrat" pitchFamily="2" charset="0"/>
            </a:endParaRPr>
          </a:p>
          <a:p>
            <a:r>
              <a:rPr lang="es-MX" b="1" dirty="0">
                <a:solidFill>
                  <a:srgbClr val="FFFFFF"/>
                </a:solidFill>
                <a:latin typeface="Montserrat" pitchFamily="2" charset="0"/>
              </a:rPr>
              <a:t>Apego a la MML</a:t>
            </a:r>
          </a:p>
        </p:txBody>
      </p:sp>
      <p:sp>
        <p:nvSpPr>
          <p:cNvPr id="10" name="Arco 9">
            <a:extLst>
              <a:ext uri="{FF2B5EF4-FFF2-40B4-BE49-F238E27FC236}">
                <a16:creationId xmlns:a16="http://schemas.microsoft.com/office/drawing/2014/main" id="{7164FF6E-3367-BC0F-E70E-3FE5EC7F7208}"/>
              </a:ext>
            </a:extLst>
          </p:cNvPr>
          <p:cNvSpPr/>
          <p:nvPr/>
        </p:nvSpPr>
        <p:spPr>
          <a:xfrm rot="11112171">
            <a:off x="8157686" y="5963093"/>
            <a:ext cx="2117516" cy="2164136"/>
          </a:xfrm>
          <a:prstGeom prst="arc">
            <a:avLst>
              <a:gd name="adj1" fmla="val 15548964"/>
              <a:gd name="adj2" fmla="val 640359"/>
            </a:avLst>
          </a:prstGeom>
          <a:ln w="57150">
            <a:solidFill>
              <a:srgbClr val="495AD4"/>
            </a:solidFill>
            <a:prstDash val="sysDot"/>
            <a:headEnd type="arrow"/>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9107080"/>
            <a:ext cx="5314833" cy="832869"/>
          </a:xfrm>
          <a:prstGeom prst="rect">
            <a:avLst/>
          </a:prstGeom>
        </p:spPr>
      </p:pic>
    </p:spTree>
    <p:extLst>
      <p:ext uri="{BB962C8B-B14F-4D97-AF65-F5344CB8AC3E}">
        <p14:creationId xmlns:p14="http://schemas.microsoft.com/office/powerpoint/2010/main" val="17378688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533400" y="441527"/>
            <a:ext cx="13016230" cy="1136208"/>
          </a:xfrm>
          <a:prstGeom prst="rect">
            <a:avLst/>
          </a:prstGeom>
        </p:spPr>
        <p:txBody>
          <a:bodyPr vert="horz" wrap="square" lIns="0" tIns="12700" rIns="0" bIns="0" rtlCol="0">
            <a:spAutoFit/>
          </a:bodyPr>
          <a:lstStyle/>
          <a:p>
            <a:pPr marL="12700" algn="ctr">
              <a:lnSpc>
                <a:spcPct val="100000"/>
              </a:lnSpc>
              <a:spcBef>
                <a:spcPts val="100"/>
              </a:spcBef>
            </a:pPr>
            <a:r>
              <a:rPr lang="es-MX" dirty="0">
                <a:solidFill>
                  <a:srgbClr val="001689"/>
                </a:solidFill>
                <a:latin typeface="Montserrat" panose="00000500000000000000" pitchFamily="2" charset="0"/>
              </a:rPr>
              <a:t>Alternativas Modificaciones y Adecuaciones en la aplicación de la MML a los </a:t>
            </a:r>
            <a:r>
              <a:rPr lang="es-MX" dirty="0" err="1">
                <a:solidFill>
                  <a:srgbClr val="001689"/>
                </a:solidFill>
                <a:latin typeface="Montserrat" panose="00000500000000000000" pitchFamily="2" charset="0"/>
              </a:rPr>
              <a:t>Pp</a:t>
            </a:r>
            <a:r>
              <a:rPr lang="es-MX" dirty="0">
                <a:solidFill>
                  <a:srgbClr val="001689"/>
                </a:solidFill>
                <a:latin typeface="Montserrat" panose="00000500000000000000" pitchFamily="2" charset="0"/>
              </a:rPr>
              <a:t> del Ramo 6.</a:t>
            </a:r>
            <a:endParaRPr dirty="0">
              <a:solidFill>
                <a:srgbClr val="001689"/>
              </a:solidFill>
              <a:latin typeface="Montserrat" panose="00000500000000000000" pitchFamily="2" charset="0"/>
            </a:endParaRPr>
          </a:p>
        </p:txBody>
      </p:sp>
      <p:sp>
        <p:nvSpPr>
          <p:cNvPr id="6" name="object 6"/>
          <p:cNvSpPr/>
          <p:nvPr/>
        </p:nvSpPr>
        <p:spPr>
          <a:xfrm>
            <a:off x="0" y="1648586"/>
            <a:ext cx="3916679" cy="38100"/>
          </a:xfrm>
          <a:custGeom>
            <a:avLst/>
            <a:gdLst/>
            <a:ahLst/>
            <a:cxnLst/>
            <a:rect l="l" t="t" r="r" b="b"/>
            <a:pathLst>
              <a:path w="3916679" h="38100">
                <a:moveTo>
                  <a:pt x="0" y="38099"/>
                </a:moveTo>
                <a:lnTo>
                  <a:pt x="0" y="0"/>
                </a:lnTo>
                <a:lnTo>
                  <a:pt x="3916242" y="0"/>
                </a:lnTo>
                <a:lnTo>
                  <a:pt x="3916242" y="38099"/>
                </a:lnTo>
                <a:lnTo>
                  <a:pt x="0" y="38099"/>
                </a:lnTo>
                <a:close/>
              </a:path>
            </a:pathLst>
          </a:custGeom>
          <a:solidFill>
            <a:srgbClr val="E98517"/>
          </a:solidFill>
        </p:spPr>
        <p:txBody>
          <a:bodyPr wrap="square" lIns="0" tIns="0" rIns="0" bIns="0" rtlCol="0"/>
          <a:lstStyle/>
          <a:p>
            <a:endParaRPr/>
          </a:p>
        </p:txBody>
      </p:sp>
      <p:pic>
        <p:nvPicPr>
          <p:cNvPr id="8" name="Picture 7">
            <a:extLst>
              <a:ext uri="{FF2B5EF4-FFF2-40B4-BE49-F238E27FC236}">
                <a16:creationId xmlns:a16="http://schemas.microsoft.com/office/drawing/2014/main" id="{A20EA7A8-A10E-5304-1D02-6B3C8D929A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249400" y="517157"/>
            <a:ext cx="3459858" cy="1060578"/>
          </a:xfrm>
          <a:prstGeom prst="rect">
            <a:avLst/>
          </a:prstGeom>
        </p:spPr>
      </p:pic>
      <p:graphicFrame>
        <p:nvGraphicFramePr>
          <p:cNvPr id="15" name="Tabla 14">
            <a:extLst>
              <a:ext uri="{FF2B5EF4-FFF2-40B4-BE49-F238E27FC236}">
                <a16:creationId xmlns:a16="http://schemas.microsoft.com/office/drawing/2014/main" id="{A73D21E2-067E-D473-ADDE-451F7AF43B6A}"/>
              </a:ext>
            </a:extLst>
          </p:cNvPr>
          <p:cNvGraphicFramePr>
            <a:graphicFrameLocks noGrp="1"/>
          </p:cNvGraphicFramePr>
          <p:nvPr>
            <p:extLst/>
          </p:nvPr>
        </p:nvGraphicFramePr>
        <p:xfrm>
          <a:off x="1219200" y="3399215"/>
          <a:ext cx="15544800" cy="3954086"/>
        </p:xfrm>
        <a:graphic>
          <a:graphicData uri="http://schemas.openxmlformats.org/drawingml/2006/table">
            <a:tbl>
              <a:tblPr/>
              <a:tblGrid>
                <a:gridCol w="2457938">
                  <a:extLst>
                    <a:ext uri="{9D8B030D-6E8A-4147-A177-3AD203B41FA5}">
                      <a16:colId xmlns:a16="http://schemas.microsoft.com/office/drawing/2014/main" val="3742130413"/>
                    </a:ext>
                  </a:extLst>
                </a:gridCol>
                <a:gridCol w="3223410">
                  <a:extLst>
                    <a:ext uri="{9D8B030D-6E8A-4147-A177-3AD203B41FA5}">
                      <a16:colId xmlns:a16="http://schemas.microsoft.com/office/drawing/2014/main" val="565589256"/>
                    </a:ext>
                  </a:extLst>
                </a:gridCol>
                <a:gridCol w="4017543">
                  <a:extLst>
                    <a:ext uri="{9D8B030D-6E8A-4147-A177-3AD203B41FA5}">
                      <a16:colId xmlns:a16="http://schemas.microsoft.com/office/drawing/2014/main" val="2257734735"/>
                    </a:ext>
                  </a:extLst>
                </a:gridCol>
                <a:gridCol w="5845909">
                  <a:extLst>
                    <a:ext uri="{9D8B030D-6E8A-4147-A177-3AD203B41FA5}">
                      <a16:colId xmlns:a16="http://schemas.microsoft.com/office/drawing/2014/main" val="1902764954"/>
                    </a:ext>
                  </a:extLst>
                </a:gridCol>
              </a:tblGrid>
              <a:tr h="1445366">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s-MX" sz="2400" b="1" i="0" dirty="0">
                          <a:solidFill>
                            <a:schemeClr val="bg1"/>
                          </a:solidFill>
                          <a:latin typeface="Montserrat" panose="00000500000000000000" pitchFamily="2" charset="0"/>
                          <a:ea typeface="+mn-ea"/>
                          <a:cs typeface="+mn-cs"/>
                        </a:rPr>
                        <a:t>PP</a:t>
                      </a:r>
                    </a:p>
                  </a:txBody>
                  <a:tcPr marL="137160" marR="137160" marT="137160" marB="137160" anchor="ctr">
                    <a:lnL>
                      <a:noFill/>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solidFill>
                      <a:srgbClr val="EB8517"/>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s-MX" sz="2400" b="1" i="0" dirty="0">
                          <a:solidFill>
                            <a:schemeClr val="bg1"/>
                          </a:solidFill>
                          <a:latin typeface="Montserrat" panose="00000500000000000000" pitchFamily="2" charset="0"/>
                          <a:ea typeface="+mn-ea"/>
                          <a:cs typeface="+mn-cs"/>
                        </a:rPr>
                        <a:t>Número de Indicadores en la MIR</a:t>
                      </a:r>
                    </a:p>
                  </a:txBody>
                  <a:tcPr marL="137160" marR="137160" marT="137160" marB="13716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a:noFill/>
                    </a:lnB>
                    <a:solidFill>
                      <a:srgbClr val="EB8517"/>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s-MX" sz="2400" b="1" i="0" dirty="0">
                          <a:solidFill>
                            <a:schemeClr val="bg1"/>
                          </a:solidFill>
                          <a:latin typeface="Montserrat" panose="00000500000000000000" pitchFamily="2" charset="0"/>
                          <a:ea typeface="+mn-ea"/>
                          <a:cs typeface="+mn-cs"/>
                        </a:rPr>
                        <a:t>Número total de Procedimientos</a:t>
                      </a:r>
                    </a:p>
                  </a:txBody>
                  <a:tcPr marL="137160" marR="137160" marT="137160" marB="13716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a:noFill/>
                    </a:lnB>
                    <a:solidFill>
                      <a:srgbClr val="EB8517"/>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s-MX" sz="2400" b="1" i="0" dirty="0">
                          <a:solidFill>
                            <a:schemeClr val="bg1"/>
                          </a:solidFill>
                          <a:latin typeface="Montserrat" panose="00000500000000000000" pitchFamily="2" charset="0"/>
                          <a:ea typeface="+mn-ea"/>
                          <a:cs typeface="+mn-cs"/>
                        </a:rPr>
                        <a:t>Número de Procedimientos Vinculados a indicadores en la MIR</a:t>
                      </a:r>
                    </a:p>
                  </a:txBody>
                  <a:tcPr marL="137160" marR="137160" marT="137160" marB="137160" anchor="ctr">
                    <a:lnL w="19050" cap="flat" cmpd="sng" algn="ctr">
                      <a:solidFill>
                        <a:schemeClr val="bg1"/>
                      </a:solidFill>
                      <a:prstDash val="solid"/>
                      <a:round/>
                      <a:headEnd type="none" w="med" len="med"/>
                      <a:tailEnd type="none" w="med" len="med"/>
                    </a:lnL>
                    <a:lnR>
                      <a:noFill/>
                    </a:lnR>
                    <a:lnT>
                      <a:noFill/>
                    </a:lnT>
                    <a:lnB>
                      <a:noFill/>
                    </a:lnB>
                    <a:solidFill>
                      <a:srgbClr val="EB8517"/>
                    </a:solidFill>
                  </a:tcPr>
                </a:tc>
                <a:extLst>
                  <a:ext uri="{0D108BD9-81ED-4DB2-BD59-A6C34878D82A}">
                    <a16:rowId xmlns:a16="http://schemas.microsoft.com/office/drawing/2014/main" val="2228816350"/>
                  </a:ext>
                </a:extLst>
              </a:tr>
              <a:tr h="1254360">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2400" b="1" i="0" dirty="0">
                          <a:solidFill>
                            <a:srgbClr val="001689"/>
                          </a:solidFill>
                          <a:latin typeface="Montserrat" panose="00000500000000000000" pitchFamily="2" charset="0"/>
                          <a:ea typeface="+mn-ea"/>
                          <a:cs typeface="+mn-cs"/>
                        </a:rPr>
                        <a:t>G 001</a:t>
                      </a:r>
                    </a:p>
                  </a:txBody>
                  <a:tcPr marL="27906" marR="3101" marT="3101" marB="37208" anchor="ctr">
                    <a:lnL>
                      <a:noFill/>
                    </a:lnL>
                    <a:lnR>
                      <a:noFill/>
                    </a:lnR>
                    <a:lnT w="19050" cap="flat" cmpd="sng" algn="ctr">
                      <a:solidFill>
                        <a:schemeClr val="bg1"/>
                      </a:solidFill>
                      <a:prstDash val="solid"/>
                      <a:round/>
                      <a:headEnd type="none" w="med" len="med"/>
                      <a:tailEnd type="none" w="med" len="med"/>
                    </a:lnT>
                    <a:lnB>
                      <a:noFill/>
                    </a:lnB>
                    <a:solidFill>
                      <a:srgbClr val="F6F6FF"/>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s-MX" sz="2400" b="1" i="0" dirty="0">
                          <a:solidFill>
                            <a:srgbClr val="001689"/>
                          </a:solidFill>
                          <a:latin typeface="Montserrat" panose="00000500000000000000" pitchFamily="2" charset="0"/>
                          <a:ea typeface="+mn-ea"/>
                          <a:cs typeface="+mn-cs"/>
                        </a:rPr>
                        <a:t>16</a:t>
                      </a:r>
                    </a:p>
                  </a:txBody>
                  <a:tcPr marL="36195" marR="36195" marT="0" marB="0" anchor="ctr">
                    <a:lnL>
                      <a:noFill/>
                    </a:lnL>
                    <a:lnR>
                      <a:noFill/>
                    </a:lnR>
                    <a:lnT>
                      <a:noFill/>
                    </a:lnT>
                    <a:lnB>
                      <a:noFill/>
                    </a:lnB>
                    <a:solidFill>
                      <a:srgbClr val="F6F6FF"/>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s-MX" sz="2400" b="1" i="0" dirty="0">
                          <a:solidFill>
                            <a:srgbClr val="001689"/>
                          </a:solidFill>
                          <a:latin typeface="Montserrat" panose="00000500000000000000" pitchFamily="2" charset="0"/>
                          <a:ea typeface="+mn-ea"/>
                          <a:cs typeface="+mn-cs"/>
                        </a:rPr>
                        <a:t>37</a:t>
                      </a:r>
                    </a:p>
                  </a:txBody>
                  <a:tcPr marL="36195" marR="36195" marT="0" marB="0" anchor="ctr">
                    <a:lnL>
                      <a:noFill/>
                    </a:lnL>
                    <a:lnR w="19050" cap="flat" cmpd="sng" algn="ctr">
                      <a:solidFill>
                        <a:schemeClr val="bg1"/>
                      </a:solidFill>
                      <a:prstDash val="solid"/>
                      <a:round/>
                      <a:headEnd type="none" w="med" len="med"/>
                      <a:tailEnd type="none" w="med" len="med"/>
                    </a:lnR>
                    <a:lnT>
                      <a:noFill/>
                    </a:lnT>
                    <a:lnB>
                      <a:noFill/>
                    </a:lnB>
                    <a:solidFill>
                      <a:srgbClr val="F6F6FF"/>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s-MX" sz="2400" b="1" i="0" dirty="0">
                          <a:solidFill>
                            <a:srgbClr val="001689"/>
                          </a:solidFill>
                          <a:latin typeface="Montserrat" panose="00000500000000000000" pitchFamily="2" charset="0"/>
                          <a:ea typeface="+mn-ea"/>
                          <a:cs typeface="+mn-cs"/>
                        </a:rPr>
                        <a:t>10</a:t>
                      </a:r>
                    </a:p>
                  </a:txBody>
                  <a:tcPr marL="36195" marR="36195" marT="0" marB="0" anchor="ctr">
                    <a:lnL w="19050" cap="flat" cmpd="sng" algn="ctr">
                      <a:solidFill>
                        <a:schemeClr val="bg1"/>
                      </a:solidFill>
                      <a:prstDash val="solid"/>
                      <a:round/>
                      <a:headEnd type="none" w="med" len="med"/>
                      <a:tailEnd type="none" w="med" len="med"/>
                    </a:lnL>
                    <a:lnR>
                      <a:noFill/>
                    </a:lnR>
                    <a:lnT>
                      <a:noFill/>
                    </a:lnT>
                    <a:lnB w="19050" cap="flat" cmpd="sng" algn="ctr">
                      <a:solidFill>
                        <a:schemeClr val="bg1"/>
                      </a:solidFill>
                      <a:prstDash val="solid"/>
                      <a:round/>
                      <a:headEnd type="none" w="med" len="med"/>
                      <a:tailEnd type="none" w="med" len="med"/>
                    </a:lnB>
                    <a:solidFill>
                      <a:srgbClr val="F6F6FF"/>
                    </a:solidFill>
                  </a:tcPr>
                </a:tc>
                <a:extLst>
                  <a:ext uri="{0D108BD9-81ED-4DB2-BD59-A6C34878D82A}">
                    <a16:rowId xmlns:a16="http://schemas.microsoft.com/office/drawing/2014/main" val="2797781931"/>
                  </a:ext>
                </a:extLst>
              </a:tr>
              <a:tr h="1254360">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2400" b="1" i="0" dirty="0">
                          <a:solidFill>
                            <a:srgbClr val="001689"/>
                          </a:solidFill>
                          <a:latin typeface="Montserrat" panose="00000500000000000000" pitchFamily="2" charset="0"/>
                          <a:ea typeface="+mn-ea"/>
                          <a:cs typeface="+mn-cs"/>
                        </a:rPr>
                        <a:t>G 002</a:t>
                      </a:r>
                    </a:p>
                  </a:txBody>
                  <a:tcPr marL="27906" marR="3101" marT="3101" marB="37208" anchor="ctr">
                    <a:lnL>
                      <a:noFill/>
                    </a:lnL>
                    <a:lnR w="19050" cap="flat" cmpd="sng" algn="ctr">
                      <a:solidFill>
                        <a:schemeClr val="bg1"/>
                      </a:solidFill>
                      <a:prstDash val="solid"/>
                      <a:round/>
                      <a:headEnd type="none" w="med" len="med"/>
                      <a:tailEnd type="none" w="med" len="med"/>
                    </a:lnR>
                    <a:lnT>
                      <a:noFill/>
                    </a:lnT>
                    <a:lnB>
                      <a:noFill/>
                    </a:lnB>
                    <a:solidFill>
                      <a:srgbClr val="F6F6FF"/>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s-MX" sz="2400" b="1" i="0" dirty="0">
                          <a:solidFill>
                            <a:srgbClr val="001689"/>
                          </a:solidFill>
                          <a:latin typeface="Montserrat" panose="00000500000000000000" pitchFamily="2" charset="0"/>
                          <a:ea typeface="+mn-ea"/>
                          <a:cs typeface="+mn-cs"/>
                        </a:rPr>
                        <a:t>4</a:t>
                      </a:r>
                    </a:p>
                  </a:txBody>
                  <a:tcPr marL="36195" marR="36195"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a:noFill/>
                    </a:lnB>
                    <a:solidFill>
                      <a:srgbClr val="F6F6FF"/>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s-MX" sz="2400" b="1" i="0" dirty="0">
                          <a:solidFill>
                            <a:srgbClr val="001689"/>
                          </a:solidFill>
                          <a:latin typeface="Montserrat" panose="00000500000000000000" pitchFamily="2" charset="0"/>
                          <a:ea typeface="+mn-ea"/>
                          <a:cs typeface="+mn-cs"/>
                        </a:rPr>
                        <a:t>Información no </a:t>
                      </a:r>
                    </a:p>
                    <a:p>
                      <a:pPr marL="0" marR="0" indent="0" algn="ctr" defTabSz="914400" eaLnBrk="1" fontAlgn="auto" latinLnBrk="0" hangingPunct="1">
                        <a:lnSpc>
                          <a:spcPct val="100000"/>
                        </a:lnSpc>
                        <a:spcBef>
                          <a:spcPts val="0"/>
                        </a:spcBef>
                        <a:spcAft>
                          <a:spcPts val="0"/>
                        </a:spcAft>
                        <a:buClrTx/>
                        <a:buSzTx/>
                        <a:buFontTx/>
                        <a:buNone/>
                        <a:tabLst/>
                        <a:defRPr/>
                      </a:pPr>
                      <a:r>
                        <a:rPr lang="es-MX" sz="2400" b="1" i="0" dirty="0">
                          <a:solidFill>
                            <a:srgbClr val="001689"/>
                          </a:solidFill>
                          <a:latin typeface="Montserrat" panose="00000500000000000000" pitchFamily="2" charset="0"/>
                          <a:ea typeface="+mn-ea"/>
                          <a:cs typeface="+mn-cs"/>
                        </a:rPr>
                        <a:t>disponible</a:t>
                      </a:r>
                    </a:p>
                  </a:txBody>
                  <a:tcPr marL="36195" marR="36195"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a:noFill/>
                    </a:lnB>
                    <a:solidFill>
                      <a:srgbClr val="F6F6FF"/>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s-MX" sz="2400" b="1" i="0" dirty="0">
                          <a:solidFill>
                            <a:srgbClr val="001689"/>
                          </a:solidFill>
                          <a:latin typeface="Montserrat" panose="00000500000000000000" pitchFamily="2" charset="0"/>
                          <a:ea typeface="+mn-ea"/>
                          <a:cs typeface="+mn-cs"/>
                        </a:rPr>
                        <a:t>Información no </a:t>
                      </a:r>
                    </a:p>
                    <a:p>
                      <a:pPr marL="0" marR="0" indent="0" algn="ctr" defTabSz="914400" eaLnBrk="1" fontAlgn="auto" latinLnBrk="0" hangingPunct="1">
                        <a:lnSpc>
                          <a:spcPct val="100000"/>
                        </a:lnSpc>
                        <a:spcBef>
                          <a:spcPts val="0"/>
                        </a:spcBef>
                        <a:spcAft>
                          <a:spcPts val="0"/>
                        </a:spcAft>
                        <a:buClrTx/>
                        <a:buSzTx/>
                        <a:buFontTx/>
                        <a:buNone/>
                        <a:tabLst/>
                        <a:defRPr/>
                      </a:pPr>
                      <a:r>
                        <a:rPr lang="es-MX" sz="2400" b="1" i="0" dirty="0">
                          <a:solidFill>
                            <a:srgbClr val="001689"/>
                          </a:solidFill>
                          <a:latin typeface="Montserrat" panose="00000500000000000000" pitchFamily="2" charset="0"/>
                          <a:ea typeface="+mn-ea"/>
                          <a:cs typeface="+mn-cs"/>
                        </a:rPr>
                        <a:t>disponible</a:t>
                      </a:r>
                    </a:p>
                  </a:txBody>
                  <a:tcPr marL="36195" marR="36195" marT="0"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a:noFill/>
                    </a:lnB>
                    <a:solidFill>
                      <a:srgbClr val="F6F6FF"/>
                    </a:solidFill>
                  </a:tcPr>
                </a:tc>
                <a:extLst>
                  <a:ext uri="{0D108BD9-81ED-4DB2-BD59-A6C34878D82A}">
                    <a16:rowId xmlns:a16="http://schemas.microsoft.com/office/drawing/2014/main" val="3167747514"/>
                  </a:ext>
                </a:extLst>
              </a:tr>
            </a:tbl>
          </a:graphicData>
        </a:graphic>
      </p:graphicFrame>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9107080"/>
            <a:ext cx="5314833" cy="832869"/>
          </a:xfrm>
          <a:prstGeom prst="rect">
            <a:avLst/>
          </a:prstGeom>
        </p:spPr>
      </p:pic>
    </p:spTree>
    <p:extLst>
      <p:ext uri="{BB962C8B-B14F-4D97-AF65-F5344CB8AC3E}">
        <p14:creationId xmlns:p14="http://schemas.microsoft.com/office/powerpoint/2010/main" val="19311833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7924800" y="2486994"/>
            <a:ext cx="6096000" cy="457200"/>
          </a:xfrm>
          <a:prstGeom prst="roundRect">
            <a:avLst/>
          </a:prstGeom>
          <a:solidFill>
            <a:srgbClr val="EB8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5" name="object 5"/>
          <p:cNvSpPr txBox="1">
            <a:spLocks noGrp="1"/>
          </p:cNvSpPr>
          <p:nvPr>
            <p:ph type="title"/>
          </p:nvPr>
        </p:nvSpPr>
        <p:spPr>
          <a:xfrm>
            <a:off x="1016000" y="810949"/>
            <a:ext cx="12533630" cy="574516"/>
          </a:xfrm>
          <a:prstGeom prst="rect">
            <a:avLst/>
          </a:prstGeom>
        </p:spPr>
        <p:txBody>
          <a:bodyPr vert="horz" wrap="square" lIns="0" tIns="12700" rIns="0" bIns="0" rtlCol="0">
            <a:spAutoFit/>
          </a:bodyPr>
          <a:lstStyle/>
          <a:p>
            <a:pPr marL="12700">
              <a:lnSpc>
                <a:spcPct val="100000"/>
              </a:lnSpc>
              <a:spcBef>
                <a:spcPts val="100"/>
              </a:spcBef>
            </a:pPr>
            <a:r>
              <a:rPr lang="es-MX" dirty="0" smtClean="0">
                <a:solidFill>
                  <a:srgbClr val="001689"/>
                </a:solidFill>
                <a:latin typeface="Montserrat" panose="00000500000000000000" pitchFamily="2" charset="0"/>
              </a:rPr>
              <a:t>Ley de Planeación</a:t>
            </a:r>
            <a:endParaRPr spc="-10" dirty="0">
              <a:solidFill>
                <a:srgbClr val="001689"/>
              </a:solidFill>
              <a:latin typeface="Montserrat" panose="00000500000000000000" pitchFamily="2" charset="0"/>
            </a:endParaRPr>
          </a:p>
        </p:txBody>
      </p:sp>
      <p:sp>
        <p:nvSpPr>
          <p:cNvPr id="6" name="object 6"/>
          <p:cNvSpPr/>
          <p:nvPr/>
        </p:nvSpPr>
        <p:spPr>
          <a:xfrm>
            <a:off x="0" y="1648586"/>
            <a:ext cx="3916679" cy="38100"/>
          </a:xfrm>
          <a:custGeom>
            <a:avLst/>
            <a:gdLst/>
            <a:ahLst/>
            <a:cxnLst/>
            <a:rect l="l" t="t" r="r" b="b"/>
            <a:pathLst>
              <a:path w="3916679" h="38100">
                <a:moveTo>
                  <a:pt x="0" y="38099"/>
                </a:moveTo>
                <a:lnTo>
                  <a:pt x="0" y="0"/>
                </a:lnTo>
                <a:lnTo>
                  <a:pt x="3916242" y="0"/>
                </a:lnTo>
                <a:lnTo>
                  <a:pt x="3916242" y="38099"/>
                </a:lnTo>
                <a:lnTo>
                  <a:pt x="0" y="38099"/>
                </a:lnTo>
                <a:close/>
              </a:path>
            </a:pathLst>
          </a:custGeom>
          <a:solidFill>
            <a:srgbClr val="E98517"/>
          </a:solidFill>
        </p:spPr>
        <p:txBody>
          <a:bodyPr wrap="square" lIns="0" tIns="0" rIns="0" bIns="0" rtlCol="0"/>
          <a:lstStyle/>
          <a:p>
            <a:endParaRPr/>
          </a:p>
        </p:txBody>
      </p:sp>
      <p:pic>
        <p:nvPicPr>
          <p:cNvPr id="8" name="Picture 7">
            <a:extLst>
              <a:ext uri="{FF2B5EF4-FFF2-40B4-BE49-F238E27FC236}">
                <a16:creationId xmlns:a16="http://schemas.microsoft.com/office/drawing/2014/main" id="{A20EA7A8-A10E-5304-1D02-6B3C8D929A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249400" y="517157"/>
            <a:ext cx="3459858" cy="1060578"/>
          </a:xfrm>
          <a:prstGeom prst="rect">
            <a:avLst/>
          </a:prstGeom>
        </p:spPr>
      </p:pic>
      <p:sp>
        <p:nvSpPr>
          <p:cNvPr id="12" name="object 4"/>
          <p:cNvSpPr txBox="1">
            <a:spLocks noGrp="1"/>
          </p:cNvSpPr>
          <p:nvPr>
            <p:ph type="body" idx="1"/>
          </p:nvPr>
        </p:nvSpPr>
        <p:spPr>
          <a:xfrm>
            <a:off x="1524000" y="2370630"/>
            <a:ext cx="15115748" cy="2798201"/>
          </a:xfrm>
          <a:prstGeom prst="rect">
            <a:avLst/>
          </a:prstGeom>
        </p:spPr>
        <p:txBody>
          <a:bodyPr vert="horz" wrap="square" lIns="0" tIns="27939" rIns="0" bIns="0" rtlCol="0">
            <a:spAutoFit/>
          </a:bodyPr>
          <a:lstStyle/>
          <a:p>
            <a:pPr marL="342900" indent="-342900" algn="just">
              <a:lnSpc>
                <a:spcPct val="150000"/>
              </a:lnSpc>
              <a:buClr>
                <a:srgbClr val="EB8517"/>
              </a:buClr>
              <a:buFont typeface="Arial" panose="020B0604020202020204" pitchFamily="34" charset="0"/>
              <a:buChar char="•"/>
            </a:pPr>
            <a:r>
              <a:rPr lang="es-MX" dirty="0">
                <a:latin typeface="Montserrat" panose="00000500000000000000" pitchFamily="2" charset="0"/>
              </a:rPr>
              <a:t>Acciones que tienen como propósito la </a:t>
            </a:r>
            <a:r>
              <a:rPr lang="es-MX" b="1" dirty="0">
                <a:solidFill>
                  <a:schemeClr val="bg1"/>
                </a:solidFill>
                <a:latin typeface="Montserrat" panose="00000500000000000000" pitchFamily="2" charset="0"/>
              </a:rPr>
              <a:t>transformación de la realidad del país</a:t>
            </a:r>
            <a:r>
              <a:rPr lang="es-MX" dirty="0">
                <a:latin typeface="Montserrat" panose="00000500000000000000" pitchFamily="2" charset="0"/>
              </a:rPr>
              <a:t>, de conformidad con las normas, principios y objetivos que la Constitución y la ley establecen</a:t>
            </a:r>
            <a:r>
              <a:rPr lang="es-MX" dirty="0" smtClean="0">
                <a:latin typeface="Montserrat" panose="00000500000000000000" pitchFamily="2" charset="0"/>
              </a:rPr>
              <a:t>.</a:t>
            </a:r>
          </a:p>
          <a:p>
            <a:pPr algn="just">
              <a:lnSpc>
                <a:spcPct val="150000"/>
              </a:lnSpc>
            </a:pPr>
            <a:endParaRPr lang="es-MX" dirty="0">
              <a:latin typeface="Montserrat" panose="00000500000000000000" pitchFamily="2" charset="0"/>
            </a:endParaRPr>
          </a:p>
          <a:p>
            <a:pPr marL="342900" indent="-342900" algn="just">
              <a:lnSpc>
                <a:spcPct val="150000"/>
              </a:lnSpc>
              <a:buClr>
                <a:srgbClr val="EB8517"/>
              </a:buClr>
              <a:buFont typeface="Arial" panose="020B0604020202020204" pitchFamily="34" charset="0"/>
              <a:buChar char="•"/>
            </a:pPr>
            <a:r>
              <a:rPr lang="es-MX" dirty="0">
                <a:latin typeface="Montserrat" panose="00000500000000000000" pitchFamily="2" charset="0"/>
              </a:rPr>
              <a:t>Otorga a </a:t>
            </a:r>
            <a:r>
              <a:rPr lang="es-MX" b="1" dirty="0">
                <a:latin typeface="Montserrat" panose="00000500000000000000" pitchFamily="2" charset="0"/>
              </a:rPr>
              <a:t>la SHCP la responsabilidad </a:t>
            </a:r>
            <a:r>
              <a:rPr lang="es-MX" dirty="0">
                <a:latin typeface="Montserrat" panose="00000500000000000000" pitchFamily="2" charset="0"/>
              </a:rPr>
              <a:t>de la coordinación, elaboración, establecimiento y cuidado del Plan Nacional de Desarrollo (PND) y los criterios generales para la elaboración de programas. </a:t>
            </a:r>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9107080"/>
            <a:ext cx="5314833" cy="832869"/>
          </a:xfrm>
          <a:prstGeom prst="rect">
            <a:avLst/>
          </a:prstGeom>
        </p:spPr>
      </p:pic>
    </p:spTree>
    <p:extLst>
      <p:ext uri="{BB962C8B-B14F-4D97-AF65-F5344CB8AC3E}">
        <p14:creationId xmlns:p14="http://schemas.microsoft.com/office/powerpoint/2010/main" val="8240929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5" name="object 5"/>
          <p:cNvSpPr txBox="1">
            <a:spLocks noGrp="1"/>
          </p:cNvSpPr>
          <p:nvPr>
            <p:ph type="title"/>
          </p:nvPr>
        </p:nvSpPr>
        <p:spPr>
          <a:xfrm>
            <a:off x="533400" y="441527"/>
            <a:ext cx="13016230" cy="1136208"/>
          </a:xfrm>
          <a:prstGeom prst="rect">
            <a:avLst/>
          </a:prstGeom>
        </p:spPr>
        <p:txBody>
          <a:bodyPr vert="horz" wrap="square" lIns="0" tIns="12700" rIns="0" bIns="0" rtlCol="0">
            <a:spAutoFit/>
          </a:bodyPr>
          <a:lstStyle/>
          <a:p>
            <a:pPr marL="12700" algn="ctr">
              <a:lnSpc>
                <a:spcPct val="100000"/>
              </a:lnSpc>
              <a:spcBef>
                <a:spcPts val="100"/>
              </a:spcBef>
            </a:pPr>
            <a:r>
              <a:rPr lang="es-MX" dirty="0">
                <a:solidFill>
                  <a:srgbClr val="001689"/>
                </a:solidFill>
                <a:latin typeface="Montserrat" panose="00000500000000000000" pitchFamily="2" charset="0"/>
              </a:rPr>
              <a:t>Alternativas Modificaciones y Adecuaciones en la aplicación de la MML a los </a:t>
            </a:r>
            <a:r>
              <a:rPr lang="es-MX" dirty="0" err="1">
                <a:solidFill>
                  <a:srgbClr val="001689"/>
                </a:solidFill>
                <a:latin typeface="Montserrat" panose="00000500000000000000" pitchFamily="2" charset="0"/>
              </a:rPr>
              <a:t>Pp</a:t>
            </a:r>
            <a:r>
              <a:rPr lang="es-MX" dirty="0">
                <a:solidFill>
                  <a:srgbClr val="001689"/>
                </a:solidFill>
                <a:latin typeface="Montserrat" panose="00000500000000000000" pitchFamily="2" charset="0"/>
              </a:rPr>
              <a:t> del Ramo 6.</a:t>
            </a:r>
            <a:endParaRPr dirty="0">
              <a:solidFill>
                <a:srgbClr val="001689"/>
              </a:solidFill>
              <a:latin typeface="Montserrat" panose="00000500000000000000" pitchFamily="2" charset="0"/>
            </a:endParaRPr>
          </a:p>
        </p:txBody>
      </p:sp>
      <p:sp>
        <p:nvSpPr>
          <p:cNvPr id="6" name="object 6"/>
          <p:cNvSpPr/>
          <p:nvPr/>
        </p:nvSpPr>
        <p:spPr>
          <a:xfrm>
            <a:off x="0" y="1648586"/>
            <a:ext cx="3916679" cy="38100"/>
          </a:xfrm>
          <a:custGeom>
            <a:avLst/>
            <a:gdLst/>
            <a:ahLst/>
            <a:cxnLst/>
            <a:rect l="l" t="t" r="r" b="b"/>
            <a:pathLst>
              <a:path w="3916679" h="38100">
                <a:moveTo>
                  <a:pt x="0" y="38099"/>
                </a:moveTo>
                <a:lnTo>
                  <a:pt x="0" y="0"/>
                </a:lnTo>
                <a:lnTo>
                  <a:pt x="3916242" y="0"/>
                </a:lnTo>
                <a:lnTo>
                  <a:pt x="3916242" y="38099"/>
                </a:lnTo>
                <a:lnTo>
                  <a:pt x="0" y="38099"/>
                </a:lnTo>
                <a:close/>
              </a:path>
            </a:pathLst>
          </a:custGeom>
          <a:solidFill>
            <a:srgbClr val="E98517"/>
          </a:solidFill>
        </p:spPr>
        <p:txBody>
          <a:bodyPr wrap="square" lIns="0" tIns="0" rIns="0" bIns="0" rtlCol="0"/>
          <a:lstStyle/>
          <a:p>
            <a:endParaRPr/>
          </a:p>
        </p:txBody>
      </p:sp>
      <p:pic>
        <p:nvPicPr>
          <p:cNvPr id="8" name="Picture 7">
            <a:extLst>
              <a:ext uri="{FF2B5EF4-FFF2-40B4-BE49-F238E27FC236}">
                <a16:creationId xmlns:a16="http://schemas.microsoft.com/office/drawing/2014/main" id="{A20EA7A8-A10E-5304-1D02-6B3C8D929A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249400" y="517157"/>
            <a:ext cx="3459858" cy="1060578"/>
          </a:xfrm>
          <a:prstGeom prst="rect">
            <a:avLst/>
          </a:prstGeom>
        </p:spPr>
      </p:pic>
      <p:graphicFrame>
        <p:nvGraphicFramePr>
          <p:cNvPr id="10" name="Tabla 9"/>
          <p:cNvGraphicFramePr>
            <a:graphicFrameLocks noGrp="1"/>
          </p:cNvGraphicFramePr>
          <p:nvPr>
            <p:extLst>
              <p:ext uri="{D42A27DB-BD31-4B8C-83A1-F6EECF244321}">
                <p14:modId xmlns:p14="http://schemas.microsoft.com/office/powerpoint/2010/main" val="4232242537"/>
              </p:ext>
            </p:extLst>
          </p:nvPr>
        </p:nvGraphicFramePr>
        <p:xfrm>
          <a:off x="1600200" y="2476500"/>
          <a:ext cx="15087599" cy="5799235"/>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2698595">
                  <a:extLst>
                    <a:ext uri="{9D8B030D-6E8A-4147-A177-3AD203B41FA5}">
                      <a16:colId xmlns:a16="http://schemas.microsoft.com/office/drawing/2014/main" val="1752411116"/>
                    </a:ext>
                  </a:extLst>
                </a:gridCol>
                <a:gridCol w="3557239">
                  <a:extLst>
                    <a:ext uri="{9D8B030D-6E8A-4147-A177-3AD203B41FA5}">
                      <a16:colId xmlns:a16="http://schemas.microsoft.com/office/drawing/2014/main" val="3955139406"/>
                    </a:ext>
                  </a:extLst>
                </a:gridCol>
                <a:gridCol w="4170555">
                  <a:extLst>
                    <a:ext uri="{9D8B030D-6E8A-4147-A177-3AD203B41FA5}">
                      <a16:colId xmlns:a16="http://schemas.microsoft.com/office/drawing/2014/main" val="3695694101"/>
                    </a:ext>
                  </a:extLst>
                </a:gridCol>
                <a:gridCol w="4661210">
                  <a:extLst>
                    <a:ext uri="{9D8B030D-6E8A-4147-A177-3AD203B41FA5}">
                      <a16:colId xmlns:a16="http://schemas.microsoft.com/office/drawing/2014/main" val="2336497400"/>
                    </a:ext>
                  </a:extLst>
                </a:gridCol>
              </a:tblGrid>
              <a:tr h="148666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s-MX" sz="2400" b="1" i="0" dirty="0">
                          <a:solidFill>
                            <a:schemeClr val="bg1"/>
                          </a:solidFill>
                          <a:latin typeface="Montserrat" panose="00000500000000000000" pitchFamily="2" charset="0"/>
                          <a:ea typeface="+mn-ea"/>
                          <a:cs typeface="+mn-cs"/>
                        </a:rPr>
                        <a:t>Modalidad</a:t>
                      </a:r>
                    </a:p>
                  </a:txBody>
                  <a:tcPr marL="36195" marR="36195" marT="0" marB="0" anchor="ctr">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EB8517"/>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s-MX" sz="2400" b="1" i="0" dirty="0">
                          <a:solidFill>
                            <a:schemeClr val="bg1"/>
                          </a:solidFill>
                          <a:latin typeface="Montserrat" panose="00000500000000000000" pitchFamily="2" charset="0"/>
                          <a:ea typeface="+mn-ea"/>
                          <a:cs typeface="+mn-cs"/>
                        </a:rPr>
                        <a:t>Número de Indicadores </a:t>
                      </a:r>
                    </a:p>
                  </a:txBody>
                  <a:tcPr marL="36195" marR="36195"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EB8517"/>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s-MX" sz="2400" b="1" i="0" dirty="0">
                          <a:solidFill>
                            <a:schemeClr val="bg1"/>
                          </a:solidFill>
                          <a:latin typeface="Montserrat" panose="00000500000000000000" pitchFamily="2" charset="0"/>
                          <a:ea typeface="+mn-ea"/>
                          <a:cs typeface="+mn-cs"/>
                        </a:rPr>
                        <a:t>Número total de procedimientos</a:t>
                      </a:r>
                    </a:p>
                  </a:txBody>
                  <a:tcPr marL="36195" marR="36195"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EB8517"/>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s-MX" sz="2400" b="1" i="0" dirty="0">
                          <a:solidFill>
                            <a:schemeClr val="bg1"/>
                          </a:solidFill>
                          <a:latin typeface="Montserrat" panose="00000500000000000000" pitchFamily="2" charset="0"/>
                          <a:ea typeface="+mn-ea"/>
                          <a:cs typeface="+mn-cs"/>
                        </a:rPr>
                        <a:t>Número de Procedimientos Vinculados a indicadores</a:t>
                      </a:r>
                    </a:p>
                  </a:txBody>
                  <a:tcPr marL="36195" marR="36195" marT="0" marB="0" anchor="ctr">
                    <a:lnL w="19050" cap="flat" cmpd="sng" algn="ctr">
                      <a:solidFill>
                        <a:schemeClr val="bg1"/>
                      </a:solidFill>
                      <a:prstDash val="solid"/>
                      <a:round/>
                      <a:headEnd type="none" w="med" len="med"/>
                      <a:tailEnd type="none" w="med" len="med"/>
                    </a:lnL>
                    <a:lnB w="19050" cap="flat" cmpd="sng" algn="ctr">
                      <a:solidFill>
                        <a:schemeClr val="bg1"/>
                      </a:solidFill>
                      <a:prstDash val="solid"/>
                      <a:round/>
                      <a:headEnd type="none" w="med" len="med"/>
                      <a:tailEnd type="none" w="med" len="med"/>
                    </a:lnB>
                    <a:solidFill>
                      <a:srgbClr val="EB8517"/>
                    </a:solidFill>
                  </a:tcPr>
                </a:tc>
                <a:extLst>
                  <a:ext uri="{0D108BD9-81ED-4DB2-BD59-A6C34878D82A}">
                    <a16:rowId xmlns:a16="http://schemas.microsoft.com/office/drawing/2014/main" val="2195215749"/>
                  </a:ext>
                </a:extLst>
              </a:tr>
              <a:tr h="1326765">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s-MX" sz="2400" b="1" i="0" dirty="0">
                          <a:solidFill>
                            <a:srgbClr val="001689"/>
                          </a:solidFill>
                          <a:latin typeface="Montserrat" panose="00000500000000000000" pitchFamily="2" charset="0"/>
                          <a:ea typeface="+mn-ea"/>
                          <a:cs typeface="+mn-cs"/>
                        </a:rPr>
                        <a:t>P001</a:t>
                      </a:r>
                    </a:p>
                  </a:txBody>
                  <a:tcPr marL="36195" marR="36195" marT="0"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F6F6FF"/>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s-MX" sz="2400" b="1" i="0" dirty="0">
                          <a:solidFill>
                            <a:srgbClr val="001689"/>
                          </a:solidFill>
                          <a:latin typeface="Montserrat" panose="00000500000000000000" pitchFamily="2" charset="0"/>
                          <a:ea typeface="+mn-ea"/>
                          <a:cs typeface="+mn-cs"/>
                        </a:rPr>
                        <a:t>19</a:t>
                      </a:r>
                    </a:p>
                  </a:txBody>
                  <a:tcPr marL="36195" marR="36195" marT="0" marB="0"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solidFill>
                      <a:srgbClr val="F6F6FF"/>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s-MX" sz="2400" b="1" i="0" smtClean="0">
                          <a:solidFill>
                            <a:srgbClr val="001689"/>
                          </a:solidFill>
                          <a:latin typeface="Montserrat" panose="00000500000000000000" pitchFamily="2" charset="0"/>
                          <a:ea typeface="+mn-ea"/>
                          <a:cs typeface="+mn-cs"/>
                        </a:rPr>
                        <a:t>143</a:t>
                      </a:r>
                      <a:endParaRPr lang="es-MX" sz="2400" b="1" i="0" dirty="0">
                        <a:solidFill>
                          <a:srgbClr val="001689"/>
                        </a:solidFill>
                        <a:latin typeface="Montserrat" panose="00000500000000000000" pitchFamily="2" charset="0"/>
                        <a:ea typeface="+mn-ea"/>
                        <a:cs typeface="+mn-cs"/>
                      </a:endParaRPr>
                    </a:p>
                  </a:txBody>
                  <a:tcPr marL="36195" marR="36195" marT="0" marB="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6F6FF"/>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s-MX" sz="2400" b="1" i="0" dirty="0">
                          <a:solidFill>
                            <a:srgbClr val="001689"/>
                          </a:solidFill>
                          <a:latin typeface="Montserrat" panose="00000500000000000000" pitchFamily="2" charset="0"/>
                          <a:ea typeface="+mn-ea"/>
                          <a:cs typeface="+mn-cs"/>
                        </a:rPr>
                        <a:t>22</a:t>
                      </a:r>
                    </a:p>
                  </a:txBody>
                  <a:tcPr marL="36195" marR="36195" marT="0" marB="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6F6FF"/>
                    </a:solidFill>
                  </a:tcPr>
                </a:tc>
                <a:extLst>
                  <a:ext uri="{0D108BD9-81ED-4DB2-BD59-A6C34878D82A}">
                    <a16:rowId xmlns:a16="http://schemas.microsoft.com/office/drawing/2014/main" val="274455405"/>
                  </a:ext>
                </a:extLst>
              </a:tr>
              <a:tr h="995269">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s-MX" sz="2400" b="1" i="0" dirty="0">
                          <a:solidFill>
                            <a:srgbClr val="001689"/>
                          </a:solidFill>
                          <a:latin typeface="Montserrat" panose="00000500000000000000" pitchFamily="2" charset="0"/>
                          <a:ea typeface="+mn-ea"/>
                          <a:cs typeface="+mn-cs"/>
                        </a:rPr>
                        <a:t>P002</a:t>
                      </a:r>
                    </a:p>
                  </a:txBody>
                  <a:tcPr marL="36195" marR="36195" marT="0" marB="0" anchor="ctr">
                    <a:lnR w="19050" cap="flat" cmpd="sng" algn="ctr">
                      <a:solidFill>
                        <a:schemeClr val="bg1"/>
                      </a:solidFill>
                      <a:prstDash val="solid"/>
                      <a:round/>
                      <a:headEnd type="none" w="med" len="med"/>
                      <a:tailEnd type="none" w="med" len="med"/>
                    </a:lnR>
                    <a:solidFill>
                      <a:srgbClr val="F6F6FF"/>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s-MX" sz="2400" b="1" i="0" dirty="0">
                          <a:solidFill>
                            <a:srgbClr val="001689"/>
                          </a:solidFill>
                          <a:latin typeface="Montserrat" panose="00000500000000000000" pitchFamily="2" charset="0"/>
                          <a:ea typeface="+mn-ea"/>
                          <a:cs typeface="+mn-cs"/>
                        </a:rPr>
                        <a:t>13</a:t>
                      </a:r>
                    </a:p>
                  </a:txBody>
                  <a:tcPr marL="36195" marR="36195" marT="0" marB="0" anchor="ctr">
                    <a:lnL w="19050" cap="flat" cmpd="sng" algn="ctr">
                      <a:solidFill>
                        <a:schemeClr val="bg1"/>
                      </a:solidFill>
                      <a:prstDash val="solid"/>
                      <a:round/>
                      <a:headEnd type="none" w="med" len="med"/>
                      <a:tailEnd type="none" w="med" len="med"/>
                    </a:lnL>
                    <a:solidFill>
                      <a:srgbClr val="F6F6FF"/>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s-MX" sz="2400" b="1" i="0" dirty="0">
                          <a:solidFill>
                            <a:srgbClr val="001689"/>
                          </a:solidFill>
                          <a:latin typeface="Montserrat" panose="00000500000000000000" pitchFamily="2" charset="0"/>
                          <a:ea typeface="+mn-ea"/>
                          <a:cs typeface="+mn-cs"/>
                        </a:rPr>
                        <a:t>121</a:t>
                      </a:r>
                    </a:p>
                  </a:txBody>
                  <a:tcPr marL="36195" marR="36195" marT="0" marB="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6F6FF"/>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s-MX" sz="2400" b="1" i="0" dirty="0">
                          <a:solidFill>
                            <a:srgbClr val="001689"/>
                          </a:solidFill>
                          <a:latin typeface="Montserrat" panose="00000500000000000000" pitchFamily="2" charset="0"/>
                          <a:ea typeface="+mn-ea"/>
                          <a:cs typeface="+mn-cs"/>
                        </a:rPr>
                        <a:t>12</a:t>
                      </a:r>
                    </a:p>
                  </a:txBody>
                  <a:tcPr marL="36195" marR="36195" marT="0" marB="0" anchor="ctr">
                    <a:lnT w="19050" cap="flat" cmpd="sng" algn="ctr">
                      <a:solidFill>
                        <a:schemeClr val="bg1"/>
                      </a:solidFill>
                      <a:prstDash val="solid"/>
                      <a:round/>
                      <a:headEnd type="none" w="med" len="med"/>
                      <a:tailEnd type="none" w="med" len="med"/>
                    </a:lnT>
                    <a:solidFill>
                      <a:srgbClr val="F6F6FF"/>
                    </a:solidFill>
                  </a:tcPr>
                </a:tc>
                <a:extLst>
                  <a:ext uri="{0D108BD9-81ED-4DB2-BD59-A6C34878D82A}">
                    <a16:rowId xmlns:a16="http://schemas.microsoft.com/office/drawing/2014/main" val="2735405458"/>
                  </a:ext>
                </a:extLst>
              </a:tr>
              <a:tr h="995269">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s-MX" sz="2400" b="1" i="0" dirty="0">
                          <a:solidFill>
                            <a:srgbClr val="001689"/>
                          </a:solidFill>
                          <a:latin typeface="Montserrat" panose="00000500000000000000" pitchFamily="2" charset="0"/>
                          <a:ea typeface="+mn-ea"/>
                          <a:cs typeface="+mn-cs"/>
                        </a:rPr>
                        <a:t>P003</a:t>
                      </a:r>
                    </a:p>
                  </a:txBody>
                  <a:tcPr marL="36195" marR="36195" marT="0" marB="0" anchor="ctr">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F6F6FF"/>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s-MX" sz="2400" b="1" i="0" dirty="0">
                          <a:solidFill>
                            <a:srgbClr val="001689"/>
                          </a:solidFill>
                          <a:latin typeface="Montserrat" panose="00000500000000000000" pitchFamily="2" charset="0"/>
                          <a:ea typeface="+mn-ea"/>
                          <a:cs typeface="+mn-cs"/>
                        </a:rPr>
                        <a:t>10</a:t>
                      </a:r>
                    </a:p>
                  </a:txBody>
                  <a:tcPr marL="36195" marR="36195" marT="0" marB="0" anchor="ctr">
                    <a:lnL w="19050" cap="flat" cmpd="sng" algn="ctr">
                      <a:solidFill>
                        <a:schemeClr val="bg1"/>
                      </a:solidFill>
                      <a:prstDash val="solid"/>
                      <a:round/>
                      <a:headEnd type="none" w="med" len="med"/>
                      <a:tailEnd type="none" w="med" len="med"/>
                    </a:lnL>
                    <a:solidFill>
                      <a:srgbClr val="F6F6FF"/>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s-MX" sz="2400" b="1" i="0" dirty="0">
                          <a:solidFill>
                            <a:srgbClr val="001689"/>
                          </a:solidFill>
                          <a:latin typeface="Montserrat" panose="00000500000000000000" pitchFamily="2" charset="0"/>
                          <a:ea typeface="+mn-ea"/>
                          <a:cs typeface="+mn-cs"/>
                        </a:rPr>
                        <a:t>115</a:t>
                      </a:r>
                    </a:p>
                  </a:txBody>
                  <a:tcPr marL="36195" marR="36195" marT="0"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6F6FF"/>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s-MX" sz="2400" b="1" i="0" dirty="0">
                          <a:solidFill>
                            <a:srgbClr val="001689"/>
                          </a:solidFill>
                          <a:latin typeface="Montserrat" panose="00000500000000000000" pitchFamily="2" charset="0"/>
                          <a:ea typeface="+mn-ea"/>
                          <a:cs typeface="+mn-cs"/>
                        </a:rPr>
                        <a:t>19</a:t>
                      </a:r>
                    </a:p>
                  </a:txBody>
                  <a:tcPr marL="36195" marR="36195" marT="0" marB="0" anchor="ctr">
                    <a:lnL w="19050" cap="flat" cmpd="sng" algn="ctr">
                      <a:solidFill>
                        <a:schemeClr val="bg1"/>
                      </a:solidFill>
                      <a:prstDash val="solid"/>
                      <a:round/>
                      <a:headEnd type="none" w="med" len="med"/>
                      <a:tailEnd type="none" w="med" len="med"/>
                    </a:lnL>
                    <a:lnB w="19050" cap="flat" cmpd="sng" algn="ctr">
                      <a:solidFill>
                        <a:schemeClr val="bg1"/>
                      </a:solidFill>
                      <a:prstDash val="solid"/>
                      <a:round/>
                      <a:headEnd type="none" w="med" len="med"/>
                      <a:tailEnd type="none" w="med" len="med"/>
                    </a:lnB>
                    <a:solidFill>
                      <a:srgbClr val="F6F6FF"/>
                    </a:solidFill>
                  </a:tcPr>
                </a:tc>
                <a:extLst>
                  <a:ext uri="{0D108BD9-81ED-4DB2-BD59-A6C34878D82A}">
                    <a16:rowId xmlns:a16="http://schemas.microsoft.com/office/drawing/2014/main" val="3391026935"/>
                  </a:ext>
                </a:extLst>
              </a:tr>
              <a:tr h="995269">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s-MX" sz="2400" b="1" i="0" dirty="0">
                          <a:solidFill>
                            <a:srgbClr val="001689"/>
                          </a:solidFill>
                          <a:latin typeface="Montserrat" panose="00000500000000000000" pitchFamily="2" charset="0"/>
                          <a:ea typeface="+mn-ea"/>
                          <a:cs typeface="+mn-cs"/>
                        </a:rPr>
                        <a:t>P004</a:t>
                      </a:r>
                    </a:p>
                  </a:txBody>
                  <a:tcPr marL="36195" marR="36195" marT="0"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F6F6FF"/>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s-MX" sz="2400" b="1" i="0" dirty="0">
                          <a:solidFill>
                            <a:srgbClr val="001689"/>
                          </a:solidFill>
                          <a:latin typeface="Montserrat" panose="00000500000000000000" pitchFamily="2" charset="0"/>
                          <a:ea typeface="+mn-ea"/>
                          <a:cs typeface="+mn-cs"/>
                        </a:rPr>
                        <a:t>13</a:t>
                      </a:r>
                    </a:p>
                  </a:txBody>
                  <a:tcPr marL="36195" marR="36195" marT="0" marB="0" anchor="ctr">
                    <a:lnL w="19050" cap="flat" cmpd="sng" algn="ctr">
                      <a:solidFill>
                        <a:schemeClr val="bg1"/>
                      </a:solidFill>
                      <a:prstDash val="solid"/>
                      <a:round/>
                      <a:headEnd type="none" w="med" len="med"/>
                      <a:tailEnd type="none" w="med" len="med"/>
                    </a:lnL>
                    <a:solidFill>
                      <a:srgbClr val="F6F6FF"/>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s-MX" sz="2400" b="1" i="0" dirty="0">
                          <a:solidFill>
                            <a:srgbClr val="001689"/>
                          </a:solidFill>
                          <a:latin typeface="Montserrat" panose="00000500000000000000" pitchFamily="2" charset="0"/>
                          <a:ea typeface="+mn-ea"/>
                          <a:cs typeface="+mn-cs"/>
                        </a:rPr>
                        <a:t>38</a:t>
                      </a:r>
                    </a:p>
                  </a:txBody>
                  <a:tcPr marL="36195" marR="36195" marT="0"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F6F6FF"/>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s-MX" sz="2400" b="1" i="0" dirty="0">
                          <a:solidFill>
                            <a:srgbClr val="001689"/>
                          </a:solidFill>
                          <a:latin typeface="Montserrat" panose="00000500000000000000" pitchFamily="2" charset="0"/>
                          <a:ea typeface="+mn-ea"/>
                          <a:cs typeface="+mn-cs"/>
                        </a:rPr>
                        <a:t>12</a:t>
                      </a:r>
                    </a:p>
                  </a:txBody>
                  <a:tcPr marL="36195" marR="36195" marT="0" marB="0"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solidFill>
                      <a:srgbClr val="F6F6FF"/>
                    </a:solidFill>
                  </a:tcPr>
                </a:tc>
                <a:extLst>
                  <a:ext uri="{0D108BD9-81ED-4DB2-BD59-A6C34878D82A}">
                    <a16:rowId xmlns:a16="http://schemas.microsoft.com/office/drawing/2014/main" val="294102648"/>
                  </a:ext>
                </a:extLst>
              </a:tr>
            </a:tbl>
          </a:graphicData>
        </a:graphic>
      </p:graphicFrame>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9107080"/>
            <a:ext cx="5314833" cy="832869"/>
          </a:xfrm>
          <a:prstGeom prst="rect">
            <a:avLst/>
          </a:prstGeom>
        </p:spPr>
      </p:pic>
    </p:spTree>
    <p:extLst>
      <p:ext uri="{BB962C8B-B14F-4D97-AF65-F5344CB8AC3E}">
        <p14:creationId xmlns:p14="http://schemas.microsoft.com/office/powerpoint/2010/main" val="11644989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5" name="object 5"/>
          <p:cNvSpPr txBox="1">
            <a:spLocks noGrp="1"/>
          </p:cNvSpPr>
          <p:nvPr>
            <p:ph type="title"/>
          </p:nvPr>
        </p:nvSpPr>
        <p:spPr>
          <a:xfrm>
            <a:off x="533400" y="441527"/>
            <a:ext cx="13016230" cy="1136208"/>
          </a:xfrm>
          <a:prstGeom prst="rect">
            <a:avLst/>
          </a:prstGeom>
        </p:spPr>
        <p:txBody>
          <a:bodyPr vert="horz" wrap="square" lIns="0" tIns="12700" rIns="0" bIns="0" rtlCol="0">
            <a:spAutoFit/>
          </a:bodyPr>
          <a:lstStyle/>
          <a:p>
            <a:pPr marL="12700" algn="ctr">
              <a:spcBef>
                <a:spcPts val="100"/>
              </a:spcBef>
            </a:pPr>
            <a:r>
              <a:rPr lang="es-MX" dirty="0">
                <a:solidFill>
                  <a:srgbClr val="001689"/>
                </a:solidFill>
                <a:latin typeface="Montserrat" panose="00000500000000000000" pitchFamily="2" charset="0"/>
              </a:rPr>
              <a:t>Alternativa en la aplicación de la MML para el </a:t>
            </a:r>
            <a:r>
              <a:rPr lang="es-MX" dirty="0" err="1">
                <a:solidFill>
                  <a:srgbClr val="001689"/>
                </a:solidFill>
                <a:latin typeface="Montserrat" panose="00000500000000000000" pitchFamily="2" charset="0"/>
              </a:rPr>
              <a:t>Pp</a:t>
            </a:r>
            <a:r>
              <a:rPr lang="es-MX" dirty="0">
                <a:solidFill>
                  <a:srgbClr val="001689"/>
                </a:solidFill>
                <a:latin typeface="Montserrat" panose="00000500000000000000" pitchFamily="2" charset="0"/>
              </a:rPr>
              <a:t> G001</a:t>
            </a:r>
            <a:endParaRPr dirty="0">
              <a:solidFill>
                <a:srgbClr val="001689"/>
              </a:solidFill>
              <a:latin typeface="Montserrat" panose="00000500000000000000" pitchFamily="2" charset="0"/>
            </a:endParaRPr>
          </a:p>
        </p:txBody>
      </p:sp>
      <p:sp>
        <p:nvSpPr>
          <p:cNvPr id="6" name="object 6"/>
          <p:cNvSpPr/>
          <p:nvPr/>
        </p:nvSpPr>
        <p:spPr>
          <a:xfrm>
            <a:off x="0" y="1648586"/>
            <a:ext cx="3916679" cy="38100"/>
          </a:xfrm>
          <a:custGeom>
            <a:avLst/>
            <a:gdLst/>
            <a:ahLst/>
            <a:cxnLst/>
            <a:rect l="l" t="t" r="r" b="b"/>
            <a:pathLst>
              <a:path w="3916679" h="38100">
                <a:moveTo>
                  <a:pt x="0" y="38099"/>
                </a:moveTo>
                <a:lnTo>
                  <a:pt x="0" y="0"/>
                </a:lnTo>
                <a:lnTo>
                  <a:pt x="3916242" y="0"/>
                </a:lnTo>
                <a:lnTo>
                  <a:pt x="3916242" y="38099"/>
                </a:lnTo>
                <a:lnTo>
                  <a:pt x="0" y="38099"/>
                </a:lnTo>
                <a:close/>
              </a:path>
            </a:pathLst>
          </a:custGeom>
          <a:solidFill>
            <a:srgbClr val="E98517"/>
          </a:solidFill>
        </p:spPr>
        <p:txBody>
          <a:bodyPr wrap="square" lIns="0" tIns="0" rIns="0" bIns="0" rtlCol="0"/>
          <a:lstStyle/>
          <a:p>
            <a:endParaRPr/>
          </a:p>
        </p:txBody>
      </p:sp>
      <p:pic>
        <p:nvPicPr>
          <p:cNvPr id="8" name="Picture 7">
            <a:extLst>
              <a:ext uri="{FF2B5EF4-FFF2-40B4-BE49-F238E27FC236}">
                <a16:creationId xmlns:a16="http://schemas.microsoft.com/office/drawing/2014/main" id="{A20EA7A8-A10E-5304-1D02-6B3C8D929A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249400" y="517157"/>
            <a:ext cx="3459858" cy="1060578"/>
          </a:xfrm>
          <a:prstGeom prst="rect">
            <a:avLst/>
          </a:prstGeom>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9107080"/>
            <a:ext cx="5314833" cy="832869"/>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3962585616"/>
              </p:ext>
            </p:extLst>
          </p:nvPr>
        </p:nvGraphicFramePr>
        <p:xfrm>
          <a:off x="533400" y="1946944"/>
          <a:ext cx="17175858" cy="6812981"/>
        </p:xfrm>
        <a:graphic>
          <a:graphicData uri="http://schemas.openxmlformats.org/drawingml/2006/table">
            <a:tbl>
              <a:tblPr/>
              <a:tblGrid>
                <a:gridCol w="2667000">
                  <a:extLst>
                    <a:ext uri="{9D8B030D-6E8A-4147-A177-3AD203B41FA5}">
                      <a16:colId xmlns:a16="http://schemas.microsoft.com/office/drawing/2014/main" val="4251844657"/>
                    </a:ext>
                  </a:extLst>
                </a:gridCol>
                <a:gridCol w="4953000">
                  <a:extLst>
                    <a:ext uri="{9D8B030D-6E8A-4147-A177-3AD203B41FA5}">
                      <a16:colId xmlns:a16="http://schemas.microsoft.com/office/drawing/2014/main" val="2212878093"/>
                    </a:ext>
                  </a:extLst>
                </a:gridCol>
                <a:gridCol w="6172200">
                  <a:extLst>
                    <a:ext uri="{9D8B030D-6E8A-4147-A177-3AD203B41FA5}">
                      <a16:colId xmlns:a16="http://schemas.microsoft.com/office/drawing/2014/main" val="3912780801"/>
                    </a:ext>
                  </a:extLst>
                </a:gridCol>
                <a:gridCol w="3383658">
                  <a:extLst>
                    <a:ext uri="{9D8B030D-6E8A-4147-A177-3AD203B41FA5}">
                      <a16:colId xmlns:a16="http://schemas.microsoft.com/office/drawing/2014/main" val="283903703"/>
                    </a:ext>
                  </a:extLst>
                </a:gridCol>
              </a:tblGrid>
              <a:tr h="1271322">
                <a:tc>
                  <a:txBody>
                    <a:bodyPr/>
                    <a:lstStyle/>
                    <a:p>
                      <a:pPr algn="ctr" fontAlgn="base"/>
                      <a:r>
                        <a:rPr lang="es-ES" sz="2000" b="1" i="0">
                          <a:solidFill>
                            <a:srgbClr val="FFFFFF"/>
                          </a:solidFill>
                          <a:effectLst/>
                          <a:latin typeface="Montserrat" panose="00000500000000000000" pitchFamily="2" charset="0"/>
                        </a:rPr>
                        <a:t>Nivel​</a:t>
                      </a:r>
                      <a:endParaRPr lang="es-ES" sz="1600" b="1" i="0">
                        <a:solidFill>
                          <a:srgbClr val="FFFFFF"/>
                        </a:solidFill>
                        <a:effectLst/>
                      </a:endParaRPr>
                    </a:p>
                  </a:txBody>
                  <a:tcPr marL="62756" marR="62756" marT="31378" marB="31378"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EB8517"/>
                    </a:solidFill>
                  </a:tcPr>
                </a:tc>
                <a:tc>
                  <a:txBody>
                    <a:bodyPr/>
                    <a:lstStyle/>
                    <a:p>
                      <a:pPr algn="ctr" fontAlgn="base"/>
                      <a:r>
                        <a:rPr lang="es-MX" sz="2000" b="1" i="0">
                          <a:solidFill>
                            <a:srgbClr val="FFFFFF"/>
                          </a:solidFill>
                          <a:effectLst/>
                          <a:latin typeface="Montserrat" panose="00000500000000000000" pitchFamily="2" charset="0"/>
                        </a:rPr>
                        <a:t>Objetivo​</a:t>
                      </a:r>
                      <a:endParaRPr lang="es-MX" sz="1600" b="1" i="0">
                        <a:solidFill>
                          <a:srgbClr val="FFFFFF"/>
                        </a:solidFill>
                        <a:effectLst/>
                      </a:endParaRPr>
                    </a:p>
                  </a:txBody>
                  <a:tcPr marL="62756" marR="62756" marT="31378" marB="31378"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EB8517"/>
                    </a:solidFill>
                  </a:tcPr>
                </a:tc>
                <a:tc>
                  <a:txBody>
                    <a:bodyPr/>
                    <a:lstStyle/>
                    <a:p>
                      <a:pPr algn="ctr" fontAlgn="base"/>
                      <a:r>
                        <a:rPr lang="es-MX" sz="2000" b="1" i="0" dirty="0">
                          <a:solidFill>
                            <a:srgbClr val="FFFFFF"/>
                          </a:solidFill>
                          <a:effectLst/>
                          <a:latin typeface="Montserrat" panose="00000500000000000000" pitchFamily="2" charset="0"/>
                        </a:rPr>
                        <a:t>Nombre del Indicador​</a:t>
                      </a:r>
                      <a:endParaRPr lang="es-MX" sz="1600" b="1" i="0" dirty="0">
                        <a:solidFill>
                          <a:srgbClr val="FFFFFF"/>
                        </a:solidFill>
                        <a:effectLst/>
                      </a:endParaRPr>
                    </a:p>
                  </a:txBody>
                  <a:tcPr marL="62756" marR="62756" marT="31378" marB="31378"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EB8517"/>
                    </a:solidFill>
                  </a:tcPr>
                </a:tc>
                <a:tc>
                  <a:txBody>
                    <a:bodyPr/>
                    <a:lstStyle/>
                    <a:p>
                      <a:pPr algn="ctr" fontAlgn="base"/>
                      <a:r>
                        <a:rPr lang="es-MX" sz="2000" b="1" i="0" dirty="0">
                          <a:solidFill>
                            <a:srgbClr val="FFFFFF"/>
                          </a:solidFill>
                          <a:effectLst/>
                          <a:latin typeface="Montserrat" panose="00000500000000000000" pitchFamily="2" charset="0"/>
                        </a:rPr>
                        <a:t>Tipo - Dimensión - Frecuencia​</a:t>
                      </a:r>
                      <a:endParaRPr lang="es-MX" sz="1600" b="1" i="0" dirty="0">
                        <a:solidFill>
                          <a:srgbClr val="FFFFFF"/>
                        </a:solidFill>
                        <a:effectLst/>
                      </a:endParaRPr>
                    </a:p>
                  </a:txBody>
                  <a:tcPr marL="62756" marR="62756" marT="31378" marB="31378"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EB8517"/>
                    </a:solidFill>
                  </a:tcPr>
                </a:tc>
                <a:extLst>
                  <a:ext uri="{0D108BD9-81ED-4DB2-BD59-A6C34878D82A}">
                    <a16:rowId xmlns:a16="http://schemas.microsoft.com/office/drawing/2014/main" val="242035444"/>
                  </a:ext>
                </a:extLst>
              </a:tr>
              <a:tr h="1660460">
                <a:tc>
                  <a:txBody>
                    <a:bodyPr/>
                    <a:lstStyle/>
                    <a:p>
                      <a:pPr algn="ctr" fontAlgn="base"/>
                      <a:r>
                        <a:rPr lang="es-ES" sz="1800" b="1" i="0" dirty="0">
                          <a:solidFill>
                            <a:srgbClr val="001689"/>
                          </a:solidFill>
                          <a:effectLst/>
                          <a:latin typeface="Montserrat" panose="00000500000000000000" pitchFamily="2" charset="0"/>
                        </a:rPr>
                        <a:t>Componente</a:t>
                      </a:r>
                      <a:r>
                        <a:rPr lang="es-ES" sz="1800" b="1" i="0" dirty="0">
                          <a:solidFill>
                            <a:srgbClr val="FFFFFF"/>
                          </a:solidFill>
                          <a:effectLst/>
                          <a:latin typeface="Montserrat" panose="00000500000000000000" pitchFamily="2" charset="0"/>
                        </a:rPr>
                        <a:t>​</a:t>
                      </a:r>
                      <a:endParaRPr lang="es-ES" sz="1600" b="1" i="0" dirty="0">
                        <a:solidFill>
                          <a:srgbClr val="FFFFFF"/>
                        </a:solidFill>
                        <a:effectLst/>
                      </a:endParaRPr>
                    </a:p>
                  </a:txBody>
                  <a:tcPr marL="62756" marR="62756" marT="31378" marB="31378"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tc>
                  <a:txBody>
                    <a:bodyPr/>
                    <a:lstStyle/>
                    <a:p>
                      <a:pPr algn="just" fontAlgn="base"/>
                      <a:r>
                        <a:rPr lang="es-MX" sz="1800" b="1" i="0" dirty="0">
                          <a:solidFill>
                            <a:srgbClr val="001689"/>
                          </a:solidFill>
                          <a:effectLst/>
                          <a:latin typeface="Montserrat" panose="00000500000000000000" pitchFamily="2" charset="0"/>
                        </a:rPr>
                        <a:t>Aprovechamientos cobrados a las entidades coordinadas por la UBD.</a:t>
                      </a:r>
                      <a:r>
                        <a:rPr lang="es-MX" sz="1800" b="0" i="0" dirty="0">
                          <a:solidFill>
                            <a:srgbClr val="000000"/>
                          </a:solidFill>
                          <a:effectLst/>
                          <a:latin typeface="Montserrat" panose="00000500000000000000" pitchFamily="2" charset="0"/>
                        </a:rPr>
                        <a:t>​</a:t>
                      </a:r>
                      <a:endParaRPr lang="es-MX" sz="1600" b="0" i="0" dirty="0">
                        <a:solidFill>
                          <a:srgbClr val="000000"/>
                        </a:solidFill>
                        <a:effectLst/>
                      </a:endParaRPr>
                    </a:p>
                  </a:txBody>
                  <a:tcPr marL="62756" marR="62756" marT="31378" marB="31378"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tc>
                  <a:txBody>
                    <a:bodyPr/>
                    <a:lstStyle/>
                    <a:p>
                      <a:pPr algn="just" fontAlgn="base"/>
                      <a:r>
                        <a:rPr lang="es-MX" sz="1800" b="1" i="0">
                          <a:solidFill>
                            <a:srgbClr val="001689"/>
                          </a:solidFill>
                          <a:effectLst/>
                          <a:latin typeface="Montserrat" panose="00000500000000000000" pitchFamily="2" charset="0"/>
                        </a:rPr>
                        <a:t>Porcentaje de aprovechamientos cumplimentados</a:t>
                      </a:r>
                      <a:r>
                        <a:rPr lang="es-MX" sz="1800" b="0" i="0">
                          <a:solidFill>
                            <a:srgbClr val="000000"/>
                          </a:solidFill>
                          <a:effectLst/>
                          <a:latin typeface="Montserrat" panose="00000500000000000000" pitchFamily="2" charset="0"/>
                        </a:rPr>
                        <a:t>​</a:t>
                      </a:r>
                      <a:endParaRPr lang="es-MX" sz="1600" b="0" i="0">
                        <a:solidFill>
                          <a:srgbClr val="000000"/>
                        </a:solidFill>
                        <a:effectLst/>
                      </a:endParaRPr>
                    </a:p>
                  </a:txBody>
                  <a:tcPr marL="62756" marR="62756" marT="31378" marB="31378"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tc>
                  <a:txBody>
                    <a:bodyPr/>
                    <a:lstStyle/>
                    <a:p>
                      <a:pPr algn="ctr" fontAlgn="base"/>
                      <a:r>
                        <a:rPr lang="es-MX" sz="1800" b="1" i="0">
                          <a:solidFill>
                            <a:srgbClr val="001689"/>
                          </a:solidFill>
                          <a:effectLst/>
                          <a:latin typeface="Montserrat" panose="00000500000000000000" pitchFamily="2" charset="0"/>
                        </a:rPr>
                        <a:t>Gestión - Economía - Semestral</a:t>
                      </a:r>
                      <a:r>
                        <a:rPr lang="es-MX" sz="1800" b="0" i="0">
                          <a:solidFill>
                            <a:srgbClr val="000000"/>
                          </a:solidFill>
                          <a:effectLst/>
                          <a:latin typeface="Montserrat" panose="00000500000000000000" pitchFamily="2" charset="0"/>
                        </a:rPr>
                        <a:t>​</a:t>
                      </a:r>
                      <a:endParaRPr lang="es-MX" sz="1600" b="0" i="0">
                        <a:solidFill>
                          <a:srgbClr val="000000"/>
                        </a:solidFill>
                        <a:effectLst/>
                      </a:endParaRPr>
                    </a:p>
                  </a:txBody>
                  <a:tcPr marL="62756" marR="62756" marT="31378" marB="31378"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extLst>
                  <a:ext uri="{0D108BD9-81ED-4DB2-BD59-A6C34878D82A}">
                    <a16:rowId xmlns:a16="http://schemas.microsoft.com/office/drawing/2014/main" val="1846387475"/>
                  </a:ext>
                </a:extLst>
              </a:tr>
              <a:tr h="2689335">
                <a:tc>
                  <a:txBody>
                    <a:bodyPr/>
                    <a:lstStyle/>
                    <a:p>
                      <a:pPr algn="ctr" fontAlgn="base"/>
                      <a:r>
                        <a:rPr lang="es-ES" sz="1800" b="1" i="0">
                          <a:solidFill>
                            <a:srgbClr val="001689"/>
                          </a:solidFill>
                          <a:effectLst/>
                          <a:latin typeface="Montserrat" panose="00000500000000000000" pitchFamily="2" charset="0"/>
                        </a:rPr>
                        <a:t>Componente</a:t>
                      </a:r>
                      <a:r>
                        <a:rPr lang="es-ES" sz="1800" b="1" i="0">
                          <a:solidFill>
                            <a:srgbClr val="FFFFFF"/>
                          </a:solidFill>
                          <a:effectLst/>
                          <a:latin typeface="Montserrat" panose="00000500000000000000" pitchFamily="2" charset="0"/>
                        </a:rPr>
                        <a:t>​</a:t>
                      </a:r>
                      <a:endParaRPr lang="es-ES" sz="1600" b="1" i="0">
                        <a:solidFill>
                          <a:srgbClr val="FFFFFF"/>
                        </a:solidFill>
                        <a:effectLst/>
                      </a:endParaRPr>
                    </a:p>
                  </a:txBody>
                  <a:tcPr marL="62756" marR="62756" marT="31378" marB="31378"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BC1EF"/>
                    </a:solidFill>
                  </a:tcPr>
                </a:tc>
                <a:tc>
                  <a:txBody>
                    <a:bodyPr/>
                    <a:lstStyle/>
                    <a:p>
                      <a:pPr algn="just" fontAlgn="base"/>
                      <a:r>
                        <a:rPr lang="es-MX" sz="1800" b="1" i="0" dirty="0">
                          <a:solidFill>
                            <a:srgbClr val="001689"/>
                          </a:solidFill>
                          <a:effectLst/>
                          <a:latin typeface="Montserrat" panose="00000500000000000000" pitchFamily="2" charset="0"/>
                        </a:rPr>
                        <a:t>Sanciones establecidas para inhibir la comisión de conductas infractoras y fomentar el complimiento de la regulación.</a:t>
                      </a:r>
                      <a:r>
                        <a:rPr lang="es-MX" sz="1800" b="0" i="0" dirty="0">
                          <a:solidFill>
                            <a:srgbClr val="000000"/>
                          </a:solidFill>
                          <a:effectLst/>
                          <a:latin typeface="Montserrat" panose="00000500000000000000" pitchFamily="2" charset="0"/>
                        </a:rPr>
                        <a:t>​</a:t>
                      </a:r>
                      <a:endParaRPr lang="es-MX" sz="1600" b="0" i="0" dirty="0">
                        <a:solidFill>
                          <a:srgbClr val="000000"/>
                        </a:solidFill>
                        <a:effectLst/>
                      </a:endParaRPr>
                    </a:p>
                  </a:txBody>
                  <a:tcPr marL="62756" marR="62756" marT="31378" marB="31378"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BC1EF"/>
                    </a:solidFill>
                  </a:tcPr>
                </a:tc>
                <a:tc>
                  <a:txBody>
                    <a:bodyPr/>
                    <a:lstStyle/>
                    <a:p>
                      <a:pPr algn="just" fontAlgn="base"/>
                      <a:r>
                        <a:rPr lang="es-MX" sz="1800" b="1" i="0" dirty="0">
                          <a:solidFill>
                            <a:srgbClr val="001689"/>
                          </a:solidFill>
                          <a:effectLst/>
                          <a:latin typeface="Montserrat" panose="00000500000000000000" pitchFamily="2" charset="0"/>
                        </a:rPr>
                        <a:t>Número de sanciones establecidas</a:t>
                      </a:r>
                      <a:r>
                        <a:rPr lang="es-MX" sz="1800" b="0" i="0" dirty="0">
                          <a:solidFill>
                            <a:srgbClr val="000000"/>
                          </a:solidFill>
                          <a:effectLst/>
                          <a:latin typeface="Montserrat" panose="00000500000000000000" pitchFamily="2" charset="0"/>
                        </a:rPr>
                        <a:t>​</a:t>
                      </a:r>
                      <a:endParaRPr lang="es-MX" sz="1600" b="0" i="0" dirty="0">
                        <a:solidFill>
                          <a:srgbClr val="000000"/>
                        </a:solidFill>
                        <a:effectLst/>
                      </a:endParaRPr>
                    </a:p>
                  </a:txBody>
                  <a:tcPr marL="62756" marR="62756" marT="31378" marB="31378"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BC1EF"/>
                    </a:solidFill>
                  </a:tcPr>
                </a:tc>
                <a:tc>
                  <a:txBody>
                    <a:bodyPr/>
                    <a:lstStyle/>
                    <a:p>
                      <a:pPr algn="ctr" fontAlgn="base"/>
                      <a:r>
                        <a:rPr lang="es-MX" sz="1800" b="1" i="0" dirty="0">
                          <a:solidFill>
                            <a:srgbClr val="001689"/>
                          </a:solidFill>
                          <a:effectLst/>
                          <a:latin typeface="Montserrat" panose="00000500000000000000" pitchFamily="2" charset="0"/>
                        </a:rPr>
                        <a:t>Estratégico - Eficacia - Semestral</a:t>
                      </a:r>
                      <a:r>
                        <a:rPr lang="es-MX" sz="1800" b="0" i="0" dirty="0">
                          <a:solidFill>
                            <a:srgbClr val="000000"/>
                          </a:solidFill>
                          <a:effectLst/>
                          <a:latin typeface="Montserrat" panose="00000500000000000000" pitchFamily="2" charset="0"/>
                        </a:rPr>
                        <a:t>​</a:t>
                      </a:r>
                      <a:endParaRPr lang="es-MX" sz="1600" b="0" i="0" dirty="0">
                        <a:solidFill>
                          <a:srgbClr val="000000"/>
                        </a:solidFill>
                        <a:effectLst/>
                      </a:endParaRPr>
                    </a:p>
                  </a:txBody>
                  <a:tcPr marL="62756" marR="62756" marT="31378" marB="31378"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BC1EF"/>
                    </a:solidFill>
                  </a:tcPr>
                </a:tc>
                <a:extLst>
                  <a:ext uri="{0D108BD9-81ED-4DB2-BD59-A6C34878D82A}">
                    <a16:rowId xmlns:a16="http://schemas.microsoft.com/office/drawing/2014/main" val="356176609"/>
                  </a:ext>
                </a:extLst>
              </a:tr>
              <a:tr h="1191864">
                <a:tc>
                  <a:txBody>
                    <a:bodyPr/>
                    <a:lstStyle/>
                    <a:p>
                      <a:pPr algn="ctr" fontAlgn="base"/>
                      <a:r>
                        <a:rPr lang="es-ES" sz="1800" b="1" i="0">
                          <a:solidFill>
                            <a:srgbClr val="001689"/>
                          </a:solidFill>
                          <a:effectLst/>
                          <a:latin typeface="Montserrat" panose="00000500000000000000" pitchFamily="2" charset="0"/>
                        </a:rPr>
                        <a:t>Componente</a:t>
                      </a:r>
                      <a:r>
                        <a:rPr lang="es-ES" sz="1800" b="1" i="0">
                          <a:solidFill>
                            <a:srgbClr val="FFFFFF"/>
                          </a:solidFill>
                          <a:effectLst/>
                          <a:latin typeface="Montserrat" panose="00000500000000000000" pitchFamily="2" charset="0"/>
                        </a:rPr>
                        <a:t>​</a:t>
                      </a:r>
                      <a:endParaRPr lang="es-ES" sz="1600" b="1" i="0">
                        <a:solidFill>
                          <a:srgbClr val="FFFFFF"/>
                        </a:solidFill>
                        <a:effectLst/>
                      </a:endParaRPr>
                    </a:p>
                  </a:txBody>
                  <a:tcPr marL="62756" marR="62756" marT="31378" marB="31378"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tc>
                  <a:txBody>
                    <a:bodyPr/>
                    <a:lstStyle/>
                    <a:p>
                      <a:pPr algn="just" fontAlgn="base"/>
                      <a:r>
                        <a:rPr lang="es-MX" sz="1800" b="1" i="0">
                          <a:solidFill>
                            <a:srgbClr val="001689"/>
                          </a:solidFill>
                          <a:effectLst/>
                          <a:latin typeface="Montserrat" panose="00000500000000000000" pitchFamily="2" charset="0"/>
                        </a:rPr>
                        <a:t>Entidades con revocación</a:t>
                      </a:r>
                      <a:r>
                        <a:rPr lang="es-MX" sz="1800" b="0" i="0">
                          <a:solidFill>
                            <a:srgbClr val="000000"/>
                          </a:solidFill>
                          <a:effectLst/>
                          <a:latin typeface="Montserrat" panose="00000500000000000000" pitchFamily="2" charset="0"/>
                        </a:rPr>
                        <a:t>​</a:t>
                      </a:r>
                      <a:br>
                        <a:rPr lang="es-MX" sz="1800" b="0" i="0">
                          <a:solidFill>
                            <a:srgbClr val="000000"/>
                          </a:solidFill>
                          <a:effectLst/>
                          <a:latin typeface="Montserrat" panose="00000500000000000000" pitchFamily="2" charset="0"/>
                        </a:rPr>
                      </a:br>
                      <a:r>
                        <a:rPr lang="es-MX" sz="1800" b="1" i="0">
                          <a:solidFill>
                            <a:srgbClr val="001689"/>
                          </a:solidFill>
                          <a:effectLst/>
                          <a:latin typeface="Montserrat" panose="00000500000000000000" pitchFamily="2" charset="0"/>
                        </a:rPr>
                        <a:t>de concesiones</a:t>
                      </a:r>
                      <a:r>
                        <a:rPr lang="es-MX" sz="1800" b="0" i="0">
                          <a:solidFill>
                            <a:srgbClr val="000000"/>
                          </a:solidFill>
                          <a:effectLst/>
                          <a:latin typeface="Montserrat" panose="00000500000000000000" pitchFamily="2" charset="0"/>
                        </a:rPr>
                        <a:t>​</a:t>
                      </a:r>
                      <a:endParaRPr lang="es-MX" sz="1600" b="0" i="0">
                        <a:solidFill>
                          <a:srgbClr val="000000"/>
                        </a:solidFill>
                        <a:effectLst/>
                      </a:endParaRPr>
                    </a:p>
                  </a:txBody>
                  <a:tcPr marL="62756" marR="62756" marT="31378" marB="31378"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tc>
                  <a:txBody>
                    <a:bodyPr/>
                    <a:lstStyle/>
                    <a:p>
                      <a:pPr algn="just" fontAlgn="base"/>
                      <a:r>
                        <a:rPr lang="es-MX" sz="1800" b="1" i="0" dirty="0">
                          <a:solidFill>
                            <a:srgbClr val="001689"/>
                          </a:solidFill>
                          <a:effectLst/>
                          <a:latin typeface="Montserrat" panose="00000500000000000000" pitchFamily="2" charset="0"/>
                        </a:rPr>
                        <a:t>Número de entidades con revocación</a:t>
                      </a:r>
                      <a:r>
                        <a:rPr lang="es-MX" sz="1800" b="0" i="0" dirty="0">
                          <a:solidFill>
                            <a:srgbClr val="000000"/>
                          </a:solidFill>
                          <a:effectLst/>
                          <a:latin typeface="Montserrat" panose="00000500000000000000" pitchFamily="2" charset="0"/>
                        </a:rPr>
                        <a:t>​</a:t>
                      </a:r>
                      <a:endParaRPr lang="es-MX" sz="1600" b="0" i="0" dirty="0">
                        <a:solidFill>
                          <a:srgbClr val="000000"/>
                        </a:solidFill>
                        <a:effectLst/>
                      </a:endParaRPr>
                    </a:p>
                  </a:txBody>
                  <a:tcPr marL="62756" marR="62756" marT="31378" marB="31378"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tc>
                  <a:txBody>
                    <a:bodyPr/>
                    <a:lstStyle/>
                    <a:p>
                      <a:pPr algn="ctr" fontAlgn="base"/>
                      <a:r>
                        <a:rPr lang="es-MX" sz="1800" b="1" i="0" dirty="0">
                          <a:solidFill>
                            <a:srgbClr val="001689"/>
                          </a:solidFill>
                          <a:effectLst/>
                          <a:latin typeface="Montserrat" panose="00000500000000000000" pitchFamily="2" charset="0"/>
                        </a:rPr>
                        <a:t>Gestión - Eficacia - Semestral</a:t>
                      </a:r>
                      <a:r>
                        <a:rPr lang="es-MX" sz="1800" b="0" i="0" dirty="0">
                          <a:solidFill>
                            <a:srgbClr val="000000"/>
                          </a:solidFill>
                          <a:effectLst/>
                          <a:latin typeface="Montserrat" panose="00000500000000000000" pitchFamily="2" charset="0"/>
                        </a:rPr>
                        <a:t>​</a:t>
                      </a:r>
                      <a:endParaRPr lang="es-MX" sz="1600" b="0" i="0" dirty="0">
                        <a:solidFill>
                          <a:srgbClr val="000000"/>
                        </a:solidFill>
                        <a:effectLst/>
                      </a:endParaRPr>
                    </a:p>
                  </a:txBody>
                  <a:tcPr marL="62756" marR="62756" marT="31378" marB="31378"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extLst>
                  <a:ext uri="{0D108BD9-81ED-4DB2-BD59-A6C34878D82A}">
                    <a16:rowId xmlns:a16="http://schemas.microsoft.com/office/drawing/2014/main" val="1404768736"/>
                  </a:ext>
                </a:extLst>
              </a:tr>
            </a:tbl>
          </a:graphicData>
        </a:graphic>
      </p:graphicFrame>
      <p:sp>
        <p:nvSpPr>
          <p:cNvPr id="7" name="Rectangle 1"/>
          <p:cNvSpPr>
            <a:spLocks noChangeArrowheads="1"/>
          </p:cNvSpPr>
          <p:nvPr/>
        </p:nvSpPr>
        <p:spPr bwMode="auto">
          <a:xfrm>
            <a:off x="532984" y="1646637"/>
            <a:ext cx="2810005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marL="457200" algn="l" rtl="0" eaLnBrk="0" fontAlgn="base" hangingPunct="0">
              <a:spcBef>
                <a:spcPct val="0"/>
              </a:spcBef>
              <a:spcAft>
                <a:spcPct val="0"/>
              </a:spcAft>
              <a:defRPr>
                <a:solidFill>
                  <a:schemeClr val="tx1"/>
                </a:solidFill>
                <a:latin typeface="Arial" panose="020B0604020202020204" pitchFamily="34" charset="0"/>
              </a:defRPr>
            </a:lvl2pPr>
            <a:lvl3pPr marL="914400" algn="l" rtl="0" eaLnBrk="0" fontAlgn="base" hangingPunct="0">
              <a:spcBef>
                <a:spcPct val="0"/>
              </a:spcBef>
              <a:spcAft>
                <a:spcPct val="0"/>
              </a:spcAft>
              <a:defRPr>
                <a:solidFill>
                  <a:schemeClr val="tx1"/>
                </a:solidFill>
                <a:latin typeface="Arial" panose="020B0604020202020204" pitchFamily="34" charset="0"/>
              </a:defRPr>
            </a:lvl3pPr>
            <a:lvl4pPr marL="1371600" algn="l" rtl="0" eaLnBrk="0" fontAlgn="base" hangingPunct="0">
              <a:spcBef>
                <a:spcPct val="0"/>
              </a:spcBef>
              <a:spcAft>
                <a:spcPct val="0"/>
              </a:spcAft>
              <a:defRPr>
                <a:solidFill>
                  <a:schemeClr val="tx1"/>
                </a:solidFill>
                <a:latin typeface="Arial" panose="020B0604020202020204" pitchFamily="34" charset="0"/>
              </a:defRPr>
            </a:lvl4pPr>
            <a:lvl5pPr marL="1828800" algn="l" rtl="0" eaLnBrk="0" fontAlgn="base" hangingPunct="0">
              <a:spcBef>
                <a:spcPct val="0"/>
              </a:spcBef>
              <a:spcAft>
                <a:spcPct val="0"/>
              </a:spcAft>
              <a:defRPr>
                <a:solidFill>
                  <a:schemeClr val="tx1"/>
                </a:solidFill>
                <a:latin typeface="Arial" panose="020B0604020202020204" pitchFamily="34" charset="0"/>
              </a:defRPr>
            </a:lvl5pPr>
            <a:lvl6pPr marL="2286000" algn="l" rtl="0" eaLnBrk="0" fontAlgn="base" hangingPunct="0">
              <a:spcBef>
                <a:spcPct val="0"/>
              </a:spcBef>
              <a:spcAft>
                <a:spcPct val="0"/>
              </a:spcAft>
              <a:defRPr>
                <a:solidFill>
                  <a:schemeClr val="tx1"/>
                </a:solidFill>
                <a:latin typeface="Arial" panose="020B0604020202020204" pitchFamily="34" charset="0"/>
              </a:defRPr>
            </a:lvl6pPr>
            <a:lvl7pPr marL="2743200" algn="l" rtl="0" eaLnBrk="0" fontAlgn="base" hangingPunct="0">
              <a:spcBef>
                <a:spcPct val="0"/>
              </a:spcBef>
              <a:spcAft>
                <a:spcPct val="0"/>
              </a:spcAft>
              <a:defRPr>
                <a:solidFill>
                  <a:schemeClr val="tx1"/>
                </a:solidFill>
                <a:latin typeface="Arial" panose="020B0604020202020204" pitchFamily="34" charset="0"/>
              </a:defRPr>
            </a:lvl7pPr>
            <a:lvl8pPr marL="3200400" algn="l" rtl="0" eaLnBrk="0" fontAlgn="base" hangingPunct="0">
              <a:spcBef>
                <a:spcPct val="0"/>
              </a:spcBef>
              <a:spcAft>
                <a:spcPct val="0"/>
              </a:spcAft>
              <a:defRPr>
                <a:solidFill>
                  <a:schemeClr val="tx1"/>
                </a:solidFill>
                <a:latin typeface="Arial" panose="020B0604020202020204" pitchFamily="34" charset="0"/>
              </a:defRPr>
            </a:lvl8pPr>
            <a:lvl9pPr marL="3657600"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a:t>
            </a:r>
            <a:endParaRPr kumimoji="0" lang="es-MX" altLang="es-MX" sz="1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527206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5" name="object 5"/>
          <p:cNvSpPr txBox="1">
            <a:spLocks noGrp="1"/>
          </p:cNvSpPr>
          <p:nvPr>
            <p:ph type="title"/>
          </p:nvPr>
        </p:nvSpPr>
        <p:spPr>
          <a:xfrm>
            <a:off x="533400" y="441527"/>
            <a:ext cx="13016230" cy="1697901"/>
          </a:xfrm>
          <a:prstGeom prst="rect">
            <a:avLst/>
          </a:prstGeom>
        </p:spPr>
        <p:txBody>
          <a:bodyPr vert="horz" wrap="square" lIns="0" tIns="12700" rIns="0" bIns="0" rtlCol="0">
            <a:spAutoFit/>
          </a:bodyPr>
          <a:lstStyle/>
          <a:p>
            <a:pPr marL="12700" algn="ctr">
              <a:spcBef>
                <a:spcPts val="100"/>
              </a:spcBef>
            </a:pPr>
            <a:r>
              <a:rPr lang="es-MX" dirty="0">
                <a:solidFill>
                  <a:srgbClr val="001689"/>
                </a:solidFill>
                <a:latin typeface="Montserrat" panose="00000500000000000000" pitchFamily="2" charset="0"/>
              </a:rPr>
              <a:t>Alternativa en la aplicación de la MML para el </a:t>
            </a:r>
            <a:r>
              <a:rPr lang="es-MX" dirty="0" err="1">
                <a:solidFill>
                  <a:srgbClr val="001689"/>
                </a:solidFill>
                <a:latin typeface="Montserrat" panose="00000500000000000000" pitchFamily="2" charset="0"/>
              </a:rPr>
              <a:t>Pp</a:t>
            </a:r>
            <a:r>
              <a:rPr lang="es-MX" dirty="0">
                <a:solidFill>
                  <a:srgbClr val="001689"/>
                </a:solidFill>
                <a:latin typeface="Montserrat" panose="00000500000000000000" pitchFamily="2" charset="0"/>
              </a:rPr>
              <a:t> G002</a:t>
            </a:r>
            <a:br>
              <a:rPr lang="es-MX" dirty="0">
                <a:solidFill>
                  <a:srgbClr val="001689"/>
                </a:solidFill>
                <a:latin typeface="Montserrat" panose="00000500000000000000" pitchFamily="2" charset="0"/>
              </a:rPr>
            </a:br>
            <a:endParaRPr dirty="0">
              <a:solidFill>
                <a:srgbClr val="001689"/>
              </a:solidFill>
              <a:latin typeface="Montserrat" panose="00000500000000000000" pitchFamily="2" charset="0"/>
            </a:endParaRPr>
          </a:p>
        </p:txBody>
      </p:sp>
      <p:sp>
        <p:nvSpPr>
          <p:cNvPr id="6" name="object 6"/>
          <p:cNvSpPr/>
          <p:nvPr/>
        </p:nvSpPr>
        <p:spPr>
          <a:xfrm>
            <a:off x="0" y="1648586"/>
            <a:ext cx="3916679" cy="38100"/>
          </a:xfrm>
          <a:custGeom>
            <a:avLst/>
            <a:gdLst/>
            <a:ahLst/>
            <a:cxnLst/>
            <a:rect l="l" t="t" r="r" b="b"/>
            <a:pathLst>
              <a:path w="3916679" h="38100">
                <a:moveTo>
                  <a:pt x="0" y="38099"/>
                </a:moveTo>
                <a:lnTo>
                  <a:pt x="0" y="0"/>
                </a:lnTo>
                <a:lnTo>
                  <a:pt x="3916242" y="0"/>
                </a:lnTo>
                <a:lnTo>
                  <a:pt x="3916242" y="38099"/>
                </a:lnTo>
                <a:lnTo>
                  <a:pt x="0" y="38099"/>
                </a:lnTo>
                <a:close/>
              </a:path>
            </a:pathLst>
          </a:custGeom>
          <a:solidFill>
            <a:srgbClr val="E98517"/>
          </a:solidFill>
        </p:spPr>
        <p:txBody>
          <a:bodyPr wrap="square" lIns="0" tIns="0" rIns="0" bIns="0" rtlCol="0"/>
          <a:lstStyle/>
          <a:p>
            <a:endParaRPr/>
          </a:p>
        </p:txBody>
      </p:sp>
      <p:pic>
        <p:nvPicPr>
          <p:cNvPr id="8" name="Picture 7">
            <a:extLst>
              <a:ext uri="{FF2B5EF4-FFF2-40B4-BE49-F238E27FC236}">
                <a16:creationId xmlns:a16="http://schemas.microsoft.com/office/drawing/2014/main" id="{A20EA7A8-A10E-5304-1D02-6B3C8D929A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249400" y="517157"/>
            <a:ext cx="3459858" cy="1060578"/>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2923516120"/>
              </p:ext>
            </p:extLst>
          </p:nvPr>
        </p:nvGraphicFramePr>
        <p:xfrm>
          <a:off x="1142999" y="3086100"/>
          <a:ext cx="15925801" cy="3329995"/>
        </p:xfrm>
        <a:graphic>
          <a:graphicData uri="http://schemas.openxmlformats.org/drawingml/2006/table">
            <a:tbl>
              <a:tblPr firstRow="1" firstCol="1" bandRow="1">
                <a:tableStyleId>{5C22544A-7EE6-4342-B048-85BDC9FD1C3A}</a:tableStyleId>
              </a:tblPr>
              <a:tblGrid>
                <a:gridCol w="2971801">
                  <a:extLst>
                    <a:ext uri="{9D8B030D-6E8A-4147-A177-3AD203B41FA5}">
                      <a16:colId xmlns:a16="http://schemas.microsoft.com/office/drawing/2014/main" val="2889571961"/>
                    </a:ext>
                  </a:extLst>
                </a:gridCol>
                <a:gridCol w="5027459">
                  <a:extLst>
                    <a:ext uri="{9D8B030D-6E8A-4147-A177-3AD203B41FA5}">
                      <a16:colId xmlns:a16="http://schemas.microsoft.com/office/drawing/2014/main" val="838723090"/>
                    </a:ext>
                  </a:extLst>
                </a:gridCol>
                <a:gridCol w="4654115">
                  <a:extLst>
                    <a:ext uri="{9D8B030D-6E8A-4147-A177-3AD203B41FA5}">
                      <a16:colId xmlns:a16="http://schemas.microsoft.com/office/drawing/2014/main" val="3126870310"/>
                    </a:ext>
                  </a:extLst>
                </a:gridCol>
                <a:gridCol w="3272426">
                  <a:extLst>
                    <a:ext uri="{9D8B030D-6E8A-4147-A177-3AD203B41FA5}">
                      <a16:colId xmlns:a16="http://schemas.microsoft.com/office/drawing/2014/main" val="332935303"/>
                    </a:ext>
                  </a:extLst>
                </a:gridCol>
              </a:tblGrid>
              <a:tr h="1371600">
                <a:tc>
                  <a:txBody>
                    <a:bodyPr/>
                    <a:lstStyle/>
                    <a:p>
                      <a:pPr algn="ctr" rtl="0" fontAlgn="base"/>
                      <a:r>
                        <a:rPr lang="es-ES" sz="2400" b="1" i="0" dirty="0">
                          <a:solidFill>
                            <a:srgbClr val="FFFFFF"/>
                          </a:solidFill>
                          <a:effectLst/>
                          <a:latin typeface="Montserrat" panose="00000500000000000000" pitchFamily="2" charset="0"/>
                        </a:rPr>
                        <a:t>Nivel​</a:t>
                      </a:r>
                      <a:endParaRPr lang="es-ES" b="1" i="0" dirty="0">
                        <a:solidFill>
                          <a:srgbClr val="FFFFFF"/>
                        </a:solidFill>
                        <a:effectLst/>
                      </a:endParaRPr>
                    </a:p>
                  </a:txBody>
                  <a:tcPr anchor="ctr">
                    <a:solidFill>
                      <a:srgbClr val="EB8517"/>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s-MX" sz="2400" b="1" i="0" dirty="0">
                          <a:solidFill>
                            <a:schemeClr val="bg1"/>
                          </a:solidFill>
                          <a:latin typeface="Montserrat" panose="00000500000000000000" pitchFamily="2" charset="0"/>
                          <a:ea typeface="+mn-ea"/>
                          <a:cs typeface="+mn-cs"/>
                        </a:rPr>
                        <a:t>Objetivo</a:t>
                      </a:r>
                    </a:p>
                  </a:txBody>
                  <a:tcPr marL="44450" marR="44450" marT="0" marB="0" anchor="ctr">
                    <a:solidFill>
                      <a:srgbClr val="EB8517"/>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s-MX" sz="2400" b="1" i="0" dirty="0">
                          <a:solidFill>
                            <a:schemeClr val="bg1"/>
                          </a:solidFill>
                          <a:latin typeface="Montserrat" panose="00000500000000000000" pitchFamily="2" charset="0"/>
                          <a:ea typeface="+mn-ea"/>
                          <a:cs typeface="+mn-cs"/>
                        </a:rPr>
                        <a:t>Nombre del Indicador</a:t>
                      </a:r>
                    </a:p>
                  </a:txBody>
                  <a:tcPr marL="44450" marR="44450" marT="0" marB="0" anchor="ctr">
                    <a:solidFill>
                      <a:srgbClr val="EB8517"/>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s-MX" sz="2400" b="1" i="0" dirty="0">
                          <a:solidFill>
                            <a:schemeClr val="bg1"/>
                          </a:solidFill>
                          <a:latin typeface="Montserrat" panose="00000500000000000000" pitchFamily="2" charset="0"/>
                          <a:ea typeface="+mn-ea"/>
                          <a:cs typeface="+mn-cs"/>
                        </a:rPr>
                        <a:t>Tipo - Dimensión - Frecuencia</a:t>
                      </a:r>
                    </a:p>
                  </a:txBody>
                  <a:tcPr marL="44450" marR="44450" marT="0" marB="0" anchor="ctr">
                    <a:solidFill>
                      <a:srgbClr val="EB8517"/>
                    </a:solidFill>
                  </a:tcPr>
                </a:tc>
                <a:extLst>
                  <a:ext uri="{0D108BD9-81ED-4DB2-BD59-A6C34878D82A}">
                    <a16:rowId xmlns:a16="http://schemas.microsoft.com/office/drawing/2014/main" val="1856235720"/>
                  </a:ext>
                </a:extLst>
              </a:tr>
              <a:tr h="1958395">
                <a:tc>
                  <a:txBody>
                    <a:bodyPr/>
                    <a:lstStyle/>
                    <a:p>
                      <a:pPr algn="ctr" rtl="0" fontAlgn="base"/>
                      <a:r>
                        <a:rPr lang="es-ES" sz="2400" b="1" i="0" dirty="0">
                          <a:solidFill>
                            <a:srgbClr val="001689"/>
                          </a:solidFill>
                          <a:effectLst/>
                          <a:latin typeface="Montserrat" panose="00000500000000000000" pitchFamily="2" charset="0"/>
                        </a:rPr>
                        <a:t>Componente</a:t>
                      </a:r>
                      <a:r>
                        <a:rPr lang="es-ES" sz="2400" b="1" i="0" dirty="0">
                          <a:solidFill>
                            <a:srgbClr val="FFFFFF"/>
                          </a:solidFill>
                          <a:effectLst/>
                          <a:latin typeface="Montserrat" panose="00000500000000000000" pitchFamily="2" charset="0"/>
                        </a:rPr>
                        <a:t>​</a:t>
                      </a:r>
                      <a:endParaRPr lang="es-ES" b="1" i="0" dirty="0">
                        <a:solidFill>
                          <a:srgbClr val="FFFFFF"/>
                        </a:solidFill>
                        <a:effectLst/>
                      </a:endParaRPr>
                    </a:p>
                  </a:txBody>
                  <a:tcPr anchor="ctr">
                    <a:solidFill>
                      <a:srgbClr val="F6F6FF"/>
                    </a:solidFill>
                  </a:tcPr>
                </a:tc>
                <a:tc>
                  <a:txBody>
                    <a:bodyPr/>
                    <a:lstStyle/>
                    <a:p>
                      <a:pPr algn="just">
                        <a:lnSpc>
                          <a:spcPct val="107000"/>
                        </a:lnSpc>
                        <a:spcAft>
                          <a:spcPts val="0"/>
                        </a:spcAft>
                      </a:pPr>
                      <a:r>
                        <a:rPr lang="es-MX" sz="2400" b="1" i="0" dirty="0">
                          <a:solidFill>
                            <a:srgbClr val="001689"/>
                          </a:solidFill>
                          <a:latin typeface="Montserrat" panose="00000500000000000000" pitchFamily="2" charset="0"/>
                          <a:ea typeface="+mn-ea"/>
                          <a:cs typeface="+mn-cs"/>
                        </a:rPr>
                        <a:t>Acuerdos </a:t>
                      </a:r>
                      <a:r>
                        <a:rPr lang="es-MX" sz="2400" b="1" i="0" dirty="0" err="1">
                          <a:solidFill>
                            <a:srgbClr val="001689"/>
                          </a:solidFill>
                          <a:latin typeface="Montserrat" panose="00000500000000000000" pitchFamily="2" charset="0"/>
                          <a:ea typeface="+mn-ea"/>
                          <a:cs typeface="+mn-cs"/>
                        </a:rPr>
                        <a:t>reparatorios</a:t>
                      </a:r>
                      <a:r>
                        <a:rPr lang="es-MX" sz="2400" b="1" i="0" dirty="0">
                          <a:solidFill>
                            <a:srgbClr val="001689"/>
                          </a:solidFill>
                          <a:latin typeface="Montserrat" panose="00000500000000000000" pitchFamily="2" charset="0"/>
                          <a:ea typeface="+mn-ea"/>
                          <a:cs typeface="+mn-cs"/>
                        </a:rPr>
                        <a:t> realizados.</a:t>
                      </a:r>
                    </a:p>
                  </a:txBody>
                  <a:tcPr marL="44450" marR="44450" marT="0" marB="0" anchor="ctr">
                    <a:solidFill>
                      <a:srgbClr val="F6F6FF"/>
                    </a:solidFill>
                  </a:tcPr>
                </a:tc>
                <a:tc>
                  <a:txBody>
                    <a:bodyPr/>
                    <a:lstStyle/>
                    <a:p>
                      <a:pPr algn="just">
                        <a:lnSpc>
                          <a:spcPct val="107000"/>
                        </a:lnSpc>
                        <a:spcAft>
                          <a:spcPts val="0"/>
                        </a:spcAft>
                      </a:pPr>
                      <a:r>
                        <a:rPr lang="es-MX" sz="2400" b="1" i="0" dirty="0">
                          <a:solidFill>
                            <a:srgbClr val="001689"/>
                          </a:solidFill>
                          <a:latin typeface="Montserrat" panose="00000500000000000000" pitchFamily="2" charset="0"/>
                          <a:ea typeface="+mn-ea"/>
                          <a:cs typeface="+mn-cs"/>
                        </a:rPr>
                        <a:t>Porcentaje de acuerdos </a:t>
                      </a:r>
                      <a:r>
                        <a:rPr lang="es-MX" sz="2400" b="1" i="0" dirty="0" err="1">
                          <a:solidFill>
                            <a:srgbClr val="001689"/>
                          </a:solidFill>
                          <a:latin typeface="Montserrat" panose="00000500000000000000" pitchFamily="2" charset="0"/>
                          <a:ea typeface="+mn-ea"/>
                          <a:cs typeface="+mn-cs"/>
                        </a:rPr>
                        <a:t>reparatorios</a:t>
                      </a:r>
                      <a:r>
                        <a:rPr lang="es-MX" sz="2400" b="1" i="0" dirty="0">
                          <a:solidFill>
                            <a:srgbClr val="001689"/>
                          </a:solidFill>
                          <a:latin typeface="Montserrat" panose="00000500000000000000" pitchFamily="2" charset="0"/>
                          <a:ea typeface="+mn-ea"/>
                          <a:cs typeface="+mn-cs"/>
                        </a:rPr>
                        <a:t> llevados a término.</a:t>
                      </a:r>
                    </a:p>
                  </a:txBody>
                  <a:tcPr marL="44450" marR="44450" marT="0" marB="0" anchor="ctr">
                    <a:solidFill>
                      <a:srgbClr val="F6F6FF"/>
                    </a:solidFill>
                  </a:tcPr>
                </a:tc>
                <a:tc>
                  <a:txBody>
                    <a:bodyPr/>
                    <a:lstStyle/>
                    <a:p>
                      <a:pPr algn="ctr">
                        <a:lnSpc>
                          <a:spcPct val="107000"/>
                        </a:lnSpc>
                        <a:spcAft>
                          <a:spcPts val="0"/>
                        </a:spcAft>
                      </a:pPr>
                      <a:r>
                        <a:rPr lang="es-MX" sz="2400" b="1" i="0" dirty="0">
                          <a:solidFill>
                            <a:srgbClr val="001689"/>
                          </a:solidFill>
                          <a:latin typeface="Montserrat" panose="00000500000000000000" pitchFamily="2" charset="0"/>
                          <a:ea typeface="+mn-ea"/>
                          <a:cs typeface="+mn-cs"/>
                        </a:rPr>
                        <a:t>Gestión - Eficacia - Semestral</a:t>
                      </a:r>
                    </a:p>
                  </a:txBody>
                  <a:tcPr marL="44450" marR="44450" marT="0" marB="0" anchor="ctr">
                    <a:solidFill>
                      <a:srgbClr val="F6F6FF"/>
                    </a:solidFill>
                  </a:tcPr>
                </a:tc>
                <a:extLst>
                  <a:ext uri="{0D108BD9-81ED-4DB2-BD59-A6C34878D82A}">
                    <a16:rowId xmlns:a16="http://schemas.microsoft.com/office/drawing/2014/main" val="62676108"/>
                  </a:ext>
                </a:extLst>
              </a:tr>
            </a:tbl>
          </a:graphicData>
        </a:graphic>
      </p:graphicFrame>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9107080"/>
            <a:ext cx="5314833" cy="832869"/>
          </a:xfrm>
          <a:prstGeom prst="rect">
            <a:avLst/>
          </a:prstGeom>
        </p:spPr>
      </p:pic>
    </p:spTree>
    <p:extLst>
      <p:ext uri="{BB962C8B-B14F-4D97-AF65-F5344CB8AC3E}">
        <p14:creationId xmlns:p14="http://schemas.microsoft.com/office/powerpoint/2010/main" val="724750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5" name="object 5"/>
          <p:cNvSpPr txBox="1">
            <a:spLocks noGrp="1"/>
          </p:cNvSpPr>
          <p:nvPr>
            <p:ph type="title"/>
          </p:nvPr>
        </p:nvSpPr>
        <p:spPr>
          <a:xfrm>
            <a:off x="533400" y="441527"/>
            <a:ext cx="13016230" cy="1136208"/>
          </a:xfrm>
          <a:prstGeom prst="rect">
            <a:avLst/>
          </a:prstGeom>
        </p:spPr>
        <p:txBody>
          <a:bodyPr vert="horz" wrap="square" lIns="0" tIns="12700" rIns="0" bIns="0" rtlCol="0">
            <a:spAutoFit/>
          </a:bodyPr>
          <a:lstStyle/>
          <a:p>
            <a:pPr marL="12700" algn="ctr">
              <a:spcBef>
                <a:spcPts val="100"/>
              </a:spcBef>
            </a:pPr>
            <a:r>
              <a:rPr lang="es-MX" dirty="0">
                <a:solidFill>
                  <a:srgbClr val="001689"/>
                </a:solidFill>
                <a:latin typeface="Montserrat" panose="00000500000000000000" pitchFamily="2" charset="0"/>
              </a:rPr>
              <a:t>Alternativa en la aplicación de la MML para el </a:t>
            </a:r>
            <a:r>
              <a:rPr lang="es-MX" dirty="0" err="1">
                <a:solidFill>
                  <a:srgbClr val="001689"/>
                </a:solidFill>
                <a:latin typeface="Montserrat" panose="00000500000000000000" pitchFamily="2" charset="0"/>
              </a:rPr>
              <a:t>Pp</a:t>
            </a:r>
            <a:r>
              <a:rPr lang="es-MX" dirty="0">
                <a:solidFill>
                  <a:srgbClr val="001689"/>
                </a:solidFill>
                <a:latin typeface="Montserrat" panose="00000500000000000000" pitchFamily="2" charset="0"/>
              </a:rPr>
              <a:t> P001</a:t>
            </a:r>
            <a:endParaRPr dirty="0">
              <a:solidFill>
                <a:srgbClr val="001689"/>
              </a:solidFill>
              <a:latin typeface="Montserrat" panose="00000500000000000000" pitchFamily="2" charset="0"/>
            </a:endParaRPr>
          </a:p>
        </p:txBody>
      </p:sp>
      <p:sp>
        <p:nvSpPr>
          <p:cNvPr id="6" name="object 6"/>
          <p:cNvSpPr/>
          <p:nvPr/>
        </p:nvSpPr>
        <p:spPr>
          <a:xfrm>
            <a:off x="0" y="1648586"/>
            <a:ext cx="3916679" cy="38100"/>
          </a:xfrm>
          <a:custGeom>
            <a:avLst/>
            <a:gdLst/>
            <a:ahLst/>
            <a:cxnLst/>
            <a:rect l="l" t="t" r="r" b="b"/>
            <a:pathLst>
              <a:path w="3916679" h="38100">
                <a:moveTo>
                  <a:pt x="0" y="38099"/>
                </a:moveTo>
                <a:lnTo>
                  <a:pt x="0" y="0"/>
                </a:lnTo>
                <a:lnTo>
                  <a:pt x="3916242" y="0"/>
                </a:lnTo>
                <a:lnTo>
                  <a:pt x="3916242" y="38099"/>
                </a:lnTo>
                <a:lnTo>
                  <a:pt x="0" y="38099"/>
                </a:lnTo>
                <a:close/>
              </a:path>
            </a:pathLst>
          </a:custGeom>
          <a:solidFill>
            <a:srgbClr val="E98517"/>
          </a:solidFill>
        </p:spPr>
        <p:txBody>
          <a:bodyPr wrap="square" lIns="0" tIns="0" rIns="0" bIns="0" rtlCol="0"/>
          <a:lstStyle/>
          <a:p>
            <a:endParaRPr/>
          </a:p>
        </p:txBody>
      </p:sp>
      <p:pic>
        <p:nvPicPr>
          <p:cNvPr id="8" name="Picture 7">
            <a:extLst>
              <a:ext uri="{FF2B5EF4-FFF2-40B4-BE49-F238E27FC236}">
                <a16:creationId xmlns:a16="http://schemas.microsoft.com/office/drawing/2014/main" id="{A20EA7A8-A10E-5304-1D02-6B3C8D929A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249400" y="517157"/>
            <a:ext cx="3459858" cy="1060578"/>
          </a:xfrm>
          <a:prstGeom prst="rect">
            <a:avLst/>
          </a:prstGeom>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9107080"/>
            <a:ext cx="5314833" cy="832869"/>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229762102"/>
              </p:ext>
            </p:extLst>
          </p:nvPr>
        </p:nvGraphicFramePr>
        <p:xfrm>
          <a:off x="529172" y="1722113"/>
          <a:ext cx="17176075" cy="7002389"/>
        </p:xfrm>
        <a:graphic>
          <a:graphicData uri="http://schemas.openxmlformats.org/drawingml/2006/table">
            <a:tbl>
              <a:tblPr/>
              <a:tblGrid>
                <a:gridCol w="2267242">
                  <a:extLst>
                    <a:ext uri="{9D8B030D-6E8A-4147-A177-3AD203B41FA5}">
                      <a16:colId xmlns:a16="http://schemas.microsoft.com/office/drawing/2014/main" val="2033674784"/>
                    </a:ext>
                  </a:extLst>
                </a:gridCol>
                <a:gridCol w="6674132">
                  <a:extLst>
                    <a:ext uri="{9D8B030D-6E8A-4147-A177-3AD203B41FA5}">
                      <a16:colId xmlns:a16="http://schemas.microsoft.com/office/drawing/2014/main" val="1954469491"/>
                    </a:ext>
                  </a:extLst>
                </a:gridCol>
                <a:gridCol w="5162637">
                  <a:extLst>
                    <a:ext uri="{9D8B030D-6E8A-4147-A177-3AD203B41FA5}">
                      <a16:colId xmlns:a16="http://schemas.microsoft.com/office/drawing/2014/main" val="4250409699"/>
                    </a:ext>
                  </a:extLst>
                </a:gridCol>
                <a:gridCol w="3072064">
                  <a:extLst>
                    <a:ext uri="{9D8B030D-6E8A-4147-A177-3AD203B41FA5}">
                      <a16:colId xmlns:a16="http://schemas.microsoft.com/office/drawing/2014/main" val="3782595842"/>
                    </a:ext>
                  </a:extLst>
                </a:gridCol>
              </a:tblGrid>
              <a:tr h="795725">
                <a:tc>
                  <a:txBody>
                    <a:bodyPr/>
                    <a:lstStyle/>
                    <a:p>
                      <a:pPr algn="ctr" fontAlgn="auto"/>
                      <a:r>
                        <a:rPr lang="en-AE" sz="2000" b="1" i="0" dirty="0" smtClean="0">
                          <a:solidFill>
                            <a:srgbClr val="FFFFFF"/>
                          </a:solidFill>
                          <a:effectLst/>
                          <a:latin typeface="Montserrat" panose="00000500000000000000" pitchFamily="2" charset="0"/>
                        </a:rPr>
                        <a:t>​Nivel</a:t>
                      </a:r>
                      <a:endParaRPr lang="en-AE" sz="2000" b="1" i="0" dirty="0">
                        <a:solidFill>
                          <a:srgbClr val="FFFFFF"/>
                        </a:solidFill>
                        <a:effectLst/>
                        <a:latin typeface="Montserrat" panose="00000500000000000000" pitchFamily="2" charset="0"/>
                      </a:endParaRPr>
                    </a:p>
                  </a:txBody>
                  <a:tcPr marL="63592" marR="63592" marT="31796" marB="3179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EB8517"/>
                    </a:solidFill>
                  </a:tcPr>
                </a:tc>
                <a:tc>
                  <a:txBody>
                    <a:bodyPr/>
                    <a:lstStyle/>
                    <a:p>
                      <a:pPr algn="ctr" fontAlgn="base"/>
                      <a:r>
                        <a:rPr lang="es-MX" sz="2000" b="1" i="0">
                          <a:solidFill>
                            <a:srgbClr val="FFFFFF"/>
                          </a:solidFill>
                          <a:effectLst/>
                          <a:latin typeface="Montserrat" panose="00000500000000000000" pitchFamily="2" charset="0"/>
                        </a:rPr>
                        <a:t>Objetivo​</a:t>
                      </a:r>
                      <a:endParaRPr lang="es-MX" sz="2000" b="1" i="0">
                        <a:solidFill>
                          <a:srgbClr val="FFFFFF"/>
                        </a:solidFill>
                        <a:effectLst/>
                      </a:endParaRPr>
                    </a:p>
                  </a:txBody>
                  <a:tcPr marL="63592" marR="63592" marT="31796" marB="3179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EB8517"/>
                    </a:solidFill>
                  </a:tcPr>
                </a:tc>
                <a:tc>
                  <a:txBody>
                    <a:bodyPr/>
                    <a:lstStyle/>
                    <a:p>
                      <a:pPr algn="ctr" fontAlgn="base"/>
                      <a:r>
                        <a:rPr lang="es-MX" sz="2000" b="1" i="0">
                          <a:solidFill>
                            <a:srgbClr val="FFFFFF"/>
                          </a:solidFill>
                          <a:effectLst/>
                          <a:latin typeface="Montserrat" panose="00000500000000000000" pitchFamily="2" charset="0"/>
                        </a:rPr>
                        <a:t>Nombre del Indicador​</a:t>
                      </a:r>
                      <a:endParaRPr lang="es-MX" sz="2000" b="1" i="0">
                        <a:solidFill>
                          <a:srgbClr val="FFFFFF"/>
                        </a:solidFill>
                        <a:effectLst/>
                      </a:endParaRPr>
                    </a:p>
                  </a:txBody>
                  <a:tcPr marL="63592" marR="63592" marT="31796" marB="3179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EB8517"/>
                    </a:solidFill>
                  </a:tcPr>
                </a:tc>
                <a:tc>
                  <a:txBody>
                    <a:bodyPr/>
                    <a:lstStyle/>
                    <a:p>
                      <a:pPr algn="ctr" fontAlgn="base"/>
                      <a:r>
                        <a:rPr lang="es-MX" sz="2000" b="1" i="0" dirty="0">
                          <a:solidFill>
                            <a:srgbClr val="FFFFFF"/>
                          </a:solidFill>
                          <a:effectLst/>
                          <a:latin typeface="Montserrat" panose="00000500000000000000" pitchFamily="2" charset="0"/>
                        </a:rPr>
                        <a:t>Tipo - Dimensión - Frecuencia​</a:t>
                      </a:r>
                      <a:endParaRPr lang="es-MX" sz="2000" b="1" i="0" dirty="0">
                        <a:solidFill>
                          <a:srgbClr val="FFFFFF"/>
                        </a:solidFill>
                        <a:effectLst/>
                      </a:endParaRPr>
                    </a:p>
                  </a:txBody>
                  <a:tcPr marL="63592" marR="63592" marT="31796" marB="3179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EB8517"/>
                    </a:solidFill>
                  </a:tcPr>
                </a:tc>
                <a:extLst>
                  <a:ext uri="{0D108BD9-81ED-4DB2-BD59-A6C34878D82A}">
                    <a16:rowId xmlns:a16="http://schemas.microsoft.com/office/drawing/2014/main" val="164157789"/>
                  </a:ext>
                </a:extLst>
              </a:tr>
              <a:tr h="1071578">
                <a:tc>
                  <a:txBody>
                    <a:bodyPr/>
                    <a:lstStyle/>
                    <a:p>
                      <a:pPr algn="ctr" fontAlgn="base"/>
                      <a:r>
                        <a:rPr lang="es-ES" sz="1800" b="1" i="0" u="none" strike="noStrike">
                          <a:solidFill>
                            <a:srgbClr val="001689"/>
                          </a:solidFill>
                          <a:effectLst/>
                          <a:latin typeface="Montserrat" panose="00000500000000000000" pitchFamily="2" charset="0"/>
                        </a:rPr>
                        <a:t>Propósito</a:t>
                      </a:r>
                      <a:r>
                        <a:rPr lang="es-ES" sz="1800" b="1" i="0">
                          <a:solidFill>
                            <a:srgbClr val="FFFFFF"/>
                          </a:solidFill>
                          <a:effectLst/>
                          <a:latin typeface="Montserrat" panose="00000500000000000000" pitchFamily="2" charset="0"/>
                        </a:rPr>
                        <a:t>​</a:t>
                      </a:r>
                      <a:endParaRPr lang="es-ES" sz="1800" b="1" i="0">
                        <a:solidFill>
                          <a:srgbClr val="FFFFFF"/>
                        </a:solidFill>
                        <a:effectLst/>
                      </a:endParaRPr>
                    </a:p>
                  </a:txBody>
                  <a:tcPr marL="63592" marR="63592" marT="31796" marB="3179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tc>
                  <a:txBody>
                    <a:bodyPr/>
                    <a:lstStyle/>
                    <a:p>
                      <a:pPr algn="just" fontAlgn="base"/>
                      <a:r>
                        <a:rPr lang="es-MX" sz="1800" b="1" i="0" dirty="0">
                          <a:solidFill>
                            <a:srgbClr val="001689"/>
                          </a:solidFill>
                          <a:effectLst/>
                          <a:latin typeface="Montserrat" panose="00000500000000000000" pitchFamily="2" charset="0"/>
                        </a:rPr>
                        <a:t>Ingresos tributarios que representan las renuncias, para el análisis del sistema impositivo del país. </a:t>
                      </a:r>
                      <a:r>
                        <a:rPr lang="es-MX" sz="1800" b="0" i="0" dirty="0">
                          <a:solidFill>
                            <a:srgbClr val="000000"/>
                          </a:solidFill>
                          <a:effectLst/>
                          <a:latin typeface="Montserrat" panose="00000500000000000000" pitchFamily="2" charset="0"/>
                        </a:rPr>
                        <a:t>​</a:t>
                      </a:r>
                      <a:endParaRPr lang="es-MX" sz="2000" b="0" i="0" dirty="0">
                        <a:solidFill>
                          <a:srgbClr val="000000"/>
                        </a:solidFill>
                        <a:effectLst/>
                      </a:endParaRPr>
                    </a:p>
                  </a:txBody>
                  <a:tcPr marL="63592" marR="63592" marT="31796" marB="3179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tc>
                  <a:txBody>
                    <a:bodyPr/>
                    <a:lstStyle/>
                    <a:p>
                      <a:pPr algn="just" fontAlgn="base"/>
                      <a:r>
                        <a:rPr lang="es-MX" sz="1800" b="1" i="0">
                          <a:solidFill>
                            <a:srgbClr val="001689"/>
                          </a:solidFill>
                          <a:effectLst/>
                          <a:latin typeface="Montserrat" panose="00000500000000000000" pitchFamily="2" charset="0"/>
                        </a:rPr>
                        <a:t>Porcentaje de ingresos tributarios que representan las renuncias</a:t>
                      </a:r>
                      <a:r>
                        <a:rPr lang="es-MX" sz="1800" b="0" i="0">
                          <a:solidFill>
                            <a:srgbClr val="000000"/>
                          </a:solidFill>
                          <a:effectLst/>
                          <a:latin typeface="Montserrat" panose="00000500000000000000" pitchFamily="2" charset="0"/>
                        </a:rPr>
                        <a:t>​</a:t>
                      </a:r>
                      <a:endParaRPr lang="es-MX" sz="2000" b="0" i="0">
                        <a:solidFill>
                          <a:srgbClr val="000000"/>
                        </a:solidFill>
                        <a:effectLst/>
                      </a:endParaRPr>
                    </a:p>
                  </a:txBody>
                  <a:tcPr marL="63592" marR="63592" marT="31796" marB="3179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tc>
                  <a:txBody>
                    <a:bodyPr/>
                    <a:lstStyle/>
                    <a:p>
                      <a:pPr algn="ctr" fontAlgn="base"/>
                      <a:r>
                        <a:rPr lang="es-MX" sz="1800" b="1" i="0">
                          <a:solidFill>
                            <a:srgbClr val="001689"/>
                          </a:solidFill>
                          <a:effectLst/>
                          <a:latin typeface="Montserrat" panose="00000500000000000000" pitchFamily="2" charset="0"/>
                        </a:rPr>
                        <a:t>Estratégico - Economía - Semestral</a:t>
                      </a:r>
                      <a:r>
                        <a:rPr lang="es-MX" sz="1800" b="0" i="0">
                          <a:solidFill>
                            <a:srgbClr val="000000"/>
                          </a:solidFill>
                          <a:effectLst/>
                          <a:latin typeface="Montserrat" panose="00000500000000000000" pitchFamily="2" charset="0"/>
                        </a:rPr>
                        <a:t>​</a:t>
                      </a:r>
                      <a:endParaRPr lang="es-MX" sz="2000" b="0" i="0">
                        <a:solidFill>
                          <a:srgbClr val="000000"/>
                        </a:solidFill>
                        <a:effectLst/>
                      </a:endParaRPr>
                    </a:p>
                  </a:txBody>
                  <a:tcPr marL="63592" marR="63592" marT="31796" marB="3179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extLst>
                  <a:ext uri="{0D108BD9-81ED-4DB2-BD59-A6C34878D82A}">
                    <a16:rowId xmlns:a16="http://schemas.microsoft.com/office/drawing/2014/main" val="1762636347"/>
                  </a:ext>
                </a:extLst>
              </a:tr>
              <a:tr h="1071578">
                <a:tc>
                  <a:txBody>
                    <a:bodyPr/>
                    <a:lstStyle/>
                    <a:p>
                      <a:pPr algn="ctr" fontAlgn="base"/>
                      <a:r>
                        <a:rPr lang="es-ES" sz="1800" b="1" i="0" u="none" strike="noStrike">
                          <a:solidFill>
                            <a:srgbClr val="001689"/>
                          </a:solidFill>
                          <a:effectLst/>
                          <a:latin typeface="Montserrat" panose="00000500000000000000" pitchFamily="2" charset="0"/>
                        </a:rPr>
                        <a:t>Propósito</a:t>
                      </a:r>
                      <a:r>
                        <a:rPr lang="es-ES" sz="1800" b="1" i="0">
                          <a:solidFill>
                            <a:srgbClr val="FFFFFF"/>
                          </a:solidFill>
                          <a:effectLst/>
                          <a:latin typeface="Montserrat" panose="00000500000000000000" pitchFamily="2" charset="0"/>
                        </a:rPr>
                        <a:t>​</a:t>
                      </a:r>
                      <a:endParaRPr lang="es-ES" sz="1800" b="1" i="0">
                        <a:solidFill>
                          <a:srgbClr val="FFFFFF"/>
                        </a:solidFill>
                        <a:effectLst/>
                      </a:endParaRPr>
                    </a:p>
                  </a:txBody>
                  <a:tcPr marL="63592" marR="63592" marT="31796" marB="3179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BC1EF"/>
                    </a:solidFill>
                  </a:tcPr>
                </a:tc>
                <a:tc>
                  <a:txBody>
                    <a:bodyPr/>
                    <a:lstStyle/>
                    <a:p>
                      <a:pPr algn="just" fontAlgn="base"/>
                      <a:r>
                        <a:rPr lang="es-MX" sz="1800" b="1" i="0" dirty="0">
                          <a:solidFill>
                            <a:srgbClr val="001689"/>
                          </a:solidFill>
                          <a:effectLst/>
                          <a:latin typeface="Montserrat" panose="00000500000000000000" pitchFamily="2" charset="0"/>
                        </a:rPr>
                        <a:t>Ingresos que representa la evasión fiscal, con el fin de mejorar la equidad del sistema tributario.</a:t>
                      </a:r>
                      <a:r>
                        <a:rPr lang="es-MX" sz="1800" b="0" i="0" dirty="0">
                          <a:solidFill>
                            <a:srgbClr val="000000"/>
                          </a:solidFill>
                          <a:effectLst/>
                          <a:latin typeface="Montserrat" panose="00000500000000000000" pitchFamily="2" charset="0"/>
                        </a:rPr>
                        <a:t>​</a:t>
                      </a:r>
                      <a:endParaRPr lang="es-MX" sz="2000" b="0" i="0" dirty="0">
                        <a:solidFill>
                          <a:srgbClr val="000000"/>
                        </a:solidFill>
                        <a:effectLst/>
                      </a:endParaRPr>
                    </a:p>
                  </a:txBody>
                  <a:tcPr marL="63592" marR="63592" marT="31796" marB="3179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BC1EF"/>
                    </a:solidFill>
                  </a:tcPr>
                </a:tc>
                <a:tc>
                  <a:txBody>
                    <a:bodyPr/>
                    <a:lstStyle/>
                    <a:p>
                      <a:pPr algn="just" fontAlgn="base"/>
                      <a:r>
                        <a:rPr lang="es-MX" sz="1800" b="1" i="0">
                          <a:solidFill>
                            <a:srgbClr val="001689"/>
                          </a:solidFill>
                          <a:effectLst/>
                          <a:latin typeface="Montserrat" panose="00000500000000000000" pitchFamily="2" charset="0"/>
                        </a:rPr>
                        <a:t>Porcentaje de los ingresos que representa la evasión fiscal</a:t>
                      </a:r>
                      <a:r>
                        <a:rPr lang="es-MX" sz="1800" b="0" i="0">
                          <a:solidFill>
                            <a:srgbClr val="000000"/>
                          </a:solidFill>
                          <a:effectLst/>
                          <a:latin typeface="Montserrat" panose="00000500000000000000" pitchFamily="2" charset="0"/>
                        </a:rPr>
                        <a:t>​</a:t>
                      </a:r>
                      <a:endParaRPr lang="es-MX" sz="2000" b="0" i="0">
                        <a:solidFill>
                          <a:srgbClr val="000000"/>
                        </a:solidFill>
                        <a:effectLst/>
                      </a:endParaRPr>
                    </a:p>
                  </a:txBody>
                  <a:tcPr marL="63592" marR="63592" marT="31796" marB="3179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BC1EF"/>
                    </a:solidFill>
                  </a:tcPr>
                </a:tc>
                <a:tc>
                  <a:txBody>
                    <a:bodyPr/>
                    <a:lstStyle/>
                    <a:p>
                      <a:pPr algn="ctr" fontAlgn="base"/>
                      <a:r>
                        <a:rPr lang="es-MX" sz="1800" b="1" i="0">
                          <a:solidFill>
                            <a:srgbClr val="001689"/>
                          </a:solidFill>
                          <a:effectLst/>
                          <a:latin typeface="Montserrat" panose="00000500000000000000" pitchFamily="2" charset="0"/>
                        </a:rPr>
                        <a:t>Gestión - Economía - Semestral</a:t>
                      </a:r>
                      <a:r>
                        <a:rPr lang="es-MX" sz="1800" b="0" i="0">
                          <a:solidFill>
                            <a:srgbClr val="000000"/>
                          </a:solidFill>
                          <a:effectLst/>
                          <a:latin typeface="Montserrat" panose="00000500000000000000" pitchFamily="2" charset="0"/>
                        </a:rPr>
                        <a:t>​</a:t>
                      </a:r>
                      <a:endParaRPr lang="es-MX" sz="2000" b="0" i="0">
                        <a:solidFill>
                          <a:srgbClr val="000000"/>
                        </a:solidFill>
                        <a:effectLst/>
                      </a:endParaRPr>
                    </a:p>
                  </a:txBody>
                  <a:tcPr marL="63592" marR="63592" marT="31796" marB="3179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BC1EF"/>
                    </a:solidFill>
                  </a:tcPr>
                </a:tc>
                <a:extLst>
                  <a:ext uri="{0D108BD9-81ED-4DB2-BD59-A6C34878D82A}">
                    <a16:rowId xmlns:a16="http://schemas.microsoft.com/office/drawing/2014/main" val="1500579321"/>
                  </a:ext>
                </a:extLst>
              </a:tr>
              <a:tr h="1071578">
                <a:tc>
                  <a:txBody>
                    <a:bodyPr/>
                    <a:lstStyle/>
                    <a:p>
                      <a:pPr algn="ctr" fontAlgn="base"/>
                      <a:r>
                        <a:rPr lang="es-ES" sz="1800" b="1" i="0" u="none" strike="noStrike" dirty="0">
                          <a:solidFill>
                            <a:srgbClr val="001689"/>
                          </a:solidFill>
                          <a:effectLst/>
                          <a:latin typeface="Montserrat" panose="00000500000000000000" pitchFamily="2" charset="0"/>
                        </a:rPr>
                        <a:t>Propósito</a:t>
                      </a:r>
                      <a:r>
                        <a:rPr lang="es-ES" sz="1800" b="1" i="0" dirty="0">
                          <a:solidFill>
                            <a:srgbClr val="FFFFFF"/>
                          </a:solidFill>
                          <a:effectLst/>
                          <a:latin typeface="Montserrat" panose="00000500000000000000" pitchFamily="2" charset="0"/>
                        </a:rPr>
                        <a:t>​</a:t>
                      </a:r>
                      <a:endParaRPr lang="es-ES" sz="1800" b="1" i="0" dirty="0">
                        <a:solidFill>
                          <a:srgbClr val="FFFFFF"/>
                        </a:solidFill>
                        <a:effectLst/>
                      </a:endParaRPr>
                    </a:p>
                  </a:txBody>
                  <a:tcPr marL="63592" marR="63592" marT="31796" marB="3179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tc>
                  <a:txBody>
                    <a:bodyPr/>
                    <a:lstStyle/>
                    <a:p>
                      <a:pPr algn="just" fontAlgn="base"/>
                      <a:r>
                        <a:rPr lang="es-MX" sz="1800" b="1" i="0" dirty="0">
                          <a:solidFill>
                            <a:srgbClr val="001689"/>
                          </a:solidFill>
                          <a:effectLst/>
                          <a:latin typeface="Montserrat" panose="00000500000000000000" pitchFamily="2" charset="0"/>
                        </a:rPr>
                        <a:t>Entidades en niveles de endeudamiento sostenible según el porcentaje total de ingresos de libre disposición. </a:t>
                      </a:r>
                      <a:r>
                        <a:rPr lang="es-MX" sz="1800" b="0" i="0" dirty="0">
                          <a:solidFill>
                            <a:srgbClr val="000000"/>
                          </a:solidFill>
                          <a:effectLst/>
                          <a:latin typeface="Montserrat" panose="00000500000000000000" pitchFamily="2" charset="0"/>
                        </a:rPr>
                        <a:t>​</a:t>
                      </a:r>
                      <a:endParaRPr lang="es-MX" sz="2000" b="0" i="0" dirty="0">
                        <a:solidFill>
                          <a:srgbClr val="000000"/>
                        </a:solidFill>
                        <a:effectLst/>
                      </a:endParaRPr>
                    </a:p>
                  </a:txBody>
                  <a:tcPr marL="63592" marR="63592" marT="31796" marB="3179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tc>
                  <a:txBody>
                    <a:bodyPr/>
                    <a:lstStyle/>
                    <a:p>
                      <a:pPr algn="just" fontAlgn="base"/>
                      <a:r>
                        <a:rPr lang="es-MX" sz="1800" b="1" i="0">
                          <a:solidFill>
                            <a:srgbClr val="001689"/>
                          </a:solidFill>
                          <a:effectLst/>
                          <a:latin typeface="Montserrat" panose="00000500000000000000" pitchFamily="2" charset="0"/>
                        </a:rPr>
                        <a:t>Porcentaje de entidades en niveles de Endeudamiento Sostenible</a:t>
                      </a:r>
                      <a:r>
                        <a:rPr lang="es-MX" sz="1800" b="0" i="0">
                          <a:solidFill>
                            <a:srgbClr val="000000"/>
                          </a:solidFill>
                          <a:effectLst/>
                          <a:latin typeface="Montserrat" panose="00000500000000000000" pitchFamily="2" charset="0"/>
                        </a:rPr>
                        <a:t>​</a:t>
                      </a:r>
                      <a:endParaRPr lang="es-MX" sz="2000" b="0" i="0">
                        <a:solidFill>
                          <a:srgbClr val="000000"/>
                        </a:solidFill>
                        <a:effectLst/>
                      </a:endParaRPr>
                    </a:p>
                  </a:txBody>
                  <a:tcPr marL="63592" marR="63592" marT="31796" marB="3179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tc>
                  <a:txBody>
                    <a:bodyPr/>
                    <a:lstStyle/>
                    <a:p>
                      <a:pPr algn="ctr" fontAlgn="base"/>
                      <a:r>
                        <a:rPr lang="es-MX" sz="1800" b="1" i="0">
                          <a:solidFill>
                            <a:srgbClr val="001689"/>
                          </a:solidFill>
                          <a:effectLst/>
                          <a:latin typeface="Montserrat" panose="00000500000000000000" pitchFamily="2" charset="0"/>
                        </a:rPr>
                        <a:t>Gestión - Economía - Semestral</a:t>
                      </a:r>
                      <a:r>
                        <a:rPr lang="es-MX" sz="1800" b="0" i="0">
                          <a:solidFill>
                            <a:srgbClr val="000000"/>
                          </a:solidFill>
                          <a:effectLst/>
                          <a:latin typeface="Montserrat" panose="00000500000000000000" pitchFamily="2" charset="0"/>
                        </a:rPr>
                        <a:t>​</a:t>
                      </a:r>
                      <a:endParaRPr lang="es-MX" sz="2000" b="0" i="0">
                        <a:solidFill>
                          <a:srgbClr val="000000"/>
                        </a:solidFill>
                        <a:effectLst/>
                      </a:endParaRPr>
                    </a:p>
                  </a:txBody>
                  <a:tcPr marL="63592" marR="63592" marT="31796" marB="3179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extLst>
                  <a:ext uri="{0D108BD9-81ED-4DB2-BD59-A6C34878D82A}">
                    <a16:rowId xmlns:a16="http://schemas.microsoft.com/office/drawing/2014/main" val="657991896"/>
                  </a:ext>
                </a:extLst>
              </a:tr>
              <a:tr h="848774">
                <a:tc>
                  <a:txBody>
                    <a:bodyPr/>
                    <a:lstStyle/>
                    <a:p>
                      <a:pPr algn="ctr" fontAlgn="base"/>
                      <a:r>
                        <a:rPr lang="es-ES" sz="1800" b="1" i="0" u="none" strike="noStrike">
                          <a:solidFill>
                            <a:srgbClr val="001689"/>
                          </a:solidFill>
                          <a:effectLst/>
                          <a:latin typeface="Montserrat" panose="00000500000000000000" pitchFamily="2" charset="0"/>
                        </a:rPr>
                        <a:t>Componente</a:t>
                      </a:r>
                      <a:r>
                        <a:rPr lang="es-ES" sz="1800" b="1" i="0">
                          <a:solidFill>
                            <a:srgbClr val="FFFFFF"/>
                          </a:solidFill>
                          <a:effectLst/>
                          <a:latin typeface="Montserrat" panose="00000500000000000000" pitchFamily="2" charset="0"/>
                        </a:rPr>
                        <a:t>​</a:t>
                      </a:r>
                      <a:endParaRPr lang="es-ES" sz="2000" b="1" i="0">
                        <a:solidFill>
                          <a:srgbClr val="FFFFFF"/>
                        </a:solidFill>
                        <a:effectLst/>
                      </a:endParaRPr>
                    </a:p>
                  </a:txBody>
                  <a:tcPr marL="63592" marR="63592" marT="31796" marB="3179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BC1EF"/>
                    </a:solidFill>
                  </a:tcPr>
                </a:tc>
                <a:tc>
                  <a:txBody>
                    <a:bodyPr/>
                    <a:lstStyle/>
                    <a:p>
                      <a:pPr algn="just" fontAlgn="base"/>
                      <a:r>
                        <a:rPr lang="es-MX" sz="1800" b="1" i="0">
                          <a:solidFill>
                            <a:srgbClr val="001689"/>
                          </a:solidFill>
                          <a:effectLst/>
                          <a:latin typeface="Montserrat" panose="00000500000000000000" pitchFamily="2" charset="0"/>
                        </a:rPr>
                        <a:t>Contribuyentes beneficiarios de estímulos fiscales.</a:t>
                      </a:r>
                      <a:r>
                        <a:rPr lang="es-MX" sz="1800" b="0" i="0">
                          <a:solidFill>
                            <a:srgbClr val="000000"/>
                          </a:solidFill>
                          <a:effectLst/>
                          <a:latin typeface="Montserrat" panose="00000500000000000000" pitchFamily="2" charset="0"/>
                        </a:rPr>
                        <a:t>​</a:t>
                      </a:r>
                      <a:endParaRPr lang="es-MX" sz="2000" b="0" i="0">
                        <a:solidFill>
                          <a:srgbClr val="000000"/>
                        </a:solidFill>
                        <a:effectLst/>
                      </a:endParaRPr>
                    </a:p>
                  </a:txBody>
                  <a:tcPr marL="63592" marR="63592" marT="31796" marB="3179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BC1EF"/>
                    </a:solidFill>
                  </a:tcPr>
                </a:tc>
                <a:tc>
                  <a:txBody>
                    <a:bodyPr/>
                    <a:lstStyle/>
                    <a:p>
                      <a:pPr algn="just" fontAlgn="base"/>
                      <a:r>
                        <a:rPr lang="es-MX" sz="1800" b="1" i="0" dirty="0">
                          <a:solidFill>
                            <a:srgbClr val="001689"/>
                          </a:solidFill>
                          <a:effectLst/>
                          <a:latin typeface="Montserrat" panose="00000500000000000000" pitchFamily="2" charset="0"/>
                        </a:rPr>
                        <a:t>Porcentaje de contribuyentes beneficiarios de estímulos fiscales</a:t>
                      </a:r>
                      <a:r>
                        <a:rPr lang="es-MX" sz="1800" b="0" i="0" dirty="0">
                          <a:solidFill>
                            <a:srgbClr val="000000"/>
                          </a:solidFill>
                          <a:effectLst/>
                          <a:latin typeface="Montserrat" panose="00000500000000000000" pitchFamily="2" charset="0"/>
                        </a:rPr>
                        <a:t>​</a:t>
                      </a:r>
                      <a:endParaRPr lang="es-MX" sz="2000" b="0" i="0" dirty="0">
                        <a:solidFill>
                          <a:srgbClr val="000000"/>
                        </a:solidFill>
                        <a:effectLst/>
                      </a:endParaRPr>
                    </a:p>
                  </a:txBody>
                  <a:tcPr marL="63592" marR="63592" marT="31796" marB="3179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BC1EF"/>
                    </a:solidFill>
                  </a:tcPr>
                </a:tc>
                <a:tc>
                  <a:txBody>
                    <a:bodyPr/>
                    <a:lstStyle/>
                    <a:p>
                      <a:pPr algn="ctr" fontAlgn="base"/>
                      <a:r>
                        <a:rPr lang="es-MX" sz="1800" b="1" i="0">
                          <a:solidFill>
                            <a:srgbClr val="001689"/>
                          </a:solidFill>
                          <a:effectLst/>
                          <a:latin typeface="Montserrat" panose="00000500000000000000" pitchFamily="2" charset="0"/>
                        </a:rPr>
                        <a:t>Gestión - Eficacia - Anual</a:t>
                      </a:r>
                      <a:r>
                        <a:rPr lang="es-MX" sz="1800" b="0" i="0">
                          <a:solidFill>
                            <a:srgbClr val="000000"/>
                          </a:solidFill>
                          <a:effectLst/>
                          <a:latin typeface="Montserrat" panose="00000500000000000000" pitchFamily="2" charset="0"/>
                        </a:rPr>
                        <a:t>​</a:t>
                      </a:r>
                      <a:endParaRPr lang="es-MX" sz="2000" b="0" i="0">
                        <a:solidFill>
                          <a:srgbClr val="000000"/>
                        </a:solidFill>
                        <a:effectLst/>
                      </a:endParaRPr>
                    </a:p>
                  </a:txBody>
                  <a:tcPr marL="63592" marR="63592" marT="31796" marB="3179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BC1EF"/>
                    </a:solidFill>
                  </a:tcPr>
                </a:tc>
                <a:extLst>
                  <a:ext uri="{0D108BD9-81ED-4DB2-BD59-A6C34878D82A}">
                    <a16:rowId xmlns:a16="http://schemas.microsoft.com/office/drawing/2014/main" val="3226288573"/>
                  </a:ext>
                </a:extLst>
              </a:tr>
              <a:tr h="1071578">
                <a:tc>
                  <a:txBody>
                    <a:bodyPr/>
                    <a:lstStyle/>
                    <a:p>
                      <a:pPr algn="ctr" fontAlgn="base"/>
                      <a:r>
                        <a:rPr lang="es-ES" sz="1800" b="1" i="0" u="none" strike="noStrike">
                          <a:solidFill>
                            <a:srgbClr val="001689"/>
                          </a:solidFill>
                          <a:effectLst/>
                          <a:latin typeface="Montserrat" panose="00000500000000000000" pitchFamily="2" charset="0"/>
                        </a:rPr>
                        <a:t>Componente</a:t>
                      </a:r>
                      <a:r>
                        <a:rPr lang="es-ES" sz="1800" b="1" i="0">
                          <a:solidFill>
                            <a:srgbClr val="FFFFFF"/>
                          </a:solidFill>
                          <a:effectLst/>
                          <a:latin typeface="Montserrat" panose="00000500000000000000" pitchFamily="2" charset="0"/>
                        </a:rPr>
                        <a:t>​</a:t>
                      </a:r>
                      <a:endParaRPr lang="es-ES" sz="2000" b="1" i="0">
                        <a:solidFill>
                          <a:srgbClr val="FFFFFF"/>
                        </a:solidFill>
                        <a:effectLst/>
                      </a:endParaRPr>
                    </a:p>
                  </a:txBody>
                  <a:tcPr marL="63592" marR="63592" marT="31796" marB="3179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tc>
                  <a:txBody>
                    <a:bodyPr/>
                    <a:lstStyle/>
                    <a:p>
                      <a:pPr algn="just" fontAlgn="base"/>
                      <a:r>
                        <a:rPr lang="es-MX" sz="1800" b="1" i="0">
                          <a:solidFill>
                            <a:srgbClr val="001689"/>
                          </a:solidFill>
                          <a:effectLst/>
                          <a:latin typeface="Montserrat" panose="00000500000000000000" pitchFamily="2" charset="0"/>
                        </a:rPr>
                        <a:t>Consumidores por entidad del Portal de Servicios Informativos de la UCSV. </a:t>
                      </a:r>
                      <a:r>
                        <a:rPr lang="es-MX" sz="1800" b="0" i="0">
                          <a:solidFill>
                            <a:srgbClr val="000000"/>
                          </a:solidFill>
                          <a:effectLst/>
                          <a:latin typeface="Montserrat" panose="00000500000000000000" pitchFamily="2" charset="0"/>
                        </a:rPr>
                        <a:t>​</a:t>
                      </a:r>
                      <a:endParaRPr lang="es-MX" sz="2000" b="0" i="0">
                        <a:solidFill>
                          <a:srgbClr val="000000"/>
                        </a:solidFill>
                        <a:effectLst/>
                      </a:endParaRPr>
                    </a:p>
                  </a:txBody>
                  <a:tcPr marL="63592" marR="63592" marT="31796" marB="3179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tc>
                  <a:txBody>
                    <a:bodyPr/>
                    <a:lstStyle/>
                    <a:p>
                      <a:pPr algn="just" fontAlgn="base"/>
                      <a:r>
                        <a:rPr lang="es-MX" sz="1800" b="1" i="0" dirty="0">
                          <a:solidFill>
                            <a:srgbClr val="001689"/>
                          </a:solidFill>
                          <a:effectLst/>
                          <a:latin typeface="Montserrat" panose="00000500000000000000" pitchFamily="2" charset="0"/>
                        </a:rPr>
                        <a:t>Impacto de los instrumentos de comunicación social: Numero de consumidores por entidad.</a:t>
                      </a:r>
                      <a:r>
                        <a:rPr lang="es-MX" sz="1800" b="0" i="0" dirty="0">
                          <a:solidFill>
                            <a:srgbClr val="000000"/>
                          </a:solidFill>
                          <a:effectLst/>
                          <a:latin typeface="Montserrat" panose="00000500000000000000" pitchFamily="2" charset="0"/>
                        </a:rPr>
                        <a:t>​</a:t>
                      </a:r>
                      <a:endParaRPr lang="es-MX" sz="2000" b="0" i="0" dirty="0">
                        <a:solidFill>
                          <a:srgbClr val="000000"/>
                        </a:solidFill>
                        <a:effectLst/>
                      </a:endParaRPr>
                    </a:p>
                  </a:txBody>
                  <a:tcPr marL="63592" marR="63592" marT="31796" marB="3179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tc>
                  <a:txBody>
                    <a:bodyPr/>
                    <a:lstStyle/>
                    <a:p>
                      <a:pPr algn="ctr" fontAlgn="base"/>
                      <a:r>
                        <a:rPr lang="es-MX" sz="1800" b="1" i="0">
                          <a:solidFill>
                            <a:srgbClr val="001689"/>
                          </a:solidFill>
                          <a:effectLst/>
                          <a:latin typeface="Montserrat" panose="00000500000000000000" pitchFamily="2" charset="0"/>
                        </a:rPr>
                        <a:t>Estratégico - Calidad - Semestral</a:t>
                      </a:r>
                      <a:r>
                        <a:rPr lang="es-MX" sz="1800" b="0" i="0">
                          <a:solidFill>
                            <a:srgbClr val="000000"/>
                          </a:solidFill>
                          <a:effectLst/>
                          <a:latin typeface="Montserrat" panose="00000500000000000000" pitchFamily="2" charset="0"/>
                        </a:rPr>
                        <a:t>​</a:t>
                      </a:r>
                      <a:endParaRPr lang="es-MX" sz="2000" b="0" i="0">
                        <a:solidFill>
                          <a:srgbClr val="000000"/>
                        </a:solidFill>
                        <a:effectLst/>
                      </a:endParaRPr>
                    </a:p>
                  </a:txBody>
                  <a:tcPr marL="63592" marR="63592" marT="31796" marB="3179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extLst>
                  <a:ext uri="{0D108BD9-81ED-4DB2-BD59-A6C34878D82A}">
                    <a16:rowId xmlns:a16="http://schemas.microsoft.com/office/drawing/2014/main" val="329218343"/>
                  </a:ext>
                </a:extLst>
              </a:tr>
              <a:tr h="1071578">
                <a:tc>
                  <a:txBody>
                    <a:bodyPr/>
                    <a:lstStyle/>
                    <a:p>
                      <a:pPr algn="ctr" fontAlgn="base"/>
                      <a:r>
                        <a:rPr lang="es-ES" sz="1800" b="1" i="0">
                          <a:solidFill>
                            <a:srgbClr val="001689"/>
                          </a:solidFill>
                          <a:effectLst/>
                          <a:latin typeface="Montserrat" panose="00000500000000000000" pitchFamily="2" charset="0"/>
                        </a:rPr>
                        <a:t>Componente</a:t>
                      </a:r>
                      <a:r>
                        <a:rPr lang="es-ES" sz="1800" b="1" i="0">
                          <a:solidFill>
                            <a:srgbClr val="FFFFFF"/>
                          </a:solidFill>
                          <a:effectLst/>
                          <a:latin typeface="Montserrat" panose="00000500000000000000" pitchFamily="2" charset="0"/>
                        </a:rPr>
                        <a:t>​</a:t>
                      </a:r>
                      <a:endParaRPr lang="es-ES" sz="2000" b="1" i="0">
                        <a:solidFill>
                          <a:srgbClr val="FFFFFF"/>
                        </a:solidFill>
                        <a:effectLst/>
                      </a:endParaRPr>
                    </a:p>
                  </a:txBody>
                  <a:tcPr marL="63592" marR="63592" marT="31796" marB="3179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BC1EF"/>
                    </a:solidFill>
                  </a:tcPr>
                </a:tc>
                <a:tc>
                  <a:txBody>
                    <a:bodyPr/>
                    <a:lstStyle/>
                    <a:p>
                      <a:pPr algn="just" fontAlgn="base"/>
                      <a:r>
                        <a:rPr lang="es-MX" sz="1800" b="1" i="0">
                          <a:solidFill>
                            <a:srgbClr val="001689"/>
                          </a:solidFill>
                          <a:effectLst/>
                          <a:latin typeface="Montserrat" panose="00000500000000000000" pitchFamily="2" charset="0"/>
                        </a:rPr>
                        <a:t>Consumidores por entidad de Noticias en Internet de temas relacionados con economía, finanzas y hacienda.</a:t>
                      </a:r>
                      <a:r>
                        <a:rPr lang="es-MX" sz="1800" b="0" i="0">
                          <a:solidFill>
                            <a:srgbClr val="000000"/>
                          </a:solidFill>
                          <a:effectLst/>
                          <a:latin typeface="Montserrat" panose="00000500000000000000" pitchFamily="2" charset="0"/>
                        </a:rPr>
                        <a:t>​</a:t>
                      </a:r>
                      <a:endParaRPr lang="es-MX" sz="2000" b="0" i="0">
                        <a:solidFill>
                          <a:srgbClr val="000000"/>
                        </a:solidFill>
                        <a:effectLst/>
                      </a:endParaRPr>
                    </a:p>
                  </a:txBody>
                  <a:tcPr marL="63592" marR="63592" marT="31796" marB="3179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BC1EF"/>
                    </a:solidFill>
                  </a:tcPr>
                </a:tc>
                <a:tc>
                  <a:txBody>
                    <a:bodyPr/>
                    <a:lstStyle/>
                    <a:p>
                      <a:pPr algn="just" fontAlgn="base"/>
                      <a:r>
                        <a:rPr lang="es-MX" sz="1800" b="1" i="0" dirty="0">
                          <a:solidFill>
                            <a:srgbClr val="001689"/>
                          </a:solidFill>
                          <a:effectLst/>
                          <a:latin typeface="Montserrat" panose="00000500000000000000" pitchFamily="2" charset="0"/>
                        </a:rPr>
                        <a:t>Impacto de los instrumentos de comunicación social: Numero de consumidores por entidad.</a:t>
                      </a:r>
                      <a:r>
                        <a:rPr lang="es-MX" sz="1800" b="0" i="0" dirty="0">
                          <a:solidFill>
                            <a:srgbClr val="000000"/>
                          </a:solidFill>
                          <a:effectLst/>
                          <a:latin typeface="Montserrat" panose="00000500000000000000" pitchFamily="2" charset="0"/>
                        </a:rPr>
                        <a:t>​</a:t>
                      </a:r>
                      <a:endParaRPr lang="es-MX" sz="2000" b="0" i="0" dirty="0">
                        <a:solidFill>
                          <a:srgbClr val="000000"/>
                        </a:solidFill>
                        <a:effectLst/>
                      </a:endParaRPr>
                    </a:p>
                  </a:txBody>
                  <a:tcPr marL="63592" marR="63592" marT="31796" marB="3179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BC1EF"/>
                    </a:solidFill>
                  </a:tcPr>
                </a:tc>
                <a:tc>
                  <a:txBody>
                    <a:bodyPr/>
                    <a:lstStyle/>
                    <a:p>
                      <a:pPr algn="ctr" fontAlgn="base"/>
                      <a:r>
                        <a:rPr lang="es-MX" sz="1800" b="1" i="0" dirty="0">
                          <a:solidFill>
                            <a:srgbClr val="001689"/>
                          </a:solidFill>
                          <a:effectLst/>
                          <a:latin typeface="Montserrat" panose="00000500000000000000" pitchFamily="2" charset="0"/>
                        </a:rPr>
                        <a:t>Estratégico - Calidad - Semestral</a:t>
                      </a:r>
                      <a:r>
                        <a:rPr lang="es-MX" sz="1800" b="0" i="0" dirty="0">
                          <a:solidFill>
                            <a:srgbClr val="000000"/>
                          </a:solidFill>
                          <a:effectLst/>
                          <a:latin typeface="Montserrat" panose="00000500000000000000" pitchFamily="2" charset="0"/>
                        </a:rPr>
                        <a:t>​</a:t>
                      </a:r>
                      <a:endParaRPr lang="es-MX" sz="2000" b="0" i="0" dirty="0">
                        <a:solidFill>
                          <a:srgbClr val="000000"/>
                        </a:solidFill>
                        <a:effectLst/>
                      </a:endParaRPr>
                    </a:p>
                  </a:txBody>
                  <a:tcPr marL="63592" marR="63592" marT="31796" marB="3179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BC1EF"/>
                    </a:solidFill>
                  </a:tcPr>
                </a:tc>
                <a:extLst>
                  <a:ext uri="{0D108BD9-81ED-4DB2-BD59-A6C34878D82A}">
                    <a16:rowId xmlns:a16="http://schemas.microsoft.com/office/drawing/2014/main" val="2815363847"/>
                  </a:ext>
                </a:extLst>
              </a:tr>
            </a:tbl>
          </a:graphicData>
        </a:graphic>
      </p:graphicFrame>
      <p:sp>
        <p:nvSpPr>
          <p:cNvPr id="7" name="Rectangle 1"/>
          <p:cNvSpPr>
            <a:spLocks noChangeArrowheads="1"/>
          </p:cNvSpPr>
          <p:nvPr/>
        </p:nvSpPr>
        <p:spPr bwMode="auto">
          <a:xfrm>
            <a:off x="533399" y="1457230"/>
            <a:ext cx="2709682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marL="457200" algn="l" rtl="0" eaLnBrk="0" fontAlgn="base" hangingPunct="0">
              <a:spcBef>
                <a:spcPct val="0"/>
              </a:spcBef>
              <a:spcAft>
                <a:spcPct val="0"/>
              </a:spcAft>
              <a:defRPr>
                <a:solidFill>
                  <a:schemeClr val="tx1"/>
                </a:solidFill>
                <a:latin typeface="Arial" panose="020B0604020202020204" pitchFamily="34" charset="0"/>
              </a:defRPr>
            </a:lvl2pPr>
            <a:lvl3pPr marL="914400" algn="l" rtl="0" eaLnBrk="0" fontAlgn="base" hangingPunct="0">
              <a:spcBef>
                <a:spcPct val="0"/>
              </a:spcBef>
              <a:spcAft>
                <a:spcPct val="0"/>
              </a:spcAft>
              <a:defRPr>
                <a:solidFill>
                  <a:schemeClr val="tx1"/>
                </a:solidFill>
                <a:latin typeface="Arial" panose="020B0604020202020204" pitchFamily="34" charset="0"/>
              </a:defRPr>
            </a:lvl3pPr>
            <a:lvl4pPr marL="1371600" algn="l" rtl="0" eaLnBrk="0" fontAlgn="base" hangingPunct="0">
              <a:spcBef>
                <a:spcPct val="0"/>
              </a:spcBef>
              <a:spcAft>
                <a:spcPct val="0"/>
              </a:spcAft>
              <a:defRPr>
                <a:solidFill>
                  <a:schemeClr val="tx1"/>
                </a:solidFill>
                <a:latin typeface="Arial" panose="020B0604020202020204" pitchFamily="34" charset="0"/>
              </a:defRPr>
            </a:lvl4pPr>
            <a:lvl5pPr marL="1828800" algn="l" rtl="0" eaLnBrk="0" fontAlgn="base" hangingPunct="0">
              <a:spcBef>
                <a:spcPct val="0"/>
              </a:spcBef>
              <a:spcAft>
                <a:spcPct val="0"/>
              </a:spcAft>
              <a:defRPr>
                <a:solidFill>
                  <a:schemeClr val="tx1"/>
                </a:solidFill>
                <a:latin typeface="Arial" panose="020B0604020202020204" pitchFamily="34" charset="0"/>
              </a:defRPr>
            </a:lvl5pPr>
            <a:lvl6pPr marL="2286000" algn="l" rtl="0" eaLnBrk="0" fontAlgn="base" hangingPunct="0">
              <a:spcBef>
                <a:spcPct val="0"/>
              </a:spcBef>
              <a:spcAft>
                <a:spcPct val="0"/>
              </a:spcAft>
              <a:defRPr>
                <a:solidFill>
                  <a:schemeClr val="tx1"/>
                </a:solidFill>
                <a:latin typeface="Arial" panose="020B0604020202020204" pitchFamily="34" charset="0"/>
              </a:defRPr>
            </a:lvl6pPr>
            <a:lvl7pPr marL="2743200" algn="l" rtl="0" eaLnBrk="0" fontAlgn="base" hangingPunct="0">
              <a:spcBef>
                <a:spcPct val="0"/>
              </a:spcBef>
              <a:spcAft>
                <a:spcPct val="0"/>
              </a:spcAft>
              <a:defRPr>
                <a:solidFill>
                  <a:schemeClr val="tx1"/>
                </a:solidFill>
                <a:latin typeface="Arial" panose="020B0604020202020204" pitchFamily="34" charset="0"/>
              </a:defRPr>
            </a:lvl7pPr>
            <a:lvl8pPr marL="3200400" algn="l" rtl="0" eaLnBrk="0" fontAlgn="base" hangingPunct="0">
              <a:spcBef>
                <a:spcPct val="0"/>
              </a:spcBef>
              <a:spcAft>
                <a:spcPct val="0"/>
              </a:spcAft>
              <a:defRPr>
                <a:solidFill>
                  <a:schemeClr val="tx1"/>
                </a:solidFill>
                <a:latin typeface="Arial" panose="020B0604020202020204" pitchFamily="34" charset="0"/>
              </a:defRPr>
            </a:lvl8pPr>
            <a:lvl9pPr marL="3657600"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a:t>
            </a:r>
            <a:endParaRPr kumimoji="0" lang="es-MX" altLang="es-MX" sz="1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946644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5" name="object 5"/>
          <p:cNvSpPr txBox="1">
            <a:spLocks noGrp="1"/>
          </p:cNvSpPr>
          <p:nvPr>
            <p:ph type="title"/>
          </p:nvPr>
        </p:nvSpPr>
        <p:spPr>
          <a:xfrm>
            <a:off x="533400" y="441527"/>
            <a:ext cx="13016230" cy="1136208"/>
          </a:xfrm>
          <a:prstGeom prst="rect">
            <a:avLst/>
          </a:prstGeom>
        </p:spPr>
        <p:txBody>
          <a:bodyPr vert="horz" wrap="square" lIns="0" tIns="12700" rIns="0" bIns="0" rtlCol="0">
            <a:spAutoFit/>
          </a:bodyPr>
          <a:lstStyle/>
          <a:p>
            <a:pPr marL="12700" algn="ctr">
              <a:spcBef>
                <a:spcPts val="100"/>
              </a:spcBef>
            </a:pPr>
            <a:r>
              <a:rPr lang="es-MX" dirty="0">
                <a:solidFill>
                  <a:srgbClr val="001689"/>
                </a:solidFill>
                <a:latin typeface="Montserrat" panose="00000500000000000000" pitchFamily="2" charset="0"/>
              </a:rPr>
              <a:t>Alternativa en la aplicación de la MML para el </a:t>
            </a:r>
            <a:r>
              <a:rPr lang="es-MX" dirty="0" err="1">
                <a:solidFill>
                  <a:srgbClr val="001689"/>
                </a:solidFill>
                <a:latin typeface="Montserrat" panose="00000500000000000000" pitchFamily="2" charset="0"/>
              </a:rPr>
              <a:t>Pp</a:t>
            </a:r>
            <a:r>
              <a:rPr lang="es-MX" dirty="0">
                <a:solidFill>
                  <a:srgbClr val="001689"/>
                </a:solidFill>
                <a:latin typeface="Montserrat" panose="00000500000000000000" pitchFamily="2" charset="0"/>
              </a:rPr>
              <a:t> P001</a:t>
            </a:r>
            <a:endParaRPr dirty="0">
              <a:solidFill>
                <a:srgbClr val="001689"/>
              </a:solidFill>
              <a:latin typeface="Montserrat" panose="00000500000000000000" pitchFamily="2" charset="0"/>
            </a:endParaRPr>
          </a:p>
        </p:txBody>
      </p:sp>
      <p:sp>
        <p:nvSpPr>
          <p:cNvPr id="6" name="object 6"/>
          <p:cNvSpPr/>
          <p:nvPr/>
        </p:nvSpPr>
        <p:spPr>
          <a:xfrm>
            <a:off x="0" y="1648586"/>
            <a:ext cx="3916679" cy="38100"/>
          </a:xfrm>
          <a:custGeom>
            <a:avLst/>
            <a:gdLst/>
            <a:ahLst/>
            <a:cxnLst/>
            <a:rect l="l" t="t" r="r" b="b"/>
            <a:pathLst>
              <a:path w="3916679" h="38100">
                <a:moveTo>
                  <a:pt x="0" y="38099"/>
                </a:moveTo>
                <a:lnTo>
                  <a:pt x="0" y="0"/>
                </a:lnTo>
                <a:lnTo>
                  <a:pt x="3916242" y="0"/>
                </a:lnTo>
                <a:lnTo>
                  <a:pt x="3916242" y="38099"/>
                </a:lnTo>
                <a:lnTo>
                  <a:pt x="0" y="38099"/>
                </a:lnTo>
                <a:close/>
              </a:path>
            </a:pathLst>
          </a:custGeom>
          <a:solidFill>
            <a:srgbClr val="E98517"/>
          </a:solidFill>
        </p:spPr>
        <p:txBody>
          <a:bodyPr wrap="square" lIns="0" tIns="0" rIns="0" bIns="0" rtlCol="0"/>
          <a:lstStyle/>
          <a:p>
            <a:endParaRPr/>
          </a:p>
        </p:txBody>
      </p:sp>
      <p:pic>
        <p:nvPicPr>
          <p:cNvPr id="8" name="Picture 7">
            <a:extLst>
              <a:ext uri="{FF2B5EF4-FFF2-40B4-BE49-F238E27FC236}">
                <a16:creationId xmlns:a16="http://schemas.microsoft.com/office/drawing/2014/main" id="{A20EA7A8-A10E-5304-1D02-6B3C8D929A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249400" y="517157"/>
            <a:ext cx="3459858" cy="1060578"/>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9107080"/>
            <a:ext cx="5314833" cy="832869"/>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1241034431"/>
              </p:ext>
            </p:extLst>
          </p:nvPr>
        </p:nvGraphicFramePr>
        <p:xfrm>
          <a:off x="455177" y="1757537"/>
          <a:ext cx="17365579" cy="7022932"/>
        </p:xfrm>
        <a:graphic>
          <a:graphicData uri="http://schemas.openxmlformats.org/drawingml/2006/table">
            <a:tbl>
              <a:tblPr/>
              <a:tblGrid>
                <a:gridCol w="2060970">
                  <a:extLst>
                    <a:ext uri="{9D8B030D-6E8A-4147-A177-3AD203B41FA5}">
                      <a16:colId xmlns:a16="http://schemas.microsoft.com/office/drawing/2014/main" val="2881361056"/>
                    </a:ext>
                  </a:extLst>
                </a:gridCol>
                <a:gridCol w="5724915">
                  <a:extLst>
                    <a:ext uri="{9D8B030D-6E8A-4147-A177-3AD203B41FA5}">
                      <a16:colId xmlns:a16="http://schemas.microsoft.com/office/drawing/2014/main" val="4247761616"/>
                    </a:ext>
                  </a:extLst>
                </a:gridCol>
                <a:gridCol w="6030246">
                  <a:extLst>
                    <a:ext uri="{9D8B030D-6E8A-4147-A177-3AD203B41FA5}">
                      <a16:colId xmlns:a16="http://schemas.microsoft.com/office/drawing/2014/main" val="266117440"/>
                    </a:ext>
                  </a:extLst>
                </a:gridCol>
                <a:gridCol w="3549448">
                  <a:extLst>
                    <a:ext uri="{9D8B030D-6E8A-4147-A177-3AD203B41FA5}">
                      <a16:colId xmlns:a16="http://schemas.microsoft.com/office/drawing/2014/main" val="3216654455"/>
                    </a:ext>
                  </a:extLst>
                </a:gridCol>
              </a:tblGrid>
              <a:tr h="567251">
                <a:tc>
                  <a:txBody>
                    <a:bodyPr/>
                    <a:lstStyle/>
                    <a:p>
                      <a:pPr algn="ctr" fontAlgn="base"/>
                      <a:r>
                        <a:rPr lang="es-ES" sz="2000" b="1" i="0">
                          <a:solidFill>
                            <a:srgbClr val="FFFFFF"/>
                          </a:solidFill>
                          <a:effectLst/>
                          <a:latin typeface="Montserrat" panose="00000500000000000000" pitchFamily="2" charset="0"/>
                        </a:rPr>
                        <a:t>Nivel​</a:t>
                      </a:r>
                      <a:endParaRPr lang="es-ES" sz="2000" b="1" i="0">
                        <a:solidFill>
                          <a:srgbClr val="FFFFFF"/>
                        </a:solidFill>
                        <a:effectLst/>
                      </a:endParaRPr>
                    </a:p>
                  </a:txBody>
                  <a:tcPr marL="52847" marR="52847" marT="26423" marB="26423"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EB8517"/>
                    </a:solidFill>
                  </a:tcPr>
                </a:tc>
                <a:tc>
                  <a:txBody>
                    <a:bodyPr/>
                    <a:lstStyle/>
                    <a:p>
                      <a:pPr algn="ctr" fontAlgn="base"/>
                      <a:r>
                        <a:rPr lang="es-MX" sz="2000" b="1" i="0">
                          <a:solidFill>
                            <a:srgbClr val="FFFFFF"/>
                          </a:solidFill>
                          <a:effectLst/>
                          <a:latin typeface="Montserrat" panose="00000500000000000000" pitchFamily="2" charset="0"/>
                        </a:rPr>
                        <a:t>Objetivo​</a:t>
                      </a:r>
                      <a:endParaRPr lang="es-MX" sz="2000" b="1" i="0">
                        <a:solidFill>
                          <a:srgbClr val="FFFFFF"/>
                        </a:solidFill>
                        <a:effectLst/>
                      </a:endParaRPr>
                    </a:p>
                  </a:txBody>
                  <a:tcPr marL="52847" marR="52847" marT="26423" marB="26423"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EB8517"/>
                    </a:solidFill>
                  </a:tcPr>
                </a:tc>
                <a:tc>
                  <a:txBody>
                    <a:bodyPr/>
                    <a:lstStyle/>
                    <a:p>
                      <a:pPr algn="ctr" fontAlgn="base"/>
                      <a:r>
                        <a:rPr lang="es-MX" sz="2000" b="1" i="0">
                          <a:solidFill>
                            <a:srgbClr val="FFFFFF"/>
                          </a:solidFill>
                          <a:effectLst/>
                          <a:latin typeface="Montserrat" panose="00000500000000000000" pitchFamily="2" charset="0"/>
                        </a:rPr>
                        <a:t>Nombre del Indicador​</a:t>
                      </a:r>
                      <a:endParaRPr lang="es-MX" sz="2000" b="1" i="0">
                        <a:solidFill>
                          <a:srgbClr val="FFFFFF"/>
                        </a:solidFill>
                        <a:effectLst/>
                      </a:endParaRPr>
                    </a:p>
                  </a:txBody>
                  <a:tcPr marL="52847" marR="52847" marT="26423" marB="26423"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EB8517"/>
                    </a:solidFill>
                  </a:tcPr>
                </a:tc>
                <a:tc>
                  <a:txBody>
                    <a:bodyPr/>
                    <a:lstStyle/>
                    <a:p>
                      <a:pPr algn="ctr" fontAlgn="base"/>
                      <a:r>
                        <a:rPr lang="es-MX" sz="2000" b="1" i="0">
                          <a:solidFill>
                            <a:srgbClr val="FFFFFF"/>
                          </a:solidFill>
                          <a:effectLst/>
                          <a:latin typeface="Montserrat" panose="00000500000000000000" pitchFamily="2" charset="0"/>
                        </a:rPr>
                        <a:t>Tipo - Dimensión - Frecuencia​</a:t>
                      </a:r>
                      <a:endParaRPr lang="es-MX" sz="2000" b="1" i="0">
                        <a:solidFill>
                          <a:srgbClr val="FFFFFF"/>
                        </a:solidFill>
                        <a:effectLst/>
                      </a:endParaRPr>
                    </a:p>
                  </a:txBody>
                  <a:tcPr marL="52847" marR="52847" marT="26423" marB="26423"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EB8517"/>
                    </a:solidFill>
                  </a:tcPr>
                </a:tc>
                <a:extLst>
                  <a:ext uri="{0D108BD9-81ED-4DB2-BD59-A6C34878D82A}">
                    <a16:rowId xmlns:a16="http://schemas.microsoft.com/office/drawing/2014/main" val="2977842670"/>
                  </a:ext>
                </a:extLst>
              </a:tr>
              <a:tr h="675299">
                <a:tc>
                  <a:txBody>
                    <a:bodyPr/>
                    <a:lstStyle/>
                    <a:p>
                      <a:pPr algn="ctr" fontAlgn="base"/>
                      <a:r>
                        <a:rPr lang="es-ES" sz="1800" b="1" i="0">
                          <a:solidFill>
                            <a:srgbClr val="001689"/>
                          </a:solidFill>
                          <a:effectLst/>
                          <a:latin typeface="Montserrat" panose="00000500000000000000" pitchFamily="2" charset="0"/>
                        </a:rPr>
                        <a:t>Actividad</a:t>
                      </a:r>
                      <a:r>
                        <a:rPr lang="es-ES" sz="1800" b="1" i="0">
                          <a:solidFill>
                            <a:srgbClr val="FFFFFF"/>
                          </a:solidFill>
                          <a:effectLst/>
                          <a:latin typeface="Montserrat" panose="00000500000000000000" pitchFamily="2" charset="0"/>
                        </a:rPr>
                        <a:t>​</a:t>
                      </a:r>
                      <a:endParaRPr lang="es-ES" sz="2000" b="1" i="0">
                        <a:solidFill>
                          <a:srgbClr val="FFFFFF"/>
                        </a:solidFill>
                        <a:effectLst/>
                      </a:endParaRPr>
                    </a:p>
                  </a:txBody>
                  <a:tcPr marL="52847" marR="52847" marT="26423" marB="26423"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tc>
                  <a:txBody>
                    <a:bodyPr/>
                    <a:lstStyle/>
                    <a:p>
                      <a:pPr algn="just" fontAlgn="base"/>
                      <a:r>
                        <a:rPr lang="es-MX" sz="1800" b="1" i="0">
                          <a:solidFill>
                            <a:srgbClr val="001689"/>
                          </a:solidFill>
                          <a:effectLst/>
                          <a:latin typeface="Montserrat" panose="00000500000000000000" pitchFamily="2" charset="0"/>
                        </a:rPr>
                        <a:t>Individuos informaos sobre la evolución en materia económica y financiera del país.</a:t>
                      </a:r>
                      <a:r>
                        <a:rPr lang="es-MX" sz="1800" b="0" i="0">
                          <a:solidFill>
                            <a:srgbClr val="000000"/>
                          </a:solidFill>
                          <a:effectLst/>
                          <a:latin typeface="Montserrat" panose="00000500000000000000" pitchFamily="2" charset="0"/>
                        </a:rPr>
                        <a:t>​</a:t>
                      </a:r>
                      <a:endParaRPr lang="es-MX" sz="2000" b="0" i="0">
                        <a:solidFill>
                          <a:srgbClr val="000000"/>
                        </a:solidFill>
                        <a:effectLst/>
                      </a:endParaRPr>
                    </a:p>
                  </a:txBody>
                  <a:tcPr marL="52847" marR="52847" marT="26423" marB="26423"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tc>
                  <a:txBody>
                    <a:bodyPr/>
                    <a:lstStyle/>
                    <a:p>
                      <a:pPr algn="just" fontAlgn="base"/>
                      <a:r>
                        <a:rPr lang="es-MX" sz="1800" b="1" i="0">
                          <a:solidFill>
                            <a:srgbClr val="001689"/>
                          </a:solidFill>
                          <a:effectLst/>
                          <a:latin typeface="Montserrat" panose="00000500000000000000" pitchFamily="2" charset="0"/>
                        </a:rPr>
                        <a:t>Porcentaje de individuos Informados</a:t>
                      </a:r>
                      <a:r>
                        <a:rPr lang="es-MX" sz="1800" b="0" i="0">
                          <a:solidFill>
                            <a:srgbClr val="000000"/>
                          </a:solidFill>
                          <a:effectLst/>
                          <a:latin typeface="Montserrat" panose="00000500000000000000" pitchFamily="2" charset="0"/>
                        </a:rPr>
                        <a:t>​</a:t>
                      </a:r>
                      <a:endParaRPr lang="es-MX" sz="2000" b="0" i="0">
                        <a:solidFill>
                          <a:srgbClr val="000000"/>
                        </a:solidFill>
                        <a:effectLst/>
                      </a:endParaRPr>
                    </a:p>
                  </a:txBody>
                  <a:tcPr marL="52847" marR="52847" marT="26423" marB="26423"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tc>
                  <a:txBody>
                    <a:bodyPr/>
                    <a:lstStyle/>
                    <a:p>
                      <a:pPr algn="ctr" fontAlgn="base"/>
                      <a:r>
                        <a:rPr lang="es-MX" sz="1800" b="1" i="0">
                          <a:solidFill>
                            <a:srgbClr val="001689"/>
                          </a:solidFill>
                          <a:effectLst/>
                          <a:latin typeface="Montserrat" panose="00000500000000000000" pitchFamily="2" charset="0"/>
                        </a:rPr>
                        <a:t>Gestión - Eficacia - Trimestral</a:t>
                      </a:r>
                      <a:r>
                        <a:rPr lang="es-MX" sz="1800" b="0" i="0">
                          <a:solidFill>
                            <a:srgbClr val="000000"/>
                          </a:solidFill>
                          <a:effectLst/>
                          <a:latin typeface="Montserrat" panose="00000500000000000000" pitchFamily="2" charset="0"/>
                        </a:rPr>
                        <a:t>​</a:t>
                      </a:r>
                      <a:endParaRPr lang="es-MX" sz="2000" b="0" i="0">
                        <a:solidFill>
                          <a:srgbClr val="000000"/>
                        </a:solidFill>
                        <a:effectLst/>
                      </a:endParaRPr>
                    </a:p>
                  </a:txBody>
                  <a:tcPr marL="52847" marR="52847" marT="26423" marB="26423"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extLst>
                  <a:ext uri="{0D108BD9-81ED-4DB2-BD59-A6C34878D82A}">
                    <a16:rowId xmlns:a16="http://schemas.microsoft.com/office/drawing/2014/main" val="4169179948"/>
                  </a:ext>
                </a:extLst>
              </a:tr>
              <a:tr h="903212">
                <a:tc>
                  <a:txBody>
                    <a:bodyPr/>
                    <a:lstStyle/>
                    <a:p>
                      <a:pPr algn="ctr" fontAlgn="base"/>
                      <a:r>
                        <a:rPr lang="es-ES" sz="1800" b="1" i="0" dirty="0">
                          <a:solidFill>
                            <a:srgbClr val="001689"/>
                          </a:solidFill>
                          <a:effectLst/>
                          <a:latin typeface="Montserrat" panose="00000500000000000000" pitchFamily="2" charset="0"/>
                        </a:rPr>
                        <a:t>Actividad</a:t>
                      </a:r>
                      <a:r>
                        <a:rPr lang="es-ES" sz="1800" b="1" i="0" dirty="0">
                          <a:solidFill>
                            <a:srgbClr val="FFFFFF"/>
                          </a:solidFill>
                          <a:effectLst/>
                          <a:latin typeface="Montserrat" panose="00000500000000000000" pitchFamily="2" charset="0"/>
                        </a:rPr>
                        <a:t>​</a:t>
                      </a:r>
                      <a:endParaRPr lang="es-ES" sz="2000" b="1" i="0" dirty="0">
                        <a:solidFill>
                          <a:srgbClr val="FFFFFF"/>
                        </a:solidFill>
                        <a:effectLst/>
                      </a:endParaRPr>
                    </a:p>
                  </a:txBody>
                  <a:tcPr marL="52847" marR="52847" marT="26423" marB="26423"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BC1EF"/>
                    </a:solidFill>
                  </a:tcPr>
                </a:tc>
                <a:tc>
                  <a:txBody>
                    <a:bodyPr/>
                    <a:lstStyle/>
                    <a:p>
                      <a:pPr algn="just" fontAlgn="base"/>
                      <a:r>
                        <a:rPr lang="es-MX" sz="1800" b="1" i="0">
                          <a:solidFill>
                            <a:srgbClr val="001689"/>
                          </a:solidFill>
                          <a:effectLst/>
                          <a:latin typeface="Montserrat" panose="00000500000000000000" pitchFamily="2" charset="0"/>
                        </a:rPr>
                        <a:t>Atención a problemas de contribuyentes, con el fin de coadyuvar a las tareas administrativas del SAT.</a:t>
                      </a:r>
                      <a:r>
                        <a:rPr lang="es-MX" sz="1800" b="0" i="0">
                          <a:solidFill>
                            <a:srgbClr val="000000"/>
                          </a:solidFill>
                          <a:effectLst/>
                          <a:latin typeface="Montserrat" panose="00000500000000000000" pitchFamily="2" charset="0"/>
                        </a:rPr>
                        <a:t>​</a:t>
                      </a:r>
                      <a:endParaRPr lang="es-MX" sz="2000" b="0" i="0">
                        <a:solidFill>
                          <a:srgbClr val="000000"/>
                        </a:solidFill>
                        <a:effectLst/>
                      </a:endParaRPr>
                    </a:p>
                  </a:txBody>
                  <a:tcPr marL="52847" marR="52847" marT="26423" marB="26423"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BC1EF"/>
                    </a:solidFill>
                  </a:tcPr>
                </a:tc>
                <a:tc>
                  <a:txBody>
                    <a:bodyPr/>
                    <a:lstStyle/>
                    <a:p>
                      <a:pPr algn="just" fontAlgn="base"/>
                      <a:r>
                        <a:rPr lang="es-MX" sz="1800" b="1" i="0">
                          <a:solidFill>
                            <a:srgbClr val="001689"/>
                          </a:solidFill>
                          <a:effectLst/>
                          <a:latin typeface="Montserrat" panose="00000500000000000000" pitchFamily="2" charset="0"/>
                        </a:rPr>
                        <a:t>Porcentaje de atención a problemas de contribuyentes</a:t>
                      </a:r>
                      <a:r>
                        <a:rPr lang="es-MX" sz="1800" b="0" i="0">
                          <a:solidFill>
                            <a:srgbClr val="000000"/>
                          </a:solidFill>
                          <a:effectLst/>
                          <a:latin typeface="Montserrat" panose="00000500000000000000" pitchFamily="2" charset="0"/>
                        </a:rPr>
                        <a:t>​</a:t>
                      </a:r>
                      <a:endParaRPr lang="es-MX" sz="2000" b="0" i="0">
                        <a:solidFill>
                          <a:srgbClr val="000000"/>
                        </a:solidFill>
                        <a:effectLst/>
                      </a:endParaRPr>
                    </a:p>
                  </a:txBody>
                  <a:tcPr marL="52847" marR="52847" marT="26423" marB="26423"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BC1EF"/>
                    </a:solidFill>
                  </a:tcPr>
                </a:tc>
                <a:tc>
                  <a:txBody>
                    <a:bodyPr/>
                    <a:lstStyle/>
                    <a:p>
                      <a:pPr algn="ctr" fontAlgn="base"/>
                      <a:r>
                        <a:rPr lang="es-MX" sz="1800" b="1" i="0">
                          <a:solidFill>
                            <a:srgbClr val="001689"/>
                          </a:solidFill>
                          <a:effectLst/>
                          <a:latin typeface="Montserrat" panose="00000500000000000000" pitchFamily="2" charset="0"/>
                        </a:rPr>
                        <a:t>Gestión - Eficacia - Mensual</a:t>
                      </a:r>
                      <a:r>
                        <a:rPr lang="es-MX" sz="1800" b="0" i="0">
                          <a:solidFill>
                            <a:srgbClr val="000000"/>
                          </a:solidFill>
                          <a:effectLst/>
                          <a:latin typeface="Montserrat" panose="00000500000000000000" pitchFamily="2" charset="0"/>
                        </a:rPr>
                        <a:t>​</a:t>
                      </a:r>
                      <a:endParaRPr lang="es-MX" sz="2000" b="0" i="0">
                        <a:solidFill>
                          <a:srgbClr val="000000"/>
                        </a:solidFill>
                        <a:effectLst/>
                      </a:endParaRPr>
                    </a:p>
                  </a:txBody>
                  <a:tcPr marL="52847" marR="52847" marT="26423" marB="26423"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BC1EF"/>
                    </a:solidFill>
                  </a:tcPr>
                </a:tc>
                <a:extLst>
                  <a:ext uri="{0D108BD9-81ED-4DB2-BD59-A6C34878D82A}">
                    <a16:rowId xmlns:a16="http://schemas.microsoft.com/office/drawing/2014/main" val="3161971587"/>
                  </a:ext>
                </a:extLst>
              </a:tr>
              <a:tr h="903212">
                <a:tc>
                  <a:txBody>
                    <a:bodyPr/>
                    <a:lstStyle/>
                    <a:p>
                      <a:pPr algn="ctr" fontAlgn="base"/>
                      <a:r>
                        <a:rPr lang="es-ES" sz="1800" b="1" i="0">
                          <a:solidFill>
                            <a:srgbClr val="001689"/>
                          </a:solidFill>
                          <a:effectLst/>
                          <a:latin typeface="Montserrat" panose="00000500000000000000" pitchFamily="2" charset="0"/>
                        </a:rPr>
                        <a:t>Actividad</a:t>
                      </a:r>
                      <a:r>
                        <a:rPr lang="es-ES" sz="1800" b="1" i="0">
                          <a:solidFill>
                            <a:srgbClr val="FFFFFF"/>
                          </a:solidFill>
                          <a:effectLst/>
                          <a:latin typeface="Montserrat" panose="00000500000000000000" pitchFamily="2" charset="0"/>
                        </a:rPr>
                        <a:t>​</a:t>
                      </a:r>
                      <a:endParaRPr lang="es-ES" sz="2000" b="1" i="0">
                        <a:solidFill>
                          <a:srgbClr val="FFFFFF"/>
                        </a:solidFill>
                        <a:effectLst/>
                      </a:endParaRPr>
                    </a:p>
                  </a:txBody>
                  <a:tcPr marL="52847" marR="52847" marT="26423" marB="26423"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tc>
                  <a:txBody>
                    <a:bodyPr/>
                    <a:lstStyle/>
                    <a:p>
                      <a:pPr algn="just" fontAlgn="base"/>
                      <a:r>
                        <a:rPr lang="es-MX" sz="1800" b="1" i="0">
                          <a:solidFill>
                            <a:srgbClr val="001689"/>
                          </a:solidFill>
                          <a:effectLst/>
                          <a:latin typeface="Montserrat" panose="00000500000000000000" pitchFamily="2" charset="0"/>
                        </a:rPr>
                        <a:t>Participación en política de ingresos a nivel internacional, para complementar la política de ingresos nacional.</a:t>
                      </a:r>
                      <a:r>
                        <a:rPr lang="es-MX" sz="1800" b="0" i="0">
                          <a:solidFill>
                            <a:srgbClr val="000000"/>
                          </a:solidFill>
                          <a:effectLst/>
                          <a:latin typeface="Montserrat" panose="00000500000000000000" pitchFamily="2" charset="0"/>
                        </a:rPr>
                        <a:t>​</a:t>
                      </a:r>
                      <a:endParaRPr lang="es-MX" sz="2000" b="0" i="0">
                        <a:solidFill>
                          <a:srgbClr val="000000"/>
                        </a:solidFill>
                        <a:effectLst/>
                      </a:endParaRPr>
                    </a:p>
                  </a:txBody>
                  <a:tcPr marL="52847" marR="52847" marT="26423" marB="26423"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tc>
                  <a:txBody>
                    <a:bodyPr/>
                    <a:lstStyle/>
                    <a:p>
                      <a:pPr algn="just" fontAlgn="base"/>
                      <a:r>
                        <a:rPr lang="es-MX" sz="1800" b="1" i="0">
                          <a:solidFill>
                            <a:srgbClr val="001689"/>
                          </a:solidFill>
                          <a:effectLst/>
                          <a:latin typeface="Montserrat" panose="00000500000000000000" pitchFamily="2" charset="0"/>
                        </a:rPr>
                        <a:t>Porcentaje de participación en política de ingresos a nivel internacional</a:t>
                      </a:r>
                      <a:r>
                        <a:rPr lang="es-MX" sz="1800" b="0" i="0">
                          <a:solidFill>
                            <a:srgbClr val="000000"/>
                          </a:solidFill>
                          <a:effectLst/>
                          <a:latin typeface="Montserrat" panose="00000500000000000000" pitchFamily="2" charset="0"/>
                        </a:rPr>
                        <a:t>​</a:t>
                      </a:r>
                      <a:endParaRPr lang="es-MX" sz="2000" b="0" i="0">
                        <a:solidFill>
                          <a:srgbClr val="000000"/>
                        </a:solidFill>
                        <a:effectLst/>
                      </a:endParaRPr>
                    </a:p>
                  </a:txBody>
                  <a:tcPr marL="52847" marR="52847" marT="26423" marB="26423"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tc>
                  <a:txBody>
                    <a:bodyPr/>
                    <a:lstStyle/>
                    <a:p>
                      <a:pPr algn="ctr" fontAlgn="base"/>
                      <a:r>
                        <a:rPr lang="es-MX" sz="1800" b="1" i="0">
                          <a:solidFill>
                            <a:srgbClr val="001689"/>
                          </a:solidFill>
                          <a:effectLst/>
                          <a:latin typeface="Montserrat" panose="00000500000000000000" pitchFamily="2" charset="0"/>
                        </a:rPr>
                        <a:t>Gestión - Eficacia - Semestral</a:t>
                      </a:r>
                      <a:r>
                        <a:rPr lang="es-MX" sz="1800" b="0" i="0">
                          <a:solidFill>
                            <a:srgbClr val="000000"/>
                          </a:solidFill>
                          <a:effectLst/>
                          <a:latin typeface="Montserrat" panose="00000500000000000000" pitchFamily="2" charset="0"/>
                        </a:rPr>
                        <a:t>​</a:t>
                      </a:r>
                      <a:endParaRPr lang="es-MX" sz="2000" b="0" i="0">
                        <a:solidFill>
                          <a:srgbClr val="000000"/>
                        </a:solidFill>
                        <a:effectLst/>
                      </a:endParaRPr>
                    </a:p>
                  </a:txBody>
                  <a:tcPr marL="52847" marR="52847" marT="26423" marB="26423"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extLst>
                  <a:ext uri="{0D108BD9-81ED-4DB2-BD59-A6C34878D82A}">
                    <a16:rowId xmlns:a16="http://schemas.microsoft.com/office/drawing/2014/main" val="4195152220"/>
                  </a:ext>
                </a:extLst>
              </a:tr>
              <a:tr h="1401246">
                <a:tc>
                  <a:txBody>
                    <a:bodyPr/>
                    <a:lstStyle/>
                    <a:p>
                      <a:pPr algn="ctr" fontAlgn="base"/>
                      <a:r>
                        <a:rPr lang="es-ES" sz="1800" b="1" i="0">
                          <a:solidFill>
                            <a:srgbClr val="001689"/>
                          </a:solidFill>
                          <a:effectLst/>
                          <a:latin typeface="Montserrat" panose="00000500000000000000" pitchFamily="2" charset="0"/>
                        </a:rPr>
                        <a:t>Actividad</a:t>
                      </a:r>
                      <a:r>
                        <a:rPr lang="es-ES" sz="1800" b="1" i="0">
                          <a:solidFill>
                            <a:srgbClr val="FFFFFF"/>
                          </a:solidFill>
                          <a:effectLst/>
                          <a:latin typeface="Montserrat" panose="00000500000000000000" pitchFamily="2" charset="0"/>
                        </a:rPr>
                        <a:t>​</a:t>
                      </a:r>
                      <a:endParaRPr lang="es-ES" sz="2000" b="1" i="0">
                        <a:solidFill>
                          <a:srgbClr val="FFFFFF"/>
                        </a:solidFill>
                        <a:effectLst/>
                      </a:endParaRPr>
                    </a:p>
                  </a:txBody>
                  <a:tcPr marL="52847" marR="52847" marT="26423" marB="26423"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BC1EF"/>
                    </a:solidFill>
                  </a:tcPr>
                </a:tc>
                <a:tc>
                  <a:txBody>
                    <a:bodyPr/>
                    <a:lstStyle/>
                    <a:p>
                      <a:pPr algn="just" fontAlgn="base"/>
                      <a:r>
                        <a:rPr lang="es-MX" sz="1800" b="1" i="0">
                          <a:solidFill>
                            <a:srgbClr val="001689"/>
                          </a:solidFill>
                          <a:effectLst/>
                          <a:latin typeface="Montserrat" panose="00000500000000000000" pitchFamily="2" charset="0"/>
                        </a:rPr>
                        <a:t>Funcionarios fiscales de Entidades federativas capacitados en materia de verificación y documentación con la que se acredita la legal estancia de vehículos de procedencia extranjera.</a:t>
                      </a:r>
                      <a:r>
                        <a:rPr lang="es-MX" sz="1800" b="0" i="0">
                          <a:solidFill>
                            <a:srgbClr val="000000"/>
                          </a:solidFill>
                          <a:effectLst/>
                          <a:latin typeface="Montserrat" panose="00000500000000000000" pitchFamily="2" charset="0"/>
                        </a:rPr>
                        <a:t>​</a:t>
                      </a:r>
                      <a:endParaRPr lang="es-MX" sz="2000" b="0" i="0">
                        <a:solidFill>
                          <a:srgbClr val="000000"/>
                        </a:solidFill>
                        <a:effectLst/>
                      </a:endParaRPr>
                    </a:p>
                  </a:txBody>
                  <a:tcPr marL="52847" marR="52847" marT="26423" marB="26423"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BC1EF"/>
                    </a:solidFill>
                  </a:tcPr>
                </a:tc>
                <a:tc>
                  <a:txBody>
                    <a:bodyPr/>
                    <a:lstStyle/>
                    <a:p>
                      <a:pPr algn="just" fontAlgn="base"/>
                      <a:r>
                        <a:rPr lang="es-MX" sz="1800" b="1" i="0">
                          <a:solidFill>
                            <a:srgbClr val="001689"/>
                          </a:solidFill>
                          <a:effectLst/>
                          <a:latin typeface="Montserrat" panose="00000500000000000000" pitchFamily="2" charset="0"/>
                        </a:rPr>
                        <a:t>Porcentaje de funcionarios fiscales de Entidades federativas capacitados en materia de verificación y documentación con la que se acredita la legal estancia de vehículos de procedencia extranjera.</a:t>
                      </a:r>
                      <a:r>
                        <a:rPr lang="es-MX" sz="1800" b="0" i="0">
                          <a:solidFill>
                            <a:srgbClr val="000000"/>
                          </a:solidFill>
                          <a:effectLst/>
                          <a:latin typeface="Montserrat" panose="00000500000000000000" pitchFamily="2" charset="0"/>
                        </a:rPr>
                        <a:t>​</a:t>
                      </a:r>
                      <a:endParaRPr lang="es-MX" sz="2000" b="0" i="0">
                        <a:solidFill>
                          <a:srgbClr val="000000"/>
                        </a:solidFill>
                        <a:effectLst/>
                      </a:endParaRPr>
                    </a:p>
                  </a:txBody>
                  <a:tcPr marL="52847" marR="52847" marT="26423" marB="26423"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BC1EF"/>
                    </a:solidFill>
                  </a:tcPr>
                </a:tc>
                <a:tc>
                  <a:txBody>
                    <a:bodyPr/>
                    <a:lstStyle/>
                    <a:p>
                      <a:pPr algn="ctr" fontAlgn="base"/>
                      <a:r>
                        <a:rPr lang="es-MX" sz="1800" b="1" i="0">
                          <a:solidFill>
                            <a:srgbClr val="001689"/>
                          </a:solidFill>
                          <a:effectLst/>
                          <a:latin typeface="Montserrat" panose="00000500000000000000" pitchFamily="2" charset="0"/>
                        </a:rPr>
                        <a:t>Gestión - Eficacia - Semestral</a:t>
                      </a:r>
                      <a:r>
                        <a:rPr lang="es-MX" sz="1800" b="0" i="0">
                          <a:solidFill>
                            <a:srgbClr val="000000"/>
                          </a:solidFill>
                          <a:effectLst/>
                          <a:latin typeface="Montserrat" panose="00000500000000000000" pitchFamily="2" charset="0"/>
                        </a:rPr>
                        <a:t>​</a:t>
                      </a:r>
                      <a:endParaRPr lang="es-MX" sz="2000" b="0" i="0">
                        <a:solidFill>
                          <a:srgbClr val="000000"/>
                        </a:solidFill>
                        <a:effectLst/>
                      </a:endParaRPr>
                    </a:p>
                  </a:txBody>
                  <a:tcPr marL="52847" marR="52847" marT="26423" marB="26423"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BC1EF"/>
                    </a:solidFill>
                  </a:tcPr>
                </a:tc>
                <a:extLst>
                  <a:ext uri="{0D108BD9-81ED-4DB2-BD59-A6C34878D82A}">
                    <a16:rowId xmlns:a16="http://schemas.microsoft.com/office/drawing/2014/main" val="2892083434"/>
                  </a:ext>
                </a:extLst>
              </a:tr>
              <a:tr h="675299">
                <a:tc>
                  <a:txBody>
                    <a:bodyPr/>
                    <a:lstStyle/>
                    <a:p>
                      <a:pPr algn="ctr" fontAlgn="base"/>
                      <a:r>
                        <a:rPr lang="es-ES" sz="1800" b="1" i="0">
                          <a:solidFill>
                            <a:srgbClr val="001689"/>
                          </a:solidFill>
                          <a:effectLst/>
                          <a:latin typeface="Montserrat" panose="00000500000000000000" pitchFamily="2" charset="0"/>
                        </a:rPr>
                        <a:t>Actividad</a:t>
                      </a:r>
                      <a:r>
                        <a:rPr lang="es-ES" sz="1800" b="1" i="0">
                          <a:solidFill>
                            <a:srgbClr val="FFFFFF"/>
                          </a:solidFill>
                          <a:effectLst/>
                          <a:latin typeface="Montserrat" panose="00000500000000000000" pitchFamily="2" charset="0"/>
                        </a:rPr>
                        <a:t>​</a:t>
                      </a:r>
                      <a:endParaRPr lang="es-ES" sz="2000" b="1" i="0">
                        <a:solidFill>
                          <a:srgbClr val="FFFFFF"/>
                        </a:solidFill>
                        <a:effectLst/>
                      </a:endParaRPr>
                    </a:p>
                  </a:txBody>
                  <a:tcPr marL="52847" marR="52847" marT="26423" marB="26423"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tc>
                  <a:txBody>
                    <a:bodyPr/>
                    <a:lstStyle/>
                    <a:p>
                      <a:pPr algn="just" fontAlgn="base"/>
                      <a:r>
                        <a:rPr lang="es-MX" sz="1800" b="1" i="0">
                          <a:solidFill>
                            <a:srgbClr val="001689"/>
                          </a:solidFill>
                          <a:effectLst/>
                          <a:latin typeface="Montserrat" panose="00000500000000000000" pitchFamily="2" charset="0"/>
                        </a:rPr>
                        <a:t>Convenios de  Adhesión al Sistema Nacional de Coordinación Fiscal y sus Anexos verificados.</a:t>
                      </a:r>
                      <a:r>
                        <a:rPr lang="es-MX" sz="1800" b="0" i="0">
                          <a:solidFill>
                            <a:srgbClr val="000000"/>
                          </a:solidFill>
                          <a:effectLst/>
                          <a:latin typeface="Montserrat" panose="00000500000000000000" pitchFamily="2" charset="0"/>
                        </a:rPr>
                        <a:t>​</a:t>
                      </a:r>
                      <a:endParaRPr lang="es-MX" sz="2000" b="0" i="0">
                        <a:solidFill>
                          <a:srgbClr val="000000"/>
                        </a:solidFill>
                        <a:effectLst/>
                      </a:endParaRPr>
                    </a:p>
                  </a:txBody>
                  <a:tcPr marL="52847" marR="52847" marT="26423" marB="26423"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tc>
                  <a:txBody>
                    <a:bodyPr/>
                    <a:lstStyle/>
                    <a:p>
                      <a:pPr algn="just" fontAlgn="base"/>
                      <a:r>
                        <a:rPr lang="es-MX" sz="1800" b="1" i="0">
                          <a:solidFill>
                            <a:srgbClr val="001689"/>
                          </a:solidFill>
                          <a:effectLst/>
                          <a:latin typeface="Montserrat" panose="00000500000000000000" pitchFamily="2" charset="0"/>
                        </a:rPr>
                        <a:t>Porcentaje de convenios verificados</a:t>
                      </a:r>
                      <a:r>
                        <a:rPr lang="es-MX" sz="1800" b="0" i="0">
                          <a:solidFill>
                            <a:srgbClr val="000000"/>
                          </a:solidFill>
                          <a:effectLst/>
                          <a:latin typeface="Montserrat" panose="00000500000000000000" pitchFamily="2" charset="0"/>
                        </a:rPr>
                        <a:t>​</a:t>
                      </a:r>
                      <a:endParaRPr lang="es-MX" sz="2000" b="0" i="0">
                        <a:solidFill>
                          <a:srgbClr val="000000"/>
                        </a:solidFill>
                        <a:effectLst/>
                      </a:endParaRPr>
                    </a:p>
                  </a:txBody>
                  <a:tcPr marL="52847" marR="52847" marT="26423" marB="26423"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tc>
                  <a:txBody>
                    <a:bodyPr/>
                    <a:lstStyle/>
                    <a:p>
                      <a:pPr algn="ctr" fontAlgn="base"/>
                      <a:r>
                        <a:rPr lang="es-MX" sz="1800" b="1" i="0">
                          <a:solidFill>
                            <a:srgbClr val="001689"/>
                          </a:solidFill>
                          <a:effectLst/>
                          <a:latin typeface="Montserrat" panose="00000500000000000000" pitchFamily="2" charset="0"/>
                        </a:rPr>
                        <a:t>Gestión - Eficacia - Semestral</a:t>
                      </a:r>
                      <a:r>
                        <a:rPr lang="es-MX" sz="1800" b="0" i="0">
                          <a:solidFill>
                            <a:srgbClr val="000000"/>
                          </a:solidFill>
                          <a:effectLst/>
                          <a:latin typeface="Montserrat" panose="00000500000000000000" pitchFamily="2" charset="0"/>
                        </a:rPr>
                        <a:t>​</a:t>
                      </a:r>
                      <a:endParaRPr lang="es-MX" sz="2000" b="0" i="0">
                        <a:solidFill>
                          <a:srgbClr val="000000"/>
                        </a:solidFill>
                        <a:effectLst/>
                      </a:endParaRPr>
                    </a:p>
                  </a:txBody>
                  <a:tcPr marL="52847" marR="52847" marT="26423" marB="26423"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extLst>
                  <a:ext uri="{0D108BD9-81ED-4DB2-BD59-A6C34878D82A}">
                    <a16:rowId xmlns:a16="http://schemas.microsoft.com/office/drawing/2014/main" val="3158953643"/>
                  </a:ext>
                </a:extLst>
              </a:tr>
              <a:tr h="675299">
                <a:tc>
                  <a:txBody>
                    <a:bodyPr/>
                    <a:lstStyle/>
                    <a:p>
                      <a:pPr algn="ctr" fontAlgn="base"/>
                      <a:r>
                        <a:rPr lang="es-ES" sz="1800" b="1" i="0">
                          <a:solidFill>
                            <a:srgbClr val="001689"/>
                          </a:solidFill>
                          <a:effectLst/>
                          <a:latin typeface="Montserrat" panose="00000500000000000000" pitchFamily="2" charset="0"/>
                        </a:rPr>
                        <a:t>Actividad</a:t>
                      </a:r>
                      <a:r>
                        <a:rPr lang="es-ES" sz="1800" b="1" i="0">
                          <a:solidFill>
                            <a:srgbClr val="FFFFFF"/>
                          </a:solidFill>
                          <a:effectLst/>
                          <a:latin typeface="Montserrat" panose="00000500000000000000" pitchFamily="2" charset="0"/>
                        </a:rPr>
                        <a:t>​</a:t>
                      </a:r>
                      <a:endParaRPr lang="es-ES" sz="2000" b="1" i="0">
                        <a:solidFill>
                          <a:srgbClr val="FFFFFF"/>
                        </a:solidFill>
                        <a:effectLst/>
                      </a:endParaRPr>
                    </a:p>
                  </a:txBody>
                  <a:tcPr marL="52847" marR="52847" marT="26423" marB="26423"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BC1EF"/>
                    </a:solidFill>
                  </a:tcPr>
                </a:tc>
                <a:tc>
                  <a:txBody>
                    <a:bodyPr/>
                    <a:lstStyle/>
                    <a:p>
                      <a:pPr algn="just" fontAlgn="base"/>
                      <a:r>
                        <a:rPr lang="es-MX" sz="1800" b="1" i="0">
                          <a:solidFill>
                            <a:srgbClr val="001689"/>
                          </a:solidFill>
                          <a:effectLst/>
                          <a:latin typeface="Montserrat" panose="00000500000000000000" pitchFamily="2" charset="0"/>
                        </a:rPr>
                        <a:t>Finanzas públicas locales diagnosticadas.</a:t>
                      </a:r>
                      <a:r>
                        <a:rPr lang="es-MX" sz="1800" b="0" i="0">
                          <a:solidFill>
                            <a:srgbClr val="000000"/>
                          </a:solidFill>
                          <a:effectLst/>
                          <a:latin typeface="Montserrat" panose="00000500000000000000" pitchFamily="2" charset="0"/>
                        </a:rPr>
                        <a:t>​</a:t>
                      </a:r>
                      <a:endParaRPr lang="es-MX" sz="2000" b="0" i="0">
                        <a:solidFill>
                          <a:srgbClr val="000000"/>
                        </a:solidFill>
                        <a:effectLst/>
                      </a:endParaRPr>
                    </a:p>
                  </a:txBody>
                  <a:tcPr marL="52847" marR="52847" marT="26423" marB="26423"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BC1EF"/>
                    </a:solidFill>
                  </a:tcPr>
                </a:tc>
                <a:tc>
                  <a:txBody>
                    <a:bodyPr/>
                    <a:lstStyle/>
                    <a:p>
                      <a:pPr algn="just" fontAlgn="base"/>
                      <a:r>
                        <a:rPr lang="es-MX" sz="1800" b="1" i="0">
                          <a:solidFill>
                            <a:srgbClr val="001689"/>
                          </a:solidFill>
                          <a:effectLst/>
                          <a:latin typeface="Montserrat" panose="00000500000000000000" pitchFamily="2" charset="0"/>
                        </a:rPr>
                        <a:t>Porcentaje de finanzas públicas locales diagnosticadas</a:t>
                      </a:r>
                      <a:r>
                        <a:rPr lang="es-MX" sz="1800" b="0" i="0">
                          <a:solidFill>
                            <a:srgbClr val="000000"/>
                          </a:solidFill>
                          <a:effectLst/>
                          <a:latin typeface="Montserrat" panose="00000500000000000000" pitchFamily="2" charset="0"/>
                        </a:rPr>
                        <a:t>​</a:t>
                      </a:r>
                      <a:endParaRPr lang="es-MX" sz="2000" b="0" i="0">
                        <a:solidFill>
                          <a:srgbClr val="000000"/>
                        </a:solidFill>
                        <a:effectLst/>
                      </a:endParaRPr>
                    </a:p>
                  </a:txBody>
                  <a:tcPr marL="52847" marR="52847" marT="26423" marB="26423"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BC1EF"/>
                    </a:solidFill>
                  </a:tcPr>
                </a:tc>
                <a:tc>
                  <a:txBody>
                    <a:bodyPr/>
                    <a:lstStyle/>
                    <a:p>
                      <a:pPr algn="ctr" fontAlgn="base"/>
                      <a:r>
                        <a:rPr lang="es-MX" sz="1800" b="1" i="0">
                          <a:solidFill>
                            <a:srgbClr val="001689"/>
                          </a:solidFill>
                          <a:effectLst/>
                          <a:latin typeface="Montserrat" panose="00000500000000000000" pitchFamily="2" charset="0"/>
                        </a:rPr>
                        <a:t>Gestión - Eficacia - Anual</a:t>
                      </a:r>
                      <a:r>
                        <a:rPr lang="es-MX" sz="1800" b="0" i="0">
                          <a:solidFill>
                            <a:srgbClr val="000000"/>
                          </a:solidFill>
                          <a:effectLst/>
                          <a:latin typeface="Montserrat" panose="00000500000000000000" pitchFamily="2" charset="0"/>
                        </a:rPr>
                        <a:t>​</a:t>
                      </a:r>
                      <a:endParaRPr lang="es-MX" sz="2000" b="0" i="0">
                        <a:solidFill>
                          <a:srgbClr val="000000"/>
                        </a:solidFill>
                        <a:effectLst/>
                      </a:endParaRPr>
                    </a:p>
                  </a:txBody>
                  <a:tcPr marL="52847" marR="52847" marT="26423" marB="26423"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BC1EF"/>
                    </a:solidFill>
                  </a:tcPr>
                </a:tc>
                <a:extLst>
                  <a:ext uri="{0D108BD9-81ED-4DB2-BD59-A6C34878D82A}">
                    <a16:rowId xmlns:a16="http://schemas.microsoft.com/office/drawing/2014/main" val="2895789238"/>
                  </a:ext>
                </a:extLst>
              </a:tr>
              <a:tr h="903212">
                <a:tc>
                  <a:txBody>
                    <a:bodyPr/>
                    <a:lstStyle/>
                    <a:p>
                      <a:pPr algn="ctr" fontAlgn="base"/>
                      <a:r>
                        <a:rPr lang="es-ES" sz="1800" b="1" i="0">
                          <a:solidFill>
                            <a:srgbClr val="001689"/>
                          </a:solidFill>
                          <a:effectLst/>
                          <a:latin typeface="Montserrat" panose="00000500000000000000" pitchFamily="2" charset="0"/>
                        </a:rPr>
                        <a:t>Actividad</a:t>
                      </a:r>
                      <a:r>
                        <a:rPr lang="es-ES" sz="1800" b="1" i="0">
                          <a:solidFill>
                            <a:srgbClr val="FFFFFF"/>
                          </a:solidFill>
                          <a:effectLst/>
                          <a:latin typeface="Montserrat" panose="00000500000000000000" pitchFamily="2" charset="0"/>
                        </a:rPr>
                        <a:t>​</a:t>
                      </a:r>
                      <a:endParaRPr lang="es-ES" sz="2000" b="1" i="0">
                        <a:solidFill>
                          <a:srgbClr val="FFFFFF"/>
                        </a:solidFill>
                        <a:effectLst/>
                      </a:endParaRPr>
                    </a:p>
                  </a:txBody>
                  <a:tcPr marL="52847" marR="52847" marT="26423" marB="26423"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tc>
                  <a:txBody>
                    <a:bodyPr/>
                    <a:lstStyle/>
                    <a:p>
                      <a:pPr algn="just" fontAlgn="base"/>
                      <a:r>
                        <a:rPr lang="es-MX" sz="1800" b="1" i="0">
                          <a:solidFill>
                            <a:srgbClr val="001689"/>
                          </a:solidFill>
                          <a:effectLst/>
                          <a:latin typeface="Montserrat" panose="00000500000000000000" pitchFamily="2" charset="0"/>
                        </a:rPr>
                        <a:t>Entes públicos capacitados en temas de la Ley de Disciplina Financiera, para un manejo sostenible de las finanzas públicas.</a:t>
                      </a:r>
                      <a:r>
                        <a:rPr lang="es-MX" sz="1800" b="0" i="0">
                          <a:solidFill>
                            <a:srgbClr val="000000"/>
                          </a:solidFill>
                          <a:effectLst/>
                          <a:latin typeface="Montserrat" panose="00000500000000000000" pitchFamily="2" charset="0"/>
                        </a:rPr>
                        <a:t>​</a:t>
                      </a:r>
                      <a:endParaRPr lang="es-MX" sz="2000" b="0" i="0">
                        <a:solidFill>
                          <a:srgbClr val="000000"/>
                        </a:solidFill>
                        <a:effectLst/>
                      </a:endParaRPr>
                    </a:p>
                  </a:txBody>
                  <a:tcPr marL="52847" marR="52847" marT="26423" marB="26423"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tc>
                  <a:txBody>
                    <a:bodyPr/>
                    <a:lstStyle/>
                    <a:p>
                      <a:pPr algn="just" fontAlgn="base"/>
                      <a:r>
                        <a:rPr lang="es-MX" sz="1800" b="1" i="0">
                          <a:solidFill>
                            <a:srgbClr val="001689"/>
                          </a:solidFill>
                          <a:effectLst/>
                          <a:latin typeface="Montserrat" panose="00000500000000000000" pitchFamily="2" charset="0"/>
                        </a:rPr>
                        <a:t>Porcentaje de entes públicos capacitados en temas de la Ley de Disciplina Financiera</a:t>
                      </a:r>
                      <a:r>
                        <a:rPr lang="es-MX" sz="1800" b="0" i="0">
                          <a:solidFill>
                            <a:srgbClr val="000000"/>
                          </a:solidFill>
                          <a:effectLst/>
                          <a:latin typeface="Montserrat" panose="00000500000000000000" pitchFamily="2" charset="0"/>
                        </a:rPr>
                        <a:t>​</a:t>
                      </a:r>
                      <a:endParaRPr lang="es-MX" sz="2000" b="0" i="0">
                        <a:solidFill>
                          <a:srgbClr val="000000"/>
                        </a:solidFill>
                        <a:effectLst/>
                      </a:endParaRPr>
                    </a:p>
                  </a:txBody>
                  <a:tcPr marL="52847" marR="52847" marT="26423" marB="26423"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tc>
                  <a:txBody>
                    <a:bodyPr/>
                    <a:lstStyle/>
                    <a:p>
                      <a:pPr algn="ctr" fontAlgn="base"/>
                      <a:r>
                        <a:rPr lang="es-MX" sz="1800" b="1" i="0" dirty="0">
                          <a:solidFill>
                            <a:srgbClr val="001689"/>
                          </a:solidFill>
                          <a:effectLst/>
                          <a:latin typeface="Montserrat" panose="00000500000000000000" pitchFamily="2" charset="0"/>
                        </a:rPr>
                        <a:t>Gestión - Eficacia - Semestral</a:t>
                      </a:r>
                      <a:r>
                        <a:rPr lang="es-MX" sz="1800" b="0" i="0" dirty="0">
                          <a:solidFill>
                            <a:srgbClr val="000000"/>
                          </a:solidFill>
                          <a:effectLst/>
                          <a:latin typeface="Montserrat" panose="00000500000000000000" pitchFamily="2" charset="0"/>
                        </a:rPr>
                        <a:t>​</a:t>
                      </a:r>
                      <a:endParaRPr lang="es-MX" sz="2000" b="0" i="0" dirty="0">
                        <a:solidFill>
                          <a:srgbClr val="000000"/>
                        </a:solidFill>
                        <a:effectLst/>
                      </a:endParaRPr>
                    </a:p>
                  </a:txBody>
                  <a:tcPr marL="52847" marR="52847" marT="26423" marB="26423"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extLst>
                  <a:ext uri="{0D108BD9-81ED-4DB2-BD59-A6C34878D82A}">
                    <a16:rowId xmlns:a16="http://schemas.microsoft.com/office/drawing/2014/main" val="2286619510"/>
                  </a:ext>
                </a:extLst>
              </a:tr>
            </a:tbl>
          </a:graphicData>
        </a:graphic>
      </p:graphicFrame>
      <p:sp>
        <p:nvSpPr>
          <p:cNvPr id="4" name="Rectangle 1"/>
          <p:cNvSpPr>
            <a:spLocks noChangeArrowheads="1"/>
          </p:cNvSpPr>
          <p:nvPr/>
        </p:nvSpPr>
        <p:spPr bwMode="auto">
          <a:xfrm>
            <a:off x="532692" y="1676016"/>
            <a:ext cx="3169832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marL="457200" algn="l" rtl="0" eaLnBrk="0" fontAlgn="base" hangingPunct="0">
              <a:spcBef>
                <a:spcPct val="0"/>
              </a:spcBef>
              <a:spcAft>
                <a:spcPct val="0"/>
              </a:spcAft>
              <a:defRPr>
                <a:solidFill>
                  <a:schemeClr val="tx1"/>
                </a:solidFill>
                <a:latin typeface="Arial" panose="020B0604020202020204" pitchFamily="34" charset="0"/>
              </a:defRPr>
            </a:lvl2pPr>
            <a:lvl3pPr marL="914400" algn="l" rtl="0" eaLnBrk="0" fontAlgn="base" hangingPunct="0">
              <a:spcBef>
                <a:spcPct val="0"/>
              </a:spcBef>
              <a:spcAft>
                <a:spcPct val="0"/>
              </a:spcAft>
              <a:defRPr>
                <a:solidFill>
                  <a:schemeClr val="tx1"/>
                </a:solidFill>
                <a:latin typeface="Arial" panose="020B0604020202020204" pitchFamily="34" charset="0"/>
              </a:defRPr>
            </a:lvl3pPr>
            <a:lvl4pPr marL="1371600" algn="l" rtl="0" eaLnBrk="0" fontAlgn="base" hangingPunct="0">
              <a:spcBef>
                <a:spcPct val="0"/>
              </a:spcBef>
              <a:spcAft>
                <a:spcPct val="0"/>
              </a:spcAft>
              <a:defRPr>
                <a:solidFill>
                  <a:schemeClr val="tx1"/>
                </a:solidFill>
                <a:latin typeface="Arial" panose="020B0604020202020204" pitchFamily="34" charset="0"/>
              </a:defRPr>
            </a:lvl4pPr>
            <a:lvl5pPr marL="1828800" algn="l" rtl="0" eaLnBrk="0" fontAlgn="base" hangingPunct="0">
              <a:spcBef>
                <a:spcPct val="0"/>
              </a:spcBef>
              <a:spcAft>
                <a:spcPct val="0"/>
              </a:spcAft>
              <a:defRPr>
                <a:solidFill>
                  <a:schemeClr val="tx1"/>
                </a:solidFill>
                <a:latin typeface="Arial" panose="020B0604020202020204" pitchFamily="34" charset="0"/>
              </a:defRPr>
            </a:lvl5pPr>
            <a:lvl6pPr marL="2286000" algn="l" rtl="0" eaLnBrk="0" fontAlgn="base" hangingPunct="0">
              <a:spcBef>
                <a:spcPct val="0"/>
              </a:spcBef>
              <a:spcAft>
                <a:spcPct val="0"/>
              </a:spcAft>
              <a:defRPr>
                <a:solidFill>
                  <a:schemeClr val="tx1"/>
                </a:solidFill>
                <a:latin typeface="Arial" panose="020B0604020202020204" pitchFamily="34" charset="0"/>
              </a:defRPr>
            </a:lvl6pPr>
            <a:lvl7pPr marL="2743200" algn="l" rtl="0" eaLnBrk="0" fontAlgn="base" hangingPunct="0">
              <a:spcBef>
                <a:spcPct val="0"/>
              </a:spcBef>
              <a:spcAft>
                <a:spcPct val="0"/>
              </a:spcAft>
              <a:defRPr>
                <a:solidFill>
                  <a:schemeClr val="tx1"/>
                </a:solidFill>
                <a:latin typeface="Arial" panose="020B0604020202020204" pitchFamily="34" charset="0"/>
              </a:defRPr>
            </a:lvl7pPr>
            <a:lvl8pPr marL="3200400" algn="l" rtl="0" eaLnBrk="0" fontAlgn="base" hangingPunct="0">
              <a:spcBef>
                <a:spcPct val="0"/>
              </a:spcBef>
              <a:spcAft>
                <a:spcPct val="0"/>
              </a:spcAft>
              <a:defRPr>
                <a:solidFill>
                  <a:schemeClr val="tx1"/>
                </a:solidFill>
                <a:latin typeface="Arial" panose="020B0604020202020204" pitchFamily="34" charset="0"/>
              </a:defRPr>
            </a:lvl8pPr>
            <a:lvl9pPr marL="3657600"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a:t>
            </a:r>
            <a:endParaRPr kumimoji="0" lang="es-MX" altLang="es-MX" sz="1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50507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5" name="object 5"/>
          <p:cNvSpPr txBox="1">
            <a:spLocks noGrp="1"/>
          </p:cNvSpPr>
          <p:nvPr>
            <p:ph type="title"/>
          </p:nvPr>
        </p:nvSpPr>
        <p:spPr>
          <a:xfrm>
            <a:off x="533400" y="441527"/>
            <a:ext cx="13016230" cy="1697901"/>
          </a:xfrm>
          <a:prstGeom prst="rect">
            <a:avLst/>
          </a:prstGeom>
        </p:spPr>
        <p:txBody>
          <a:bodyPr vert="horz" wrap="square" lIns="0" tIns="12700" rIns="0" bIns="0" rtlCol="0">
            <a:spAutoFit/>
          </a:bodyPr>
          <a:lstStyle/>
          <a:p>
            <a:pPr marL="12700" algn="ctr">
              <a:spcBef>
                <a:spcPts val="100"/>
              </a:spcBef>
            </a:pPr>
            <a:r>
              <a:rPr lang="es-MX" dirty="0">
                <a:solidFill>
                  <a:srgbClr val="001689"/>
                </a:solidFill>
                <a:latin typeface="Montserrat" panose="00000500000000000000" pitchFamily="2" charset="0"/>
              </a:rPr>
              <a:t>Alternativa en la aplicación de la MML para el </a:t>
            </a:r>
            <a:r>
              <a:rPr lang="es-MX" dirty="0" err="1">
                <a:solidFill>
                  <a:srgbClr val="001689"/>
                </a:solidFill>
                <a:latin typeface="Montserrat" panose="00000500000000000000" pitchFamily="2" charset="0"/>
              </a:rPr>
              <a:t>Pp</a:t>
            </a:r>
            <a:r>
              <a:rPr lang="es-MX" dirty="0">
                <a:solidFill>
                  <a:srgbClr val="001689"/>
                </a:solidFill>
                <a:latin typeface="Montserrat" panose="00000500000000000000" pitchFamily="2" charset="0"/>
              </a:rPr>
              <a:t> P002</a:t>
            </a:r>
            <a:br>
              <a:rPr lang="es-MX" dirty="0">
                <a:solidFill>
                  <a:srgbClr val="001689"/>
                </a:solidFill>
                <a:latin typeface="Montserrat" panose="00000500000000000000" pitchFamily="2" charset="0"/>
              </a:rPr>
            </a:br>
            <a:endParaRPr dirty="0">
              <a:solidFill>
                <a:srgbClr val="001689"/>
              </a:solidFill>
              <a:latin typeface="Montserrat" panose="00000500000000000000" pitchFamily="2" charset="0"/>
            </a:endParaRPr>
          </a:p>
        </p:txBody>
      </p:sp>
      <p:sp>
        <p:nvSpPr>
          <p:cNvPr id="6" name="object 6"/>
          <p:cNvSpPr/>
          <p:nvPr/>
        </p:nvSpPr>
        <p:spPr>
          <a:xfrm>
            <a:off x="0" y="1648586"/>
            <a:ext cx="3916679" cy="38100"/>
          </a:xfrm>
          <a:custGeom>
            <a:avLst/>
            <a:gdLst/>
            <a:ahLst/>
            <a:cxnLst/>
            <a:rect l="l" t="t" r="r" b="b"/>
            <a:pathLst>
              <a:path w="3916679" h="38100">
                <a:moveTo>
                  <a:pt x="0" y="38099"/>
                </a:moveTo>
                <a:lnTo>
                  <a:pt x="0" y="0"/>
                </a:lnTo>
                <a:lnTo>
                  <a:pt x="3916242" y="0"/>
                </a:lnTo>
                <a:lnTo>
                  <a:pt x="3916242" y="38099"/>
                </a:lnTo>
                <a:lnTo>
                  <a:pt x="0" y="38099"/>
                </a:lnTo>
                <a:close/>
              </a:path>
            </a:pathLst>
          </a:custGeom>
          <a:solidFill>
            <a:srgbClr val="E98517"/>
          </a:solidFill>
        </p:spPr>
        <p:txBody>
          <a:bodyPr wrap="square" lIns="0" tIns="0" rIns="0" bIns="0" rtlCol="0"/>
          <a:lstStyle/>
          <a:p>
            <a:endParaRPr/>
          </a:p>
        </p:txBody>
      </p:sp>
      <p:pic>
        <p:nvPicPr>
          <p:cNvPr id="8" name="Picture 7">
            <a:extLst>
              <a:ext uri="{FF2B5EF4-FFF2-40B4-BE49-F238E27FC236}">
                <a16:creationId xmlns:a16="http://schemas.microsoft.com/office/drawing/2014/main" id="{A20EA7A8-A10E-5304-1D02-6B3C8D929A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249400" y="517157"/>
            <a:ext cx="3459858" cy="1060578"/>
          </a:xfrm>
          <a:prstGeom prst="rect">
            <a:avLst/>
          </a:prstGeom>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9107080"/>
            <a:ext cx="5314833" cy="832869"/>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490721049"/>
              </p:ext>
            </p:extLst>
          </p:nvPr>
        </p:nvGraphicFramePr>
        <p:xfrm>
          <a:off x="505326" y="2055895"/>
          <a:ext cx="17203931" cy="6225801"/>
        </p:xfrm>
        <a:graphic>
          <a:graphicData uri="http://schemas.openxmlformats.org/drawingml/2006/table">
            <a:tbl>
              <a:tblPr/>
              <a:tblGrid>
                <a:gridCol w="2493167">
                  <a:extLst>
                    <a:ext uri="{9D8B030D-6E8A-4147-A177-3AD203B41FA5}">
                      <a16:colId xmlns:a16="http://schemas.microsoft.com/office/drawing/2014/main" val="110272770"/>
                    </a:ext>
                  </a:extLst>
                </a:gridCol>
                <a:gridCol w="6378622">
                  <a:extLst>
                    <a:ext uri="{9D8B030D-6E8A-4147-A177-3AD203B41FA5}">
                      <a16:colId xmlns:a16="http://schemas.microsoft.com/office/drawing/2014/main" val="1165957340"/>
                    </a:ext>
                  </a:extLst>
                </a:gridCol>
                <a:gridCol w="5148228">
                  <a:extLst>
                    <a:ext uri="{9D8B030D-6E8A-4147-A177-3AD203B41FA5}">
                      <a16:colId xmlns:a16="http://schemas.microsoft.com/office/drawing/2014/main" val="2488058833"/>
                    </a:ext>
                  </a:extLst>
                </a:gridCol>
                <a:gridCol w="3183914">
                  <a:extLst>
                    <a:ext uri="{9D8B030D-6E8A-4147-A177-3AD203B41FA5}">
                      <a16:colId xmlns:a16="http://schemas.microsoft.com/office/drawing/2014/main" val="2259394174"/>
                    </a:ext>
                  </a:extLst>
                </a:gridCol>
              </a:tblGrid>
              <a:tr h="1211352">
                <a:tc>
                  <a:txBody>
                    <a:bodyPr/>
                    <a:lstStyle/>
                    <a:p>
                      <a:pPr algn="ctr" fontAlgn="base"/>
                      <a:r>
                        <a:rPr lang="es-ES" sz="2000" b="1" i="0" dirty="0">
                          <a:solidFill>
                            <a:srgbClr val="FFFFFF"/>
                          </a:solidFill>
                          <a:effectLst/>
                          <a:latin typeface="Montserrat" panose="00000500000000000000" pitchFamily="2" charset="0"/>
                        </a:rPr>
                        <a:t>Nivel​</a:t>
                      </a:r>
                    </a:p>
                  </a:txBody>
                  <a:tcPr marL="65580" marR="65580" marT="32790" marB="3279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EB8517"/>
                    </a:solidFill>
                  </a:tcPr>
                </a:tc>
                <a:tc>
                  <a:txBody>
                    <a:bodyPr/>
                    <a:lstStyle/>
                    <a:p>
                      <a:pPr algn="ctr" fontAlgn="base"/>
                      <a:r>
                        <a:rPr lang="es-MX" sz="2000" b="1" i="0" dirty="0">
                          <a:solidFill>
                            <a:srgbClr val="FFFFFF"/>
                          </a:solidFill>
                          <a:effectLst/>
                          <a:latin typeface="Montserrat" panose="00000500000000000000" pitchFamily="2" charset="0"/>
                        </a:rPr>
                        <a:t>Objetivo​</a:t>
                      </a:r>
                    </a:p>
                  </a:txBody>
                  <a:tcPr marL="65580" marR="65580" marT="32790" marB="3279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EB8517"/>
                    </a:solidFill>
                  </a:tcPr>
                </a:tc>
                <a:tc>
                  <a:txBody>
                    <a:bodyPr/>
                    <a:lstStyle/>
                    <a:p>
                      <a:pPr algn="ctr" fontAlgn="base"/>
                      <a:r>
                        <a:rPr lang="es-MX" sz="2000" b="1" i="0" dirty="0">
                          <a:solidFill>
                            <a:srgbClr val="FFFFFF"/>
                          </a:solidFill>
                          <a:effectLst/>
                          <a:latin typeface="Montserrat" panose="00000500000000000000" pitchFamily="2" charset="0"/>
                        </a:rPr>
                        <a:t>Nombre del Indicador​</a:t>
                      </a:r>
                    </a:p>
                  </a:txBody>
                  <a:tcPr marL="65580" marR="65580" marT="32790" marB="3279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EB8517"/>
                    </a:solidFill>
                  </a:tcPr>
                </a:tc>
                <a:tc>
                  <a:txBody>
                    <a:bodyPr/>
                    <a:lstStyle/>
                    <a:p>
                      <a:pPr algn="ctr" fontAlgn="base"/>
                      <a:r>
                        <a:rPr lang="es-MX" sz="2000" b="1" i="0" dirty="0">
                          <a:solidFill>
                            <a:srgbClr val="FFFFFF"/>
                          </a:solidFill>
                          <a:effectLst/>
                          <a:latin typeface="Montserrat" panose="00000500000000000000" pitchFamily="2" charset="0"/>
                        </a:rPr>
                        <a:t>Tipo - Dimensión - Frecuencia​</a:t>
                      </a:r>
                    </a:p>
                  </a:txBody>
                  <a:tcPr marL="65580" marR="65580" marT="32790" marB="3279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EB8517"/>
                    </a:solidFill>
                  </a:tcPr>
                </a:tc>
                <a:extLst>
                  <a:ext uri="{0D108BD9-81ED-4DB2-BD59-A6C34878D82A}">
                    <a16:rowId xmlns:a16="http://schemas.microsoft.com/office/drawing/2014/main" val="3170007361"/>
                  </a:ext>
                </a:extLst>
              </a:tr>
              <a:tr h="1087112">
                <a:tc>
                  <a:txBody>
                    <a:bodyPr/>
                    <a:lstStyle/>
                    <a:p>
                      <a:pPr algn="ctr" fontAlgn="base"/>
                      <a:r>
                        <a:rPr lang="es-ES" sz="1800" b="1" i="0">
                          <a:solidFill>
                            <a:srgbClr val="001689"/>
                          </a:solidFill>
                          <a:effectLst/>
                          <a:latin typeface="Montserrat" panose="00000500000000000000" pitchFamily="2" charset="0"/>
                        </a:rPr>
                        <a:t>Propósito</a:t>
                      </a:r>
                      <a:r>
                        <a:rPr lang="es-ES" sz="1800" b="1" i="0">
                          <a:solidFill>
                            <a:srgbClr val="FFFFFF"/>
                          </a:solidFill>
                          <a:effectLst/>
                          <a:latin typeface="Montserrat" panose="00000500000000000000" pitchFamily="2" charset="0"/>
                        </a:rPr>
                        <a:t>​</a:t>
                      </a:r>
                    </a:p>
                  </a:txBody>
                  <a:tcPr marL="65580" marR="65580" marT="32790" marB="3279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tc>
                  <a:txBody>
                    <a:bodyPr/>
                    <a:lstStyle/>
                    <a:p>
                      <a:pPr algn="just" fontAlgn="base"/>
                      <a:r>
                        <a:rPr lang="es-MX" sz="1800" b="1" i="0" dirty="0">
                          <a:solidFill>
                            <a:srgbClr val="001689"/>
                          </a:solidFill>
                          <a:effectLst/>
                          <a:latin typeface="Montserrat" panose="00000500000000000000" pitchFamily="2" charset="0"/>
                        </a:rPr>
                        <a:t>Inversión aprobada como porcentaje del PIB de los Programas y Proyectos de Inversión en Cartera.</a:t>
                      </a:r>
                      <a:r>
                        <a:rPr lang="es-MX" sz="1800" b="0" i="0" dirty="0">
                          <a:solidFill>
                            <a:srgbClr val="000000"/>
                          </a:solidFill>
                          <a:effectLst/>
                          <a:latin typeface="Montserrat" panose="00000500000000000000" pitchFamily="2" charset="0"/>
                        </a:rPr>
                        <a:t>​</a:t>
                      </a:r>
                    </a:p>
                  </a:txBody>
                  <a:tcPr marL="65580" marR="65580" marT="32790" marB="3279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tc>
                  <a:txBody>
                    <a:bodyPr/>
                    <a:lstStyle/>
                    <a:p>
                      <a:pPr algn="just" fontAlgn="base"/>
                      <a:r>
                        <a:rPr lang="es-MX" sz="1800" b="1" i="0">
                          <a:solidFill>
                            <a:srgbClr val="001689"/>
                          </a:solidFill>
                          <a:effectLst/>
                          <a:latin typeface="Montserrat" panose="00000500000000000000" pitchFamily="2" charset="0"/>
                        </a:rPr>
                        <a:t>Porcentaje de inversión aprobada como  porcentaje del PIB</a:t>
                      </a:r>
                      <a:r>
                        <a:rPr lang="es-MX" sz="1800" b="0" i="0">
                          <a:solidFill>
                            <a:srgbClr val="000000"/>
                          </a:solidFill>
                          <a:effectLst/>
                          <a:latin typeface="Montserrat" panose="00000500000000000000" pitchFamily="2" charset="0"/>
                        </a:rPr>
                        <a:t>​</a:t>
                      </a:r>
                    </a:p>
                  </a:txBody>
                  <a:tcPr marL="65580" marR="65580" marT="32790" marB="3279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tc>
                  <a:txBody>
                    <a:bodyPr/>
                    <a:lstStyle/>
                    <a:p>
                      <a:pPr algn="ctr" fontAlgn="base"/>
                      <a:r>
                        <a:rPr lang="es-MX" sz="1800" b="1" i="0">
                          <a:solidFill>
                            <a:srgbClr val="001689"/>
                          </a:solidFill>
                          <a:effectLst/>
                          <a:latin typeface="Montserrat" panose="00000500000000000000" pitchFamily="2" charset="0"/>
                        </a:rPr>
                        <a:t>Gestión - Economía - Anual</a:t>
                      </a:r>
                      <a:r>
                        <a:rPr lang="es-MX" sz="1800" b="0" i="0">
                          <a:solidFill>
                            <a:srgbClr val="000000"/>
                          </a:solidFill>
                          <a:effectLst/>
                          <a:latin typeface="Montserrat" panose="00000500000000000000" pitchFamily="2" charset="0"/>
                        </a:rPr>
                        <a:t>​</a:t>
                      </a:r>
                    </a:p>
                  </a:txBody>
                  <a:tcPr marL="65580" marR="65580" marT="32790" marB="3279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extLst>
                  <a:ext uri="{0D108BD9-81ED-4DB2-BD59-A6C34878D82A}">
                    <a16:rowId xmlns:a16="http://schemas.microsoft.com/office/drawing/2014/main" val="3501059443"/>
                  </a:ext>
                </a:extLst>
              </a:tr>
              <a:tr h="931809">
                <a:tc>
                  <a:txBody>
                    <a:bodyPr/>
                    <a:lstStyle/>
                    <a:p>
                      <a:pPr algn="ctr" fontAlgn="base"/>
                      <a:r>
                        <a:rPr lang="es-ES" sz="1800" b="1" i="0">
                          <a:solidFill>
                            <a:srgbClr val="001689"/>
                          </a:solidFill>
                          <a:effectLst/>
                          <a:latin typeface="Montserrat" panose="00000500000000000000" pitchFamily="2" charset="0"/>
                        </a:rPr>
                        <a:t>Componente</a:t>
                      </a:r>
                      <a:r>
                        <a:rPr lang="es-ES" sz="1800" b="1" i="0">
                          <a:solidFill>
                            <a:srgbClr val="FFFFFF"/>
                          </a:solidFill>
                          <a:effectLst/>
                          <a:latin typeface="Montserrat" panose="00000500000000000000" pitchFamily="2" charset="0"/>
                        </a:rPr>
                        <a:t>​</a:t>
                      </a:r>
                    </a:p>
                  </a:txBody>
                  <a:tcPr marL="65580" marR="65580" marT="32790" marB="3279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BC1EF"/>
                    </a:solidFill>
                  </a:tcPr>
                </a:tc>
                <a:tc>
                  <a:txBody>
                    <a:bodyPr/>
                    <a:lstStyle/>
                    <a:p>
                      <a:pPr algn="just" fontAlgn="base"/>
                      <a:r>
                        <a:rPr lang="es-MX" sz="1800" b="1" i="0">
                          <a:solidFill>
                            <a:srgbClr val="001689"/>
                          </a:solidFill>
                          <a:effectLst/>
                          <a:latin typeface="Montserrat" panose="00000500000000000000" pitchFamily="2" charset="0"/>
                        </a:rPr>
                        <a:t>Adecuaciones a la estructura programática.</a:t>
                      </a:r>
                      <a:r>
                        <a:rPr lang="es-MX" sz="1800" b="0" i="0">
                          <a:solidFill>
                            <a:srgbClr val="000000"/>
                          </a:solidFill>
                          <a:effectLst/>
                          <a:latin typeface="Montserrat" panose="00000500000000000000" pitchFamily="2" charset="0"/>
                        </a:rPr>
                        <a:t>​</a:t>
                      </a:r>
                    </a:p>
                  </a:txBody>
                  <a:tcPr marL="65580" marR="65580" marT="32790" marB="3279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BC1EF"/>
                    </a:solidFill>
                  </a:tcPr>
                </a:tc>
                <a:tc>
                  <a:txBody>
                    <a:bodyPr/>
                    <a:lstStyle/>
                    <a:p>
                      <a:pPr algn="just" fontAlgn="base"/>
                      <a:r>
                        <a:rPr lang="es-MX" sz="1800" b="1" i="0">
                          <a:solidFill>
                            <a:srgbClr val="001689"/>
                          </a:solidFill>
                          <a:effectLst/>
                          <a:latin typeface="Montserrat" panose="00000500000000000000" pitchFamily="2" charset="0"/>
                        </a:rPr>
                        <a:t>Porcentaje de adecuaciones a la estructura programática</a:t>
                      </a:r>
                      <a:r>
                        <a:rPr lang="es-MX" sz="1800" b="0" i="0">
                          <a:solidFill>
                            <a:srgbClr val="000000"/>
                          </a:solidFill>
                          <a:effectLst/>
                          <a:latin typeface="Montserrat" panose="00000500000000000000" pitchFamily="2" charset="0"/>
                        </a:rPr>
                        <a:t>​</a:t>
                      </a:r>
                    </a:p>
                  </a:txBody>
                  <a:tcPr marL="65580" marR="65580" marT="32790" marB="3279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BC1EF"/>
                    </a:solidFill>
                  </a:tcPr>
                </a:tc>
                <a:tc>
                  <a:txBody>
                    <a:bodyPr/>
                    <a:lstStyle/>
                    <a:p>
                      <a:pPr algn="ctr" fontAlgn="base"/>
                      <a:r>
                        <a:rPr lang="es-MX" sz="1800" b="1" i="0">
                          <a:solidFill>
                            <a:srgbClr val="001689"/>
                          </a:solidFill>
                          <a:effectLst/>
                          <a:latin typeface="Montserrat" panose="00000500000000000000" pitchFamily="2" charset="0"/>
                        </a:rPr>
                        <a:t>Gestión - Eficacia - Anual</a:t>
                      </a:r>
                      <a:r>
                        <a:rPr lang="es-MX" sz="1800" b="0" i="0">
                          <a:solidFill>
                            <a:srgbClr val="000000"/>
                          </a:solidFill>
                          <a:effectLst/>
                          <a:latin typeface="Montserrat" panose="00000500000000000000" pitchFamily="2" charset="0"/>
                        </a:rPr>
                        <a:t>​</a:t>
                      </a:r>
                    </a:p>
                  </a:txBody>
                  <a:tcPr marL="65580" marR="65580" marT="32790" marB="3279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BC1EF"/>
                    </a:solidFill>
                  </a:tcPr>
                </a:tc>
                <a:extLst>
                  <a:ext uri="{0D108BD9-81ED-4DB2-BD59-A6C34878D82A}">
                    <a16:rowId xmlns:a16="http://schemas.microsoft.com/office/drawing/2014/main" val="2180065491"/>
                  </a:ext>
                </a:extLst>
              </a:tr>
              <a:tr h="931809">
                <a:tc>
                  <a:txBody>
                    <a:bodyPr/>
                    <a:lstStyle/>
                    <a:p>
                      <a:pPr algn="ctr" fontAlgn="base"/>
                      <a:r>
                        <a:rPr lang="es-ES" sz="1800" b="1" i="0">
                          <a:solidFill>
                            <a:srgbClr val="001689"/>
                          </a:solidFill>
                          <a:effectLst/>
                          <a:latin typeface="Montserrat" panose="00000500000000000000" pitchFamily="2" charset="0"/>
                        </a:rPr>
                        <a:t>Componente</a:t>
                      </a:r>
                      <a:r>
                        <a:rPr lang="es-ES" sz="1800" b="1" i="0">
                          <a:solidFill>
                            <a:srgbClr val="FFFFFF"/>
                          </a:solidFill>
                          <a:effectLst/>
                          <a:latin typeface="Montserrat" panose="00000500000000000000" pitchFamily="2" charset="0"/>
                        </a:rPr>
                        <a:t>​</a:t>
                      </a:r>
                    </a:p>
                    <a:p>
                      <a:pPr algn="ctr" fontAlgn="base"/>
                      <a:r>
                        <a:rPr lang="es-ES" sz="1800" b="1" i="0">
                          <a:solidFill>
                            <a:srgbClr val="FFFFFF"/>
                          </a:solidFill>
                          <a:effectLst/>
                          <a:latin typeface="Montserrat" panose="00000500000000000000" pitchFamily="2" charset="0"/>
                        </a:rPr>
                        <a:t>​</a:t>
                      </a:r>
                    </a:p>
                  </a:txBody>
                  <a:tcPr marL="65580" marR="65580" marT="32790" marB="3279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tc>
                  <a:txBody>
                    <a:bodyPr/>
                    <a:lstStyle/>
                    <a:p>
                      <a:pPr algn="just" fontAlgn="base"/>
                      <a:r>
                        <a:rPr lang="es-MX" sz="1800" b="1" i="0" dirty="0">
                          <a:solidFill>
                            <a:srgbClr val="001689"/>
                          </a:solidFill>
                          <a:effectLst/>
                          <a:latin typeface="Montserrat" panose="00000500000000000000" pitchFamily="2" charset="0"/>
                        </a:rPr>
                        <a:t>Evaluaciones en estado de rezago</a:t>
                      </a:r>
                      <a:r>
                        <a:rPr lang="es-MX" sz="1800" b="0" i="0" dirty="0">
                          <a:solidFill>
                            <a:srgbClr val="000000"/>
                          </a:solidFill>
                          <a:effectLst/>
                          <a:latin typeface="Montserrat" panose="00000500000000000000" pitchFamily="2" charset="0"/>
                        </a:rPr>
                        <a:t>​</a:t>
                      </a:r>
                    </a:p>
                  </a:txBody>
                  <a:tcPr marL="65580" marR="65580" marT="32790" marB="3279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tc>
                  <a:txBody>
                    <a:bodyPr/>
                    <a:lstStyle/>
                    <a:p>
                      <a:pPr algn="just" fontAlgn="base"/>
                      <a:r>
                        <a:rPr lang="es-MX" sz="1800" b="1" i="0">
                          <a:solidFill>
                            <a:srgbClr val="001689"/>
                          </a:solidFill>
                          <a:effectLst/>
                          <a:latin typeface="Montserrat" panose="00000500000000000000" pitchFamily="2" charset="0"/>
                        </a:rPr>
                        <a:t>Porcentaje de Evaluaciones en estado de rezago</a:t>
                      </a:r>
                      <a:r>
                        <a:rPr lang="es-MX" sz="1800" b="0" i="0">
                          <a:solidFill>
                            <a:srgbClr val="000000"/>
                          </a:solidFill>
                          <a:effectLst/>
                          <a:latin typeface="Montserrat" panose="00000500000000000000" pitchFamily="2" charset="0"/>
                        </a:rPr>
                        <a:t>​</a:t>
                      </a:r>
                    </a:p>
                  </a:txBody>
                  <a:tcPr marL="65580" marR="65580" marT="32790" marB="3279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tc>
                  <a:txBody>
                    <a:bodyPr/>
                    <a:lstStyle/>
                    <a:p>
                      <a:pPr algn="ctr" fontAlgn="base"/>
                      <a:r>
                        <a:rPr lang="es-MX" sz="1800" b="1" i="0">
                          <a:solidFill>
                            <a:srgbClr val="001689"/>
                          </a:solidFill>
                          <a:effectLst/>
                          <a:latin typeface="Montserrat" panose="00000500000000000000" pitchFamily="2" charset="0"/>
                        </a:rPr>
                        <a:t>Gestión - Eficacia - Anual</a:t>
                      </a:r>
                      <a:r>
                        <a:rPr lang="es-MX" sz="1800" b="0" i="0">
                          <a:solidFill>
                            <a:srgbClr val="000000"/>
                          </a:solidFill>
                          <a:effectLst/>
                          <a:latin typeface="Montserrat" panose="00000500000000000000" pitchFamily="2" charset="0"/>
                        </a:rPr>
                        <a:t>​</a:t>
                      </a:r>
                    </a:p>
                  </a:txBody>
                  <a:tcPr marL="65580" marR="65580" marT="32790" marB="3279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extLst>
                  <a:ext uri="{0D108BD9-81ED-4DB2-BD59-A6C34878D82A}">
                    <a16:rowId xmlns:a16="http://schemas.microsoft.com/office/drawing/2014/main" val="555890726"/>
                  </a:ext>
                </a:extLst>
              </a:tr>
              <a:tr h="2063719">
                <a:tc>
                  <a:txBody>
                    <a:bodyPr/>
                    <a:lstStyle/>
                    <a:p>
                      <a:pPr algn="ctr" fontAlgn="base"/>
                      <a:r>
                        <a:rPr lang="es-ES" sz="1800" b="1" i="0">
                          <a:solidFill>
                            <a:srgbClr val="001689"/>
                          </a:solidFill>
                          <a:effectLst/>
                          <a:latin typeface="Montserrat" panose="00000500000000000000" pitchFamily="2" charset="0"/>
                        </a:rPr>
                        <a:t>Actividad</a:t>
                      </a:r>
                      <a:r>
                        <a:rPr lang="es-ES" sz="1800" b="1" i="0">
                          <a:solidFill>
                            <a:srgbClr val="FFFFFF"/>
                          </a:solidFill>
                          <a:effectLst/>
                          <a:latin typeface="Montserrat" panose="00000500000000000000" pitchFamily="2" charset="0"/>
                        </a:rPr>
                        <a:t>​</a:t>
                      </a:r>
                    </a:p>
                  </a:txBody>
                  <a:tcPr marL="65580" marR="65580" marT="32790" marB="3279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BC1EF"/>
                    </a:solidFill>
                  </a:tcPr>
                </a:tc>
                <a:tc>
                  <a:txBody>
                    <a:bodyPr/>
                    <a:lstStyle/>
                    <a:p>
                      <a:pPr algn="just" fontAlgn="base"/>
                      <a:r>
                        <a:rPr lang="es-MX" sz="1800" b="1" i="0">
                          <a:solidFill>
                            <a:srgbClr val="001689"/>
                          </a:solidFill>
                          <a:effectLst/>
                          <a:latin typeface="Montserrat" panose="00000500000000000000" pitchFamily="2" charset="0"/>
                        </a:rPr>
                        <a:t>Servidores públicos de los tres poderes y órdenes de gobierno en materia de Presupuesto basado en Resultados, reporte del gasto Federalizado y Transparencia Presupuestaria.</a:t>
                      </a:r>
                      <a:r>
                        <a:rPr lang="es-MX" sz="1800" b="0" i="0">
                          <a:solidFill>
                            <a:srgbClr val="000000"/>
                          </a:solidFill>
                          <a:effectLst/>
                          <a:latin typeface="Montserrat" panose="00000500000000000000" pitchFamily="2" charset="0"/>
                        </a:rPr>
                        <a:t>​</a:t>
                      </a:r>
                    </a:p>
                  </a:txBody>
                  <a:tcPr marL="65580" marR="65580" marT="32790" marB="3279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BC1EF"/>
                    </a:solidFill>
                  </a:tcPr>
                </a:tc>
                <a:tc>
                  <a:txBody>
                    <a:bodyPr/>
                    <a:lstStyle/>
                    <a:p>
                      <a:pPr algn="just" fontAlgn="base"/>
                      <a:r>
                        <a:rPr lang="es-MX" sz="1800" b="1" i="0" dirty="0">
                          <a:solidFill>
                            <a:srgbClr val="001689"/>
                          </a:solidFill>
                          <a:effectLst/>
                          <a:latin typeface="Montserrat" panose="00000500000000000000" pitchFamily="2" charset="0"/>
                        </a:rPr>
                        <a:t>Porcentaje de servidores públicos de los tres poderes y órdenes de gobierno en materia de Presupuesto basado en Resultados, reporte del gasto Federalizado y Transparencia Presupuestaria</a:t>
                      </a:r>
                      <a:r>
                        <a:rPr lang="es-MX" sz="1800" b="0" i="0" dirty="0">
                          <a:solidFill>
                            <a:srgbClr val="000000"/>
                          </a:solidFill>
                          <a:effectLst/>
                          <a:latin typeface="Montserrat" panose="00000500000000000000" pitchFamily="2" charset="0"/>
                        </a:rPr>
                        <a:t>​</a:t>
                      </a:r>
                    </a:p>
                  </a:txBody>
                  <a:tcPr marL="65580" marR="65580" marT="32790" marB="3279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BC1EF"/>
                    </a:solidFill>
                  </a:tcPr>
                </a:tc>
                <a:tc>
                  <a:txBody>
                    <a:bodyPr/>
                    <a:lstStyle/>
                    <a:p>
                      <a:pPr algn="ctr" fontAlgn="base"/>
                      <a:r>
                        <a:rPr lang="es-MX" sz="1800" b="1" i="0" dirty="0">
                          <a:solidFill>
                            <a:srgbClr val="001689"/>
                          </a:solidFill>
                          <a:effectLst/>
                          <a:latin typeface="Montserrat" panose="00000500000000000000" pitchFamily="2" charset="0"/>
                        </a:rPr>
                        <a:t>Gestión - Eficacia - Semestral</a:t>
                      </a:r>
                      <a:r>
                        <a:rPr lang="es-MX" sz="1800" b="0" i="0" dirty="0">
                          <a:solidFill>
                            <a:srgbClr val="000000"/>
                          </a:solidFill>
                          <a:effectLst/>
                          <a:latin typeface="Montserrat" panose="00000500000000000000" pitchFamily="2" charset="0"/>
                        </a:rPr>
                        <a:t>​</a:t>
                      </a:r>
                    </a:p>
                  </a:txBody>
                  <a:tcPr marL="65580" marR="65580" marT="32790" marB="3279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BC1EF"/>
                    </a:solidFill>
                  </a:tcPr>
                </a:tc>
                <a:extLst>
                  <a:ext uri="{0D108BD9-81ED-4DB2-BD59-A6C34878D82A}">
                    <a16:rowId xmlns:a16="http://schemas.microsoft.com/office/drawing/2014/main" val="1588283732"/>
                  </a:ext>
                </a:extLst>
              </a:tr>
            </a:tbl>
          </a:graphicData>
        </a:graphic>
      </p:graphicFrame>
      <p:sp>
        <p:nvSpPr>
          <p:cNvPr id="7" name="Rectangle 1"/>
          <p:cNvSpPr>
            <a:spLocks noChangeArrowheads="1"/>
          </p:cNvSpPr>
          <p:nvPr/>
        </p:nvSpPr>
        <p:spPr bwMode="auto">
          <a:xfrm>
            <a:off x="504677" y="2055966"/>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marL="457200" algn="l" rtl="0" eaLnBrk="0" fontAlgn="base" hangingPunct="0">
              <a:spcBef>
                <a:spcPct val="0"/>
              </a:spcBef>
              <a:spcAft>
                <a:spcPct val="0"/>
              </a:spcAft>
              <a:defRPr>
                <a:solidFill>
                  <a:schemeClr val="tx1"/>
                </a:solidFill>
                <a:latin typeface="Arial" panose="020B0604020202020204" pitchFamily="34" charset="0"/>
              </a:defRPr>
            </a:lvl2pPr>
            <a:lvl3pPr marL="914400" algn="l" rtl="0" eaLnBrk="0" fontAlgn="base" hangingPunct="0">
              <a:spcBef>
                <a:spcPct val="0"/>
              </a:spcBef>
              <a:spcAft>
                <a:spcPct val="0"/>
              </a:spcAft>
              <a:defRPr>
                <a:solidFill>
                  <a:schemeClr val="tx1"/>
                </a:solidFill>
                <a:latin typeface="Arial" panose="020B0604020202020204" pitchFamily="34" charset="0"/>
              </a:defRPr>
            </a:lvl3pPr>
            <a:lvl4pPr marL="1371600" algn="l" rtl="0" eaLnBrk="0" fontAlgn="base" hangingPunct="0">
              <a:spcBef>
                <a:spcPct val="0"/>
              </a:spcBef>
              <a:spcAft>
                <a:spcPct val="0"/>
              </a:spcAft>
              <a:defRPr>
                <a:solidFill>
                  <a:schemeClr val="tx1"/>
                </a:solidFill>
                <a:latin typeface="Arial" panose="020B0604020202020204" pitchFamily="34" charset="0"/>
              </a:defRPr>
            </a:lvl4pPr>
            <a:lvl5pPr marL="1828800" algn="l" rtl="0" eaLnBrk="0" fontAlgn="base" hangingPunct="0">
              <a:spcBef>
                <a:spcPct val="0"/>
              </a:spcBef>
              <a:spcAft>
                <a:spcPct val="0"/>
              </a:spcAft>
              <a:defRPr>
                <a:solidFill>
                  <a:schemeClr val="tx1"/>
                </a:solidFill>
                <a:latin typeface="Arial" panose="020B0604020202020204" pitchFamily="34" charset="0"/>
              </a:defRPr>
            </a:lvl5pPr>
            <a:lvl6pPr marL="2286000" algn="l" rtl="0" eaLnBrk="0" fontAlgn="base" hangingPunct="0">
              <a:spcBef>
                <a:spcPct val="0"/>
              </a:spcBef>
              <a:spcAft>
                <a:spcPct val="0"/>
              </a:spcAft>
              <a:defRPr>
                <a:solidFill>
                  <a:schemeClr val="tx1"/>
                </a:solidFill>
                <a:latin typeface="Arial" panose="020B0604020202020204" pitchFamily="34" charset="0"/>
              </a:defRPr>
            </a:lvl6pPr>
            <a:lvl7pPr marL="2743200" algn="l" rtl="0" eaLnBrk="0" fontAlgn="base" hangingPunct="0">
              <a:spcBef>
                <a:spcPct val="0"/>
              </a:spcBef>
              <a:spcAft>
                <a:spcPct val="0"/>
              </a:spcAft>
              <a:defRPr>
                <a:solidFill>
                  <a:schemeClr val="tx1"/>
                </a:solidFill>
                <a:latin typeface="Arial" panose="020B0604020202020204" pitchFamily="34" charset="0"/>
              </a:defRPr>
            </a:lvl7pPr>
            <a:lvl8pPr marL="3200400" algn="l" rtl="0" eaLnBrk="0" fontAlgn="base" hangingPunct="0">
              <a:spcBef>
                <a:spcPct val="0"/>
              </a:spcBef>
              <a:spcAft>
                <a:spcPct val="0"/>
              </a:spcAft>
              <a:defRPr>
                <a:solidFill>
                  <a:schemeClr val="tx1"/>
                </a:solidFill>
                <a:latin typeface="Arial" panose="020B0604020202020204" pitchFamily="34" charset="0"/>
              </a:defRPr>
            </a:lvl8pPr>
            <a:lvl9pPr marL="3657600"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a:t>
            </a:r>
            <a:endParaRPr kumimoji="0" lang="es-MX" altLang="es-MX" sz="1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236644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5" name="object 5"/>
          <p:cNvSpPr txBox="1">
            <a:spLocks noGrp="1"/>
          </p:cNvSpPr>
          <p:nvPr>
            <p:ph type="title"/>
          </p:nvPr>
        </p:nvSpPr>
        <p:spPr>
          <a:xfrm>
            <a:off x="533400" y="441527"/>
            <a:ext cx="13016230" cy="1136208"/>
          </a:xfrm>
          <a:prstGeom prst="rect">
            <a:avLst/>
          </a:prstGeom>
        </p:spPr>
        <p:txBody>
          <a:bodyPr vert="horz" wrap="square" lIns="0" tIns="12700" rIns="0" bIns="0" rtlCol="0">
            <a:spAutoFit/>
          </a:bodyPr>
          <a:lstStyle/>
          <a:p>
            <a:pPr marL="12700" algn="ctr">
              <a:spcBef>
                <a:spcPts val="100"/>
              </a:spcBef>
            </a:pPr>
            <a:r>
              <a:rPr lang="es-MX" dirty="0">
                <a:solidFill>
                  <a:srgbClr val="001689"/>
                </a:solidFill>
                <a:latin typeface="Montserrat" panose="00000500000000000000" pitchFamily="2" charset="0"/>
              </a:rPr>
              <a:t>Alternativa en la aplicación de la MML para el </a:t>
            </a:r>
            <a:r>
              <a:rPr lang="es-MX" dirty="0" err="1">
                <a:solidFill>
                  <a:srgbClr val="001689"/>
                </a:solidFill>
                <a:latin typeface="Montserrat" panose="00000500000000000000" pitchFamily="2" charset="0"/>
              </a:rPr>
              <a:t>Pp</a:t>
            </a:r>
            <a:r>
              <a:rPr lang="es-MX" dirty="0">
                <a:solidFill>
                  <a:srgbClr val="001689"/>
                </a:solidFill>
                <a:latin typeface="Montserrat" panose="00000500000000000000" pitchFamily="2" charset="0"/>
              </a:rPr>
              <a:t> P003</a:t>
            </a:r>
          </a:p>
        </p:txBody>
      </p:sp>
      <p:sp>
        <p:nvSpPr>
          <p:cNvPr id="6" name="object 6"/>
          <p:cNvSpPr/>
          <p:nvPr/>
        </p:nvSpPr>
        <p:spPr>
          <a:xfrm>
            <a:off x="0" y="1648586"/>
            <a:ext cx="3916679" cy="38100"/>
          </a:xfrm>
          <a:custGeom>
            <a:avLst/>
            <a:gdLst/>
            <a:ahLst/>
            <a:cxnLst/>
            <a:rect l="l" t="t" r="r" b="b"/>
            <a:pathLst>
              <a:path w="3916679" h="38100">
                <a:moveTo>
                  <a:pt x="0" y="38099"/>
                </a:moveTo>
                <a:lnTo>
                  <a:pt x="0" y="0"/>
                </a:lnTo>
                <a:lnTo>
                  <a:pt x="3916242" y="0"/>
                </a:lnTo>
                <a:lnTo>
                  <a:pt x="3916242" y="38099"/>
                </a:lnTo>
                <a:lnTo>
                  <a:pt x="0" y="38099"/>
                </a:lnTo>
                <a:close/>
              </a:path>
            </a:pathLst>
          </a:custGeom>
          <a:solidFill>
            <a:srgbClr val="E98517"/>
          </a:solidFill>
        </p:spPr>
        <p:txBody>
          <a:bodyPr wrap="square" lIns="0" tIns="0" rIns="0" bIns="0" rtlCol="0"/>
          <a:lstStyle/>
          <a:p>
            <a:endParaRPr/>
          </a:p>
        </p:txBody>
      </p:sp>
      <p:pic>
        <p:nvPicPr>
          <p:cNvPr id="8" name="Picture 7">
            <a:extLst>
              <a:ext uri="{FF2B5EF4-FFF2-40B4-BE49-F238E27FC236}">
                <a16:creationId xmlns:a16="http://schemas.microsoft.com/office/drawing/2014/main" id="{A20EA7A8-A10E-5304-1D02-6B3C8D929A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249400" y="517157"/>
            <a:ext cx="3459858" cy="1060578"/>
          </a:xfrm>
          <a:prstGeom prst="rect">
            <a:avLst/>
          </a:prstGeom>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9107080"/>
            <a:ext cx="5314833" cy="832869"/>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981886031"/>
              </p:ext>
            </p:extLst>
          </p:nvPr>
        </p:nvGraphicFramePr>
        <p:xfrm>
          <a:off x="136299" y="1805497"/>
          <a:ext cx="18003335" cy="7182193"/>
        </p:xfrm>
        <a:graphic>
          <a:graphicData uri="http://schemas.openxmlformats.org/drawingml/2006/table">
            <a:tbl>
              <a:tblPr/>
              <a:tblGrid>
                <a:gridCol w="1957948">
                  <a:extLst>
                    <a:ext uri="{9D8B030D-6E8A-4147-A177-3AD203B41FA5}">
                      <a16:colId xmlns:a16="http://schemas.microsoft.com/office/drawing/2014/main" val="1728734952"/>
                    </a:ext>
                  </a:extLst>
                </a:gridCol>
                <a:gridCol w="6891978">
                  <a:extLst>
                    <a:ext uri="{9D8B030D-6E8A-4147-A177-3AD203B41FA5}">
                      <a16:colId xmlns:a16="http://schemas.microsoft.com/office/drawing/2014/main" val="202039475"/>
                    </a:ext>
                  </a:extLst>
                </a:gridCol>
                <a:gridCol w="5844476">
                  <a:extLst>
                    <a:ext uri="{9D8B030D-6E8A-4147-A177-3AD203B41FA5}">
                      <a16:colId xmlns:a16="http://schemas.microsoft.com/office/drawing/2014/main" val="634370762"/>
                    </a:ext>
                  </a:extLst>
                </a:gridCol>
                <a:gridCol w="3308933">
                  <a:extLst>
                    <a:ext uri="{9D8B030D-6E8A-4147-A177-3AD203B41FA5}">
                      <a16:colId xmlns:a16="http://schemas.microsoft.com/office/drawing/2014/main" val="4271944611"/>
                    </a:ext>
                  </a:extLst>
                </a:gridCol>
              </a:tblGrid>
              <a:tr h="786952">
                <a:tc>
                  <a:txBody>
                    <a:bodyPr/>
                    <a:lstStyle/>
                    <a:p>
                      <a:pPr algn="ctr" fontAlgn="base"/>
                      <a:r>
                        <a:rPr lang="es-ES" sz="2000" b="1" i="0">
                          <a:solidFill>
                            <a:srgbClr val="FFFFFF"/>
                          </a:solidFill>
                          <a:effectLst/>
                          <a:latin typeface="Montserrat" panose="00000500000000000000" pitchFamily="2" charset="0"/>
                        </a:rPr>
                        <a:t>Nivel​</a:t>
                      </a:r>
                      <a:endParaRPr lang="es-ES" sz="1800" b="1" i="0">
                        <a:solidFill>
                          <a:srgbClr val="FFFFFF"/>
                        </a:solidFill>
                        <a:effectLst/>
                      </a:endParaRPr>
                    </a:p>
                  </a:txBody>
                  <a:tcPr marL="58212" marR="58212" marT="29106" marB="2910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EB8517"/>
                    </a:solidFill>
                  </a:tcPr>
                </a:tc>
                <a:tc>
                  <a:txBody>
                    <a:bodyPr/>
                    <a:lstStyle/>
                    <a:p>
                      <a:pPr algn="ctr" fontAlgn="base"/>
                      <a:r>
                        <a:rPr lang="es-MX" sz="2000" b="1" i="0" dirty="0">
                          <a:solidFill>
                            <a:srgbClr val="FFFFFF"/>
                          </a:solidFill>
                          <a:effectLst/>
                          <a:latin typeface="Montserrat" panose="00000500000000000000" pitchFamily="2" charset="0"/>
                        </a:rPr>
                        <a:t>Objetivo​</a:t>
                      </a:r>
                      <a:endParaRPr lang="es-MX" sz="1800" b="1" i="0" dirty="0">
                        <a:solidFill>
                          <a:srgbClr val="FFFFFF"/>
                        </a:solidFill>
                        <a:effectLst/>
                      </a:endParaRPr>
                    </a:p>
                  </a:txBody>
                  <a:tcPr marL="58212" marR="58212" marT="29106" marB="2910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EB8517"/>
                    </a:solidFill>
                  </a:tcPr>
                </a:tc>
                <a:tc>
                  <a:txBody>
                    <a:bodyPr/>
                    <a:lstStyle/>
                    <a:p>
                      <a:pPr algn="ctr" fontAlgn="base"/>
                      <a:r>
                        <a:rPr lang="es-MX" sz="2000" b="1" i="0">
                          <a:solidFill>
                            <a:srgbClr val="FFFFFF"/>
                          </a:solidFill>
                          <a:effectLst/>
                          <a:latin typeface="Montserrat" panose="00000500000000000000" pitchFamily="2" charset="0"/>
                        </a:rPr>
                        <a:t>Nombre del Indicador​</a:t>
                      </a:r>
                      <a:endParaRPr lang="es-MX" sz="1800" b="1" i="0">
                        <a:solidFill>
                          <a:srgbClr val="FFFFFF"/>
                        </a:solidFill>
                        <a:effectLst/>
                      </a:endParaRPr>
                    </a:p>
                  </a:txBody>
                  <a:tcPr marL="58212" marR="58212" marT="29106" marB="2910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EB8517"/>
                    </a:solidFill>
                  </a:tcPr>
                </a:tc>
                <a:tc>
                  <a:txBody>
                    <a:bodyPr/>
                    <a:lstStyle/>
                    <a:p>
                      <a:pPr algn="ctr" fontAlgn="base"/>
                      <a:r>
                        <a:rPr lang="es-MX" sz="2000" b="1" i="0" dirty="0">
                          <a:solidFill>
                            <a:srgbClr val="FFFFFF"/>
                          </a:solidFill>
                          <a:effectLst/>
                          <a:latin typeface="Montserrat" panose="00000500000000000000" pitchFamily="2" charset="0"/>
                        </a:rPr>
                        <a:t>Tipo - Dimensión - Frecuencia​</a:t>
                      </a:r>
                      <a:endParaRPr lang="es-MX" sz="1800" b="1" i="0" dirty="0">
                        <a:solidFill>
                          <a:srgbClr val="FFFFFF"/>
                        </a:solidFill>
                        <a:effectLst/>
                      </a:endParaRPr>
                    </a:p>
                  </a:txBody>
                  <a:tcPr marL="58212" marR="58212" marT="29106" marB="2910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EB8517"/>
                    </a:solidFill>
                  </a:tcPr>
                </a:tc>
                <a:extLst>
                  <a:ext uri="{0D108BD9-81ED-4DB2-BD59-A6C34878D82A}">
                    <a16:rowId xmlns:a16="http://schemas.microsoft.com/office/drawing/2014/main" val="3574986488"/>
                  </a:ext>
                </a:extLst>
              </a:tr>
              <a:tr h="1165488">
                <a:tc>
                  <a:txBody>
                    <a:bodyPr/>
                    <a:lstStyle/>
                    <a:p>
                      <a:pPr algn="ctr" fontAlgn="base"/>
                      <a:r>
                        <a:rPr lang="es-ES" sz="1800" b="1" i="0">
                          <a:solidFill>
                            <a:srgbClr val="001689"/>
                          </a:solidFill>
                          <a:effectLst/>
                          <a:latin typeface="Montserrat" panose="00000500000000000000" pitchFamily="2" charset="0"/>
                        </a:rPr>
                        <a:t>Componente</a:t>
                      </a:r>
                      <a:r>
                        <a:rPr lang="es-ES" sz="1800" b="1" i="0">
                          <a:solidFill>
                            <a:srgbClr val="FFFFFF"/>
                          </a:solidFill>
                          <a:effectLst/>
                          <a:latin typeface="Montserrat" panose="00000500000000000000" pitchFamily="2" charset="0"/>
                        </a:rPr>
                        <a:t>​</a:t>
                      </a:r>
                      <a:endParaRPr lang="es-ES" sz="1800" b="1" i="0">
                        <a:solidFill>
                          <a:srgbClr val="FFFFFF"/>
                        </a:solidFill>
                        <a:effectLst/>
                      </a:endParaRPr>
                    </a:p>
                  </a:txBody>
                  <a:tcPr marL="58212" marR="58212" marT="29106" marB="2910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tc>
                  <a:txBody>
                    <a:bodyPr/>
                    <a:lstStyle/>
                    <a:p>
                      <a:pPr algn="just" fontAlgn="base"/>
                      <a:r>
                        <a:rPr lang="es-MX" sz="1800" b="1" i="0">
                          <a:solidFill>
                            <a:srgbClr val="001689"/>
                          </a:solidFill>
                          <a:effectLst/>
                          <a:latin typeface="Montserrat" panose="00000500000000000000" pitchFamily="2" charset="0"/>
                        </a:rPr>
                        <a:t>Financiamiento a través de las Agencias de Crédito a la Exportación, a fin de constatar que cumplan con la normatividad vigente en la materia.</a:t>
                      </a:r>
                      <a:r>
                        <a:rPr lang="es-MX" sz="1800" b="0" i="0">
                          <a:solidFill>
                            <a:srgbClr val="000000"/>
                          </a:solidFill>
                          <a:effectLst/>
                          <a:latin typeface="Montserrat" panose="00000500000000000000" pitchFamily="2" charset="0"/>
                        </a:rPr>
                        <a:t>​</a:t>
                      </a:r>
                      <a:endParaRPr lang="es-MX" sz="1800" b="0" i="0">
                        <a:solidFill>
                          <a:srgbClr val="000000"/>
                        </a:solidFill>
                        <a:effectLst/>
                      </a:endParaRPr>
                    </a:p>
                  </a:txBody>
                  <a:tcPr marL="58212" marR="58212" marT="29106" marB="2910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tc>
                  <a:txBody>
                    <a:bodyPr/>
                    <a:lstStyle/>
                    <a:p>
                      <a:pPr algn="just" fontAlgn="base"/>
                      <a:r>
                        <a:rPr lang="es-MX" sz="1800" b="1" i="0">
                          <a:solidFill>
                            <a:srgbClr val="001689"/>
                          </a:solidFill>
                          <a:effectLst/>
                          <a:latin typeface="Montserrat" panose="00000500000000000000" pitchFamily="2" charset="0"/>
                        </a:rPr>
                        <a:t>Porcentaje de financiamiento a través de las Agencias de Crédito a la Exportación</a:t>
                      </a:r>
                      <a:r>
                        <a:rPr lang="es-MX" sz="1800" b="0" i="0">
                          <a:solidFill>
                            <a:srgbClr val="000000"/>
                          </a:solidFill>
                          <a:effectLst/>
                          <a:latin typeface="Montserrat" panose="00000500000000000000" pitchFamily="2" charset="0"/>
                        </a:rPr>
                        <a:t>​</a:t>
                      </a:r>
                      <a:endParaRPr lang="es-MX" sz="1800" b="0" i="0">
                        <a:solidFill>
                          <a:srgbClr val="000000"/>
                        </a:solidFill>
                        <a:effectLst/>
                      </a:endParaRPr>
                    </a:p>
                  </a:txBody>
                  <a:tcPr marL="58212" marR="58212" marT="29106" marB="2910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tc>
                  <a:txBody>
                    <a:bodyPr/>
                    <a:lstStyle/>
                    <a:p>
                      <a:pPr algn="ctr" fontAlgn="base"/>
                      <a:r>
                        <a:rPr lang="es-MX" sz="1800" b="1" i="0" dirty="0">
                          <a:solidFill>
                            <a:srgbClr val="001689"/>
                          </a:solidFill>
                          <a:effectLst/>
                          <a:latin typeface="Montserrat" panose="00000500000000000000" pitchFamily="2" charset="0"/>
                        </a:rPr>
                        <a:t>Estratégico - Economía - Semestral</a:t>
                      </a:r>
                      <a:r>
                        <a:rPr lang="es-MX" sz="1800" b="0" i="0" dirty="0">
                          <a:solidFill>
                            <a:srgbClr val="000000"/>
                          </a:solidFill>
                          <a:effectLst/>
                          <a:latin typeface="Montserrat" panose="00000500000000000000" pitchFamily="2" charset="0"/>
                        </a:rPr>
                        <a:t>​</a:t>
                      </a:r>
                      <a:endParaRPr lang="es-MX" sz="1800" b="0" i="0" dirty="0">
                        <a:solidFill>
                          <a:srgbClr val="000000"/>
                        </a:solidFill>
                        <a:effectLst/>
                      </a:endParaRPr>
                    </a:p>
                  </a:txBody>
                  <a:tcPr marL="58212" marR="58212" marT="29106" marB="2910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extLst>
                  <a:ext uri="{0D108BD9-81ED-4DB2-BD59-A6C34878D82A}">
                    <a16:rowId xmlns:a16="http://schemas.microsoft.com/office/drawing/2014/main" val="1388373977"/>
                  </a:ext>
                </a:extLst>
              </a:tr>
              <a:tr h="866645">
                <a:tc>
                  <a:txBody>
                    <a:bodyPr/>
                    <a:lstStyle/>
                    <a:p>
                      <a:pPr algn="ctr" fontAlgn="base"/>
                      <a:r>
                        <a:rPr lang="es-ES" sz="1800" b="1" i="0">
                          <a:solidFill>
                            <a:srgbClr val="001689"/>
                          </a:solidFill>
                          <a:effectLst/>
                          <a:latin typeface="Montserrat" panose="00000500000000000000" pitchFamily="2" charset="0"/>
                        </a:rPr>
                        <a:t>Componente</a:t>
                      </a:r>
                      <a:r>
                        <a:rPr lang="es-ES" sz="1800" b="1" i="0">
                          <a:solidFill>
                            <a:srgbClr val="FFFFFF"/>
                          </a:solidFill>
                          <a:effectLst/>
                          <a:latin typeface="Montserrat" panose="00000500000000000000" pitchFamily="2" charset="0"/>
                        </a:rPr>
                        <a:t>​</a:t>
                      </a:r>
                      <a:endParaRPr lang="es-ES" sz="1800" b="1" i="0">
                        <a:solidFill>
                          <a:srgbClr val="FFFFFF"/>
                        </a:solidFill>
                        <a:effectLst/>
                      </a:endParaRPr>
                    </a:p>
                  </a:txBody>
                  <a:tcPr marL="58212" marR="58212" marT="29106" marB="2910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BC1EF"/>
                    </a:solidFill>
                  </a:tcPr>
                </a:tc>
                <a:tc>
                  <a:txBody>
                    <a:bodyPr/>
                    <a:lstStyle/>
                    <a:p>
                      <a:pPr algn="just" fontAlgn="base"/>
                      <a:r>
                        <a:rPr lang="es-MX" sz="1800" b="1" i="0">
                          <a:solidFill>
                            <a:srgbClr val="001689"/>
                          </a:solidFill>
                          <a:effectLst/>
                          <a:latin typeface="Montserrat" panose="00000500000000000000" pitchFamily="2" charset="0"/>
                        </a:rPr>
                        <a:t>Intercambio de deuda, manejo de pasivos y Coberturas.</a:t>
                      </a:r>
                      <a:r>
                        <a:rPr lang="es-MX" sz="1800" b="0" i="0">
                          <a:solidFill>
                            <a:srgbClr val="000000"/>
                          </a:solidFill>
                          <a:effectLst/>
                          <a:latin typeface="Montserrat" panose="00000500000000000000" pitchFamily="2" charset="0"/>
                        </a:rPr>
                        <a:t>​</a:t>
                      </a:r>
                      <a:endParaRPr lang="es-MX" sz="1800" b="0" i="0">
                        <a:solidFill>
                          <a:srgbClr val="000000"/>
                        </a:solidFill>
                        <a:effectLst/>
                      </a:endParaRPr>
                    </a:p>
                  </a:txBody>
                  <a:tcPr marL="58212" marR="58212" marT="29106" marB="2910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BC1EF"/>
                    </a:solidFill>
                  </a:tcPr>
                </a:tc>
                <a:tc>
                  <a:txBody>
                    <a:bodyPr/>
                    <a:lstStyle/>
                    <a:p>
                      <a:pPr algn="just" fontAlgn="base"/>
                      <a:r>
                        <a:rPr lang="es-MX" sz="1800" b="1" i="0">
                          <a:solidFill>
                            <a:srgbClr val="001689"/>
                          </a:solidFill>
                          <a:effectLst/>
                          <a:latin typeface="Montserrat" panose="00000500000000000000" pitchFamily="2" charset="0"/>
                        </a:rPr>
                        <a:t>Porcentaje de intercambio de deuda, manejo de pasivos y Coberturas.</a:t>
                      </a:r>
                      <a:r>
                        <a:rPr lang="es-MX" sz="1800" b="0" i="0">
                          <a:solidFill>
                            <a:srgbClr val="000000"/>
                          </a:solidFill>
                          <a:effectLst/>
                          <a:latin typeface="Montserrat" panose="00000500000000000000" pitchFamily="2" charset="0"/>
                        </a:rPr>
                        <a:t>​</a:t>
                      </a:r>
                      <a:endParaRPr lang="es-MX" sz="1800" b="0" i="0">
                        <a:solidFill>
                          <a:srgbClr val="000000"/>
                        </a:solidFill>
                        <a:effectLst/>
                      </a:endParaRPr>
                    </a:p>
                  </a:txBody>
                  <a:tcPr marL="58212" marR="58212" marT="29106" marB="2910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BC1EF"/>
                    </a:solidFill>
                  </a:tcPr>
                </a:tc>
                <a:tc>
                  <a:txBody>
                    <a:bodyPr/>
                    <a:lstStyle/>
                    <a:p>
                      <a:pPr algn="ctr" fontAlgn="base"/>
                      <a:r>
                        <a:rPr lang="es-MX" sz="1800" b="1" i="0">
                          <a:solidFill>
                            <a:srgbClr val="001689"/>
                          </a:solidFill>
                          <a:effectLst/>
                          <a:latin typeface="Montserrat" panose="00000500000000000000" pitchFamily="2" charset="0"/>
                        </a:rPr>
                        <a:t>Estratégico - Economía - Semestral</a:t>
                      </a:r>
                      <a:r>
                        <a:rPr lang="es-MX" sz="1800" b="0" i="0">
                          <a:solidFill>
                            <a:srgbClr val="000000"/>
                          </a:solidFill>
                          <a:effectLst/>
                          <a:latin typeface="Montserrat" panose="00000500000000000000" pitchFamily="2" charset="0"/>
                        </a:rPr>
                        <a:t>​</a:t>
                      </a:r>
                      <a:endParaRPr lang="es-MX" sz="1800" b="0" i="0">
                        <a:solidFill>
                          <a:srgbClr val="000000"/>
                        </a:solidFill>
                        <a:effectLst/>
                      </a:endParaRPr>
                    </a:p>
                  </a:txBody>
                  <a:tcPr marL="58212" marR="58212" marT="29106" marB="2910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BC1EF"/>
                    </a:solidFill>
                  </a:tcPr>
                </a:tc>
                <a:extLst>
                  <a:ext uri="{0D108BD9-81ED-4DB2-BD59-A6C34878D82A}">
                    <a16:rowId xmlns:a16="http://schemas.microsoft.com/office/drawing/2014/main" val="61511037"/>
                  </a:ext>
                </a:extLst>
              </a:tr>
              <a:tr h="1165488">
                <a:tc>
                  <a:txBody>
                    <a:bodyPr/>
                    <a:lstStyle/>
                    <a:p>
                      <a:pPr algn="ctr" fontAlgn="base"/>
                      <a:r>
                        <a:rPr lang="es-ES" sz="1800" b="1" i="0">
                          <a:solidFill>
                            <a:srgbClr val="001689"/>
                          </a:solidFill>
                          <a:effectLst/>
                          <a:latin typeface="Montserrat" panose="00000500000000000000" pitchFamily="2" charset="0"/>
                        </a:rPr>
                        <a:t>Actividad</a:t>
                      </a:r>
                      <a:r>
                        <a:rPr lang="es-ES" sz="1800" b="1" i="0">
                          <a:solidFill>
                            <a:srgbClr val="FFFFFF"/>
                          </a:solidFill>
                          <a:effectLst/>
                          <a:latin typeface="Montserrat" panose="00000500000000000000" pitchFamily="2" charset="0"/>
                        </a:rPr>
                        <a:t>​</a:t>
                      </a:r>
                      <a:endParaRPr lang="es-ES" sz="1800" b="1" i="0">
                        <a:solidFill>
                          <a:srgbClr val="FFFFFF"/>
                        </a:solidFill>
                        <a:effectLst/>
                      </a:endParaRPr>
                    </a:p>
                  </a:txBody>
                  <a:tcPr marL="58212" marR="58212" marT="29106" marB="2910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tc>
                  <a:txBody>
                    <a:bodyPr/>
                    <a:lstStyle/>
                    <a:p>
                      <a:pPr algn="just" fontAlgn="base"/>
                      <a:r>
                        <a:rPr lang="es-MX" sz="1800" b="1" i="0" dirty="0">
                          <a:solidFill>
                            <a:srgbClr val="001689"/>
                          </a:solidFill>
                          <a:effectLst/>
                          <a:latin typeface="Montserrat" panose="00000500000000000000" pitchFamily="2" charset="0"/>
                        </a:rPr>
                        <a:t>Depósitos o inversiones con los que las dependencias de la APF cuentan en instituciones financieras.</a:t>
                      </a:r>
                      <a:r>
                        <a:rPr lang="es-MX" sz="1800" b="0" i="0" dirty="0">
                          <a:solidFill>
                            <a:srgbClr val="000000"/>
                          </a:solidFill>
                          <a:effectLst/>
                          <a:latin typeface="Montserrat" panose="00000500000000000000" pitchFamily="2" charset="0"/>
                        </a:rPr>
                        <a:t>​</a:t>
                      </a:r>
                      <a:endParaRPr lang="es-MX" sz="1800" b="0" i="0" dirty="0">
                        <a:solidFill>
                          <a:srgbClr val="000000"/>
                        </a:solidFill>
                        <a:effectLst/>
                      </a:endParaRPr>
                    </a:p>
                  </a:txBody>
                  <a:tcPr marL="58212" marR="58212" marT="29106" marB="2910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tc>
                  <a:txBody>
                    <a:bodyPr/>
                    <a:lstStyle/>
                    <a:p>
                      <a:pPr algn="just" fontAlgn="base"/>
                      <a:r>
                        <a:rPr lang="es-MX" sz="1800" b="1" i="0">
                          <a:solidFill>
                            <a:srgbClr val="001689"/>
                          </a:solidFill>
                          <a:effectLst/>
                          <a:latin typeface="Montserrat" panose="00000500000000000000" pitchFamily="2" charset="0"/>
                        </a:rPr>
                        <a:t>Porcentaje de depósitos o inversiones con los que las dependencias de la APF cuentan en instituciones financieras</a:t>
                      </a:r>
                      <a:r>
                        <a:rPr lang="es-MX" sz="1800" b="0" i="0">
                          <a:solidFill>
                            <a:srgbClr val="000000"/>
                          </a:solidFill>
                          <a:effectLst/>
                          <a:latin typeface="Montserrat" panose="00000500000000000000" pitchFamily="2" charset="0"/>
                        </a:rPr>
                        <a:t>​</a:t>
                      </a:r>
                      <a:endParaRPr lang="es-MX" sz="1800" b="0" i="0">
                        <a:solidFill>
                          <a:srgbClr val="000000"/>
                        </a:solidFill>
                        <a:effectLst/>
                      </a:endParaRPr>
                    </a:p>
                  </a:txBody>
                  <a:tcPr marL="58212" marR="58212" marT="29106" marB="2910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tc>
                  <a:txBody>
                    <a:bodyPr/>
                    <a:lstStyle/>
                    <a:p>
                      <a:pPr algn="ctr" fontAlgn="base"/>
                      <a:r>
                        <a:rPr lang="es-MX" sz="1800" b="1" i="0">
                          <a:solidFill>
                            <a:srgbClr val="001689"/>
                          </a:solidFill>
                          <a:effectLst/>
                          <a:latin typeface="Montserrat" panose="00000500000000000000" pitchFamily="2" charset="0"/>
                        </a:rPr>
                        <a:t>Gestión - Economía - Semestral</a:t>
                      </a:r>
                      <a:r>
                        <a:rPr lang="es-MX" sz="1800" b="0" i="0">
                          <a:solidFill>
                            <a:srgbClr val="000000"/>
                          </a:solidFill>
                          <a:effectLst/>
                          <a:latin typeface="Montserrat" panose="00000500000000000000" pitchFamily="2" charset="0"/>
                        </a:rPr>
                        <a:t>​</a:t>
                      </a:r>
                      <a:endParaRPr lang="es-MX" sz="1800" b="0" i="0">
                        <a:solidFill>
                          <a:srgbClr val="000000"/>
                        </a:solidFill>
                        <a:effectLst/>
                      </a:endParaRPr>
                    </a:p>
                  </a:txBody>
                  <a:tcPr marL="58212" marR="58212" marT="29106" marB="2910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extLst>
                  <a:ext uri="{0D108BD9-81ED-4DB2-BD59-A6C34878D82A}">
                    <a16:rowId xmlns:a16="http://schemas.microsoft.com/office/drawing/2014/main" val="1880078816"/>
                  </a:ext>
                </a:extLst>
              </a:tr>
              <a:tr h="1464330">
                <a:tc>
                  <a:txBody>
                    <a:bodyPr/>
                    <a:lstStyle/>
                    <a:p>
                      <a:pPr algn="ctr" fontAlgn="base"/>
                      <a:r>
                        <a:rPr lang="es-ES" sz="1800" b="1" i="0" u="none" strike="noStrike">
                          <a:solidFill>
                            <a:srgbClr val="001689"/>
                          </a:solidFill>
                          <a:effectLst/>
                          <a:latin typeface="Montserrat" panose="00000500000000000000" pitchFamily="2" charset="0"/>
                        </a:rPr>
                        <a:t>Actividad</a:t>
                      </a:r>
                      <a:r>
                        <a:rPr lang="es-ES" sz="1800" b="1" i="0">
                          <a:solidFill>
                            <a:srgbClr val="FFFFFF"/>
                          </a:solidFill>
                          <a:effectLst/>
                          <a:latin typeface="Montserrat" panose="00000500000000000000" pitchFamily="2" charset="0"/>
                        </a:rPr>
                        <a:t>​</a:t>
                      </a:r>
                      <a:endParaRPr lang="es-ES" sz="1800" b="1" i="0">
                        <a:solidFill>
                          <a:srgbClr val="FFFFFF"/>
                        </a:solidFill>
                        <a:effectLst/>
                      </a:endParaRPr>
                    </a:p>
                  </a:txBody>
                  <a:tcPr marL="58212" marR="58212" marT="29106" marB="2910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BC1EF"/>
                    </a:solidFill>
                  </a:tcPr>
                </a:tc>
                <a:tc>
                  <a:txBody>
                    <a:bodyPr/>
                    <a:lstStyle/>
                    <a:p>
                      <a:pPr algn="just" fontAlgn="base"/>
                      <a:r>
                        <a:rPr lang="es-MX" sz="1800" b="1" i="0" dirty="0">
                          <a:solidFill>
                            <a:srgbClr val="001689"/>
                          </a:solidFill>
                          <a:effectLst/>
                          <a:latin typeface="Montserrat" panose="00000500000000000000" pitchFamily="2" charset="0"/>
                        </a:rPr>
                        <a:t>Información publicada con relación a la Asignación y Ejecución del PEF en la página web de la SHCP, a fin de cumplir con las disposiciones de la Ley Federal de Transparencia y Acceso a la Información Pública.</a:t>
                      </a:r>
                      <a:r>
                        <a:rPr lang="es-MX" sz="1800" b="0" i="0" dirty="0">
                          <a:solidFill>
                            <a:srgbClr val="000000"/>
                          </a:solidFill>
                          <a:effectLst/>
                          <a:latin typeface="Montserrat" panose="00000500000000000000" pitchFamily="2" charset="0"/>
                        </a:rPr>
                        <a:t>​</a:t>
                      </a:r>
                      <a:endParaRPr lang="es-MX" sz="1800" b="0" i="0" dirty="0">
                        <a:solidFill>
                          <a:srgbClr val="000000"/>
                        </a:solidFill>
                        <a:effectLst/>
                      </a:endParaRPr>
                    </a:p>
                  </a:txBody>
                  <a:tcPr marL="58212" marR="58212" marT="29106" marB="2910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BC1EF"/>
                    </a:solidFill>
                  </a:tcPr>
                </a:tc>
                <a:tc>
                  <a:txBody>
                    <a:bodyPr/>
                    <a:lstStyle/>
                    <a:p>
                      <a:pPr algn="just" fontAlgn="base"/>
                      <a:r>
                        <a:rPr lang="es-MX" sz="1800" b="1" i="0">
                          <a:solidFill>
                            <a:srgbClr val="001689"/>
                          </a:solidFill>
                          <a:effectLst/>
                          <a:latin typeface="Montserrat" panose="00000500000000000000" pitchFamily="2" charset="0"/>
                        </a:rPr>
                        <a:t>Porcentaje de información publicada con relación a la Asignación y Ejecución del PEF en la página web de la SHCP</a:t>
                      </a:r>
                      <a:r>
                        <a:rPr lang="es-MX" sz="1800" b="0" i="0">
                          <a:solidFill>
                            <a:srgbClr val="000000"/>
                          </a:solidFill>
                          <a:effectLst/>
                          <a:latin typeface="Montserrat" panose="00000500000000000000" pitchFamily="2" charset="0"/>
                        </a:rPr>
                        <a:t>​</a:t>
                      </a:r>
                      <a:endParaRPr lang="es-MX" sz="1800" b="0" i="0">
                        <a:solidFill>
                          <a:srgbClr val="000000"/>
                        </a:solidFill>
                        <a:effectLst/>
                      </a:endParaRPr>
                    </a:p>
                  </a:txBody>
                  <a:tcPr marL="58212" marR="58212" marT="29106" marB="2910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BC1EF"/>
                    </a:solidFill>
                  </a:tcPr>
                </a:tc>
                <a:tc>
                  <a:txBody>
                    <a:bodyPr/>
                    <a:lstStyle/>
                    <a:p>
                      <a:pPr algn="ctr" fontAlgn="base"/>
                      <a:r>
                        <a:rPr lang="es-MX" sz="1800" b="1" i="0">
                          <a:solidFill>
                            <a:srgbClr val="001689"/>
                          </a:solidFill>
                          <a:effectLst/>
                          <a:latin typeface="Montserrat" panose="00000500000000000000" pitchFamily="2" charset="0"/>
                        </a:rPr>
                        <a:t>Estratégico - Economía - Trimestral</a:t>
                      </a:r>
                      <a:r>
                        <a:rPr lang="es-MX" sz="1800" b="0" i="0">
                          <a:solidFill>
                            <a:srgbClr val="000000"/>
                          </a:solidFill>
                          <a:effectLst/>
                          <a:latin typeface="Montserrat" panose="00000500000000000000" pitchFamily="2" charset="0"/>
                        </a:rPr>
                        <a:t>​</a:t>
                      </a:r>
                      <a:endParaRPr lang="es-MX" sz="1800" b="0" i="0">
                        <a:solidFill>
                          <a:srgbClr val="000000"/>
                        </a:solidFill>
                        <a:effectLst/>
                      </a:endParaRPr>
                    </a:p>
                  </a:txBody>
                  <a:tcPr marL="58212" marR="58212" marT="29106" marB="2910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BC1EF"/>
                    </a:solidFill>
                  </a:tcPr>
                </a:tc>
                <a:extLst>
                  <a:ext uri="{0D108BD9-81ED-4DB2-BD59-A6C34878D82A}">
                    <a16:rowId xmlns:a16="http://schemas.microsoft.com/office/drawing/2014/main" val="3826642550"/>
                  </a:ext>
                </a:extLst>
              </a:tr>
              <a:tr h="866645">
                <a:tc>
                  <a:txBody>
                    <a:bodyPr/>
                    <a:lstStyle/>
                    <a:p>
                      <a:pPr algn="ctr" fontAlgn="base"/>
                      <a:r>
                        <a:rPr lang="es-ES" sz="1800" b="1" i="0" u="none" strike="noStrike">
                          <a:solidFill>
                            <a:srgbClr val="001689"/>
                          </a:solidFill>
                          <a:effectLst/>
                          <a:latin typeface="Montserrat" panose="00000500000000000000" pitchFamily="2" charset="0"/>
                        </a:rPr>
                        <a:t>Actividad</a:t>
                      </a:r>
                      <a:r>
                        <a:rPr lang="es-ES" sz="1800" b="1" i="0">
                          <a:solidFill>
                            <a:srgbClr val="FFFFFF"/>
                          </a:solidFill>
                          <a:effectLst/>
                          <a:latin typeface="Montserrat" panose="00000500000000000000" pitchFamily="2" charset="0"/>
                        </a:rPr>
                        <a:t>​</a:t>
                      </a:r>
                      <a:endParaRPr lang="es-ES" sz="1800" b="1" i="0">
                        <a:solidFill>
                          <a:srgbClr val="FFFFFF"/>
                        </a:solidFill>
                        <a:effectLst/>
                      </a:endParaRPr>
                    </a:p>
                  </a:txBody>
                  <a:tcPr marL="58212" marR="58212" marT="29106" marB="2910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tc>
                  <a:txBody>
                    <a:bodyPr/>
                    <a:lstStyle/>
                    <a:p>
                      <a:pPr algn="just" fontAlgn="base"/>
                      <a:r>
                        <a:rPr lang="es-MX" sz="1800" b="1" i="0">
                          <a:solidFill>
                            <a:srgbClr val="001689"/>
                          </a:solidFill>
                          <a:effectLst/>
                          <a:latin typeface="Montserrat" panose="00000500000000000000" pitchFamily="2" charset="0"/>
                        </a:rPr>
                        <a:t>Asesorías y análisis realizados en materia legal.</a:t>
                      </a:r>
                      <a:r>
                        <a:rPr lang="es-MX" sz="1800" b="0" i="0">
                          <a:solidFill>
                            <a:srgbClr val="000000"/>
                          </a:solidFill>
                          <a:effectLst/>
                          <a:latin typeface="Montserrat" panose="00000500000000000000" pitchFamily="2" charset="0"/>
                        </a:rPr>
                        <a:t>​</a:t>
                      </a:r>
                      <a:endParaRPr lang="es-MX" sz="1800" b="0" i="0">
                        <a:solidFill>
                          <a:srgbClr val="000000"/>
                        </a:solidFill>
                        <a:effectLst/>
                      </a:endParaRPr>
                    </a:p>
                  </a:txBody>
                  <a:tcPr marL="58212" marR="58212" marT="29106" marB="2910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tc>
                  <a:txBody>
                    <a:bodyPr/>
                    <a:lstStyle/>
                    <a:p>
                      <a:pPr algn="just" fontAlgn="base"/>
                      <a:r>
                        <a:rPr lang="es-MX" sz="1800" b="1" i="0">
                          <a:solidFill>
                            <a:srgbClr val="001689"/>
                          </a:solidFill>
                          <a:effectLst/>
                          <a:latin typeface="Montserrat" panose="00000500000000000000" pitchFamily="2" charset="0"/>
                        </a:rPr>
                        <a:t>Porcentaje de asesorías y análisis realizados en materia legal.</a:t>
                      </a:r>
                      <a:r>
                        <a:rPr lang="es-MX" sz="1800" b="0" i="0">
                          <a:solidFill>
                            <a:srgbClr val="000000"/>
                          </a:solidFill>
                          <a:effectLst/>
                          <a:latin typeface="Montserrat" panose="00000500000000000000" pitchFamily="2" charset="0"/>
                        </a:rPr>
                        <a:t>​</a:t>
                      </a:r>
                      <a:endParaRPr lang="es-MX" sz="1800" b="0" i="0">
                        <a:solidFill>
                          <a:srgbClr val="000000"/>
                        </a:solidFill>
                        <a:effectLst/>
                      </a:endParaRPr>
                    </a:p>
                  </a:txBody>
                  <a:tcPr marL="58212" marR="58212" marT="29106" marB="2910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tc>
                  <a:txBody>
                    <a:bodyPr/>
                    <a:lstStyle/>
                    <a:p>
                      <a:pPr algn="ctr" fontAlgn="base"/>
                      <a:r>
                        <a:rPr lang="es-MX" sz="1800" b="1" i="0">
                          <a:solidFill>
                            <a:srgbClr val="001689"/>
                          </a:solidFill>
                          <a:effectLst/>
                          <a:latin typeface="Montserrat" panose="00000500000000000000" pitchFamily="2" charset="0"/>
                        </a:rPr>
                        <a:t>Estratégico - Eficacia - Trimestral</a:t>
                      </a:r>
                      <a:r>
                        <a:rPr lang="es-MX" sz="1800" b="0" i="0">
                          <a:solidFill>
                            <a:srgbClr val="000000"/>
                          </a:solidFill>
                          <a:effectLst/>
                          <a:latin typeface="Montserrat" panose="00000500000000000000" pitchFamily="2" charset="0"/>
                        </a:rPr>
                        <a:t>​</a:t>
                      </a:r>
                      <a:endParaRPr lang="es-MX" sz="1800" b="0" i="0">
                        <a:solidFill>
                          <a:srgbClr val="000000"/>
                        </a:solidFill>
                        <a:effectLst/>
                      </a:endParaRPr>
                    </a:p>
                  </a:txBody>
                  <a:tcPr marL="58212" marR="58212" marT="29106" marB="2910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extLst>
                  <a:ext uri="{0D108BD9-81ED-4DB2-BD59-A6C34878D82A}">
                    <a16:rowId xmlns:a16="http://schemas.microsoft.com/office/drawing/2014/main" val="2921627547"/>
                  </a:ext>
                </a:extLst>
              </a:tr>
              <a:tr h="866645">
                <a:tc>
                  <a:txBody>
                    <a:bodyPr/>
                    <a:lstStyle/>
                    <a:p>
                      <a:pPr algn="ctr" fontAlgn="base"/>
                      <a:r>
                        <a:rPr lang="es-ES" sz="1800" b="1" i="0" u="none" strike="noStrike">
                          <a:solidFill>
                            <a:srgbClr val="001689"/>
                          </a:solidFill>
                          <a:effectLst/>
                          <a:latin typeface="Montserrat" panose="00000500000000000000" pitchFamily="2" charset="0"/>
                        </a:rPr>
                        <a:t>Actividad</a:t>
                      </a:r>
                      <a:r>
                        <a:rPr lang="es-ES" sz="1800" b="1" i="0">
                          <a:solidFill>
                            <a:srgbClr val="FFFFFF"/>
                          </a:solidFill>
                          <a:effectLst/>
                          <a:latin typeface="Montserrat" panose="00000500000000000000" pitchFamily="2" charset="0"/>
                        </a:rPr>
                        <a:t>​</a:t>
                      </a:r>
                      <a:endParaRPr lang="es-ES" sz="1800" b="1" i="0">
                        <a:solidFill>
                          <a:srgbClr val="FFFFFF"/>
                        </a:solidFill>
                        <a:effectLst/>
                      </a:endParaRPr>
                    </a:p>
                  </a:txBody>
                  <a:tcPr marL="58212" marR="58212" marT="29106" marB="2910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BC1EF"/>
                    </a:solidFill>
                  </a:tcPr>
                </a:tc>
                <a:tc>
                  <a:txBody>
                    <a:bodyPr/>
                    <a:lstStyle/>
                    <a:p>
                      <a:pPr algn="just" fontAlgn="base"/>
                      <a:r>
                        <a:rPr lang="es-MX" sz="1800" b="1" i="0">
                          <a:solidFill>
                            <a:srgbClr val="001689"/>
                          </a:solidFill>
                          <a:effectLst/>
                          <a:latin typeface="Montserrat" panose="00000500000000000000" pitchFamily="2" charset="0"/>
                        </a:rPr>
                        <a:t>Consultas atendidas de los procesos de negociación.</a:t>
                      </a:r>
                      <a:r>
                        <a:rPr lang="es-MX" sz="1800" b="0" i="0">
                          <a:solidFill>
                            <a:srgbClr val="000000"/>
                          </a:solidFill>
                          <a:effectLst/>
                          <a:latin typeface="Montserrat" panose="00000500000000000000" pitchFamily="2" charset="0"/>
                        </a:rPr>
                        <a:t>​</a:t>
                      </a:r>
                      <a:endParaRPr lang="es-MX" sz="1800" b="0" i="0">
                        <a:solidFill>
                          <a:srgbClr val="000000"/>
                        </a:solidFill>
                        <a:effectLst/>
                      </a:endParaRPr>
                    </a:p>
                  </a:txBody>
                  <a:tcPr marL="58212" marR="58212" marT="29106" marB="2910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BC1EF"/>
                    </a:solidFill>
                  </a:tcPr>
                </a:tc>
                <a:tc>
                  <a:txBody>
                    <a:bodyPr/>
                    <a:lstStyle/>
                    <a:p>
                      <a:pPr algn="just" fontAlgn="base"/>
                      <a:r>
                        <a:rPr lang="es-MX" sz="1800" b="1" i="0">
                          <a:solidFill>
                            <a:srgbClr val="001689"/>
                          </a:solidFill>
                          <a:effectLst/>
                          <a:latin typeface="Montserrat" panose="00000500000000000000" pitchFamily="2" charset="0"/>
                        </a:rPr>
                        <a:t>Porcentaje de consultas atendidas de los procesos de negociación,</a:t>
                      </a:r>
                      <a:r>
                        <a:rPr lang="es-MX" sz="1800" b="0" i="0">
                          <a:solidFill>
                            <a:srgbClr val="000000"/>
                          </a:solidFill>
                          <a:effectLst/>
                          <a:latin typeface="Montserrat" panose="00000500000000000000" pitchFamily="2" charset="0"/>
                        </a:rPr>
                        <a:t>​</a:t>
                      </a:r>
                      <a:endParaRPr lang="es-MX" sz="1800" b="0" i="0">
                        <a:solidFill>
                          <a:srgbClr val="000000"/>
                        </a:solidFill>
                        <a:effectLst/>
                      </a:endParaRPr>
                    </a:p>
                  </a:txBody>
                  <a:tcPr marL="58212" marR="58212" marT="29106" marB="2910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BC1EF"/>
                    </a:solidFill>
                  </a:tcPr>
                </a:tc>
                <a:tc>
                  <a:txBody>
                    <a:bodyPr/>
                    <a:lstStyle/>
                    <a:p>
                      <a:pPr algn="ctr" fontAlgn="base"/>
                      <a:r>
                        <a:rPr lang="es-MX" sz="1800" b="1" i="0" dirty="0">
                          <a:solidFill>
                            <a:srgbClr val="001689"/>
                          </a:solidFill>
                          <a:effectLst/>
                          <a:latin typeface="Montserrat" panose="00000500000000000000" pitchFamily="2" charset="0"/>
                        </a:rPr>
                        <a:t>Estratégico - Eficacia - Trimestral</a:t>
                      </a:r>
                      <a:r>
                        <a:rPr lang="es-MX" sz="1800" b="0" i="0" dirty="0">
                          <a:solidFill>
                            <a:srgbClr val="000000"/>
                          </a:solidFill>
                          <a:effectLst/>
                          <a:latin typeface="Montserrat" panose="00000500000000000000" pitchFamily="2" charset="0"/>
                        </a:rPr>
                        <a:t>​</a:t>
                      </a:r>
                      <a:endParaRPr lang="es-MX" sz="1800" b="0" i="0" dirty="0">
                        <a:solidFill>
                          <a:srgbClr val="000000"/>
                        </a:solidFill>
                        <a:effectLst/>
                      </a:endParaRPr>
                    </a:p>
                  </a:txBody>
                  <a:tcPr marL="58212" marR="58212" marT="29106" marB="2910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BC1EF"/>
                    </a:solidFill>
                  </a:tcPr>
                </a:tc>
                <a:extLst>
                  <a:ext uri="{0D108BD9-81ED-4DB2-BD59-A6C34878D82A}">
                    <a16:rowId xmlns:a16="http://schemas.microsoft.com/office/drawing/2014/main" val="1743822236"/>
                  </a:ext>
                </a:extLst>
              </a:tr>
            </a:tbl>
          </a:graphicData>
        </a:graphic>
      </p:graphicFrame>
      <p:sp>
        <p:nvSpPr>
          <p:cNvPr id="7" name="Rectangle 1"/>
          <p:cNvSpPr>
            <a:spLocks noChangeArrowheads="1"/>
          </p:cNvSpPr>
          <p:nvPr/>
        </p:nvSpPr>
        <p:spPr bwMode="auto">
          <a:xfrm>
            <a:off x="2557463" y="2944813"/>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marL="457200" algn="l" rtl="0" eaLnBrk="0" fontAlgn="base" hangingPunct="0">
              <a:spcBef>
                <a:spcPct val="0"/>
              </a:spcBef>
              <a:spcAft>
                <a:spcPct val="0"/>
              </a:spcAft>
              <a:defRPr>
                <a:solidFill>
                  <a:schemeClr val="tx1"/>
                </a:solidFill>
                <a:latin typeface="Arial" panose="020B0604020202020204" pitchFamily="34" charset="0"/>
              </a:defRPr>
            </a:lvl2pPr>
            <a:lvl3pPr marL="914400" algn="l" rtl="0" eaLnBrk="0" fontAlgn="base" hangingPunct="0">
              <a:spcBef>
                <a:spcPct val="0"/>
              </a:spcBef>
              <a:spcAft>
                <a:spcPct val="0"/>
              </a:spcAft>
              <a:defRPr>
                <a:solidFill>
                  <a:schemeClr val="tx1"/>
                </a:solidFill>
                <a:latin typeface="Arial" panose="020B0604020202020204" pitchFamily="34" charset="0"/>
              </a:defRPr>
            </a:lvl3pPr>
            <a:lvl4pPr marL="1371600" algn="l" rtl="0" eaLnBrk="0" fontAlgn="base" hangingPunct="0">
              <a:spcBef>
                <a:spcPct val="0"/>
              </a:spcBef>
              <a:spcAft>
                <a:spcPct val="0"/>
              </a:spcAft>
              <a:defRPr>
                <a:solidFill>
                  <a:schemeClr val="tx1"/>
                </a:solidFill>
                <a:latin typeface="Arial" panose="020B0604020202020204" pitchFamily="34" charset="0"/>
              </a:defRPr>
            </a:lvl4pPr>
            <a:lvl5pPr marL="1828800" algn="l" rtl="0" eaLnBrk="0" fontAlgn="base" hangingPunct="0">
              <a:spcBef>
                <a:spcPct val="0"/>
              </a:spcBef>
              <a:spcAft>
                <a:spcPct val="0"/>
              </a:spcAft>
              <a:defRPr>
                <a:solidFill>
                  <a:schemeClr val="tx1"/>
                </a:solidFill>
                <a:latin typeface="Arial" panose="020B0604020202020204" pitchFamily="34" charset="0"/>
              </a:defRPr>
            </a:lvl5pPr>
            <a:lvl6pPr marL="2286000" algn="l" rtl="0" eaLnBrk="0" fontAlgn="base" hangingPunct="0">
              <a:spcBef>
                <a:spcPct val="0"/>
              </a:spcBef>
              <a:spcAft>
                <a:spcPct val="0"/>
              </a:spcAft>
              <a:defRPr>
                <a:solidFill>
                  <a:schemeClr val="tx1"/>
                </a:solidFill>
                <a:latin typeface="Arial" panose="020B0604020202020204" pitchFamily="34" charset="0"/>
              </a:defRPr>
            </a:lvl6pPr>
            <a:lvl7pPr marL="2743200" algn="l" rtl="0" eaLnBrk="0" fontAlgn="base" hangingPunct="0">
              <a:spcBef>
                <a:spcPct val="0"/>
              </a:spcBef>
              <a:spcAft>
                <a:spcPct val="0"/>
              </a:spcAft>
              <a:defRPr>
                <a:solidFill>
                  <a:schemeClr val="tx1"/>
                </a:solidFill>
                <a:latin typeface="Arial" panose="020B0604020202020204" pitchFamily="34" charset="0"/>
              </a:defRPr>
            </a:lvl7pPr>
            <a:lvl8pPr marL="3200400" algn="l" rtl="0" eaLnBrk="0" fontAlgn="base" hangingPunct="0">
              <a:spcBef>
                <a:spcPct val="0"/>
              </a:spcBef>
              <a:spcAft>
                <a:spcPct val="0"/>
              </a:spcAft>
              <a:defRPr>
                <a:solidFill>
                  <a:schemeClr val="tx1"/>
                </a:solidFill>
                <a:latin typeface="Arial" panose="020B0604020202020204" pitchFamily="34" charset="0"/>
              </a:defRPr>
            </a:lvl8pPr>
            <a:lvl9pPr marL="3657600"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a:t>
            </a:r>
            <a:endParaRPr kumimoji="0" lang="es-MX" altLang="es-MX" sz="1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071294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5" name="object 5"/>
          <p:cNvSpPr txBox="1">
            <a:spLocks noGrp="1"/>
          </p:cNvSpPr>
          <p:nvPr>
            <p:ph type="title"/>
          </p:nvPr>
        </p:nvSpPr>
        <p:spPr>
          <a:xfrm>
            <a:off x="533400" y="441527"/>
            <a:ext cx="13016230" cy="1136208"/>
          </a:xfrm>
          <a:prstGeom prst="rect">
            <a:avLst/>
          </a:prstGeom>
        </p:spPr>
        <p:txBody>
          <a:bodyPr vert="horz" wrap="square" lIns="0" tIns="12700" rIns="0" bIns="0" rtlCol="0">
            <a:spAutoFit/>
          </a:bodyPr>
          <a:lstStyle/>
          <a:p>
            <a:pPr marL="12700" algn="ctr">
              <a:spcBef>
                <a:spcPts val="100"/>
              </a:spcBef>
            </a:pPr>
            <a:r>
              <a:rPr lang="es-MX" dirty="0">
                <a:solidFill>
                  <a:srgbClr val="001689"/>
                </a:solidFill>
                <a:latin typeface="Montserrat" panose="00000500000000000000" pitchFamily="2" charset="0"/>
              </a:rPr>
              <a:t>Alternativa en la aplicación de la MML para el </a:t>
            </a:r>
            <a:r>
              <a:rPr lang="es-MX" dirty="0" err="1">
                <a:solidFill>
                  <a:srgbClr val="001689"/>
                </a:solidFill>
                <a:latin typeface="Montserrat" panose="00000500000000000000" pitchFamily="2" charset="0"/>
              </a:rPr>
              <a:t>Pp</a:t>
            </a:r>
            <a:r>
              <a:rPr lang="es-MX" dirty="0">
                <a:solidFill>
                  <a:srgbClr val="001689"/>
                </a:solidFill>
                <a:latin typeface="Montserrat" panose="00000500000000000000" pitchFamily="2" charset="0"/>
              </a:rPr>
              <a:t> P004</a:t>
            </a:r>
            <a:endParaRPr dirty="0">
              <a:solidFill>
                <a:srgbClr val="001689"/>
              </a:solidFill>
              <a:latin typeface="Montserrat" panose="00000500000000000000" pitchFamily="2" charset="0"/>
            </a:endParaRPr>
          </a:p>
        </p:txBody>
      </p:sp>
      <p:sp>
        <p:nvSpPr>
          <p:cNvPr id="6" name="object 6"/>
          <p:cNvSpPr/>
          <p:nvPr/>
        </p:nvSpPr>
        <p:spPr>
          <a:xfrm>
            <a:off x="0" y="1648586"/>
            <a:ext cx="3916679" cy="38100"/>
          </a:xfrm>
          <a:custGeom>
            <a:avLst/>
            <a:gdLst/>
            <a:ahLst/>
            <a:cxnLst/>
            <a:rect l="l" t="t" r="r" b="b"/>
            <a:pathLst>
              <a:path w="3916679" h="38100">
                <a:moveTo>
                  <a:pt x="0" y="38099"/>
                </a:moveTo>
                <a:lnTo>
                  <a:pt x="0" y="0"/>
                </a:lnTo>
                <a:lnTo>
                  <a:pt x="3916242" y="0"/>
                </a:lnTo>
                <a:lnTo>
                  <a:pt x="3916242" y="38099"/>
                </a:lnTo>
                <a:lnTo>
                  <a:pt x="0" y="38099"/>
                </a:lnTo>
                <a:close/>
              </a:path>
            </a:pathLst>
          </a:custGeom>
          <a:solidFill>
            <a:srgbClr val="E98517"/>
          </a:solidFill>
        </p:spPr>
        <p:txBody>
          <a:bodyPr wrap="square" lIns="0" tIns="0" rIns="0" bIns="0" rtlCol="0"/>
          <a:lstStyle/>
          <a:p>
            <a:endParaRPr/>
          </a:p>
        </p:txBody>
      </p:sp>
      <p:pic>
        <p:nvPicPr>
          <p:cNvPr id="8" name="Picture 7">
            <a:extLst>
              <a:ext uri="{FF2B5EF4-FFF2-40B4-BE49-F238E27FC236}">
                <a16:creationId xmlns:a16="http://schemas.microsoft.com/office/drawing/2014/main" id="{A20EA7A8-A10E-5304-1D02-6B3C8D929A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249400" y="517157"/>
            <a:ext cx="3459858" cy="1060578"/>
          </a:xfrm>
          <a:prstGeom prst="rect">
            <a:avLst/>
          </a:prstGeom>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9107080"/>
            <a:ext cx="5314833" cy="832869"/>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2720609017"/>
              </p:ext>
            </p:extLst>
          </p:nvPr>
        </p:nvGraphicFramePr>
        <p:xfrm>
          <a:off x="1066800" y="2928368"/>
          <a:ext cx="16642458" cy="4931278"/>
        </p:xfrm>
        <a:graphic>
          <a:graphicData uri="http://schemas.openxmlformats.org/drawingml/2006/table">
            <a:tbl>
              <a:tblPr/>
              <a:tblGrid>
                <a:gridCol w="2434554">
                  <a:extLst>
                    <a:ext uri="{9D8B030D-6E8A-4147-A177-3AD203B41FA5}">
                      <a16:colId xmlns:a16="http://schemas.microsoft.com/office/drawing/2014/main" val="2510651905"/>
                    </a:ext>
                  </a:extLst>
                </a:gridCol>
                <a:gridCol w="5192446">
                  <a:extLst>
                    <a:ext uri="{9D8B030D-6E8A-4147-A177-3AD203B41FA5}">
                      <a16:colId xmlns:a16="http://schemas.microsoft.com/office/drawing/2014/main" val="788720106"/>
                    </a:ext>
                  </a:extLst>
                </a:gridCol>
                <a:gridCol w="5439707">
                  <a:extLst>
                    <a:ext uri="{9D8B030D-6E8A-4147-A177-3AD203B41FA5}">
                      <a16:colId xmlns:a16="http://schemas.microsoft.com/office/drawing/2014/main" val="1512836044"/>
                    </a:ext>
                  </a:extLst>
                </a:gridCol>
                <a:gridCol w="3575751">
                  <a:extLst>
                    <a:ext uri="{9D8B030D-6E8A-4147-A177-3AD203B41FA5}">
                      <a16:colId xmlns:a16="http://schemas.microsoft.com/office/drawing/2014/main" val="2964505309"/>
                    </a:ext>
                  </a:extLst>
                </a:gridCol>
              </a:tblGrid>
              <a:tr h="691323">
                <a:tc>
                  <a:txBody>
                    <a:bodyPr/>
                    <a:lstStyle/>
                    <a:p>
                      <a:pPr algn="ctr" fontAlgn="base"/>
                      <a:r>
                        <a:rPr lang="es-ES" sz="2800" b="1" i="0">
                          <a:solidFill>
                            <a:srgbClr val="FFFFFF"/>
                          </a:solidFill>
                          <a:effectLst/>
                          <a:latin typeface="Montserrat" panose="00000500000000000000" pitchFamily="2" charset="0"/>
                        </a:rPr>
                        <a:t>Nivel​</a:t>
                      </a:r>
                      <a:endParaRPr lang="es-ES" sz="1800" b="1" i="0">
                        <a:solidFill>
                          <a:srgbClr val="FFFFFF"/>
                        </a:solidFill>
                        <a:effectLst/>
                      </a:endParaRPr>
                    </a:p>
                  </a:txBody>
                  <a:tcPr marL="76814" marR="76814" marT="38407" marB="3840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EB8517"/>
                    </a:solidFill>
                  </a:tcPr>
                </a:tc>
                <a:tc>
                  <a:txBody>
                    <a:bodyPr/>
                    <a:lstStyle/>
                    <a:p>
                      <a:pPr algn="ctr" fontAlgn="base"/>
                      <a:r>
                        <a:rPr lang="es-MX" sz="2800" b="1" i="0">
                          <a:solidFill>
                            <a:srgbClr val="FFFFFF"/>
                          </a:solidFill>
                          <a:effectLst/>
                          <a:latin typeface="Montserrat" panose="00000500000000000000" pitchFamily="2" charset="0"/>
                        </a:rPr>
                        <a:t>Objetivo​</a:t>
                      </a:r>
                      <a:endParaRPr lang="es-MX" sz="1800" b="1" i="0">
                        <a:solidFill>
                          <a:srgbClr val="FFFFFF"/>
                        </a:solidFill>
                        <a:effectLst/>
                      </a:endParaRPr>
                    </a:p>
                  </a:txBody>
                  <a:tcPr marL="76814" marR="76814" marT="38407" marB="3840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EB8517"/>
                    </a:solidFill>
                  </a:tcPr>
                </a:tc>
                <a:tc>
                  <a:txBody>
                    <a:bodyPr/>
                    <a:lstStyle/>
                    <a:p>
                      <a:pPr algn="ctr" fontAlgn="base"/>
                      <a:r>
                        <a:rPr lang="es-MX" sz="2800" b="1" i="0">
                          <a:solidFill>
                            <a:srgbClr val="FFFFFF"/>
                          </a:solidFill>
                          <a:effectLst/>
                          <a:latin typeface="Montserrat" panose="00000500000000000000" pitchFamily="2" charset="0"/>
                        </a:rPr>
                        <a:t>Nombre del Indicador​</a:t>
                      </a:r>
                      <a:endParaRPr lang="es-MX" sz="1800" b="1" i="0">
                        <a:solidFill>
                          <a:srgbClr val="FFFFFF"/>
                        </a:solidFill>
                        <a:effectLst/>
                      </a:endParaRPr>
                    </a:p>
                  </a:txBody>
                  <a:tcPr marL="76814" marR="76814" marT="38407" marB="3840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EB8517"/>
                    </a:solidFill>
                  </a:tcPr>
                </a:tc>
                <a:tc>
                  <a:txBody>
                    <a:bodyPr/>
                    <a:lstStyle/>
                    <a:p>
                      <a:pPr algn="ctr" fontAlgn="base"/>
                      <a:r>
                        <a:rPr lang="es-MX" sz="2800" b="1" i="0" dirty="0">
                          <a:solidFill>
                            <a:srgbClr val="FFFFFF"/>
                          </a:solidFill>
                          <a:effectLst/>
                          <a:latin typeface="Montserrat" panose="00000500000000000000" pitchFamily="2" charset="0"/>
                        </a:rPr>
                        <a:t>Tipo - Dimensión - Frecuencia​</a:t>
                      </a:r>
                      <a:endParaRPr lang="es-MX" sz="1800" b="1" i="0" dirty="0">
                        <a:solidFill>
                          <a:srgbClr val="FFFFFF"/>
                        </a:solidFill>
                        <a:effectLst/>
                      </a:endParaRPr>
                    </a:p>
                  </a:txBody>
                  <a:tcPr marL="76814" marR="76814" marT="38407" marB="3840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EB8517"/>
                    </a:solidFill>
                  </a:tcPr>
                </a:tc>
                <a:extLst>
                  <a:ext uri="{0D108BD9-81ED-4DB2-BD59-A6C34878D82A}">
                    <a16:rowId xmlns:a16="http://schemas.microsoft.com/office/drawing/2014/main" val="298851186"/>
                  </a:ext>
                </a:extLst>
              </a:tr>
              <a:tr h="1472261">
                <a:tc>
                  <a:txBody>
                    <a:bodyPr/>
                    <a:lstStyle/>
                    <a:p>
                      <a:pPr algn="ctr" fontAlgn="base"/>
                      <a:r>
                        <a:rPr lang="es-ES" sz="2000" b="1" i="0" u="none" strike="noStrike">
                          <a:solidFill>
                            <a:srgbClr val="001689"/>
                          </a:solidFill>
                          <a:effectLst/>
                          <a:latin typeface="Montserrat" panose="00000500000000000000" pitchFamily="2" charset="0"/>
                        </a:rPr>
                        <a:t>Actividad</a:t>
                      </a:r>
                      <a:r>
                        <a:rPr lang="es-ES" sz="2000" b="1" i="0">
                          <a:solidFill>
                            <a:srgbClr val="FFFFFF"/>
                          </a:solidFill>
                          <a:effectLst/>
                          <a:latin typeface="Montserrat" panose="00000500000000000000" pitchFamily="2" charset="0"/>
                        </a:rPr>
                        <a:t>​</a:t>
                      </a:r>
                      <a:endParaRPr lang="es-ES" sz="2000" b="1" i="0">
                        <a:solidFill>
                          <a:srgbClr val="FFFFFF"/>
                        </a:solidFill>
                        <a:effectLst/>
                      </a:endParaRPr>
                    </a:p>
                  </a:txBody>
                  <a:tcPr marL="76814" marR="76814" marT="38407" marB="3840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tc>
                  <a:txBody>
                    <a:bodyPr/>
                    <a:lstStyle/>
                    <a:p>
                      <a:pPr algn="just" fontAlgn="base"/>
                      <a:r>
                        <a:rPr lang="es-MX" sz="2000" b="1" i="0">
                          <a:solidFill>
                            <a:srgbClr val="001689"/>
                          </a:solidFill>
                          <a:effectLst/>
                          <a:latin typeface="Montserrat" panose="00000500000000000000" pitchFamily="2" charset="0"/>
                        </a:rPr>
                        <a:t>Recursos administrativos procesados, a fin de confirmar, modificar, revocar, o en su caso, desechar o tener por no presentado el recurso respectivo.</a:t>
                      </a:r>
                      <a:r>
                        <a:rPr lang="es-MX" sz="2000" b="0" i="0">
                          <a:solidFill>
                            <a:srgbClr val="000000"/>
                          </a:solidFill>
                          <a:effectLst/>
                          <a:latin typeface="Montserrat" panose="00000500000000000000" pitchFamily="2" charset="0"/>
                        </a:rPr>
                        <a:t>​</a:t>
                      </a:r>
                      <a:endParaRPr lang="es-MX" sz="2000" b="0" i="0">
                        <a:solidFill>
                          <a:srgbClr val="000000"/>
                        </a:solidFill>
                        <a:effectLst/>
                      </a:endParaRPr>
                    </a:p>
                  </a:txBody>
                  <a:tcPr marL="76814" marR="76814" marT="38407" marB="3840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tc>
                  <a:txBody>
                    <a:bodyPr/>
                    <a:lstStyle/>
                    <a:p>
                      <a:pPr algn="just" fontAlgn="base"/>
                      <a:r>
                        <a:rPr lang="es-MX" sz="2000" b="1" i="0">
                          <a:solidFill>
                            <a:srgbClr val="001689"/>
                          </a:solidFill>
                          <a:effectLst/>
                          <a:latin typeface="Montserrat" panose="00000500000000000000" pitchFamily="2" charset="0"/>
                        </a:rPr>
                        <a:t>Porcentaje de recursos administrativos procesados</a:t>
                      </a:r>
                      <a:r>
                        <a:rPr lang="es-MX" sz="2000" b="0" i="0">
                          <a:solidFill>
                            <a:srgbClr val="000000"/>
                          </a:solidFill>
                          <a:effectLst/>
                          <a:latin typeface="Montserrat" panose="00000500000000000000" pitchFamily="2" charset="0"/>
                        </a:rPr>
                        <a:t>​</a:t>
                      </a:r>
                      <a:endParaRPr lang="es-MX" sz="2000" b="0" i="0">
                        <a:solidFill>
                          <a:srgbClr val="000000"/>
                        </a:solidFill>
                        <a:effectLst/>
                      </a:endParaRPr>
                    </a:p>
                  </a:txBody>
                  <a:tcPr marL="76814" marR="76814" marT="38407" marB="3840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tc>
                  <a:txBody>
                    <a:bodyPr/>
                    <a:lstStyle/>
                    <a:p>
                      <a:pPr algn="ctr" fontAlgn="base"/>
                      <a:r>
                        <a:rPr lang="es-MX" sz="2000" b="1" i="0">
                          <a:solidFill>
                            <a:srgbClr val="001689"/>
                          </a:solidFill>
                          <a:effectLst/>
                          <a:latin typeface="Montserrat" panose="00000500000000000000" pitchFamily="2" charset="0"/>
                        </a:rPr>
                        <a:t>Gestión - Eficacia - Semestral</a:t>
                      </a:r>
                      <a:r>
                        <a:rPr lang="es-MX" sz="2000" b="0" i="0">
                          <a:solidFill>
                            <a:srgbClr val="000000"/>
                          </a:solidFill>
                          <a:effectLst/>
                          <a:latin typeface="Montserrat" panose="00000500000000000000" pitchFamily="2" charset="0"/>
                        </a:rPr>
                        <a:t>​</a:t>
                      </a:r>
                      <a:endParaRPr lang="es-MX" sz="2000" b="0" i="0">
                        <a:solidFill>
                          <a:srgbClr val="000000"/>
                        </a:solidFill>
                        <a:effectLst/>
                      </a:endParaRPr>
                    </a:p>
                  </a:txBody>
                  <a:tcPr marL="76814" marR="76814" marT="38407" marB="3840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extLst>
                  <a:ext uri="{0D108BD9-81ED-4DB2-BD59-A6C34878D82A}">
                    <a16:rowId xmlns:a16="http://schemas.microsoft.com/office/drawing/2014/main" val="2585081731"/>
                  </a:ext>
                </a:extLst>
              </a:tr>
              <a:tr h="1104196">
                <a:tc>
                  <a:txBody>
                    <a:bodyPr/>
                    <a:lstStyle/>
                    <a:p>
                      <a:pPr algn="ctr" fontAlgn="base"/>
                      <a:r>
                        <a:rPr lang="es-ES" sz="2000" b="1" i="0" u="none" strike="noStrike">
                          <a:solidFill>
                            <a:srgbClr val="001689"/>
                          </a:solidFill>
                          <a:effectLst/>
                          <a:latin typeface="Montserrat" panose="00000500000000000000" pitchFamily="2" charset="0"/>
                        </a:rPr>
                        <a:t>Actividad</a:t>
                      </a:r>
                      <a:r>
                        <a:rPr lang="es-ES" sz="2000" b="1" i="0">
                          <a:solidFill>
                            <a:srgbClr val="FFFFFF"/>
                          </a:solidFill>
                          <a:effectLst/>
                          <a:latin typeface="Montserrat" panose="00000500000000000000" pitchFamily="2" charset="0"/>
                        </a:rPr>
                        <a:t>​</a:t>
                      </a:r>
                      <a:endParaRPr lang="es-ES" sz="2000" b="1" i="0">
                        <a:solidFill>
                          <a:srgbClr val="FFFFFF"/>
                        </a:solidFill>
                        <a:effectLst/>
                      </a:endParaRPr>
                    </a:p>
                  </a:txBody>
                  <a:tcPr marL="76814" marR="76814" marT="38407" marB="3840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BC1EF"/>
                    </a:solidFill>
                  </a:tcPr>
                </a:tc>
                <a:tc>
                  <a:txBody>
                    <a:bodyPr/>
                    <a:lstStyle/>
                    <a:p>
                      <a:pPr algn="just" fontAlgn="base"/>
                      <a:r>
                        <a:rPr lang="es-MX" sz="2000" b="1" i="0">
                          <a:solidFill>
                            <a:srgbClr val="001689"/>
                          </a:solidFill>
                          <a:effectLst/>
                          <a:latin typeface="Montserrat" panose="00000500000000000000" pitchFamily="2" charset="0"/>
                        </a:rPr>
                        <a:t>Juicios de amparo en los que se manifestó la defensa del interés fiscal de la federación.</a:t>
                      </a:r>
                      <a:r>
                        <a:rPr lang="es-MX" sz="2000" b="0" i="0">
                          <a:solidFill>
                            <a:srgbClr val="000000"/>
                          </a:solidFill>
                          <a:effectLst/>
                          <a:latin typeface="Montserrat" panose="00000500000000000000" pitchFamily="2" charset="0"/>
                        </a:rPr>
                        <a:t>​</a:t>
                      </a:r>
                      <a:endParaRPr lang="es-MX" sz="2000" b="0" i="0">
                        <a:solidFill>
                          <a:srgbClr val="000000"/>
                        </a:solidFill>
                        <a:effectLst/>
                      </a:endParaRPr>
                    </a:p>
                  </a:txBody>
                  <a:tcPr marL="76814" marR="76814" marT="38407" marB="3840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BC1EF"/>
                    </a:solidFill>
                  </a:tcPr>
                </a:tc>
                <a:tc>
                  <a:txBody>
                    <a:bodyPr/>
                    <a:lstStyle/>
                    <a:p>
                      <a:pPr algn="just" fontAlgn="base"/>
                      <a:r>
                        <a:rPr lang="es-MX" sz="2000" b="1" i="0" dirty="0">
                          <a:solidFill>
                            <a:srgbClr val="001689"/>
                          </a:solidFill>
                          <a:effectLst/>
                          <a:latin typeface="Montserrat" panose="00000500000000000000" pitchFamily="2" charset="0"/>
                        </a:rPr>
                        <a:t>Porcentaje de juicios de amparo en los que se manifestó la defensa del interés fiscal de la federación</a:t>
                      </a:r>
                      <a:r>
                        <a:rPr lang="es-MX" sz="2000" b="0" i="0" dirty="0">
                          <a:solidFill>
                            <a:srgbClr val="000000"/>
                          </a:solidFill>
                          <a:effectLst/>
                          <a:latin typeface="Montserrat" panose="00000500000000000000" pitchFamily="2" charset="0"/>
                        </a:rPr>
                        <a:t>​</a:t>
                      </a:r>
                      <a:endParaRPr lang="es-MX" sz="2000" b="0" i="0" dirty="0">
                        <a:solidFill>
                          <a:srgbClr val="000000"/>
                        </a:solidFill>
                        <a:effectLst/>
                      </a:endParaRPr>
                    </a:p>
                  </a:txBody>
                  <a:tcPr marL="76814" marR="76814" marT="38407" marB="3840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BC1EF"/>
                    </a:solidFill>
                  </a:tcPr>
                </a:tc>
                <a:tc>
                  <a:txBody>
                    <a:bodyPr/>
                    <a:lstStyle/>
                    <a:p>
                      <a:pPr algn="ctr" fontAlgn="base"/>
                      <a:r>
                        <a:rPr lang="es-MX" sz="2000" b="1" i="0" dirty="0">
                          <a:solidFill>
                            <a:srgbClr val="001689"/>
                          </a:solidFill>
                          <a:effectLst/>
                          <a:latin typeface="Montserrat" panose="00000500000000000000" pitchFamily="2" charset="0"/>
                        </a:rPr>
                        <a:t>Gestión - Eficacia - Semestral</a:t>
                      </a:r>
                      <a:r>
                        <a:rPr lang="es-MX" sz="2000" b="0" i="0" dirty="0">
                          <a:solidFill>
                            <a:srgbClr val="000000"/>
                          </a:solidFill>
                          <a:effectLst/>
                          <a:latin typeface="Montserrat" panose="00000500000000000000" pitchFamily="2" charset="0"/>
                        </a:rPr>
                        <a:t>​</a:t>
                      </a:r>
                      <a:endParaRPr lang="es-MX" sz="2000" b="0" i="0" dirty="0">
                        <a:solidFill>
                          <a:srgbClr val="000000"/>
                        </a:solidFill>
                        <a:effectLst/>
                      </a:endParaRPr>
                    </a:p>
                  </a:txBody>
                  <a:tcPr marL="76814" marR="76814" marT="38407" marB="3840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BC1EF"/>
                    </a:solidFill>
                  </a:tcPr>
                </a:tc>
                <a:extLst>
                  <a:ext uri="{0D108BD9-81ED-4DB2-BD59-A6C34878D82A}">
                    <a16:rowId xmlns:a16="http://schemas.microsoft.com/office/drawing/2014/main" val="3434109913"/>
                  </a:ext>
                </a:extLst>
              </a:tr>
              <a:tr h="1104196">
                <a:tc>
                  <a:txBody>
                    <a:bodyPr/>
                    <a:lstStyle/>
                    <a:p>
                      <a:pPr algn="ctr" fontAlgn="base"/>
                      <a:r>
                        <a:rPr lang="es-ES" sz="2000" b="1" i="0" u="none" strike="noStrike">
                          <a:solidFill>
                            <a:srgbClr val="001689"/>
                          </a:solidFill>
                          <a:effectLst/>
                          <a:latin typeface="Montserrat" panose="00000500000000000000" pitchFamily="2" charset="0"/>
                        </a:rPr>
                        <a:t>Actividad</a:t>
                      </a:r>
                      <a:r>
                        <a:rPr lang="es-ES" sz="2000" b="1" i="0">
                          <a:solidFill>
                            <a:srgbClr val="FFFFFF"/>
                          </a:solidFill>
                          <a:effectLst/>
                          <a:latin typeface="Montserrat" panose="00000500000000000000" pitchFamily="2" charset="0"/>
                        </a:rPr>
                        <a:t>​</a:t>
                      </a:r>
                      <a:endParaRPr lang="es-ES" sz="2000" b="1" i="0">
                        <a:solidFill>
                          <a:srgbClr val="FFFFFF"/>
                        </a:solidFill>
                        <a:effectLst/>
                      </a:endParaRPr>
                    </a:p>
                  </a:txBody>
                  <a:tcPr marL="76814" marR="76814" marT="38407" marB="3840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tc>
                  <a:txBody>
                    <a:bodyPr/>
                    <a:lstStyle/>
                    <a:p>
                      <a:pPr algn="just" fontAlgn="base"/>
                      <a:r>
                        <a:rPr lang="es-MX" sz="2000" b="1" i="0">
                          <a:solidFill>
                            <a:srgbClr val="001689"/>
                          </a:solidFill>
                          <a:effectLst/>
                          <a:latin typeface="Montserrat" panose="00000500000000000000" pitchFamily="2" charset="0"/>
                        </a:rPr>
                        <a:t>Opiniones jurídicas emitas, para brindar mayor seguridad jurídica a las operaciones relacionadas con el crédito público.</a:t>
                      </a:r>
                      <a:r>
                        <a:rPr lang="es-MX" sz="2000" b="0" i="0">
                          <a:solidFill>
                            <a:srgbClr val="000000"/>
                          </a:solidFill>
                          <a:effectLst/>
                          <a:latin typeface="Montserrat" panose="00000500000000000000" pitchFamily="2" charset="0"/>
                        </a:rPr>
                        <a:t>​</a:t>
                      </a:r>
                      <a:endParaRPr lang="es-MX" sz="2000" b="0" i="0">
                        <a:solidFill>
                          <a:srgbClr val="000000"/>
                        </a:solidFill>
                        <a:effectLst/>
                      </a:endParaRPr>
                    </a:p>
                  </a:txBody>
                  <a:tcPr marL="76814" marR="76814" marT="38407" marB="3840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tc>
                  <a:txBody>
                    <a:bodyPr/>
                    <a:lstStyle/>
                    <a:p>
                      <a:pPr algn="just" fontAlgn="base"/>
                      <a:r>
                        <a:rPr lang="es-MX" sz="2000" b="1" i="0">
                          <a:solidFill>
                            <a:srgbClr val="001689"/>
                          </a:solidFill>
                          <a:effectLst/>
                          <a:latin typeface="Montserrat" panose="00000500000000000000" pitchFamily="2" charset="0"/>
                        </a:rPr>
                        <a:t>Porcentaje de opiniones jurídicas emitas</a:t>
                      </a:r>
                      <a:r>
                        <a:rPr lang="es-MX" sz="2000" b="0" i="0">
                          <a:solidFill>
                            <a:srgbClr val="000000"/>
                          </a:solidFill>
                          <a:effectLst/>
                          <a:latin typeface="Montserrat" panose="00000500000000000000" pitchFamily="2" charset="0"/>
                        </a:rPr>
                        <a:t>​</a:t>
                      </a:r>
                      <a:endParaRPr lang="es-MX" sz="2000" b="0" i="0">
                        <a:solidFill>
                          <a:srgbClr val="000000"/>
                        </a:solidFill>
                        <a:effectLst/>
                      </a:endParaRPr>
                    </a:p>
                  </a:txBody>
                  <a:tcPr marL="76814" marR="76814" marT="38407" marB="3840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tc>
                  <a:txBody>
                    <a:bodyPr/>
                    <a:lstStyle/>
                    <a:p>
                      <a:pPr algn="ctr" fontAlgn="base"/>
                      <a:r>
                        <a:rPr lang="es-MX" sz="2000" b="1" i="0" dirty="0">
                          <a:solidFill>
                            <a:srgbClr val="001689"/>
                          </a:solidFill>
                          <a:effectLst/>
                          <a:latin typeface="Montserrat" panose="00000500000000000000" pitchFamily="2" charset="0"/>
                        </a:rPr>
                        <a:t>Gestión - Eficacia - Semestral</a:t>
                      </a:r>
                      <a:r>
                        <a:rPr lang="es-MX" sz="2000" b="0" i="0" dirty="0">
                          <a:solidFill>
                            <a:srgbClr val="000000"/>
                          </a:solidFill>
                          <a:effectLst/>
                          <a:latin typeface="Montserrat" panose="00000500000000000000" pitchFamily="2" charset="0"/>
                        </a:rPr>
                        <a:t>​</a:t>
                      </a:r>
                      <a:endParaRPr lang="es-MX" sz="2000" b="0" i="0" dirty="0">
                        <a:solidFill>
                          <a:srgbClr val="000000"/>
                        </a:solidFill>
                        <a:effectLst/>
                      </a:endParaRPr>
                    </a:p>
                  </a:txBody>
                  <a:tcPr marL="76814" marR="76814" marT="38407" marB="3840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F6FF"/>
                    </a:solidFill>
                  </a:tcPr>
                </a:tc>
                <a:extLst>
                  <a:ext uri="{0D108BD9-81ED-4DB2-BD59-A6C34878D82A}">
                    <a16:rowId xmlns:a16="http://schemas.microsoft.com/office/drawing/2014/main" val="3458375637"/>
                  </a:ext>
                </a:extLst>
              </a:tr>
            </a:tbl>
          </a:graphicData>
        </a:graphic>
      </p:graphicFrame>
      <p:sp>
        <p:nvSpPr>
          <p:cNvPr id="7" name="Rectangle 1"/>
          <p:cNvSpPr>
            <a:spLocks noChangeArrowheads="1"/>
          </p:cNvSpPr>
          <p:nvPr/>
        </p:nvSpPr>
        <p:spPr bwMode="auto">
          <a:xfrm>
            <a:off x="1905366" y="2928368"/>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marL="457200" algn="l" rtl="0" eaLnBrk="0" fontAlgn="base" hangingPunct="0">
              <a:spcBef>
                <a:spcPct val="0"/>
              </a:spcBef>
              <a:spcAft>
                <a:spcPct val="0"/>
              </a:spcAft>
              <a:defRPr>
                <a:solidFill>
                  <a:schemeClr val="tx1"/>
                </a:solidFill>
                <a:latin typeface="Arial" panose="020B0604020202020204" pitchFamily="34" charset="0"/>
              </a:defRPr>
            </a:lvl2pPr>
            <a:lvl3pPr marL="914400" algn="l" rtl="0" eaLnBrk="0" fontAlgn="base" hangingPunct="0">
              <a:spcBef>
                <a:spcPct val="0"/>
              </a:spcBef>
              <a:spcAft>
                <a:spcPct val="0"/>
              </a:spcAft>
              <a:defRPr>
                <a:solidFill>
                  <a:schemeClr val="tx1"/>
                </a:solidFill>
                <a:latin typeface="Arial" panose="020B0604020202020204" pitchFamily="34" charset="0"/>
              </a:defRPr>
            </a:lvl3pPr>
            <a:lvl4pPr marL="1371600" algn="l" rtl="0" eaLnBrk="0" fontAlgn="base" hangingPunct="0">
              <a:spcBef>
                <a:spcPct val="0"/>
              </a:spcBef>
              <a:spcAft>
                <a:spcPct val="0"/>
              </a:spcAft>
              <a:defRPr>
                <a:solidFill>
                  <a:schemeClr val="tx1"/>
                </a:solidFill>
                <a:latin typeface="Arial" panose="020B0604020202020204" pitchFamily="34" charset="0"/>
              </a:defRPr>
            </a:lvl4pPr>
            <a:lvl5pPr marL="1828800" algn="l" rtl="0" eaLnBrk="0" fontAlgn="base" hangingPunct="0">
              <a:spcBef>
                <a:spcPct val="0"/>
              </a:spcBef>
              <a:spcAft>
                <a:spcPct val="0"/>
              </a:spcAft>
              <a:defRPr>
                <a:solidFill>
                  <a:schemeClr val="tx1"/>
                </a:solidFill>
                <a:latin typeface="Arial" panose="020B0604020202020204" pitchFamily="34" charset="0"/>
              </a:defRPr>
            </a:lvl5pPr>
            <a:lvl6pPr marL="2286000" algn="l" rtl="0" eaLnBrk="0" fontAlgn="base" hangingPunct="0">
              <a:spcBef>
                <a:spcPct val="0"/>
              </a:spcBef>
              <a:spcAft>
                <a:spcPct val="0"/>
              </a:spcAft>
              <a:defRPr>
                <a:solidFill>
                  <a:schemeClr val="tx1"/>
                </a:solidFill>
                <a:latin typeface="Arial" panose="020B0604020202020204" pitchFamily="34" charset="0"/>
              </a:defRPr>
            </a:lvl6pPr>
            <a:lvl7pPr marL="2743200" algn="l" rtl="0" eaLnBrk="0" fontAlgn="base" hangingPunct="0">
              <a:spcBef>
                <a:spcPct val="0"/>
              </a:spcBef>
              <a:spcAft>
                <a:spcPct val="0"/>
              </a:spcAft>
              <a:defRPr>
                <a:solidFill>
                  <a:schemeClr val="tx1"/>
                </a:solidFill>
                <a:latin typeface="Arial" panose="020B0604020202020204" pitchFamily="34" charset="0"/>
              </a:defRPr>
            </a:lvl7pPr>
            <a:lvl8pPr marL="3200400" algn="l" rtl="0" eaLnBrk="0" fontAlgn="base" hangingPunct="0">
              <a:spcBef>
                <a:spcPct val="0"/>
              </a:spcBef>
              <a:spcAft>
                <a:spcPct val="0"/>
              </a:spcAft>
              <a:defRPr>
                <a:solidFill>
                  <a:schemeClr val="tx1"/>
                </a:solidFill>
                <a:latin typeface="Arial" panose="020B0604020202020204" pitchFamily="34" charset="0"/>
              </a:defRPr>
            </a:lvl8pPr>
            <a:lvl9pPr marL="3657600"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a:t>
            </a:r>
            <a:endParaRPr kumimoji="0" lang="es-MX" altLang="es-MX" sz="1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240383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8759928"/>
            <a:ext cx="18275935" cy="1527175"/>
          </a:xfrm>
          <a:custGeom>
            <a:avLst/>
            <a:gdLst/>
            <a:ahLst/>
            <a:cxnLst/>
            <a:rect l="l" t="t" r="r" b="b"/>
            <a:pathLst>
              <a:path w="18275935" h="1527175">
                <a:moveTo>
                  <a:pt x="0" y="0"/>
                </a:moveTo>
                <a:lnTo>
                  <a:pt x="18275497" y="0"/>
                </a:lnTo>
                <a:lnTo>
                  <a:pt x="18275497" y="1527071"/>
                </a:lnTo>
                <a:lnTo>
                  <a:pt x="0" y="1527071"/>
                </a:lnTo>
                <a:lnTo>
                  <a:pt x="0" y="0"/>
                </a:lnTo>
                <a:close/>
              </a:path>
            </a:pathLst>
          </a:custGeom>
          <a:solidFill>
            <a:srgbClr val="FFFFFF"/>
          </a:solidFill>
        </p:spPr>
        <p:txBody>
          <a:bodyPr wrap="square" lIns="0" tIns="0" rIns="0" bIns="0" rtlCol="0"/>
          <a:lstStyle/>
          <a:p>
            <a:endParaRPr/>
          </a:p>
        </p:txBody>
      </p:sp>
      <p:sp>
        <p:nvSpPr>
          <p:cNvPr id="5" name="object 5"/>
          <p:cNvSpPr txBox="1">
            <a:spLocks noGrp="1"/>
          </p:cNvSpPr>
          <p:nvPr>
            <p:ph type="ctrTitle"/>
          </p:nvPr>
        </p:nvSpPr>
        <p:spPr>
          <a:xfrm>
            <a:off x="533400" y="4533900"/>
            <a:ext cx="10197355" cy="1258037"/>
          </a:xfrm>
          <a:prstGeom prst="rect">
            <a:avLst/>
          </a:prstGeom>
        </p:spPr>
        <p:txBody>
          <a:bodyPr vert="horz" wrap="square" lIns="0" tIns="148590" rIns="0" bIns="0" rtlCol="0">
            <a:spAutoFit/>
          </a:bodyPr>
          <a:lstStyle/>
          <a:p>
            <a:r>
              <a:rPr lang="es-MX" sz="7200" dirty="0" smtClean="0">
                <a:solidFill>
                  <a:srgbClr val="001689"/>
                </a:solidFill>
                <a:latin typeface="Montserrat" panose="00000500000000000000" pitchFamily="2" charset="0"/>
              </a:rPr>
              <a:t>Conclusiones</a:t>
            </a:r>
            <a:r>
              <a:rPr lang="es-MX" sz="7200" dirty="0" smtClean="0">
                <a:solidFill>
                  <a:srgbClr val="EB8517"/>
                </a:solidFill>
                <a:latin typeface="Montserrat" panose="00000500000000000000" pitchFamily="2" charset="0"/>
              </a:rPr>
              <a:t>.</a:t>
            </a:r>
            <a:endParaRPr lang="es-MX" sz="7200" dirty="0">
              <a:solidFill>
                <a:srgbClr val="EB8517"/>
              </a:solidFill>
              <a:latin typeface="Montserrat" panose="00000500000000000000" pitchFamily="2" charset="0"/>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9107080"/>
            <a:ext cx="5314833" cy="832869"/>
          </a:xfrm>
          <a:prstGeom prst="rect">
            <a:avLst/>
          </a:prstGeom>
        </p:spPr>
      </p:pic>
      <p:pic>
        <p:nvPicPr>
          <p:cNvPr id="7" name="Picture 7">
            <a:extLst>
              <a:ext uri="{FF2B5EF4-FFF2-40B4-BE49-F238E27FC236}">
                <a16:creationId xmlns:a16="http://schemas.microsoft.com/office/drawing/2014/main" id="{BC82D3EF-613D-6579-12F5-E13D16B2A75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2000" y="904780"/>
            <a:ext cx="4560165" cy="1397864"/>
          </a:xfrm>
          <a:prstGeom prst="rect">
            <a:avLst/>
          </a:prstGeom>
        </p:spPr>
      </p:pic>
    </p:spTree>
    <p:extLst>
      <p:ext uri="{BB962C8B-B14F-4D97-AF65-F5344CB8AC3E}">
        <p14:creationId xmlns:p14="http://schemas.microsoft.com/office/powerpoint/2010/main" val="2279773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5" name="object 5"/>
          <p:cNvSpPr txBox="1">
            <a:spLocks noGrp="1"/>
          </p:cNvSpPr>
          <p:nvPr>
            <p:ph type="title"/>
          </p:nvPr>
        </p:nvSpPr>
        <p:spPr>
          <a:xfrm>
            <a:off x="1016000" y="810949"/>
            <a:ext cx="12533630" cy="574516"/>
          </a:xfrm>
          <a:prstGeom prst="rect">
            <a:avLst/>
          </a:prstGeom>
        </p:spPr>
        <p:txBody>
          <a:bodyPr vert="horz" wrap="square" lIns="0" tIns="12700" rIns="0" bIns="0" rtlCol="0">
            <a:spAutoFit/>
          </a:bodyPr>
          <a:lstStyle/>
          <a:p>
            <a:pPr marL="12700">
              <a:lnSpc>
                <a:spcPct val="100000"/>
              </a:lnSpc>
              <a:spcBef>
                <a:spcPts val="100"/>
              </a:spcBef>
            </a:pPr>
            <a:r>
              <a:rPr lang="es-MX" dirty="0" smtClean="0">
                <a:solidFill>
                  <a:srgbClr val="001689"/>
                </a:solidFill>
                <a:latin typeface="Montserrat" panose="00000500000000000000" pitchFamily="2" charset="0"/>
              </a:rPr>
              <a:t>Conclusiones</a:t>
            </a:r>
            <a:endParaRPr dirty="0">
              <a:solidFill>
                <a:srgbClr val="001689"/>
              </a:solidFill>
              <a:latin typeface="Montserrat" panose="00000500000000000000" pitchFamily="2" charset="0"/>
            </a:endParaRPr>
          </a:p>
        </p:txBody>
      </p:sp>
      <p:sp>
        <p:nvSpPr>
          <p:cNvPr id="6" name="object 6"/>
          <p:cNvSpPr/>
          <p:nvPr/>
        </p:nvSpPr>
        <p:spPr>
          <a:xfrm>
            <a:off x="0" y="1648586"/>
            <a:ext cx="3916679" cy="38100"/>
          </a:xfrm>
          <a:custGeom>
            <a:avLst/>
            <a:gdLst/>
            <a:ahLst/>
            <a:cxnLst/>
            <a:rect l="l" t="t" r="r" b="b"/>
            <a:pathLst>
              <a:path w="3916679" h="38100">
                <a:moveTo>
                  <a:pt x="0" y="38099"/>
                </a:moveTo>
                <a:lnTo>
                  <a:pt x="0" y="0"/>
                </a:lnTo>
                <a:lnTo>
                  <a:pt x="3916242" y="0"/>
                </a:lnTo>
                <a:lnTo>
                  <a:pt x="3916242" y="38099"/>
                </a:lnTo>
                <a:lnTo>
                  <a:pt x="0" y="38099"/>
                </a:lnTo>
                <a:close/>
              </a:path>
            </a:pathLst>
          </a:custGeom>
          <a:solidFill>
            <a:srgbClr val="E98517"/>
          </a:solidFill>
        </p:spPr>
        <p:txBody>
          <a:bodyPr wrap="square" lIns="0" tIns="0" rIns="0" bIns="0" rtlCol="0"/>
          <a:lstStyle/>
          <a:p>
            <a:endParaRPr/>
          </a:p>
        </p:txBody>
      </p:sp>
      <p:pic>
        <p:nvPicPr>
          <p:cNvPr id="8" name="Picture 7">
            <a:extLst>
              <a:ext uri="{FF2B5EF4-FFF2-40B4-BE49-F238E27FC236}">
                <a16:creationId xmlns:a16="http://schemas.microsoft.com/office/drawing/2014/main" id="{A20EA7A8-A10E-5304-1D02-6B3C8D929A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249400" y="517157"/>
            <a:ext cx="3459858" cy="1060578"/>
          </a:xfrm>
          <a:prstGeom prst="rect">
            <a:avLst/>
          </a:prstGeom>
        </p:spPr>
      </p:pic>
      <p:sp>
        <p:nvSpPr>
          <p:cNvPr id="11" name="object 4"/>
          <p:cNvSpPr txBox="1">
            <a:spLocks/>
          </p:cNvSpPr>
          <p:nvPr/>
        </p:nvSpPr>
        <p:spPr>
          <a:xfrm>
            <a:off x="2743200" y="2612539"/>
            <a:ext cx="13453320" cy="725198"/>
          </a:xfrm>
          <a:prstGeom prst="rect">
            <a:avLst/>
          </a:prstGeom>
        </p:spPr>
        <p:txBody>
          <a:bodyPr vert="horz" wrap="square" lIns="0" tIns="27939" rIns="0" bIns="0" rtlCol="0">
            <a:spAutoFit/>
          </a:bodyPr>
          <a:lstStyle>
            <a:lvl1pPr marL="0">
              <a:defRPr sz="2400" b="0" i="0">
                <a:solidFill>
                  <a:srgbClr val="001689"/>
                </a:solidFill>
                <a:latin typeface="DM Sans"/>
                <a:ea typeface="+mn-ea"/>
                <a:cs typeface="DM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buClr>
                <a:srgbClr val="EB8517"/>
              </a:buClr>
            </a:pPr>
            <a:r>
              <a:rPr lang="es-MX" sz="1600" dirty="0">
                <a:latin typeface="Montserrat" panose="00000500000000000000" pitchFamily="2" charset="0"/>
              </a:rPr>
              <a:t>El desconocimiento o falta de interés en la Metodología de Marco Lógico (MML), por parte de las unidades responsables y hacedores de política </a:t>
            </a:r>
            <a:r>
              <a:rPr lang="es-MX" sz="1600" dirty="0" smtClean="0">
                <a:latin typeface="Montserrat" panose="00000500000000000000" pitchFamily="2" charset="0"/>
              </a:rPr>
              <a:t>pública → Puede </a:t>
            </a:r>
            <a:r>
              <a:rPr lang="es-MX" sz="1600" dirty="0">
                <a:latin typeface="Montserrat" panose="00000500000000000000" pitchFamily="2" charset="0"/>
              </a:rPr>
              <a:t>afectar la eficiencia, efectividad y sostenibilidad de los programas presupuestarios. </a:t>
            </a:r>
          </a:p>
        </p:txBody>
      </p:sp>
      <p:grpSp>
        <p:nvGrpSpPr>
          <p:cNvPr id="4" name="Grupo 3"/>
          <p:cNvGrpSpPr/>
          <p:nvPr/>
        </p:nvGrpSpPr>
        <p:grpSpPr>
          <a:xfrm>
            <a:off x="1719379" y="2644652"/>
            <a:ext cx="720000" cy="720000"/>
            <a:chOff x="1600200" y="2324100"/>
            <a:chExt cx="1188000" cy="1188000"/>
          </a:xfrm>
        </p:grpSpPr>
        <p:sp>
          <p:nvSpPr>
            <p:cNvPr id="2" name="Elipse 1"/>
            <p:cNvSpPr/>
            <p:nvPr/>
          </p:nvSpPr>
          <p:spPr>
            <a:xfrm>
              <a:off x="1600200" y="2324100"/>
              <a:ext cx="1188000" cy="1188000"/>
            </a:xfrm>
            <a:prstGeom prst="ellipse">
              <a:avLst/>
            </a:prstGeom>
            <a:solidFill>
              <a:srgbClr val="BBC1E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a:extLst>
                <a:ext uri="{FF2B5EF4-FFF2-40B4-BE49-F238E27FC236}">
                  <a16:creationId xmlns:a16="http://schemas.microsoft.com/office/drawing/2014/main" id="{C19C0918-48A7-4EF3-BCD3-C9F3EC0114FB}"/>
                </a:ext>
              </a:extLst>
            </p:cNvPr>
            <p:cNvSpPr/>
            <p:nvPr/>
          </p:nvSpPr>
          <p:spPr>
            <a:xfrm>
              <a:off x="1896946" y="2502600"/>
              <a:ext cx="738014" cy="761747"/>
            </a:xfrm>
            <a:prstGeom prst="rect">
              <a:avLst/>
            </a:prstGeom>
            <a:effectLst/>
          </p:spPr>
          <p:txBody>
            <a:bodyPr wrap="square">
              <a:spAutoFit/>
            </a:bodyPr>
            <a:lstStyle/>
            <a:p>
              <a:pPr algn="ctr"/>
              <a:r>
                <a:rPr lang="es-MX" sz="2400" b="1" dirty="0" smtClean="0">
                  <a:solidFill>
                    <a:srgbClr val="001392"/>
                  </a:solidFill>
                  <a:latin typeface="Montserrat" panose="00000500000000000000" pitchFamily="2" charset="0"/>
                  <a:ea typeface="+mj-ea"/>
                  <a:cs typeface="DM Sans"/>
                </a:rPr>
                <a:t>1</a:t>
              </a:r>
              <a:r>
                <a:rPr lang="es-MX" sz="2400" b="1" dirty="0" smtClean="0">
                  <a:solidFill>
                    <a:srgbClr val="EB8517"/>
                  </a:solidFill>
                  <a:latin typeface="Montserrat" panose="00000500000000000000" pitchFamily="2" charset="0"/>
                  <a:ea typeface="+mj-ea"/>
                  <a:cs typeface="DM Sans"/>
                </a:rPr>
                <a:t>.</a:t>
              </a:r>
              <a:endParaRPr lang="es-MX" sz="3600" dirty="0" smtClean="0">
                <a:solidFill>
                  <a:srgbClr val="001689"/>
                </a:solidFill>
                <a:latin typeface="Montserrat" panose="00000500000000000000" pitchFamily="2" charset="0"/>
                <a:ea typeface="+mn-ea"/>
                <a:cs typeface="DM Sans"/>
              </a:endParaRPr>
            </a:p>
          </p:txBody>
        </p:sp>
      </p:grpSp>
      <p:sp>
        <p:nvSpPr>
          <p:cNvPr id="10" name="Rectángulo 9"/>
          <p:cNvSpPr/>
          <p:nvPr/>
        </p:nvSpPr>
        <p:spPr>
          <a:xfrm>
            <a:off x="2727007" y="3663117"/>
            <a:ext cx="13485705" cy="789319"/>
          </a:xfrm>
          <a:prstGeom prst="rect">
            <a:avLst/>
          </a:prstGeom>
        </p:spPr>
        <p:txBody>
          <a:bodyPr vert="horz" wrap="square" lIns="0" tIns="27939" rIns="0" bIns="0" rtlCol="0">
            <a:spAutoFit/>
          </a:bodyPr>
          <a:lstStyle/>
          <a:p>
            <a:pPr>
              <a:lnSpc>
                <a:spcPct val="150000"/>
              </a:lnSpc>
              <a:buClr>
                <a:srgbClr val="EB8517"/>
              </a:buClr>
            </a:pPr>
            <a:r>
              <a:rPr lang="es-MX" sz="1600" dirty="0">
                <a:solidFill>
                  <a:srgbClr val="001689"/>
                </a:solidFill>
                <a:latin typeface="Montserrat" panose="00000500000000000000" pitchFamily="2" charset="0"/>
                <a:ea typeface="+mn-ea"/>
                <a:cs typeface="DM Sans"/>
              </a:rPr>
              <a:t>La mala planificación del programa puede dificultar la articulación clara de los problemas que se intentan resolver y la definición de objetivos alcanzables y medibles. </a:t>
            </a:r>
          </a:p>
        </p:txBody>
      </p:sp>
      <p:sp>
        <p:nvSpPr>
          <p:cNvPr id="21" name="Rectángulo 20"/>
          <p:cNvSpPr/>
          <p:nvPr/>
        </p:nvSpPr>
        <p:spPr>
          <a:xfrm>
            <a:off x="2710815" y="4777816"/>
            <a:ext cx="13485705" cy="1200329"/>
          </a:xfrm>
          <a:prstGeom prst="rect">
            <a:avLst/>
          </a:prstGeom>
        </p:spPr>
        <p:txBody>
          <a:bodyPr wrap="square">
            <a:spAutoFit/>
          </a:bodyPr>
          <a:lstStyle/>
          <a:p>
            <a:pPr>
              <a:lnSpc>
                <a:spcPct val="150000"/>
              </a:lnSpc>
              <a:buClr>
                <a:srgbClr val="EB8517"/>
              </a:buClr>
            </a:pPr>
            <a:r>
              <a:rPr lang="es-MX" sz="1600" dirty="0">
                <a:solidFill>
                  <a:srgbClr val="001689"/>
                </a:solidFill>
                <a:latin typeface="Montserrat" panose="00000500000000000000" pitchFamily="2" charset="0"/>
                <a:ea typeface="+mn-ea"/>
                <a:cs typeface="DM Sans"/>
              </a:rPr>
              <a:t>La implementación efectiva de la MML requiere personal capacitado que entienda los conceptos y técnicas de la </a:t>
            </a:r>
            <a:r>
              <a:rPr lang="es-MX" sz="1600" dirty="0" smtClean="0">
                <a:solidFill>
                  <a:srgbClr val="001689"/>
                </a:solidFill>
                <a:latin typeface="Montserrat" panose="00000500000000000000" pitchFamily="2" charset="0"/>
                <a:ea typeface="+mn-ea"/>
                <a:cs typeface="DM Sans"/>
              </a:rPr>
              <a:t>metodología → De </a:t>
            </a:r>
            <a:r>
              <a:rPr lang="es-MX" sz="1600" dirty="0">
                <a:solidFill>
                  <a:srgbClr val="001689"/>
                </a:solidFill>
                <a:latin typeface="Montserrat" panose="00000500000000000000" pitchFamily="2" charset="0"/>
                <a:ea typeface="+mn-ea"/>
                <a:cs typeface="DM Sans"/>
              </a:rPr>
              <a:t>lo contrario, las unidades ejecutoras pueden tener dificultades para adoptar y aplicar la MML de manera efectiva, comprometiendo la calidad y el éxito del proyecto.</a:t>
            </a:r>
          </a:p>
        </p:txBody>
      </p:sp>
      <p:grpSp>
        <p:nvGrpSpPr>
          <p:cNvPr id="22" name="Grupo 21"/>
          <p:cNvGrpSpPr/>
          <p:nvPr/>
        </p:nvGrpSpPr>
        <p:grpSpPr>
          <a:xfrm>
            <a:off x="1719379" y="3697776"/>
            <a:ext cx="720000" cy="720000"/>
            <a:chOff x="1600200" y="2324100"/>
            <a:chExt cx="1188000" cy="1188000"/>
          </a:xfrm>
        </p:grpSpPr>
        <p:sp>
          <p:nvSpPr>
            <p:cNvPr id="23" name="Elipse 22"/>
            <p:cNvSpPr/>
            <p:nvPr/>
          </p:nvSpPr>
          <p:spPr>
            <a:xfrm>
              <a:off x="1600200" y="2324100"/>
              <a:ext cx="1188000" cy="1188000"/>
            </a:xfrm>
            <a:prstGeom prst="ellipse">
              <a:avLst/>
            </a:prstGeom>
            <a:solidFill>
              <a:srgbClr val="BBC1E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Rectángulo 23">
              <a:extLst>
                <a:ext uri="{FF2B5EF4-FFF2-40B4-BE49-F238E27FC236}">
                  <a16:creationId xmlns:a16="http://schemas.microsoft.com/office/drawing/2014/main" id="{C19C0918-48A7-4EF3-BCD3-C9F3EC0114FB}"/>
                </a:ext>
              </a:extLst>
            </p:cNvPr>
            <p:cNvSpPr/>
            <p:nvPr/>
          </p:nvSpPr>
          <p:spPr>
            <a:xfrm>
              <a:off x="1896946" y="2502600"/>
              <a:ext cx="738014" cy="761747"/>
            </a:xfrm>
            <a:prstGeom prst="rect">
              <a:avLst/>
            </a:prstGeom>
            <a:effectLst/>
          </p:spPr>
          <p:txBody>
            <a:bodyPr wrap="square">
              <a:spAutoFit/>
            </a:bodyPr>
            <a:lstStyle/>
            <a:p>
              <a:pPr algn="ctr"/>
              <a:r>
                <a:rPr lang="es-MX" sz="2400" b="1" dirty="0">
                  <a:solidFill>
                    <a:srgbClr val="001392"/>
                  </a:solidFill>
                  <a:latin typeface="Montserrat" panose="00000500000000000000" pitchFamily="2" charset="0"/>
                  <a:ea typeface="+mj-ea"/>
                  <a:cs typeface="DM Sans"/>
                </a:rPr>
                <a:t>2</a:t>
              </a:r>
              <a:r>
                <a:rPr lang="es-MX" sz="2400" b="1" dirty="0" smtClean="0">
                  <a:solidFill>
                    <a:srgbClr val="EB8517"/>
                  </a:solidFill>
                  <a:latin typeface="Montserrat" panose="00000500000000000000" pitchFamily="2" charset="0"/>
                  <a:ea typeface="+mj-ea"/>
                  <a:cs typeface="DM Sans"/>
                </a:rPr>
                <a:t>.</a:t>
              </a:r>
              <a:endParaRPr lang="es-MX" sz="3600" dirty="0" smtClean="0">
                <a:solidFill>
                  <a:srgbClr val="001689"/>
                </a:solidFill>
                <a:latin typeface="Montserrat" panose="00000500000000000000" pitchFamily="2" charset="0"/>
                <a:ea typeface="+mn-ea"/>
                <a:cs typeface="DM Sans"/>
              </a:endParaRPr>
            </a:p>
          </p:txBody>
        </p:sp>
      </p:grpSp>
      <p:grpSp>
        <p:nvGrpSpPr>
          <p:cNvPr id="25" name="Grupo 24"/>
          <p:cNvGrpSpPr/>
          <p:nvPr/>
        </p:nvGrpSpPr>
        <p:grpSpPr>
          <a:xfrm>
            <a:off x="1719379" y="4997141"/>
            <a:ext cx="720000" cy="720000"/>
            <a:chOff x="1600200" y="2324100"/>
            <a:chExt cx="1188000" cy="1188000"/>
          </a:xfrm>
        </p:grpSpPr>
        <p:sp>
          <p:nvSpPr>
            <p:cNvPr id="26" name="Elipse 25"/>
            <p:cNvSpPr/>
            <p:nvPr/>
          </p:nvSpPr>
          <p:spPr>
            <a:xfrm>
              <a:off x="1600200" y="2324100"/>
              <a:ext cx="1188000" cy="1188000"/>
            </a:xfrm>
            <a:prstGeom prst="ellipse">
              <a:avLst/>
            </a:prstGeom>
            <a:solidFill>
              <a:srgbClr val="BBC1E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Rectángulo 26">
              <a:extLst>
                <a:ext uri="{FF2B5EF4-FFF2-40B4-BE49-F238E27FC236}">
                  <a16:creationId xmlns:a16="http://schemas.microsoft.com/office/drawing/2014/main" id="{C19C0918-48A7-4EF3-BCD3-C9F3EC0114FB}"/>
                </a:ext>
              </a:extLst>
            </p:cNvPr>
            <p:cNvSpPr/>
            <p:nvPr/>
          </p:nvSpPr>
          <p:spPr>
            <a:xfrm>
              <a:off x="1896946" y="2502600"/>
              <a:ext cx="738014" cy="761747"/>
            </a:xfrm>
            <a:prstGeom prst="rect">
              <a:avLst/>
            </a:prstGeom>
            <a:effectLst/>
          </p:spPr>
          <p:txBody>
            <a:bodyPr wrap="square">
              <a:spAutoFit/>
            </a:bodyPr>
            <a:lstStyle/>
            <a:p>
              <a:pPr algn="ctr"/>
              <a:r>
                <a:rPr lang="es-MX" sz="2400" b="1" dirty="0" smtClean="0">
                  <a:solidFill>
                    <a:srgbClr val="001392"/>
                  </a:solidFill>
                  <a:latin typeface="Montserrat" panose="00000500000000000000" pitchFamily="2" charset="0"/>
                  <a:ea typeface="+mj-ea"/>
                  <a:cs typeface="DM Sans"/>
                </a:rPr>
                <a:t>3</a:t>
              </a:r>
              <a:r>
                <a:rPr lang="es-MX" sz="2400" b="1" dirty="0" smtClean="0">
                  <a:solidFill>
                    <a:srgbClr val="EB8517"/>
                  </a:solidFill>
                  <a:latin typeface="Montserrat" panose="00000500000000000000" pitchFamily="2" charset="0"/>
                  <a:ea typeface="+mj-ea"/>
                  <a:cs typeface="DM Sans"/>
                </a:rPr>
                <a:t>.</a:t>
              </a:r>
              <a:endParaRPr lang="es-MX" sz="3600" dirty="0" smtClean="0">
                <a:solidFill>
                  <a:srgbClr val="001689"/>
                </a:solidFill>
                <a:latin typeface="Montserrat" panose="00000500000000000000" pitchFamily="2" charset="0"/>
                <a:ea typeface="+mn-ea"/>
                <a:cs typeface="DM Sans"/>
              </a:endParaRPr>
            </a:p>
          </p:txBody>
        </p:sp>
      </p:grpSp>
      <p:pic>
        <p:nvPicPr>
          <p:cNvPr id="20" name="Imagen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9107080"/>
            <a:ext cx="5314833" cy="832869"/>
          </a:xfrm>
          <a:prstGeom prst="rect">
            <a:avLst/>
          </a:prstGeom>
        </p:spPr>
      </p:pic>
    </p:spTree>
    <p:extLst>
      <p:ext uri="{BB962C8B-B14F-4D97-AF65-F5344CB8AC3E}">
        <p14:creationId xmlns:p14="http://schemas.microsoft.com/office/powerpoint/2010/main" val="4111920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6" name="object 6"/>
          <p:cNvSpPr/>
          <p:nvPr/>
        </p:nvSpPr>
        <p:spPr>
          <a:xfrm>
            <a:off x="0" y="1648586"/>
            <a:ext cx="3916679" cy="38100"/>
          </a:xfrm>
          <a:custGeom>
            <a:avLst/>
            <a:gdLst/>
            <a:ahLst/>
            <a:cxnLst/>
            <a:rect l="l" t="t" r="r" b="b"/>
            <a:pathLst>
              <a:path w="3916679" h="38100">
                <a:moveTo>
                  <a:pt x="0" y="38099"/>
                </a:moveTo>
                <a:lnTo>
                  <a:pt x="0" y="0"/>
                </a:lnTo>
                <a:lnTo>
                  <a:pt x="3916242" y="0"/>
                </a:lnTo>
                <a:lnTo>
                  <a:pt x="3916242" y="38099"/>
                </a:lnTo>
                <a:lnTo>
                  <a:pt x="0" y="38099"/>
                </a:lnTo>
                <a:close/>
              </a:path>
            </a:pathLst>
          </a:custGeom>
          <a:solidFill>
            <a:srgbClr val="E98517"/>
          </a:solidFill>
        </p:spPr>
        <p:txBody>
          <a:bodyPr wrap="square" lIns="0" tIns="0" rIns="0" bIns="0" rtlCol="0"/>
          <a:lstStyle/>
          <a:p>
            <a:endParaRPr/>
          </a:p>
        </p:txBody>
      </p:sp>
      <p:pic>
        <p:nvPicPr>
          <p:cNvPr id="8" name="Picture 7">
            <a:extLst>
              <a:ext uri="{FF2B5EF4-FFF2-40B4-BE49-F238E27FC236}">
                <a16:creationId xmlns:a16="http://schemas.microsoft.com/office/drawing/2014/main" id="{A20EA7A8-A10E-5304-1D02-6B3C8D929A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249400" y="517157"/>
            <a:ext cx="3459858" cy="1060578"/>
          </a:xfrm>
          <a:prstGeom prst="rect">
            <a:avLst/>
          </a:prstGeom>
        </p:spPr>
      </p:pic>
      <p:sp>
        <p:nvSpPr>
          <p:cNvPr id="11" name="object 4"/>
          <p:cNvSpPr txBox="1">
            <a:spLocks noGrp="1"/>
          </p:cNvSpPr>
          <p:nvPr>
            <p:ph type="body" idx="1"/>
          </p:nvPr>
        </p:nvSpPr>
        <p:spPr>
          <a:xfrm>
            <a:off x="891699" y="2165144"/>
            <a:ext cx="10582450" cy="5014192"/>
          </a:xfrm>
          <a:prstGeom prst="rect">
            <a:avLst/>
          </a:prstGeom>
        </p:spPr>
        <p:txBody>
          <a:bodyPr vert="horz" wrap="square" lIns="0" tIns="27939" rIns="0" bIns="0" rtlCol="0">
            <a:spAutoFit/>
          </a:bodyPr>
          <a:lstStyle/>
          <a:p>
            <a:pPr marL="342900" indent="-342900" algn="just">
              <a:lnSpc>
                <a:spcPct val="150000"/>
              </a:lnSpc>
              <a:buClr>
                <a:srgbClr val="EB8517"/>
              </a:buClr>
              <a:buFont typeface="Arial" panose="020B0604020202020204" pitchFamily="34" charset="0"/>
              <a:buChar char="•"/>
            </a:pPr>
            <a:r>
              <a:rPr lang="es-MX" b="1" dirty="0">
                <a:latin typeface="Montserrat" panose="00000500000000000000" pitchFamily="2" charset="0"/>
              </a:rPr>
              <a:t>Orienta todo el trabajo que realizan los servidores públicos</a:t>
            </a:r>
            <a:r>
              <a:rPr lang="es-MX" dirty="0">
                <a:latin typeface="Montserrat" panose="00000500000000000000" pitchFamily="2" charset="0"/>
              </a:rPr>
              <a:t>, precisando los objetivos nacionales, la estrategia y las prioridades del desarrollo del país. </a:t>
            </a:r>
          </a:p>
          <a:p>
            <a:pPr marL="342900" indent="-342900" algn="just">
              <a:lnSpc>
                <a:spcPct val="150000"/>
              </a:lnSpc>
              <a:buClr>
                <a:srgbClr val="EB8517"/>
              </a:buClr>
              <a:buFont typeface="Arial" panose="020B0604020202020204" pitchFamily="34" charset="0"/>
              <a:buChar char="•"/>
            </a:pPr>
            <a:endParaRPr lang="es-MX" dirty="0">
              <a:latin typeface="Montserrat" panose="00000500000000000000" pitchFamily="2" charset="0"/>
            </a:endParaRPr>
          </a:p>
          <a:p>
            <a:pPr marL="342900" indent="-342900" algn="just">
              <a:lnSpc>
                <a:spcPct val="150000"/>
              </a:lnSpc>
              <a:buClr>
                <a:srgbClr val="EB8517"/>
              </a:buClr>
              <a:buFont typeface="Arial" panose="020B0604020202020204" pitchFamily="34" charset="0"/>
              <a:buChar char="•"/>
            </a:pPr>
            <a:r>
              <a:rPr lang="es-MX" dirty="0">
                <a:latin typeface="Montserrat" panose="00000500000000000000" pitchFamily="2" charset="0"/>
              </a:rPr>
              <a:t>El Plan está conformado por </a:t>
            </a:r>
            <a:r>
              <a:rPr lang="es-MX" b="1" dirty="0">
                <a:latin typeface="Montserrat" panose="00000500000000000000" pitchFamily="2" charset="0"/>
              </a:rPr>
              <a:t>12 Principios Rectores, tres Ejes Generales y la Visión </a:t>
            </a:r>
            <a:r>
              <a:rPr lang="es-MX" dirty="0">
                <a:latin typeface="Montserrat" panose="00000500000000000000" pitchFamily="2" charset="0"/>
              </a:rPr>
              <a:t>hacia 2024, los cuales definen las prioridades del desarrollo que persigue el país, y los logros que se </a:t>
            </a:r>
            <a:r>
              <a:rPr lang="es-MX" dirty="0" smtClean="0">
                <a:latin typeface="Montserrat" panose="00000500000000000000" pitchFamily="2" charset="0"/>
              </a:rPr>
              <a:t>tendrán </a:t>
            </a:r>
          </a:p>
          <a:p>
            <a:pPr marL="800100" lvl="1" indent="-342900" algn="just">
              <a:lnSpc>
                <a:spcPct val="150000"/>
              </a:lnSpc>
              <a:buClr>
                <a:srgbClr val="EB8517"/>
              </a:buClr>
              <a:buFont typeface="Arial" panose="020B0604020202020204" pitchFamily="34" charset="0"/>
              <a:buChar char="•"/>
            </a:pPr>
            <a:r>
              <a:rPr lang="es-MX" sz="2400" dirty="0" smtClean="0">
                <a:solidFill>
                  <a:srgbClr val="001689"/>
                </a:solidFill>
                <a:latin typeface="Montserrat" panose="00000500000000000000" pitchFamily="2" charset="0"/>
              </a:rPr>
              <a:t>Instaurar un </a:t>
            </a:r>
            <a:r>
              <a:rPr lang="es-MX" sz="2400" b="1" dirty="0" smtClean="0">
                <a:solidFill>
                  <a:srgbClr val="001689"/>
                </a:solidFill>
                <a:latin typeface="Montserrat" panose="00000500000000000000" pitchFamily="2" charset="0"/>
              </a:rPr>
              <a:t>modelo viable </a:t>
            </a:r>
            <a:r>
              <a:rPr lang="es-MX" sz="2400" dirty="0" smtClean="0">
                <a:solidFill>
                  <a:srgbClr val="001689"/>
                </a:solidFill>
                <a:latin typeface="Montserrat" panose="00000500000000000000" pitchFamily="2" charset="0"/>
              </a:rPr>
              <a:t>de desarrollo económico, ordenamiento político y convivencia entre los sectores sociales. </a:t>
            </a:r>
            <a:endParaRPr lang="es-MX" sz="2400" dirty="0">
              <a:solidFill>
                <a:srgbClr val="001689"/>
              </a:solidFill>
              <a:latin typeface="Montserrat" panose="00000500000000000000" pitchFamily="2" charset="0"/>
            </a:endParaRPr>
          </a:p>
        </p:txBody>
      </p:sp>
      <p:grpSp>
        <p:nvGrpSpPr>
          <p:cNvPr id="30" name="Grupo 29"/>
          <p:cNvGrpSpPr/>
          <p:nvPr/>
        </p:nvGrpSpPr>
        <p:grpSpPr>
          <a:xfrm>
            <a:off x="1256775" y="-495300"/>
            <a:ext cx="16063937" cy="11125200"/>
            <a:chOff x="1256775" y="-495300"/>
            <a:chExt cx="16063937" cy="11125200"/>
          </a:xfrm>
        </p:grpSpPr>
        <p:sp>
          <p:nvSpPr>
            <p:cNvPr id="2" name="Arco 1"/>
            <p:cNvSpPr/>
            <p:nvPr/>
          </p:nvSpPr>
          <p:spPr>
            <a:xfrm rot="5400000">
              <a:off x="1790175" y="-1028700"/>
              <a:ext cx="11125200" cy="12192000"/>
            </a:xfrm>
            <a:prstGeom prst="arc">
              <a:avLst>
                <a:gd name="adj1" fmla="val 14197441"/>
                <a:gd name="adj2" fmla="val 18313984"/>
              </a:avLst>
            </a:prstGeom>
            <a:ln w="76200">
              <a:solidFill>
                <a:srgbClr val="EB851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6" name="Rectángulo redondeado 15"/>
            <p:cNvSpPr/>
            <p:nvPr/>
          </p:nvSpPr>
          <p:spPr>
            <a:xfrm>
              <a:off x="13390935" y="2399511"/>
              <a:ext cx="3467625" cy="1143000"/>
            </a:xfrm>
            <a:prstGeom prst="roundRect">
              <a:avLst/>
            </a:prstGeom>
            <a:solidFill>
              <a:srgbClr val="F6F6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Elipse 16"/>
            <p:cNvSpPr/>
            <p:nvPr/>
          </p:nvSpPr>
          <p:spPr>
            <a:xfrm>
              <a:off x="12254767" y="2165144"/>
              <a:ext cx="1598320" cy="1611734"/>
            </a:xfrm>
            <a:prstGeom prst="ellipse">
              <a:avLst/>
            </a:prstGeom>
            <a:solidFill>
              <a:srgbClr val="FFFFFF"/>
            </a:solidFill>
            <a:ln w="38100">
              <a:solidFill>
                <a:srgbClr val="495A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CuadroTexto 17"/>
            <p:cNvSpPr txBox="1"/>
            <p:nvPr/>
          </p:nvSpPr>
          <p:spPr>
            <a:xfrm>
              <a:off x="13622011" y="2747873"/>
              <a:ext cx="3467625" cy="446276"/>
            </a:xfrm>
            <a:prstGeom prst="rect">
              <a:avLst/>
            </a:prstGeom>
            <a:noFill/>
          </p:spPr>
          <p:txBody>
            <a:bodyPr wrap="square" rtlCol="0">
              <a:spAutoFit/>
            </a:bodyPr>
            <a:lstStyle/>
            <a:p>
              <a:pPr algn="ctr"/>
              <a:r>
                <a:rPr lang="es-MX" sz="2200" b="1" dirty="0" smtClean="0">
                  <a:solidFill>
                    <a:srgbClr val="001689"/>
                  </a:solidFill>
                  <a:latin typeface="Montserrat" panose="00000500000000000000" pitchFamily="2" charset="0"/>
                </a:rPr>
                <a:t>Política y Gobierno</a:t>
              </a:r>
              <a:endParaRPr lang="es-MX" sz="2200" b="1" dirty="0">
                <a:solidFill>
                  <a:srgbClr val="001689"/>
                </a:solidFill>
                <a:latin typeface="Montserrat" panose="00000500000000000000" pitchFamily="2" charset="0"/>
              </a:endParaRPr>
            </a:p>
          </p:txBody>
        </p:sp>
        <p:sp>
          <p:nvSpPr>
            <p:cNvPr id="21" name="Rectángulo redondeado 20"/>
            <p:cNvSpPr/>
            <p:nvPr/>
          </p:nvSpPr>
          <p:spPr>
            <a:xfrm>
              <a:off x="13781929" y="4495800"/>
              <a:ext cx="3467625" cy="1143000"/>
            </a:xfrm>
            <a:prstGeom prst="roundRect">
              <a:avLst/>
            </a:prstGeom>
            <a:solidFill>
              <a:srgbClr val="F6F6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Elipse 21"/>
            <p:cNvSpPr/>
            <p:nvPr/>
          </p:nvSpPr>
          <p:spPr>
            <a:xfrm>
              <a:off x="12645761" y="4261433"/>
              <a:ext cx="1598320" cy="1611734"/>
            </a:xfrm>
            <a:prstGeom prst="ellipse">
              <a:avLst/>
            </a:prstGeom>
            <a:solidFill>
              <a:srgbClr val="FFFFFF"/>
            </a:solidFill>
            <a:ln w="38100">
              <a:solidFill>
                <a:srgbClr val="495A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CuadroTexto 22"/>
            <p:cNvSpPr txBox="1"/>
            <p:nvPr/>
          </p:nvSpPr>
          <p:spPr>
            <a:xfrm>
              <a:off x="13853087" y="4898609"/>
              <a:ext cx="3467625" cy="446276"/>
            </a:xfrm>
            <a:prstGeom prst="rect">
              <a:avLst/>
            </a:prstGeom>
            <a:noFill/>
          </p:spPr>
          <p:txBody>
            <a:bodyPr wrap="square" rtlCol="0">
              <a:spAutoFit/>
            </a:bodyPr>
            <a:lstStyle/>
            <a:p>
              <a:pPr algn="ctr"/>
              <a:r>
                <a:rPr lang="es-MX" sz="2200" b="1" dirty="0" smtClean="0">
                  <a:solidFill>
                    <a:srgbClr val="001689"/>
                  </a:solidFill>
                  <a:latin typeface="Montserrat" panose="00000500000000000000" pitchFamily="2" charset="0"/>
                </a:rPr>
                <a:t>Política Social</a:t>
              </a:r>
              <a:endParaRPr lang="es-MX" sz="2200" b="1" dirty="0">
                <a:solidFill>
                  <a:srgbClr val="001689"/>
                </a:solidFill>
                <a:latin typeface="Montserrat" panose="00000500000000000000" pitchFamily="2" charset="0"/>
              </a:endParaRPr>
            </a:p>
          </p:txBody>
        </p:sp>
        <p:sp>
          <p:nvSpPr>
            <p:cNvPr id="24" name="Rectángulo redondeado 23"/>
            <p:cNvSpPr/>
            <p:nvPr/>
          </p:nvSpPr>
          <p:spPr>
            <a:xfrm>
              <a:off x="13390935" y="6663640"/>
              <a:ext cx="3467625" cy="1143000"/>
            </a:xfrm>
            <a:prstGeom prst="roundRect">
              <a:avLst/>
            </a:prstGeom>
            <a:solidFill>
              <a:srgbClr val="F6F6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Elipse 24"/>
            <p:cNvSpPr/>
            <p:nvPr/>
          </p:nvSpPr>
          <p:spPr>
            <a:xfrm>
              <a:off x="12254767" y="6429273"/>
              <a:ext cx="1598320" cy="1611734"/>
            </a:xfrm>
            <a:prstGeom prst="ellipse">
              <a:avLst/>
            </a:prstGeom>
            <a:solidFill>
              <a:srgbClr val="FFFFFF"/>
            </a:solidFill>
            <a:ln w="38100">
              <a:solidFill>
                <a:srgbClr val="495A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 name="CuadroTexto 25"/>
            <p:cNvSpPr txBox="1"/>
            <p:nvPr/>
          </p:nvSpPr>
          <p:spPr>
            <a:xfrm>
              <a:off x="13444921" y="7012002"/>
              <a:ext cx="3467625" cy="446276"/>
            </a:xfrm>
            <a:prstGeom prst="rect">
              <a:avLst/>
            </a:prstGeom>
            <a:noFill/>
          </p:spPr>
          <p:txBody>
            <a:bodyPr wrap="square" rtlCol="0">
              <a:spAutoFit/>
            </a:bodyPr>
            <a:lstStyle/>
            <a:p>
              <a:pPr algn="ctr"/>
              <a:r>
                <a:rPr lang="es-MX" sz="2200" b="1" dirty="0" smtClean="0">
                  <a:solidFill>
                    <a:srgbClr val="001689"/>
                  </a:solidFill>
                  <a:latin typeface="Montserrat" panose="00000500000000000000" pitchFamily="2" charset="0"/>
                </a:rPr>
                <a:t>Economía</a:t>
              </a:r>
              <a:endParaRPr lang="es-MX" sz="2200" b="1" dirty="0">
                <a:solidFill>
                  <a:srgbClr val="001689"/>
                </a:solidFill>
                <a:latin typeface="Montserrat" panose="00000500000000000000" pitchFamily="2" charset="0"/>
              </a:endParaRPr>
            </a:p>
          </p:txBody>
        </p:sp>
        <p:sp>
          <p:nvSpPr>
            <p:cNvPr id="27" name="CuadroTexto 26"/>
            <p:cNvSpPr txBox="1"/>
            <p:nvPr/>
          </p:nvSpPr>
          <p:spPr>
            <a:xfrm>
              <a:off x="12274774" y="2713373"/>
              <a:ext cx="1605723" cy="523220"/>
            </a:xfrm>
            <a:prstGeom prst="rect">
              <a:avLst/>
            </a:prstGeom>
            <a:noFill/>
          </p:spPr>
          <p:txBody>
            <a:bodyPr wrap="square" rtlCol="0">
              <a:spAutoFit/>
            </a:bodyPr>
            <a:lstStyle/>
            <a:p>
              <a:pPr algn="ctr"/>
              <a:r>
                <a:rPr lang="es-MX" sz="2800" b="1" dirty="0" smtClean="0">
                  <a:solidFill>
                    <a:srgbClr val="EB8517"/>
                  </a:solidFill>
                  <a:effectLst>
                    <a:outerShdw blurRad="50800" dist="38100" algn="l" rotWithShape="0">
                      <a:prstClr val="black">
                        <a:alpha val="40000"/>
                      </a:prstClr>
                    </a:outerShdw>
                  </a:effectLst>
                  <a:latin typeface="Montserrat" panose="00000500000000000000" pitchFamily="2" charset="0"/>
                </a:rPr>
                <a:t>Eje 1</a:t>
              </a:r>
              <a:endParaRPr lang="es-MX" sz="2800" b="1" dirty="0">
                <a:solidFill>
                  <a:srgbClr val="EB8517"/>
                </a:solidFill>
                <a:effectLst>
                  <a:outerShdw blurRad="50800" dist="38100" algn="l" rotWithShape="0">
                    <a:prstClr val="black">
                      <a:alpha val="40000"/>
                    </a:prstClr>
                  </a:outerShdw>
                </a:effectLst>
                <a:latin typeface="Montserrat" panose="00000500000000000000" pitchFamily="2" charset="0"/>
              </a:endParaRPr>
            </a:p>
          </p:txBody>
        </p:sp>
        <p:sp>
          <p:nvSpPr>
            <p:cNvPr id="28" name="CuadroTexto 27"/>
            <p:cNvSpPr txBox="1"/>
            <p:nvPr/>
          </p:nvSpPr>
          <p:spPr>
            <a:xfrm>
              <a:off x="12638358" y="4820827"/>
              <a:ext cx="1605723" cy="523220"/>
            </a:xfrm>
            <a:prstGeom prst="rect">
              <a:avLst/>
            </a:prstGeom>
            <a:noFill/>
          </p:spPr>
          <p:txBody>
            <a:bodyPr wrap="square" rtlCol="0">
              <a:spAutoFit/>
            </a:bodyPr>
            <a:lstStyle/>
            <a:p>
              <a:pPr algn="ctr"/>
              <a:r>
                <a:rPr lang="es-MX" sz="2800" b="1" dirty="0" smtClean="0">
                  <a:solidFill>
                    <a:srgbClr val="EB8517"/>
                  </a:solidFill>
                  <a:effectLst>
                    <a:outerShdw blurRad="50800" dist="38100" algn="l" rotWithShape="0">
                      <a:prstClr val="black">
                        <a:alpha val="40000"/>
                      </a:prstClr>
                    </a:outerShdw>
                  </a:effectLst>
                  <a:latin typeface="Montserrat" panose="00000500000000000000" pitchFamily="2" charset="0"/>
                </a:rPr>
                <a:t>Eje 2</a:t>
              </a:r>
              <a:endParaRPr lang="es-MX" sz="2800" b="1" dirty="0">
                <a:solidFill>
                  <a:srgbClr val="EB8517"/>
                </a:solidFill>
                <a:effectLst>
                  <a:outerShdw blurRad="50800" dist="38100" algn="l" rotWithShape="0">
                    <a:prstClr val="black">
                      <a:alpha val="40000"/>
                    </a:prstClr>
                  </a:outerShdw>
                </a:effectLst>
                <a:latin typeface="Montserrat" panose="00000500000000000000" pitchFamily="2" charset="0"/>
              </a:endParaRPr>
            </a:p>
          </p:txBody>
        </p:sp>
        <p:sp>
          <p:nvSpPr>
            <p:cNvPr id="29" name="CuadroTexto 28"/>
            <p:cNvSpPr txBox="1"/>
            <p:nvPr/>
          </p:nvSpPr>
          <p:spPr>
            <a:xfrm>
              <a:off x="12254767" y="6973530"/>
              <a:ext cx="1605723" cy="523220"/>
            </a:xfrm>
            <a:prstGeom prst="rect">
              <a:avLst/>
            </a:prstGeom>
            <a:noFill/>
          </p:spPr>
          <p:txBody>
            <a:bodyPr wrap="square" rtlCol="0">
              <a:spAutoFit/>
            </a:bodyPr>
            <a:lstStyle/>
            <a:p>
              <a:pPr algn="ctr"/>
              <a:r>
                <a:rPr lang="es-MX" sz="2800" b="1" dirty="0" smtClean="0">
                  <a:solidFill>
                    <a:srgbClr val="EB8517"/>
                  </a:solidFill>
                  <a:effectLst>
                    <a:outerShdw blurRad="50800" dist="38100" algn="l" rotWithShape="0">
                      <a:prstClr val="black">
                        <a:alpha val="40000"/>
                      </a:prstClr>
                    </a:outerShdw>
                  </a:effectLst>
                  <a:latin typeface="Montserrat" panose="00000500000000000000" pitchFamily="2" charset="0"/>
                </a:rPr>
                <a:t>Eje 3</a:t>
              </a:r>
              <a:endParaRPr lang="es-MX" sz="2800" b="1" dirty="0">
                <a:solidFill>
                  <a:srgbClr val="EB8517"/>
                </a:solidFill>
                <a:effectLst>
                  <a:outerShdw blurRad="50800" dist="38100" algn="l" rotWithShape="0">
                    <a:prstClr val="black">
                      <a:alpha val="40000"/>
                    </a:prstClr>
                  </a:outerShdw>
                </a:effectLst>
                <a:latin typeface="Montserrat" panose="00000500000000000000" pitchFamily="2" charset="0"/>
              </a:endParaRPr>
            </a:p>
          </p:txBody>
        </p:sp>
      </p:grpSp>
      <p:sp>
        <p:nvSpPr>
          <p:cNvPr id="32" name="object 5"/>
          <p:cNvSpPr txBox="1">
            <a:spLocks/>
          </p:cNvSpPr>
          <p:nvPr/>
        </p:nvSpPr>
        <p:spPr>
          <a:xfrm>
            <a:off x="1016000" y="810949"/>
            <a:ext cx="12533630" cy="574516"/>
          </a:xfrm>
          <a:prstGeom prst="rect">
            <a:avLst/>
          </a:prstGeom>
        </p:spPr>
        <p:txBody>
          <a:bodyPr vert="horz" wrap="square" lIns="0" tIns="12700" rIns="0" bIns="0" rtlCol="0">
            <a:spAutoFit/>
          </a:bodyPr>
          <a:lstStyle>
            <a:lvl1pPr>
              <a:defRPr sz="3650" b="1" i="0">
                <a:solidFill>
                  <a:srgbClr val="E98517"/>
                </a:solidFill>
                <a:latin typeface="DM Sans"/>
                <a:ea typeface="+mj-ea"/>
                <a:cs typeface="DM Sans"/>
              </a:defRPr>
            </a:lvl1pPr>
          </a:lstStyle>
          <a:p>
            <a:pPr marL="12700">
              <a:spcBef>
                <a:spcPts val="100"/>
              </a:spcBef>
            </a:pPr>
            <a:r>
              <a:rPr lang="es-MX" dirty="0" smtClean="0">
                <a:solidFill>
                  <a:srgbClr val="001689"/>
                </a:solidFill>
                <a:latin typeface="Montserrat" panose="00000500000000000000" pitchFamily="2" charset="0"/>
              </a:rPr>
              <a:t>Plan Nacional de Desarrollo</a:t>
            </a:r>
            <a:endParaRPr lang="es-MX" spc="-10" dirty="0">
              <a:solidFill>
                <a:srgbClr val="001689"/>
              </a:solidFill>
              <a:latin typeface="Montserrat" panose="00000500000000000000" pitchFamily="2" charset="0"/>
            </a:endParaRPr>
          </a:p>
        </p:txBody>
      </p:sp>
      <p:pic>
        <p:nvPicPr>
          <p:cNvPr id="33" name="Imagen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9107080"/>
            <a:ext cx="5314833" cy="832869"/>
          </a:xfrm>
          <a:prstGeom prst="rect">
            <a:avLst/>
          </a:prstGeom>
        </p:spPr>
      </p:pic>
    </p:spTree>
    <p:extLst>
      <p:ext uri="{BB962C8B-B14F-4D97-AF65-F5344CB8AC3E}">
        <p14:creationId xmlns:p14="http://schemas.microsoft.com/office/powerpoint/2010/main" val="27179080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0" y="1648586"/>
            <a:ext cx="3916679" cy="38100"/>
          </a:xfrm>
          <a:custGeom>
            <a:avLst/>
            <a:gdLst/>
            <a:ahLst/>
            <a:cxnLst/>
            <a:rect l="l" t="t" r="r" b="b"/>
            <a:pathLst>
              <a:path w="3916679" h="38100">
                <a:moveTo>
                  <a:pt x="0" y="38099"/>
                </a:moveTo>
                <a:lnTo>
                  <a:pt x="0" y="0"/>
                </a:lnTo>
                <a:lnTo>
                  <a:pt x="3916242" y="0"/>
                </a:lnTo>
                <a:lnTo>
                  <a:pt x="3916242" y="38099"/>
                </a:lnTo>
                <a:lnTo>
                  <a:pt x="0" y="38099"/>
                </a:lnTo>
                <a:close/>
              </a:path>
            </a:pathLst>
          </a:custGeom>
          <a:solidFill>
            <a:srgbClr val="E98517"/>
          </a:solidFill>
        </p:spPr>
        <p:txBody>
          <a:bodyPr wrap="square" lIns="0" tIns="0" rIns="0" bIns="0" rtlCol="0"/>
          <a:lstStyle/>
          <a:p>
            <a:endParaRPr/>
          </a:p>
        </p:txBody>
      </p:sp>
      <p:pic>
        <p:nvPicPr>
          <p:cNvPr id="8" name="Picture 7">
            <a:extLst>
              <a:ext uri="{FF2B5EF4-FFF2-40B4-BE49-F238E27FC236}">
                <a16:creationId xmlns:a16="http://schemas.microsoft.com/office/drawing/2014/main" id="{A20EA7A8-A10E-5304-1D02-6B3C8D929A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249400" y="517157"/>
            <a:ext cx="3459858" cy="1060578"/>
          </a:xfrm>
          <a:prstGeom prst="rect">
            <a:avLst/>
          </a:prstGeom>
        </p:spPr>
      </p:pic>
      <p:sp>
        <p:nvSpPr>
          <p:cNvPr id="13" name="Rectángulo redondeado 12"/>
          <p:cNvSpPr/>
          <p:nvPr/>
        </p:nvSpPr>
        <p:spPr>
          <a:xfrm>
            <a:off x="1189422" y="2878829"/>
            <a:ext cx="4640614" cy="5385547"/>
          </a:xfrm>
          <a:prstGeom prst="roundRect">
            <a:avLst/>
          </a:prstGeom>
          <a:solidFill>
            <a:srgbClr val="F6F6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object 4"/>
          <p:cNvSpPr txBox="1">
            <a:spLocks/>
          </p:cNvSpPr>
          <p:nvPr/>
        </p:nvSpPr>
        <p:spPr>
          <a:xfrm>
            <a:off x="1679108" y="3526171"/>
            <a:ext cx="3867068" cy="4090862"/>
          </a:xfrm>
          <a:prstGeom prst="rect">
            <a:avLst/>
          </a:prstGeom>
        </p:spPr>
        <p:txBody>
          <a:bodyPr vert="horz" wrap="square" lIns="0" tIns="27939" rIns="0" bIns="0" rtlCol="0">
            <a:spAutoFit/>
          </a:bodyPr>
          <a:lstStyle>
            <a:lvl1pPr marL="0">
              <a:defRPr sz="2400" b="0" i="0">
                <a:solidFill>
                  <a:srgbClr val="001689"/>
                </a:solidFill>
                <a:latin typeface="DM Sans"/>
                <a:ea typeface="+mn-ea"/>
                <a:cs typeface="DM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s-MX" b="1" dirty="0">
                <a:latin typeface="Montserrat" pitchFamily="2" charset="0"/>
              </a:rPr>
              <a:t>¿</a:t>
            </a:r>
            <a:r>
              <a:rPr lang="es-MX" sz="2000" b="1" dirty="0">
                <a:latin typeface="Montserrat" pitchFamily="2" charset="0"/>
              </a:rPr>
              <a:t>Cómo es posible medir la calidad de las políticas o regulaciones?</a:t>
            </a:r>
          </a:p>
          <a:p>
            <a:endParaRPr lang="es-MX" sz="2000" b="1" dirty="0">
              <a:latin typeface="Montserrat" pitchFamily="2" charset="0"/>
            </a:endParaRPr>
          </a:p>
          <a:p>
            <a:r>
              <a:rPr lang="es-MX" sz="2000" b="1" dirty="0">
                <a:latin typeface="Montserrat" pitchFamily="2" charset="0"/>
              </a:rPr>
              <a:t>¿Cómo es posible medir la calidad en la implementación de una política o regulación?</a:t>
            </a:r>
          </a:p>
          <a:p>
            <a:endParaRPr lang="es-MX" sz="2000" b="1" dirty="0">
              <a:latin typeface="Montserrat" pitchFamily="2" charset="0"/>
            </a:endParaRPr>
          </a:p>
          <a:p>
            <a:r>
              <a:rPr lang="es-MX" sz="2000" b="1" dirty="0">
                <a:latin typeface="Montserrat" pitchFamily="2" charset="0"/>
              </a:rPr>
              <a:t>¿Cómo mejoramos al conceptualizar, diseñar, medir y evaluar los </a:t>
            </a:r>
            <a:r>
              <a:rPr lang="es-MX" sz="2000" b="1" dirty="0" err="1">
                <a:latin typeface="Montserrat" pitchFamily="2" charset="0"/>
              </a:rPr>
              <a:t>Pp</a:t>
            </a:r>
            <a:r>
              <a:rPr lang="es-MX" sz="2000" b="1" dirty="0">
                <a:latin typeface="Montserrat" pitchFamily="2" charset="0"/>
              </a:rPr>
              <a:t> de modalidad G y P?</a:t>
            </a:r>
          </a:p>
        </p:txBody>
      </p:sp>
      <p:sp>
        <p:nvSpPr>
          <p:cNvPr id="16" name="CuadroTexto 15"/>
          <p:cNvSpPr txBox="1"/>
          <p:nvPr/>
        </p:nvSpPr>
        <p:spPr>
          <a:xfrm>
            <a:off x="515471" y="2527068"/>
            <a:ext cx="2810703" cy="646986"/>
          </a:xfrm>
          <a:prstGeom prst="roundRect">
            <a:avLst/>
          </a:prstGeom>
          <a:solidFill>
            <a:srgbClr val="EB8517"/>
          </a:solidFill>
          <a:ln>
            <a:noFill/>
          </a:ln>
          <a:effectLst>
            <a:outerShdw blurRad="50800" dist="38100" dir="2700000" algn="tl" rotWithShape="0">
              <a:prstClr val="black">
                <a:alpha val="40000"/>
              </a:prstClr>
            </a:outerShdw>
          </a:effectLst>
        </p:spPr>
        <p:txBody>
          <a:bodyPr wrap="square" rtlCol="0">
            <a:spAutoFit/>
          </a:bodyPr>
          <a:lstStyle/>
          <a:p>
            <a:pPr algn="ctr"/>
            <a:r>
              <a:rPr lang="es-MX" sz="3200" b="1" dirty="0">
                <a:solidFill>
                  <a:schemeClr val="bg1"/>
                </a:solidFill>
                <a:latin typeface="Montserrat" panose="00000500000000000000" pitchFamily="2" charset="0"/>
              </a:rPr>
              <a:t>Preguntas</a:t>
            </a:r>
            <a:endParaRPr lang="es-MX" sz="2400" b="1" dirty="0">
              <a:solidFill>
                <a:schemeClr val="bg1"/>
              </a:solidFill>
              <a:latin typeface="Montserrat" panose="00000500000000000000" pitchFamily="2" charset="0"/>
            </a:endParaRPr>
          </a:p>
        </p:txBody>
      </p:sp>
      <p:sp>
        <p:nvSpPr>
          <p:cNvPr id="17" name="Rectángulo redondeado 16"/>
          <p:cNvSpPr/>
          <p:nvPr/>
        </p:nvSpPr>
        <p:spPr>
          <a:xfrm>
            <a:off x="6739091" y="2878096"/>
            <a:ext cx="4640614" cy="3117147"/>
          </a:xfrm>
          <a:prstGeom prst="roundRect">
            <a:avLst/>
          </a:prstGeom>
          <a:solidFill>
            <a:srgbClr val="F6F6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object 4"/>
          <p:cNvSpPr txBox="1">
            <a:spLocks/>
          </p:cNvSpPr>
          <p:nvPr/>
        </p:nvSpPr>
        <p:spPr>
          <a:xfrm>
            <a:off x="7125864" y="3316261"/>
            <a:ext cx="3867068" cy="2058832"/>
          </a:xfrm>
          <a:prstGeom prst="rect">
            <a:avLst/>
          </a:prstGeom>
        </p:spPr>
        <p:txBody>
          <a:bodyPr vert="horz" wrap="square" lIns="0" tIns="27939" rIns="0" bIns="0" rtlCol="0">
            <a:spAutoFit/>
          </a:bodyPr>
          <a:lstStyle>
            <a:lvl1pPr marL="0">
              <a:defRPr sz="2400" b="0" i="0">
                <a:solidFill>
                  <a:srgbClr val="001689"/>
                </a:solidFill>
                <a:latin typeface="DM Sans"/>
                <a:ea typeface="+mn-ea"/>
                <a:cs typeface="DM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lvl="1" algn="just">
              <a:lnSpc>
                <a:spcPct val="150000"/>
              </a:lnSpc>
            </a:pPr>
            <a:r>
              <a:rPr lang="es-MX" b="1" dirty="0">
                <a:solidFill>
                  <a:srgbClr val="001689"/>
                </a:solidFill>
                <a:latin typeface="Montserrat" panose="00000500000000000000" pitchFamily="2" charset="0"/>
                <a:cs typeface="DM Sans"/>
              </a:rPr>
              <a:t>Inflexibilidad</a:t>
            </a:r>
          </a:p>
          <a:p>
            <a:pPr marL="0" lvl="1" algn="just">
              <a:lnSpc>
                <a:spcPct val="150000"/>
              </a:lnSpc>
            </a:pPr>
            <a:endParaRPr lang="es-MX" b="1" dirty="0">
              <a:solidFill>
                <a:srgbClr val="001689"/>
              </a:solidFill>
              <a:latin typeface="Montserrat" panose="00000500000000000000" pitchFamily="2" charset="0"/>
              <a:cs typeface="DM Sans"/>
            </a:endParaRPr>
          </a:p>
          <a:p>
            <a:pPr marL="0" lvl="1" algn="just">
              <a:lnSpc>
                <a:spcPct val="150000"/>
              </a:lnSpc>
            </a:pPr>
            <a:r>
              <a:rPr lang="es-MX" b="1" dirty="0">
                <a:solidFill>
                  <a:srgbClr val="001689"/>
                </a:solidFill>
                <a:latin typeface="Montserrat" panose="00000500000000000000" pitchFamily="2" charset="0"/>
                <a:cs typeface="DM Sans"/>
              </a:rPr>
              <a:t>Se centra en la identificación</a:t>
            </a:r>
          </a:p>
          <a:p>
            <a:pPr marL="0" lvl="1" algn="just">
              <a:lnSpc>
                <a:spcPct val="150000"/>
              </a:lnSpc>
            </a:pPr>
            <a:endParaRPr lang="es-MX" b="1" dirty="0">
              <a:solidFill>
                <a:srgbClr val="001689"/>
              </a:solidFill>
              <a:latin typeface="Montserrat" panose="00000500000000000000" pitchFamily="2" charset="0"/>
              <a:cs typeface="DM Sans"/>
            </a:endParaRPr>
          </a:p>
          <a:p>
            <a:pPr marL="0" lvl="1" algn="just">
              <a:lnSpc>
                <a:spcPct val="150000"/>
              </a:lnSpc>
            </a:pPr>
            <a:r>
              <a:rPr lang="es-MX" b="1" dirty="0">
                <a:solidFill>
                  <a:srgbClr val="001689"/>
                </a:solidFill>
                <a:latin typeface="Montserrat" panose="00000500000000000000" pitchFamily="2" charset="0"/>
                <a:cs typeface="DM Sans"/>
              </a:rPr>
              <a:t>Sobre simplificación</a:t>
            </a:r>
            <a:endParaRPr lang="es-MX" dirty="0">
              <a:solidFill>
                <a:srgbClr val="001689"/>
              </a:solidFill>
              <a:latin typeface="Montserrat" panose="00000500000000000000" pitchFamily="2" charset="0"/>
              <a:cs typeface="DM Sans"/>
            </a:endParaRPr>
          </a:p>
        </p:txBody>
      </p:sp>
      <p:sp>
        <p:nvSpPr>
          <p:cNvPr id="19" name="CuadroTexto 18"/>
          <p:cNvSpPr txBox="1"/>
          <p:nvPr/>
        </p:nvSpPr>
        <p:spPr>
          <a:xfrm>
            <a:off x="6149767" y="2527068"/>
            <a:ext cx="4034408" cy="646986"/>
          </a:xfrm>
          <a:prstGeom prst="roundRect">
            <a:avLst/>
          </a:prstGeom>
          <a:solidFill>
            <a:srgbClr val="EB8517"/>
          </a:solidFill>
          <a:ln>
            <a:noFill/>
          </a:ln>
          <a:effectLst>
            <a:outerShdw blurRad="50800" dist="38100" dir="2700000" algn="tl" rotWithShape="0">
              <a:prstClr val="black">
                <a:alpha val="40000"/>
              </a:prstClr>
            </a:outerShdw>
          </a:effectLst>
        </p:spPr>
        <p:txBody>
          <a:bodyPr wrap="square" rtlCol="0">
            <a:spAutoFit/>
          </a:bodyPr>
          <a:lstStyle/>
          <a:p>
            <a:pPr algn="ctr"/>
            <a:r>
              <a:rPr lang="es-MX" sz="3200" b="1" dirty="0">
                <a:solidFill>
                  <a:schemeClr val="bg1"/>
                </a:solidFill>
                <a:latin typeface="Montserrat" panose="00000500000000000000" pitchFamily="2" charset="0"/>
              </a:rPr>
              <a:t>MML</a:t>
            </a:r>
            <a:endParaRPr lang="es-MX" sz="2400" b="1" dirty="0">
              <a:solidFill>
                <a:schemeClr val="bg1"/>
              </a:solidFill>
              <a:latin typeface="Montserrat" panose="00000500000000000000" pitchFamily="2" charset="0"/>
            </a:endParaRPr>
          </a:p>
        </p:txBody>
      </p:sp>
      <p:sp>
        <p:nvSpPr>
          <p:cNvPr id="21" name="Rectángulo redondeado 20"/>
          <p:cNvSpPr/>
          <p:nvPr/>
        </p:nvSpPr>
        <p:spPr>
          <a:xfrm>
            <a:off x="6739090" y="6238783"/>
            <a:ext cx="4690909" cy="3629117"/>
          </a:xfrm>
          <a:prstGeom prst="roundRect">
            <a:avLst/>
          </a:prstGeom>
          <a:solidFill>
            <a:srgbClr val="F6F6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object 4"/>
          <p:cNvSpPr txBox="1">
            <a:spLocks/>
          </p:cNvSpPr>
          <p:nvPr/>
        </p:nvSpPr>
        <p:spPr>
          <a:xfrm>
            <a:off x="7045273" y="6697140"/>
            <a:ext cx="4185387" cy="3449085"/>
          </a:xfrm>
          <a:prstGeom prst="rect">
            <a:avLst/>
          </a:prstGeom>
        </p:spPr>
        <p:txBody>
          <a:bodyPr vert="horz" wrap="square" lIns="0" tIns="27939" rIns="0" bIns="0" rtlCol="0">
            <a:spAutoFit/>
          </a:bodyPr>
          <a:lstStyle>
            <a:lvl1pPr marL="0">
              <a:defRPr sz="2400" b="0" i="0">
                <a:solidFill>
                  <a:srgbClr val="001689"/>
                </a:solidFill>
                <a:latin typeface="DM Sans"/>
                <a:ea typeface="+mn-ea"/>
                <a:cs typeface="DM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nSpc>
                <a:spcPct val="150000"/>
              </a:lnSpc>
              <a:buFont typeface="Arial" panose="020B0604020202020204" pitchFamily="34" charset="0"/>
              <a:buChar char="•"/>
            </a:pPr>
            <a:r>
              <a:rPr lang="es-MX" sz="1600" dirty="0">
                <a:solidFill>
                  <a:srgbClr val="001689"/>
                </a:solidFill>
                <a:latin typeface="Montserrat" panose="00000500000000000000" pitchFamily="2" charset="0"/>
                <a:cs typeface="DM Sans"/>
              </a:rPr>
              <a:t>Riesgo de incluir </a:t>
            </a:r>
            <a:r>
              <a:rPr lang="es-MX" sz="1600" b="1" dirty="0">
                <a:solidFill>
                  <a:srgbClr val="001689"/>
                </a:solidFill>
                <a:latin typeface="Montserrat" panose="00000500000000000000" pitchFamily="2" charset="0"/>
                <a:cs typeface="DM Sans"/>
              </a:rPr>
              <a:t>indicadores irreales</a:t>
            </a:r>
          </a:p>
          <a:p>
            <a:pPr marL="342900" indent="-342900">
              <a:lnSpc>
                <a:spcPct val="150000"/>
              </a:lnSpc>
              <a:buFont typeface="Arial" panose="020B0604020202020204" pitchFamily="34" charset="0"/>
              <a:buChar char="•"/>
            </a:pPr>
            <a:r>
              <a:rPr lang="es-MX" sz="1600" dirty="0">
                <a:solidFill>
                  <a:srgbClr val="001689"/>
                </a:solidFill>
                <a:latin typeface="Montserrat" panose="00000500000000000000" pitchFamily="2" charset="0"/>
                <a:cs typeface="DM Sans"/>
              </a:rPr>
              <a:t>Genera → </a:t>
            </a:r>
            <a:r>
              <a:rPr lang="es-MX" sz="1600" b="1" dirty="0">
                <a:solidFill>
                  <a:srgbClr val="001689"/>
                </a:solidFill>
                <a:latin typeface="Montserrat" panose="00000500000000000000" pitchFamily="2" charset="0"/>
                <a:cs typeface="DM Sans"/>
              </a:rPr>
              <a:t>Medición incompleta </a:t>
            </a:r>
            <a:r>
              <a:rPr lang="es-MX" sz="1600" dirty="0">
                <a:solidFill>
                  <a:srgbClr val="001689"/>
                </a:solidFill>
                <a:latin typeface="Montserrat" panose="00000500000000000000" pitchFamily="2" charset="0"/>
                <a:cs typeface="DM Sans"/>
              </a:rPr>
              <a:t>de los programas.</a:t>
            </a:r>
          </a:p>
          <a:p>
            <a:pPr marL="342900" indent="-342900">
              <a:lnSpc>
                <a:spcPct val="150000"/>
              </a:lnSpc>
              <a:buFont typeface="Arial" panose="020B0604020202020204" pitchFamily="34" charset="0"/>
              <a:buChar char="•"/>
            </a:pPr>
            <a:r>
              <a:rPr lang="es-MX" sz="1600" dirty="0">
                <a:latin typeface="Montserrat" panose="00000500000000000000" pitchFamily="2" charset="0"/>
              </a:rPr>
              <a:t>Práctica donde los formuladores tienden </a:t>
            </a:r>
            <a:r>
              <a:rPr lang="es-MX" sz="1600" b="1" dirty="0">
                <a:latin typeface="Montserrat" panose="00000500000000000000" pitchFamily="2" charset="0"/>
              </a:rPr>
              <a:t>a completar la MIR a priori</a:t>
            </a:r>
          </a:p>
          <a:p>
            <a:pPr marL="342900" indent="-342900">
              <a:lnSpc>
                <a:spcPct val="150000"/>
              </a:lnSpc>
              <a:buFont typeface="Arial" panose="020B0604020202020204" pitchFamily="34" charset="0"/>
              <a:buChar char="•"/>
            </a:pPr>
            <a:r>
              <a:rPr kumimoji="0" lang="es-MX" sz="1800" b="0" i="0" u="none" strike="noStrike" kern="0" cap="none" spc="0" normalizeH="0" baseline="0" noProof="0" dirty="0">
                <a:ln>
                  <a:noFill/>
                </a:ln>
                <a:solidFill>
                  <a:srgbClr val="001689"/>
                </a:solidFill>
                <a:effectLst/>
                <a:uLnTx/>
                <a:uFillTx/>
                <a:latin typeface="Montserrat" panose="00000500000000000000" pitchFamily="2" charset="0"/>
                <a:cs typeface="DM Sans"/>
              </a:rPr>
              <a:t>Practica donde se omiten de forma intencional elementos circunstanciales.</a:t>
            </a:r>
            <a:endParaRPr lang="es-MX" sz="1600" dirty="0">
              <a:latin typeface="Montserrat" panose="00000500000000000000" pitchFamily="2" charset="0"/>
            </a:endParaRPr>
          </a:p>
          <a:p>
            <a:pPr marL="342900" indent="-342900">
              <a:lnSpc>
                <a:spcPct val="150000"/>
              </a:lnSpc>
              <a:buFont typeface="Arial" panose="020B0604020202020204" pitchFamily="34" charset="0"/>
              <a:buChar char="•"/>
            </a:pPr>
            <a:endParaRPr lang="es-MX" sz="1600" dirty="0">
              <a:solidFill>
                <a:srgbClr val="001689"/>
              </a:solidFill>
              <a:latin typeface="Montserrat" panose="00000500000000000000" pitchFamily="2" charset="0"/>
              <a:cs typeface="DM Sans"/>
            </a:endParaRPr>
          </a:p>
        </p:txBody>
      </p:sp>
      <p:sp>
        <p:nvSpPr>
          <p:cNvPr id="4" name="Arco 3"/>
          <p:cNvSpPr/>
          <p:nvPr/>
        </p:nvSpPr>
        <p:spPr>
          <a:xfrm rot="13433135">
            <a:off x="6202990" y="4860202"/>
            <a:ext cx="2117516" cy="2164136"/>
          </a:xfrm>
          <a:prstGeom prst="arc">
            <a:avLst>
              <a:gd name="adj1" fmla="val 15548964"/>
              <a:gd name="adj2" fmla="val 640359"/>
            </a:avLst>
          </a:prstGeom>
          <a:ln w="57150">
            <a:solidFill>
              <a:srgbClr val="495AD4"/>
            </a:solidFill>
            <a:prstDash val="sysDot"/>
            <a:headEnd type="arrow"/>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3" name="Rectángulo redondeado 22"/>
          <p:cNvSpPr/>
          <p:nvPr/>
        </p:nvSpPr>
        <p:spPr>
          <a:xfrm>
            <a:off x="12370234" y="2878097"/>
            <a:ext cx="4640614" cy="3117146"/>
          </a:xfrm>
          <a:prstGeom prst="roundRect">
            <a:avLst/>
          </a:prstGeom>
          <a:solidFill>
            <a:srgbClr val="F6F6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object 4"/>
          <p:cNvSpPr txBox="1">
            <a:spLocks/>
          </p:cNvSpPr>
          <p:nvPr/>
        </p:nvSpPr>
        <p:spPr>
          <a:xfrm>
            <a:off x="12757007" y="3531796"/>
            <a:ext cx="3867068" cy="1643334"/>
          </a:xfrm>
          <a:prstGeom prst="rect">
            <a:avLst/>
          </a:prstGeom>
        </p:spPr>
        <p:txBody>
          <a:bodyPr vert="horz" wrap="square" lIns="0" tIns="27939" rIns="0" bIns="0" rtlCol="0">
            <a:spAutoFit/>
          </a:bodyPr>
          <a:lstStyle>
            <a:lvl1pPr marL="0">
              <a:defRPr sz="2400" b="0" i="0">
                <a:solidFill>
                  <a:srgbClr val="001689"/>
                </a:solidFill>
                <a:latin typeface="DM Sans"/>
                <a:ea typeface="+mn-ea"/>
                <a:cs typeface="DM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lvl="1" algn="just">
              <a:lnSpc>
                <a:spcPct val="150000"/>
              </a:lnSpc>
            </a:pPr>
            <a:r>
              <a:rPr lang="es-MX" dirty="0">
                <a:solidFill>
                  <a:srgbClr val="001689"/>
                </a:solidFill>
                <a:latin typeface="Montserrat" panose="00000500000000000000" pitchFamily="2" charset="0"/>
                <a:cs typeface="DM Sans"/>
              </a:rPr>
              <a:t>Responder las preguntas referentes a los </a:t>
            </a:r>
            <a:r>
              <a:rPr lang="es-MX" dirty="0" err="1">
                <a:solidFill>
                  <a:srgbClr val="001689"/>
                </a:solidFill>
                <a:latin typeface="Montserrat" panose="00000500000000000000" pitchFamily="2" charset="0"/>
                <a:cs typeface="DM Sans"/>
              </a:rPr>
              <a:t>Pp</a:t>
            </a:r>
            <a:r>
              <a:rPr lang="es-MX" dirty="0">
                <a:solidFill>
                  <a:srgbClr val="001689"/>
                </a:solidFill>
                <a:latin typeface="Montserrat" panose="00000500000000000000" pitchFamily="2" charset="0"/>
                <a:cs typeface="DM Sans"/>
              </a:rPr>
              <a:t> modalidades G y P mediante un enfoque de procesos.</a:t>
            </a:r>
          </a:p>
        </p:txBody>
      </p:sp>
      <p:sp>
        <p:nvSpPr>
          <p:cNvPr id="25" name="CuadroTexto 24"/>
          <p:cNvSpPr txBox="1"/>
          <p:nvPr/>
        </p:nvSpPr>
        <p:spPr>
          <a:xfrm>
            <a:off x="11743885" y="2231434"/>
            <a:ext cx="3611490" cy="1191816"/>
          </a:xfrm>
          <a:prstGeom prst="roundRect">
            <a:avLst/>
          </a:prstGeom>
          <a:solidFill>
            <a:srgbClr val="EB8517"/>
          </a:solidFill>
          <a:ln>
            <a:noFill/>
          </a:ln>
          <a:effectLst>
            <a:outerShdw blurRad="50800" dist="38100" dir="2700000" algn="tl" rotWithShape="0">
              <a:prstClr val="black">
                <a:alpha val="40000"/>
              </a:prstClr>
            </a:outerShdw>
          </a:effectLst>
        </p:spPr>
        <p:txBody>
          <a:bodyPr wrap="square" rtlCol="0">
            <a:spAutoFit/>
          </a:bodyPr>
          <a:lstStyle/>
          <a:p>
            <a:pPr algn="ctr"/>
            <a:r>
              <a:rPr lang="es-MX" sz="3200" b="1" dirty="0">
                <a:solidFill>
                  <a:schemeClr val="bg1"/>
                </a:solidFill>
                <a:latin typeface="Montserrat" panose="00000500000000000000" pitchFamily="2" charset="0"/>
              </a:rPr>
              <a:t>Alternativa propuesta</a:t>
            </a:r>
            <a:endParaRPr lang="es-MX" sz="2400" b="1" dirty="0">
              <a:solidFill>
                <a:schemeClr val="bg1"/>
              </a:solidFill>
              <a:latin typeface="Montserrat" panose="00000500000000000000" pitchFamily="2" charset="0"/>
            </a:endParaRPr>
          </a:p>
        </p:txBody>
      </p:sp>
      <p:sp>
        <p:nvSpPr>
          <p:cNvPr id="26" name="Rectángulo redondeado 25"/>
          <p:cNvSpPr/>
          <p:nvPr/>
        </p:nvSpPr>
        <p:spPr>
          <a:xfrm>
            <a:off x="12370234" y="6242902"/>
            <a:ext cx="4640614" cy="1993206"/>
          </a:xfrm>
          <a:prstGeom prst="roundRect">
            <a:avLst/>
          </a:prstGeom>
          <a:solidFill>
            <a:srgbClr val="F6F6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object 4"/>
          <p:cNvSpPr txBox="1">
            <a:spLocks/>
          </p:cNvSpPr>
          <p:nvPr/>
        </p:nvSpPr>
        <p:spPr>
          <a:xfrm>
            <a:off x="12647155" y="6520175"/>
            <a:ext cx="4185387" cy="1463926"/>
          </a:xfrm>
          <a:prstGeom prst="rect">
            <a:avLst/>
          </a:prstGeom>
        </p:spPr>
        <p:txBody>
          <a:bodyPr vert="horz" wrap="square" lIns="0" tIns="27939" rIns="0" bIns="0" rtlCol="0">
            <a:spAutoFit/>
          </a:bodyPr>
          <a:lstStyle>
            <a:lvl1pPr marL="0">
              <a:defRPr sz="2400" b="0" i="0">
                <a:solidFill>
                  <a:srgbClr val="001689"/>
                </a:solidFill>
                <a:latin typeface="DM Sans"/>
                <a:ea typeface="+mn-ea"/>
                <a:cs typeface="DM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nSpc>
                <a:spcPct val="150000"/>
              </a:lnSpc>
              <a:buFont typeface="Arial" panose="020B0604020202020204" pitchFamily="34" charset="0"/>
              <a:buChar char="•"/>
            </a:pPr>
            <a:r>
              <a:rPr lang="es-MX" sz="1600" dirty="0">
                <a:latin typeface="Montserrat" panose="00000500000000000000" pitchFamily="2" charset="0"/>
              </a:rPr>
              <a:t>Se busca concentrarse en las actividades fundamentales que realizan las unidades responsables de los Pp.</a:t>
            </a:r>
          </a:p>
        </p:txBody>
      </p:sp>
      <p:sp>
        <p:nvSpPr>
          <p:cNvPr id="28" name="Arco 27"/>
          <p:cNvSpPr/>
          <p:nvPr/>
        </p:nvSpPr>
        <p:spPr>
          <a:xfrm rot="13433135">
            <a:off x="11834133" y="4864320"/>
            <a:ext cx="2117516" cy="2164136"/>
          </a:xfrm>
          <a:prstGeom prst="arc">
            <a:avLst>
              <a:gd name="adj1" fmla="val 15548964"/>
              <a:gd name="adj2" fmla="val 640359"/>
            </a:avLst>
          </a:prstGeom>
          <a:ln w="57150">
            <a:solidFill>
              <a:srgbClr val="495AD4"/>
            </a:solidFill>
            <a:prstDash val="sysDot"/>
            <a:headEnd type="arrow"/>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1" name="object 5">
            <a:extLst>
              <a:ext uri="{FF2B5EF4-FFF2-40B4-BE49-F238E27FC236}">
                <a16:creationId xmlns:a16="http://schemas.microsoft.com/office/drawing/2014/main" id="{C78EBC3C-D583-288C-D09A-208F7C9B4033}"/>
              </a:ext>
            </a:extLst>
          </p:cNvPr>
          <p:cNvSpPr txBox="1">
            <a:spLocks noGrp="1"/>
          </p:cNvSpPr>
          <p:nvPr>
            <p:ph type="title"/>
          </p:nvPr>
        </p:nvSpPr>
        <p:spPr>
          <a:xfrm>
            <a:off x="1016000" y="810949"/>
            <a:ext cx="12533630" cy="574516"/>
          </a:xfrm>
          <a:prstGeom prst="rect">
            <a:avLst/>
          </a:prstGeom>
        </p:spPr>
        <p:txBody>
          <a:bodyPr vert="horz" wrap="square" lIns="0" tIns="12700" rIns="0" bIns="0" rtlCol="0">
            <a:spAutoFit/>
          </a:bodyPr>
          <a:lstStyle/>
          <a:p>
            <a:pPr marL="12700">
              <a:lnSpc>
                <a:spcPct val="100000"/>
              </a:lnSpc>
              <a:spcBef>
                <a:spcPts val="100"/>
              </a:spcBef>
            </a:pPr>
            <a:r>
              <a:rPr lang="es-MX" dirty="0">
                <a:solidFill>
                  <a:srgbClr val="001689"/>
                </a:solidFill>
                <a:latin typeface="Montserrat" panose="00000500000000000000" pitchFamily="2" charset="0"/>
              </a:rPr>
              <a:t>Conclusiones</a:t>
            </a:r>
            <a:endParaRPr dirty="0">
              <a:solidFill>
                <a:srgbClr val="001689"/>
              </a:solidFill>
              <a:latin typeface="Montserrat" panose="00000500000000000000" pitchFamily="2" charset="0"/>
            </a:endParaRPr>
          </a:p>
        </p:txBody>
      </p:sp>
      <p:pic>
        <p:nvPicPr>
          <p:cNvPr id="29" name="Imagen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9107080"/>
            <a:ext cx="5314833" cy="832869"/>
          </a:xfrm>
          <a:prstGeom prst="rect">
            <a:avLst/>
          </a:prstGeom>
        </p:spPr>
      </p:pic>
    </p:spTree>
    <p:extLst>
      <p:ext uri="{BB962C8B-B14F-4D97-AF65-F5344CB8AC3E}">
        <p14:creationId xmlns:p14="http://schemas.microsoft.com/office/powerpoint/2010/main" val="1421641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5" name="object 5"/>
          <p:cNvSpPr txBox="1">
            <a:spLocks noGrp="1"/>
          </p:cNvSpPr>
          <p:nvPr>
            <p:ph type="title"/>
          </p:nvPr>
        </p:nvSpPr>
        <p:spPr>
          <a:xfrm>
            <a:off x="1016000" y="810949"/>
            <a:ext cx="12533630" cy="574516"/>
          </a:xfrm>
          <a:prstGeom prst="rect">
            <a:avLst/>
          </a:prstGeom>
        </p:spPr>
        <p:txBody>
          <a:bodyPr vert="horz" wrap="square" lIns="0" tIns="12700" rIns="0" bIns="0" rtlCol="0">
            <a:spAutoFit/>
          </a:bodyPr>
          <a:lstStyle/>
          <a:p>
            <a:pPr marL="12700">
              <a:spcBef>
                <a:spcPts val="100"/>
              </a:spcBef>
            </a:pPr>
            <a:r>
              <a:rPr lang="es-MX" dirty="0" smtClean="0">
                <a:solidFill>
                  <a:srgbClr val="001689"/>
                </a:solidFill>
                <a:latin typeface="Montserrat" panose="00000500000000000000" pitchFamily="2" charset="0"/>
              </a:rPr>
              <a:t>Metodología del Marco Lógico</a:t>
            </a:r>
            <a:endParaRPr dirty="0">
              <a:solidFill>
                <a:srgbClr val="001689"/>
              </a:solidFill>
              <a:latin typeface="Montserrat" panose="00000500000000000000" pitchFamily="2" charset="0"/>
            </a:endParaRPr>
          </a:p>
        </p:txBody>
      </p:sp>
      <p:sp>
        <p:nvSpPr>
          <p:cNvPr id="6" name="object 6"/>
          <p:cNvSpPr/>
          <p:nvPr/>
        </p:nvSpPr>
        <p:spPr>
          <a:xfrm>
            <a:off x="0" y="1648586"/>
            <a:ext cx="3916679" cy="38100"/>
          </a:xfrm>
          <a:custGeom>
            <a:avLst/>
            <a:gdLst/>
            <a:ahLst/>
            <a:cxnLst/>
            <a:rect l="l" t="t" r="r" b="b"/>
            <a:pathLst>
              <a:path w="3916679" h="38100">
                <a:moveTo>
                  <a:pt x="0" y="38099"/>
                </a:moveTo>
                <a:lnTo>
                  <a:pt x="0" y="0"/>
                </a:lnTo>
                <a:lnTo>
                  <a:pt x="3916242" y="0"/>
                </a:lnTo>
                <a:lnTo>
                  <a:pt x="3916242" y="38099"/>
                </a:lnTo>
                <a:lnTo>
                  <a:pt x="0" y="38099"/>
                </a:lnTo>
                <a:close/>
              </a:path>
            </a:pathLst>
          </a:custGeom>
          <a:solidFill>
            <a:srgbClr val="E98517"/>
          </a:solidFill>
        </p:spPr>
        <p:txBody>
          <a:bodyPr wrap="square" lIns="0" tIns="0" rIns="0" bIns="0" rtlCol="0"/>
          <a:lstStyle/>
          <a:p>
            <a:endParaRPr/>
          </a:p>
        </p:txBody>
      </p:sp>
      <p:pic>
        <p:nvPicPr>
          <p:cNvPr id="8" name="Picture 7">
            <a:extLst>
              <a:ext uri="{FF2B5EF4-FFF2-40B4-BE49-F238E27FC236}">
                <a16:creationId xmlns:a16="http://schemas.microsoft.com/office/drawing/2014/main" id="{A20EA7A8-A10E-5304-1D02-6B3C8D929A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249400" y="517157"/>
            <a:ext cx="3459858" cy="1060578"/>
          </a:xfrm>
          <a:prstGeom prst="rect">
            <a:avLst/>
          </a:prstGeom>
        </p:spPr>
      </p:pic>
      <p:sp>
        <p:nvSpPr>
          <p:cNvPr id="22" name="Rectángulo redondeado 21"/>
          <p:cNvSpPr/>
          <p:nvPr/>
        </p:nvSpPr>
        <p:spPr>
          <a:xfrm>
            <a:off x="1207619" y="2864553"/>
            <a:ext cx="4883619" cy="4095843"/>
          </a:xfrm>
          <a:prstGeom prst="roundRect">
            <a:avLst/>
          </a:prstGeom>
          <a:solidFill>
            <a:srgbClr val="F6F6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object 4"/>
          <p:cNvSpPr txBox="1">
            <a:spLocks/>
          </p:cNvSpPr>
          <p:nvPr/>
        </p:nvSpPr>
        <p:spPr>
          <a:xfrm>
            <a:off x="1886583" y="4553114"/>
            <a:ext cx="4060191" cy="601702"/>
          </a:xfrm>
          <a:prstGeom prst="rect">
            <a:avLst/>
          </a:prstGeom>
        </p:spPr>
        <p:txBody>
          <a:bodyPr vert="horz" wrap="square" lIns="0" tIns="27939" rIns="0" bIns="0" rtlCol="0">
            <a:spAutoFit/>
          </a:bodyPr>
          <a:lstStyle>
            <a:lvl1pPr marL="0">
              <a:defRPr sz="2400" b="0" i="0">
                <a:solidFill>
                  <a:srgbClr val="001689"/>
                </a:solidFill>
                <a:latin typeface="DM Sans"/>
                <a:ea typeface="+mn-ea"/>
                <a:cs typeface="DM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pPr>
            <a:r>
              <a:rPr lang="es-MX" sz="2800" b="1" dirty="0" smtClean="0">
                <a:latin typeface="Montserrat" panose="00000500000000000000" pitchFamily="2" charset="0"/>
              </a:rPr>
              <a:t>Mejora en el Diseño</a:t>
            </a:r>
          </a:p>
        </p:txBody>
      </p:sp>
      <p:sp>
        <p:nvSpPr>
          <p:cNvPr id="37" name="Rectángulo redondeado 36"/>
          <p:cNvSpPr/>
          <p:nvPr/>
        </p:nvSpPr>
        <p:spPr>
          <a:xfrm>
            <a:off x="7086600" y="2827681"/>
            <a:ext cx="4883619" cy="4064309"/>
          </a:xfrm>
          <a:prstGeom prst="roundRect">
            <a:avLst/>
          </a:prstGeom>
          <a:solidFill>
            <a:srgbClr val="F6F6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object 4"/>
          <p:cNvSpPr txBox="1">
            <a:spLocks/>
          </p:cNvSpPr>
          <p:nvPr/>
        </p:nvSpPr>
        <p:spPr>
          <a:xfrm>
            <a:off x="7498313" y="4480273"/>
            <a:ext cx="4442582" cy="674543"/>
          </a:xfrm>
          <a:prstGeom prst="rect">
            <a:avLst/>
          </a:prstGeom>
        </p:spPr>
        <p:txBody>
          <a:bodyPr vert="horz" wrap="square" lIns="0" tIns="27939" rIns="0" bIns="0" rtlCol="0">
            <a:spAutoFit/>
          </a:bodyPr>
          <a:lstStyle>
            <a:lvl1pPr marL="0">
              <a:defRPr sz="2400" b="0" i="0">
                <a:solidFill>
                  <a:srgbClr val="001689"/>
                </a:solidFill>
                <a:latin typeface="DM Sans"/>
                <a:ea typeface="+mn-ea"/>
                <a:cs typeface="DM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pPr>
            <a:r>
              <a:rPr lang="es-MX" sz="2800" b="1" dirty="0">
                <a:latin typeface="Montserrat" panose="00000500000000000000" pitchFamily="2" charset="0"/>
              </a:rPr>
              <a:t>Mejora en el Monitoreo</a:t>
            </a:r>
          </a:p>
        </p:txBody>
      </p:sp>
      <p:sp>
        <p:nvSpPr>
          <p:cNvPr id="41" name="Arco 40">
            <a:extLst>
              <a:ext uri="{FF2B5EF4-FFF2-40B4-BE49-F238E27FC236}">
                <a16:creationId xmlns:a16="http://schemas.microsoft.com/office/drawing/2014/main" id="{DDDCA288-020B-440A-BD52-29B8848AC574}"/>
              </a:ext>
            </a:extLst>
          </p:cNvPr>
          <p:cNvSpPr/>
          <p:nvPr/>
        </p:nvSpPr>
        <p:spPr>
          <a:xfrm rot="6918066" flipH="1">
            <a:off x="12064609" y="2372728"/>
            <a:ext cx="804849" cy="783457"/>
          </a:xfrm>
          <a:prstGeom prst="arc">
            <a:avLst>
              <a:gd name="adj1" fmla="val 17367997"/>
              <a:gd name="adj2" fmla="val 5677143"/>
            </a:avLst>
          </a:prstGeom>
          <a:ln w="57150">
            <a:solidFill>
              <a:srgbClr val="EB8517"/>
            </a:solidFill>
            <a:prstDash val="sysDot"/>
            <a:headEnd type="arrow" w="med" len="sm"/>
            <a:tailEnd type="oval" w="lg" len="lg"/>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s-MX"/>
          </a:p>
        </p:txBody>
      </p:sp>
      <p:pic>
        <p:nvPicPr>
          <p:cNvPr id="16" name="Imagen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9107080"/>
            <a:ext cx="5314833" cy="832869"/>
          </a:xfrm>
          <a:prstGeom prst="rect">
            <a:avLst/>
          </a:prstGeom>
        </p:spPr>
      </p:pic>
      <p:sp>
        <p:nvSpPr>
          <p:cNvPr id="15" name="Rectángulo redondeado 14"/>
          <p:cNvSpPr/>
          <p:nvPr/>
        </p:nvSpPr>
        <p:spPr>
          <a:xfrm>
            <a:off x="12649200" y="2785392"/>
            <a:ext cx="4883619" cy="4064309"/>
          </a:xfrm>
          <a:prstGeom prst="roundRect">
            <a:avLst/>
          </a:prstGeom>
          <a:solidFill>
            <a:srgbClr val="F6F6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object 4"/>
          <p:cNvSpPr txBox="1">
            <a:spLocks/>
          </p:cNvSpPr>
          <p:nvPr/>
        </p:nvSpPr>
        <p:spPr>
          <a:xfrm>
            <a:off x="12965581" y="4480274"/>
            <a:ext cx="4757522" cy="674543"/>
          </a:xfrm>
          <a:prstGeom prst="rect">
            <a:avLst/>
          </a:prstGeom>
        </p:spPr>
        <p:txBody>
          <a:bodyPr vert="horz" wrap="square" lIns="0" tIns="27939" rIns="0" bIns="0" rtlCol="0">
            <a:spAutoFit/>
          </a:bodyPr>
          <a:lstStyle>
            <a:lvl1pPr marL="0">
              <a:defRPr sz="2400" b="0" i="0">
                <a:solidFill>
                  <a:srgbClr val="001689"/>
                </a:solidFill>
                <a:latin typeface="DM Sans"/>
                <a:ea typeface="+mn-ea"/>
                <a:cs typeface="DM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pPr>
            <a:r>
              <a:rPr lang="es-MX" sz="2800" b="1" dirty="0">
                <a:latin typeface="Montserrat" panose="00000500000000000000" pitchFamily="2" charset="0"/>
              </a:rPr>
              <a:t>Mejora en la Evaluación</a:t>
            </a:r>
          </a:p>
        </p:txBody>
      </p:sp>
      <p:sp>
        <p:nvSpPr>
          <p:cNvPr id="18" name="Arco 17">
            <a:extLst>
              <a:ext uri="{FF2B5EF4-FFF2-40B4-BE49-F238E27FC236}">
                <a16:creationId xmlns:a16="http://schemas.microsoft.com/office/drawing/2014/main" id="{DDDCA288-020B-440A-BD52-29B8848AC574}"/>
              </a:ext>
            </a:extLst>
          </p:cNvPr>
          <p:cNvSpPr/>
          <p:nvPr/>
        </p:nvSpPr>
        <p:spPr>
          <a:xfrm rot="6918066" flipH="1">
            <a:off x="6271367" y="2280917"/>
            <a:ext cx="804849" cy="783457"/>
          </a:xfrm>
          <a:prstGeom prst="arc">
            <a:avLst>
              <a:gd name="adj1" fmla="val 17367997"/>
              <a:gd name="adj2" fmla="val 5677143"/>
            </a:avLst>
          </a:prstGeom>
          <a:ln w="57150">
            <a:solidFill>
              <a:srgbClr val="EB8517"/>
            </a:solidFill>
            <a:prstDash val="sysDot"/>
            <a:headEnd type="arrow" w="med" len="sm"/>
            <a:tailEnd type="oval" w="lg" len="lg"/>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s-MX"/>
          </a:p>
        </p:txBody>
      </p:sp>
    </p:spTree>
    <p:extLst>
      <p:ext uri="{BB962C8B-B14F-4D97-AF65-F5344CB8AC3E}">
        <p14:creationId xmlns:p14="http://schemas.microsoft.com/office/powerpoint/2010/main" val="21764943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8759928"/>
            <a:ext cx="18275935" cy="1527175"/>
          </a:xfrm>
          <a:custGeom>
            <a:avLst/>
            <a:gdLst/>
            <a:ahLst/>
            <a:cxnLst/>
            <a:rect l="l" t="t" r="r" b="b"/>
            <a:pathLst>
              <a:path w="18275935" h="1527175">
                <a:moveTo>
                  <a:pt x="0" y="0"/>
                </a:moveTo>
                <a:lnTo>
                  <a:pt x="18275497" y="0"/>
                </a:lnTo>
                <a:lnTo>
                  <a:pt x="18275497" y="1527071"/>
                </a:lnTo>
                <a:lnTo>
                  <a:pt x="0" y="1527071"/>
                </a:lnTo>
                <a:lnTo>
                  <a:pt x="0" y="0"/>
                </a:lnTo>
                <a:close/>
              </a:path>
            </a:pathLst>
          </a:custGeom>
          <a:solidFill>
            <a:srgbClr val="FFFFFF"/>
          </a:solidFill>
        </p:spPr>
        <p:txBody>
          <a:bodyPr wrap="square" lIns="0" tIns="0" rIns="0" bIns="0" rtlCol="0"/>
          <a:lstStyle/>
          <a:p>
            <a:endParaRPr/>
          </a:p>
        </p:txBody>
      </p:sp>
      <p:sp>
        <p:nvSpPr>
          <p:cNvPr id="5" name="object 5"/>
          <p:cNvSpPr txBox="1">
            <a:spLocks noGrp="1"/>
          </p:cNvSpPr>
          <p:nvPr>
            <p:ph type="ctrTitle"/>
          </p:nvPr>
        </p:nvSpPr>
        <p:spPr>
          <a:xfrm>
            <a:off x="212725" y="2302644"/>
            <a:ext cx="9617075" cy="4728217"/>
          </a:xfrm>
          <a:prstGeom prst="rect">
            <a:avLst/>
          </a:prstGeom>
        </p:spPr>
        <p:txBody>
          <a:bodyPr vert="horz" wrap="square" lIns="0" tIns="148590" rIns="0" bIns="0" rtlCol="0">
            <a:spAutoFit/>
          </a:bodyPr>
          <a:lstStyle/>
          <a:p>
            <a:pPr marL="12700" marR="5080" algn="just">
              <a:lnSpc>
                <a:spcPts val="5100"/>
              </a:lnSpc>
              <a:spcBef>
                <a:spcPts val="1170"/>
              </a:spcBef>
            </a:pPr>
            <a:r>
              <a:rPr lang="es-MX" sz="5150" dirty="0" smtClean="0">
                <a:solidFill>
                  <a:srgbClr val="001689"/>
                </a:solidFill>
              </a:rPr>
              <a:t>“</a:t>
            </a:r>
            <a:r>
              <a:rPr lang="es-ES" dirty="0">
                <a:solidFill>
                  <a:srgbClr val="001689"/>
                </a:solidFill>
              </a:rPr>
              <a:t>Limitantes en la aplicación de la Metodología del Marco Lógico en los Programas presupuestarios del Ramo 6 Hacienda y Crédito Público, el caso de las modalidades “P” Planeación, seguimiento y evaluación de políticas públicas y “G” Regulación y supervisión.</a:t>
            </a:r>
            <a:r>
              <a:rPr lang="es-MX" sz="5150" dirty="0" smtClean="0">
                <a:solidFill>
                  <a:srgbClr val="001689"/>
                </a:solidFill>
              </a:rPr>
              <a:t>” </a:t>
            </a:r>
            <a:endParaRPr sz="5150" dirty="0">
              <a:solidFill>
                <a:srgbClr val="001689"/>
              </a:solidFill>
            </a:endParaRPr>
          </a:p>
        </p:txBody>
      </p:sp>
      <p:pic>
        <p:nvPicPr>
          <p:cNvPr id="8" name="Picture 7">
            <a:extLst>
              <a:ext uri="{FF2B5EF4-FFF2-40B4-BE49-F238E27FC236}">
                <a16:creationId xmlns:a16="http://schemas.microsoft.com/office/drawing/2014/main" id="{BC82D3EF-613D-6579-12F5-E13D16B2A75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62000" y="904780"/>
            <a:ext cx="4560165" cy="1397864"/>
          </a:xfrm>
          <a:prstGeom prst="rect">
            <a:avLst/>
          </a:prstGeom>
        </p:spPr>
      </p:pic>
      <p:pic>
        <p:nvPicPr>
          <p:cNvPr id="6" name="Imagen 5"/>
          <p:cNvPicPr>
            <a:picLocks noChangeAspect="1"/>
          </p:cNvPicPr>
          <p:nvPr/>
        </p:nvPicPr>
        <p:blipFill>
          <a:blip r:embed="rId3"/>
          <a:stretch>
            <a:fillRect/>
          </a:stretch>
        </p:blipFill>
        <p:spPr>
          <a:xfrm>
            <a:off x="762000" y="9068360"/>
            <a:ext cx="5310076" cy="835224"/>
          </a:xfrm>
          <a:prstGeom prst="rect">
            <a:avLst/>
          </a:prstGeom>
        </p:spPr>
      </p:pic>
      <p:sp>
        <p:nvSpPr>
          <p:cNvPr id="3" name="AutoShape 4" descr="https://usc-powerpoint.officeapps.live.com/pods/GetClipboardImage.ashx?Id=5b60cf62-72e1-4805-9131-a76eaf87baff&amp;DC=PUS11&amp;pkey=daa3c0c9-2fca-4c64-b298-2949f761c946&amp;wdwaccluster=PUS11"/>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31098017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6" name="object 6"/>
          <p:cNvSpPr/>
          <p:nvPr/>
        </p:nvSpPr>
        <p:spPr>
          <a:xfrm>
            <a:off x="0" y="1648586"/>
            <a:ext cx="3916679" cy="38100"/>
          </a:xfrm>
          <a:custGeom>
            <a:avLst/>
            <a:gdLst/>
            <a:ahLst/>
            <a:cxnLst/>
            <a:rect l="l" t="t" r="r" b="b"/>
            <a:pathLst>
              <a:path w="3916679" h="38100">
                <a:moveTo>
                  <a:pt x="0" y="38099"/>
                </a:moveTo>
                <a:lnTo>
                  <a:pt x="0" y="0"/>
                </a:lnTo>
                <a:lnTo>
                  <a:pt x="3916242" y="0"/>
                </a:lnTo>
                <a:lnTo>
                  <a:pt x="3916242" y="38099"/>
                </a:lnTo>
                <a:lnTo>
                  <a:pt x="0" y="38099"/>
                </a:lnTo>
                <a:close/>
              </a:path>
            </a:pathLst>
          </a:custGeom>
          <a:solidFill>
            <a:srgbClr val="E98517"/>
          </a:solidFill>
        </p:spPr>
        <p:txBody>
          <a:bodyPr wrap="square" lIns="0" tIns="0" rIns="0" bIns="0" rtlCol="0"/>
          <a:lstStyle/>
          <a:p>
            <a:endParaRPr/>
          </a:p>
        </p:txBody>
      </p:sp>
      <p:pic>
        <p:nvPicPr>
          <p:cNvPr id="8" name="Picture 7">
            <a:extLst>
              <a:ext uri="{FF2B5EF4-FFF2-40B4-BE49-F238E27FC236}">
                <a16:creationId xmlns:a16="http://schemas.microsoft.com/office/drawing/2014/main" id="{A20EA7A8-A10E-5304-1D02-6B3C8D929A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249400" y="517157"/>
            <a:ext cx="3459858" cy="1060578"/>
          </a:xfrm>
          <a:prstGeom prst="rect">
            <a:avLst/>
          </a:prstGeom>
        </p:spPr>
      </p:pic>
      <p:sp>
        <p:nvSpPr>
          <p:cNvPr id="11" name="object 4"/>
          <p:cNvSpPr txBox="1">
            <a:spLocks noGrp="1"/>
          </p:cNvSpPr>
          <p:nvPr>
            <p:ph type="body" idx="1"/>
          </p:nvPr>
        </p:nvSpPr>
        <p:spPr>
          <a:xfrm>
            <a:off x="1580093" y="2326911"/>
            <a:ext cx="15115748" cy="1627752"/>
          </a:xfrm>
          <a:prstGeom prst="rect">
            <a:avLst/>
          </a:prstGeom>
        </p:spPr>
        <p:txBody>
          <a:bodyPr vert="horz" wrap="square" lIns="0" tIns="27939" rIns="0" bIns="0" rtlCol="0">
            <a:spAutoFit/>
          </a:bodyPr>
          <a:lstStyle/>
          <a:p>
            <a:pPr marL="342900" indent="-342900" algn="just">
              <a:lnSpc>
                <a:spcPct val="150000"/>
              </a:lnSpc>
              <a:buClr>
                <a:srgbClr val="EB8517"/>
              </a:buClr>
              <a:buFont typeface="Arial" panose="020B0604020202020204" pitchFamily="34" charset="0"/>
              <a:buChar char="•"/>
            </a:pPr>
            <a:r>
              <a:rPr lang="es-MX" dirty="0">
                <a:latin typeface="Montserrat" panose="00000500000000000000" pitchFamily="2" charset="0"/>
              </a:rPr>
              <a:t>Los lineamientos indican los criterios para la vinculación de las estructuras programáticas al PND → Permite identificar los recursos que se estiman asignar a los </a:t>
            </a:r>
            <a:r>
              <a:rPr lang="es-MX" dirty="0" err="1">
                <a:latin typeface="Montserrat" panose="00000500000000000000" pitchFamily="2" charset="0"/>
              </a:rPr>
              <a:t>Pp</a:t>
            </a:r>
            <a:r>
              <a:rPr lang="es-MX" dirty="0">
                <a:latin typeface="Montserrat" panose="00000500000000000000" pitchFamily="2" charset="0"/>
              </a:rPr>
              <a:t> cumpliendo con los siguientes criterios:</a:t>
            </a:r>
          </a:p>
        </p:txBody>
      </p:sp>
      <p:sp>
        <p:nvSpPr>
          <p:cNvPr id="14" name="Rectángulo: esquinas redondeadas 24">
            <a:extLst>
              <a:ext uri="{FF2B5EF4-FFF2-40B4-BE49-F238E27FC236}">
                <a16:creationId xmlns:a16="http://schemas.microsoft.com/office/drawing/2014/main" id="{986F3A44-49E3-494D-84EF-A96E645FF013}"/>
              </a:ext>
            </a:extLst>
          </p:cNvPr>
          <p:cNvSpPr/>
          <p:nvPr/>
        </p:nvSpPr>
        <p:spPr>
          <a:xfrm>
            <a:off x="9733909" y="4301814"/>
            <a:ext cx="6961932" cy="4059881"/>
          </a:xfrm>
          <a:prstGeom prst="roundRect">
            <a:avLst>
              <a:gd name="adj" fmla="val 6601"/>
            </a:avLst>
          </a:prstGeom>
          <a:solidFill>
            <a:srgbClr val="F6F6FF"/>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5" name="Rectángulo 14">
            <a:extLst>
              <a:ext uri="{FF2B5EF4-FFF2-40B4-BE49-F238E27FC236}">
                <a16:creationId xmlns:a16="http://schemas.microsoft.com/office/drawing/2014/main" id="{C19C0918-48A7-4EF3-BCD3-C9F3EC0114FB}"/>
              </a:ext>
            </a:extLst>
          </p:cNvPr>
          <p:cNvSpPr/>
          <p:nvPr/>
        </p:nvSpPr>
        <p:spPr>
          <a:xfrm>
            <a:off x="10116036" y="4531261"/>
            <a:ext cx="6197677" cy="3600986"/>
          </a:xfrm>
          <a:prstGeom prst="rect">
            <a:avLst/>
          </a:prstGeom>
          <a:effectLst/>
        </p:spPr>
        <p:txBody>
          <a:bodyPr wrap="square">
            <a:spAutoFit/>
          </a:bodyPr>
          <a:lstStyle/>
          <a:p>
            <a:pPr algn="just"/>
            <a:r>
              <a:rPr lang="es-MX" sz="2800" b="1" dirty="0">
                <a:solidFill>
                  <a:srgbClr val="001392"/>
                </a:solidFill>
                <a:latin typeface="Montserrat" panose="00000500000000000000" pitchFamily="2" charset="0"/>
                <a:ea typeface="+mj-ea"/>
                <a:cs typeface="DM Sans"/>
              </a:rPr>
              <a:t>4</a:t>
            </a:r>
            <a:r>
              <a:rPr lang="es-MX" sz="2800" b="1" dirty="0" smtClean="0">
                <a:solidFill>
                  <a:srgbClr val="EB8517"/>
                </a:solidFill>
                <a:latin typeface="Montserrat" panose="00000500000000000000" pitchFamily="2" charset="0"/>
                <a:ea typeface="+mj-ea"/>
                <a:cs typeface="DM Sans"/>
              </a:rPr>
              <a:t>. </a:t>
            </a:r>
            <a:r>
              <a:rPr lang="es-MX" dirty="0" smtClean="0">
                <a:solidFill>
                  <a:srgbClr val="001689"/>
                </a:solidFill>
                <a:latin typeface="Montserrat" panose="00000500000000000000" pitchFamily="2" charset="0"/>
                <a:ea typeface="+mn-ea"/>
                <a:cs typeface="DM Sans"/>
              </a:rPr>
              <a:t>Eje 1 “Política y Gobierno” → Acciones propias de la gestión gubernamental.</a:t>
            </a:r>
          </a:p>
          <a:p>
            <a:pPr algn="just"/>
            <a:endParaRPr lang="es-MX" dirty="0" smtClean="0">
              <a:solidFill>
                <a:srgbClr val="001689"/>
              </a:solidFill>
              <a:latin typeface="Montserrat" panose="00000500000000000000" pitchFamily="2" charset="0"/>
              <a:ea typeface="+mn-ea"/>
              <a:cs typeface="DM Sans"/>
            </a:endParaRPr>
          </a:p>
          <a:p>
            <a:pPr algn="just"/>
            <a:r>
              <a:rPr lang="es-MX" sz="2800" b="1" dirty="0">
                <a:solidFill>
                  <a:srgbClr val="001392"/>
                </a:solidFill>
                <a:latin typeface="Montserrat" panose="00000500000000000000" pitchFamily="2" charset="0"/>
                <a:cs typeface="DM Sans"/>
              </a:rPr>
              <a:t>5</a:t>
            </a:r>
            <a:r>
              <a:rPr lang="es-MX" sz="2800" b="1" dirty="0" smtClean="0">
                <a:solidFill>
                  <a:srgbClr val="EB8517"/>
                </a:solidFill>
                <a:latin typeface="Montserrat" panose="00000500000000000000" pitchFamily="2" charset="0"/>
                <a:cs typeface="DM Sans"/>
              </a:rPr>
              <a:t>.</a:t>
            </a:r>
            <a:r>
              <a:rPr lang="es-MX" sz="2800" dirty="0" smtClean="0">
                <a:solidFill>
                  <a:srgbClr val="001689"/>
                </a:solidFill>
                <a:latin typeface="Montserrat" panose="00000500000000000000" pitchFamily="2" charset="0"/>
                <a:ea typeface="+mn-ea"/>
                <a:cs typeface="DM Sans"/>
              </a:rPr>
              <a:t> </a:t>
            </a:r>
            <a:r>
              <a:rPr lang="es-MX" dirty="0">
                <a:solidFill>
                  <a:srgbClr val="001689"/>
                </a:solidFill>
                <a:latin typeface="Montserrat" panose="00000500000000000000" pitchFamily="2" charset="0"/>
                <a:cs typeface="DM Sans"/>
              </a:rPr>
              <a:t>Eje 2 “Política Social” → Relacionados con la prestación de servicios en beneficio de la población con el fin de favorecer el acceso a mejores niveles de bienestar.</a:t>
            </a:r>
          </a:p>
          <a:p>
            <a:pPr algn="just"/>
            <a:endParaRPr lang="es-MX" dirty="0" smtClean="0">
              <a:solidFill>
                <a:srgbClr val="001689"/>
              </a:solidFill>
              <a:latin typeface="Montserrat" panose="00000500000000000000" pitchFamily="2" charset="0"/>
              <a:ea typeface="+mn-ea"/>
              <a:cs typeface="DM Sans"/>
            </a:endParaRPr>
          </a:p>
          <a:p>
            <a:pPr algn="just"/>
            <a:r>
              <a:rPr lang="es-MX" sz="2800" b="1" dirty="0" smtClean="0">
                <a:solidFill>
                  <a:srgbClr val="001392"/>
                </a:solidFill>
                <a:latin typeface="Montserrat" panose="00000500000000000000" pitchFamily="2" charset="0"/>
                <a:cs typeface="DM Sans"/>
              </a:rPr>
              <a:t>6</a:t>
            </a:r>
            <a:r>
              <a:rPr lang="es-MX" sz="2800" b="1" dirty="0" smtClean="0">
                <a:solidFill>
                  <a:srgbClr val="EB8517"/>
                </a:solidFill>
                <a:latin typeface="Montserrat" panose="00000500000000000000" pitchFamily="2" charset="0"/>
                <a:cs typeface="DM Sans"/>
              </a:rPr>
              <a:t>.</a:t>
            </a:r>
            <a:r>
              <a:rPr lang="es-MX" sz="2800" dirty="0" smtClean="0">
                <a:solidFill>
                  <a:srgbClr val="001689"/>
                </a:solidFill>
                <a:latin typeface="Montserrat" panose="00000500000000000000" pitchFamily="2" charset="0"/>
                <a:cs typeface="DM Sans"/>
              </a:rPr>
              <a:t> </a:t>
            </a:r>
            <a:r>
              <a:rPr lang="es-MX" dirty="0">
                <a:solidFill>
                  <a:srgbClr val="001689"/>
                </a:solidFill>
                <a:latin typeface="Montserrat" panose="00000500000000000000" pitchFamily="2" charset="0"/>
                <a:cs typeface="DM Sans"/>
              </a:rPr>
              <a:t>Eje 3 “Economía” → Relacionados con la promoción del desarrollo económico, producción y prestación de bienes y servicios </a:t>
            </a:r>
            <a:r>
              <a:rPr lang="es-MX" dirty="0" smtClean="0">
                <a:solidFill>
                  <a:srgbClr val="001689"/>
                </a:solidFill>
                <a:latin typeface="Montserrat" panose="00000500000000000000" pitchFamily="2" charset="0"/>
                <a:cs typeface="DM Sans"/>
              </a:rPr>
              <a:t>públicos.</a:t>
            </a:r>
            <a:endParaRPr lang="es-MX" dirty="0">
              <a:solidFill>
                <a:srgbClr val="001689"/>
              </a:solidFill>
              <a:latin typeface="Montserrat" panose="00000500000000000000" pitchFamily="2" charset="0"/>
              <a:cs typeface="DM Sans"/>
            </a:endParaRPr>
          </a:p>
        </p:txBody>
      </p:sp>
      <p:sp>
        <p:nvSpPr>
          <p:cNvPr id="16" name="Rectángulo: esquinas redondeadas 24">
            <a:extLst>
              <a:ext uri="{FF2B5EF4-FFF2-40B4-BE49-F238E27FC236}">
                <a16:creationId xmlns:a16="http://schemas.microsoft.com/office/drawing/2014/main" id="{986F3A44-49E3-494D-84EF-A96E645FF013}"/>
              </a:ext>
            </a:extLst>
          </p:cNvPr>
          <p:cNvSpPr/>
          <p:nvPr/>
        </p:nvSpPr>
        <p:spPr>
          <a:xfrm>
            <a:off x="1752600" y="4304745"/>
            <a:ext cx="6961932" cy="4059881"/>
          </a:xfrm>
          <a:prstGeom prst="roundRect">
            <a:avLst>
              <a:gd name="adj" fmla="val 6601"/>
            </a:avLst>
          </a:prstGeom>
          <a:solidFill>
            <a:srgbClr val="F6F6FF"/>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7" name="Rectángulo 16">
            <a:extLst>
              <a:ext uri="{FF2B5EF4-FFF2-40B4-BE49-F238E27FC236}">
                <a16:creationId xmlns:a16="http://schemas.microsoft.com/office/drawing/2014/main" id="{C19C0918-48A7-4EF3-BCD3-C9F3EC0114FB}"/>
              </a:ext>
            </a:extLst>
          </p:cNvPr>
          <p:cNvSpPr/>
          <p:nvPr/>
        </p:nvSpPr>
        <p:spPr>
          <a:xfrm>
            <a:off x="2134727" y="4946759"/>
            <a:ext cx="6197677" cy="2769989"/>
          </a:xfrm>
          <a:prstGeom prst="rect">
            <a:avLst/>
          </a:prstGeom>
          <a:effectLst/>
        </p:spPr>
        <p:txBody>
          <a:bodyPr wrap="square">
            <a:spAutoFit/>
          </a:bodyPr>
          <a:lstStyle/>
          <a:p>
            <a:pPr algn="just"/>
            <a:r>
              <a:rPr lang="es-MX" sz="2800" b="1" dirty="0" smtClean="0">
                <a:solidFill>
                  <a:srgbClr val="001392"/>
                </a:solidFill>
                <a:latin typeface="Montserrat" panose="00000500000000000000" pitchFamily="2" charset="0"/>
                <a:ea typeface="+mj-ea"/>
                <a:cs typeface="DM Sans"/>
              </a:rPr>
              <a:t>1</a:t>
            </a:r>
            <a:r>
              <a:rPr lang="es-MX" sz="2800" b="1" dirty="0" smtClean="0">
                <a:solidFill>
                  <a:srgbClr val="EB8517"/>
                </a:solidFill>
                <a:latin typeface="Montserrat" panose="00000500000000000000" pitchFamily="2" charset="0"/>
                <a:ea typeface="+mj-ea"/>
                <a:cs typeface="DM Sans"/>
              </a:rPr>
              <a:t>. </a:t>
            </a:r>
            <a:r>
              <a:rPr lang="es-MX" dirty="0" smtClean="0">
                <a:solidFill>
                  <a:srgbClr val="001689"/>
                </a:solidFill>
                <a:latin typeface="Montserrat" panose="00000500000000000000" pitchFamily="2" charset="0"/>
                <a:ea typeface="+mn-ea"/>
                <a:cs typeface="DM Sans"/>
              </a:rPr>
              <a:t>La vinculación se realizará a partir de la categoría programática “Programa Presupuestario”.</a:t>
            </a:r>
          </a:p>
          <a:p>
            <a:pPr algn="just"/>
            <a:endParaRPr lang="es-MX" dirty="0" smtClean="0">
              <a:solidFill>
                <a:srgbClr val="001689"/>
              </a:solidFill>
              <a:latin typeface="Montserrat" panose="00000500000000000000" pitchFamily="2" charset="0"/>
              <a:ea typeface="+mn-ea"/>
              <a:cs typeface="DM Sans"/>
            </a:endParaRPr>
          </a:p>
          <a:p>
            <a:pPr algn="just"/>
            <a:r>
              <a:rPr lang="es-MX" sz="2800" b="1" dirty="0" smtClean="0">
                <a:solidFill>
                  <a:srgbClr val="001392"/>
                </a:solidFill>
                <a:latin typeface="Montserrat" panose="00000500000000000000" pitchFamily="2" charset="0"/>
                <a:cs typeface="DM Sans"/>
              </a:rPr>
              <a:t>2</a:t>
            </a:r>
            <a:r>
              <a:rPr lang="es-MX" sz="2800" b="1" dirty="0" smtClean="0">
                <a:solidFill>
                  <a:srgbClr val="EB8517"/>
                </a:solidFill>
                <a:latin typeface="Montserrat" panose="00000500000000000000" pitchFamily="2" charset="0"/>
                <a:cs typeface="DM Sans"/>
              </a:rPr>
              <a:t>.</a:t>
            </a:r>
            <a:r>
              <a:rPr lang="es-MX" sz="2800" dirty="0">
                <a:solidFill>
                  <a:srgbClr val="001689"/>
                </a:solidFill>
                <a:latin typeface="Montserrat" panose="00000500000000000000" pitchFamily="2" charset="0"/>
                <a:ea typeface="+mn-ea"/>
                <a:cs typeface="DM Sans"/>
              </a:rPr>
              <a:t> </a:t>
            </a:r>
            <a:r>
              <a:rPr lang="es-MX" dirty="0" smtClean="0">
                <a:solidFill>
                  <a:srgbClr val="001689"/>
                </a:solidFill>
                <a:latin typeface="Montserrat" panose="00000500000000000000" pitchFamily="2" charset="0"/>
                <a:ea typeface="+mn-ea"/>
                <a:cs typeface="DM Sans"/>
              </a:rPr>
              <a:t>La vinculación es obligatoria para todos los </a:t>
            </a:r>
            <a:r>
              <a:rPr lang="es-MX" dirty="0" err="1" smtClean="0">
                <a:solidFill>
                  <a:srgbClr val="001689"/>
                </a:solidFill>
                <a:latin typeface="Montserrat" panose="00000500000000000000" pitchFamily="2" charset="0"/>
                <a:ea typeface="+mn-ea"/>
                <a:cs typeface="DM Sans"/>
              </a:rPr>
              <a:t>Pp</a:t>
            </a:r>
            <a:r>
              <a:rPr lang="es-MX" dirty="0" smtClean="0">
                <a:solidFill>
                  <a:srgbClr val="001689"/>
                </a:solidFill>
                <a:latin typeface="Montserrat" panose="00000500000000000000" pitchFamily="2" charset="0"/>
                <a:ea typeface="+mn-ea"/>
                <a:cs typeface="DM Sans"/>
              </a:rPr>
              <a:t> de gasto programable de la Administración Pública Federal.</a:t>
            </a:r>
          </a:p>
          <a:p>
            <a:pPr algn="just"/>
            <a:endParaRPr lang="es-MX" dirty="0" smtClean="0">
              <a:solidFill>
                <a:srgbClr val="001689"/>
              </a:solidFill>
              <a:latin typeface="Montserrat" panose="00000500000000000000" pitchFamily="2" charset="0"/>
              <a:ea typeface="+mn-ea"/>
              <a:cs typeface="DM Sans"/>
            </a:endParaRPr>
          </a:p>
          <a:p>
            <a:pPr algn="just"/>
            <a:r>
              <a:rPr lang="es-MX" sz="2800" b="1" dirty="0">
                <a:solidFill>
                  <a:srgbClr val="001392"/>
                </a:solidFill>
                <a:latin typeface="Montserrat" panose="00000500000000000000" pitchFamily="2" charset="0"/>
                <a:cs typeface="DM Sans"/>
              </a:rPr>
              <a:t>3</a:t>
            </a:r>
            <a:r>
              <a:rPr lang="es-MX" sz="2800" b="1" dirty="0" smtClean="0">
                <a:solidFill>
                  <a:srgbClr val="EB8517"/>
                </a:solidFill>
                <a:latin typeface="Montserrat" panose="00000500000000000000" pitchFamily="2" charset="0"/>
                <a:cs typeface="DM Sans"/>
              </a:rPr>
              <a:t>.</a:t>
            </a:r>
            <a:r>
              <a:rPr lang="es-MX" sz="2800" dirty="0" smtClean="0">
                <a:solidFill>
                  <a:srgbClr val="001689"/>
                </a:solidFill>
                <a:latin typeface="Montserrat" panose="00000500000000000000" pitchFamily="2" charset="0"/>
                <a:cs typeface="DM Sans"/>
              </a:rPr>
              <a:t> </a:t>
            </a:r>
            <a:r>
              <a:rPr lang="es-MX" dirty="0" smtClean="0">
                <a:solidFill>
                  <a:srgbClr val="001689"/>
                </a:solidFill>
                <a:latin typeface="Montserrat" panose="00000500000000000000" pitchFamily="2" charset="0"/>
                <a:ea typeface="+mn-ea"/>
                <a:cs typeface="DM Sans"/>
              </a:rPr>
              <a:t>Cada </a:t>
            </a:r>
            <a:r>
              <a:rPr lang="es-MX" dirty="0" err="1" smtClean="0">
                <a:solidFill>
                  <a:srgbClr val="001689"/>
                </a:solidFill>
                <a:latin typeface="Montserrat" panose="00000500000000000000" pitchFamily="2" charset="0"/>
                <a:ea typeface="+mn-ea"/>
                <a:cs typeface="DM Sans"/>
              </a:rPr>
              <a:t>Pp</a:t>
            </a:r>
            <a:r>
              <a:rPr lang="es-MX" dirty="0" smtClean="0">
                <a:solidFill>
                  <a:srgbClr val="001689"/>
                </a:solidFill>
                <a:latin typeface="Montserrat" panose="00000500000000000000" pitchFamily="2" charset="0"/>
                <a:ea typeface="+mn-ea"/>
                <a:cs typeface="DM Sans"/>
              </a:rPr>
              <a:t> se encontrará vinculado a un solo eje.</a:t>
            </a:r>
          </a:p>
        </p:txBody>
      </p:sp>
      <p:sp>
        <p:nvSpPr>
          <p:cNvPr id="18" name="object 5"/>
          <p:cNvSpPr txBox="1">
            <a:spLocks/>
          </p:cNvSpPr>
          <p:nvPr/>
        </p:nvSpPr>
        <p:spPr>
          <a:xfrm>
            <a:off x="915145" y="340529"/>
            <a:ext cx="12533630" cy="1136208"/>
          </a:xfrm>
          <a:prstGeom prst="rect">
            <a:avLst/>
          </a:prstGeom>
        </p:spPr>
        <p:txBody>
          <a:bodyPr vert="horz" wrap="square" lIns="0" tIns="12700" rIns="0" bIns="0" rtlCol="0">
            <a:spAutoFit/>
          </a:bodyPr>
          <a:lstStyle>
            <a:lvl1pPr>
              <a:defRPr sz="3650" b="1" i="0">
                <a:solidFill>
                  <a:srgbClr val="E98517"/>
                </a:solidFill>
                <a:latin typeface="DM Sans"/>
                <a:ea typeface="+mj-ea"/>
                <a:cs typeface="DM Sans"/>
              </a:defRPr>
            </a:lvl1pPr>
          </a:lstStyle>
          <a:p>
            <a:pPr marL="12700">
              <a:spcBef>
                <a:spcPts val="100"/>
              </a:spcBef>
            </a:pPr>
            <a:r>
              <a:rPr lang="es-MX" smtClean="0">
                <a:solidFill>
                  <a:srgbClr val="001689"/>
                </a:solidFill>
                <a:latin typeface="Montserrat" panose="00000500000000000000" pitchFamily="2" charset="0"/>
              </a:rPr>
              <a:t>Disposiciones para la Programación y Presupuestación 2024</a:t>
            </a:r>
            <a:endParaRPr lang="es-MX" dirty="0">
              <a:solidFill>
                <a:srgbClr val="001689"/>
              </a:solidFill>
              <a:latin typeface="Montserrat" panose="00000500000000000000" pitchFamily="2" charset="0"/>
            </a:endParaRP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9107080"/>
            <a:ext cx="5314833" cy="832869"/>
          </a:xfrm>
          <a:prstGeom prst="rect">
            <a:avLst/>
          </a:prstGeom>
        </p:spPr>
      </p:pic>
    </p:spTree>
    <p:extLst>
      <p:ext uri="{BB962C8B-B14F-4D97-AF65-F5344CB8AC3E}">
        <p14:creationId xmlns:p14="http://schemas.microsoft.com/office/powerpoint/2010/main" val="36940798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5" name="object 5"/>
          <p:cNvSpPr txBox="1">
            <a:spLocks noGrp="1"/>
          </p:cNvSpPr>
          <p:nvPr>
            <p:ph type="title"/>
          </p:nvPr>
        </p:nvSpPr>
        <p:spPr>
          <a:xfrm>
            <a:off x="1016000" y="810949"/>
            <a:ext cx="12533630" cy="574516"/>
          </a:xfrm>
          <a:prstGeom prst="rect">
            <a:avLst/>
          </a:prstGeom>
        </p:spPr>
        <p:txBody>
          <a:bodyPr vert="horz" wrap="square" lIns="0" tIns="12700" rIns="0" bIns="0" rtlCol="0">
            <a:spAutoFit/>
          </a:bodyPr>
          <a:lstStyle/>
          <a:p>
            <a:pPr marL="12700">
              <a:spcBef>
                <a:spcPts val="100"/>
              </a:spcBef>
            </a:pPr>
            <a:r>
              <a:rPr lang="es-MX" dirty="0" smtClean="0">
                <a:solidFill>
                  <a:srgbClr val="001689"/>
                </a:solidFill>
                <a:latin typeface="Montserrat" panose="00000500000000000000" pitchFamily="2" charset="0"/>
              </a:rPr>
              <a:t>Clasificación Programática</a:t>
            </a:r>
            <a:endParaRPr dirty="0">
              <a:solidFill>
                <a:srgbClr val="001689"/>
              </a:solidFill>
              <a:latin typeface="Montserrat" panose="00000500000000000000" pitchFamily="2" charset="0"/>
            </a:endParaRPr>
          </a:p>
        </p:txBody>
      </p:sp>
      <p:sp>
        <p:nvSpPr>
          <p:cNvPr id="6" name="object 6"/>
          <p:cNvSpPr/>
          <p:nvPr/>
        </p:nvSpPr>
        <p:spPr>
          <a:xfrm>
            <a:off x="0" y="1648586"/>
            <a:ext cx="3916679" cy="38100"/>
          </a:xfrm>
          <a:custGeom>
            <a:avLst/>
            <a:gdLst/>
            <a:ahLst/>
            <a:cxnLst/>
            <a:rect l="l" t="t" r="r" b="b"/>
            <a:pathLst>
              <a:path w="3916679" h="38100">
                <a:moveTo>
                  <a:pt x="0" y="38099"/>
                </a:moveTo>
                <a:lnTo>
                  <a:pt x="0" y="0"/>
                </a:lnTo>
                <a:lnTo>
                  <a:pt x="3916242" y="0"/>
                </a:lnTo>
                <a:lnTo>
                  <a:pt x="3916242" y="38099"/>
                </a:lnTo>
                <a:lnTo>
                  <a:pt x="0" y="38099"/>
                </a:lnTo>
                <a:close/>
              </a:path>
            </a:pathLst>
          </a:custGeom>
          <a:solidFill>
            <a:srgbClr val="E98517"/>
          </a:solidFill>
        </p:spPr>
        <p:txBody>
          <a:bodyPr wrap="square" lIns="0" tIns="0" rIns="0" bIns="0" rtlCol="0"/>
          <a:lstStyle/>
          <a:p>
            <a:endParaRPr/>
          </a:p>
        </p:txBody>
      </p:sp>
      <p:pic>
        <p:nvPicPr>
          <p:cNvPr id="8" name="Picture 7">
            <a:extLst>
              <a:ext uri="{FF2B5EF4-FFF2-40B4-BE49-F238E27FC236}">
                <a16:creationId xmlns:a16="http://schemas.microsoft.com/office/drawing/2014/main" id="{A20EA7A8-A10E-5304-1D02-6B3C8D929A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249400" y="517157"/>
            <a:ext cx="3459858" cy="1060578"/>
          </a:xfrm>
          <a:prstGeom prst="rect">
            <a:avLst/>
          </a:prstGeom>
        </p:spPr>
      </p:pic>
      <p:sp>
        <p:nvSpPr>
          <p:cNvPr id="11" name="object 4"/>
          <p:cNvSpPr txBox="1">
            <a:spLocks noGrp="1"/>
          </p:cNvSpPr>
          <p:nvPr>
            <p:ph type="body" idx="1"/>
          </p:nvPr>
        </p:nvSpPr>
        <p:spPr>
          <a:xfrm>
            <a:off x="1454821" y="1891659"/>
            <a:ext cx="15115748" cy="3352199"/>
          </a:xfrm>
          <a:prstGeom prst="rect">
            <a:avLst/>
          </a:prstGeom>
        </p:spPr>
        <p:txBody>
          <a:bodyPr vert="horz" wrap="square" lIns="0" tIns="27939" rIns="0" bIns="0" rtlCol="0">
            <a:spAutoFit/>
          </a:bodyPr>
          <a:lstStyle/>
          <a:p>
            <a:pPr marL="342900" indent="-342900" algn="just">
              <a:lnSpc>
                <a:spcPct val="150000"/>
              </a:lnSpc>
              <a:buClr>
                <a:srgbClr val="EB8517"/>
              </a:buClr>
              <a:buFont typeface="Arial" panose="020B0604020202020204" pitchFamily="34" charset="0"/>
              <a:buChar char="•"/>
            </a:pPr>
            <a:r>
              <a:rPr lang="es-MX" dirty="0">
                <a:latin typeface="Montserrat" panose="00000500000000000000" pitchFamily="2" charset="0"/>
              </a:rPr>
              <a:t>El </a:t>
            </a:r>
            <a:r>
              <a:rPr lang="es-MX" b="1" dirty="0">
                <a:latin typeface="Montserrat" panose="00000500000000000000" pitchFamily="2" charset="0"/>
              </a:rPr>
              <a:t>Manual de Programación y Presupuesto </a:t>
            </a:r>
            <a:r>
              <a:rPr lang="es-MX" dirty="0">
                <a:latin typeface="Montserrat" panose="00000500000000000000" pitchFamily="2" charset="0"/>
              </a:rPr>
              <a:t>(2008) → Programa Presupuestario → Categoría programática que permite organizar las asignaciones de recursos de los programas federales, proyectos de inversión y las actividades que desarrollan los ejecutores del gasto público </a:t>
            </a:r>
            <a:r>
              <a:rPr lang="es-MX" dirty="0" smtClean="0">
                <a:latin typeface="Montserrat" panose="00000500000000000000" pitchFamily="2" charset="0"/>
              </a:rPr>
              <a:t>federal.</a:t>
            </a:r>
            <a:endParaRPr lang="es-MX" dirty="0">
              <a:latin typeface="Montserrat" panose="00000500000000000000" pitchFamily="2" charset="0"/>
            </a:endParaRPr>
          </a:p>
          <a:p>
            <a:pPr marL="342900" indent="-342900" algn="just">
              <a:lnSpc>
                <a:spcPct val="150000"/>
              </a:lnSpc>
              <a:buClr>
                <a:srgbClr val="EB8517"/>
              </a:buClr>
              <a:buFont typeface="Arial" panose="020B0604020202020204" pitchFamily="34" charset="0"/>
              <a:buChar char="•"/>
            </a:pPr>
            <a:endParaRPr lang="es-MX" dirty="0" smtClean="0">
              <a:latin typeface="Montserrat" panose="00000500000000000000" pitchFamily="2" charset="0"/>
            </a:endParaRPr>
          </a:p>
          <a:p>
            <a:pPr marL="342900" indent="-342900" algn="just">
              <a:lnSpc>
                <a:spcPct val="150000"/>
              </a:lnSpc>
              <a:buClr>
                <a:srgbClr val="EB8517"/>
              </a:buClr>
              <a:buFont typeface="Arial" panose="020B0604020202020204" pitchFamily="34" charset="0"/>
              <a:buChar char="•"/>
            </a:pPr>
            <a:r>
              <a:rPr lang="es-MX" dirty="0" smtClean="0">
                <a:latin typeface="Montserrat" panose="00000500000000000000" pitchFamily="2" charset="0"/>
              </a:rPr>
              <a:t>La </a:t>
            </a:r>
            <a:r>
              <a:rPr lang="es-MX" dirty="0">
                <a:latin typeface="Montserrat" panose="00000500000000000000" pitchFamily="2" charset="0"/>
              </a:rPr>
              <a:t>clasificación se realiza de acuerdo a los </a:t>
            </a:r>
            <a:r>
              <a:rPr lang="es-MX" b="1" dirty="0">
                <a:latin typeface="Montserrat" panose="00000500000000000000" pitchFamily="2" charset="0"/>
              </a:rPr>
              <a:t>tipos, grupos y modalidades de cada </a:t>
            </a:r>
            <a:r>
              <a:rPr lang="es-MX" b="1" dirty="0" err="1">
                <a:latin typeface="Montserrat" panose="00000500000000000000" pitchFamily="2" charset="0"/>
              </a:rPr>
              <a:t>Pp</a:t>
            </a:r>
            <a:r>
              <a:rPr lang="es-MX" dirty="0">
                <a:latin typeface="Montserrat" panose="00000500000000000000" pitchFamily="2" charset="0"/>
              </a:rPr>
              <a:t>, para los propósitos de este trabajo destacamos las modalidades que se muestran a continuación:</a:t>
            </a:r>
          </a:p>
        </p:txBody>
      </p:sp>
      <p:graphicFrame>
        <p:nvGraphicFramePr>
          <p:cNvPr id="2" name="Tabla 1"/>
          <p:cNvGraphicFramePr>
            <a:graphicFrameLocks noGrp="1"/>
          </p:cNvGraphicFramePr>
          <p:nvPr>
            <p:extLst>
              <p:ext uri="{D42A27DB-BD31-4B8C-83A1-F6EECF244321}">
                <p14:modId xmlns:p14="http://schemas.microsoft.com/office/powerpoint/2010/main" val="1893483651"/>
              </p:ext>
            </p:extLst>
          </p:nvPr>
        </p:nvGraphicFramePr>
        <p:xfrm>
          <a:off x="3733800" y="5504376"/>
          <a:ext cx="11353800" cy="2954332"/>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1734160">
                  <a:extLst>
                    <a:ext uri="{9D8B030D-6E8A-4147-A177-3AD203B41FA5}">
                      <a16:colId xmlns:a16="http://schemas.microsoft.com/office/drawing/2014/main" val="2602838466"/>
                    </a:ext>
                  </a:extLst>
                </a:gridCol>
                <a:gridCol w="1478319">
                  <a:extLst>
                    <a:ext uri="{9D8B030D-6E8A-4147-A177-3AD203B41FA5}">
                      <a16:colId xmlns:a16="http://schemas.microsoft.com/office/drawing/2014/main" val="1752411116"/>
                    </a:ext>
                  </a:extLst>
                </a:gridCol>
                <a:gridCol w="2307023">
                  <a:extLst>
                    <a:ext uri="{9D8B030D-6E8A-4147-A177-3AD203B41FA5}">
                      <a16:colId xmlns:a16="http://schemas.microsoft.com/office/drawing/2014/main" val="3955139406"/>
                    </a:ext>
                  </a:extLst>
                </a:gridCol>
                <a:gridCol w="5834298">
                  <a:extLst>
                    <a:ext uri="{9D8B030D-6E8A-4147-A177-3AD203B41FA5}">
                      <a16:colId xmlns:a16="http://schemas.microsoft.com/office/drawing/2014/main" val="3695694101"/>
                    </a:ext>
                  </a:extLst>
                </a:gridCol>
              </a:tblGrid>
              <a:tr h="700455">
                <a:tc>
                  <a:txBody>
                    <a:bodyPr/>
                    <a:lstStyle/>
                    <a:p>
                      <a:pPr algn="ctr">
                        <a:lnSpc>
                          <a:spcPct val="107000"/>
                        </a:lnSpc>
                        <a:spcAft>
                          <a:spcPts val="0"/>
                        </a:spcAft>
                      </a:pPr>
                      <a:r>
                        <a:rPr lang="es-MX" sz="1400" dirty="0">
                          <a:effectLst/>
                          <a:latin typeface="Montserrat" panose="00000500000000000000" pitchFamily="2" charset="0"/>
                        </a:rPr>
                        <a:t>Grupo</a:t>
                      </a:r>
                      <a:endParaRPr lang="es-MX" sz="1400" dirty="0">
                        <a:effectLst/>
                        <a:latin typeface="Montserrat" panose="00000500000000000000" pitchFamily="2" charset="0"/>
                        <a:ea typeface="Calibri" panose="020F0502020204030204" pitchFamily="34" charset="0"/>
                        <a:cs typeface="Times New Roman" panose="02020603050405020304" pitchFamily="18" charset="0"/>
                      </a:endParaRPr>
                    </a:p>
                  </a:txBody>
                  <a:tcPr marL="36195" marR="36195" marT="0" marB="0" anchor="ctr">
                    <a:solidFill>
                      <a:srgbClr val="EB8517"/>
                    </a:solidFill>
                  </a:tcPr>
                </a:tc>
                <a:tc>
                  <a:txBody>
                    <a:bodyPr/>
                    <a:lstStyle/>
                    <a:p>
                      <a:pPr algn="ctr">
                        <a:lnSpc>
                          <a:spcPct val="107000"/>
                        </a:lnSpc>
                        <a:spcAft>
                          <a:spcPts val="0"/>
                        </a:spcAft>
                      </a:pPr>
                      <a:r>
                        <a:rPr lang="es-MX" sz="1400" dirty="0">
                          <a:effectLst/>
                          <a:latin typeface="Montserrat" panose="00000500000000000000" pitchFamily="2" charset="0"/>
                        </a:rPr>
                        <a:t>Modalidad</a:t>
                      </a:r>
                      <a:endParaRPr lang="es-MX" sz="1400" dirty="0">
                        <a:effectLst/>
                        <a:latin typeface="Montserrat" panose="00000500000000000000" pitchFamily="2" charset="0"/>
                        <a:ea typeface="Calibri" panose="020F0502020204030204" pitchFamily="34" charset="0"/>
                        <a:cs typeface="Times New Roman" panose="02020603050405020304" pitchFamily="18" charset="0"/>
                      </a:endParaRPr>
                    </a:p>
                  </a:txBody>
                  <a:tcPr marL="36195" marR="36195" marT="0" marB="0" anchor="ctr">
                    <a:solidFill>
                      <a:srgbClr val="EB8517"/>
                    </a:solidFill>
                  </a:tcPr>
                </a:tc>
                <a:tc>
                  <a:txBody>
                    <a:bodyPr/>
                    <a:lstStyle/>
                    <a:p>
                      <a:pPr algn="ctr">
                        <a:lnSpc>
                          <a:spcPct val="107000"/>
                        </a:lnSpc>
                        <a:spcAft>
                          <a:spcPts val="0"/>
                        </a:spcAft>
                      </a:pPr>
                      <a:r>
                        <a:rPr lang="es-MX" sz="1400" dirty="0">
                          <a:effectLst/>
                          <a:latin typeface="Montserrat" panose="00000500000000000000" pitchFamily="2" charset="0"/>
                        </a:rPr>
                        <a:t>Nomenclatura de la Modalidad</a:t>
                      </a:r>
                      <a:endParaRPr lang="es-MX" sz="1400" dirty="0">
                        <a:effectLst/>
                        <a:latin typeface="Montserrat" panose="00000500000000000000" pitchFamily="2" charset="0"/>
                        <a:ea typeface="Calibri" panose="020F0502020204030204" pitchFamily="34" charset="0"/>
                        <a:cs typeface="Times New Roman" panose="02020603050405020304" pitchFamily="18" charset="0"/>
                      </a:endParaRPr>
                    </a:p>
                  </a:txBody>
                  <a:tcPr marL="36195" marR="36195" marT="0" marB="0" anchor="ctr">
                    <a:solidFill>
                      <a:srgbClr val="EB8517"/>
                    </a:solidFill>
                  </a:tcPr>
                </a:tc>
                <a:tc>
                  <a:txBody>
                    <a:bodyPr/>
                    <a:lstStyle/>
                    <a:p>
                      <a:pPr algn="ctr">
                        <a:lnSpc>
                          <a:spcPct val="107000"/>
                        </a:lnSpc>
                        <a:spcAft>
                          <a:spcPts val="0"/>
                        </a:spcAft>
                      </a:pPr>
                      <a:r>
                        <a:rPr lang="es-MX" sz="1400" dirty="0">
                          <a:effectLst/>
                          <a:latin typeface="Montserrat" panose="00000500000000000000" pitchFamily="2" charset="0"/>
                        </a:rPr>
                        <a:t>Descripción de la Modalidad</a:t>
                      </a:r>
                      <a:endParaRPr lang="es-MX" sz="1400" dirty="0">
                        <a:effectLst/>
                        <a:latin typeface="Montserrat" panose="00000500000000000000" pitchFamily="2" charset="0"/>
                        <a:ea typeface="Calibri" panose="020F0502020204030204" pitchFamily="34" charset="0"/>
                        <a:cs typeface="Times New Roman" panose="02020603050405020304" pitchFamily="18" charset="0"/>
                      </a:endParaRPr>
                    </a:p>
                  </a:txBody>
                  <a:tcPr marL="36195" marR="36195" marT="0" marB="0" anchor="ctr">
                    <a:solidFill>
                      <a:srgbClr val="EB8517"/>
                    </a:solidFill>
                  </a:tcPr>
                </a:tc>
                <a:extLst>
                  <a:ext uri="{0D108BD9-81ED-4DB2-BD59-A6C34878D82A}">
                    <a16:rowId xmlns:a16="http://schemas.microsoft.com/office/drawing/2014/main" val="2195215749"/>
                  </a:ext>
                </a:extLst>
              </a:tr>
              <a:tr h="1287821">
                <a:tc>
                  <a:txBody>
                    <a:bodyPr/>
                    <a:lstStyle/>
                    <a:p>
                      <a:pPr algn="ctr">
                        <a:lnSpc>
                          <a:spcPct val="107000"/>
                        </a:lnSpc>
                        <a:spcAft>
                          <a:spcPts val="0"/>
                        </a:spcAft>
                      </a:pPr>
                      <a:r>
                        <a:rPr lang="es-MX" sz="1400" dirty="0">
                          <a:effectLst/>
                          <a:latin typeface="Montserrat" panose="00000500000000000000" pitchFamily="2" charset="0"/>
                        </a:rPr>
                        <a:t>Desempeño de las Funciones</a:t>
                      </a:r>
                      <a:endParaRPr lang="es-MX" sz="1400" dirty="0">
                        <a:effectLst/>
                        <a:latin typeface="Montserrat" panose="00000500000000000000" pitchFamily="2" charset="0"/>
                        <a:ea typeface="Calibri" panose="020F0502020204030204" pitchFamily="34" charset="0"/>
                        <a:cs typeface="Times New Roman" panose="02020603050405020304" pitchFamily="18" charset="0"/>
                      </a:endParaRPr>
                    </a:p>
                  </a:txBody>
                  <a:tcPr marL="36195" marR="36195" marT="0" marB="0" anchor="ctr">
                    <a:solidFill>
                      <a:srgbClr val="EB8517"/>
                    </a:solidFill>
                  </a:tcPr>
                </a:tc>
                <a:tc>
                  <a:txBody>
                    <a:bodyPr/>
                    <a:lstStyle/>
                    <a:p>
                      <a:pPr algn="ctr">
                        <a:lnSpc>
                          <a:spcPct val="107000"/>
                        </a:lnSpc>
                        <a:spcAft>
                          <a:spcPts val="0"/>
                        </a:spcAft>
                      </a:pPr>
                      <a:r>
                        <a:rPr lang="es-MX" sz="1200" b="1" dirty="0">
                          <a:solidFill>
                            <a:schemeClr val="tx1"/>
                          </a:solidFill>
                          <a:effectLst/>
                          <a:latin typeface="Montserrat" panose="00000500000000000000" pitchFamily="2" charset="0"/>
                        </a:rPr>
                        <a:t>P</a:t>
                      </a:r>
                      <a:endParaRPr lang="es-MX" sz="1200" b="1" dirty="0">
                        <a:solidFill>
                          <a:schemeClr val="tx1"/>
                        </a:solidFill>
                        <a:effectLst/>
                        <a:latin typeface="Montserrat" panose="00000500000000000000" pitchFamily="2" charset="0"/>
                        <a:ea typeface="Calibri" panose="020F0502020204030204" pitchFamily="34" charset="0"/>
                        <a:cs typeface="Times New Roman" panose="02020603050405020304" pitchFamily="18" charset="0"/>
                      </a:endParaRPr>
                    </a:p>
                  </a:txBody>
                  <a:tcPr marL="36195" marR="36195" marT="0" marB="0" anchor="ctr">
                    <a:solidFill>
                      <a:srgbClr val="F6F6FF"/>
                    </a:solidFill>
                  </a:tcPr>
                </a:tc>
                <a:tc>
                  <a:txBody>
                    <a:bodyPr/>
                    <a:lstStyle/>
                    <a:p>
                      <a:pPr algn="ctr">
                        <a:lnSpc>
                          <a:spcPct val="107000"/>
                        </a:lnSpc>
                        <a:spcAft>
                          <a:spcPts val="0"/>
                        </a:spcAft>
                      </a:pPr>
                      <a:r>
                        <a:rPr lang="es-MX" sz="1200" dirty="0">
                          <a:solidFill>
                            <a:schemeClr val="tx1"/>
                          </a:solidFill>
                          <a:effectLst/>
                          <a:latin typeface="Montserrat" panose="00000500000000000000" pitchFamily="2" charset="0"/>
                        </a:rPr>
                        <a:t>Planeación, seguimiento y evaluación de políticas públicas</a:t>
                      </a:r>
                      <a:endParaRPr lang="es-MX" sz="1200" dirty="0">
                        <a:solidFill>
                          <a:schemeClr val="tx1"/>
                        </a:solidFill>
                        <a:effectLst/>
                        <a:latin typeface="Montserrat" panose="00000500000000000000" pitchFamily="2" charset="0"/>
                        <a:ea typeface="Calibri" panose="020F0502020204030204" pitchFamily="34" charset="0"/>
                        <a:cs typeface="Times New Roman" panose="02020603050405020304" pitchFamily="18" charset="0"/>
                      </a:endParaRPr>
                    </a:p>
                  </a:txBody>
                  <a:tcPr marL="36195" marR="36195" marT="0" marB="0" anchor="ctr">
                    <a:solidFill>
                      <a:srgbClr val="F6F6FF"/>
                    </a:solidFill>
                  </a:tcPr>
                </a:tc>
                <a:tc>
                  <a:txBody>
                    <a:bodyPr/>
                    <a:lstStyle/>
                    <a:p>
                      <a:pPr algn="just">
                        <a:lnSpc>
                          <a:spcPct val="107000"/>
                        </a:lnSpc>
                        <a:spcAft>
                          <a:spcPts val="0"/>
                        </a:spcAft>
                      </a:pPr>
                      <a:r>
                        <a:rPr lang="es-MX" sz="1200" dirty="0">
                          <a:solidFill>
                            <a:schemeClr val="tx1"/>
                          </a:solidFill>
                          <a:effectLst/>
                          <a:latin typeface="Montserrat" panose="00000500000000000000" pitchFamily="2" charset="0"/>
                        </a:rPr>
                        <a:t>Actividades destinadas al diseño, formulación, planeación, conducción, coordinación, seguimiento y evaluación de los programas presupuestarios y políticas públicas.</a:t>
                      </a:r>
                      <a:endParaRPr lang="es-MX" sz="1200" dirty="0">
                        <a:solidFill>
                          <a:schemeClr val="tx1"/>
                        </a:solidFill>
                        <a:effectLst/>
                        <a:latin typeface="Montserrat" panose="00000500000000000000" pitchFamily="2" charset="0"/>
                        <a:ea typeface="Calibri" panose="020F0502020204030204" pitchFamily="34" charset="0"/>
                        <a:cs typeface="Times New Roman" panose="02020603050405020304" pitchFamily="18" charset="0"/>
                      </a:endParaRPr>
                    </a:p>
                  </a:txBody>
                  <a:tcPr marL="36195" marR="36195" marT="0" marB="0" anchor="ctr">
                    <a:solidFill>
                      <a:srgbClr val="F6F6FF"/>
                    </a:solidFill>
                  </a:tcPr>
                </a:tc>
                <a:extLst>
                  <a:ext uri="{0D108BD9-81ED-4DB2-BD59-A6C34878D82A}">
                    <a16:rowId xmlns:a16="http://schemas.microsoft.com/office/drawing/2014/main" val="274455405"/>
                  </a:ext>
                </a:extLst>
              </a:tr>
              <a:tr h="966056">
                <a:tc>
                  <a:txBody>
                    <a:bodyPr/>
                    <a:lstStyle/>
                    <a:p>
                      <a:pPr algn="ctr">
                        <a:lnSpc>
                          <a:spcPct val="107000"/>
                        </a:lnSpc>
                        <a:spcAft>
                          <a:spcPts val="0"/>
                        </a:spcAft>
                      </a:pPr>
                      <a:r>
                        <a:rPr lang="es-MX" sz="1400" dirty="0">
                          <a:effectLst/>
                          <a:latin typeface="Montserrat" panose="00000500000000000000" pitchFamily="2" charset="0"/>
                        </a:rPr>
                        <a:t>Desempeño de las Funciones</a:t>
                      </a:r>
                      <a:endParaRPr lang="es-MX" sz="1400" dirty="0">
                        <a:effectLst/>
                        <a:latin typeface="Montserrat" panose="00000500000000000000" pitchFamily="2" charset="0"/>
                        <a:ea typeface="Calibri" panose="020F0502020204030204" pitchFamily="34" charset="0"/>
                        <a:cs typeface="Times New Roman" panose="02020603050405020304" pitchFamily="18" charset="0"/>
                      </a:endParaRPr>
                    </a:p>
                  </a:txBody>
                  <a:tcPr marL="36195" marR="36195" marT="0" marB="0" anchor="ctr">
                    <a:solidFill>
                      <a:srgbClr val="EB8517"/>
                    </a:solidFill>
                  </a:tcPr>
                </a:tc>
                <a:tc>
                  <a:txBody>
                    <a:bodyPr/>
                    <a:lstStyle/>
                    <a:p>
                      <a:pPr algn="ctr">
                        <a:lnSpc>
                          <a:spcPct val="107000"/>
                        </a:lnSpc>
                        <a:spcAft>
                          <a:spcPts val="0"/>
                        </a:spcAft>
                      </a:pPr>
                      <a:r>
                        <a:rPr lang="es-MX" sz="1200" b="1" dirty="0">
                          <a:solidFill>
                            <a:schemeClr val="tx1"/>
                          </a:solidFill>
                          <a:effectLst/>
                          <a:latin typeface="Montserrat" panose="00000500000000000000" pitchFamily="2" charset="0"/>
                        </a:rPr>
                        <a:t>G</a:t>
                      </a:r>
                      <a:endParaRPr lang="es-MX" sz="1200" b="1" dirty="0">
                        <a:solidFill>
                          <a:schemeClr val="tx1"/>
                        </a:solidFill>
                        <a:effectLst/>
                        <a:latin typeface="Montserrat" panose="00000500000000000000" pitchFamily="2" charset="0"/>
                        <a:ea typeface="Calibri" panose="020F0502020204030204" pitchFamily="34" charset="0"/>
                        <a:cs typeface="Times New Roman" panose="02020603050405020304" pitchFamily="18" charset="0"/>
                      </a:endParaRPr>
                    </a:p>
                  </a:txBody>
                  <a:tcPr marL="36195" marR="36195" marT="0" marB="0" anchor="ctr">
                    <a:solidFill>
                      <a:srgbClr val="F6F6FF"/>
                    </a:solidFill>
                  </a:tcPr>
                </a:tc>
                <a:tc>
                  <a:txBody>
                    <a:bodyPr/>
                    <a:lstStyle/>
                    <a:p>
                      <a:pPr algn="ctr">
                        <a:lnSpc>
                          <a:spcPct val="107000"/>
                        </a:lnSpc>
                        <a:spcAft>
                          <a:spcPts val="0"/>
                        </a:spcAft>
                      </a:pPr>
                      <a:r>
                        <a:rPr lang="es-MX" sz="1200" dirty="0">
                          <a:solidFill>
                            <a:schemeClr val="tx1"/>
                          </a:solidFill>
                          <a:effectLst/>
                          <a:latin typeface="Montserrat" panose="00000500000000000000" pitchFamily="2" charset="0"/>
                        </a:rPr>
                        <a:t>Regulación y supervisión</a:t>
                      </a:r>
                      <a:endParaRPr lang="es-MX" sz="1200" dirty="0">
                        <a:solidFill>
                          <a:schemeClr val="tx1"/>
                        </a:solidFill>
                        <a:effectLst/>
                        <a:latin typeface="Montserrat" panose="00000500000000000000" pitchFamily="2" charset="0"/>
                        <a:ea typeface="Calibri" panose="020F0502020204030204" pitchFamily="34" charset="0"/>
                        <a:cs typeface="Times New Roman" panose="02020603050405020304" pitchFamily="18" charset="0"/>
                      </a:endParaRPr>
                    </a:p>
                  </a:txBody>
                  <a:tcPr marL="36195" marR="36195" marT="0" marB="0" anchor="ctr">
                    <a:solidFill>
                      <a:srgbClr val="F6F6FF"/>
                    </a:solidFill>
                  </a:tcPr>
                </a:tc>
                <a:tc>
                  <a:txBody>
                    <a:bodyPr/>
                    <a:lstStyle/>
                    <a:p>
                      <a:pPr algn="just">
                        <a:lnSpc>
                          <a:spcPct val="107000"/>
                        </a:lnSpc>
                        <a:spcAft>
                          <a:spcPts val="0"/>
                        </a:spcAft>
                      </a:pPr>
                      <a:r>
                        <a:rPr lang="es-MX" sz="1200" dirty="0">
                          <a:solidFill>
                            <a:schemeClr val="tx1"/>
                          </a:solidFill>
                          <a:effectLst/>
                          <a:latin typeface="Montserrat" panose="00000500000000000000" pitchFamily="2" charset="0"/>
                        </a:rPr>
                        <a:t>Actividades destinadas a la reglamentación, verificación e inspección de las actividades económicas y de los agentes del sector privado, social y público.</a:t>
                      </a:r>
                      <a:endParaRPr lang="es-MX" sz="1200" dirty="0">
                        <a:solidFill>
                          <a:schemeClr val="tx1"/>
                        </a:solidFill>
                        <a:effectLst/>
                        <a:latin typeface="Montserrat" panose="00000500000000000000" pitchFamily="2" charset="0"/>
                        <a:ea typeface="Calibri" panose="020F0502020204030204" pitchFamily="34" charset="0"/>
                        <a:cs typeface="Times New Roman" panose="02020603050405020304" pitchFamily="18" charset="0"/>
                      </a:endParaRPr>
                    </a:p>
                  </a:txBody>
                  <a:tcPr marL="36195" marR="36195" marT="0" marB="0" anchor="ctr">
                    <a:solidFill>
                      <a:srgbClr val="F6F6FF"/>
                    </a:solidFill>
                  </a:tcPr>
                </a:tc>
                <a:extLst>
                  <a:ext uri="{0D108BD9-81ED-4DB2-BD59-A6C34878D82A}">
                    <a16:rowId xmlns:a16="http://schemas.microsoft.com/office/drawing/2014/main" val="2735405458"/>
                  </a:ext>
                </a:extLst>
              </a:tr>
            </a:tbl>
          </a:graphicData>
        </a:graphic>
      </p:graphicFrame>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9107080"/>
            <a:ext cx="5314833" cy="832869"/>
          </a:xfrm>
          <a:prstGeom prst="rect">
            <a:avLst/>
          </a:prstGeom>
        </p:spPr>
      </p:pic>
    </p:spTree>
    <p:extLst>
      <p:ext uri="{BB962C8B-B14F-4D97-AF65-F5344CB8AC3E}">
        <p14:creationId xmlns:p14="http://schemas.microsoft.com/office/powerpoint/2010/main" val="3877895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5" name="object 5"/>
          <p:cNvSpPr txBox="1">
            <a:spLocks noGrp="1"/>
          </p:cNvSpPr>
          <p:nvPr>
            <p:ph type="title"/>
          </p:nvPr>
        </p:nvSpPr>
        <p:spPr>
          <a:xfrm>
            <a:off x="1016000" y="810949"/>
            <a:ext cx="12533630" cy="574516"/>
          </a:xfrm>
          <a:prstGeom prst="rect">
            <a:avLst/>
          </a:prstGeom>
        </p:spPr>
        <p:txBody>
          <a:bodyPr vert="horz" wrap="square" lIns="0" tIns="12700" rIns="0" bIns="0" rtlCol="0">
            <a:spAutoFit/>
          </a:bodyPr>
          <a:lstStyle/>
          <a:p>
            <a:pPr marL="12700">
              <a:spcBef>
                <a:spcPts val="100"/>
              </a:spcBef>
            </a:pPr>
            <a:r>
              <a:rPr lang="es-MX" dirty="0" smtClean="0">
                <a:solidFill>
                  <a:srgbClr val="001689"/>
                </a:solidFill>
                <a:latin typeface="Montserrat" panose="00000500000000000000" pitchFamily="2" charset="0"/>
              </a:rPr>
              <a:t>Metodología del Marco Lógico</a:t>
            </a:r>
            <a:endParaRPr dirty="0">
              <a:solidFill>
                <a:srgbClr val="001689"/>
              </a:solidFill>
              <a:latin typeface="Montserrat" panose="00000500000000000000" pitchFamily="2" charset="0"/>
            </a:endParaRPr>
          </a:p>
        </p:txBody>
      </p:sp>
      <p:sp>
        <p:nvSpPr>
          <p:cNvPr id="6" name="object 6"/>
          <p:cNvSpPr/>
          <p:nvPr/>
        </p:nvSpPr>
        <p:spPr>
          <a:xfrm>
            <a:off x="0" y="1648586"/>
            <a:ext cx="3916679" cy="38100"/>
          </a:xfrm>
          <a:custGeom>
            <a:avLst/>
            <a:gdLst/>
            <a:ahLst/>
            <a:cxnLst/>
            <a:rect l="l" t="t" r="r" b="b"/>
            <a:pathLst>
              <a:path w="3916679" h="38100">
                <a:moveTo>
                  <a:pt x="0" y="38099"/>
                </a:moveTo>
                <a:lnTo>
                  <a:pt x="0" y="0"/>
                </a:lnTo>
                <a:lnTo>
                  <a:pt x="3916242" y="0"/>
                </a:lnTo>
                <a:lnTo>
                  <a:pt x="3916242" y="38099"/>
                </a:lnTo>
                <a:lnTo>
                  <a:pt x="0" y="38099"/>
                </a:lnTo>
                <a:close/>
              </a:path>
            </a:pathLst>
          </a:custGeom>
          <a:solidFill>
            <a:srgbClr val="E98517"/>
          </a:solidFill>
        </p:spPr>
        <p:txBody>
          <a:bodyPr wrap="square" lIns="0" tIns="0" rIns="0" bIns="0" rtlCol="0"/>
          <a:lstStyle/>
          <a:p>
            <a:endParaRPr/>
          </a:p>
        </p:txBody>
      </p:sp>
      <p:pic>
        <p:nvPicPr>
          <p:cNvPr id="8" name="Picture 7">
            <a:extLst>
              <a:ext uri="{FF2B5EF4-FFF2-40B4-BE49-F238E27FC236}">
                <a16:creationId xmlns:a16="http://schemas.microsoft.com/office/drawing/2014/main" id="{A20EA7A8-A10E-5304-1D02-6B3C8D929A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249400" y="517157"/>
            <a:ext cx="3459858" cy="1060578"/>
          </a:xfrm>
          <a:prstGeom prst="rect">
            <a:avLst/>
          </a:prstGeom>
        </p:spPr>
      </p:pic>
      <p:sp>
        <p:nvSpPr>
          <p:cNvPr id="22" name="Rectángulo redondeado 21"/>
          <p:cNvSpPr/>
          <p:nvPr/>
        </p:nvSpPr>
        <p:spPr>
          <a:xfrm>
            <a:off x="1207619" y="2864553"/>
            <a:ext cx="4883619" cy="4095843"/>
          </a:xfrm>
          <a:prstGeom prst="roundRect">
            <a:avLst/>
          </a:prstGeom>
          <a:solidFill>
            <a:srgbClr val="F6F6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object 4"/>
          <p:cNvSpPr txBox="1">
            <a:spLocks/>
          </p:cNvSpPr>
          <p:nvPr/>
        </p:nvSpPr>
        <p:spPr>
          <a:xfrm>
            <a:off x="1619332" y="3232412"/>
            <a:ext cx="4060191" cy="3259866"/>
          </a:xfrm>
          <a:prstGeom prst="rect">
            <a:avLst/>
          </a:prstGeom>
        </p:spPr>
        <p:txBody>
          <a:bodyPr vert="horz" wrap="square" lIns="0" tIns="27939" rIns="0" bIns="0" rtlCol="0">
            <a:spAutoFit/>
          </a:bodyPr>
          <a:lstStyle>
            <a:lvl1pPr marL="0">
              <a:defRPr sz="2400" b="0" i="0">
                <a:solidFill>
                  <a:srgbClr val="001689"/>
                </a:solidFill>
                <a:latin typeface="DM Sans"/>
                <a:ea typeface="+mn-ea"/>
                <a:cs typeface="DM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pPr>
            <a:r>
              <a:rPr lang="es-MX" sz="2000" dirty="0" smtClean="0">
                <a:latin typeface="Montserrat" panose="00000500000000000000" pitchFamily="2" charset="0"/>
              </a:rPr>
              <a:t>Se publica en el </a:t>
            </a:r>
            <a:r>
              <a:rPr lang="es-MX" sz="2000" b="1" dirty="0" smtClean="0">
                <a:latin typeface="Montserrat" panose="00000500000000000000" pitchFamily="2" charset="0"/>
              </a:rPr>
              <a:t>DOF</a:t>
            </a:r>
            <a:r>
              <a:rPr lang="es-MX" sz="2000" dirty="0" smtClean="0">
                <a:latin typeface="Montserrat" panose="00000500000000000000" pitchFamily="2" charset="0"/>
              </a:rPr>
              <a:t> la </a:t>
            </a:r>
            <a:r>
              <a:rPr lang="es-MX" sz="2000" b="1" dirty="0" smtClean="0">
                <a:latin typeface="Montserrat" panose="00000500000000000000" pitchFamily="2" charset="0"/>
              </a:rPr>
              <a:t>Ley Federal de Presupuesto y Responsabilidad Hacendaria </a:t>
            </a:r>
            <a:r>
              <a:rPr lang="es-MX" sz="2000" dirty="0" smtClean="0">
                <a:latin typeface="Montserrat" panose="00000500000000000000" pitchFamily="2" charset="0"/>
              </a:rPr>
              <a:t>→ Establece los mecanismos de evaluación de programas y presupuestos de las entidades de la APF con base en el SED.</a:t>
            </a:r>
          </a:p>
        </p:txBody>
      </p:sp>
      <p:sp>
        <p:nvSpPr>
          <p:cNvPr id="24" name="CuadroTexto 23"/>
          <p:cNvSpPr txBox="1"/>
          <p:nvPr/>
        </p:nvSpPr>
        <p:spPr>
          <a:xfrm>
            <a:off x="618297" y="2513525"/>
            <a:ext cx="1412748" cy="646986"/>
          </a:xfrm>
          <a:prstGeom prst="roundRect">
            <a:avLst/>
          </a:prstGeom>
          <a:solidFill>
            <a:srgbClr val="EB8517"/>
          </a:solidFill>
          <a:ln>
            <a:noFill/>
          </a:ln>
          <a:effectLst>
            <a:outerShdw blurRad="50800" dist="38100" dir="2700000" algn="tl" rotWithShape="0">
              <a:prstClr val="black">
                <a:alpha val="40000"/>
              </a:prstClr>
            </a:outerShdw>
          </a:effectLst>
        </p:spPr>
        <p:txBody>
          <a:bodyPr wrap="square" rtlCol="0">
            <a:spAutoFit/>
          </a:bodyPr>
          <a:lstStyle/>
          <a:p>
            <a:pPr algn="ctr"/>
            <a:r>
              <a:rPr lang="es-MX" sz="3200" b="1" dirty="0" smtClean="0">
                <a:solidFill>
                  <a:schemeClr val="bg1"/>
                </a:solidFill>
                <a:latin typeface="Montserrat" panose="00000500000000000000" pitchFamily="2" charset="0"/>
              </a:rPr>
              <a:t>2006</a:t>
            </a:r>
            <a:endParaRPr lang="es-MX" sz="2400" b="1" dirty="0">
              <a:solidFill>
                <a:schemeClr val="bg1"/>
              </a:solidFill>
              <a:latin typeface="Montserrat" panose="00000500000000000000" pitchFamily="2" charset="0"/>
            </a:endParaRPr>
          </a:p>
        </p:txBody>
      </p:sp>
      <p:sp>
        <p:nvSpPr>
          <p:cNvPr id="29" name="object 4"/>
          <p:cNvSpPr txBox="1">
            <a:spLocks/>
          </p:cNvSpPr>
          <p:nvPr/>
        </p:nvSpPr>
        <p:spPr>
          <a:xfrm>
            <a:off x="12762561" y="3806080"/>
            <a:ext cx="4602858" cy="2521202"/>
          </a:xfrm>
          <a:prstGeom prst="rect">
            <a:avLst/>
          </a:prstGeom>
        </p:spPr>
        <p:txBody>
          <a:bodyPr vert="horz" wrap="square" lIns="0" tIns="27939" rIns="0" bIns="0" rtlCol="0">
            <a:spAutoFit/>
          </a:bodyPr>
          <a:lstStyle>
            <a:lvl1pPr marL="0">
              <a:defRPr sz="2400" b="0" i="0">
                <a:solidFill>
                  <a:srgbClr val="001689"/>
                </a:solidFill>
                <a:latin typeface="DM Sans"/>
                <a:ea typeface="+mn-ea"/>
                <a:cs typeface="DM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buClr>
                <a:srgbClr val="EB8517"/>
              </a:buClr>
              <a:buSzPct val="124000"/>
              <a:buFont typeface="Arial" panose="020B0604020202020204" pitchFamily="34" charset="0"/>
              <a:buChar char="•"/>
            </a:pPr>
            <a:r>
              <a:rPr lang="es-MX" sz="1800" dirty="0" smtClean="0">
                <a:latin typeface="Montserrat" panose="00000500000000000000" pitchFamily="2" charset="0"/>
              </a:rPr>
              <a:t>MML </a:t>
            </a:r>
            <a:r>
              <a:rPr lang="es-MX" sz="1800" dirty="0">
                <a:latin typeface="Montserrat" panose="00000500000000000000" pitchFamily="2" charset="0"/>
              </a:rPr>
              <a:t>es el molde al que los </a:t>
            </a:r>
            <a:r>
              <a:rPr lang="es-MX" sz="1800" dirty="0" err="1">
                <a:latin typeface="Montserrat" panose="00000500000000000000" pitchFamily="2" charset="0"/>
              </a:rPr>
              <a:t>Pp</a:t>
            </a:r>
            <a:r>
              <a:rPr lang="es-MX" sz="1800" dirty="0">
                <a:latin typeface="Montserrat" panose="00000500000000000000" pitchFamily="2" charset="0"/>
              </a:rPr>
              <a:t> se adhieren para su diseño y evaluación </a:t>
            </a:r>
          </a:p>
          <a:p>
            <a:pPr marL="342900" indent="-342900" algn="just">
              <a:lnSpc>
                <a:spcPct val="150000"/>
              </a:lnSpc>
              <a:buClr>
                <a:srgbClr val="EB8517"/>
              </a:buClr>
              <a:buSzPct val="124000"/>
              <a:buFont typeface="Arial" panose="020B0604020202020204" pitchFamily="34" charset="0"/>
              <a:buChar char="•"/>
            </a:pPr>
            <a:r>
              <a:rPr lang="es-MX" sz="1800" dirty="0">
                <a:latin typeface="Montserrat" panose="00000500000000000000" pitchFamily="2" charset="0"/>
              </a:rPr>
              <a:t>Los </a:t>
            </a:r>
            <a:r>
              <a:rPr lang="es-MX" sz="1800" dirty="0" err="1">
                <a:latin typeface="Montserrat" panose="00000500000000000000" pitchFamily="2" charset="0"/>
              </a:rPr>
              <a:t>Pp</a:t>
            </a:r>
            <a:r>
              <a:rPr lang="es-MX" sz="1800" dirty="0">
                <a:latin typeface="Montserrat" panose="00000500000000000000" pitchFamily="2" charset="0"/>
              </a:rPr>
              <a:t> deberán contar con una Matriz de Indicadores de Resultados (MIR), definir un Fin, y al menos un Indicador Estratégico.</a:t>
            </a:r>
          </a:p>
        </p:txBody>
      </p:sp>
      <p:sp>
        <p:nvSpPr>
          <p:cNvPr id="37" name="Rectángulo redondeado 36"/>
          <p:cNvSpPr/>
          <p:nvPr/>
        </p:nvSpPr>
        <p:spPr>
          <a:xfrm>
            <a:off x="7086600" y="2827681"/>
            <a:ext cx="4883619" cy="4064309"/>
          </a:xfrm>
          <a:prstGeom prst="roundRect">
            <a:avLst/>
          </a:prstGeom>
          <a:solidFill>
            <a:srgbClr val="F6F6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CuadroTexto 38"/>
          <p:cNvSpPr txBox="1"/>
          <p:nvPr/>
        </p:nvSpPr>
        <p:spPr>
          <a:xfrm>
            <a:off x="6294258" y="2513525"/>
            <a:ext cx="1412748" cy="646986"/>
          </a:xfrm>
          <a:prstGeom prst="roundRect">
            <a:avLst/>
          </a:prstGeom>
          <a:solidFill>
            <a:srgbClr val="EB8517"/>
          </a:solidFill>
          <a:ln>
            <a:noFill/>
          </a:ln>
          <a:effectLst>
            <a:outerShdw blurRad="50800" dist="38100" dir="2700000" algn="tl" rotWithShape="0">
              <a:prstClr val="black">
                <a:alpha val="40000"/>
              </a:prstClr>
            </a:outerShdw>
          </a:effectLst>
        </p:spPr>
        <p:txBody>
          <a:bodyPr wrap="square" rtlCol="0">
            <a:spAutoFit/>
          </a:bodyPr>
          <a:lstStyle/>
          <a:p>
            <a:pPr algn="ctr"/>
            <a:r>
              <a:rPr lang="es-MX" sz="3200" b="1" dirty="0" smtClean="0">
                <a:solidFill>
                  <a:schemeClr val="bg1"/>
                </a:solidFill>
                <a:latin typeface="Montserrat" panose="00000500000000000000" pitchFamily="2" charset="0"/>
              </a:rPr>
              <a:t>2007</a:t>
            </a:r>
            <a:endParaRPr lang="es-MX" sz="2400" b="1" dirty="0">
              <a:solidFill>
                <a:schemeClr val="bg1"/>
              </a:solidFill>
              <a:latin typeface="Montserrat" panose="00000500000000000000" pitchFamily="2" charset="0"/>
            </a:endParaRPr>
          </a:p>
        </p:txBody>
      </p:sp>
      <p:sp>
        <p:nvSpPr>
          <p:cNvPr id="40" name="object 4"/>
          <p:cNvSpPr txBox="1">
            <a:spLocks/>
          </p:cNvSpPr>
          <p:nvPr/>
        </p:nvSpPr>
        <p:spPr>
          <a:xfrm>
            <a:off x="7498313" y="3017428"/>
            <a:ext cx="4060191" cy="3721531"/>
          </a:xfrm>
          <a:prstGeom prst="rect">
            <a:avLst/>
          </a:prstGeom>
        </p:spPr>
        <p:txBody>
          <a:bodyPr vert="horz" wrap="square" lIns="0" tIns="27939" rIns="0" bIns="0" rtlCol="0">
            <a:spAutoFit/>
          </a:bodyPr>
          <a:lstStyle>
            <a:lvl1pPr marL="0">
              <a:defRPr sz="2400" b="0" i="0">
                <a:solidFill>
                  <a:srgbClr val="001689"/>
                </a:solidFill>
                <a:latin typeface="DM Sans"/>
                <a:ea typeface="+mn-ea"/>
                <a:cs typeface="DM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pPr>
            <a:r>
              <a:rPr lang="es-MX" sz="2000" dirty="0">
                <a:latin typeface="Montserrat" panose="00000500000000000000" pitchFamily="2" charset="0"/>
              </a:rPr>
              <a:t>CONEVAL, la SHCP y la SFP → Establecen los </a:t>
            </a:r>
            <a:r>
              <a:rPr lang="es-MX" sz="2000" b="1" dirty="0">
                <a:latin typeface="Montserrat" panose="00000500000000000000" pitchFamily="2" charset="0"/>
              </a:rPr>
              <a:t>lineamientos Generales para la Evaluación de los Programas Federales de la APF</a:t>
            </a:r>
            <a:r>
              <a:rPr lang="es-MX" sz="2000" dirty="0">
                <a:latin typeface="Montserrat" panose="00000500000000000000" pitchFamily="2" charset="0"/>
              </a:rPr>
              <a:t>, donde se señalan las instrucciones para la planificación y programación a través del </a:t>
            </a:r>
            <a:r>
              <a:rPr lang="es-MX" sz="2000" b="1" dirty="0">
                <a:latin typeface="Montserrat" panose="00000500000000000000" pitchFamily="2" charset="0"/>
              </a:rPr>
              <a:t>uso de la MML</a:t>
            </a:r>
            <a:r>
              <a:rPr lang="es-MX" sz="2000" dirty="0">
                <a:latin typeface="Montserrat" panose="00000500000000000000" pitchFamily="2" charset="0"/>
              </a:rPr>
              <a:t>. </a:t>
            </a:r>
          </a:p>
        </p:txBody>
      </p:sp>
      <p:sp>
        <p:nvSpPr>
          <p:cNvPr id="41" name="Arco 40">
            <a:extLst>
              <a:ext uri="{FF2B5EF4-FFF2-40B4-BE49-F238E27FC236}">
                <a16:creationId xmlns:a16="http://schemas.microsoft.com/office/drawing/2014/main" id="{DDDCA288-020B-440A-BD52-29B8848AC574}"/>
              </a:ext>
            </a:extLst>
          </p:cNvPr>
          <p:cNvSpPr/>
          <p:nvPr/>
        </p:nvSpPr>
        <p:spPr>
          <a:xfrm rot="6918066" flipH="1">
            <a:off x="12387433" y="2168258"/>
            <a:ext cx="1652675" cy="2836177"/>
          </a:xfrm>
          <a:prstGeom prst="arc">
            <a:avLst>
              <a:gd name="adj1" fmla="val 17367997"/>
              <a:gd name="adj2" fmla="val 5677143"/>
            </a:avLst>
          </a:prstGeom>
          <a:ln w="57150">
            <a:solidFill>
              <a:srgbClr val="EB8517"/>
            </a:solidFill>
            <a:prstDash val="sysDot"/>
            <a:headEnd type="arrow" w="med" len="sm"/>
            <a:tailEnd type="oval" w="lg" len="lg"/>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s-MX"/>
          </a:p>
        </p:txBody>
      </p:sp>
      <p:pic>
        <p:nvPicPr>
          <p:cNvPr id="16" name="Imagen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9107080"/>
            <a:ext cx="5314833" cy="832869"/>
          </a:xfrm>
          <a:prstGeom prst="rect">
            <a:avLst/>
          </a:prstGeom>
        </p:spPr>
      </p:pic>
    </p:spTree>
    <p:extLst>
      <p:ext uri="{BB962C8B-B14F-4D97-AF65-F5344CB8AC3E}">
        <p14:creationId xmlns:p14="http://schemas.microsoft.com/office/powerpoint/2010/main" val="1430837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5" name="object 5"/>
          <p:cNvSpPr txBox="1">
            <a:spLocks noGrp="1"/>
          </p:cNvSpPr>
          <p:nvPr>
            <p:ph type="title"/>
          </p:nvPr>
        </p:nvSpPr>
        <p:spPr>
          <a:xfrm>
            <a:off x="915145" y="340529"/>
            <a:ext cx="12533630" cy="1136208"/>
          </a:xfrm>
          <a:prstGeom prst="rect">
            <a:avLst/>
          </a:prstGeom>
        </p:spPr>
        <p:txBody>
          <a:bodyPr vert="horz" wrap="square" lIns="0" tIns="12700" rIns="0" bIns="0" rtlCol="0">
            <a:spAutoFit/>
          </a:bodyPr>
          <a:lstStyle/>
          <a:p>
            <a:pPr marL="12700">
              <a:spcBef>
                <a:spcPts val="100"/>
              </a:spcBef>
            </a:pPr>
            <a:r>
              <a:rPr lang="es-MX" dirty="0">
                <a:solidFill>
                  <a:srgbClr val="001689"/>
                </a:solidFill>
                <a:latin typeface="Montserrat" panose="00000500000000000000" pitchFamily="2" charset="0"/>
              </a:rPr>
              <a:t>Ley Federal de Austeridad Republicana y sus consecuencias en el diseño y evaluación de </a:t>
            </a:r>
            <a:r>
              <a:rPr lang="es-MX" dirty="0" err="1">
                <a:solidFill>
                  <a:srgbClr val="001689"/>
                </a:solidFill>
                <a:latin typeface="Montserrat" panose="00000500000000000000" pitchFamily="2" charset="0"/>
              </a:rPr>
              <a:t>Pp</a:t>
            </a:r>
            <a:endParaRPr dirty="0">
              <a:solidFill>
                <a:srgbClr val="001689"/>
              </a:solidFill>
              <a:latin typeface="Montserrat" panose="00000500000000000000" pitchFamily="2" charset="0"/>
            </a:endParaRPr>
          </a:p>
        </p:txBody>
      </p:sp>
      <p:sp>
        <p:nvSpPr>
          <p:cNvPr id="6" name="object 6"/>
          <p:cNvSpPr/>
          <p:nvPr/>
        </p:nvSpPr>
        <p:spPr>
          <a:xfrm>
            <a:off x="0" y="1648586"/>
            <a:ext cx="3916679" cy="38100"/>
          </a:xfrm>
          <a:custGeom>
            <a:avLst/>
            <a:gdLst/>
            <a:ahLst/>
            <a:cxnLst/>
            <a:rect l="l" t="t" r="r" b="b"/>
            <a:pathLst>
              <a:path w="3916679" h="38100">
                <a:moveTo>
                  <a:pt x="0" y="38099"/>
                </a:moveTo>
                <a:lnTo>
                  <a:pt x="0" y="0"/>
                </a:lnTo>
                <a:lnTo>
                  <a:pt x="3916242" y="0"/>
                </a:lnTo>
                <a:lnTo>
                  <a:pt x="3916242" y="38099"/>
                </a:lnTo>
                <a:lnTo>
                  <a:pt x="0" y="38099"/>
                </a:lnTo>
                <a:close/>
              </a:path>
            </a:pathLst>
          </a:custGeom>
          <a:solidFill>
            <a:srgbClr val="E98517"/>
          </a:solidFill>
        </p:spPr>
        <p:txBody>
          <a:bodyPr wrap="square" lIns="0" tIns="0" rIns="0" bIns="0" rtlCol="0"/>
          <a:lstStyle/>
          <a:p>
            <a:endParaRPr/>
          </a:p>
        </p:txBody>
      </p:sp>
      <p:pic>
        <p:nvPicPr>
          <p:cNvPr id="8" name="Picture 7">
            <a:extLst>
              <a:ext uri="{FF2B5EF4-FFF2-40B4-BE49-F238E27FC236}">
                <a16:creationId xmlns:a16="http://schemas.microsoft.com/office/drawing/2014/main" id="{A20EA7A8-A10E-5304-1D02-6B3C8D929A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249400" y="517157"/>
            <a:ext cx="3459858" cy="1060578"/>
          </a:xfrm>
          <a:prstGeom prst="rect">
            <a:avLst/>
          </a:prstGeom>
        </p:spPr>
      </p:pic>
      <p:sp>
        <p:nvSpPr>
          <p:cNvPr id="11" name="object 4"/>
          <p:cNvSpPr txBox="1">
            <a:spLocks noGrp="1"/>
          </p:cNvSpPr>
          <p:nvPr>
            <p:ph type="body" idx="1"/>
          </p:nvPr>
        </p:nvSpPr>
        <p:spPr>
          <a:xfrm>
            <a:off x="3916679" y="3535968"/>
            <a:ext cx="13404167" cy="3721531"/>
          </a:xfrm>
          <a:prstGeom prst="rect">
            <a:avLst/>
          </a:prstGeom>
        </p:spPr>
        <p:txBody>
          <a:bodyPr vert="horz" wrap="square" lIns="0" tIns="27939" rIns="0" bIns="0" rtlCol="0">
            <a:spAutoFit/>
          </a:bodyPr>
          <a:lstStyle/>
          <a:p>
            <a:pPr marL="342900" indent="-342900" algn="just">
              <a:lnSpc>
                <a:spcPct val="150000"/>
              </a:lnSpc>
              <a:buFont typeface="Arial" panose="020B0604020202020204" pitchFamily="34" charset="0"/>
              <a:buChar char="•"/>
            </a:pPr>
            <a:r>
              <a:rPr lang="es-MX" sz="2000" b="1" dirty="0" smtClean="0">
                <a:latin typeface="Montserrat" panose="00000500000000000000" pitchFamily="2" charset="0"/>
              </a:rPr>
              <a:t>Instrumento </a:t>
            </a:r>
            <a:r>
              <a:rPr lang="es-MX" sz="2000" b="1" dirty="0">
                <a:latin typeface="Montserrat" panose="00000500000000000000" pitchFamily="2" charset="0"/>
              </a:rPr>
              <a:t>legal </a:t>
            </a:r>
            <a:r>
              <a:rPr lang="es-MX" sz="2000" dirty="0">
                <a:latin typeface="Montserrat" panose="00000500000000000000" pitchFamily="2" charset="0"/>
              </a:rPr>
              <a:t>con el que el gobierno busca combatir la desigualdad social, la corrupción, la avaricia y el despilfarro de los bienes y recursos nacionales, administrando los recursos con eficiencia, eficacia, economía, transparencia y honradez, para satisfacer los objetivos a los que están destinados. </a:t>
            </a:r>
            <a:endParaRPr lang="es-MX" sz="2000" dirty="0" smtClean="0">
              <a:latin typeface="Montserrat" panose="00000500000000000000" pitchFamily="2" charset="0"/>
            </a:endParaRPr>
          </a:p>
          <a:p>
            <a:pPr marL="342900" indent="-342900" algn="just">
              <a:lnSpc>
                <a:spcPct val="150000"/>
              </a:lnSpc>
              <a:buFont typeface="Arial" panose="020B0604020202020204" pitchFamily="34" charset="0"/>
              <a:buChar char="•"/>
            </a:pPr>
            <a:endParaRPr lang="es-MX" sz="2000" dirty="0">
              <a:latin typeface="Montserrat" panose="00000500000000000000" pitchFamily="2" charset="0"/>
            </a:endParaRPr>
          </a:p>
          <a:p>
            <a:pPr marL="342900" indent="-342900" algn="just">
              <a:lnSpc>
                <a:spcPct val="150000"/>
              </a:lnSpc>
              <a:buFont typeface="Arial" panose="020B0604020202020204" pitchFamily="34" charset="0"/>
              <a:buChar char="•"/>
            </a:pPr>
            <a:r>
              <a:rPr lang="es-MX" sz="2000" b="1" dirty="0">
                <a:latin typeface="Montserrat" panose="00000500000000000000" pitchFamily="2" charset="0"/>
              </a:rPr>
              <a:t>Lineamientos en materia de Austeridad Republicana </a:t>
            </a:r>
            <a:r>
              <a:rPr lang="es-MX" sz="2000" dirty="0">
                <a:latin typeface="Montserrat" panose="00000500000000000000" pitchFamily="2" charset="0"/>
              </a:rPr>
              <a:t>de la Administración Pública </a:t>
            </a:r>
            <a:r>
              <a:rPr lang="es-MX" sz="2000" dirty="0" smtClean="0">
                <a:latin typeface="Montserrat" panose="00000500000000000000" pitchFamily="2" charset="0"/>
              </a:rPr>
              <a:t>Federal </a:t>
            </a:r>
            <a:r>
              <a:rPr lang="es-MX" sz="2000" dirty="0">
                <a:latin typeface="Montserrat" panose="00000500000000000000" pitchFamily="2" charset="0"/>
              </a:rPr>
              <a:t>→ </a:t>
            </a:r>
            <a:r>
              <a:rPr lang="es-MX" sz="2000" dirty="0" smtClean="0">
                <a:latin typeface="Montserrat" panose="00000500000000000000" pitchFamily="2" charset="0"/>
              </a:rPr>
              <a:t>Los </a:t>
            </a:r>
            <a:r>
              <a:rPr lang="es-MX" sz="2000" b="1" dirty="0">
                <a:latin typeface="Montserrat" panose="00000500000000000000" pitchFamily="2" charset="0"/>
              </a:rPr>
              <a:t>Entes Públicos limitarán </a:t>
            </a:r>
            <a:r>
              <a:rPr lang="es-MX" sz="2000" dirty="0">
                <a:latin typeface="Montserrat" panose="00000500000000000000" pitchFamily="2" charset="0"/>
              </a:rPr>
              <a:t>las contrataciones de servicios de asesorías, consultorías, para la elaboración de estudios, investigaciones, proyectos de ley, planes de desarrollo, o cualquier tipo de análisis y recomendaciones.</a:t>
            </a:r>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9107080"/>
            <a:ext cx="5314833" cy="832869"/>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7172" y="5864206"/>
            <a:ext cx="1026566" cy="1026566"/>
          </a:xfrm>
          <a:prstGeom prst="rect">
            <a:avLst/>
          </a:prstGeom>
          <a:effectLst>
            <a:outerShdw blurRad="50800" dist="38100" algn="l" rotWithShape="0">
              <a:prstClr val="black">
                <a:alpha val="40000"/>
              </a:prstClr>
            </a:outerShdw>
          </a:effectLst>
        </p:spPr>
      </p:pic>
      <p:pic>
        <p:nvPicPr>
          <p:cNvPr id="4" name="Imagen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76400" y="3666949"/>
            <a:ext cx="1208110" cy="1208110"/>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3691187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3060</TotalTime>
  <Words>4342</Words>
  <Application>Microsoft Office PowerPoint</Application>
  <PresentationFormat>Personalizado</PresentationFormat>
  <Paragraphs>586</Paragraphs>
  <Slides>52</Slides>
  <Notes>5</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52</vt:i4>
      </vt:variant>
    </vt:vector>
  </HeadingPairs>
  <TitlesOfParts>
    <vt:vector size="59" baseType="lpstr">
      <vt:lpstr>DM Sans</vt:lpstr>
      <vt:lpstr>Arial</vt:lpstr>
      <vt:lpstr>Times New Roman</vt:lpstr>
      <vt:lpstr>Montserrat</vt:lpstr>
      <vt:lpstr>Wingdings</vt:lpstr>
      <vt:lpstr>Calibri</vt:lpstr>
      <vt:lpstr>Office Theme</vt:lpstr>
      <vt:lpstr>“Limitantes en la aplicación de la Metodología del Marco Lógico en los Programas presupuestarios del Ramo 6 Hacienda y Crédito Público, el caso de las modalidades “P” Planeación, seguimiento y evaluación de políticas públicas y “G” Regulación y supervisión.” </vt:lpstr>
      <vt:lpstr>Introducción</vt:lpstr>
      <vt:lpstr>Limitaciones del marco jurídico.</vt:lpstr>
      <vt:lpstr>Ley de Planeación</vt:lpstr>
      <vt:lpstr>Presentación de PowerPoint</vt:lpstr>
      <vt:lpstr>Presentación de PowerPoint</vt:lpstr>
      <vt:lpstr>Clasificación Programática</vt:lpstr>
      <vt:lpstr>Metodología del Marco Lógico</vt:lpstr>
      <vt:lpstr>Ley Federal de Austeridad Republicana y sus consecuencias en el diseño y evaluación de Pp</vt:lpstr>
      <vt:lpstr>Evaluaciones por si mismas</vt:lpstr>
      <vt:lpstr>Programas Sociales &amp;  Programas No Sociales.</vt:lpstr>
      <vt:lpstr>Enfoque</vt:lpstr>
      <vt:lpstr>Problema Público</vt:lpstr>
      <vt:lpstr>Población</vt:lpstr>
      <vt:lpstr>Indicadores</vt:lpstr>
      <vt:lpstr>Aplicación de la MML en las Modalidades Programáticas G y P en el Ramo 6.</vt:lpstr>
      <vt:lpstr>Problemas en la Aplicación de Programas No Sociales con la MML</vt:lpstr>
      <vt:lpstr>Problemas en la Aplicación de Programas No Sociales con la MML</vt:lpstr>
      <vt:lpstr>Problema Público</vt:lpstr>
      <vt:lpstr>Población</vt:lpstr>
      <vt:lpstr>Indicadores</vt:lpstr>
      <vt:lpstr>Aplicación de la MML en la Administración Pública Federal </vt:lpstr>
      <vt:lpstr>Presentación de PowerPoint</vt:lpstr>
      <vt:lpstr>Presentación de PowerPoint</vt:lpstr>
      <vt:lpstr>La MML en las Evaluaciones.</vt:lpstr>
      <vt:lpstr>MML en la Evaluación</vt:lpstr>
      <vt:lpstr>MML en la Evaluación</vt:lpstr>
      <vt:lpstr>MML en la Evaluación</vt:lpstr>
      <vt:lpstr>MML en la Evaluación</vt:lpstr>
      <vt:lpstr>MML en la Evaluación</vt:lpstr>
      <vt:lpstr>Presentación de PowerPoint</vt:lpstr>
      <vt:lpstr>Presentación de PowerPoint</vt:lpstr>
      <vt:lpstr>Presentación de PowerPoint</vt:lpstr>
      <vt:lpstr>Presentación de PowerPoint</vt:lpstr>
      <vt:lpstr>Presentación de PowerPoint</vt:lpstr>
      <vt:lpstr>Presentación de PowerPoint</vt:lpstr>
      <vt:lpstr>Alternativas Modificaciones y Adecuaciones en la aplicación de la MML a los Pp del Ramo 6.</vt:lpstr>
      <vt:lpstr>¿Alternativas?</vt:lpstr>
      <vt:lpstr>Alternativas Modificaciones y Adecuaciones en la aplicación de la MML a los Pp del Ramo 6.</vt:lpstr>
      <vt:lpstr>Alternativas Modificaciones y Adecuaciones en la aplicación de la MML a los Pp del Ramo 6.</vt:lpstr>
      <vt:lpstr>Alternativa en la aplicación de la MML para el Pp G001</vt:lpstr>
      <vt:lpstr>Alternativa en la aplicación de la MML para el Pp G002 </vt:lpstr>
      <vt:lpstr>Alternativa en la aplicación de la MML para el Pp P001</vt:lpstr>
      <vt:lpstr>Alternativa en la aplicación de la MML para el Pp P001</vt:lpstr>
      <vt:lpstr>Alternativa en la aplicación de la MML para el Pp P002 </vt:lpstr>
      <vt:lpstr>Alternativa en la aplicación de la MML para el Pp P003</vt:lpstr>
      <vt:lpstr>Alternativa en la aplicación de la MML para el Pp P004</vt:lpstr>
      <vt:lpstr>Conclusiones.</vt:lpstr>
      <vt:lpstr>Conclusiones</vt:lpstr>
      <vt:lpstr>Conclusiones</vt:lpstr>
      <vt:lpstr>Metodología del Marco Lógico</vt:lpstr>
      <vt:lpstr>“Limitantes en la aplicación de la Metodología del Marco Lógico en los Programas presupuestarios del Ramo 6 Hacienda y Crédito Público, el caso de las modalidades “P” Planeación, seguimiento y evaluación de políticas públicas y “G” Regulación y supervisión.”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gLOCAL23 Slides Deck</dc:title>
  <dc:creator>GEI</dc:creator>
  <cp:keywords>DAFd2QjGQ3g,BAEdEyFh6Uk</cp:keywords>
  <cp:lastModifiedBy>Arturo Herrera Pizarro</cp:lastModifiedBy>
  <cp:revision>117</cp:revision>
  <cp:lastPrinted>2024-06-06T00:10:22Z</cp:lastPrinted>
  <dcterms:created xsi:type="dcterms:W3CDTF">2023-03-23T11:16:43Z</dcterms:created>
  <dcterms:modified xsi:type="dcterms:W3CDTF">2024-06-14T01:14:30Z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2023-03-23T00:00:00Z</vt:filetime>
  </property>
  <property fmtid="{D5CDD505-2E9C-101B-9397-08002B2CF9AE}" pid="3" name="Creator">
    <vt:lpwstr>Canva</vt:lpwstr>
  </property>
  <property fmtid="{D5CDD505-2E9C-101B-9397-08002B2CF9AE}" pid="4" name="Producer">
    <vt:lpwstr>Canva</vt:lpwstr>
  </property>
  <property fmtid="{D5CDD505-2E9C-101B-9397-08002B2CF9AE}" pid="5" name="LastSaved">
    <vt:filetime>2023-03-23T00:00:00Z</vt:filetime>
  </property>
</Properties>
</file>