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"/>
  </p:notesMasterIdLst>
  <p:sldIdLst>
    <p:sldId id="1740" r:id="rId2"/>
    <p:sldId id="624" r:id="rId3"/>
    <p:sldId id="257" r:id="rId4"/>
    <p:sldId id="797" r:id="rId5"/>
    <p:sldId id="268" r:id="rId6"/>
    <p:sldId id="910" r:id="rId7"/>
    <p:sldId id="1919" r:id="rId8"/>
    <p:sldId id="275" r:id="rId9"/>
    <p:sldId id="1331" r:id="rId10"/>
    <p:sldId id="278" r:id="rId11"/>
    <p:sldId id="1920" r:id="rId12"/>
    <p:sldId id="1910" r:id="rId13"/>
    <p:sldId id="1333" r:id="rId14"/>
    <p:sldId id="92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B18658-CD09-C81A-1958-62986D2F1215}" name="Anna Viggh" initials="AV" userId="13d8b237c03a8572" providerId="Windows Live"/>
  <p188:author id="{71FC365F-A0FD-3635-DE70-785AF3091075}" name="Kseniya Temnenko" initials="KT" userId="S::ktemnenko@thegef.org::683fe7e3-e32d-45a6-90a0-19b438f53568" providerId="AD"/>
  <p188:author id="{95582667-6102-27E7-ED8E-01A166EB4B6B}" name="Guest User" initials="GU" userId="Guest User" providerId="Windows Live"/>
  <p188:author id="{F308F097-E5CE-FAC7-68E7-6E498EBBB515}" name="Francis Gagnon" initials="FG" userId="Francis Gagnon" providerId="None"/>
  <p188:author id="{5962EADE-CC67-2FCB-1C9F-F91906FA8C90}" name="Geeta Batra" initials="GB" userId="S::gbatra@worldbank.org::47a517b7-24ea-4a3d-b208-564578d7a480" providerId="AD"/>
  <p188:author id="{131C62E3-9148-5CD6-613F-A20BCF20FCB6}" name="Patricia Angkiriwang" initials="PA" userId="92f4a2dc8b48b918" providerId="Windows Live"/>
  <p188:author id="{F153A2E4-5883-A422-040C-787B444590FC}" name="Estelle Villemin" initials="EV" userId="16cd022249fe535e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eta Batra" initials="GB" lastIdx="2" clrIdx="0">
    <p:extLst>
      <p:ext uri="{19B8F6BF-5375-455C-9EA6-DF929625EA0E}">
        <p15:presenceInfo xmlns:p15="http://schemas.microsoft.com/office/powerpoint/2012/main" userId="S::gbatra@worldbank.org::47a517b7-24ea-4a3d-b208-564578d7a480" providerId="AD"/>
      </p:ext>
    </p:extLst>
  </p:cmAuthor>
  <p:cmAuthor id="2" name="Estelle Villemin" initials="EV" lastIdx="1" clrIdx="1">
    <p:extLst>
      <p:ext uri="{19B8F6BF-5375-455C-9EA6-DF929625EA0E}">
        <p15:presenceInfo xmlns:p15="http://schemas.microsoft.com/office/powerpoint/2012/main" userId="16cd022249fe53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D8B"/>
    <a:srgbClr val="001489"/>
    <a:srgbClr val="00718C"/>
    <a:srgbClr val="E38785"/>
    <a:srgbClr val="014659"/>
    <a:srgbClr val="008A53"/>
    <a:srgbClr val="3AD0D2"/>
    <a:srgbClr val="2F55A0"/>
    <a:srgbClr val="28A447"/>
    <a:srgbClr val="2BA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927AB-BA4B-4CCF-8D2B-4A25014C009F}" v="1" dt="2024-06-05T03:28:46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5"/>
    <p:restoredTop sz="96314" autoAdjust="0"/>
  </p:normalViewPr>
  <p:slideViewPr>
    <p:cSldViewPr snapToGrid="0" showGuides="1">
      <p:cViewPr varScale="1">
        <p:scale>
          <a:sx n="158" d="100"/>
          <a:sy n="158" d="100"/>
        </p:scale>
        <p:origin x="200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\voiladesigndinfo\Google%20Drive\02_Mandats\GEF%20IEO\2019-10%20UNIDO%20Transformational%20Change\Graphs_IEO%20Unid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\voiladesigndinfo\Google%20Drive\02_Mandats\GEF%20IEO\2019-10%20UNIDO%20Transformational%20Change\Graphs_IEO%20Uni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3"/>
                </a:solidFill>
                <a:latin typeface="Gill Sans" panose="020B0502020104020203" pitchFamily="34" charset="-79"/>
                <a:ea typeface="+mn-ea"/>
                <a:cs typeface="Gill Sans" panose="020B0502020104020203" pitchFamily="34" charset="-79"/>
              </a:defRPr>
            </a:pPr>
            <a:r>
              <a:rPr lang="fr-FR" sz="3200" b="1" i="0" dirty="0">
                <a:solidFill>
                  <a:schemeClr val="tx2"/>
                </a:solidFill>
                <a:latin typeface="Avenir Black" panose="02000503020000020003" pitchFamily="2" charset="0"/>
              </a:rPr>
              <a:t>Wind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3"/>
              </a:solidFill>
              <a:latin typeface="Gill Sans" panose="020B0502020104020203" pitchFamily="34" charset="-79"/>
              <a:ea typeface="+mn-ea"/>
              <a:cs typeface="Gill Sans" panose="020B0502020104020203" pitchFamily="34" charset="-79"/>
            </a:defRPr>
          </a:pPr>
          <a:endParaRPr lang="en-FR"/>
        </a:p>
      </c:txPr>
    </c:title>
    <c:autoTitleDeleted val="0"/>
    <c:plotArea>
      <c:layout/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2642144"/>
        <c:axId val="372274416"/>
      </c:barChart>
      <c:catAx>
        <c:axId val="37264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ea typeface="+mn-ea"/>
                <a:cs typeface="Gill Sans" panose="020B0502020104020203" pitchFamily="34" charset="-79"/>
              </a:defRPr>
            </a:pPr>
            <a:endParaRPr lang="en-FR"/>
          </a:p>
        </c:txPr>
        <c:crossAx val="372274416"/>
        <c:crosses val="autoZero"/>
        <c:auto val="1"/>
        <c:lblAlgn val="ctr"/>
        <c:lblOffset val="100"/>
        <c:noMultiLvlLbl val="0"/>
      </c:catAx>
      <c:valAx>
        <c:axId val="372274416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Gill Sans" panose="020B0502020104020203" pitchFamily="34" charset="-79"/>
                <a:ea typeface="+mn-ea"/>
                <a:cs typeface="Gill Sans" panose="020B0502020104020203" pitchFamily="34" charset="-79"/>
              </a:defRPr>
            </a:pPr>
            <a:endParaRPr lang="en-FR"/>
          </a:p>
        </c:txPr>
        <c:crossAx val="37264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Gill Sans" panose="020B0502020104020203" pitchFamily="34" charset="-79"/>
          <a:cs typeface="Gill Sans" panose="020B0502020104020203" pitchFamily="34" charset="-79"/>
        </a:defRPr>
      </a:pPr>
      <a:endParaRPr lang="en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3"/>
                </a:solidFill>
                <a:latin typeface="Gill Sans" panose="020B0502020104020203" pitchFamily="34" charset="-79"/>
                <a:ea typeface="+mn-ea"/>
                <a:cs typeface="Gill Sans" panose="020B0502020104020203" pitchFamily="34" charset="-79"/>
              </a:defRPr>
            </a:pPr>
            <a:r>
              <a:rPr lang="fr-FR" sz="3200" b="1" i="0" dirty="0">
                <a:solidFill>
                  <a:schemeClr val="tx2"/>
                </a:solidFill>
                <a:latin typeface="Avenir Black" panose="02000503020000020003" pitchFamily="2" charset="0"/>
              </a:rPr>
              <a:t>Wind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3"/>
              </a:solidFill>
              <a:latin typeface="Gill Sans" panose="020B0502020104020203" pitchFamily="34" charset="-79"/>
              <a:ea typeface="+mn-ea"/>
              <a:cs typeface="Gill Sans" panose="020B0502020104020203" pitchFamily="34" charset="-79"/>
            </a:defRPr>
          </a:pPr>
          <a:endParaRPr lang="en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Wind power</c:v>
                </c:pt>
              </c:strCache>
            </c:strRef>
          </c:tx>
          <c:spPr>
            <a:solidFill>
              <a:srgbClr val="0052B8"/>
            </a:solidFill>
            <a:ln>
              <a:noFill/>
            </a:ln>
            <a:effectLst/>
          </c:spPr>
          <c:invertIfNegative val="0"/>
          <c:cat>
            <c:numRef>
              <c:f>Feuil1!$B$1:$C$1</c:f>
              <c:numCache>
                <c:formatCode>General</c:formatCode>
                <c:ptCount val="2"/>
                <c:pt idx="0">
                  <c:v>2008</c:v>
                </c:pt>
                <c:pt idx="1">
                  <c:v>2016</c:v>
                </c:pt>
              </c:numCache>
            </c:numRef>
          </c:cat>
          <c:val>
            <c:numRef>
              <c:f>Feuil1!$B$2:$C$2</c:f>
              <c:numCache>
                <c:formatCode>0%</c:formatCode>
                <c:ptCount val="2"/>
                <c:pt idx="0">
                  <c:v>0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CB-4CC6-8599-2622C4B04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2642144"/>
        <c:axId val="372274416"/>
      </c:barChart>
      <c:catAx>
        <c:axId val="37264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ea typeface="+mn-ea"/>
                <a:cs typeface="Gill Sans" panose="020B0502020104020203" pitchFamily="34" charset="-79"/>
              </a:defRPr>
            </a:pPr>
            <a:endParaRPr lang="en-FR"/>
          </a:p>
        </c:txPr>
        <c:crossAx val="372274416"/>
        <c:crosses val="autoZero"/>
        <c:auto val="1"/>
        <c:lblAlgn val="ctr"/>
        <c:lblOffset val="100"/>
        <c:noMultiLvlLbl val="0"/>
      </c:catAx>
      <c:valAx>
        <c:axId val="372274416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Gill Sans" panose="020B0502020104020203" pitchFamily="34" charset="-79"/>
                <a:ea typeface="+mn-ea"/>
                <a:cs typeface="Gill Sans" panose="020B0502020104020203" pitchFamily="34" charset="-79"/>
              </a:defRPr>
            </a:pPr>
            <a:endParaRPr lang="en-FR"/>
          </a:p>
        </c:txPr>
        <c:crossAx val="37264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Gill Sans" panose="020B0502020104020203" pitchFamily="34" charset="-79"/>
          <a:cs typeface="Gill Sans" panose="020B0502020104020203" pitchFamily="34" charset="-79"/>
        </a:defRPr>
      </a:pPr>
      <a:endParaRPr lang="en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FCC0CDF-4AAA-BF4F-89E6-520D716DDC34}" type="datetimeFigureOut">
              <a:rPr lang="en-CA"/>
              <a:pPr/>
              <a:t>2024-06-05</a:t>
            </a:fld>
            <a:endParaRPr lang="en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E4AE5A7B-1D58-FC42-86AA-DB2887020D3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93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5A7B-1D58-FC42-86AA-DB2887020D3B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6387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70EE3-F318-43E7-8E34-854F61409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E414D-7818-8F1E-2160-3681AB77F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34BD6-8BF5-9280-AEFA-886BA0D15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C01EB-5E29-94DC-B5F9-1EE364722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67B72-BB7B-B20F-6CFB-A16E0259C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7B5EA-05ED-4DCD-ADAA-0C57A8307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99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BB1F5-809F-D1FC-6311-7E24C62F7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36A45-7313-E56C-9C30-E5F7B9E82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099C4-91A9-36FD-8FF1-562C72E2F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A0313-2ADA-DAB3-BFB2-8ACAD3994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7B5EA-05ED-4DCD-ADAA-0C57A83078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99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458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5A7B-1D58-FC42-86AA-DB2887020D3B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121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041B0-57CB-0840-8ACA-FAA8006BAC63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F5BCC-87D1-4623-A453-0896751EF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7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7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983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5878E-6EF2-0D42-BB03-7E055B4E354A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7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5878E-6EF2-0D42-BB03-7E055B4E354A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91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70EE3-F318-43E7-8E34-854F61409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85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43E032E0-64B5-6A0C-0C0A-3BBCF0BE2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0140" y="872772"/>
            <a:ext cx="4901498" cy="515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CA"/>
              <a:t>SOUS-TITRE, MAJUSCULES</a:t>
            </a:r>
            <a:endParaRPr lang="en-CA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A73774B0-4A0A-B17C-AB66-68EC9C9816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9746" y="1517144"/>
            <a:ext cx="3723683" cy="233831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5700"/>
              </a:lnSpc>
              <a:spcBef>
                <a:spcPts val="0"/>
              </a:spcBef>
              <a:defRPr sz="5400" b="1" i="0">
                <a:solidFill>
                  <a:schemeClr val="tx1"/>
                </a:solidFill>
                <a:latin typeface="Franklin Gothic Heavy" panose="020B06030201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CA"/>
              <a:t>Titre sur 3 lignes maximum</a:t>
            </a:r>
            <a:endParaRPr lang="en-CA"/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F2ED11A1-7729-463C-C514-DEADC4B5C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9745" y="4017156"/>
            <a:ext cx="3723683" cy="515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CA"/>
              <a:t>Mois, année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559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 : avec coins arrondis en diagonale 37">
            <a:extLst>
              <a:ext uri="{FF2B5EF4-FFF2-40B4-BE49-F238E27FC236}">
                <a16:creationId xmlns:a16="http://schemas.microsoft.com/office/drawing/2014/main" id="{7C208172-2FE0-6207-2A2C-C92DD0F92CA5}"/>
              </a:ext>
            </a:extLst>
          </p:cNvPr>
          <p:cNvSpPr/>
          <p:nvPr userDrawn="1"/>
        </p:nvSpPr>
        <p:spPr>
          <a:xfrm>
            <a:off x="0" y="1"/>
            <a:ext cx="11831639" cy="6497637"/>
          </a:xfrm>
          <a:prstGeom prst="round2DiagRect">
            <a:avLst>
              <a:gd name="adj1" fmla="val 8083"/>
              <a:gd name="adj2" fmla="val 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3000">
                <a:schemeClr val="accent1">
                  <a:lumMod val="20000"/>
                  <a:lumOff val="80000"/>
                  <a:alpha val="4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 : avec coin arrondi 40">
            <a:extLst>
              <a:ext uri="{FF2B5EF4-FFF2-40B4-BE49-F238E27FC236}">
                <a16:creationId xmlns:a16="http://schemas.microsoft.com/office/drawing/2014/main" id="{507734E1-534E-66AE-D95E-BE63E8327CA2}"/>
              </a:ext>
            </a:extLst>
          </p:cNvPr>
          <p:cNvSpPr/>
          <p:nvPr userDrawn="1"/>
        </p:nvSpPr>
        <p:spPr>
          <a:xfrm flipV="1">
            <a:off x="0" y="-4"/>
            <a:ext cx="10191750" cy="1199086"/>
          </a:xfrm>
          <a:prstGeom prst="round1Rect">
            <a:avLst>
              <a:gd name="adj" fmla="val 36111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DC687922-DA8C-30AE-EF1F-D5A4F74D94E7}"/>
              </a:ext>
            </a:extLst>
          </p:cNvPr>
          <p:cNvGrpSpPr/>
          <p:nvPr userDrawn="1"/>
        </p:nvGrpSpPr>
        <p:grpSpPr>
          <a:xfrm>
            <a:off x="6630586" y="-1737034"/>
            <a:ext cx="4049732" cy="3132890"/>
            <a:chOff x="6630586" y="-1737034"/>
            <a:chExt cx="4049732" cy="3132890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B59286C3-899A-A00B-B62A-E95CFDE32935}"/>
                </a:ext>
              </a:extLst>
            </p:cNvPr>
            <p:cNvSpPr/>
            <p:nvPr/>
          </p:nvSpPr>
          <p:spPr>
            <a:xfrm rot="5400000">
              <a:off x="6652692" y="-1737034"/>
              <a:ext cx="3132884" cy="3132884"/>
            </a:xfrm>
            <a:prstGeom prst="arc">
              <a:avLst>
                <a:gd name="adj1" fmla="val 16200000"/>
                <a:gd name="adj2" fmla="val 20070560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1197C7EE-6E5C-D20B-B65B-2483A274B547}"/>
                </a:ext>
              </a:extLst>
            </p:cNvPr>
            <p:cNvSpPr/>
            <p:nvPr/>
          </p:nvSpPr>
          <p:spPr>
            <a:xfrm rot="16200000" flipH="1">
              <a:off x="6630586" y="-1737028"/>
              <a:ext cx="3132884" cy="3132884"/>
            </a:xfrm>
            <a:prstGeom prst="arc">
              <a:avLst>
                <a:gd name="adj1" fmla="val 16200000"/>
                <a:gd name="adj2" fmla="val 20047235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469C8530-0B5B-570E-CA5E-900AEB4777D4}"/>
                </a:ext>
              </a:extLst>
            </p:cNvPr>
            <p:cNvSpPr/>
            <p:nvPr/>
          </p:nvSpPr>
          <p:spPr>
            <a:xfrm rot="10800000">
              <a:off x="8491440" y="-1467699"/>
              <a:ext cx="2188878" cy="2188878"/>
            </a:xfrm>
            <a:prstGeom prst="arc">
              <a:avLst>
                <a:gd name="adj1" fmla="val 14072890"/>
                <a:gd name="adj2" fmla="val 189638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8325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Vio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190649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ckground_Yellow">
    <p:bg>
      <p:bgPr>
        <a:gradFill flip="none" rotWithShape="1">
          <a:gsLst>
            <a:gs pos="0">
              <a:schemeClr val="tx2">
                <a:alpha val="81345"/>
              </a:schemeClr>
            </a:gs>
            <a:gs pos="100000">
              <a:schemeClr val="tx2">
                <a:alpha val="36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bg1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D0622D-E01B-B8B2-B57B-E12C47DFF944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solidFill>
            <a:srgbClr val="498EA5"/>
          </a:solidFill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5C3B814-1B27-E790-38BA-2CD55358124F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262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 : avec coins arrondis en diagonale 37">
            <a:extLst>
              <a:ext uri="{FF2B5EF4-FFF2-40B4-BE49-F238E27FC236}">
                <a16:creationId xmlns:a16="http://schemas.microsoft.com/office/drawing/2014/main" id="{7C208172-2FE0-6207-2A2C-C92DD0F92CA5}"/>
              </a:ext>
            </a:extLst>
          </p:cNvPr>
          <p:cNvSpPr/>
          <p:nvPr userDrawn="1"/>
        </p:nvSpPr>
        <p:spPr>
          <a:xfrm>
            <a:off x="0" y="1"/>
            <a:ext cx="11831639" cy="6497637"/>
          </a:xfrm>
          <a:prstGeom prst="round2DiagRect">
            <a:avLst>
              <a:gd name="adj1" fmla="val 8083"/>
              <a:gd name="adj2" fmla="val 0"/>
            </a:avLst>
          </a:prstGeom>
          <a:gradFill flip="none" rotWithShape="1">
            <a:gsLst>
              <a:gs pos="0">
                <a:srgbClr val="B8DFDF">
                  <a:alpha val="46000"/>
                </a:srgbClr>
              </a:gs>
              <a:gs pos="53000">
                <a:srgbClr val="E3F6F6">
                  <a:alpha val="84074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 : avec coin arrondi 40">
            <a:extLst>
              <a:ext uri="{FF2B5EF4-FFF2-40B4-BE49-F238E27FC236}">
                <a16:creationId xmlns:a16="http://schemas.microsoft.com/office/drawing/2014/main" id="{507734E1-534E-66AE-D95E-BE63E8327CA2}"/>
              </a:ext>
            </a:extLst>
          </p:cNvPr>
          <p:cNvSpPr/>
          <p:nvPr userDrawn="1"/>
        </p:nvSpPr>
        <p:spPr>
          <a:xfrm flipV="1">
            <a:off x="0" y="-4"/>
            <a:ext cx="10191750" cy="1199086"/>
          </a:xfrm>
          <a:prstGeom prst="round1Rect">
            <a:avLst>
              <a:gd name="adj" fmla="val 36111"/>
            </a:avLst>
          </a:prstGeom>
          <a:gradFill flip="none" rotWithShape="1">
            <a:gsLst>
              <a:gs pos="0">
                <a:srgbClr val="00667F"/>
              </a:gs>
              <a:gs pos="55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DC687922-DA8C-30AE-EF1F-D5A4F74D94E7}"/>
              </a:ext>
            </a:extLst>
          </p:cNvPr>
          <p:cNvGrpSpPr/>
          <p:nvPr userDrawn="1"/>
        </p:nvGrpSpPr>
        <p:grpSpPr>
          <a:xfrm>
            <a:off x="6630586" y="-1737034"/>
            <a:ext cx="4049732" cy="3132890"/>
            <a:chOff x="6630586" y="-1737034"/>
            <a:chExt cx="4049732" cy="3132890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B59286C3-899A-A00B-B62A-E95CFDE32935}"/>
                </a:ext>
              </a:extLst>
            </p:cNvPr>
            <p:cNvSpPr/>
            <p:nvPr/>
          </p:nvSpPr>
          <p:spPr>
            <a:xfrm rot="5400000">
              <a:off x="6652692" y="-1737034"/>
              <a:ext cx="3132884" cy="3132884"/>
            </a:xfrm>
            <a:prstGeom prst="arc">
              <a:avLst>
                <a:gd name="adj1" fmla="val 16200000"/>
                <a:gd name="adj2" fmla="val 20070560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1197C7EE-6E5C-D20B-B65B-2483A274B547}"/>
                </a:ext>
              </a:extLst>
            </p:cNvPr>
            <p:cNvSpPr/>
            <p:nvPr/>
          </p:nvSpPr>
          <p:spPr>
            <a:xfrm rot="16200000" flipH="1">
              <a:off x="6630586" y="-1737028"/>
              <a:ext cx="3132884" cy="3132884"/>
            </a:xfrm>
            <a:prstGeom prst="arc">
              <a:avLst>
                <a:gd name="adj1" fmla="val 16200000"/>
                <a:gd name="adj2" fmla="val 20047235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469C8530-0B5B-570E-CA5E-900AEB4777D4}"/>
                </a:ext>
              </a:extLst>
            </p:cNvPr>
            <p:cNvSpPr/>
            <p:nvPr/>
          </p:nvSpPr>
          <p:spPr>
            <a:xfrm rot="10800000">
              <a:off x="8491440" y="-1467699"/>
              <a:ext cx="2188878" cy="2188878"/>
            </a:xfrm>
            <a:prstGeom prst="arc">
              <a:avLst>
                <a:gd name="adj1" fmla="val 14072890"/>
                <a:gd name="adj2" fmla="val 189638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03849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tx2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</p:spTree>
    <p:extLst>
      <p:ext uri="{BB962C8B-B14F-4D97-AF65-F5344CB8AC3E}">
        <p14:creationId xmlns:p14="http://schemas.microsoft.com/office/powerpoint/2010/main" val="1469461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ground_Yellow">
    <p:bg>
      <p:bgPr>
        <a:gradFill flip="none" rotWithShape="1">
          <a:gsLst>
            <a:gs pos="0">
              <a:schemeClr val="bg2">
                <a:alpha val="70143"/>
              </a:schemeClr>
            </a:gs>
            <a:gs pos="100000">
              <a:schemeClr val="bg2">
                <a:alpha val="2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tx1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D0622D-E01B-B8B2-B57B-E12C47DFF944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solidFill>
            <a:srgbClr val="75CDCF"/>
          </a:solidFill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76DECC8-B73E-FB0F-7E31-279D974F49E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38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 : avec coins arrondis en diagonale 37">
            <a:extLst>
              <a:ext uri="{FF2B5EF4-FFF2-40B4-BE49-F238E27FC236}">
                <a16:creationId xmlns:a16="http://schemas.microsoft.com/office/drawing/2014/main" id="{7C208172-2FE0-6207-2A2C-C92DD0F92CA5}"/>
              </a:ext>
            </a:extLst>
          </p:cNvPr>
          <p:cNvSpPr/>
          <p:nvPr userDrawn="1"/>
        </p:nvSpPr>
        <p:spPr>
          <a:xfrm>
            <a:off x="0" y="1"/>
            <a:ext cx="11831639" cy="6497637"/>
          </a:xfrm>
          <a:prstGeom prst="round2DiagRect">
            <a:avLst>
              <a:gd name="adj1" fmla="val 8083"/>
              <a:gd name="adj2" fmla="val 0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3000">
                <a:schemeClr val="bg2">
                  <a:lumMod val="20000"/>
                  <a:lumOff val="80000"/>
                  <a:alpha val="4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 : avec coin arrondi 40">
            <a:extLst>
              <a:ext uri="{FF2B5EF4-FFF2-40B4-BE49-F238E27FC236}">
                <a16:creationId xmlns:a16="http://schemas.microsoft.com/office/drawing/2014/main" id="{507734E1-534E-66AE-D95E-BE63E8327CA2}"/>
              </a:ext>
            </a:extLst>
          </p:cNvPr>
          <p:cNvSpPr/>
          <p:nvPr userDrawn="1"/>
        </p:nvSpPr>
        <p:spPr>
          <a:xfrm flipV="1">
            <a:off x="0" y="-4"/>
            <a:ext cx="10191750" cy="1199086"/>
          </a:xfrm>
          <a:prstGeom prst="round1Rect">
            <a:avLst>
              <a:gd name="adj" fmla="val 36111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5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DC687922-DA8C-30AE-EF1F-D5A4F74D94E7}"/>
              </a:ext>
            </a:extLst>
          </p:cNvPr>
          <p:cNvGrpSpPr/>
          <p:nvPr userDrawn="1"/>
        </p:nvGrpSpPr>
        <p:grpSpPr>
          <a:xfrm>
            <a:off x="6630586" y="-1737034"/>
            <a:ext cx="4049732" cy="3132890"/>
            <a:chOff x="6630586" y="-1737034"/>
            <a:chExt cx="4049732" cy="3132890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B59286C3-899A-A00B-B62A-E95CFDE32935}"/>
                </a:ext>
              </a:extLst>
            </p:cNvPr>
            <p:cNvSpPr/>
            <p:nvPr/>
          </p:nvSpPr>
          <p:spPr>
            <a:xfrm rot="5400000">
              <a:off x="6652692" y="-1737034"/>
              <a:ext cx="3132884" cy="3132884"/>
            </a:xfrm>
            <a:prstGeom prst="arc">
              <a:avLst>
                <a:gd name="adj1" fmla="val 16200000"/>
                <a:gd name="adj2" fmla="val 20070560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1197C7EE-6E5C-D20B-B65B-2483A274B547}"/>
                </a:ext>
              </a:extLst>
            </p:cNvPr>
            <p:cNvSpPr/>
            <p:nvPr/>
          </p:nvSpPr>
          <p:spPr>
            <a:xfrm rot="16200000" flipH="1">
              <a:off x="6630586" y="-1737028"/>
              <a:ext cx="3132884" cy="3132884"/>
            </a:xfrm>
            <a:prstGeom prst="arc">
              <a:avLst>
                <a:gd name="adj1" fmla="val 16200000"/>
                <a:gd name="adj2" fmla="val 20047235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469C8530-0B5B-570E-CA5E-900AEB4777D4}"/>
                </a:ext>
              </a:extLst>
            </p:cNvPr>
            <p:cNvSpPr/>
            <p:nvPr/>
          </p:nvSpPr>
          <p:spPr>
            <a:xfrm rot="10800000">
              <a:off x="8491440" y="-1467699"/>
              <a:ext cx="2188878" cy="2188878"/>
            </a:xfrm>
            <a:prstGeom prst="arc">
              <a:avLst>
                <a:gd name="adj1" fmla="val 14072890"/>
                <a:gd name="adj2" fmla="val 189638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379357B1-966A-4D5F-5C94-86098DBEAB33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DE24A356-E1AA-AE49-6A96-6F0FBAAEC581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B7BFBFA-19F3-803B-9294-CE3C7EC189CA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bg2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6248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urquoi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bg2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</p:spTree>
    <p:extLst>
      <p:ext uri="{BB962C8B-B14F-4D97-AF65-F5344CB8AC3E}">
        <p14:creationId xmlns:p14="http://schemas.microsoft.com/office/powerpoint/2010/main" val="877982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ckground_Yellow">
    <p:bg>
      <p:bgPr>
        <a:gradFill flip="none" rotWithShape="1">
          <a:gsLst>
            <a:gs pos="0">
              <a:schemeClr val="accent3">
                <a:alpha val="88205"/>
              </a:schemeClr>
            </a:gs>
            <a:gs pos="100000">
              <a:schemeClr val="accent3">
                <a:alpha val="3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BFBEC4-04E1-6DB6-B739-315A86393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9"/>
            <a:ext cx="12192000" cy="6832599"/>
          </a:xfrm>
          <a:prstGeom prst="rect">
            <a:avLst/>
          </a:prstGeom>
        </p:spPr>
      </p:pic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tx1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D0622D-E01B-B8B2-B57B-E12C47DFF944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solidFill>
            <a:schemeClr val="accent3"/>
          </a:solidFill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DB5D05-7DDA-E759-D6B8-1740F03B45F5}"/>
              </a:ext>
            </a:extLst>
          </p:cNvPr>
          <p:cNvSpPr/>
          <p:nvPr userDrawn="1"/>
        </p:nvSpPr>
        <p:spPr>
          <a:xfrm>
            <a:off x="0" y="4609578"/>
            <a:ext cx="12192000" cy="224842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8000">
                <a:schemeClr val="tx1">
                  <a:alpha val="2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F22B9D8-78C7-D191-BD0B-3FE4CF95580A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01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 : avec coins arrondis en diagonale 37">
            <a:extLst>
              <a:ext uri="{FF2B5EF4-FFF2-40B4-BE49-F238E27FC236}">
                <a16:creationId xmlns:a16="http://schemas.microsoft.com/office/drawing/2014/main" id="{7C208172-2FE0-6207-2A2C-C92DD0F92CA5}"/>
              </a:ext>
            </a:extLst>
          </p:cNvPr>
          <p:cNvSpPr/>
          <p:nvPr userDrawn="1"/>
        </p:nvSpPr>
        <p:spPr>
          <a:xfrm>
            <a:off x="0" y="1"/>
            <a:ext cx="11831639" cy="6497637"/>
          </a:xfrm>
          <a:prstGeom prst="round2DiagRect">
            <a:avLst>
              <a:gd name="adj1" fmla="val 8083"/>
              <a:gd name="adj2" fmla="val 0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53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 : avec coin arrondi 40">
            <a:extLst>
              <a:ext uri="{FF2B5EF4-FFF2-40B4-BE49-F238E27FC236}">
                <a16:creationId xmlns:a16="http://schemas.microsoft.com/office/drawing/2014/main" id="{507734E1-534E-66AE-D95E-BE63E8327CA2}"/>
              </a:ext>
            </a:extLst>
          </p:cNvPr>
          <p:cNvSpPr/>
          <p:nvPr userDrawn="1"/>
        </p:nvSpPr>
        <p:spPr>
          <a:xfrm flipV="1">
            <a:off x="0" y="-4"/>
            <a:ext cx="10191750" cy="1199086"/>
          </a:xfrm>
          <a:prstGeom prst="round1Rect">
            <a:avLst>
              <a:gd name="adj" fmla="val 36111"/>
            </a:avLst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DC687922-DA8C-30AE-EF1F-D5A4F74D94E7}"/>
              </a:ext>
            </a:extLst>
          </p:cNvPr>
          <p:cNvGrpSpPr/>
          <p:nvPr userDrawn="1"/>
        </p:nvGrpSpPr>
        <p:grpSpPr>
          <a:xfrm>
            <a:off x="6630586" y="-1737034"/>
            <a:ext cx="4049732" cy="3132890"/>
            <a:chOff x="6630586" y="-1737034"/>
            <a:chExt cx="4049732" cy="3132890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B59286C3-899A-A00B-B62A-E95CFDE32935}"/>
                </a:ext>
              </a:extLst>
            </p:cNvPr>
            <p:cNvSpPr/>
            <p:nvPr/>
          </p:nvSpPr>
          <p:spPr>
            <a:xfrm rot="5400000">
              <a:off x="6652692" y="-1737034"/>
              <a:ext cx="3132884" cy="3132884"/>
            </a:xfrm>
            <a:prstGeom prst="arc">
              <a:avLst>
                <a:gd name="adj1" fmla="val 16200000"/>
                <a:gd name="adj2" fmla="val 20070560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1197C7EE-6E5C-D20B-B65B-2483A274B547}"/>
                </a:ext>
              </a:extLst>
            </p:cNvPr>
            <p:cNvSpPr/>
            <p:nvPr/>
          </p:nvSpPr>
          <p:spPr>
            <a:xfrm rot="16200000" flipH="1">
              <a:off x="6630586" y="-1737028"/>
              <a:ext cx="3132884" cy="3132884"/>
            </a:xfrm>
            <a:prstGeom prst="arc">
              <a:avLst>
                <a:gd name="adj1" fmla="val 16200000"/>
                <a:gd name="adj2" fmla="val 20047235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469C8530-0B5B-570E-CA5E-900AEB4777D4}"/>
                </a:ext>
              </a:extLst>
            </p:cNvPr>
            <p:cNvSpPr/>
            <p:nvPr/>
          </p:nvSpPr>
          <p:spPr>
            <a:xfrm rot="10800000">
              <a:off x="8491440" y="-1467699"/>
              <a:ext cx="2188878" cy="2188878"/>
            </a:xfrm>
            <a:prstGeom prst="arc">
              <a:avLst>
                <a:gd name="adj1" fmla="val 14072890"/>
                <a:gd name="adj2" fmla="val 189638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379357B1-966A-4D5F-5C94-86098DBEAB33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DE24A356-E1AA-AE49-6A96-6F0FBAAEC581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accent3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B7BFBFA-19F3-803B-9294-CE3C7EC189CA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34339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cover">
    <p:bg>
      <p:bgPr>
        <a:solidFill>
          <a:srgbClr val="014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F094A794-6885-A26B-C16D-BDD3F4257C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841" y="2088446"/>
            <a:ext cx="4258421" cy="217870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fr-CA"/>
              <a:t>Sous-titre</a:t>
            </a:r>
            <a:endParaRPr lang="en-CA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AB1F4347-9C8B-E5A1-5B9E-050D8640AA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7554" y="617743"/>
            <a:ext cx="11049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fr-CA"/>
              <a:t>0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546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155836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_Yellow">
    <p:bg>
      <p:bgPr>
        <a:gradFill flip="none" rotWithShape="1">
          <a:gsLst>
            <a:gs pos="0">
              <a:schemeClr val="accent4"/>
            </a:gs>
            <a:gs pos="100000">
              <a:schemeClr val="accent4">
                <a:alpha val="57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0398A6C-2122-93D0-8F47-995B0A14CE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9"/>
            <a:ext cx="12192000" cy="6832599"/>
          </a:xfrm>
          <a:prstGeom prst="rect">
            <a:avLst/>
          </a:prstGeom>
        </p:spPr>
      </p:pic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tx1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D0622D-E01B-B8B2-B57B-E12C47DFF944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DAD45A-7E68-09E7-2619-39B83A061A9D}"/>
              </a:ext>
            </a:extLst>
          </p:cNvPr>
          <p:cNvSpPr/>
          <p:nvPr userDrawn="1"/>
        </p:nvSpPr>
        <p:spPr>
          <a:xfrm>
            <a:off x="0" y="4609578"/>
            <a:ext cx="12192000" cy="224842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4546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680ACC7-1983-B2AF-6CC2-CC4029B31DDB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875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 : avec coins arrondis en diagonale 37">
            <a:extLst>
              <a:ext uri="{FF2B5EF4-FFF2-40B4-BE49-F238E27FC236}">
                <a16:creationId xmlns:a16="http://schemas.microsoft.com/office/drawing/2014/main" id="{7C208172-2FE0-6207-2A2C-C92DD0F92CA5}"/>
              </a:ext>
            </a:extLst>
          </p:cNvPr>
          <p:cNvSpPr/>
          <p:nvPr userDrawn="1"/>
        </p:nvSpPr>
        <p:spPr>
          <a:xfrm>
            <a:off x="0" y="1"/>
            <a:ext cx="11831639" cy="6497637"/>
          </a:xfrm>
          <a:prstGeom prst="round2DiagRect">
            <a:avLst>
              <a:gd name="adj1" fmla="val 808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53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 : avec coin arrondi 40">
            <a:extLst>
              <a:ext uri="{FF2B5EF4-FFF2-40B4-BE49-F238E27FC236}">
                <a16:creationId xmlns:a16="http://schemas.microsoft.com/office/drawing/2014/main" id="{507734E1-534E-66AE-D95E-BE63E8327CA2}"/>
              </a:ext>
            </a:extLst>
          </p:cNvPr>
          <p:cNvSpPr/>
          <p:nvPr userDrawn="1"/>
        </p:nvSpPr>
        <p:spPr>
          <a:xfrm flipV="1">
            <a:off x="0" y="-4"/>
            <a:ext cx="10191750" cy="1199086"/>
          </a:xfrm>
          <a:prstGeom prst="round1Rect">
            <a:avLst>
              <a:gd name="adj" fmla="val 36111"/>
            </a:avLst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68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DC687922-DA8C-30AE-EF1F-D5A4F74D94E7}"/>
              </a:ext>
            </a:extLst>
          </p:cNvPr>
          <p:cNvGrpSpPr/>
          <p:nvPr userDrawn="1"/>
        </p:nvGrpSpPr>
        <p:grpSpPr>
          <a:xfrm>
            <a:off x="6630586" y="-1737034"/>
            <a:ext cx="4049732" cy="3132890"/>
            <a:chOff x="6630586" y="-1737034"/>
            <a:chExt cx="4049732" cy="3132890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B59286C3-899A-A00B-B62A-E95CFDE32935}"/>
                </a:ext>
              </a:extLst>
            </p:cNvPr>
            <p:cNvSpPr/>
            <p:nvPr/>
          </p:nvSpPr>
          <p:spPr>
            <a:xfrm rot="5400000">
              <a:off x="6652692" y="-1737034"/>
              <a:ext cx="3132884" cy="3132884"/>
            </a:xfrm>
            <a:prstGeom prst="arc">
              <a:avLst>
                <a:gd name="adj1" fmla="val 16200000"/>
                <a:gd name="adj2" fmla="val 20070560"/>
              </a:avLst>
            </a:prstGeom>
            <a:ln w="4445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1197C7EE-6E5C-D20B-B65B-2483A274B547}"/>
                </a:ext>
              </a:extLst>
            </p:cNvPr>
            <p:cNvSpPr/>
            <p:nvPr/>
          </p:nvSpPr>
          <p:spPr>
            <a:xfrm rot="16200000" flipH="1">
              <a:off x="6630586" y="-1737028"/>
              <a:ext cx="3132884" cy="3132884"/>
            </a:xfrm>
            <a:prstGeom prst="arc">
              <a:avLst>
                <a:gd name="adj1" fmla="val 16200000"/>
                <a:gd name="adj2" fmla="val 20047235"/>
              </a:avLst>
            </a:prstGeom>
            <a:ln w="4445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469C8530-0B5B-570E-CA5E-900AEB4777D4}"/>
                </a:ext>
              </a:extLst>
            </p:cNvPr>
            <p:cNvSpPr/>
            <p:nvPr/>
          </p:nvSpPr>
          <p:spPr>
            <a:xfrm rot="10800000">
              <a:off x="8491440" y="-1467699"/>
              <a:ext cx="2188878" cy="2188878"/>
            </a:xfrm>
            <a:prstGeom prst="arc">
              <a:avLst>
                <a:gd name="adj1" fmla="val 14072890"/>
                <a:gd name="adj2" fmla="val 189638"/>
              </a:avLst>
            </a:prstGeom>
            <a:ln w="4445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79357B1-966A-4D5F-5C94-86098DBEAB33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DE24A356-E1AA-AE49-6A96-6F0FBAAEC581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B7BFBFA-19F3-803B-9294-CE3C7EC189CA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tx1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C85DCDC-1F3C-22CC-37CD-99F77446F777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62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tx1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</p:spTree>
    <p:extLst>
      <p:ext uri="{BB962C8B-B14F-4D97-AF65-F5344CB8AC3E}">
        <p14:creationId xmlns:p14="http://schemas.microsoft.com/office/powerpoint/2010/main" val="164591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76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734C4-CA6B-5242-34AC-B602F6EB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EB56-9650-4045-A466-5D30C2620B36}" type="datetimeFigureOut">
              <a:rPr lang="en-US" smtClean="0"/>
              <a:t>6/5/24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42C7EC-DEB9-FC6A-CF77-301D77BE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CE57A-7B0E-1FDB-283C-6DF0096A0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3655-FE01-4B1C-A690-CC198BD3E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08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8EF9-E21B-66CF-0BA6-A7DA41DE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FAE0B-08D2-79D3-87F3-6E51E26E0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801AF-34CD-3F75-13C9-5564E861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EB56-9650-4045-A466-5D30C2620B36}" type="datetimeFigureOut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400D-4CA8-F4AB-03DB-399ABE63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908C0-7D7D-F8F6-02C5-1A3A0C23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3655-FE01-4B1C-A690-CC198BD3E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08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55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0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03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Chapter cover">
    <p:bg>
      <p:bgPr>
        <a:solidFill>
          <a:srgbClr val="014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F094A794-6885-A26B-C16D-BDD3F4257C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841" y="2088446"/>
            <a:ext cx="4258421" cy="85353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>
                <a:solidFill>
                  <a:schemeClr val="bg1">
                    <a:alpha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fr-CA"/>
              <a:t>Sous-titre</a:t>
            </a:r>
            <a:endParaRPr lang="en-CA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AB1F4347-9C8B-E5A1-5B9E-050D8640AA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7554" y="617743"/>
            <a:ext cx="11049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000">
                <a:solidFill>
                  <a:schemeClr val="bg1">
                    <a:alpha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fr-CA"/>
              <a:t>0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0867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rgbClr val="014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rgbClr val="01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410490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pecial the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rgbClr val="014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EFDBCC1-A737-D5FB-2E4F-3DB514769E5B}"/>
              </a:ext>
            </a:extLst>
          </p:cNvPr>
          <p:cNvSpPr/>
          <p:nvPr userDrawn="1"/>
        </p:nvSpPr>
        <p:spPr>
          <a:xfrm>
            <a:off x="12093033" y="6321794"/>
            <a:ext cx="194709" cy="194709"/>
          </a:xfrm>
          <a:prstGeom prst="ellipse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1EBD1F-863F-B072-9FF7-05D3CA40A416}"/>
              </a:ext>
            </a:extLst>
          </p:cNvPr>
          <p:cNvSpPr txBox="1"/>
          <p:nvPr userDrawn="1"/>
        </p:nvSpPr>
        <p:spPr>
          <a:xfrm>
            <a:off x="10482352" y="6249872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Special theme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4EE27E3-159D-D65A-5320-731A17804546}"/>
              </a:ext>
            </a:extLst>
          </p:cNvPr>
          <p:cNvCxnSpPr/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rgbClr val="014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33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ackground_Yellow">
    <p:bg>
      <p:bgPr>
        <a:gradFill flip="none" rotWithShape="1">
          <a:gsLst>
            <a:gs pos="0">
              <a:schemeClr val="accent2"/>
            </a:gs>
            <a:gs pos="100000">
              <a:schemeClr val="accent2">
                <a:alpha val="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F509286-3C22-FB22-D974-09918698C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9"/>
            <a:ext cx="12192000" cy="6832599"/>
          </a:xfrm>
          <a:prstGeom prst="rect">
            <a:avLst/>
          </a:prstGeom>
        </p:spPr>
      </p:pic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tx1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D0622D-E01B-B8B2-B57B-E12C47DFF944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solidFill>
            <a:srgbClr val="ED9492"/>
          </a:solidFill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EC957E-433D-6293-F894-E238AAEBEDD1}"/>
              </a:ext>
            </a:extLst>
          </p:cNvPr>
          <p:cNvSpPr/>
          <p:nvPr userDrawn="1"/>
        </p:nvSpPr>
        <p:spPr>
          <a:xfrm>
            <a:off x="0" y="4609578"/>
            <a:ext cx="12192000" cy="224842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4546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4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_Sal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 : avec coins arrondis en diagonale 37">
            <a:extLst>
              <a:ext uri="{FF2B5EF4-FFF2-40B4-BE49-F238E27FC236}">
                <a16:creationId xmlns:a16="http://schemas.microsoft.com/office/drawing/2014/main" id="{7C208172-2FE0-6207-2A2C-C92DD0F92CA5}"/>
              </a:ext>
            </a:extLst>
          </p:cNvPr>
          <p:cNvSpPr/>
          <p:nvPr userDrawn="1"/>
        </p:nvSpPr>
        <p:spPr>
          <a:xfrm>
            <a:off x="0" y="1"/>
            <a:ext cx="11831639" cy="6497637"/>
          </a:xfrm>
          <a:prstGeom prst="round2DiagRect">
            <a:avLst>
              <a:gd name="adj1" fmla="val 8083"/>
              <a:gd name="adj2" fmla="val 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3000">
                <a:schemeClr val="accent2">
                  <a:lumMod val="20000"/>
                  <a:lumOff val="80000"/>
                  <a:alpha val="52915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 : avec coin arrondi 40">
            <a:extLst>
              <a:ext uri="{FF2B5EF4-FFF2-40B4-BE49-F238E27FC236}">
                <a16:creationId xmlns:a16="http://schemas.microsoft.com/office/drawing/2014/main" id="{507734E1-534E-66AE-D95E-BE63E8327CA2}"/>
              </a:ext>
            </a:extLst>
          </p:cNvPr>
          <p:cNvSpPr/>
          <p:nvPr userDrawn="1"/>
        </p:nvSpPr>
        <p:spPr>
          <a:xfrm flipV="1">
            <a:off x="0" y="-4"/>
            <a:ext cx="10191750" cy="1199086"/>
          </a:xfrm>
          <a:prstGeom prst="round1Rect">
            <a:avLst>
              <a:gd name="adj" fmla="val 36111"/>
            </a:avLst>
          </a:prstGeom>
          <a:gradFill>
            <a:gsLst>
              <a:gs pos="0">
                <a:srgbClr val="CE747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DC687922-DA8C-30AE-EF1F-D5A4F74D94E7}"/>
              </a:ext>
            </a:extLst>
          </p:cNvPr>
          <p:cNvGrpSpPr/>
          <p:nvPr userDrawn="1"/>
        </p:nvGrpSpPr>
        <p:grpSpPr>
          <a:xfrm>
            <a:off x="6630586" y="-1737034"/>
            <a:ext cx="4049732" cy="3132890"/>
            <a:chOff x="6630586" y="-1737034"/>
            <a:chExt cx="4049732" cy="3132890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B59286C3-899A-A00B-B62A-E95CFDE32935}"/>
                </a:ext>
              </a:extLst>
            </p:cNvPr>
            <p:cNvSpPr/>
            <p:nvPr/>
          </p:nvSpPr>
          <p:spPr>
            <a:xfrm rot="5400000">
              <a:off x="6652692" y="-1737034"/>
              <a:ext cx="3132884" cy="3132884"/>
            </a:xfrm>
            <a:prstGeom prst="arc">
              <a:avLst>
                <a:gd name="adj1" fmla="val 16200000"/>
                <a:gd name="adj2" fmla="val 20070560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1197C7EE-6E5C-D20B-B65B-2483A274B547}"/>
                </a:ext>
              </a:extLst>
            </p:cNvPr>
            <p:cNvSpPr/>
            <p:nvPr/>
          </p:nvSpPr>
          <p:spPr>
            <a:xfrm rot="16200000" flipH="1">
              <a:off x="6630586" y="-1737028"/>
              <a:ext cx="3132884" cy="3132884"/>
            </a:xfrm>
            <a:prstGeom prst="arc">
              <a:avLst>
                <a:gd name="adj1" fmla="val 16200000"/>
                <a:gd name="adj2" fmla="val 20047235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469C8530-0B5B-570E-CA5E-900AEB4777D4}"/>
                </a:ext>
              </a:extLst>
            </p:cNvPr>
            <p:cNvSpPr/>
            <p:nvPr/>
          </p:nvSpPr>
          <p:spPr>
            <a:xfrm rot="10800000">
              <a:off x="8491440" y="-1467699"/>
              <a:ext cx="2188878" cy="2188878"/>
            </a:xfrm>
            <a:prstGeom prst="arc">
              <a:avLst>
                <a:gd name="adj1" fmla="val 14072890"/>
                <a:gd name="adj2" fmla="val 189638"/>
              </a:avLst>
            </a:prstGeom>
            <a:ln w="44450"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424329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alm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Ellipse 48">
            <a:extLst>
              <a:ext uri="{FF2B5EF4-FFF2-40B4-BE49-F238E27FC236}">
                <a16:creationId xmlns:a16="http://schemas.microsoft.com/office/drawing/2014/main" id="{1C0F0431-B86F-E6CA-33BA-296930DF0B20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2D610A0-A7CB-A2D9-CAB1-A0E33BFB0C84}"/>
              </a:ext>
            </a:extLst>
          </p:cNvPr>
          <p:cNvCxnSpPr>
            <a:stCxn id="49" idx="6"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rgbClr val="014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14659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71118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ground_Yellow">
    <p:bg>
      <p:bgPr>
        <a:gradFill flip="none" rotWithShape="1">
          <a:gsLst>
            <a:gs pos="0">
              <a:schemeClr val="accent1">
                <a:alpha val="74739"/>
              </a:schemeClr>
            </a:gs>
            <a:gs pos="100000">
              <a:schemeClr val="accent1">
                <a:alpha val="51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171BE8-59B0-69BE-7EE9-2640EF6B1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99"/>
            <a:ext cx="12191998" cy="68325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33530B-3892-2C88-F77F-18272B06788E}"/>
              </a:ext>
            </a:extLst>
          </p:cNvPr>
          <p:cNvSpPr/>
          <p:nvPr userDrawn="1"/>
        </p:nvSpPr>
        <p:spPr>
          <a:xfrm>
            <a:off x="0" y="4609578"/>
            <a:ext cx="12192000" cy="224842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4546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Espace réservé du texte 73">
            <a:extLst>
              <a:ext uri="{FF2B5EF4-FFF2-40B4-BE49-F238E27FC236}">
                <a16:creationId xmlns:a16="http://schemas.microsoft.com/office/drawing/2014/main" id="{DBE94E0B-4309-75AB-F256-3D86B11031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6" y="146397"/>
            <a:ext cx="8623301" cy="31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CA"/>
              <a:t>TITRE DU CHAPITRE</a:t>
            </a:r>
          </a:p>
        </p:txBody>
      </p:sp>
      <p:sp>
        <p:nvSpPr>
          <p:cNvPr id="78" name="Espace réservé du texte 76">
            <a:extLst>
              <a:ext uri="{FF2B5EF4-FFF2-40B4-BE49-F238E27FC236}">
                <a16:creationId xmlns:a16="http://schemas.microsoft.com/office/drawing/2014/main" id="{22CEA045-485B-000A-7FEF-D4F2B0A93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6945" y="388419"/>
            <a:ext cx="9710389" cy="1185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CA"/>
              <a:t>Titre de la diapositive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0B9A21-11EA-4BE4-96DC-71DC4F4AA7C8}"/>
              </a:ext>
            </a:extLst>
          </p:cNvPr>
          <p:cNvSpPr/>
          <p:nvPr userDrawn="1"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09752-EC5A-2D38-C6E8-20F7A422947F}"/>
              </a:ext>
            </a:extLst>
          </p:cNvPr>
          <p:cNvSpPr txBox="1"/>
          <p:nvPr userDrawn="1"/>
        </p:nvSpPr>
        <p:spPr>
          <a:xfrm>
            <a:off x="10482352" y="121787"/>
            <a:ext cx="161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9595B4-0936-624C-9877-C3405C564626}" type="slidenum">
              <a:rPr lang="en-CA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CA" sz="16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30386E-F9D2-1928-BF4A-36831F5679E3}"/>
              </a:ext>
            </a:extLst>
          </p:cNvPr>
          <p:cNvSpPr txBox="1"/>
          <p:nvPr userDrawn="1"/>
        </p:nvSpPr>
        <p:spPr>
          <a:xfrm>
            <a:off x="10867334" y="134144"/>
            <a:ext cx="7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0" i="0">
                <a:solidFill>
                  <a:schemeClr val="tx1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GEF-8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D0622D-E01B-B8B2-B57B-E12C47DFF944}"/>
              </a:ext>
            </a:extLst>
          </p:cNvPr>
          <p:cNvSpPr/>
          <p:nvPr userDrawn="1"/>
        </p:nvSpPr>
        <p:spPr>
          <a:xfrm>
            <a:off x="-392206" y="87484"/>
            <a:ext cx="1024109" cy="1024109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10625C1-7BFE-5249-1495-FBAF71581442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72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98C65A1-A965-CC42-95C3-234E98875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825624"/>
            <a:ext cx="11461750" cy="4672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id="{706E393A-88F0-85AC-80AB-6429674B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945" y="372269"/>
            <a:ext cx="903480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/>
              <a:t>Modifier le style du titre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540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9" r:id="rId4"/>
    <p:sldLayoutId id="2147483690" r:id="rId5"/>
    <p:sldLayoutId id="2147483709" r:id="rId6"/>
    <p:sldLayoutId id="2147483695" r:id="rId7"/>
    <p:sldLayoutId id="2147483698" r:id="rId8"/>
    <p:sldLayoutId id="2147483705" r:id="rId9"/>
    <p:sldLayoutId id="2147483694" r:id="rId10"/>
    <p:sldLayoutId id="2147483699" r:id="rId11"/>
    <p:sldLayoutId id="2147483706" r:id="rId12"/>
    <p:sldLayoutId id="2147483688" r:id="rId13"/>
    <p:sldLayoutId id="2147483700" r:id="rId14"/>
    <p:sldLayoutId id="2147483707" r:id="rId15"/>
    <p:sldLayoutId id="2147483697" r:id="rId16"/>
    <p:sldLayoutId id="2147483701" r:id="rId17"/>
    <p:sldLayoutId id="2147483708" r:id="rId18"/>
    <p:sldLayoutId id="2147483696" r:id="rId19"/>
    <p:sldLayoutId id="2147483702" r:id="rId20"/>
    <p:sldLayoutId id="2147483704" r:id="rId21"/>
    <p:sldLayoutId id="2147483693" r:id="rId22"/>
    <p:sldLayoutId id="2147483703" r:id="rId23"/>
    <p:sldLayoutId id="2147483691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14659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rgbClr val="0146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rgbClr val="0146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rgbClr val="0146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0146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01465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D3E9E9"/>
          </p15:clr>
        </p15:guide>
        <p15:guide id="2" pos="7680" userDrawn="1">
          <p15:clr>
            <a:srgbClr val="D3E9E9"/>
          </p15:clr>
        </p15:guide>
        <p15:guide id="3" pos="226" userDrawn="1">
          <p15:clr>
            <a:srgbClr val="D3E9E9"/>
          </p15:clr>
        </p15:guide>
        <p15:guide id="4" pos="1259" userDrawn="1">
          <p15:clr>
            <a:srgbClr val="D3E9E9"/>
          </p15:clr>
        </p15:guide>
        <p15:guide id="5" pos="2291" userDrawn="1">
          <p15:clr>
            <a:srgbClr val="D3E9E9"/>
          </p15:clr>
        </p15:guide>
        <p15:guide id="6" pos="3323" userDrawn="1">
          <p15:clr>
            <a:srgbClr val="D3E9E9"/>
          </p15:clr>
        </p15:guide>
        <p15:guide id="7" pos="4356" userDrawn="1">
          <p15:clr>
            <a:srgbClr val="D3E9E9"/>
          </p15:clr>
        </p15:guide>
        <p15:guide id="8" pos="5388" userDrawn="1">
          <p15:clr>
            <a:srgbClr val="D3E9E9"/>
          </p15:clr>
        </p15:guide>
        <p15:guide id="9" pos="6420" userDrawn="1">
          <p15:clr>
            <a:srgbClr val="D3E9E9"/>
          </p15:clr>
        </p15:guide>
        <p15:guide id="10" pos="7453" userDrawn="1">
          <p15:clr>
            <a:srgbClr val="D3E9E9"/>
          </p15:clr>
        </p15:guide>
        <p15:guide id="11" orient="horz" userDrawn="1">
          <p15:clr>
            <a:srgbClr val="D3E9E9"/>
          </p15:clr>
        </p15:guide>
        <p15:guide id="12" orient="horz" pos="4320" userDrawn="1">
          <p15:clr>
            <a:srgbClr val="D3E9E9"/>
          </p15:clr>
        </p15:guide>
        <p15:guide id="13" orient="horz" pos="226" userDrawn="1">
          <p15:clr>
            <a:srgbClr val="D3E9E9"/>
          </p15:clr>
        </p15:guide>
        <p15:guide id="14" orient="horz" pos="4093" userDrawn="1">
          <p15:clr>
            <a:srgbClr val="D3E9E9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030-78853-7_3" TargetMode="External"/><Relationship Id="rId7" Type="http://schemas.openxmlformats.org/officeDocument/2006/relationships/hyperlink" Target="https://www.cif.org/sites/cif_enc/files/knowledge-documents/tclp_workshop_updated_tc_concepts_may2021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eg.worldbankgroup.org/evaluations/supporting-transformational-change-poverty-reduction-and-shared-prosperity" TargetMode="External"/><Relationship Id="rId5" Type="http://schemas.openxmlformats.org/officeDocument/2006/relationships/hyperlink" Target="https://www.gefieo.org/evaluations/learning-challenges" TargetMode="External"/><Relationship Id="rId4" Type="http://schemas.openxmlformats.org/officeDocument/2006/relationships/hyperlink" Target="https://www.gefieo.org/evaluations/evaluation-gef-support-transformational-change-2017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00B70C-03CB-E7EB-336E-7C0F8E833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2823EF-5765-D62D-89A6-0015FBFED66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0"/>
                </a:schemeClr>
              </a:gs>
              <a:gs pos="99000">
                <a:schemeClr val="bg1">
                  <a:alpha val="70968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50FBDB-AEBE-D130-6539-FE707B2D6A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018" y="977843"/>
            <a:ext cx="6182591" cy="2993013"/>
          </a:xfrm>
          <a:effectLst>
            <a:outerShdw blurRad="295789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n-CA" dirty="0"/>
              <a:t>Evaluating Transformational Change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5419E1-223A-E14D-5501-97354BA881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018" y="4636011"/>
            <a:ext cx="3723683" cy="515475"/>
          </a:xfrm>
          <a:effectLst>
            <a:outerShdw blurRad="295789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n-CA" dirty="0"/>
              <a:t>June 2024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5F6D93-5149-1B84-3CB3-A5B2613B9A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8" y="5279509"/>
            <a:ext cx="2252895" cy="913336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2D33884-1B82-2330-447F-D1B22CAA63DB}"/>
              </a:ext>
            </a:extLst>
          </p:cNvPr>
          <p:cNvCxnSpPr>
            <a:cxnSpLocks/>
          </p:cNvCxnSpPr>
          <p:nvPr/>
        </p:nvCxnSpPr>
        <p:spPr>
          <a:xfrm>
            <a:off x="6403168" y="5314506"/>
            <a:ext cx="23573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0CBC01-08CE-49C2-927B-FE7025F824F7}"/>
              </a:ext>
            </a:extLst>
          </p:cNvPr>
          <p:cNvSpPr txBox="1"/>
          <p:nvPr/>
        </p:nvSpPr>
        <p:spPr>
          <a:xfrm>
            <a:off x="6380018" y="3647690"/>
            <a:ext cx="64631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Lessons from the Global Environment Facility (GEF)</a:t>
            </a:r>
          </a:p>
          <a:p>
            <a:endParaRPr lang="en-US" sz="2000" b="1" dirty="0"/>
          </a:p>
          <a:p>
            <a:r>
              <a:rPr lang="en-US" sz="2000" dirty="0"/>
              <a:t>Kseniya </a:t>
            </a:r>
            <a:r>
              <a:rPr lang="en-US" sz="2000" dirty="0" err="1"/>
              <a:t>Temnenko</a:t>
            </a:r>
            <a:r>
              <a:rPr lang="en-US" sz="2000" dirty="0"/>
              <a:t>, Evaluation Officer</a:t>
            </a:r>
          </a:p>
        </p:txBody>
      </p:sp>
    </p:spTree>
    <p:extLst>
      <p:ext uri="{BB962C8B-B14F-4D97-AF65-F5344CB8AC3E}">
        <p14:creationId xmlns:p14="http://schemas.microsoft.com/office/powerpoint/2010/main" val="3856593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AEC3BBDC-8211-C54D-AD7D-2DD061793F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80426"/>
            <a:ext cx="12231666" cy="52775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2B658D-78F1-AD47-8A72-7B86AA6C7399}"/>
              </a:ext>
            </a:extLst>
          </p:cNvPr>
          <p:cNvSpPr/>
          <p:nvPr/>
        </p:nvSpPr>
        <p:spPr>
          <a:xfrm>
            <a:off x="3120571" y="3802743"/>
            <a:ext cx="9111095" cy="305525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5DE19-7901-449F-B2AC-72EBDFBB321F}"/>
              </a:ext>
            </a:extLst>
          </p:cNvPr>
          <p:cNvSpPr txBox="1"/>
          <p:nvPr/>
        </p:nvSpPr>
        <p:spPr>
          <a:xfrm>
            <a:off x="5077614" y="4427088"/>
            <a:ext cx="6769066" cy="205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BBBD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Results exceeded targets</a:t>
            </a:r>
          </a:p>
          <a:p>
            <a:pPr marL="187325" marR="0" lvl="0" indent="-187325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Fly ash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BBBD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80 times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Pesticide elimination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BBBD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5 times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POPs pesticide waste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BBBD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5 times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Fly ash dioxins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BBBD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3 times</a:t>
            </a:r>
          </a:p>
          <a:p>
            <a:pPr marL="187325" marR="0" lvl="0" indent="-187325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Reduced the health risks to a population ranging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BBBD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4.3 million to over 15 million people.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B5150C-DB10-1348-AEC0-A2529CC1AE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606">
            <a:off x="-1077135" y="2250305"/>
            <a:ext cx="5636879" cy="3214095"/>
          </a:xfrm>
          <a:prstGeom prst="rect">
            <a:avLst/>
          </a:prstGeom>
          <a:ln w="63500" cap="sq">
            <a:solidFill>
              <a:schemeClr val="bg1"/>
            </a:solidFill>
            <a:miter lim="800000"/>
          </a:ln>
          <a:effectLst>
            <a:outerShdw blurRad="347546" dist="283179" dir="5400000" algn="t" rotWithShape="0">
              <a:prstClr val="black">
                <a:alpha val="23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879460A-F75E-B844-849F-C6EBBE900871}"/>
              </a:ext>
            </a:extLst>
          </p:cNvPr>
          <p:cNvSpPr>
            <a:spLocks noChangeAspect="1"/>
          </p:cNvSpPr>
          <p:nvPr/>
        </p:nvSpPr>
        <p:spPr>
          <a:xfrm>
            <a:off x="4248508" y="2190299"/>
            <a:ext cx="6216291" cy="1911274"/>
          </a:xfrm>
          <a:prstGeom prst="rect">
            <a:avLst/>
          </a:prstGeom>
          <a:solidFill>
            <a:schemeClr val="bg1"/>
          </a:solidFill>
          <a:effectLst>
            <a:outerShdw blurRad="442199" dist="267840" dir="5400000" algn="t" rotWithShape="0">
              <a:prstClr val="black">
                <a:alpha val="40000"/>
              </a:prstClr>
            </a:outerShdw>
          </a:effectLst>
        </p:spPr>
        <p:txBody>
          <a:bodyPr wrap="square" lIns="251999" tIns="251999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Innovations:</a:t>
            </a:r>
          </a:p>
          <a:p>
            <a:pPr marL="187325" marR="0" lvl="0" indent="-187325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Technological</a:t>
            </a:r>
          </a:p>
          <a:p>
            <a:pPr marL="187325" marR="0" lvl="0" indent="-187325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Policy</a:t>
            </a:r>
          </a:p>
          <a:p>
            <a:pPr marL="187325" marR="0" lvl="0" indent="-187325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Institutional</a:t>
            </a:r>
          </a:p>
          <a:p>
            <a:pPr marL="187325" marR="0" lvl="0" indent="-187325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Business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phique 19" descr="Pin avec un remplissage uni">
            <a:extLst>
              <a:ext uri="{FF2B5EF4-FFF2-40B4-BE49-F238E27FC236}">
                <a16:creationId xmlns:a16="http://schemas.microsoft.com/office/drawing/2014/main" id="{F2DB721D-3E54-4043-91ED-62BF3FB414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98284">
            <a:off x="6907547" y="1789086"/>
            <a:ext cx="529055" cy="529055"/>
          </a:xfrm>
          <a:prstGeom prst="rect">
            <a:avLst/>
          </a:prstGeom>
        </p:spPr>
      </p:pic>
      <p:pic>
        <p:nvPicPr>
          <p:cNvPr id="21" name="Graphique 20" descr="Pin avec un remplissage uni">
            <a:extLst>
              <a:ext uri="{FF2B5EF4-FFF2-40B4-BE49-F238E27FC236}">
                <a16:creationId xmlns:a16="http://schemas.microsoft.com/office/drawing/2014/main" id="{6F78F66B-F891-214B-9454-6AE6264DCA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95616">
            <a:off x="1155813" y="1936750"/>
            <a:ext cx="529055" cy="529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EF29C0-E62A-D340-BF18-8295C092F377}"/>
              </a:ext>
            </a:extLst>
          </p:cNvPr>
          <p:cNvSpPr/>
          <p:nvPr/>
        </p:nvSpPr>
        <p:spPr>
          <a:xfrm>
            <a:off x="6429321" y="2393406"/>
            <a:ext cx="3933879" cy="15670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187325" marR="0" lvl="0" indent="-187325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Economic incentives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7325" marR="0" lvl="0" indent="-187325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Combining several innovation types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7325" marR="0" lvl="0" indent="-187325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Stakeholder engagement</a:t>
            </a:r>
          </a:p>
          <a:p>
            <a:pPr marL="187325" marR="0" lvl="0" indent="-187325" algn="l" defTabSz="914400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Adaptive management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EF74A8-C178-B246-B62D-965D69773AB6}"/>
              </a:ext>
            </a:extLst>
          </p:cNvPr>
          <p:cNvSpPr/>
          <p:nvPr/>
        </p:nvSpPr>
        <p:spPr>
          <a:xfrm rot="2396821">
            <a:off x="11194112" y="3355024"/>
            <a:ext cx="402760" cy="924503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474311-49CE-C143-ABD7-C0A21E03669A}"/>
              </a:ext>
            </a:extLst>
          </p:cNvPr>
          <p:cNvSpPr/>
          <p:nvPr/>
        </p:nvSpPr>
        <p:spPr>
          <a:xfrm rot="4747871">
            <a:off x="2881068" y="5734315"/>
            <a:ext cx="402760" cy="924503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1E268-E352-4CB2-9B58-DD1800EAD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6945" y="106570"/>
            <a:ext cx="11152286" cy="1185862"/>
          </a:xfrm>
        </p:spPr>
        <p:txBody>
          <a:bodyPr/>
          <a:lstStyle/>
          <a:p>
            <a:r>
              <a:rPr lang="en-US" sz="3200" dirty="0">
                <a:solidFill>
                  <a:srgbClr val="001489"/>
                </a:solidFill>
              </a:rPr>
              <a:t>Environmentally sound management and disposal </a:t>
            </a:r>
          </a:p>
          <a:p>
            <a:r>
              <a:rPr lang="en-US" sz="3200" dirty="0">
                <a:solidFill>
                  <a:srgbClr val="001489"/>
                </a:solidFill>
              </a:rPr>
              <a:t>of obsolete POPs pesticides and other POPs wastes (China)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196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2294F-742E-1C16-6C40-93016342A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AF15BDC-8D8B-C145-0A50-83A25DF71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964" y="0"/>
            <a:ext cx="7142036" cy="685800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BEF2D472-DF38-8476-2482-FF27EF61EC4C}"/>
              </a:ext>
            </a:extLst>
          </p:cNvPr>
          <p:cNvSpPr/>
          <p:nvPr/>
        </p:nvSpPr>
        <p:spPr>
          <a:xfrm>
            <a:off x="1325151" y="-338666"/>
            <a:ext cx="9210324" cy="7755467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6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B018AD-8427-04E8-73A5-91FBBE95D180}"/>
              </a:ext>
            </a:extLst>
          </p:cNvPr>
          <p:cNvSpPr/>
          <p:nvPr/>
        </p:nvSpPr>
        <p:spPr>
          <a:xfrm rot="16200000">
            <a:off x="3875245" y="1174716"/>
            <a:ext cx="6858002" cy="4508564"/>
          </a:xfrm>
          <a:prstGeom prst="rect">
            <a:avLst/>
          </a:prstGeom>
          <a:gradFill>
            <a:gsLst>
              <a:gs pos="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8F7413C-BBD0-4956-EAB7-3EEC2E22DA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/>
              <a:t>LEARNING FROM CHALLENGES</a:t>
            </a:r>
            <a:endParaRPr lang="en-CA"/>
          </a:p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DD94DA-9B71-BAC4-C1A0-FED25F3E0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7288" y="388937"/>
            <a:ext cx="6218872" cy="161256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Nonlinear, non-uniform impact trajectories </a:t>
            </a:r>
            <a:endParaRPr lang="en-CA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6CDD9-41A8-84E4-BFA8-CE0C15448988}"/>
              </a:ext>
            </a:extLst>
          </p:cNvPr>
          <p:cNvSpPr txBox="1"/>
          <p:nvPr/>
        </p:nvSpPr>
        <p:spPr>
          <a:xfrm>
            <a:off x="1157288" y="2063169"/>
            <a:ext cx="2305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A8D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FACTORS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EA8D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AA0AA-B099-E3A6-EF08-5148ADE68545}"/>
              </a:ext>
            </a:extLst>
          </p:cNvPr>
          <p:cNvSpPr txBox="1"/>
          <p:nvPr/>
        </p:nvSpPr>
        <p:spPr>
          <a:xfrm>
            <a:off x="5209286" y="2063169"/>
            <a:ext cx="192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A8D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D074A4D-E00C-D6D3-28C4-6FA2E50EA57F}"/>
              </a:ext>
            </a:extLst>
          </p:cNvPr>
          <p:cNvSpPr txBox="1"/>
          <p:nvPr/>
        </p:nvSpPr>
        <p:spPr>
          <a:xfrm>
            <a:off x="5767990" y="2617167"/>
            <a:ext cx="2584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Something can be learned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from disappointing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 adaptive management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generate big wins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Modest but thoughtful adaptive management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consistently deliver small wins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487289FF-094A-F867-1BBC-ED9F845BA2DC}"/>
              </a:ext>
            </a:extLst>
          </p:cNvPr>
          <p:cNvSpPr/>
          <p:nvPr/>
        </p:nvSpPr>
        <p:spPr>
          <a:xfrm>
            <a:off x="3636963" y="2340168"/>
            <a:ext cx="3047618" cy="3047618"/>
          </a:xfrm>
          <a:prstGeom prst="arc">
            <a:avLst>
              <a:gd name="adj1" fmla="val 10608665"/>
              <a:gd name="adj2" fmla="val 16254466"/>
            </a:avLst>
          </a:prstGeom>
          <a:noFill/>
          <a:ln w="152400">
            <a:gradFill flip="none" rotWithShape="1">
              <a:gsLst>
                <a:gs pos="15000">
                  <a:schemeClr val="accent2">
                    <a:alpha val="0"/>
                  </a:schemeClr>
                </a:gs>
                <a:gs pos="85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1374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52D3B2F-6F14-2743-060F-0390632C8062}"/>
              </a:ext>
            </a:extLst>
          </p:cNvPr>
          <p:cNvSpPr/>
          <p:nvPr/>
        </p:nvSpPr>
        <p:spPr>
          <a:xfrm>
            <a:off x="-430148" y="2340168"/>
            <a:ext cx="3047618" cy="3047618"/>
          </a:xfrm>
          <a:prstGeom prst="arc">
            <a:avLst>
              <a:gd name="adj1" fmla="val 10608665"/>
              <a:gd name="adj2" fmla="val 16254466"/>
            </a:avLst>
          </a:prstGeom>
          <a:noFill/>
          <a:ln w="152400">
            <a:gradFill flip="none" rotWithShape="1">
              <a:gsLst>
                <a:gs pos="15000">
                  <a:schemeClr val="accent2">
                    <a:alpha val="0"/>
                  </a:schemeClr>
                </a:gs>
                <a:gs pos="85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1374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C929907E-BC00-C4EC-E876-09D79183428B}"/>
              </a:ext>
            </a:extLst>
          </p:cNvPr>
          <p:cNvSpPr txBox="1"/>
          <p:nvPr/>
        </p:nvSpPr>
        <p:spPr>
          <a:xfrm>
            <a:off x="1163003" y="2685929"/>
            <a:ext cx="2735544" cy="23391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04470" marR="0" lvl="0" indent="-2044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A8D8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Complexity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04470" marR="0" lvl="0" indent="-2044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A8D8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characteristics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204470" marR="0" lvl="0" indent="-2044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A8D8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Diligence in Implementation  </a:t>
            </a:r>
          </a:p>
          <a:p>
            <a:pPr marL="204470" marR="0" lvl="0" indent="-2044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A8D8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unknown risks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1374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04470" marR="0" lvl="0" indent="-2044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A8D8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37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Adaptive management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1374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6A0EFA-8593-CF8E-F981-259313E425A9}"/>
              </a:ext>
            </a:extLst>
          </p:cNvPr>
          <p:cNvSpPr>
            <a:spLocks noChangeAspect="1"/>
          </p:cNvSpPr>
          <p:nvPr/>
        </p:nvSpPr>
        <p:spPr>
          <a:xfrm>
            <a:off x="5237342" y="2703165"/>
            <a:ext cx="468000" cy="468000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9C1B965-AEB5-C9DD-B891-9AB74909304A}"/>
              </a:ext>
            </a:extLst>
          </p:cNvPr>
          <p:cNvSpPr txBox="1"/>
          <p:nvPr/>
        </p:nvSpPr>
        <p:spPr>
          <a:xfrm>
            <a:off x="5305330" y="2699207"/>
            <a:ext cx="32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1A66487-BE5D-BF2F-DAE4-206EBF89A9F9}"/>
              </a:ext>
            </a:extLst>
          </p:cNvPr>
          <p:cNvSpPr>
            <a:spLocks noChangeAspect="1"/>
          </p:cNvSpPr>
          <p:nvPr/>
        </p:nvSpPr>
        <p:spPr>
          <a:xfrm>
            <a:off x="5237342" y="3666333"/>
            <a:ext cx="468000" cy="468000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ADD972-791F-8EC3-0BE4-79CA29EE2735}"/>
              </a:ext>
            </a:extLst>
          </p:cNvPr>
          <p:cNvSpPr txBox="1"/>
          <p:nvPr/>
        </p:nvSpPr>
        <p:spPr>
          <a:xfrm>
            <a:off x="5305330" y="3662375"/>
            <a:ext cx="32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A6F2284-C101-8670-B259-2CCC90CC2809}"/>
              </a:ext>
            </a:extLst>
          </p:cNvPr>
          <p:cNvSpPr>
            <a:spLocks noChangeAspect="1"/>
          </p:cNvSpPr>
          <p:nvPr/>
        </p:nvSpPr>
        <p:spPr>
          <a:xfrm>
            <a:off x="5237342" y="4641693"/>
            <a:ext cx="468000" cy="468000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B440A54-54F9-80EB-FC70-166FD4995144}"/>
              </a:ext>
            </a:extLst>
          </p:cNvPr>
          <p:cNvSpPr txBox="1"/>
          <p:nvPr/>
        </p:nvSpPr>
        <p:spPr>
          <a:xfrm>
            <a:off x="5305330" y="4637735"/>
            <a:ext cx="32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B04CED0-CA78-C5FC-D77F-C512EC1ED35C}"/>
              </a:ext>
            </a:extLst>
          </p:cNvPr>
          <p:cNvSpPr/>
          <p:nvPr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34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16AF4-CAA0-9553-0645-028C25D21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AA8D10-ECD0-4CCD-91E0-D88E65B46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0784" y="1738122"/>
            <a:ext cx="8781216" cy="5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54CB642-3F8A-473C-8F8C-C55EDFC89040}"/>
              </a:ext>
            </a:extLst>
          </p:cNvPr>
          <p:cNvSpPr/>
          <p:nvPr/>
        </p:nvSpPr>
        <p:spPr>
          <a:xfrm rot="10800000">
            <a:off x="364418" y="4138501"/>
            <a:ext cx="11827582" cy="2719493"/>
          </a:xfrm>
          <a:prstGeom prst="rect">
            <a:avLst/>
          </a:prstGeom>
          <a:gradFill>
            <a:gsLst>
              <a:gs pos="52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37B45B-5570-44FE-A6F7-AEF08F5B3DA1}"/>
              </a:ext>
            </a:extLst>
          </p:cNvPr>
          <p:cNvSpPr/>
          <p:nvPr/>
        </p:nvSpPr>
        <p:spPr>
          <a:xfrm rot="16200000">
            <a:off x="-361134" y="-151005"/>
            <a:ext cx="10735689" cy="3282321"/>
          </a:xfrm>
          <a:prstGeom prst="rect">
            <a:avLst/>
          </a:prstGeom>
          <a:gradFill>
            <a:gsLst>
              <a:gs pos="3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B49FBB-AA37-4519-B005-D16A52042110}"/>
              </a:ext>
            </a:extLst>
          </p:cNvPr>
          <p:cNvSpPr/>
          <p:nvPr/>
        </p:nvSpPr>
        <p:spPr>
          <a:xfrm>
            <a:off x="284858" y="1738123"/>
            <a:ext cx="11907142" cy="923624"/>
          </a:xfrm>
          <a:prstGeom prst="rect">
            <a:avLst/>
          </a:prstGeom>
          <a:gradFill>
            <a:gsLst>
              <a:gs pos="4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094B069-6FF3-499B-271D-CF41109A0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/>
              <a:t>LEARNING FROM CHALLENGES</a:t>
            </a:r>
            <a:endParaRPr lang="en-CA"/>
          </a:p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C9296E-FBDF-3C57-3F2C-68FEB28D3C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2840" y="518662"/>
            <a:ext cx="9710737" cy="1185862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Moldova: Transforming the market for Urban Energy Efficiency by introducing Energy Service Companies (ESCO) </a:t>
            </a:r>
          </a:p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13517E67-9A19-E97B-AC05-9F98721CC593}"/>
              </a:ext>
            </a:extLst>
          </p:cNvPr>
          <p:cNvSpPr txBox="1"/>
          <p:nvPr/>
        </p:nvSpPr>
        <p:spPr>
          <a:xfrm>
            <a:off x="457200" y="3017520"/>
            <a:ext cx="3692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marR="0" lvl="0" indent="-173038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government ownership</a:t>
            </a:r>
          </a:p>
          <a:p>
            <a:pPr marL="185738" marR="0" lvl="0" indent="-173038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Corruption scandals</a:t>
            </a:r>
          </a:p>
          <a:p>
            <a:pPr marL="185738" marR="0" lvl="0" indent="-173038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Banking crisis and mistrust</a:t>
            </a:r>
          </a:p>
          <a:p>
            <a:pPr marL="185738" marR="0" lvl="0" indent="-173038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Inadequate policy and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framework</a:t>
            </a:r>
          </a:p>
          <a:p>
            <a:pPr marL="185738" marR="0" lvl="0" indent="-173038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Overly ambitious objectives</a:t>
            </a:r>
            <a:endParaRPr lang="en-US" dirty="0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8DAD98CF-39D6-ADA6-04D6-0530FD894C82}"/>
              </a:ext>
            </a:extLst>
          </p:cNvPr>
          <p:cNvSpPr txBox="1"/>
          <p:nvPr/>
        </p:nvSpPr>
        <p:spPr>
          <a:xfrm>
            <a:off x="457200" y="6137793"/>
            <a:ext cx="313964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marR="0" lvl="0" indent="-173038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Terminated the project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361EA1C6-E8F7-977E-BE0D-60B6078ECE57}"/>
              </a:ext>
            </a:extLst>
          </p:cNvPr>
          <p:cNvSpPr txBox="1"/>
          <p:nvPr/>
        </p:nvSpPr>
        <p:spPr>
          <a:xfrm>
            <a:off x="5029200" y="6137793"/>
            <a:ext cx="401371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marR="0" lvl="0" indent="-173038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esign of a new project with similar objectives but a different approach</a:t>
            </a:r>
          </a:p>
        </p:txBody>
      </p:sp>
      <p:sp useBgFill="1">
        <p:nvSpPr>
          <p:cNvPr id="29" name="Ellipse 28">
            <a:extLst>
              <a:ext uri="{FF2B5EF4-FFF2-40B4-BE49-F238E27FC236}">
                <a16:creationId xmlns:a16="http://schemas.microsoft.com/office/drawing/2014/main" id="{204532B9-AE0D-0023-4603-0C55DEBA58D2}"/>
              </a:ext>
            </a:extLst>
          </p:cNvPr>
          <p:cNvSpPr/>
          <p:nvPr/>
        </p:nvSpPr>
        <p:spPr>
          <a:xfrm>
            <a:off x="-392206" y="87484"/>
            <a:ext cx="1024109" cy="1024109"/>
          </a:xfrm>
          <a:prstGeom prst="ellipse">
            <a:avLst/>
          </a:prstGeom>
          <a:ln w="2540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F3208D2-82B0-6902-51FA-8E11BC02A9AC}"/>
              </a:ext>
            </a:extLst>
          </p:cNvPr>
          <p:cNvCxnSpPr>
            <a:stCxn id="29" idx="6"/>
          </p:cNvCxnSpPr>
          <p:nvPr/>
        </p:nvCxnSpPr>
        <p:spPr>
          <a:xfrm flipV="1">
            <a:off x="631903" y="599538"/>
            <a:ext cx="494532" cy="1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C1948AC2-F76D-CB7C-4D00-C97E3883B723}"/>
              </a:ext>
            </a:extLst>
          </p:cNvPr>
          <p:cNvSpPr/>
          <p:nvPr/>
        </p:nvSpPr>
        <p:spPr>
          <a:xfrm>
            <a:off x="12093033" y="193710"/>
            <a:ext cx="194709" cy="194709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6AD6DFC6-F650-4A61-ABB5-18B45012D2E3}"/>
              </a:ext>
            </a:extLst>
          </p:cNvPr>
          <p:cNvSpPr txBox="1"/>
          <p:nvPr/>
        </p:nvSpPr>
        <p:spPr>
          <a:xfrm>
            <a:off x="1021656" y="2464584"/>
            <a:ext cx="1747423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Graphique 14" descr="Warning avec un remplissage uni">
            <a:extLst>
              <a:ext uri="{FF2B5EF4-FFF2-40B4-BE49-F238E27FC236}">
                <a16:creationId xmlns:a16="http://schemas.microsoft.com/office/drawing/2014/main" id="{B01F9D74-E640-4847-8043-E995B3B42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240" y="2370394"/>
            <a:ext cx="595416" cy="595416"/>
          </a:xfrm>
          <a:prstGeom prst="rect">
            <a:avLst/>
          </a:prstGeom>
        </p:spPr>
      </p:pic>
      <p:sp>
        <p:nvSpPr>
          <p:cNvPr id="39" name="TextBox 5">
            <a:extLst>
              <a:ext uri="{FF2B5EF4-FFF2-40B4-BE49-F238E27FC236}">
                <a16:creationId xmlns:a16="http://schemas.microsoft.com/office/drawing/2014/main" id="{122A861A-7643-4002-88F1-432802368AF1}"/>
              </a:ext>
            </a:extLst>
          </p:cNvPr>
          <p:cNvSpPr txBox="1"/>
          <p:nvPr/>
        </p:nvSpPr>
        <p:spPr>
          <a:xfrm>
            <a:off x="988826" y="5600009"/>
            <a:ext cx="328231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ADAPTIVE MANAGEMENT</a:t>
            </a:r>
            <a:endParaRPr lang="en-US" dirty="0"/>
          </a:p>
        </p:txBody>
      </p:sp>
      <p:pic>
        <p:nvPicPr>
          <p:cNvPr id="40" name="Graphique 15" descr="Shuffle avec un remplissage uni">
            <a:extLst>
              <a:ext uri="{FF2B5EF4-FFF2-40B4-BE49-F238E27FC236}">
                <a16:creationId xmlns:a16="http://schemas.microsoft.com/office/drawing/2014/main" id="{EA2C99ED-81DE-4693-8297-3563A0656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529" y="5520485"/>
            <a:ext cx="557978" cy="557978"/>
          </a:xfrm>
          <a:prstGeom prst="rect">
            <a:avLst/>
          </a:prstGeom>
        </p:spPr>
      </p:pic>
      <p:sp>
        <p:nvSpPr>
          <p:cNvPr id="48" name="TextBox 6">
            <a:extLst>
              <a:ext uri="{FF2B5EF4-FFF2-40B4-BE49-F238E27FC236}">
                <a16:creationId xmlns:a16="http://schemas.microsoft.com/office/drawing/2014/main" id="{30141B12-6BFB-4624-9526-C7260894448A}"/>
              </a:ext>
            </a:extLst>
          </p:cNvPr>
          <p:cNvSpPr txBox="1"/>
          <p:nvPr/>
        </p:nvSpPr>
        <p:spPr>
          <a:xfrm>
            <a:off x="5819105" y="5600009"/>
            <a:ext cx="292608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 COMPLETION</a:t>
            </a:r>
            <a:endParaRPr lang="en-US" dirty="0"/>
          </a:p>
        </p:txBody>
      </p:sp>
      <p:pic>
        <p:nvPicPr>
          <p:cNvPr id="50" name="Graphique 13" descr="Books avec un remplissage uni">
            <a:extLst>
              <a:ext uri="{FF2B5EF4-FFF2-40B4-BE49-F238E27FC236}">
                <a16:creationId xmlns:a16="http://schemas.microsoft.com/office/drawing/2014/main" id="{73B4AACC-2C65-4F2C-A18E-07DD7AFD7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91931" y="5484722"/>
            <a:ext cx="635818" cy="63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6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C43EF0-1587-40F7-8607-29C3471417D7}"/>
              </a:ext>
            </a:extLst>
          </p:cNvPr>
          <p:cNvSpPr/>
          <p:nvPr/>
        </p:nvSpPr>
        <p:spPr>
          <a:xfrm>
            <a:off x="-17825" y="0"/>
            <a:ext cx="538364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4895D5-7272-8349-90B5-CECD12102429}"/>
              </a:ext>
            </a:extLst>
          </p:cNvPr>
          <p:cNvSpPr/>
          <p:nvPr/>
        </p:nvSpPr>
        <p:spPr>
          <a:xfrm>
            <a:off x="6627548" y="0"/>
            <a:ext cx="556445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9310" y="1054744"/>
            <a:ext cx="5042461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venir" charset="0"/>
                <a:cs typeface="Calibri" panose="020F0502020204030204" pitchFamily="34" charset="0"/>
              </a:rPr>
              <a:t>Holistic View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Avenir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venir" charset="0"/>
                <a:cs typeface="Calibri" panose="020F0502020204030204" pitchFamily="34" charset="0"/>
              </a:rPr>
              <a:t>Context Matters!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Avenir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venir" charset="0"/>
                <a:cs typeface="Calibri" panose="020F0502020204030204" pitchFamily="34" charset="0"/>
              </a:rPr>
              <a:t>Systems Approach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Avenir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venir" charset="0"/>
                <a:cs typeface="Calibri" panose="020F0502020204030204" pitchFamily="34" charset="0"/>
              </a:rPr>
              <a:t>Integration between Human and Natural Systems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Avenir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venir" charset="0"/>
                <a:cs typeface="Calibri" panose="020F0502020204030204" pitchFamily="34" charset="0"/>
              </a:rPr>
              <a:t>Quantitative and Qualitative Approaches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Avenir" charset="0"/>
              <a:cs typeface="Avenir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99A1F7-8E20-4CC2-AF88-DA97C201A111}"/>
              </a:ext>
            </a:extLst>
          </p:cNvPr>
          <p:cNvSpPr txBox="1"/>
          <p:nvPr/>
        </p:nvSpPr>
        <p:spPr>
          <a:xfrm>
            <a:off x="731520" y="1157365"/>
            <a:ext cx="5181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Implications for Evaluation</a:t>
            </a:r>
            <a:endParaRPr kumimoji="0" lang="en-US" sz="4800" b="1" i="0" u="none" strike="noStrike" kern="1200" cap="none" spc="0" normalizeH="0" baseline="3000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9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000"/>
    </mc:Choice>
    <mc:Fallback xmlns="">
      <p:transition advClick="0" advTm="1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4CB2C2C-AADB-4353-BF01-589A0C0C7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1CE44C-6FED-4444-A62F-41E8F5A9FAD7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878179" cy="488667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rgbClr val="333333"/>
                </a:solidFill>
                <a:latin typeface="-apple-system"/>
              </a:rPr>
              <a:t>Batra, G., Garcia, J., </a:t>
            </a:r>
            <a:r>
              <a:rPr lang="en-US" dirty="0" err="1">
                <a:solidFill>
                  <a:srgbClr val="333333"/>
                </a:solidFill>
                <a:latin typeface="-apple-system"/>
              </a:rPr>
              <a:t>Temnenko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, K. (2022). Transformational Change for Achieving Scale: Lessons for a Greener Recovery. In: </a:t>
            </a:r>
            <a:r>
              <a:rPr lang="en-US" dirty="0" err="1">
                <a:solidFill>
                  <a:srgbClr val="333333"/>
                </a:solidFill>
                <a:latin typeface="-apple-system"/>
              </a:rPr>
              <a:t>Uitto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, J.I., Batra, G. (eds) Transformational Change for People and the Planet. Sustainable Development Goals Series. Springer, Cham. </a:t>
            </a:r>
            <a:br>
              <a:rPr lang="en-US" dirty="0">
                <a:solidFill>
                  <a:srgbClr val="333333"/>
                </a:solidFill>
                <a:latin typeface="-apple-system"/>
              </a:rPr>
            </a:br>
            <a:r>
              <a:rPr lang="en-US" dirty="0">
                <a:solidFill>
                  <a:srgbClr val="333333"/>
                </a:solidFill>
                <a:latin typeface="-apple-system"/>
                <a:hlinkClick r:id="rId3"/>
              </a:rPr>
              <a:t>https://doi.org/10.1007/978-3-030-78853-7_3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GEF IEO. Evaluation of GEF Support for Transformational Change. </a:t>
            </a:r>
            <a:r>
              <a:rPr lang="en-US" dirty="0">
                <a:hlinkClick r:id="rId4"/>
              </a:rPr>
              <a:t>https://www.gefieo.org/evaluations/evaluation-gef-support-transformational-change-2017</a:t>
            </a:r>
            <a:endParaRPr lang="en-US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GEF IEO. Evaluation on Learning from Challenges in GEF projects. </a:t>
            </a:r>
            <a:r>
              <a:rPr lang="en-US" dirty="0">
                <a:hlinkClick r:id="rId5"/>
              </a:rPr>
              <a:t>https://www.gefieo.org/evaluations/learning-challenges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Independent Evaluation Group (IEG) of the World Bank. Supporting Transformational Change for Poverty Reduction and Shared Prosperity </a:t>
            </a:r>
            <a:br>
              <a:rPr lang="en-US" dirty="0"/>
            </a:br>
            <a:r>
              <a:rPr lang="en-US" dirty="0">
                <a:hlinkClick r:id="rId6"/>
              </a:rPr>
              <a:t>https://ieg.worldbankgroup.org/evaluations/supporting-transformational-change-poverty-reduction-and-shared-prosperity</a:t>
            </a:r>
            <a:endParaRPr lang="en-US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Climate Investment Funds (CIF). Transformational Change Concepts </a:t>
            </a:r>
            <a:r>
              <a:rPr lang="en-US" dirty="0">
                <a:hlinkClick r:id="rId7"/>
              </a:rPr>
              <a:t>https://www.cif.org/sites/cif_enc/files/knowledge-documents/tclp_workshop_updated_tc_concepts_may2021.pdf</a:t>
            </a:r>
            <a:endParaRPr lang="en-US" dirty="0"/>
          </a:p>
          <a:p>
            <a:pPr>
              <a:spcAft>
                <a:spcPts val="1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4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C6E1AAF-357B-DA49-9EA0-ACEDED7A7131}"/>
              </a:ext>
            </a:extLst>
          </p:cNvPr>
          <p:cNvSpPr/>
          <p:nvPr/>
        </p:nvSpPr>
        <p:spPr>
          <a:xfrm>
            <a:off x="5559136" y="0"/>
            <a:ext cx="66243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36">
            <a:extLst>
              <a:ext uri="{FF2B5EF4-FFF2-40B4-BE49-F238E27FC236}">
                <a16:creationId xmlns:a16="http://schemas.microsoft.com/office/drawing/2014/main" id="{87C3FCE3-02A0-4172-874D-7B59754E5F46}"/>
              </a:ext>
            </a:extLst>
          </p:cNvPr>
          <p:cNvCxnSpPr>
            <a:cxnSpLocks/>
          </p:cNvCxnSpPr>
          <p:nvPr/>
        </p:nvCxnSpPr>
        <p:spPr>
          <a:xfrm>
            <a:off x="9829800" y="1698921"/>
            <a:ext cx="1268649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6D26CB32-C6AA-44C1-BFD8-B30231C7478C}"/>
              </a:ext>
            </a:extLst>
          </p:cNvPr>
          <p:cNvSpPr/>
          <p:nvPr/>
        </p:nvSpPr>
        <p:spPr>
          <a:xfrm>
            <a:off x="4229100" y="0"/>
            <a:ext cx="9871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6203373" y="1958516"/>
            <a:ext cx="488815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Innovator and catalyst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More than 5,000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projects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and programs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21682" y="3355188"/>
            <a:ext cx="3869840" cy="2277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5080" lvl="0" indent="31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Unique partnership</a:t>
            </a:r>
          </a:p>
          <a:p>
            <a:pPr marL="9525" marR="5080" lvl="0" indent="31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186 member governments</a:t>
            </a:r>
          </a:p>
          <a:p>
            <a:pPr marL="9525" marR="5080" lvl="0" indent="31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18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implementing 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agencies</a:t>
            </a:r>
          </a:p>
          <a:p>
            <a:pPr marL="9525" marR="5080" lvl="0" indent="31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International, private sector, civil society organizations</a:t>
            </a:r>
          </a:p>
          <a:p>
            <a:pPr marL="9525" marR="5080" lvl="0" indent="31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4FFCF7F2-15AC-6244-BEDF-5EAE7FF1ECF8}"/>
              </a:ext>
            </a:extLst>
          </p:cNvPr>
          <p:cNvSpPr txBox="1"/>
          <p:nvPr/>
        </p:nvSpPr>
        <p:spPr>
          <a:xfrm>
            <a:off x="6515101" y="5757427"/>
            <a:ext cx="4576422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5080" lvl="0" indent="31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Financial mechanism</a:t>
            </a:r>
          </a:p>
          <a:p>
            <a:pPr marL="9525" marR="5080" lvl="0" indent="31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5 major environmental conventions</a:t>
            </a: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4534DF30-6D87-CC44-9AF7-DFA2FF16ED5A}"/>
              </a:ext>
            </a:extLst>
          </p:cNvPr>
          <p:cNvSpPr txBox="1"/>
          <p:nvPr/>
        </p:nvSpPr>
        <p:spPr>
          <a:xfrm>
            <a:off x="7727359" y="239723"/>
            <a:ext cx="3364163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Established in 1992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Avenir Heavy" charset="0"/>
                <a:cs typeface="Avenir Heavy" charset="0"/>
              </a:rPr>
              <a:t>Nearly US$ 25 billion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Avenir Heavy" charset="0"/>
                <a:cs typeface="Avenir Heavy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Avenir Heavy" charset="0"/>
                <a:cs typeface="Avenir Heavy" charset="0"/>
              </a:rPr>
              <a:t>US$ 138 billion leverage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Avenir" charset="0"/>
              <a:cs typeface="Avenir" charset="0"/>
            </a:endParaRP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3598462A-314E-D8F8-B4B2-40EB167DE9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" y="327571"/>
            <a:ext cx="4973586" cy="2238114"/>
          </a:xfrm>
          <a:prstGeom prst="rect">
            <a:avLst/>
          </a:prstGeom>
        </p:spPr>
      </p:pic>
      <p:cxnSp>
        <p:nvCxnSpPr>
          <p:cNvPr id="45" name="Connecteur droit 36">
            <a:extLst>
              <a:ext uri="{FF2B5EF4-FFF2-40B4-BE49-F238E27FC236}">
                <a16:creationId xmlns:a16="http://schemas.microsoft.com/office/drawing/2014/main" id="{C611E8D3-0579-4EC7-8EB9-7A38A450FF19}"/>
              </a:ext>
            </a:extLst>
          </p:cNvPr>
          <p:cNvCxnSpPr>
            <a:cxnSpLocks/>
          </p:cNvCxnSpPr>
          <p:nvPr/>
        </p:nvCxnSpPr>
        <p:spPr>
          <a:xfrm>
            <a:off x="9822873" y="3067055"/>
            <a:ext cx="1268649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36">
            <a:extLst>
              <a:ext uri="{FF2B5EF4-FFF2-40B4-BE49-F238E27FC236}">
                <a16:creationId xmlns:a16="http://schemas.microsoft.com/office/drawing/2014/main" id="{DCBEEE5B-66A9-4571-9B18-9660EFA49971}"/>
              </a:ext>
            </a:extLst>
          </p:cNvPr>
          <p:cNvCxnSpPr>
            <a:cxnSpLocks/>
          </p:cNvCxnSpPr>
          <p:nvPr/>
        </p:nvCxnSpPr>
        <p:spPr>
          <a:xfrm>
            <a:off x="9829800" y="5516707"/>
            <a:ext cx="1268649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 46">
            <a:extLst>
              <a:ext uri="{FF2B5EF4-FFF2-40B4-BE49-F238E27FC236}">
                <a16:creationId xmlns:a16="http://schemas.microsoft.com/office/drawing/2014/main" id="{9254107D-77BE-47F9-B9ED-4D4A4323D754}"/>
              </a:ext>
            </a:extLst>
          </p:cNvPr>
          <p:cNvSpPr/>
          <p:nvPr/>
        </p:nvSpPr>
        <p:spPr>
          <a:xfrm>
            <a:off x="-3804084" y="5286441"/>
            <a:ext cx="4748419" cy="4748419"/>
          </a:xfrm>
          <a:prstGeom prst="arc">
            <a:avLst>
              <a:gd name="adj1" fmla="val 16200000"/>
              <a:gd name="adj2" fmla="val 176007"/>
            </a:avLst>
          </a:prstGeom>
          <a:noFill/>
          <a:ln w="76200">
            <a:solidFill>
              <a:srgbClr val="008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73B801-0855-4E91-9EAB-46A883235037}"/>
              </a:ext>
            </a:extLst>
          </p:cNvPr>
          <p:cNvCxnSpPr/>
          <p:nvPr/>
        </p:nvCxnSpPr>
        <p:spPr>
          <a:xfrm>
            <a:off x="5546690" y="0"/>
            <a:ext cx="0" cy="6933363"/>
          </a:xfrm>
          <a:prstGeom prst="line">
            <a:avLst/>
          </a:prstGeom>
          <a:ln w="76200">
            <a:solidFill>
              <a:srgbClr val="008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que 7" descr="Marker contour">
            <a:extLst>
              <a:ext uri="{FF2B5EF4-FFF2-40B4-BE49-F238E27FC236}">
                <a16:creationId xmlns:a16="http://schemas.microsoft.com/office/drawing/2014/main" id="{CE10CD08-905B-4DCB-AAF0-E3D19BE6A9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6888" y="216072"/>
            <a:ext cx="608426" cy="608426"/>
          </a:xfrm>
          <a:prstGeom prst="rect">
            <a:avLst/>
          </a:prstGeom>
        </p:spPr>
      </p:pic>
      <p:pic>
        <p:nvPicPr>
          <p:cNvPr id="49" name="Graphique 3" descr="Lightbulb and gear contour">
            <a:extLst>
              <a:ext uri="{FF2B5EF4-FFF2-40B4-BE49-F238E27FC236}">
                <a16:creationId xmlns:a16="http://schemas.microsoft.com/office/drawing/2014/main" id="{A3C402C4-2357-4B5F-A02F-94FE760E59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9754" y="1789227"/>
            <a:ext cx="502694" cy="502694"/>
          </a:xfrm>
          <a:prstGeom prst="rect">
            <a:avLst/>
          </a:prstGeom>
        </p:spPr>
      </p:pic>
      <p:pic>
        <p:nvPicPr>
          <p:cNvPr id="50" name="Graphique 2" descr="Handshake contour">
            <a:extLst>
              <a:ext uri="{FF2B5EF4-FFF2-40B4-BE49-F238E27FC236}">
                <a16:creationId xmlns:a16="http://schemas.microsoft.com/office/drawing/2014/main" id="{54931EBB-76B6-4CC9-9015-9EA309DE20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6657" y="3344096"/>
            <a:ext cx="548657" cy="548657"/>
          </a:xfrm>
          <a:prstGeom prst="rect">
            <a:avLst/>
          </a:prstGeom>
        </p:spPr>
      </p:pic>
      <p:pic>
        <p:nvPicPr>
          <p:cNvPr id="51" name="Graphique 4" descr="Money contour">
            <a:extLst>
              <a:ext uri="{FF2B5EF4-FFF2-40B4-BE49-F238E27FC236}">
                <a16:creationId xmlns:a16="http://schemas.microsoft.com/office/drawing/2014/main" id="{8E839188-DA0B-4852-91C6-D4C8C366455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5426" y="5605438"/>
            <a:ext cx="536031" cy="5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B7F2-7606-BA18-E471-9BAD228352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3408" y="242434"/>
            <a:ext cx="9034463" cy="13255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Strategic Priorities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29D8E3-CCFF-4F32-BB51-D4CE04FB7C6A}"/>
              </a:ext>
            </a:extLst>
          </p:cNvPr>
          <p:cNvSpPr txBox="1">
            <a:spLocks/>
          </p:cNvSpPr>
          <p:nvPr/>
        </p:nvSpPr>
        <p:spPr>
          <a:xfrm>
            <a:off x="592853" y="1825625"/>
            <a:ext cx="10760947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146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Supporting transformational change is a </a:t>
            </a:r>
            <a:r>
              <a:rPr lang="en-US" b="1" dirty="0"/>
              <a:t>strategic priority </a:t>
            </a:r>
            <a:r>
              <a:rPr lang="en-US" dirty="0"/>
              <a:t>for the Global Environment Facility (GEF)</a:t>
            </a:r>
          </a:p>
          <a:p>
            <a:endParaRPr lang="en-US" dirty="0"/>
          </a:p>
          <a:p>
            <a:pPr marL="682625" lvl="1">
              <a:spcAft>
                <a:spcPts val="600"/>
              </a:spcAft>
            </a:pPr>
            <a:r>
              <a:rPr lang="en-US" dirty="0"/>
              <a:t>GEF 2020 Strategy: the pressures faced by the environment “</a:t>
            </a:r>
            <a:r>
              <a:rPr lang="en-US" b="1" dirty="0"/>
              <a:t>compel the GEF to equip itself to promote transformational change </a:t>
            </a:r>
            <a:r>
              <a:rPr lang="en-US" dirty="0"/>
              <a:t>and to achieve global environmental benefits on a larger scale”. </a:t>
            </a:r>
          </a:p>
          <a:p>
            <a:pPr lvl="1">
              <a:spcAft>
                <a:spcPts val="600"/>
              </a:spcAft>
            </a:pPr>
            <a:endParaRPr lang="en-US" dirty="0"/>
          </a:p>
          <a:p>
            <a:pPr marL="682625" lvl="1">
              <a:spcAft>
                <a:spcPts val="600"/>
              </a:spcAft>
            </a:pPr>
            <a:r>
              <a:rPr lang="en-US" dirty="0"/>
              <a:t>GEF-8 Strategic Positioning Framework: “</a:t>
            </a:r>
            <a:r>
              <a:rPr lang="en-US" b="1" dirty="0"/>
              <a:t>transformational change </a:t>
            </a:r>
            <a:r>
              <a:rPr lang="en-US" dirty="0"/>
              <a:t>to the human systems – energy, cities, food, and production/consumption – </a:t>
            </a:r>
            <a:r>
              <a:rPr lang="en-US" b="1" dirty="0"/>
              <a:t>is needed</a:t>
            </a:r>
            <a:r>
              <a:rPr lang="en-US" dirty="0"/>
              <a:t> to help restore a balance between natural and human systems for the health of the planet”.</a:t>
            </a:r>
          </a:p>
          <a:p>
            <a:endParaRPr lang="en-US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7505E90C-84B5-4702-87E6-2210427C6837}"/>
              </a:ext>
            </a:extLst>
          </p:cNvPr>
          <p:cNvSpPr/>
          <p:nvPr/>
        </p:nvSpPr>
        <p:spPr>
          <a:xfrm>
            <a:off x="311502" y="2170443"/>
            <a:ext cx="1424484" cy="1087733"/>
          </a:xfrm>
          <a:prstGeom prst="arc">
            <a:avLst>
              <a:gd name="adj1" fmla="val 5300873"/>
              <a:gd name="adj2" fmla="val 11089705"/>
            </a:avLst>
          </a:prstGeom>
          <a:ln w="38100">
            <a:solidFill>
              <a:schemeClr val="bg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C2B4C7F6-31B2-406F-B3C7-6C0C966B95BE}"/>
              </a:ext>
            </a:extLst>
          </p:cNvPr>
          <p:cNvSpPr/>
          <p:nvPr/>
        </p:nvSpPr>
        <p:spPr>
          <a:xfrm>
            <a:off x="311502" y="681037"/>
            <a:ext cx="1344100" cy="4020754"/>
          </a:xfrm>
          <a:prstGeom prst="arc">
            <a:avLst>
              <a:gd name="adj1" fmla="val 5300873"/>
              <a:gd name="adj2" fmla="val 10885310"/>
            </a:avLst>
          </a:prstGeom>
          <a:ln w="38100">
            <a:solidFill>
              <a:schemeClr val="bg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00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tx2">
                <a:alpha val="81345"/>
              </a:schemeClr>
            </a:gs>
            <a:gs pos="100000">
              <a:schemeClr val="tx2">
                <a:alpha val="36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4895D5-7272-8349-90B5-CECD12102429}"/>
              </a:ext>
            </a:extLst>
          </p:cNvPr>
          <p:cNvSpPr/>
          <p:nvPr/>
        </p:nvSpPr>
        <p:spPr>
          <a:xfrm>
            <a:off x="6627548" y="0"/>
            <a:ext cx="556445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939" y="1738062"/>
            <a:ext cx="4991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Avenir Book" charset="0"/>
                <a:cs typeface="Avenir Book" charset="0"/>
              </a:rPr>
              <a:t>Transformational change </a:t>
            </a:r>
            <a:r>
              <a:rPr kumimoji="0" lang="en-CA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Avenir Book" charset="0"/>
                <a:cs typeface="Avenir Book" charset="0"/>
              </a:rPr>
              <a:t>is deep, systemic, sustainable change with large-scale impact in an area of global environmental concern.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5842" y="2218174"/>
            <a:ext cx="37588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8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Trebuchet MS" panose="020B0603020202020204"/>
                <a:ea typeface="Avenir" charset="0"/>
                <a:cs typeface="Avenir" charset="0"/>
              </a:rPr>
              <a:t>RELEVANCE</a:t>
            </a:r>
          </a:p>
          <a:p>
            <a:pPr marL="0" marR="0" lvl="0" indent="0" algn="l" defTabSz="914400" rtl="0" eaLnBrk="1" fontAlgn="auto" latinLnBrk="0" hangingPunct="1">
              <a:lnSpc>
                <a:spcPts val="358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Trebuchet MS" panose="020B0603020202020204"/>
                <a:ea typeface="Avenir" charset="0"/>
                <a:cs typeface="Avenir" charset="0"/>
              </a:rPr>
              <a:t>DEPTH OF CHANGE</a:t>
            </a:r>
          </a:p>
          <a:p>
            <a:pPr marL="0" marR="0" lvl="0" indent="0" algn="l" defTabSz="914400" rtl="0" eaLnBrk="1" fontAlgn="auto" latinLnBrk="0" hangingPunct="1">
              <a:lnSpc>
                <a:spcPts val="358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Trebuchet MS" panose="020B0603020202020204"/>
                <a:ea typeface="Avenir" charset="0"/>
                <a:cs typeface="Avenir" charset="0"/>
              </a:rPr>
              <a:t>SCALE OF CHANGE </a:t>
            </a:r>
          </a:p>
          <a:p>
            <a:pPr marL="0" marR="0" lvl="0" indent="0" algn="l" defTabSz="914400" rtl="0" eaLnBrk="1" fontAlgn="auto" latinLnBrk="0" hangingPunct="1">
              <a:lnSpc>
                <a:spcPts val="358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Trebuchet MS" panose="020B0603020202020204"/>
                <a:ea typeface="Avenir" charset="0"/>
                <a:cs typeface="Avenir" charset="0"/>
              </a:rPr>
              <a:t>SUSTAINABILITY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32F13-48AF-4074-A0BC-42524EF8F52F}"/>
              </a:ext>
            </a:extLst>
          </p:cNvPr>
          <p:cNvSpPr txBox="1"/>
          <p:nvPr/>
        </p:nvSpPr>
        <p:spPr>
          <a:xfrm>
            <a:off x="824939" y="5758918"/>
            <a:ext cx="4739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465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Adapted from IEG. 2016. Supporting Transformational Change for Poverty Reduction and Shared Prosperity.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3B0C6C-C708-4689-B8E2-47C1A4602F36}"/>
              </a:ext>
            </a:extLst>
          </p:cNvPr>
          <p:cNvSpPr txBox="1">
            <a:spLocks/>
          </p:cNvSpPr>
          <p:nvPr/>
        </p:nvSpPr>
        <p:spPr>
          <a:xfrm>
            <a:off x="1183408" y="242434"/>
            <a:ext cx="9034463" cy="1325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14659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Definition</a:t>
            </a:r>
          </a:p>
        </p:txBody>
      </p:sp>
      <p:sp>
        <p:nvSpPr>
          <p:cNvPr id="18" name="Ellipse 37">
            <a:extLst>
              <a:ext uri="{FF2B5EF4-FFF2-40B4-BE49-F238E27FC236}">
                <a16:creationId xmlns:a16="http://schemas.microsoft.com/office/drawing/2014/main" id="{7713B508-286A-435F-AB07-5937F538439D}"/>
              </a:ext>
            </a:extLst>
          </p:cNvPr>
          <p:cNvSpPr/>
          <p:nvPr/>
        </p:nvSpPr>
        <p:spPr>
          <a:xfrm>
            <a:off x="7356820" y="2437035"/>
            <a:ext cx="201706" cy="201706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e 37">
            <a:extLst>
              <a:ext uri="{FF2B5EF4-FFF2-40B4-BE49-F238E27FC236}">
                <a16:creationId xmlns:a16="http://schemas.microsoft.com/office/drawing/2014/main" id="{2CD0C040-CBF3-4D6C-8ECF-EF533B1E80CC}"/>
              </a:ext>
            </a:extLst>
          </p:cNvPr>
          <p:cNvSpPr/>
          <p:nvPr/>
        </p:nvSpPr>
        <p:spPr>
          <a:xfrm>
            <a:off x="7356820" y="2881013"/>
            <a:ext cx="201706" cy="201706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e 37">
            <a:extLst>
              <a:ext uri="{FF2B5EF4-FFF2-40B4-BE49-F238E27FC236}">
                <a16:creationId xmlns:a16="http://schemas.microsoft.com/office/drawing/2014/main" id="{FB778C4E-9D5A-4349-8E83-9B1156B2B881}"/>
              </a:ext>
            </a:extLst>
          </p:cNvPr>
          <p:cNvSpPr/>
          <p:nvPr/>
        </p:nvSpPr>
        <p:spPr>
          <a:xfrm>
            <a:off x="7356820" y="3326170"/>
            <a:ext cx="201706" cy="201706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e 37">
            <a:extLst>
              <a:ext uri="{FF2B5EF4-FFF2-40B4-BE49-F238E27FC236}">
                <a16:creationId xmlns:a16="http://schemas.microsoft.com/office/drawing/2014/main" id="{41EA0505-9B54-4661-88A6-2552C0F13548}"/>
              </a:ext>
            </a:extLst>
          </p:cNvPr>
          <p:cNvSpPr/>
          <p:nvPr/>
        </p:nvSpPr>
        <p:spPr>
          <a:xfrm>
            <a:off x="7356820" y="3799114"/>
            <a:ext cx="201706" cy="201706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C0650B-B68A-40D7-BA36-C5150A207B9D}"/>
              </a:ext>
            </a:extLst>
          </p:cNvPr>
          <p:cNvSpPr txBox="1"/>
          <p:nvPr/>
        </p:nvSpPr>
        <p:spPr>
          <a:xfrm>
            <a:off x="7953542" y="1657700"/>
            <a:ext cx="6400800" cy="470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Avenir" charset="0"/>
                <a:cs typeface="Avenir" charset="0"/>
              </a:rPr>
              <a:t>4 criteria</a:t>
            </a:r>
          </a:p>
        </p:txBody>
      </p:sp>
    </p:spTree>
    <p:extLst>
      <p:ext uri="{BB962C8B-B14F-4D97-AF65-F5344CB8AC3E}">
        <p14:creationId xmlns:p14="http://schemas.microsoft.com/office/powerpoint/2010/main" val="42023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000"/>
    </mc:Choice>
    <mc:Fallback xmlns="">
      <p:transition advClick="0" advTm="1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559820" y="5843748"/>
            <a:ext cx="2523994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/>
              <a:ea typeface="Avenir" charset="0"/>
              <a:cs typeface="Avenir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/>
              <a:ea typeface="Avenir" charset="0"/>
              <a:cs typeface="Avenir" charset="0"/>
            </a:endParaRPr>
          </a:p>
        </p:txBody>
      </p:sp>
      <p:sp>
        <p:nvSpPr>
          <p:cNvPr id="16" name="Pentagon 9"/>
          <p:cNvSpPr/>
          <p:nvPr/>
        </p:nvSpPr>
        <p:spPr>
          <a:xfrm>
            <a:off x="2448548" y="2900450"/>
            <a:ext cx="7118038" cy="1057100"/>
          </a:xfrm>
          <a:prstGeom prst="homePlate">
            <a:avLst>
              <a:gd name="adj" fmla="val 36348"/>
            </a:avLst>
          </a:prstGeom>
          <a:solidFill>
            <a:srgbClr val="00718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TRANSFORMATIONAL MECHANISM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A mechanism to expand and sustain the impact of the intervention </a:t>
            </a:r>
            <a:b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(through mainstreaming, demonstration, replication, or catalytic effects)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Up Arrow 26"/>
          <p:cNvSpPr/>
          <p:nvPr/>
        </p:nvSpPr>
        <p:spPr>
          <a:xfrm>
            <a:off x="2984960" y="4059667"/>
            <a:ext cx="6045214" cy="2808000"/>
          </a:xfrm>
          <a:prstGeom prst="upArrow">
            <a:avLst>
              <a:gd name="adj1" fmla="val 50000"/>
              <a:gd name="adj2" fmla="val 33155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Contextual Conditions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Government ownership and support</a:t>
            </a:r>
          </a:p>
          <a:p>
            <a:pPr marL="34290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Implementation capacity</a:t>
            </a:r>
          </a:p>
          <a:p>
            <a:pPr marL="34290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Policy environment</a:t>
            </a:r>
          </a:p>
          <a:p>
            <a:pPr marL="34290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NGO &amp; community participation</a:t>
            </a:r>
          </a:p>
          <a:p>
            <a:pPr marL="34290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Private sector participation</a:t>
            </a:r>
          </a:p>
          <a:p>
            <a:pPr marL="34290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Economic and market conditions</a:t>
            </a:r>
          </a:p>
        </p:txBody>
      </p:sp>
      <p:sp>
        <p:nvSpPr>
          <p:cNvPr id="2" name="Plus Sign 1"/>
          <p:cNvSpPr/>
          <p:nvPr/>
        </p:nvSpPr>
        <p:spPr>
          <a:xfrm>
            <a:off x="806798" y="2971800"/>
            <a:ext cx="914400" cy="914400"/>
          </a:xfrm>
          <a:prstGeom prst="mathPlus">
            <a:avLst/>
          </a:prstGeom>
          <a:solidFill>
            <a:srgbClr val="007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B1BD19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</p:txBody>
      </p:sp>
      <p:sp>
        <p:nvSpPr>
          <p:cNvPr id="24" name="Plus Sign 23"/>
          <p:cNvSpPr/>
          <p:nvPr/>
        </p:nvSpPr>
        <p:spPr>
          <a:xfrm>
            <a:off x="10513386" y="2971800"/>
            <a:ext cx="914400" cy="914400"/>
          </a:xfrm>
          <a:prstGeom prst="mathPlus">
            <a:avLst/>
          </a:prstGeom>
          <a:solidFill>
            <a:srgbClr val="007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BD19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</p:txBody>
      </p:sp>
      <p:sp>
        <p:nvSpPr>
          <p:cNvPr id="15" name="Down Arrow 27"/>
          <p:cNvSpPr/>
          <p:nvPr/>
        </p:nvSpPr>
        <p:spPr>
          <a:xfrm>
            <a:off x="2984960" y="0"/>
            <a:ext cx="6045214" cy="2660470"/>
          </a:xfrm>
          <a:prstGeom prst="downArrow">
            <a:avLst>
              <a:gd name="adj1" fmla="val 50000"/>
              <a:gd name="adj2" fmla="val 2434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Internal Factors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Quality of implementation</a:t>
            </a: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Quality of execution</a:t>
            </a: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Pre-intervention analytical and advisory activities</a:t>
            </a: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C305B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Partnerships with donors</a:t>
            </a:r>
          </a:p>
        </p:txBody>
      </p:sp>
      <p:sp>
        <p:nvSpPr>
          <p:cNvPr id="18" name="Rounded Rectangle 2"/>
          <p:cNvSpPr/>
          <p:nvPr/>
        </p:nvSpPr>
        <p:spPr>
          <a:xfrm>
            <a:off x="0" y="-16924"/>
            <a:ext cx="2808000" cy="2808000"/>
          </a:xfrm>
          <a:prstGeom prst="roundRect">
            <a:avLst>
              <a:gd name="adj" fmla="val 10091"/>
            </a:avLst>
          </a:prstGeom>
          <a:solidFill>
            <a:srgbClr val="00718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Relevance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Climate Change</a:t>
            </a: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Biodiversity</a:t>
            </a: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Land Degradation</a:t>
            </a: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Chemicals and Waste</a:t>
            </a: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International Waters</a:t>
            </a:r>
          </a:p>
          <a:p>
            <a:pPr marL="3984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Sustainable Forest Management</a:t>
            </a:r>
          </a:p>
        </p:txBody>
      </p:sp>
      <p:sp>
        <p:nvSpPr>
          <p:cNvPr id="21" name="Rounded Rectangle 4"/>
          <p:cNvSpPr/>
          <p:nvPr/>
        </p:nvSpPr>
        <p:spPr>
          <a:xfrm>
            <a:off x="9384000" y="4050000"/>
            <a:ext cx="2808000" cy="2808000"/>
          </a:xfrm>
          <a:prstGeom prst="roundRect">
            <a:avLst>
              <a:gd name="adj" fmla="val 10091"/>
            </a:avLst>
          </a:prstGeom>
          <a:solidFill>
            <a:srgbClr val="00718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Sustainability</a:t>
            </a:r>
          </a:p>
          <a:p>
            <a:pPr marL="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Financial</a:t>
            </a:r>
          </a:p>
          <a:p>
            <a:pPr marL="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Economic</a:t>
            </a:r>
          </a:p>
          <a:p>
            <a:pPr marL="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Environmental </a:t>
            </a:r>
          </a:p>
          <a:p>
            <a:pPr marL="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Social </a:t>
            </a:r>
          </a:p>
          <a:p>
            <a:pPr marL="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Political</a:t>
            </a:r>
          </a:p>
        </p:txBody>
      </p:sp>
      <p:sp>
        <p:nvSpPr>
          <p:cNvPr id="22" name="Rounded Rectangle 4"/>
          <p:cNvSpPr/>
          <p:nvPr/>
        </p:nvSpPr>
        <p:spPr>
          <a:xfrm>
            <a:off x="9384000" y="-27540"/>
            <a:ext cx="2808000" cy="2808000"/>
          </a:xfrm>
          <a:prstGeom prst="roundRect">
            <a:avLst>
              <a:gd name="adj" fmla="val 10091"/>
            </a:avLst>
          </a:prstGeom>
          <a:solidFill>
            <a:srgbClr val="00718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Outcome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Depth of change</a:t>
            </a:r>
          </a:p>
          <a:p>
            <a:pPr marL="0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Scale of change</a:t>
            </a: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A7DD6EEC-0442-144B-969B-957596BBA582}"/>
              </a:ext>
            </a:extLst>
          </p:cNvPr>
          <p:cNvSpPr/>
          <p:nvPr/>
        </p:nvSpPr>
        <p:spPr>
          <a:xfrm>
            <a:off x="0" y="4059667"/>
            <a:ext cx="2808000" cy="2808000"/>
          </a:xfrm>
          <a:prstGeom prst="roundRect">
            <a:avLst>
              <a:gd name="adj" fmla="val 10091"/>
            </a:avLst>
          </a:prstGeom>
          <a:solidFill>
            <a:srgbClr val="00718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251999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Ambition level and focus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(of intervention objectives)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Depth of change</a:t>
            </a:r>
          </a:p>
          <a:p>
            <a:pPr marL="171450" marR="0" lvl="0" indent="12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(market and system focus)</a:t>
            </a:r>
          </a:p>
          <a:p>
            <a:pPr marL="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Times New Roman" panose="02020603050405020304" pitchFamily="18" charset="0"/>
              </a:rPr>
              <a:t>Scale of change</a:t>
            </a:r>
          </a:p>
        </p:txBody>
      </p:sp>
    </p:spTree>
    <p:extLst>
      <p:ext uri="{BB962C8B-B14F-4D97-AF65-F5344CB8AC3E}">
        <p14:creationId xmlns:p14="http://schemas.microsoft.com/office/powerpoint/2010/main" val="224308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0BAC4ED-DB4E-645E-81EA-2DA3BF2DF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3"/>
          <a:stretch/>
        </p:blipFill>
        <p:spPr>
          <a:xfrm>
            <a:off x="0" y="1542422"/>
            <a:ext cx="4053638" cy="49262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13FB3-AF1B-4724-8843-AA40B80C0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6945" y="302825"/>
            <a:ext cx="9710389" cy="1185862"/>
          </a:xfrm>
        </p:spPr>
        <p:txBody>
          <a:bodyPr/>
          <a:lstStyle/>
          <a:p>
            <a:r>
              <a:rPr lang="en-US" dirty="0"/>
              <a:t>Uruguay wind energy program </a:t>
            </a:r>
          </a:p>
        </p:txBody>
      </p:sp>
      <p:graphicFrame>
        <p:nvGraphicFramePr>
          <p:cNvPr id="11" name="Graphique 3">
            <a:extLst>
              <a:ext uri="{FF2B5EF4-FFF2-40B4-BE49-F238E27FC236}">
                <a16:creationId xmlns:a16="http://schemas.microsoft.com/office/drawing/2014/main" id="{F8111097-B556-4311-A1B5-370830F9F4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664427"/>
              </p:ext>
            </p:extLst>
          </p:nvPr>
        </p:nvGraphicFramePr>
        <p:xfrm>
          <a:off x="4531807" y="1608728"/>
          <a:ext cx="6601767" cy="483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9">
            <a:extLst>
              <a:ext uri="{FF2B5EF4-FFF2-40B4-BE49-F238E27FC236}">
                <a16:creationId xmlns:a16="http://schemas.microsoft.com/office/drawing/2014/main" id="{F7D224E1-B64C-4452-BD18-55705F909456}"/>
              </a:ext>
            </a:extLst>
          </p:cNvPr>
          <p:cNvSpPr txBox="1"/>
          <p:nvPr/>
        </p:nvSpPr>
        <p:spPr>
          <a:xfrm>
            <a:off x="4373170" y="5016137"/>
            <a:ext cx="7143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Black Oblique" panose="02000503020000020003" pitchFamily="2" charset="0"/>
                <a:ea typeface="Avenir" charset="0"/>
                <a:cs typeface="Avenir" charset="0"/>
              </a:rPr>
              <a:t>Sustainability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Medium" panose="02000503020000020003" pitchFamily="2" charset="0"/>
                <a:ea typeface="Avenir" charset="0"/>
                <a:cs typeface="Avenir" charset="0"/>
              </a:rPr>
              <a:t>Credible financial sustainability of investments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Medium" panose="02000503020000020003" pitchFamily="2" charset="0"/>
                <a:ea typeface="Avenir" charset="0"/>
                <a:cs typeface="Avenir" charset="0"/>
              </a:rPr>
              <a:t>Prices competitive with fossil fuel-powered energy</a:t>
            </a:r>
          </a:p>
        </p:txBody>
      </p:sp>
      <p:sp>
        <p:nvSpPr>
          <p:cNvPr id="17" name="ZoneTexte 11">
            <a:extLst>
              <a:ext uri="{FF2B5EF4-FFF2-40B4-BE49-F238E27FC236}">
                <a16:creationId xmlns:a16="http://schemas.microsoft.com/office/drawing/2014/main" id="{C7745935-BD47-477F-9FD2-992969820988}"/>
              </a:ext>
            </a:extLst>
          </p:cNvPr>
          <p:cNvSpPr txBox="1"/>
          <p:nvPr/>
        </p:nvSpPr>
        <p:spPr>
          <a:xfrm>
            <a:off x="4390823" y="1608728"/>
            <a:ext cx="749508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Black Oblique" panose="02000503020000020003" pitchFamily="2" charset="0"/>
                <a:ea typeface="Avenir" charset="0"/>
                <a:cs typeface="Avenir" charset="0"/>
              </a:rPr>
              <a:t>Relevance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Medium" panose="02000503020000020003" pitchFamily="2" charset="0"/>
                <a:ea typeface="Avenir" charset="0"/>
                <a:cs typeface="Avenir" charset="0"/>
              </a:rPr>
              <a:t>Transition away from fossil fuel-powered energy sources to reduce greenhouse gas emissions</a:t>
            </a:r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38B3463E-7E16-4614-8396-37DD7392080A}"/>
              </a:ext>
            </a:extLst>
          </p:cNvPr>
          <p:cNvSpPr txBox="1"/>
          <p:nvPr/>
        </p:nvSpPr>
        <p:spPr>
          <a:xfrm>
            <a:off x="4453019" y="2819317"/>
            <a:ext cx="638062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Black Oblique" panose="02000503020000020003" pitchFamily="2" charset="0"/>
                <a:ea typeface="Avenir" charset="0"/>
                <a:cs typeface="Avenir" charset="0"/>
              </a:rPr>
              <a:t>Depth of change:</a:t>
            </a:r>
          </a:p>
          <a:p>
            <a:pPr marL="401638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Medium" panose="02000503020000020003" pitchFamily="2" charset="0"/>
                <a:ea typeface="Avenir" charset="0"/>
                <a:cs typeface="Avenir" charset="0"/>
              </a:rPr>
              <a:t>Removed barriers to wind energy market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Medium" panose="02000503020000020003" pitchFamily="2" charset="0"/>
                <a:ea typeface="Avenir" charset="0"/>
                <a:cs typeface="Avenir" charset="0"/>
              </a:rPr>
            </a:b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venir Medium Oblique" panose="02000503020000020003" pitchFamily="2" charset="0"/>
              <a:ea typeface="Avenir" charset="0"/>
              <a:cs typeface="Avenir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CD29094-2014-4012-BB95-3E42E23C9C47}"/>
              </a:ext>
            </a:extLst>
          </p:cNvPr>
          <p:cNvSpPr txBox="1"/>
          <p:nvPr/>
        </p:nvSpPr>
        <p:spPr>
          <a:xfrm>
            <a:off x="4373170" y="3965663"/>
            <a:ext cx="64008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Black Oblique" panose="02000503020000020003" pitchFamily="2" charset="0"/>
                <a:ea typeface="Avenir" charset="0"/>
                <a:cs typeface="Avenir" charset="0"/>
              </a:rPr>
              <a:t>Scale of change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 Medium" panose="02000503020000020003" pitchFamily="2" charset="0"/>
                <a:ea typeface="Avenir" charset="0"/>
                <a:cs typeface="Avenir" charset="0"/>
              </a:rPr>
              <a:t>Entire energy sector of Uruguay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venir Medium" panose="02000503020000020003" pitchFamily="2" charset="0"/>
              <a:ea typeface="Avenir" charset="0"/>
              <a:cs typeface="Aveni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4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0BAC4ED-DB4E-645E-81EA-2DA3BF2DF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3"/>
          <a:stretch/>
        </p:blipFill>
        <p:spPr>
          <a:xfrm>
            <a:off x="0" y="1542422"/>
            <a:ext cx="4053638" cy="49262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13FB3-AF1B-4724-8843-AA40B80C0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6945" y="302825"/>
            <a:ext cx="9710389" cy="1185862"/>
          </a:xfrm>
        </p:spPr>
        <p:txBody>
          <a:bodyPr/>
          <a:lstStyle/>
          <a:p>
            <a:r>
              <a:rPr lang="en-US" dirty="0"/>
              <a:t>Uruguay wind energy program </a:t>
            </a:r>
          </a:p>
        </p:txBody>
      </p:sp>
      <p:graphicFrame>
        <p:nvGraphicFramePr>
          <p:cNvPr id="11" name="Graphique 3">
            <a:extLst>
              <a:ext uri="{FF2B5EF4-FFF2-40B4-BE49-F238E27FC236}">
                <a16:creationId xmlns:a16="http://schemas.microsoft.com/office/drawing/2014/main" id="{F8111097-B556-4311-A1B5-370830F9F47D}"/>
              </a:ext>
            </a:extLst>
          </p:cNvPr>
          <p:cNvGraphicFramePr>
            <a:graphicFrameLocks/>
          </p:cNvGraphicFramePr>
          <p:nvPr/>
        </p:nvGraphicFramePr>
        <p:xfrm>
          <a:off x="4531807" y="1608728"/>
          <a:ext cx="6601767" cy="483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ZoneTexte 5">
            <a:extLst>
              <a:ext uri="{FF2B5EF4-FFF2-40B4-BE49-F238E27FC236}">
                <a16:creationId xmlns:a16="http://schemas.microsoft.com/office/drawing/2014/main" id="{0A1FD43A-8244-404D-911E-1A7C6FDF6F10}"/>
              </a:ext>
            </a:extLst>
          </p:cNvPr>
          <p:cNvSpPr txBox="1"/>
          <p:nvPr/>
        </p:nvSpPr>
        <p:spPr>
          <a:xfrm>
            <a:off x="8374069" y="3235994"/>
            <a:ext cx="2281336" cy="118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60"/>
              </a:lnSpc>
              <a:defRPr/>
            </a:pPr>
            <a:r>
              <a:rPr lang="en-US" sz="2800" dirty="0">
                <a:solidFill>
                  <a:srgbClr val="44546A"/>
                </a:solidFill>
                <a:latin typeface="Avenir Medium" panose="02000503020000020003" pitchFamily="2" charset="0"/>
              </a:rPr>
              <a:t>33% of all electricity in the country</a:t>
            </a:r>
            <a:endParaRPr lang="fr-FR" sz="2800" dirty="0">
              <a:solidFill>
                <a:srgbClr val="44546A"/>
              </a:solidFill>
              <a:latin typeface="Avenir Medium" panose="02000503020000020003" pitchFamily="2" charset="0"/>
            </a:endParaRPr>
          </a:p>
        </p:txBody>
      </p:sp>
      <p:sp>
        <p:nvSpPr>
          <p:cNvPr id="15" name="ZoneTexte 6">
            <a:extLst>
              <a:ext uri="{FF2B5EF4-FFF2-40B4-BE49-F238E27FC236}">
                <a16:creationId xmlns:a16="http://schemas.microsoft.com/office/drawing/2014/main" id="{E8BFF2E3-1642-4DA5-BF14-4B139E1F1CCC}"/>
              </a:ext>
            </a:extLst>
          </p:cNvPr>
          <p:cNvSpPr txBox="1"/>
          <p:nvPr/>
        </p:nvSpPr>
        <p:spPr>
          <a:xfrm>
            <a:off x="5727364" y="5131331"/>
            <a:ext cx="1686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44546A"/>
                </a:solidFill>
                <a:latin typeface="Avenir Medium" panose="02000503020000020003" pitchFamily="2" charset="0"/>
              </a:rPr>
              <a:t>0%</a:t>
            </a:r>
            <a:endParaRPr lang="fr-FR" sz="2400" dirty="0">
              <a:solidFill>
                <a:srgbClr val="44546A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51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5917F8-55CC-BE45-A72E-31E472D0251A}"/>
              </a:ext>
            </a:extLst>
          </p:cNvPr>
          <p:cNvSpPr/>
          <p:nvPr/>
        </p:nvSpPr>
        <p:spPr>
          <a:xfrm>
            <a:off x="5080000" y="0"/>
            <a:ext cx="711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020" y="2176590"/>
            <a:ext cx="45516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Avenir Heavy" charset="0"/>
                <a:cs typeface="Avenir Heavy" charset="0"/>
              </a:rPr>
              <a:t>Success factors for transformational change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0" y="418964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 Book" charset="0"/>
                <a:cs typeface="Avenir Book" charset="0"/>
              </a:rPr>
              <a:t>Clear ambition in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51D27B-A347-7248-B424-E39AF972F5A8}"/>
              </a:ext>
            </a:extLst>
          </p:cNvPr>
          <p:cNvSpPr/>
          <p:nvPr/>
        </p:nvSpPr>
        <p:spPr>
          <a:xfrm>
            <a:off x="6794500" y="1339082"/>
            <a:ext cx="5422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 Book" charset="0"/>
                <a:cs typeface="Avenir Book" charset="0"/>
              </a:rPr>
              <a:t>Addressing market and system changes through policies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1A57D1-3706-6849-8D21-B1415A31688B}"/>
              </a:ext>
            </a:extLst>
          </p:cNvPr>
          <p:cNvSpPr/>
          <p:nvPr/>
        </p:nvSpPr>
        <p:spPr>
          <a:xfrm>
            <a:off x="6794500" y="2690087"/>
            <a:ext cx="5626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 Book" charset="0"/>
                <a:cs typeface="Avenir Book" charset="0"/>
              </a:rPr>
              <a:t>Mechanisms for financial sustainability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CF8865-0AC6-0143-8A8D-4D80B695A025}"/>
              </a:ext>
            </a:extLst>
          </p:cNvPr>
          <p:cNvSpPr/>
          <p:nvPr/>
        </p:nvSpPr>
        <p:spPr>
          <a:xfrm>
            <a:off x="6794500" y="4041092"/>
            <a:ext cx="4776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 Book" charset="0"/>
                <a:cs typeface="Avenir Book" charset="0"/>
              </a:rPr>
              <a:t>Quality of implementation and execution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C9166E-DCFB-714A-94B3-7BDAFE1C3F47}"/>
              </a:ext>
            </a:extLst>
          </p:cNvPr>
          <p:cNvSpPr/>
          <p:nvPr/>
        </p:nvSpPr>
        <p:spPr>
          <a:xfrm>
            <a:off x="6794500" y="5392095"/>
            <a:ext cx="5068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0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 Book" charset="0"/>
                <a:cs typeface="Avenir Book" charset="0"/>
              </a:rPr>
              <a:t>May be achieved by projects of different size</a:t>
            </a:r>
          </a:p>
        </p:txBody>
      </p:sp>
      <p:pic>
        <p:nvPicPr>
          <p:cNvPr id="10" name="Graphique 9" descr="Œil">
            <a:extLst>
              <a:ext uri="{FF2B5EF4-FFF2-40B4-BE49-F238E27FC236}">
                <a16:creationId xmlns:a16="http://schemas.microsoft.com/office/drawing/2014/main" id="{A5E5EC74-56FC-FE48-AC9F-E82875DCD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23374"/>
            <a:ext cx="914400" cy="914400"/>
          </a:xfrm>
          <a:prstGeom prst="rect">
            <a:avLst/>
          </a:prstGeom>
        </p:spPr>
      </p:pic>
      <p:pic>
        <p:nvPicPr>
          <p:cNvPr id="12" name="Graphique 11" descr="Poignée de main">
            <a:extLst>
              <a:ext uri="{FF2B5EF4-FFF2-40B4-BE49-F238E27FC236}">
                <a16:creationId xmlns:a16="http://schemas.microsoft.com/office/drawing/2014/main" id="{00E08CDD-B5FB-744D-9BF5-14D5F4969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1358935"/>
            <a:ext cx="914400" cy="914400"/>
          </a:xfrm>
          <a:prstGeom prst="rect">
            <a:avLst/>
          </a:prstGeom>
        </p:spPr>
      </p:pic>
      <p:pic>
        <p:nvPicPr>
          <p:cNvPr id="14" name="Graphique 13" descr="Pièces">
            <a:extLst>
              <a:ext uri="{FF2B5EF4-FFF2-40B4-BE49-F238E27FC236}">
                <a16:creationId xmlns:a16="http://schemas.microsoft.com/office/drawing/2014/main" id="{7EE886FC-F6EE-B14E-AD8A-3D89DF503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2611942"/>
            <a:ext cx="914400" cy="914400"/>
          </a:xfrm>
          <a:prstGeom prst="rect">
            <a:avLst/>
          </a:prstGeom>
        </p:spPr>
      </p:pic>
      <p:pic>
        <p:nvPicPr>
          <p:cNvPr id="16" name="Graphique 15" descr="Brainstorming de groupe">
            <a:extLst>
              <a:ext uri="{FF2B5EF4-FFF2-40B4-BE49-F238E27FC236}">
                <a16:creationId xmlns:a16="http://schemas.microsoft.com/office/drawing/2014/main" id="{B3688C35-80B5-304E-9728-2081C3D6C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8800" y="4002286"/>
            <a:ext cx="914400" cy="914400"/>
          </a:xfrm>
          <a:prstGeom prst="rect">
            <a:avLst/>
          </a:prstGeom>
        </p:spPr>
      </p:pic>
      <p:pic>
        <p:nvPicPr>
          <p:cNvPr id="20" name="Graphique 19" descr="Graphique en secteurs">
            <a:extLst>
              <a:ext uri="{FF2B5EF4-FFF2-40B4-BE49-F238E27FC236}">
                <a16:creationId xmlns:a16="http://schemas.microsoft.com/office/drawing/2014/main" id="{5276DCF8-6411-F749-8275-DFE64A2591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8800" y="54119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DB10764-1814-A84E-A6A8-B55EA9D7B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 flipH="1" flipV="1">
            <a:off x="7765773" y="0"/>
            <a:ext cx="4426221" cy="6858000"/>
          </a:xfrm>
          <a:prstGeom prst="flowChartDelay">
            <a:avLst/>
          </a:prstGeom>
          <a:ln w="2540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B99FD8F-0AFE-487D-AE91-71C9F0EDCF4A}"/>
              </a:ext>
            </a:extLst>
          </p:cNvPr>
          <p:cNvSpPr/>
          <p:nvPr/>
        </p:nvSpPr>
        <p:spPr>
          <a:xfrm>
            <a:off x="524140" y="3077462"/>
            <a:ext cx="716426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Innovations add value and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42178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help generate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B7BC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transformational change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2A48F-231B-4561-BA2C-8DAA65654D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6945" y="247742"/>
            <a:ext cx="9710389" cy="1185862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LESSONS: Innovation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8578"/>
      </p:ext>
    </p:extLst>
  </p:cSld>
  <p:clrMapOvr>
    <a:masterClrMapping/>
  </p:clrMapOvr>
</p:sld>
</file>

<file path=ppt/theme/theme1.xml><?xml version="1.0" encoding="utf-8"?>
<a:theme xmlns:a="http://schemas.openxmlformats.org/drawingml/2006/main" name="GEF-8_2024">
  <a:themeElements>
    <a:clrScheme name="GEF-8_2024">
      <a:dk1>
        <a:srgbClr val="01374E"/>
      </a:dk1>
      <a:lt1>
        <a:srgbClr val="FFFFFF"/>
      </a:lt1>
      <a:dk2>
        <a:srgbClr val="00718C"/>
      </a:dk2>
      <a:lt2>
        <a:srgbClr val="18B7B9"/>
      </a:lt2>
      <a:accent1>
        <a:srgbClr val="915387"/>
      </a:accent1>
      <a:accent2>
        <a:srgbClr val="EA8D8B"/>
      </a:accent2>
      <a:accent3>
        <a:srgbClr val="A9CD3A"/>
      </a:accent3>
      <a:accent4>
        <a:srgbClr val="E5E66E"/>
      </a:accent4>
      <a:accent5>
        <a:srgbClr val="01374E"/>
      </a:accent5>
      <a:accent6>
        <a:srgbClr val="E7F6F7"/>
      </a:accent6>
      <a:hlink>
        <a:srgbClr val="18B7B9"/>
      </a:hlink>
      <a:folHlink>
        <a:srgbClr val="9053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834</Words>
  <Application>Microsoft Macintosh PowerPoint</Application>
  <PresentationFormat>Widescreen</PresentationFormat>
  <Paragraphs>159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-apple-system</vt:lpstr>
      <vt:lpstr>Arial</vt:lpstr>
      <vt:lpstr>Avenir</vt:lpstr>
      <vt:lpstr>Avenir Black</vt:lpstr>
      <vt:lpstr>Avenir Black Oblique</vt:lpstr>
      <vt:lpstr>Avenir Book</vt:lpstr>
      <vt:lpstr>Avenir Medium</vt:lpstr>
      <vt:lpstr>Avenir Medium Oblique</vt:lpstr>
      <vt:lpstr>Calibri</vt:lpstr>
      <vt:lpstr>Calibri Light</vt:lpstr>
      <vt:lpstr>Franklin Gothic Heavy</vt:lpstr>
      <vt:lpstr>Franklin Gothic Medium</vt:lpstr>
      <vt:lpstr>Gill Sans MT</vt:lpstr>
      <vt:lpstr>Rockwell</vt:lpstr>
      <vt:lpstr>Symbol</vt:lpstr>
      <vt:lpstr>Trebuchet MS</vt:lpstr>
      <vt:lpstr>Tw Cen MT</vt:lpstr>
      <vt:lpstr>GEF-8_2024</vt:lpstr>
      <vt:lpstr>PowerPoint Presentation</vt:lpstr>
      <vt:lpstr>PowerPoint Presentation</vt:lpstr>
      <vt:lpstr>Strategic 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Estelle Villemin</dc:creator>
  <cp:lastModifiedBy>Ansgar Eussner</cp:lastModifiedBy>
  <cp:revision>51</cp:revision>
  <dcterms:created xsi:type="dcterms:W3CDTF">2024-01-08T08:37:26Z</dcterms:created>
  <dcterms:modified xsi:type="dcterms:W3CDTF">2024-06-05T03:39:16Z</dcterms:modified>
</cp:coreProperties>
</file>