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1511" r:id="rId5"/>
    <p:sldId id="1533" r:id="rId6"/>
    <p:sldId id="1512" r:id="rId7"/>
    <p:sldId id="1536" r:id="rId8"/>
    <p:sldId id="1537" r:id="rId9"/>
    <p:sldId id="1538" r:id="rId10"/>
    <p:sldId id="1539" r:id="rId11"/>
    <p:sldId id="1540" r:id="rId12"/>
    <p:sldId id="1541" r:id="rId13"/>
    <p:sldId id="1532" r:id="rId14"/>
    <p:sldId id="1519" r:id="rId1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8B6"/>
    <a:srgbClr val="A13558"/>
    <a:srgbClr val="C8C8C8"/>
    <a:srgbClr val="EBC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9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DBC3A69-BE88-4BE4-AD31-C279B84C2E26}" type="datetimeFigureOut">
              <a:rPr lang="en-US" smtClean="0"/>
              <a:t>6/5/24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62684AF-7079-42DB-BD1C-0DCA35FEF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9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nstruction site with a tree and hills in the background&#10;&#10;Description automatically generated">
            <a:extLst>
              <a:ext uri="{FF2B5EF4-FFF2-40B4-BE49-F238E27FC236}">
                <a16:creationId xmlns:a16="http://schemas.microsoft.com/office/drawing/2014/main" id="{3D160C2D-C0C0-4071-6DD5-B8011FCC7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92" y="0"/>
            <a:ext cx="8629190" cy="55942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285F8B-F959-CC4D-44F9-E61334440C42}"/>
              </a:ext>
            </a:extLst>
          </p:cNvPr>
          <p:cNvSpPr/>
          <p:nvPr userDrawn="1"/>
        </p:nvSpPr>
        <p:spPr>
          <a:xfrm>
            <a:off x="0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174E52-43D1-15DB-A12C-4D51829588A2}"/>
              </a:ext>
            </a:extLst>
          </p:cNvPr>
          <p:cNvSpPr/>
          <p:nvPr userDrawn="1"/>
        </p:nvSpPr>
        <p:spPr>
          <a:xfrm>
            <a:off x="0" y="2543382"/>
            <a:ext cx="8639574" cy="30508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100000"/>
                  <a:alpha val="5093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0D865637-E8E6-7019-4939-D3D1C7B3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507" y="5899295"/>
            <a:ext cx="1887108" cy="714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04C83-ABC7-4DC2-AB20-0DF2BBEF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2338371"/>
            <a:ext cx="8063215" cy="2452631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F72AC436-05EE-92EF-AF17-28C929A19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5" y="5318103"/>
            <a:ext cx="3879850" cy="1162384"/>
          </a:xfrm>
          <a:prstGeom prst="rect">
            <a:avLst/>
          </a:prstGeom>
        </p:spPr>
      </p:pic>
      <p:pic>
        <p:nvPicPr>
          <p:cNvPr id="8" name="Picture 7" descr="A mountain range with trees and clouds&#10;&#10;Description automatically generated">
            <a:extLst>
              <a:ext uri="{FF2B5EF4-FFF2-40B4-BE49-F238E27FC236}">
                <a16:creationId xmlns:a16="http://schemas.microsoft.com/office/drawing/2014/main" id="{F130BDC1-FAE4-8B0B-4808-8FB2C2ECB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384" y="-2320"/>
            <a:ext cx="3428999" cy="55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5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8E280D02-C707-70DC-ACEB-D67EB9662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305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822571"/>
            <a:ext cx="10833652" cy="225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3061252"/>
            <a:ext cx="10222215" cy="1729750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CDA2BC-93B7-207E-0086-6A1C2B485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0757D2-F882-D8A7-02CC-21FCE77A7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4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ty next to the water&#10;&#10;Description automatically generated">
            <a:extLst>
              <a:ext uri="{FF2B5EF4-FFF2-40B4-BE49-F238E27FC236}">
                <a16:creationId xmlns:a16="http://schemas.microsoft.com/office/drawing/2014/main" id="{3E74917A-9B0C-5D00-4401-D9BD9064C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3057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822571"/>
            <a:ext cx="10833652" cy="225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3061252"/>
            <a:ext cx="10222215" cy="1729750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54B90-951F-288B-FF0C-55F39D4BF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596CF-1A40-BF39-10CD-600A652A3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6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bridge over a forest&#10;&#10;Description automatically generated">
            <a:extLst>
              <a:ext uri="{FF2B5EF4-FFF2-40B4-BE49-F238E27FC236}">
                <a16:creationId xmlns:a16="http://schemas.microsoft.com/office/drawing/2014/main" id="{F9433F6C-CEA4-6A42-2A41-CE7988048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057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822571"/>
            <a:ext cx="10833652" cy="225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3061252"/>
            <a:ext cx="10222215" cy="1729750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B1304-9700-EB99-3AEB-ADA3B22A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0DFBB-B9E7-5D83-1ECD-44438EE62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38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group of clay pots&#10;&#10;Description automatically generated">
            <a:extLst>
              <a:ext uri="{FF2B5EF4-FFF2-40B4-BE49-F238E27FC236}">
                <a16:creationId xmlns:a16="http://schemas.microsoft.com/office/drawing/2014/main" id="{BCBDF7C0-0E7B-CD51-0B24-5DC5AB26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2" cy="6305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822571"/>
            <a:ext cx="10833652" cy="225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3061252"/>
            <a:ext cx="10222215" cy="1729750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B1304-9700-EB99-3AEB-ADA3B22A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0DFBB-B9E7-5D83-1ECD-44438EE62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60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group of clay pots&#10;&#10;Description automatically generated">
            <a:extLst>
              <a:ext uri="{FF2B5EF4-FFF2-40B4-BE49-F238E27FC236}">
                <a16:creationId xmlns:a16="http://schemas.microsoft.com/office/drawing/2014/main" id="{BCBDF7C0-0E7B-CD51-0B24-5DC5AB26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499618" cy="63057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7603" y="1968069"/>
            <a:ext cx="4628117" cy="3080114"/>
          </a:xfrm>
        </p:spPr>
        <p:txBody>
          <a:bodyPr anchor="ctr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B1304-9700-EB99-3AEB-ADA3B22A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0DFBB-B9E7-5D83-1ECD-44438EE62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  <p:pic>
        <p:nvPicPr>
          <p:cNvPr id="3" name="Picture 2" descr="A mountain range with trees and clouds&#10;&#10;Description automatically generated">
            <a:extLst>
              <a:ext uri="{FF2B5EF4-FFF2-40B4-BE49-F238E27FC236}">
                <a16:creationId xmlns:a16="http://schemas.microsoft.com/office/drawing/2014/main" id="{A88370E5-C6F7-4B48-B520-F19BF3873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205" y="-2320"/>
            <a:ext cx="3428999" cy="6305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92AB10-DB0A-3BA2-54BA-6759C8B78701}"/>
              </a:ext>
            </a:extLst>
          </p:cNvPr>
          <p:cNvSpPr/>
          <p:nvPr userDrawn="1"/>
        </p:nvSpPr>
        <p:spPr>
          <a:xfrm>
            <a:off x="9888467" y="0"/>
            <a:ext cx="2313917" cy="131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-2" y="448056"/>
            <a:ext cx="9134858" cy="104233"/>
          </a:xfrm>
          <a:prstGeom prst="rect">
            <a:avLst/>
          </a:prstGeom>
          <a:solidFill>
            <a:srgbClr val="A135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C4FAD4-CC88-83F7-A12E-7B95E99C5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955" y="4520337"/>
            <a:ext cx="1783056" cy="1783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39F79-19B1-79E4-CECD-613FE710DD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955" y="2616598"/>
            <a:ext cx="1783056" cy="1783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5C9325-CC68-9F6D-60BB-7ACDE6FDF2E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955" y="712859"/>
            <a:ext cx="1783056" cy="17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2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AB1304-9700-EB99-3AEB-ADA3B22A31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3B51D-1D43-49C4-A4F2-B9A3EC2E5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95" t="84" r="1" b="609"/>
          <a:stretch/>
        </p:blipFill>
        <p:spPr>
          <a:xfrm rot="5400000">
            <a:off x="3120168" y="-3120167"/>
            <a:ext cx="5951666" cy="12192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0DFBB-B9E7-5D83-1ECD-44438EE62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567621-FE8B-FFB6-EFAB-43DBCF0D7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1835438"/>
            <a:ext cx="10222215" cy="1729750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858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9117375" cy="715189"/>
          </a:xfrm>
        </p:spPr>
        <p:txBody>
          <a:bodyPr>
            <a:normAutofit/>
          </a:bodyPr>
          <a:lstStyle>
            <a:lvl1pPr>
              <a:defRPr sz="3500" b="1" cap="none" baseline="0">
                <a:solidFill>
                  <a:srgbClr val="A1345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1E0B9-AE0B-436E-B03A-FD2206EED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193836-D514-2A7B-B871-7B7879BEA21C}"/>
              </a:ext>
            </a:extLst>
          </p:cNvPr>
          <p:cNvCxnSpPr>
            <a:cxnSpLocks/>
          </p:cNvCxnSpPr>
          <p:nvPr userDrawn="1"/>
        </p:nvCxnSpPr>
        <p:spPr>
          <a:xfrm>
            <a:off x="0" y="1131896"/>
            <a:ext cx="9804746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FD2CA7-D455-DE59-9B6A-A72E7FC831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7371" y="1604553"/>
            <a:ext cx="10807830" cy="4572402"/>
          </a:xfrm>
        </p:spPr>
        <p:txBody>
          <a:bodyPr/>
          <a:lstStyle>
            <a:lvl1pPr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 marL="685800" indent="-228600"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>
                <a:latin typeface="Corbel" panose="020B0503020204020204" pitchFamily="34" charset="0"/>
              </a:defRPr>
            </a:lvl2pPr>
            <a:lvl3pPr marL="11430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3pPr>
            <a:lvl4pPr marL="16002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4pPr>
            <a:lvl5pPr marL="20574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2C4E54-AE3A-7D44-2B31-74A3A1FE5ECC}"/>
              </a:ext>
            </a:extLst>
          </p:cNvPr>
          <p:cNvSpPr/>
          <p:nvPr userDrawn="1"/>
        </p:nvSpPr>
        <p:spPr>
          <a:xfrm>
            <a:off x="9965870" y="0"/>
            <a:ext cx="2226130" cy="11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1D860-E6BB-0D5A-3F17-31CF3DF80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338" y="291726"/>
            <a:ext cx="1989841" cy="71518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DACC2-06EA-530F-A394-FA6CC113472D}"/>
              </a:ext>
            </a:extLst>
          </p:cNvPr>
          <p:cNvCxnSpPr>
            <a:cxnSpLocks/>
          </p:cNvCxnSpPr>
          <p:nvPr userDrawn="1"/>
        </p:nvCxnSpPr>
        <p:spPr>
          <a:xfrm>
            <a:off x="9965871" y="1131896"/>
            <a:ext cx="2226129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065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4CC30B-25A4-DBAC-B2DF-098D42B6023A}"/>
              </a:ext>
            </a:extLst>
          </p:cNvPr>
          <p:cNvSpPr/>
          <p:nvPr userDrawn="1"/>
        </p:nvSpPr>
        <p:spPr>
          <a:xfrm>
            <a:off x="6096000" y="1604546"/>
            <a:ext cx="6096000" cy="4572402"/>
          </a:xfrm>
          <a:prstGeom prst="rect">
            <a:avLst/>
          </a:prstGeom>
          <a:solidFill>
            <a:schemeClr val="accent3">
              <a:lumMod val="20000"/>
              <a:lumOff val="80000"/>
              <a:alpha val="3685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9117375" cy="715189"/>
          </a:xfrm>
        </p:spPr>
        <p:txBody>
          <a:bodyPr>
            <a:normAutofit/>
          </a:bodyPr>
          <a:lstStyle>
            <a:lvl1pPr>
              <a:defRPr sz="3500" b="1" cap="none" baseline="0">
                <a:solidFill>
                  <a:srgbClr val="A1345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1E0B9-AE0B-436E-B03A-FD2206EED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FD2CA7-D455-DE59-9B6A-A72E7FC831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7371" y="1604553"/>
            <a:ext cx="4917562" cy="4572402"/>
          </a:xfrm>
        </p:spPr>
        <p:txBody>
          <a:bodyPr/>
          <a:lstStyle>
            <a:lvl1pPr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 marL="685800" indent="-228600"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>
                <a:latin typeface="Corbel" panose="020B0503020204020204" pitchFamily="34" charset="0"/>
              </a:defRPr>
            </a:lvl2pPr>
            <a:lvl3pPr marL="11430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3pPr>
            <a:lvl4pPr marL="16002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4pPr>
            <a:lvl5pPr marL="20574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4E4E-A9C5-4287-C532-C76BED93DAE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807199" y="2138811"/>
            <a:ext cx="4697429" cy="3587293"/>
          </a:xfrm>
        </p:spPr>
        <p:txBody>
          <a:bodyPr anchor="ctr"/>
          <a:lstStyle>
            <a:lvl1pPr marL="0" indent="0">
              <a:buClr>
                <a:srgbClr val="A13450"/>
              </a:buClr>
              <a:buNone/>
              <a:defRPr sz="3600" b="1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457200" indent="0">
              <a:buClr>
                <a:srgbClr val="A13450"/>
              </a:buClr>
              <a:buNone/>
              <a:defRPr sz="2800" b="1">
                <a:solidFill>
                  <a:schemeClr val="accent1"/>
                </a:solidFill>
                <a:latin typeface="Corbel" panose="020B0503020204020204" pitchFamily="34" charset="0"/>
              </a:defRPr>
            </a:lvl2pPr>
            <a:lvl3pPr marL="914400" indent="0">
              <a:buClr>
                <a:srgbClr val="A13450"/>
              </a:buClr>
              <a:buNone/>
              <a:defRPr b="1">
                <a:solidFill>
                  <a:schemeClr val="accent1"/>
                </a:solidFill>
                <a:latin typeface="Corbel" panose="020B0503020204020204" pitchFamily="34" charset="0"/>
              </a:defRPr>
            </a:lvl3pPr>
            <a:lvl4pPr marL="1371600" indent="0">
              <a:buClr>
                <a:srgbClr val="A13450"/>
              </a:buClr>
              <a:buNone/>
              <a:defRPr b="1">
                <a:solidFill>
                  <a:schemeClr val="accent1"/>
                </a:solidFill>
                <a:latin typeface="Corbel" panose="020B0503020204020204" pitchFamily="34" charset="0"/>
              </a:defRPr>
            </a:lvl4pPr>
            <a:lvl5pPr marL="1828800" indent="0">
              <a:buClr>
                <a:srgbClr val="A13450"/>
              </a:buClr>
              <a:buNone/>
              <a:defRPr b="1">
                <a:solidFill>
                  <a:schemeClr val="accent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 descr="Open quotation mark with solid fill">
            <a:extLst>
              <a:ext uri="{FF2B5EF4-FFF2-40B4-BE49-F238E27FC236}">
                <a16:creationId xmlns:a16="http://schemas.microsoft.com/office/drawing/2014/main" id="{1E9F379F-B7F7-9164-6643-0E6C99D99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4269" y="1176862"/>
            <a:ext cx="1337732" cy="1337732"/>
          </a:xfrm>
          <a:prstGeom prst="rect">
            <a:avLst/>
          </a:prstGeom>
        </p:spPr>
      </p:pic>
      <p:pic>
        <p:nvPicPr>
          <p:cNvPr id="10" name="Graphic 9" descr="Open quotation mark with solid fill">
            <a:extLst>
              <a:ext uri="{FF2B5EF4-FFF2-40B4-BE49-F238E27FC236}">
                <a16:creationId xmlns:a16="http://schemas.microsoft.com/office/drawing/2014/main" id="{539B26EB-4641-C95B-FFDB-EF7550F27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1175999" y="5266900"/>
            <a:ext cx="1337732" cy="13377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73A6E7-79F5-1926-6DEF-905AD6DB92EE}"/>
              </a:ext>
            </a:extLst>
          </p:cNvPr>
          <p:cNvCxnSpPr>
            <a:cxnSpLocks/>
          </p:cNvCxnSpPr>
          <p:nvPr userDrawn="1"/>
        </p:nvCxnSpPr>
        <p:spPr>
          <a:xfrm>
            <a:off x="0" y="1131896"/>
            <a:ext cx="9804746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90753-D8FA-39E1-7B79-272DF2A2D046}"/>
              </a:ext>
            </a:extLst>
          </p:cNvPr>
          <p:cNvSpPr/>
          <p:nvPr userDrawn="1"/>
        </p:nvSpPr>
        <p:spPr>
          <a:xfrm>
            <a:off x="9965870" y="0"/>
            <a:ext cx="2226130" cy="11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D3DFCF-EEFB-44AB-1628-C19670B9034B}"/>
              </a:ext>
            </a:extLst>
          </p:cNvPr>
          <p:cNvCxnSpPr>
            <a:cxnSpLocks/>
          </p:cNvCxnSpPr>
          <p:nvPr userDrawn="1"/>
        </p:nvCxnSpPr>
        <p:spPr>
          <a:xfrm>
            <a:off x="9965871" y="1131896"/>
            <a:ext cx="2226129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E9B37F3-1F42-6604-A9C7-18A414BF7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338" y="291726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3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9A56-D82E-4901-BECF-52AF260C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794" y="1611984"/>
            <a:ext cx="5323001" cy="4564979"/>
          </a:xfrm>
        </p:spPr>
        <p:txBody>
          <a:bodyPr/>
          <a:lstStyle>
            <a:lvl1pPr>
              <a:buClr>
                <a:srgbClr val="A13450"/>
              </a:buClr>
              <a:defRPr sz="2800">
                <a:latin typeface="Corbel" panose="020B0503020204020204" pitchFamily="34" charset="0"/>
              </a:defRPr>
            </a:lvl1pPr>
            <a:lvl2pPr marL="685800" indent="-228600"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>
                <a:latin typeface="Corbel" panose="020B0503020204020204" pitchFamily="34" charset="0"/>
              </a:defRPr>
            </a:lvl2pPr>
            <a:lvl3pPr marL="11430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3pPr>
            <a:lvl4pPr marL="16002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4pPr>
            <a:lvl5pPr marL="20574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D3D50-004D-4872-A24E-33C43A793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11984"/>
            <a:ext cx="5323001" cy="4564979"/>
          </a:xfrm>
        </p:spPr>
        <p:txBody>
          <a:bodyPr/>
          <a:lstStyle>
            <a:lvl1pPr>
              <a:buClr>
                <a:srgbClr val="A13450"/>
              </a:buClr>
              <a:defRPr sz="2800">
                <a:latin typeface="Corbel" panose="020B0503020204020204" pitchFamily="34" charset="0"/>
              </a:defRPr>
            </a:lvl1pPr>
            <a:lvl2pPr marL="685800" indent="-228600"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>
                <a:latin typeface="Corbel" panose="020B0503020204020204" pitchFamily="34" charset="0"/>
              </a:defRPr>
            </a:lvl2pPr>
            <a:lvl3pPr marL="11430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3pPr>
            <a:lvl4pPr marL="16002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4pPr>
            <a:lvl5pPr marL="20574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C8506-C499-4A06-88C1-CDA7F709E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B9730-005F-1460-DDE3-2A2CB870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9117375" cy="715189"/>
          </a:xfrm>
        </p:spPr>
        <p:txBody>
          <a:bodyPr>
            <a:normAutofit/>
          </a:bodyPr>
          <a:lstStyle>
            <a:lvl1pPr>
              <a:defRPr sz="3500" b="1" cap="none" baseline="0">
                <a:solidFill>
                  <a:srgbClr val="A1345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E4BDB4-8A1C-AD4B-8192-49C9498D5998}"/>
              </a:ext>
            </a:extLst>
          </p:cNvPr>
          <p:cNvCxnSpPr>
            <a:cxnSpLocks/>
          </p:cNvCxnSpPr>
          <p:nvPr userDrawn="1"/>
        </p:nvCxnSpPr>
        <p:spPr>
          <a:xfrm>
            <a:off x="0" y="1131896"/>
            <a:ext cx="9804746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90877B-49F5-A0D5-7B63-B603BA34A5F1}"/>
              </a:ext>
            </a:extLst>
          </p:cNvPr>
          <p:cNvSpPr/>
          <p:nvPr userDrawn="1"/>
        </p:nvSpPr>
        <p:spPr>
          <a:xfrm>
            <a:off x="9965870" y="0"/>
            <a:ext cx="2226130" cy="11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0624B4-704B-43E2-59CE-B20FFFA8AD2E}"/>
              </a:ext>
            </a:extLst>
          </p:cNvPr>
          <p:cNvCxnSpPr>
            <a:cxnSpLocks/>
          </p:cNvCxnSpPr>
          <p:nvPr userDrawn="1"/>
        </p:nvCxnSpPr>
        <p:spPr>
          <a:xfrm>
            <a:off x="9965871" y="1131896"/>
            <a:ext cx="2226129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5AF1FB7-8D4F-5D03-6E42-418EA08EE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338" y="291726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11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E2F52-E43C-4167-BB23-F6CBC637B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A601FB-4A1D-4306-04CF-5F8AC2D5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9117375" cy="715189"/>
          </a:xfrm>
        </p:spPr>
        <p:txBody>
          <a:bodyPr>
            <a:normAutofit/>
          </a:bodyPr>
          <a:lstStyle>
            <a:lvl1pPr>
              <a:defRPr sz="3500" b="1" cap="none" baseline="0">
                <a:solidFill>
                  <a:srgbClr val="A13450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4C84C6-C012-7182-5DC8-02EEAB6F5FA0}"/>
              </a:ext>
            </a:extLst>
          </p:cNvPr>
          <p:cNvCxnSpPr>
            <a:cxnSpLocks/>
          </p:cNvCxnSpPr>
          <p:nvPr userDrawn="1"/>
        </p:nvCxnSpPr>
        <p:spPr>
          <a:xfrm>
            <a:off x="0" y="1131896"/>
            <a:ext cx="9804746" cy="0"/>
          </a:xfrm>
          <a:prstGeom prst="line">
            <a:avLst/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D37B88C-A7FA-F8DE-5BE0-5A3103972923}"/>
              </a:ext>
            </a:extLst>
          </p:cNvPr>
          <p:cNvSpPr/>
          <p:nvPr userDrawn="1"/>
        </p:nvSpPr>
        <p:spPr>
          <a:xfrm>
            <a:off x="9965870" y="0"/>
            <a:ext cx="2226130" cy="11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940E44-8DE9-4E7E-6337-35D3869B951B}"/>
              </a:ext>
            </a:extLst>
          </p:cNvPr>
          <p:cNvCxnSpPr>
            <a:cxnSpLocks/>
          </p:cNvCxnSpPr>
          <p:nvPr userDrawn="1"/>
        </p:nvCxnSpPr>
        <p:spPr>
          <a:xfrm>
            <a:off x="9965871" y="1131896"/>
            <a:ext cx="2226129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12ADDEC-161E-C7F4-FA6C-91E46C5E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338" y="291726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3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9285F8B-F959-CC4D-44F9-E61334440C42}"/>
              </a:ext>
            </a:extLst>
          </p:cNvPr>
          <p:cNvSpPr/>
          <p:nvPr userDrawn="1"/>
        </p:nvSpPr>
        <p:spPr>
          <a:xfrm>
            <a:off x="0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8E582303-9116-0DC4-2E3E-6050BEE2AFF9}"/>
              </a:ext>
            </a:extLst>
          </p:cNvPr>
          <p:cNvSpPr/>
          <p:nvPr userDrawn="1"/>
        </p:nvSpPr>
        <p:spPr>
          <a:xfrm>
            <a:off x="-7461" y="2905040"/>
            <a:ext cx="1830306" cy="3952959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3DA14-5EC1-608F-4E72-13E582C15C89}"/>
              </a:ext>
            </a:extLst>
          </p:cNvPr>
          <p:cNvSpPr/>
          <p:nvPr userDrawn="1"/>
        </p:nvSpPr>
        <p:spPr>
          <a:xfrm>
            <a:off x="9888467" y="0"/>
            <a:ext cx="2313917" cy="131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0D865637-E8E6-7019-4939-D3D1C7B3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081" y="532309"/>
            <a:ext cx="1516534" cy="574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04C83-ABC7-4DC2-AB20-0DF2BBEF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1214563"/>
            <a:ext cx="11605230" cy="1058748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F72AC436-05EE-92EF-AF17-28C929A19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5" y="217233"/>
            <a:ext cx="2967705" cy="889110"/>
          </a:xfrm>
          <a:prstGeom prst="rect">
            <a:avLst/>
          </a:prstGeom>
        </p:spPr>
      </p:pic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187574AD-C396-AC24-49E0-B77C7B32B96F}"/>
              </a:ext>
            </a:extLst>
          </p:cNvPr>
          <p:cNvSpPr>
            <a:spLocks/>
          </p:cNvSpPr>
          <p:nvPr userDrawn="1"/>
        </p:nvSpPr>
        <p:spPr>
          <a:xfrm>
            <a:off x="2058249" y="2442182"/>
            <a:ext cx="1830306" cy="4415817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553A75C9-72BE-7627-B34E-00B1F2AFDB0F}"/>
              </a:ext>
            </a:extLst>
          </p:cNvPr>
          <p:cNvSpPr/>
          <p:nvPr userDrawn="1"/>
        </p:nvSpPr>
        <p:spPr>
          <a:xfrm>
            <a:off x="4123959" y="4032325"/>
            <a:ext cx="1830306" cy="2825674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3EAF13E8-521F-25D8-513E-7C782D3DBA31}"/>
              </a:ext>
            </a:extLst>
          </p:cNvPr>
          <p:cNvSpPr/>
          <p:nvPr userDrawn="1"/>
        </p:nvSpPr>
        <p:spPr>
          <a:xfrm>
            <a:off x="6189669" y="3310965"/>
            <a:ext cx="1830306" cy="3547034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53A55F44-9BBE-C793-F056-2C69A2CCF131}"/>
              </a:ext>
            </a:extLst>
          </p:cNvPr>
          <p:cNvSpPr/>
          <p:nvPr userDrawn="1"/>
        </p:nvSpPr>
        <p:spPr>
          <a:xfrm>
            <a:off x="8255379" y="3694515"/>
            <a:ext cx="1870910" cy="3163484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7614560A-DADB-8A2B-FF62-1251EEF27EBC}"/>
              </a:ext>
            </a:extLst>
          </p:cNvPr>
          <p:cNvSpPr/>
          <p:nvPr userDrawn="1"/>
        </p:nvSpPr>
        <p:spPr>
          <a:xfrm>
            <a:off x="10361694" y="2905041"/>
            <a:ext cx="1830306" cy="3952959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65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419AB-6557-4914-A2C9-DD4338DE0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D17717-685D-BEB8-965C-F4D888543E1B}"/>
              </a:ext>
            </a:extLst>
          </p:cNvPr>
          <p:cNvSpPr/>
          <p:nvPr userDrawn="1"/>
        </p:nvSpPr>
        <p:spPr>
          <a:xfrm>
            <a:off x="9965870" y="0"/>
            <a:ext cx="2226130" cy="1131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15AB1A-CAFF-1490-EAD0-BF8A374D2939}"/>
              </a:ext>
            </a:extLst>
          </p:cNvPr>
          <p:cNvCxnSpPr>
            <a:cxnSpLocks/>
          </p:cNvCxnSpPr>
          <p:nvPr userDrawn="1"/>
        </p:nvCxnSpPr>
        <p:spPr>
          <a:xfrm>
            <a:off x="9965871" y="1131896"/>
            <a:ext cx="2226129" cy="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8324B1-0470-C337-6FF4-E55A93DA6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3338" y="291726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52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2097BA-D016-F07E-A238-A9296E863767}"/>
              </a:ext>
            </a:extLst>
          </p:cNvPr>
          <p:cNvSpPr/>
          <p:nvPr userDrawn="1"/>
        </p:nvSpPr>
        <p:spPr>
          <a:xfrm>
            <a:off x="0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76FB98-54A7-6B1C-6140-F2E601A49428}"/>
              </a:ext>
            </a:extLst>
          </p:cNvPr>
          <p:cNvSpPr/>
          <p:nvPr userDrawn="1"/>
        </p:nvSpPr>
        <p:spPr>
          <a:xfrm>
            <a:off x="-10384" y="0"/>
            <a:ext cx="8639574" cy="55942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4CA4AB-28E7-BD9F-FBF8-DE473CA4B561}"/>
              </a:ext>
            </a:extLst>
          </p:cNvPr>
          <p:cNvSpPr/>
          <p:nvPr userDrawn="1"/>
        </p:nvSpPr>
        <p:spPr>
          <a:xfrm>
            <a:off x="-10384" y="2543382"/>
            <a:ext cx="8639574" cy="30508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100000"/>
                  <a:alpha val="2026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04C83-ABC7-4DC2-AB20-0DF2BBEF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254000"/>
            <a:ext cx="8063215" cy="1816711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B1F303D2-8690-44E7-CA93-4B77780B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507" y="5899295"/>
            <a:ext cx="1887108" cy="714302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0ADEB30A-6E40-8A3F-622E-B93397311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5" y="5318103"/>
            <a:ext cx="3879850" cy="116238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32341A-0A27-B5E9-40E2-6C7C923A1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8573" y="3476360"/>
            <a:ext cx="5863472" cy="407774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B436F0-67DF-7A21-0D28-C4954DE76123}"/>
              </a:ext>
            </a:extLst>
          </p:cNvPr>
          <p:cNvSpPr txBox="1">
            <a:spLocks/>
          </p:cNvSpPr>
          <p:nvPr userDrawn="1"/>
        </p:nvSpPr>
        <p:spPr>
          <a:xfrm>
            <a:off x="1520097" y="2929605"/>
            <a:ext cx="6341948" cy="537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rgbClr val="A13450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Contact IEU: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C16A9-F488-8AAC-496A-3123BD841A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96" y="3561261"/>
            <a:ext cx="250977" cy="185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FE0A22-B4BA-94F7-FB95-5C39C9E7DD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22" y="3995402"/>
            <a:ext cx="296451" cy="20531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4B6AFC-236E-A8CE-8C26-4D11FC72F1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98573" y="4339793"/>
            <a:ext cx="5863472" cy="402548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115F49C-07A8-A174-CAB3-9D685408F56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98573" y="3931737"/>
            <a:ext cx="5863472" cy="40254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mountain range with trees and clouds&#10;&#10;Description automatically generated">
            <a:extLst>
              <a:ext uri="{FF2B5EF4-FFF2-40B4-BE49-F238E27FC236}">
                <a16:creationId xmlns:a16="http://schemas.microsoft.com/office/drawing/2014/main" id="{66F85EF5-6D44-CA83-50AE-101C59054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384" y="-2320"/>
            <a:ext cx="3428999" cy="5599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4D925-2E73-A7FA-B9D9-D11A8055A9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725" y="4423608"/>
            <a:ext cx="246848" cy="2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87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DC192AE-F40C-BC6B-6E5E-2686CC7E4178}"/>
              </a:ext>
            </a:extLst>
          </p:cNvPr>
          <p:cNvSpPr/>
          <p:nvPr userDrawn="1"/>
        </p:nvSpPr>
        <p:spPr>
          <a:xfrm>
            <a:off x="0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76FB98-54A7-6B1C-6140-F2E601A49428}"/>
              </a:ext>
            </a:extLst>
          </p:cNvPr>
          <p:cNvSpPr/>
          <p:nvPr userDrawn="1"/>
        </p:nvSpPr>
        <p:spPr>
          <a:xfrm>
            <a:off x="-10384" y="0"/>
            <a:ext cx="8639574" cy="55942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4CA4AB-28E7-BD9F-FBF8-DE473CA4B561}"/>
              </a:ext>
            </a:extLst>
          </p:cNvPr>
          <p:cNvSpPr/>
          <p:nvPr userDrawn="1"/>
        </p:nvSpPr>
        <p:spPr>
          <a:xfrm>
            <a:off x="-10384" y="2543382"/>
            <a:ext cx="8639574" cy="30508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100000"/>
                  <a:alpha val="2026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B1F303D2-8690-44E7-CA93-4B77780B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1507" y="5899295"/>
            <a:ext cx="1887108" cy="714302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0ADEB30A-6E40-8A3F-622E-B93397311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5" y="5318103"/>
            <a:ext cx="3879850" cy="116238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32341A-0A27-B5E9-40E2-6C7C923A1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8573" y="3476360"/>
            <a:ext cx="5863472" cy="407774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B436F0-67DF-7A21-0D28-C4954DE76123}"/>
              </a:ext>
            </a:extLst>
          </p:cNvPr>
          <p:cNvSpPr txBox="1">
            <a:spLocks/>
          </p:cNvSpPr>
          <p:nvPr userDrawn="1"/>
        </p:nvSpPr>
        <p:spPr>
          <a:xfrm>
            <a:off x="1520097" y="2929605"/>
            <a:ext cx="6341948" cy="537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rgbClr val="A13450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Contact IEU: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C16A9-F488-8AAC-496A-3123BD841A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596" y="3561261"/>
            <a:ext cx="250977" cy="185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FE0A22-B4BA-94F7-FB95-5C39C9E7DD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22" y="3995402"/>
            <a:ext cx="296451" cy="20531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54B6AFC-236E-A8CE-8C26-4D11FC72F14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98573" y="4339793"/>
            <a:ext cx="5863472" cy="402548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115F49C-07A8-A174-CAB3-9D685408F56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98573" y="3931737"/>
            <a:ext cx="5863472" cy="40254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852350-0CA8-6817-F460-3902B4E84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254000"/>
            <a:ext cx="8063215" cy="1816711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wooden bridge over a forest&#10;&#10;Description automatically generated">
            <a:extLst>
              <a:ext uri="{FF2B5EF4-FFF2-40B4-BE49-F238E27FC236}">
                <a16:creationId xmlns:a16="http://schemas.microsoft.com/office/drawing/2014/main" id="{2CE65695-9675-C201-6643-D5E50B380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989" y="0"/>
            <a:ext cx="3434192" cy="5594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498496-AC32-7D3D-00D7-96B2BE97A3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725" y="4423608"/>
            <a:ext cx="246848" cy="2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images of different types of land&#10;&#10;Description automatically generated">
            <a:extLst>
              <a:ext uri="{FF2B5EF4-FFF2-40B4-BE49-F238E27FC236}">
                <a16:creationId xmlns:a16="http://schemas.microsoft.com/office/drawing/2014/main" id="{D78076CB-7045-6277-424B-8950F5F8F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" y="-8713"/>
            <a:ext cx="12207490" cy="6866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03DA14-5EC1-608F-4E72-13E582C15C89}"/>
              </a:ext>
            </a:extLst>
          </p:cNvPr>
          <p:cNvSpPr/>
          <p:nvPr userDrawn="1"/>
        </p:nvSpPr>
        <p:spPr>
          <a:xfrm>
            <a:off x="9888467" y="0"/>
            <a:ext cx="2313917" cy="131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0D865637-E8E6-7019-4939-D3D1C7B3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081" y="532309"/>
            <a:ext cx="1516534" cy="574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04C83-ABC7-4DC2-AB20-0DF2BBEF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1214563"/>
            <a:ext cx="11605230" cy="1058748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 descr="A black and white logo&#10;&#10;Description automatically generated">
            <a:extLst>
              <a:ext uri="{FF2B5EF4-FFF2-40B4-BE49-F238E27FC236}">
                <a16:creationId xmlns:a16="http://schemas.microsoft.com/office/drawing/2014/main" id="{F72AC436-05EE-92EF-AF17-28C929A196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85" y="217233"/>
            <a:ext cx="2967705" cy="8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9285F8B-F959-CC4D-44F9-E61334440C42}"/>
              </a:ext>
            </a:extLst>
          </p:cNvPr>
          <p:cNvSpPr/>
          <p:nvPr userDrawn="1"/>
        </p:nvSpPr>
        <p:spPr>
          <a:xfrm>
            <a:off x="0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3DA14-5EC1-608F-4E72-13E582C15C89}"/>
              </a:ext>
            </a:extLst>
          </p:cNvPr>
          <p:cNvSpPr/>
          <p:nvPr userDrawn="1"/>
        </p:nvSpPr>
        <p:spPr>
          <a:xfrm>
            <a:off x="9888467" y="0"/>
            <a:ext cx="2313917" cy="131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79ED1C-BC5A-4101-A82B-56ED804871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3298847" y="-3296448"/>
            <a:ext cx="5594306" cy="12191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0F1AD0-0DCE-7A67-9510-1598C233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30" t="84" b="609"/>
          <a:stretch/>
        </p:blipFill>
        <p:spPr>
          <a:xfrm rot="5400000">
            <a:off x="3294106" y="-2956614"/>
            <a:ext cx="5603792" cy="122127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E4962-32A2-0668-FD4F-422ECD9552A5}"/>
              </a:ext>
            </a:extLst>
          </p:cNvPr>
          <p:cNvSpPr/>
          <p:nvPr userDrawn="1"/>
        </p:nvSpPr>
        <p:spPr>
          <a:xfrm>
            <a:off x="-10384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9569BB16-FE48-964A-1DFE-6A70DF12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123" y="5899295"/>
            <a:ext cx="1887108" cy="7143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8243B7C-8328-1261-161A-77D24648E835}"/>
              </a:ext>
            </a:extLst>
          </p:cNvPr>
          <p:cNvSpPr/>
          <p:nvPr userDrawn="1"/>
        </p:nvSpPr>
        <p:spPr>
          <a:xfrm>
            <a:off x="0" y="2545845"/>
            <a:ext cx="12192000" cy="305086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530D08C5-BA65-2534-8C2E-C3F0C6AA98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1" y="5318103"/>
            <a:ext cx="3879850" cy="116238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4D3BA75-A8F8-6D72-A0CF-2EF40FBAA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584" y="1319002"/>
            <a:ext cx="8063215" cy="2452631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BD2B5C-BB2A-6BF6-7DE3-4C64DB391368}"/>
              </a:ext>
            </a:extLst>
          </p:cNvPr>
          <p:cNvSpPr/>
          <p:nvPr userDrawn="1"/>
        </p:nvSpPr>
        <p:spPr>
          <a:xfrm>
            <a:off x="-10384" y="0"/>
            <a:ext cx="12212768" cy="377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0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565347-2616-9ABE-AE87-D90137437930}"/>
              </a:ext>
            </a:extLst>
          </p:cNvPr>
          <p:cNvSpPr/>
          <p:nvPr userDrawn="1"/>
        </p:nvSpPr>
        <p:spPr>
          <a:xfrm>
            <a:off x="-10384" y="5799252"/>
            <a:ext cx="12202384" cy="10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CC806D-C628-5279-C822-FA51FA3F93B1}"/>
              </a:ext>
            </a:extLst>
          </p:cNvPr>
          <p:cNvSpPr/>
          <p:nvPr userDrawn="1"/>
        </p:nvSpPr>
        <p:spPr>
          <a:xfrm>
            <a:off x="-10384" y="0"/>
            <a:ext cx="8639574" cy="55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F56D8-7846-E944-11A9-3C63BFD35822}"/>
              </a:ext>
            </a:extLst>
          </p:cNvPr>
          <p:cNvSpPr/>
          <p:nvPr userDrawn="1"/>
        </p:nvSpPr>
        <p:spPr>
          <a:xfrm>
            <a:off x="-10384" y="2543382"/>
            <a:ext cx="8639574" cy="30508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100000"/>
                  <a:alpha val="2026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pink text&#10;&#10;Description automatically generated">
            <a:extLst>
              <a:ext uri="{FF2B5EF4-FFF2-40B4-BE49-F238E27FC236}">
                <a16:creationId xmlns:a16="http://schemas.microsoft.com/office/drawing/2014/main" id="{62D837BA-D9D2-4299-0FE8-E4A96646A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1123" y="5899295"/>
            <a:ext cx="1887108" cy="71430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CCD60235-B7E6-8C11-7396-5AC68006FD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1" y="5318103"/>
            <a:ext cx="3879850" cy="1162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04C83-ABC7-4DC2-AB20-0DF2BBEF3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5" y="2338371"/>
            <a:ext cx="8063215" cy="2452631"/>
          </a:xfr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C32D1-68C0-D369-8E12-9E72EC344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 rot="5400000">
            <a:off x="7680378" y="1082622"/>
            <a:ext cx="5594242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17946"/>
            <a:ext cx="9804746" cy="1097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8962815" cy="715189"/>
          </a:xfrm>
        </p:spPr>
        <p:txBody>
          <a:bodyPr>
            <a:normAutofit/>
          </a:bodyPr>
          <a:lstStyle>
            <a:lvl1pPr>
              <a:defRPr sz="3500" b="1" i="0" cap="none" baseline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BBE5-7A11-4926-841B-D82AF8F4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1647418"/>
            <a:ext cx="10807830" cy="4351338"/>
          </a:xfr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>
              <a:lnSpc>
                <a:spcPct val="70000"/>
              </a:lnSpc>
              <a:buClr>
                <a:srgbClr val="A13450"/>
              </a:buClr>
              <a:defRPr>
                <a:latin typeface="Corbel" panose="020B0503020204020204" pitchFamily="34" charset="0"/>
              </a:defRPr>
            </a:lvl2pPr>
            <a:lvl3pPr>
              <a:lnSpc>
                <a:spcPct val="70000"/>
              </a:lnSpc>
              <a:buClr>
                <a:srgbClr val="A13450"/>
              </a:buClr>
              <a:defRPr>
                <a:latin typeface="Corbel" panose="020B0503020204020204" pitchFamily="34" charset="0"/>
              </a:defRPr>
            </a:lvl3pPr>
            <a:lvl4pPr>
              <a:lnSpc>
                <a:spcPct val="70000"/>
              </a:lnSpc>
              <a:buClr>
                <a:srgbClr val="A13450"/>
              </a:buClr>
              <a:defRPr>
                <a:latin typeface="Corbel" panose="020B0503020204020204" pitchFamily="34" charset="0"/>
              </a:defRPr>
            </a:lvl4pPr>
            <a:lvl5pPr>
              <a:lnSpc>
                <a:spcPct val="70000"/>
              </a:lnSpc>
              <a:buClr>
                <a:srgbClr val="A13450"/>
              </a:buCl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CC441-5359-8EEC-71EB-07D4A8807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DEBB88-21C6-6A63-2185-861CBB601E16}"/>
              </a:ext>
            </a:extLst>
          </p:cNvPr>
          <p:cNvSpPr/>
          <p:nvPr userDrawn="1"/>
        </p:nvSpPr>
        <p:spPr>
          <a:xfrm>
            <a:off x="9976758" y="217946"/>
            <a:ext cx="2215242" cy="1097847"/>
          </a:xfrm>
          <a:prstGeom prst="rect">
            <a:avLst/>
          </a:prstGeom>
          <a:solidFill>
            <a:schemeClr val="accent3">
              <a:lumMod val="20000"/>
              <a:lumOff val="80000"/>
              <a:alpha val="3685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113580-4BFC-2DC6-D9BA-0BE981A3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626" y="432034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B3D49-456D-C6D4-2811-6371AD720548}"/>
              </a:ext>
            </a:extLst>
          </p:cNvPr>
          <p:cNvSpPr/>
          <p:nvPr userDrawn="1"/>
        </p:nvSpPr>
        <p:spPr>
          <a:xfrm>
            <a:off x="9888467" y="0"/>
            <a:ext cx="2313917" cy="1319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ndscape of a mountain range&#10;&#10;Description automatically generated with medium confidence">
            <a:extLst>
              <a:ext uri="{FF2B5EF4-FFF2-40B4-BE49-F238E27FC236}">
                <a16:creationId xmlns:a16="http://schemas.microsoft.com/office/drawing/2014/main" id="{D11AF3F9-DBA1-F429-6E40-61EE13991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3" y="-14006"/>
            <a:ext cx="12192001" cy="15661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859245"/>
            <a:ext cx="9804746" cy="1097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1050575"/>
            <a:ext cx="8962815" cy="715189"/>
          </a:xfrm>
        </p:spPr>
        <p:txBody>
          <a:bodyPr>
            <a:normAutofit/>
          </a:bodyPr>
          <a:lstStyle>
            <a:lvl1pPr>
              <a:defRPr sz="3500" b="1" i="0" cap="none" baseline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BBE5-7A11-4926-841B-D82AF8F4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2148422"/>
            <a:ext cx="10807830" cy="3850333"/>
          </a:xfrm>
        </p:spPr>
        <p:txBody>
          <a:bodyPr/>
          <a:lstStyle>
            <a:lvl1pPr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>
              <a:buClr>
                <a:srgbClr val="A13450"/>
              </a:buClr>
              <a:defRPr>
                <a:latin typeface="Corbel" panose="020B0503020204020204" pitchFamily="34" charset="0"/>
              </a:defRPr>
            </a:lvl2pPr>
            <a:lvl3pPr>
              <a:buClr>
                <a:srgbClr val="A13450"/>
              </a:buClr>
              <a:defRPr>
                <a:latin typeface="Corbel" panose="020B0503020204020204" pitchFamily="34" charset="0"/>
              </a:defRPr>
            </a:lvl3pPr>
            <a:lvl4pPr>
              <a:buClr>
                <a:srgbClr val="A13450"/>
              </a:buClr>
              <a:defRPr>
                <a:latin typeface="Corbel" panose="020B0503020204020204" pitchFamily="34" charset="0"/>
              </a:defRPr>
            </a:lvl4pPr>
            <a:lvl5pPr>
              <a:buClr>
                <a:srgbClr val="A13450"/>
              </a:buCl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CC441-5359-8EEC-71EB-07D4A8807F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6B4AE-D3F8-FACB-7889-E65D1B1E2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3" y="6035950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6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a forest&#10;&#10;Description automatically generated">
            <a:extLst>
              <a:ext uri="{FF2B5EF4-FFF2-40B4-BE49-F238E27FC236}">
                <a16:creationId xmlns:a16="http://schemas.microsoft.com/office/drawing/2014/main" id="{A0A23E3F-5971-1C2C-0012-E635E133A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2689" y="1875489"/>
            <a:ext cx="1410511" cy="8554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17946"/>
            <a:ext cx="9804746" cy="1097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8962815" cy="715189"/>
          </a:xfrm>
        </p:spPr>
        <p:txBody>
          <a:bodyPr>
            <a:normAutofit/>
          </a:bodyPr>
          <a:lstStyle>
            <a:lvl1pPr>
              <a:defRPr sz="3500" b="1" i="0" cap="none" baseline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BBE5-7A11-4926-841B-D82AF8F4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1647418"/>
            <a:ext cx="10807830" cy="3702795"/>
          </a:xfrm>
        </p:spPr>
        <p:txBody>
          <a:bodyPr/>
          <a:lstStyle>
            <a:lvl1pPr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 marL="685800" indent="-228600"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>
                <a:latin typeface="Corbel" panose="020B0503020204020204" pitchFamily="34" charset="0"/>
              </a:defRPr>
            </a:lvl2pPr>
            <a:lvl3pPr marL="11430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3pPr>
            <a:lvl4pPr marL="16002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4pPr>
            <a:lvl5pPr marL="2057400" indent="-228600">
              <a:buClr>
                <a:srgbClr val="A13450"/>
              </a:buClr>
              <a:buFont typeface="Wingdings" pitchFamily="2" charset="2"/>
              <a:buChar char="§"/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DEBB88-21C6-6A63-2185-861CBB601E16}"/>
              </a:ext>
            </a:extLst>
          </p:cNvPr>
          <p:cNvSpPr/>
          <p:nvPr userDrawn="1"/>
        </p:nvSpPr>
        <p:spPr>
          <a:xfrm>
            <a:off x="9976758" y="217946"/>
            <a:ext cx="2215242" cy="1097847"/>
          </a:xfrm>
          <a:prstGeom prst="rect">
            <a:avLst/>
          </a:prstGeom>
          <a:solidFill>
            <a:schemeClr val="accent3">
              <a:lumMod val="20000"/>
              <a:lumOff val="80000"/>
              <a:alpha val="3685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113580-4BFC-2DC6-D9BA-0BE981A3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626" y="432034"/>
            <a:ext cx="1989841" cy="715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70099-C8D4-BDC2-5B28-EA92180F67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713926-5478-BA72-F536-6DDF0F7BA92F}"/>
              </a:ext>
            </a:extLst>
          </p:cNvPr>
          <p:cNvSpPr/>
          <p:nvPr userDrawn="1"/>
        </p:nvSpPr>
        <p:spPr>
          <a:xfrm>
            <a:off x="0" y="5577605"/>
            <a:ext cx="9134858" cy="104233"/>
          </a:xfrm>
          <a:prstGeom prst="rect">
            <a:avLst/>
          </a:prstGeom>
          <a:solidFill>
            <a:srgbClr val="A135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82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B8C5ED-DF36-8E3A-4556-4CF036E1F471}"/>
              </a:ext>
            </a:extLst>
          </p:cNvPr>
          <p:cNvSpPr/>
          <p:nvPr userDrawn="1"/>
        </p:nvSpPr>
        <p:spPr>
          <a:xfrm>
            <a:off x="0" y="217946"/>
            <a:ext cx="9804746" cy="1097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CED2-56F4-4F23-91A4-A17E3F96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409276"/>
            <a:ext cx="8962815" cy="715189"/>
          </a:xfrm>
        </p:spPr>
        <p:txBody>
          <a:bodyPr>
            <a:normAutofit/>
          </a:bodyPr>
          <a:lstStyle>
            <a:lvl1pPr>
              <a:defRPr sz="3500" b="1" i="0" cap="none" baseline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BBE5-7A11-4926-841B-D82AF8F4F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1" y="1647418"/>
            <a:ext cx="10807830" cy="3702795"/>
          </a:xfrm>
        </p:spPr>
        <p:txBody>
          <a:bodyPr/>
          <a:lstStyle>
            <a:lvl1pPr>
              <a:buClr>
                <a:srgbClr val="A13450"/>
              </a:buClr>
              <a:defRPr>
                <a:latin typeface="Corbel" panose="020B0503020204020204" pitchFamily="34" charset="0"/>
              </a:defRPr>
            </a:lvl1pPr>
            <a:lvl2pPr>
              <a:buClr>
                <a:srgbClr val="A13450"/>
              </a:buClr>
              <a:defRPr>
                <a:latin typeface="Corbel" panose="020B0503020204020204" pitchFamily="34" charset="0"/>
              </a:defRPr>
            </a:lvl2pPr>
            <a:lvl3pPr>
              <a:buClr>
                <a:srgbClr val="A13450"/>
              </a:buClr>
              <a:defRPr>
                <a:latin typeface="Corbel" panose="020B0503020204020204" pitchFamily="34" charset="0"/>
              </a:defRPr>
            </a:lvl3pPr>
            <a:lvl4pPr>
              <a:buClr>
                <a:srgbClr val="A13450"/>
              </a:buClr>
              <a:defRPr>
                <a:latin typeface="Corbel" panose="020B0503020204020204" pitchFamily="34" charset="0"/>
              </a:defRPr>
            </a:lvl4pPr>
            <a:lvl5pPr>
              <a:buClr>
                <a:srgbClr val="A13450"/>
              </a:buClr>
              <a:defRPr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DEBB88-21C6-6A63-2185-861CBB601E16}"/>
              </a:ext>
            </a:extLst>
          </p:cNvPr>
          <p:cNvSpPr/>
          <p:nvPr userDrawn="1"/>
        </p:nvSpPr>
        <p:spPr>
          <a:xfrm>
            <a:off x="9976758" y="217946"/>
            <a:ext cx="2215242" cy="1097847"/>
          </a:xfrm>
          <a:prstGeom prst="rect">
            <a:avLst/>
          </a:prstGeom>
          <a:solidFill>
            <a:schemeClr val="accent3">
              <a:lumMod val="20000"/>
              <a:lumOff val="80000"/>
              <a:alpha val="3685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113580-4BFC-2DC6-D9BA-0BE981A3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626" y="432034"/>
            <a:ext cx="1989841" cy="715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BD6FE-FF06-7B18-1F4E-33FD20190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414" y="5447489"/>
            <a:ext cx="1410511" cy="1410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F62DA4-B788-164F-7ED3-A80FCF8F71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7879" y="6365777"/>
            <a:ext cx="443845" cy="443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EEACD-4BE4-3B78-C949-7609E44FE4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2052" y="5447489"/>
            <a:ext cx="1410511" cy="1410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FDAF1B-2F34-96E1-A590-E3577EE0CB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4690" y="5447489"/>
            <a:ext cx="1410511" cy="1410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330B35-D833-5936-CB62-8ADF8CF3CD83}"/>
              </a:ext>
            </a:extLst>
          </p:cNvPr>
          <p:cNvSpPr/>
          <p:nvPr userDrawn="1"/>
        </p:nvSpPr>
        <p:spPr>
          <a:xfrm>
            <a:off x="0" y="5577605"/>
            <a:ext cx="9134858" cy="104233"/>
          </a:xfrm>
          <a:prstGeom prst="rect">
            <a:avLst/>
          </a:prstGeom>
          <a:solidFill>
            <a:srgbClr val="A135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6594A-5151-47A2-90DE-0303EB3E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14EE7-8F6E-4E3E-860C-CFB6E8A3F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1092"/>
            <a:ext cx="10515600" cy="4545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09A18-D909-3D5C-FC30-0361BFAC2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626" y="432034"/>
            <a:ext cx="1989841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87" r:id="rId3"/>
    <p:sldLayoutId id="2147483680" r:id="rId4"/>
    <p:sldLayoutId id="2147483669" r:id="rId5"/>
    <p:sldLayoutId id="2147483662" r:id="rId6"/>
    <p:sldLayoutId id="2147483681" r:id="rId7"/>
    <p:sldLayoutId id="2147483683" r:id="rId8"/>
    <p:sldLayoutId id="2147483684" r:id="rId9"/>
    <p:sldLayoutId id="2147483671" r:id="rId10"/>
    <p:sldLayoutId id="2147483675" r:id="rId11"/>
    <p:sldLayoutId id="2147483677" r:id="rId12"/>
    <p:sldLayoutId id="2147483678" r:id="rId13"/>
    <p:sldLayoutId id="2147483686" r:id="rId14"/>
    <p:sldLayoutId id="2147483685" r:id="rId15"/>
    <p:sldLayoutId id="2147483667" r:id="rId16"/>
    <p:sldLayoutId id="2147483676" r:id="rId17"/>
    <p:sldLayoutId id="2147483663" r:id="rId18"/>
    <p:sldLayoutId id="2147483664" r:id="rId19"/>
    <p:sldLayoutId id="2147483665" r:id="rId20"/>
    <p:sldLayoutId id="2147483670" r:id="rId21"/>
    <p:sldLayoutId id="214748367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 dirty="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E92E0D-883A-4490-05B0-FB462A0B02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Condensed"/>
              </a:rPr>
              <a:t>Approaches to Evaluating Transformational Change at the Green Climate Fund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131AF2C-1FE3-9682-80FE-2B9722629CA8}"/>
              </a:ext>
            </a:extLst>
          </p:cNvPr>
          <p:cNvSpPr txBox="1">
            <a:spLocks/>
          </p:cNvSpPr>
          <p:nvPr/>
        </p:nvSpPr>
        <p:spPr>
          <a:xfrm>
            <a:off x="287634" y="2706431"/>
            <a:ext cx="8063215" cy="2452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b="1" i="0" kern="120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2100" dirty="0">
                <a:latin typeface="Helvetica Neue Condensed"/>
              </a:rPr>
              <a:t>Presented by Martin Prowse</a:t>
            </a:r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1271536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6F84-E667-6347-D6D2-4239A76F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rbel"/>
              </a:rPr>
              <a:t>L</a:t>
            </a:r>
            <a:r>
              <a:rPr lang="en-US" dirty="0" err="1">
                <a:latin typeface="Corbel"/>
              </a:rPr>
              <a:t>essons</a:t>
            </a:r>
            <a:r>
              <a:rPr lang="en-US" dirty="0">
                <a:latin typeface="Corbel"/>
              </a:rPr>
              <a:t> learnt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15C37E-D744-E8DF-915B-18A0B7CE93E7}"/>
              </a:ext>
            </a:extLst>
          </p:cNvPr>
          <p:cNvSpPr>
            <a:spLocks noGrp="1"/>
          </p:cNvSpPr>
          <p:nvPr/>
        </p:nvSpPr>
        <p:spPr>
          <a:xfrm>
            <a:off x="-154983" y="1714171"/>
            <a:ext cx="12238126" cy="48222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100" i="1" dirty="0">
                <a:latin typeface="Corbel"/>
                <a:ea typeface="+mn-lt"/>
                <a:cs typeface="+mn-lt"/>
              </a:rPr>
              <a:t>Transformational change is essential to the global effort to mitigate and adapt to climate change. Just transition is increasingly part of this landscape.</a:t>
            </a:r>
            <a:endParaRPr lang="en-US" sz="3100" dirty="0">
              <a:latin typeface="Corbel"/>
              <a:ea typeface="Calibri" panose="020F0502020204030204"/>
              <a:cs typeface="Calibri" panose="020F0502020204030204"/>
            </a:endParaRP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100" b="1" dirty="0">
              <a:latin typeface="Corbel"/>
              <a:ea typeface="+mn-lt"/>
              <a:cs typeface="+mn-lt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ea typeface="+mn-lt"/>
                <a:cs typeface="Calibri" panose="020F0502020204030204" pitchFamily="34" charset="0"/>
              </a:rPr>
              <a:t>There is significant potential for international learning </a:t>
            </a:r>
            <a:r>
              <a:rPr lang="en-US" dirty="0">
                <a:ea typeface="+mn-lt"/>
                <a:cs typeface="Calibri" panose="020F0502020204030204" pitchFamily="34" charset="0"/>
              </a:rPr>
              <a:t>to improve the purposeful design and quality of policies, financial support, and collaboration between stakeholders, especially between non-Annex I countries</a:t>
            </a:r>
            <a:endParaRPr lang="en-US" dirty="0">
              <a:ea typeface="Calibri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ea typeface="Calibri"/>
                <a:cs typeface="Calibri"/>
              </a:rPr>
              <a:t>Learning should capture the best practices for policies and processes while recognizing there is no one-size-fits-all approach</a:t>
            </a:r>
            <a:r>
              <a:rPr lang="en-US" dirty="0">
                <a:ea typeface="Calibri"/>
                <a:cs typeface="Calibri"/>
              </a:rPr>
              <a:t>, given that it depends on national contexts, circumstances and development priorities</a:t>
            </a: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Increasingly, </a:t>
            </a:r>
            <a:r>
              <a:rPr lang="en-US" b="1" dirty="0">
                <a:ea typeface="+mn-lt"/>
                <a:cs typeface="+mn-lt"/>
              </a:rPr>
              <a:t>countries are placing greater value on just transition principles in their climate goals </a:t>
            </a:r>
            <a:r>
              <a:rPr lang="en-US" dirty="0">
                <a:ea typeface="+mn-lt"/>
                <a:cs typeface="+mn-lt"/>
              </a:rPr>
              <a:t>(38% of NDCs and 56% of Long-Term Strategies, according to UNFCCC)</a:t>
            </a:r>
            <a:endParaRPr lang="en-US" dirty="0"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ea typeface="Calibri"/>
                <a:cs typeface="Calibri"/>
              </a:rPr>
              <a:t>Decision makers </a:t>
            </a:r>
            <a:r>
              <a:rPr lang="en-US" b="1" dirty="0">
                <a:ea typeface="+mn-lt"/>
                <a:cs typeface="+mn-lt"/>
              </a:rPr>
              <a:t>need to minimize the social risks, maximize social opportunities </a:t>
            </a:r>
            <a:r>
              <a:rPr lang="en-US" dirty="0">
                <a:ea typeface="+mn-lt"/>
                <a:cs typeface="+mn-lt"/>
              </a:rPr>
              <a:t>– including impacts on employment, livelihoods and inclusive participation and social dialogue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216EC-95BD-8CAF-EA4E-7D29C51C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1" y="230420"/>
            <a:ext cx="1983054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3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1E630-8CDB-27E2-7C43-03A82EB495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5EDDE-8FB1-103C-CEBF-BB6EA0CEF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ieu@gcfund.org / mprowse@gcfund.org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F341D-4A43-1C14-61E5-44FE0F2F20E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linkedin.com</a:t>
            </a:r>
            <a:r>
              <a:rPr lang="en-US" dirty="0"/>
              <a:t>/company/</a:t>
            </a:r>
            <a:r>
              <a:rPr lang="en-US" dirty="0" err="1"/>
              <a:t>gcf</a:t>
            </a:r>
            <a:r>
              <a:rPr lang="en-US" dirty="0"/>
              <a:t>-eval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F54D-3EF0-73B3-87A5-5306440DF5D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GCF_Eval</a:t>
            </a:r>
            <a:endParaRPr lang="en-US" dirty="0"/>
          </a:p>
        </p:txBody>
      </p:sp>
      <p:pic>
        <p:nvPicPr>
          <p:cNvPr id="13" name="Picture 12" descr="A red squar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DC40BD4-0F90-3A40-063F-8B5FB4188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35" y="3926692"/>
            <a:ext cx="478760" cy="407593"/>
          </a:xfrm>
          <a:prstGeom prst="rect">
            <a:avLst/>
          </a:prstGeom>
        </p:spPr>
      </p:pic>
      <p:pic>
        <p:nvPicPr>
          <p:cNvPr id="16" name="Picture 15" descr="A black and white symbol&#10;&#10;Description automatically generated">
            <a:extLst>
              <a:ext uri="{FF2B5EF4-FFF2-40B4-BE49-F238E27FC236}">
                <a16:creationId xmlns:a16="http://schemas.microsoft.com/office/drawing/2014/main" id="{E4630A8E-B189-A784-88C3-7CAC7AB82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36" y="3887133"/>
            <a:ext cx="402559" cy="402559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D3B8D7-073C-9F26-9FC7-B5A54D3B725F}"/>
              </a:ext>
            </a:extLst>
          </p:cNvPr>
          <p:cNvSpPr txBox="1">
            <a:spLocks/>
          </p:cNvSpPr>
          <p:nvPr/>
        </p:nvSpPr>
        <p:spPr>
          <a:xfrm>
            <a:off x="1998573" y="4787290"/>
            <a:ext cx="5863472" cy="4025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ieu.greenclimate.fund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28B2D1-199C-5265-7088-2F8606EC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95" y="4358451"/>
            <a:ext cx="774700" cy="622300"/>
          </a:xfrm>
          <a:prstGeom prst="rect">
            <a:avLst/>
          </a:prstGeom>
        </p:spPr>
      </p:pic>
      <p:pic>
        <p:nvPicPr>
          <p:cNvPr id="26" name="Picture 25" descr="A black and white logo&#10;&#10;Description automatically generated">
            <a:extLst>
              <a:ext uri="{FF2B5EF4-FFF2-40B4-BE49-F238E27FC236}">
                <a16:creationId xmlns:a16="http://schemas.microsoft.com/office/drawing/2014/main" id="{3CB4BCA5-A9A6-7934-E305-24C9B2579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62" y="4352944"/>
            <a:ext cx="389398" cy="389398"/>
          </a:xfrm>
          <a:prstGeom prst="rect">
            <a:avLst/>
          </a:prstGeom>
        </p:spPr>
      </p:pic>
      <p:pic>
        <p:nvPicPr>
          <p:cNvPr id="28" name="Picture 27" descr="A white globe on a red background&#10;&#10;Description automatically generated">
            <a:extLst>
              <a:ext uri="{FF2B5EF4-FFF2-40B4-BE49-F238E27FC236}">
                <a16:creationId xmlns:a16="http://schemas.microsoft.com/office/drawing/2014/main" id="{9441B9D4-BB75-0E5E-8977-72100F9EC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16" y="4850752"/>
            <a:ext cx="389398" cy="3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6F84-E667-6347-D6D2-4239A76FD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rbel"/>
              </a:rPr>
              <a:t>Approach to Transformational Change in the GCF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ADD797-B2B8-E31D-E97F-EA482A59E4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79462" y="1495638"/>
            <a:ext cx="10994735" cy="457240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1800" dirty="0">
                <a:solidFill>
                  <a:srgbClr val="A13450"/>
                </a:solidFill>
                <a:latin typeface="Arial"/>
                <a:cs typeface="Arial"/>
              </a:rPr>
              <a:t>• </a:t>
            </a:r>
            <a:r>
              <a:rPr lang="en-US" sz="2000" b="1" dirty="0">
                <a:latin typeface="Corbel"/>
              </a:rPr>
              <a:t>Governing Instrument: </a:t>
            </a:r>
            <a:r>
              <a:rPr lang="en-US" sz="1800" dirty="0">
                <a:latin typeface="Corbel"/>
              </a:rPr>
              <a:t>In the context of sustainable development, the Fund will promote the paradigm shift towards low-emission and climate-resilient development pathways</a:t>
            </a:r>
            <a:endParaRPr lang="en-US" sz="1800" dirty="0"/>
          </a:p>
          <a:p>
            <a:pPr>
              <a:buNone/>
            </a:pPr>
            <a:endParaRPr lang="en-US" sz="1050" dirty="0">
              <a:latin typeface="Corbel"/>
              <a:cs typeface="Arial"/>
            </a:endParaRPr>
          </a:p>
          <a:p>
            <a:pPr>
              <a:buNone/>
            </a:pPr>
            <a:r>
              <a:rPr lang="en-US" sz="1800" dirty="0">
                <a:solidFill>
                  <a:srgbClr val="A13450"/>
                </a:solidFill>
                <a:latin typeface="Arial"/>
                <a:cs typeface="Arial"/>
              </a:rPr>
              <a:t>• </a:t>
            </a:r>
            <a:r>
              <a:rPr lang="en-US" sz="2000" b="1" dirty="0">
                <a:latin typeface="Calibri"/>
                <a:cs typeface="Calibri"/>
              </a:rPr>
              <a:t>Strategic Plan 2024 – 2027: </a:t>
            </a:r>
            <a:r>
              <a:rPr lang="en-US" sz="1800" dirty="0">
                <a:latin typeface="Corbel"/>
              </a:rPr>
              <a:t>The GCF will seek to support paradigm shift towards low-emission climate-resilient energy, transport, infrastructure, ecosystems, and food systems</a:t>
            </a:r>
            <a:endParaRPr lang="en-US" sz="1800" dirty="0"/>
          </a:p>
          <a:p>
            <a:pPr>
              <a:buNone/>
            </a:pPr>
            <a:endParaRPr lang="en-US" sz="1050" dirty="0">
              <a:latin typeface="Corbel"/>
              <a:cs typeface="Arial"/>
            </a:endParaRPr>
          </a:p>
          <a:p>
            <a:pPr>
              <a:buNone/>
            </a:pPr>
            <a:r>
              <a:rPr lang="en-US" sz="1800" dirty="0">
                <a:solidFill>
                  <a:srgbClr val="A13450"/>
                </a:solidFill>
                <a:latin typeface="Arial"/>
                <a:cs typeface="Arial"/>
              </a:rPr>
              <a:t>• </a:t>
            </a:r>
            <a:r>
              <a:rPr lang="en-US" sz="2000" b="1" dirty="0">
                <a:latin typeface="Corbel"/>
              </a:rPr>
              <a:t>Integrated Results Management Framework:  </a:t>
            </a:r>
            <a:r>
              <a:rPr lang="en-US" sz="1800" dirty="0">
                <a:latin typeface="Corbel"/>
              </a:rPr>
              <a:t>Foregrounds and elevates three impact areas and four components of the enabling environment: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b="1" dirty="0">
                <a:latin typeface="Corbel"/>
              </a:rPr>
              <a:t>Scalability</a:t>
            </a:r>
            <a:r>
              <a:rPr lang="en-US" sz="1800" dirty="0">
                <a:latin typeface="Corbel"/>
              </a:rPr>
              <a:t> - potential for expanding the scale and impact of the proposed </a:t>
            </a:r>
            <a:r>
              <a:rPr lang="en-US" sz="1800" dirty="0" err="1">
                <a:latin typeface="Corbel"/>
              </a:rPr>
              <a:t>programme</a:t>
            </a:r>
            <a:r>
              <a:rPr lang="en-US" sz="1800" dirty="0">
                <a:latin typeface="Corbel"/>
              </a:rPr>
              <a:t> or project </a:t>
            </a:r>
            <a:endParaRPr lang="en-US" sz="1800" dirty="0"/>
          </a:p>
          <a:p>
            <a:pPr lvl="1">
              <a:lnSpc>
                <a:spcPct val="100000"/>
              </a:lnSpc>
            </a:pPr>
            <a:r>
              <a:rPr lang="en-US" sz="1800" b="1" dirty="0">
                <a:latin typeface="Corbel"/>
              </a:rPr>
              <a:t>Replicability</a:t>
            </a:r>
            <a:r>
              <a:rPr lang="en-US" sz="1800" dirty="0">
                <a:latin typeface="Corbel"/>
              </a:rPr>
              <a:t> - potential for exporting key structural elements of the</a:t>
            </a:r>
            <a:r>
              <a:rPr lang="en-US" sz="1800" dirty="0">
                <a:latin typeface="Corbel"/>
                <a:cs typeface="Calibri"/>
              </a:rPr>
              <a:t> proposed </a:t>
            </a:r>
            <a:r>
              <a:rPr lang="en-US" sz="1800" dirty="0" err="1">
                <a:latin typeface="Corbel"/>
                <a:cs typeface="Calibri"/>
              </a:rPr>
              <a:t>programme</a:t>
            </a:r>
            <a:r>
              <a:rPr lang="en-US" sz="1800" dirty="0">
                <a:latin typeface="Corbel"/>
                <a:cs typeface="Calibri"/>
              </a:rPr>
              <a:t> or project elsewhere within the same sector as well as to other sectors</a:t>
            </a:r>
            <a:r>
              <a:rPr lang="en-US" sz="1800" dirty="0">
                <a:latin typeface="Corbel"/>
              </a:rPr>
              <a:t>, </a:t>
            </a:r>
            <a:r>
              <a:rPr lang="en-US" sz="1800" dirty="0">
                <a:latin typeface="Corbel"/>
                <a:cs typeface="Calibri"/>
              </a:rPr>
              <a:t>regions or </a:t>
            </a:r>
            <a:r>
              <a:rPr lang="en-US" sz="1800" dirty="0">
                <a:latin typeface="Corbel"/>
              </a:rPr>
              <a:t>countries</a:t>
            </a:r>
            <a:endParaRPr lang="en-US" sz="1800" dirty="0">
              <a:solidFill>
                <a:srgbClr val="000000"/>
              </a:solidFill>
              <a:cs typeface="Arial"/>
            </a:endParaRPr>
          </a:p>
          <a:p>
            <a:pPr lvl="1">
              <a:lnSpc>
                <a:spcPct val="100000"/>
              </a:lnSpc>
            </a:pPr>
            <a:r>
              <a:rPr lang="en-US" sz="1800" b="1" dirty="0">
                <a:latin typeface="Corbel"/>
                <a:cs typeface="Calibri"/>
              </a:rPr>
              <a:t>Co-benefits</a:t>
            </a:r>
            <a:r>
              <a:rPr lang="en-US" sz="1800" dirty="0">
                <a:latin typeface="Corbel"/>
                <a:cs typeface="Calibri"/>
              </a:rPr>
              <a:t> - environmental, social, health, economic impacts</a:t>
            </a:r>
            <a:r>
              <a:rPr lang="en-US" sz="1800" dirty="0">
                <a:latin typeface="Corbel"/>
              </a:rPr>
              <a:t>, gender</a:t>
            </a:r>
            <a:endParaRPr lang="en-US" sz="18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800" b="1" dirty="0">
                <a:latin typeface="Corbel"/>
              </a:rPr>
              <a:t>&gt; Enabling environment </a:t>
            </a:r>
            <a:r>
              <a:rPr lang="en-US" sz="1800" dirty="0">
                <a:latin typeface="Corbel"/>
              </a:rPr>
              <a:t>- (</a:t>
            </a:r>
            <a:r>
              <a:rPr lang="en-US" sz="1800" dirty="0" err="1">
                <a:latin typeface="Corbel"/>
              </a:rPr>
              <a:t>i</a:t>
            </a:r>
            <a:r>
              <a:rPr lang="en-US" sz="1800" dirty="0">
                <a:latin typeface="Corbel"/>
              </a:rPr>
              <a:t>) regulatory framework and policies  (ii) creation of an enabling environment (iii) knowledge and learning  (iv) innovation</a:t>
            </a:r>
            <a:endParaRPr lang="en-US" sz="1800" dirty="0"/>
          </a:p>
          <a:p>
            <a:pPr marL="457200" lvl="1" indent="0">
              <a:lnSpc>
                <a:spcPct val="100000"/>
              </a:lnSpc>
              <a:buNone/>
            </a:pPr>
            <a:endParaRPr lang="en-US" sz="1050" dirty="0">
              <a:latin typeface="Corbel"/>
            </a:endParaRPr>
          </a:p>
          <a:p>
            <a:pPr>
              <a:lnSpc>
                <a:spcPct val="100000"/>
              </a:lnSpc>
              <a:buFont typeface="Arial" panose="02070309020205020404" pitchFamily="49" charset="0"/>
              <a:buChar char="•"/>
            </a:pPr>
            <a:r>
              <a:rPr lang="en-US" sz="2000" b="1" dirty="0">
                <a:latin typeface="Corbel"/>
              </a:rPr>
              <a:t>Strategic Plan 2024-2027</a:t>
            </a:r>
            <a:r>
              <a:rPr lang="en-US" sz="2000" dirty="0">
                <a:latin typeface="Corbel"/>
              </a:rPr>
              <a:t>: </a:t>
            </a:r>
            <a:r>
              <a:rPr lang="en-US" sz="1800" dirty="0">
                <a:latin typeface="Corbel"/>
              </a:rPr>
              <a:t>The GCF </a:t>
            </a:r>
            <a:r>
              <a:rPr lang="en-US" sz="1800" i="1" dirty="0">
                <a:latin typeface="Corbel"/>
              </a:rPr>
              <a:t>will incorporate evolving understanding of just and equitable transitions pathways </a:t>
            </a:r>
            <a:r>
              <a:rPr lang="en-US" sz="1800" dirty="0">
                <a:latin typeface="Corbel"/>
              </a:rPr>
              <a:t>in line with developments of such discussions within the UNFCCC and Paris Agreement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418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8D3ECC-3AE8-2B69-086E-231093CC9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994" y="-831349"/>
            <a:ext cx="10536120" cy="245263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Helvetica Neue Condensed"/>
              </a:rPr>
              <a:t>Evaluation Practice and Results on </a:t>
            </a:r>
            <a:br>
              <a:rPr lang="en-US" sz="3200" dirty="0">
                <a:latin typeface="Helvetica Neue Condensed"/>
              </a:rPr>
            </a:br>
            <a:r>
              <a:rPr lang="en-US" sz="3200" dirty="0">
                <a:latin typeface="Helvetica Neue Condensed"/>
              </a:rPr>
              <a:t>Transformational Change at the GCF-IEU</a:t>
            </a:r>
            <a:endParaRPr lang="en-US" sz="32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FCC0B73-F855-47D1-6D48-AACED245735C}"/>
              </a:ext>
            </a:extLst>
          </p:cNvPr>
          <p:cNvSpPr txBox="1">
            <a:spLocks/>
          </p:cNvSpPr>
          <p:nvPr/>
        </p:nvSpPr>
        <p:spPr>
          <a:xfrm>
            <a:off x="457333" y="2070721"/>
            <a:ext cx="6925943" cy="2343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Assessing the likelihood for transformational change at the GCF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Contributions to transformational change in Least Developed Countries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Realist review on just transition</a:t>
            </a:r>
          </a:p>
        </p:txBody>
      </p:sp>
    </p:spTree>
    <p:extLst>
      <p:ext uri="{BB962C8B-B14F-4D97-AF65-F5344CB8AC3E}">
        <p14:creationId xmlns:p14="http://schemas.microsoft.com/office/powerpoint/2010/main" val="375020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CCF48-BF1D-EF7E-3B29-9CD7F6422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115" y="3423531"/>
            <a:ext cx="4576841" cy="26527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latin typeface="Corbel"/>
              </a:rPr>
              <a:t>Combines six steps of innovation with eight components of transformational change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33CD09E-FF91-8F4F-9C3B-349053A7B467}"/>
              </a:ext>
            </a:extLst>
          </p:cNvPr>
          <p:cNvSpPr txBox="1">
            <a:spLocks/>
          </p:cNvSpPr>
          <p:nvPr/>
        </p:nvSpPr>
        <p:spPr>
          <a:xfrm>
            <a:off x="719798" y="1721251"/>
            <a:ext cx="10570735" cy="2652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b="1" i="1" dirty="0">
                <a:solidFill>
                  <a:srgbClr val="202124"/>
                </a:solidFill>
                <a:latin typeface="Corbel"/>
              </a:rPr>
              <a:t>Assesses self-reported data from 125 GCF projects (March 2020)</a:t>
            </a:r>
            <a:endParaRPr lang="en-US" b="1" i="1"/>
          </a:p>
        </p:txBody>
      </p:sp>
      <p:pic>
        <p:nvPicPr>
          <p:cNvPr id="5" name="Picture 4" descr="A diagram of steps leading to different stages of development&#10;&#10;Description automatically generated">
            <a:extLst>
              <a:ext uri="{FF2B5EF4-FFF2-40B4-BE49-F238E27FC236}">
                <a16:creationId xmlns:a16="http://schemas.microsoft.com/office/drawing/2014/main" id="{C23811B7-73E1-9EA7-EB61-D91C2FB4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801" y="2811086"/>
            <a:ext cx="5879347" cy="347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826F69B7-43E1-10E1-CE9B-162BEED1231C}"/>
              </a:ext>
            </a:extLst>
          </p:cNvPr>
          <p:cNvSpPr txBox="1">
            <a:spLocks/>
          </p:cNvSpPr>
          <p:nvPr/>
        </p:nvSpPr>
        <p:spPr>
          <a:xfrm>
            <a:off x="206015" y="318869"/>
            <a:ext cx="10008498" cy="715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cap="none" baseline="0">
                <a:solidFill>
                  <a:srgbClr val="A13450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 sz="2800" dirty="0">
                <a:latin typeface="Corbel"/>
              </a:rPr>
              <a:t>Assessing the likelihood for transformational change at the GCF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1138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CCF48-BF1D-EF7E-3B29-9CD7F6422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115" y="2810056"/>
            <a:ext cx="5009502" cy="26527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GB" sz="2400" dirty="0">
                <a:latin typeface="Corbel"/>
                <a:cs typeface="Arial"/>
              </a:rPr>
              <a:t>Clusters with </a:t>
            </a:r>
            <a:r>
              <a:rPr lang="en-GB" sz="2400" b="1" dirty="0">
                <a:latin typeface="Corbel"/>
                <a:cs typeface="Arial"/>
              </a:rPr>
              <a:t>high and medium potential </a:t>
            </a:r>
            <a:r>
              <a:rPr lang="en-GB" sz="2400" dirty="0">
                <a:latin typeface="Corbel"/>
                <a:cs typeface="Arial"/>
              </a:rPr>
              <a:t>for TC had a high proportion of </a:t>
            </a:r>
            <a:r>
              <a:rPr lang="en-GB" sz="2400" u="sng" dirty="0">
                <a:latin typeface="Corbel"/>
                <a:cs typeface="Arial"/>
              </a:rPr>
              <a:t>adaptation</a:t>
            </a:r>
            <a:r>
              <a:rPr lang="en-GB" sz="2400" dirty="0">
                <a:latin typeface="Corbel"/>
                <a:cs typeface="Arial"/>
              </a:rPr>
              <a:t> projects</a:t>
            </a:r>
            <a:endParaRPr lang="en-US" sz="2400">
              <a:latin typeface="Corbe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GB" sz="2400" dirty="0">
              <a:latin typeface="Corbe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GB" sz="2400" dirty="0">
                <a:latin typeface="Corbel"/>
                <a:cs typeface="Arial"/>
              </a:rPr>
              <a:t>The cluster which showed the </a:t>
            </a:r>
            <a:r>
              <a:rPr lang="en-GB" sz="2400" b="1" dirty="0">
                <a:latin typeface="Corbel"/>
                <a:cs typeface="Arial"/>
              </a:rPr>
              <a:t>least potential </a:t>
            </a:r>
            <a:r>
              <a:rPr lang="en-GB" sz="2400" dirty="0">
                <a:latin typeface="Corbel"/>
                <a:cs typeface="Arial"/>
              </a:rPr>
              <a:t>for TC contained most </a:t>
            </a:r>
            <a:r>
              <a:rPr lang="en-GB" sz="2400" u="sng" dirty="0">
                <a:latin typeface="Corbel"/>
                <a:cs typeface="Arial"/>
              </a:rPr>
              <a:t>mitigation</a:t>
            </a:r>
            <a:r>
              <a:rPr lang="en-GB" sz="2400" dirty="0">
                <a:latin typeface="Corbel"/>
                <a:cs typeface="Arial"/>
              </a:rPr>
              <a:t> projects</a:t>
            </a:r>
            <a:endParaRPr lang="en-US" sz="2400">
              <a:latin typeface="Corbe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endParaRPr lang="en-GB" sz="800" dirty="0">
              <a:latin typeface="Corbe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sz="800" dirty="0">
              <a:latin typeface="Corbel"/>
              <a:cs typeface="Arial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33CD09E-FF91-8F4F-9C3B-349053A7B467}"/>
              </a:ext>
            </a:extLst>
          </p:cNvPr>
          <p:cNvSpPr txBox="1">
            <a:spLocks/>
          </p:cNvSpPr>
          <p:nvPr/>
        </p:nvSpPr>
        <p:spPr>
          <a:xfrm>
            <a:off x="719798" y="1721251"/>
            <a:ext cx="10570735" cy="2652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b="1" i="1" dirty="0">
                <a:solidFill>
                  <a:srgbClr val="202124"/>
                </a:solidFill>
                <a:latin typeface="Corbel"/>
              </a:rPr>
              <a:t>Assesses self-reported data from 125 GCF projects (March 2020)</a:t>
            </a:r>
            <a:endParaRPr lang="en-US" b="1" i="1"/>
          </a:p>
        </p:txBody>
      </p:sp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DBC722F-6288-21F2-915C-38EA647A5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254" y="2562064"/>
            <a:ext cx="6096000" cy="36195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F156DC2-473A-E973-C8AF-BADDAFCA2642}"/>
              </a:ext>
            </a:extLst>
          </p:cNvPr>
          <p:cNvSpPr txBox="1">
            <a:spLocks/>
          </p:cNvSpPr>
          <p:nvPr/>
        </p:nvSpPr>
        <p:spPr>
          <a:xfrm>
            <a:off x="206015" y="318869"/>
            <a:ext cx="10008498" cy="715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b="1" kern="1200" cap="none" baseline="0">
                <a:solidFill>
                  <a:srgbClr val="A13450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 sz="2800" dirty="0">
                <a:latin typeface="Corbel"/>
              </a:rPr>
              <a:t>Assessing the likelihood for transformational change at the GCF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9884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CCF48-BF1D-EF7E-3B29-9CD7F6422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573" y="2538836"/>
            <a:ext cx="5009502" cy="265279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latin typeface="Corbe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Corbel"/>
                <a:cs typeface="Arial"/>
              </a:rPr>
              <a:t>Highest paradigm shift potential - </a:t>
            </a:r>
            <a:r>
              <a:rPr lang="en-GB" sz="2400" b="1" dirty="0">
                <a:latin typeface="Corbel"/>
                <a:cs typeface="Arial"/>
              </a:rPr>
              <a:t>permanence, policy change, demonstration ability, and complementarity and coherence </a:t>
            </a:r>
            <a:endParaRPr lang="en-US" sz="2400" dirty="0">
              <a:latin typeface="Corbe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400" dirty="0">
              <a:latin typeface="Corbe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Corbel"/>
                <a:cs typeface="Arial"/>
              </a:rPr>
              <a:t>Medium paradigm shift potential - </a:t>
            </a:r>
            <a:r>
              <a:rPr lang="en-GB" sz="2400" b="1" dirty="0">
                <a:latin typeface="Corbel"/>
                <a:cs typeface="Arial"/>
              </a:rPr>
              <a:t>permanence, scale, and behaviour change</a:t>
            </a:r>
            <a:endParaRPr lang="en-GB" sz="2400" dirty="0">
              <a:latin typeface="Corbe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Corbel"/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endParaRPr lang="en-GB" sz="2400" dirty="0">
              <a:latin typeface="Corbe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8D5877-C9C2-21E1-7409-6A01DCA7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15" y="318869"/>
            <a:ext cx="10008498" cy="7151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Corbel"/>
              </a:rPr>
              <a:t>Assessing the likelihood for transformational change at the GCF</a:t>
            </a:r>
            <a:endParaRPr lang="en-US" sz="280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33CD09E-FF91-8F4F-9C3B-349053A7B467}"/>
              </a:ext>
            </a:extLst>
          </p:cNvPr>
          <p:cNvSpPr txBox="1">
            <a:spLocks/>
          </p:cNvSpPr>
          <p:nvPr/>
        </p:nvSpPr>
        <p:spPr>
          <a:xfrm>
            <a:off x="719798" y="1721251"/>
            <a:ext cx="10570735" cy="2652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b="1" i="1" dirty="0">
                <a:solidFill>
                  <a:srgbClr val="202124"/>
                </a:solidFill>
                <a:latin typeface="Corbel"/>
              </a:rPr>
              <a:t>Assesses self-reported data from 125 GCF projects (March 2020)</a:t>
            </a:r>
            <a:endParaRPr lang="en-US" b="1" i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03ED9E-4DEC-D4A9-AB8E-2B01C0316F73}"/>
              </a:ext>
            </a:extLst>
          </p:cNvPr>
          <p:cNvGrpSpPr/>
          <p:nvPr/>
        </p:nvGrpSpPr>
        <p:grpSpPr>
          <a:xfrm>
            <a:off x="5685591" y="2663481"/>
            <a:ext cx="5934251" cy="3607363"/>
            <a:chOff x="86829" y="1371957"/>
            <a:chExt cx="8213793" cy="50022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12FE70-51F1-8438-D7B5-FDCB7D2E4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29" y="1448767"/>
              <a:ext cx="8213793" cy="4848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0EC14C-6E20-A4E0-5F0D-572A129E48FA}"/>
                </a:ext>
              </a:extLst>
            </p:cNvPr>
            <p:cNvSpPr/>
            <p:nvPr/>
          </p:nvSpPr>
          <p:spPr>
            <a:xfrm>
              <a:off x="3354785" y="5992427"/>
              <a:ext cx="1677879" cy="3817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CD8D3E-A1A0-DDDF-D8FB-6EE3440864B6}"/>
                </a:ext>
              </a:extLst>
            </p:cNvPr>
            <p:cNvSpPr/>
            <p:nvPr/>
          </p:nvSpPr>
          <p:spPr>
            <a:xfrm>
              <a:off x="6676008" y="1371957"/>
              <a:ext cx="1305017" cy="3236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C0EE95C-E5C8-A102-B6E8-FE4ECD6CD58C}"/>
                </a:ext>
              </a:extLst>
            </p:cNvPr>
            <p:cNvSpPr/>
            <p:nvPr/>
          </p:nvSpPr>
          <p:spPr>
            <a:xfrm>
              <a:off x="2515845" y="4555724"/>
              <a:ext cx="1677879" cy="3817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4AB2D1-7168-8C5F-483A-974DEF406DF5}"/>
                </a:ext>
              </a:extLst>
            </p:cNvPr>
            <p:cNvSpPr/>
            <p:nvPr/>
          </p:nvSpPr>
          <p:spPr>
            <a:xfrm>
              <a:off x="5317723" y="1695635"/>
              <a:ext cx="1473693" cy="430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92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CCF48-BF1D-EF7E-3B29-9CD7F6422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1078" y="2938497"/>
            <a:ext cx="5287180" cy="26527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latin typeface="Corbel"/>
                <a:cs typeface="Arial"/>
              </a:rPr>
              <a:t>GCF scores highly for effort in: </a:t>
            </a:r>
            <a:endParaRPr lang="en-US" sz="2000" b="1" dirty="0">
              <a:latin typeface="Corbe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GB" sz="1600" dirty="0">
                <a:latin typeface="Corbel"/>
                <a:cs typeface="Arial"/>
              </a:rPr>
              <a:t>Inter-ministerial and government coordination</a:t>
            </a:r>
            <a:endParaRPr lang="en-US" sz="1600" dirty="0">
              <a:latin typeface="Corbe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GB" sz="1600" dirty="0">
                <a:latin typeface="Corbel"/>
                <a:cs typeface="Arial"/>
              </a:rPr>
              <a:t>Inclusion of vulnerable groups in decisions</a:t>
            </a:r>
            <a:endParaRPr lang="en-US" sz="1600" dirty="0">
              <a:latin typeface="Corbe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GB" sz="1600" dirty="0">
                <a:latin typeface="Corbel"/>
                <a:cs typeface="Arial"/>
              </a:rPr>
              <a:t>Competent institutions to support planning and implementation</a:t>
            </a:r>
            <a:endParaRPr lang="en-US" sz="1600" dirty="0">
              <a:latin typeface="Corbel"/>
              <a:cs typeface="Arial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GB" sz="1600" dirty="0">
                <a:latin typeface="Corbel"/>
                <a:cs typeface="Arial"/>
              </a:rPr>
              <a:t>Mechanisms for rapid localized response to climate change</a:t>
            </a:r>
            <a:endParaRPr lang="en-US" sz="1600" dirty="0">
              <a:latin typeface="Corbe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800" dirty="0">
              <a:latin typeface="Corbe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8D5877-C9C2-21E1-7409-6A01DCA7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4" y="409276"/>
            <a:ext cx="9104431" cy="7151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latin typeface="Corbel"/>
              </a:rPr>
              <a:t>Contributions to transformational change in LDCs</a:t>
            </a:r>
            <a:endParaRPr lang="en-US" sz="320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33CD09E-FF91-8F4F-9C3B-349053A7B467}"/>
              </a:ext>
            </a:extLst>
          </p:cNvPr>
          <p:cNvSpPr txBox="1">
            <a:spLocks/>
          </p:cNvSpPr>
          <p:nvPr/>
        </p:nvSpPr>
        <p:spPr>
          <a:xfrm>
            <a:off x="528718" y="5591288"/>
            <a:ext cx="5874783" cy="92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1800" i="1" dirty="0">
                <a:solidFill>
                  <a:srgbClr val="000000"/>
                </a:solidFill>
                <a:latin typeface="Corbel"/>
              </a:rPr>
              <a:t>18 conditions are ranked (clockwise) in terms of influence – dark blue</a:t>
            </a:r>
          </a:p>
          <a:p>
            <a:pPr>
              <a:buNone/>
            </a:pPr>
            <a:endParaRPr lang="en-GB" sz="1800" i="1" dirty="0">
              <a:solidFill>
                <a:srgbClr val="000000"/>
              </a:solidFill>
              <a:latin typeface="Corbel"/>
            </a:endParaRPr>
          </a:p>
          <a:p>
            <a:pPr>
              <a:buNone/>
            </a:pPr>
            <a:r>
              <a:rPr lang="en-GB" sz="1800" i="1" dirty="0">
                <a:solidFill>
                  <a:srgbClr val="000000"/>
                </a:solidFill>
                <a:latin typeface="Corbel"/>
              </a:rPr>
              <a:t>GCF effort – light blue</a:t>
            </a:r>
            <a:endParaRPr lang="en-US" sz="1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FACA3-C80A-3A3F-BA3A-AB5D18D4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8" y="1688841"/>
            <a:ext cx="5567282" cy="3596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90622-43D5-2E16-BD29-1C76291C91C7}"/>
              </a:ext>
            </a:extLst>
          </p:cNvPr>
          <p:cNvSpPr txBox="1"/>
          <p:nvPr/>
        </p:nvSpPr>
        <p:spPr>
          <a:xfrm>
            <a:off x="6261072" y="1688841"/>
            <a:ext cx="5567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Review of the technical literature identified conditions conducive to a low-carbon and climate-resilient developmental trajectories in LDCs - 18 conditions in six domains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081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D5877-C9C2-21E1-7409-6A01DCA7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4" y="409276"/>
            <a:ext cx="9104431" cy="7151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latin typeface="Corbel"/>
              </a:rPr>
              <a:t>Realist review on just transition</a:t>
            </a:r>
            <a:endParaRPr lang="en-US" dirty="0"/>
          </a:p>
        </p:txBody>
      </p:sp>
      <p:pic>
        <p:nvPicPr>
          <p:cNvPr id="10" name="Picture 9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18362D9A-00E1-FB99-8070-FE3B7BDAA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53" y="1613680"/>
            <a:ext cx="4368262" cy="2655538"/>
          </a:xfrm>
          <a:prstGeom prst="rect">
            <a:avLst/>
          </a:prstGeom>
        </p:spPr>
      </p:pic>
      <p:pic>
        <p:nvPicPr>
          <p:cNvPr id="8" name="Picture 7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CAE1D6FA-16E9-2837-03E7-FF1F583E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3" y="3798698"/>
            <a:ext cx="4740383" cy="242241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15C37E-D744-E8DF-915B-18A0B7CE93E7}"/>
              </a:ext>
            </a:extLst>
          </p:cNvPr>
          <p:cNvSpPr>
            <a:spLocks noGrp="1"/>
          </p:cNvSpPr>
          <p:nvPr/>
        </p:nvSpPr>
        <p:spPr>
          <a:xfrm>
            <a:off x="5766318" y="1614412"/>
            <a:ext cx="6139542" cy="5353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Corbel"/>
                <a:ea typeface="Calibri"/>
                <a:cs typeface="Calibri"/>
              </a:rPr>
              <a:t>Based on a rigorous review of existing literature, </a:t>
            </a:r>
            <a:r>
              <a:rPr lang="en-US" sz="2000" b="1" dirty="0">
                <a:latin typeface="Corbel"/>
                <a:ea typeface="Calibri"/>
                <a:cs typeface="Calibri"/>
              </a:rPr>
              <a:t>99 interventions on just transition were identified in 76 studies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latin typeface="Corbel"/>
                <a:ea typeface="Calibri"/>
                <a:cs typeface="Calibri"/>
              </a:rPr>
              <a:t>High regional diversity, but low representation for SIDS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latin typeface="Corbel"/>
                <a:ea typeface="Calibri"/>
                <a:cs typeface="Calibri"/>
              </a:rPr>
              <a:t>Wide range of interventions 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sz="1800" dirty="0">
                <a:latin typeface="Corbel"/>
                <a:ea typeface="Calibri"/>
                <a:cs typeface="Calibri"/>
              </a:rPr>
              <a:t>e.g. climate-smart agriculture, land and marine conservation/protection, reforestation, large-scale RE infrastructure, small-scale RE, fossil fuel subsidy reform</a:t>
            </a:r>
            <a:endParaRPr lang="en-US" sz="1800" dirty="0"/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latin typeface="Corbel"/>
                <a:ea typeface="Calibri"/>
                <a:cs typeface="Calibri"/>
              </a:rPr>
              <a:t>Mitigation-only more frequent (61) than adaptation-only (12); some both (26)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latin typeface="Corbel"/>
                <a:ea typeface="Calibri"/>
                <a:cs typeface="Calibri"/>
              </a:rPr>
              <a:t>Beneficiaries – households most frequent; private firms or public sector are targeted by less than half</a:t>
            </a:r>
            <a:endParaRPr lang="en-US" sz="1800" dirty="0">
              <a:ea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latin typeface="Corbel"/>
                <a:ea typeface="Calibri"/>
                <a:cs typeface="Calibri"/>
              </a:rPr>
              <a:t>Scale varies from individuals to country level in every sector except infrastructure (community-country)</a:t>
            </a:r>
            <a:endParaRPr lang="en-US" sz="1800" dirty="0">
              <a:ea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endParaRPr lang="en-US" sz="2000" dirty="0">
              <a:ea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endParaRPr lang="en-US" sz="2000" dirty="0">
              <a:ea typeface="Calibri"/>
              <a:cs typeface="Calibri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endParaRPr lang="en-US" sz="2000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83ED9-266B-84C8-CFF2-00E5A0C35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71" y="230420"/>
            <a:ext cx="1983054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8D5877-C9C2-21E1-7409-6A01DCA7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4" y="409276"/>
            <a:ext cx="9104431" cy="7151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latin typeface="Corbel"/>
              </a:rPr>
              <a:t>Realist review on just transition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15C37E-D744-E8DF-915B-18A0B7CE93E7}"/>
              </a:ext>
            </a:extLst>
          </p:cNvPr>
          <p:cNvSpPr>
            <a:spLocks noGrp="1"/>
          </p:cNvSpPr>
          <p:nvPr/>
        </p:nvSpPr>
        <p:spPr>
          <a:xfrm>
            <a:off x="279163" y="1123633"/>
            <a:ext cx="11001929" cy="53533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1345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1900" dirty="0">
              <a:latin typeface="Corbel"/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900" dirty="0">
                <a:latin typeface="Corbel"/>
                <a:ea typeface="Calibri"/>
                <a:cs typeface="Calibri"/>
              </a:rPr>
              <a:t>The evidence base on the </a:t>
            </a:r>
            <a:r>
              <a:rPr lang="en-GB" sz="1900" b="1" dirty="0">
                <a:latin typeface="Corbel"/>
                <a:ea typeface="Calibri"/>
                <a:cs typeface="Calibri"/>
              </a:rPr>
              <a:t>infrastructure sector </a:t>
            </a:r>
            <a:r>
              <a:rPr lang="en-GB" sz="1900" dirty="0">
                <a:latin typeface="Corbel"/>
                <a:ea typeface="Calibri"/>
                <a:cs typeface="Calibri"/>
              </a:rPr>
              <a:t>is extremely thin</a:t>
            </a:r>
            <a:endParaRPr lang="en-US" sz="1900" dirty="0">
              <a:latin typeface="Corbel"/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900" b="1" dirty="0">
                <a:latin typeface="Corbel"/>
                <a:ea typeface="Calibri"/>
                <a:cs typeface="Calibri"/>
              </a:rPr>
              <a:t>Common enablers for just transition interventions across all or most sectors </a:t>
            </a:r>
            <a:r>
              <a:rPr lang="en-GB" sz="1900" dirty="0">
                <a:latin typeface="Corbel"/>
                <a:ea typeface="Calibri"/>
                <a:cs typeface="Calibri"/>
              </a:rPr>
              <a:t>included in this review are robust funding mechanisms, strong alignment with needs and priorities, political will and ownership, alongside social dialogue and stakeholder engagement. </a:t>
            </a:r>
            <a:endParaRPr lang="en-US" sz="1900" dirty="0">
              <a:latin typeface="Corbel"/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900" b="1" dirty="0">
                <a:latin typeface="Corbel"/>
                <a:ea typeface="Calibri"/>
                <a:cs typeface="Calibri"/>
              </a:rPr>
              <a:t>Hard enablers </a:t>
            </a:r>
            <a:r>
              <a:rPr lang="en-GB" sz="1900" dirty="0">
                <a:latin typeface="Corbel"/>
                <a:ea typeface="Calibri"/>
                <a:cs typeface="Calibri"/>
              </a:rPr>
              <a:t>such as funding, investments in infrastructure and technology as well as strategic clustering of projects were more evident in the </a:t>
            </a:r>
            <a:r>
              <a:rPr lang="en-GB" sz="1900" b="1" dirty="0">
                <a:latin typeface="Corbel"/>
                <a:ea typeface="Calibri"/>
                <a:cs typeface="Calibri"/>
              </a:rPr>
              <a:t>energy sector</a:t>
            </a:r>
            <a:r>
              <a:rPr lang="en-GB" sz="1900" dirty="0">
                <a:latin typeface="Corbel"/>
                <a:ea typeface="Calibri"/>
                <a:cs typeface="Calibri"/>
              </a:rPr>
              <a:t>, together </a:t>
            </a:r>
            <a:r>
              <a:rPr lang="en-GB" sz="1900" b="1" dirty="0">
                <a:latin typeface="Corbel"/>
                <a:ea typeface="Calibri"/>
                <a:cs typeface="Calibri"/>
              </a:rPr>
              <a:t>with soft enablers</a:t>
            </a:r>
            <a:r>
              <a:rPr lang="en-GB" sz="1900" dirty="0">
                <a:latin typeface="Corbel"/>
                <a:ea typeface="Calibri"/>
                <a:cs typeface="Calibri"/>
              </a:rPr>
              <a:t> such as political will, trust building and collaborations and partnerships</a:t>
            </a:r>
            <a:endParaRPr lang="en-US" sz="1900" dirty="0">
              <a:latin typeface="Corbel"/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900" b="1" dirty="0">
                <a:latin typeface="Corbel"/>
                <a:ea typeface="Calibri"/>
                <a:cs typeface="Calibri"/>
              </a:rPr>
              <a:t>In the agriculture and ecosystem sectors</a:t>
            </a:r>
            <a:r>
              <a:rPr lang="en-GB" sz="1900" dirty="0">
                <a:latin typeface="Corbel"/>
                <a:ea typeface="Calibri"/>
                <a:cs typeface="Calibri"/>
              </a:rPr>
              <a:t>, we found that </a:t>
            </a:r>
            <a:r>
              <a:rPr lang="en-GB" sz="1900" b="1" dirty="0">
                <a:latin typeface="Corbel"/>
                <a:ea typeface="Calibri"/>
                <a:cs typeface="Calibri"/>
              </a:rPr>
              <a:t>soft enablers </a:t>
            </a:r>
            <a:r>
              <a:rPr lang="en-GB" sz="1900" dirty="0">
                <a:latin typeface="Corbel"/>
                <a:ea typeface="Calibri"/>
                <a:cs typeface="Calibri"/>
              </a:rPr>
              <a:t>such as alignment, coordination and contextual awareness emerged as important features of just transition interventions, alongside funding and technical know-how</a:t>
            </a:r>
            <a:endParaRPr lang="en-US" sz="1900" dirty="0">
              <a:latin typeface="Corbel"/>
              <a:ea typeface="Calibri"/>
              <a:cs typeface="Calibri"/>
            </a:endParaRPr>
          </a:p>
          <a:p>
            <a:pPr marL="914400" lvl="1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</a:pPr>
            <a:r>
              <a:rPr lang="en-GB" sz="1900" b="1" dirty="0">
                <a:latin typeface="Corbel"/>
                <a:ea typeface="Calibri"/>
                <a:cs typeface="Calibri"/>
              </a:rPr>
              <a:t>Common barriers </a:t>
            </a:r>
            <a:r>
              <a:rPr lang="en-GB" sz="1900" dirty="0">
                <a:latin typeface="Corbel"/>
                <a:ea typeface="Calibri"/>
                <a:cs typeface="Calibri"/>
              </a:rPr>
              <a:t>to successful just transition across all sectors included bureaucratic and legal barriers, exclusion and unequal distribution of benefits, as well as inadequate technical skills.</a:t>
            </a:r>
            <a:endParaRPr lang="en-US" sz="1900" dirty="0">
              <a:latin typeface="Corbel"/>
              <a:ea typeface="Calibri"/>
              <a:cs typeface="Calibri"/>
            </a:endParaRPr>
          </a:p>
          <a:p>
            <a:pPr marL="971550" lvl="1" indent="-285750">
              <a:buFont typeface="Arial"/>
              <a:buChar char="•"/>
            </a:pPr>
            <a:endParaRPr lang="en-US" sz="19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2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200" dirty="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2200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84C95-D70B-A94F-DE9A-898F6C99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171" y="230420"/>
            <a:ext cx="1983054" cy="7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03809"/>
      </p:ext>
    </p:extLst>
  </p:cSld>
  <p:clrMapOvr>
    <a:masterClrMapping/>
  </p:clrMapOvr>
</p:sld>
</file>

<file path=ppt/theme/theme1.xml><?xml version="1.0" encoding="utf-8"?>
<a:theme xmlns:a="http://schemas.openxmlformats.org/drawingml/2006/main" name="IEU Templat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13458"/>
      </a:accent1>
      <a:accent2>
        <a:srgbClr val="00517B"/>
      </a:accent2>
      <a:accent3>
        <a:srgbClr val="939598"/>
      </a:accent3>
      <a:accent4>
        <a:srgbClr val="437F90"/>
      </a:accent4>
      <a:accent5>
        <a:srgbClr val="5B9BD5"/>
      </a:accent5>
      <a:accent6>
        <a:srgbClr val="70AD47"/>
      </a:accent6>
      <a:hlink>
        <a:srgbClr val="A1345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 IEU PowerPoint Presentation Template.potx  -  Read-Only" id="{47551A8C-C04B-4499-AEA4-D3992C9E7198}" vid="{9E2E6D4A-4AC6-4663-A5DD-CD64048150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40ee35f-a420-44ee-83d5-8d535393bcda">
      <Terms xmlns="http://schemas.microsoft.com/office/infopath/2007/PartnerControls"/>
    </lcf76f155ced4ddcb4097134ff3c332f>
    <TaxCatchAll xmlns="e2301963-dc79-4ee3-8115-fbb38a71ba4e" xsi:nil="true"/>
    <SharedWithUsers xmlns="e2301963-dc79-4ee3-8115-fbb38a71ba4e">
      <UserInfo>
        <DisplayName>Kyle, Jessica</DisplayName>
        <AccountId>14</AccountId>
        <AccountType/>
      </UserInfo>
      <UserInfo>
        <DisplayName>Marano, Howard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3D6189B1B094296A24BB68E7AC3BC" ma:contentTypeVersion="15" ma:contentTypeDescription="Create a new document." ma:contentTypeScope="" ma:versionID="62df52b9fa69d90b03284afc26b0c57c">
  <xsd:schema xmlns:xsd="http://www.w3.org/2001/XMLSchema" xmlns:xs="http://www.w3.org/2001/XMLSchema" xmlns:p="http://schemas.microsoft.com/office/2006/metadata/properties" xmlns:ns2="e2301963-dc79-4ee3-8115-fbb38a71ba4e" xmlns:ns3="040ee35f-a420-44ee-83d5-8d535393bcda" targetNamespace="http://schemas.microsoft.com/office/2006/metadata/properties" ma:root="true" ma:fieldsID="e4f895f1e667cccb709e84403ba18513" ns2:_="" ns3:_="">
    <xsd:import namespace="e2301963-dc79-4ee3-8115-fbb38a71ba4e"/>
    <xsd:import namespace="040ee35f-a420-44ee-83d5-8d535393bc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01963-dc79-4ee3-8115-fbb38a71ba4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a364ec2-c7a2-4db5-af37-85da548b0ea7}" ma:internalName="TaxCatchAll" ma:showField="CatchAllData" ma:web="e2301963-dc79-4ee3-8115-fbb38a71ba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ee35f-a420-44ee-83d5-8d535393b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a5397d5-9543-4dbc-8fcb-23c3638b1d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8C7351-76A8-4888-84B7-CC95E7B48A85}">
  <ds:schemaRefs>
    <ds:schemaRef ds:uri="e2301963-dc79-4ee3-8115-fbb38a71ba4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40ee35f-a420-44ee-83d5-8d535393bcda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F6BEC9-65D4-48DE-802D-A9AA764F83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D15824-F75F-4EE5-9F19-1C8ADA0DA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301963-dc79-4ee3-8115-fbb38a71ba4e"/>
    <ds:schemaRef ds:uri="040ee35f-a420-44ee-83d5-8d535393b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26226</TotalTime>
  <Words>892</Words>
  <Application>Microsoft Macintosh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Arial,Sans-Serif</vt:lpstr>
      <vt:lpstr>Calibri</vt:lpstr>
      <vt:lpstr>Corbel</vt:lpstr>
      <vt:lpstr>Courier New</vt:lpstr>
      <vt:lpstr>Helvetica Neue Condensed</vt:lpstr>
      <vt:lpstr>Wingdings</vt:lpstr>
      <vt:lpstr>IEU Template</vt:lpstr>
      <vt:lpstr>Approaches to Evaluating Transformational Change at the Green Climate Fund</vt:lpstr>
      <vt:lpstr>Approach to Transformational Change in the GCF</vt:lpstr>
      <vt:lpstr>Evaluation Practice and Results on  Transformational Change at the GCF-IEU</vt:lpstr>
      <vt:lpstr>PowerPoint Presentation</vt:lpstr>
      <vt:lpstr>PowerPoint Presentation</vt:lpstr>
      <vt:lpstr>Assessing the likelihood for transformational change at the GCF</vt:lpstr>
      <vt:lpstr>Contributions to transformational change in LDCs</vt:lpstr>
      <vt:lpstr>Realist review on just transition</vt:lpstr>
      <vt:lpstr>Realist review on just transition</vt:lpstr>
      <vt:lpstr>Lessons learnt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Prowse</dc:creator>
  <cp:lastModifiedBy>Ansgar Eussner</cp:lastModifiedBy>
  <cp:revision>588</cp:revision>
  <dcterms:created xsi:type="dcterms:W3CDTF">2021-02-23T05:50:58Z</dcterms:created>
  <dcterms:modified xsi:type="dcterms:W3CDTF">2024-06-05T03:51:18Z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0x0101000B43D6189B1B094296A24BB68E7AC3BC</vt:lpwstr>
  </property>
</Properties>
</file>