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256" r:id="rId2"/>
    <p:sldId id="2396" r:id="rId3"/>
    <p:sldId id="2452" r:id="rId4"/>
    <p:sldId id="2435" r:id="rId5"/>
    <p:sldId id="2437" r:id="rId6"/>
    <p:sldId id="2436" r:id="rId7"/>
    <p:sldId id="2439" r:id="rId8"/>
    <p:sldId id="2443" r:id="rId9"/>
    <p:sldId id="2453" r:id="rId10"/>
    <p:sldId id="2454" r:id="rId11"/>
    <p:sldId id="2444" r:id="rId12"/>
    <p:sldId id="2446" r:id="rId13"/>
    <p:sldId id="2456" r:id="rId14"/>
    <p:sldId id="2459" r:id="rId15"/>
    <p:sldId id="2400" r:id="rId16"/>
    <p:sldId id="2450" r:id="rId17"/>
  </p:sldIdLst>
  <p:sldSz cx="12192000" cy="6858000"/>
  <p:notesSz cx="6797675" cy="98742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MARA, LATEFA CONE" initials="CLC" lastIdx="1" clrIdx="0">
    <p:extLst>
      <p:ext uri="{19B8F6BF-5375-455C-9EA6-DF929625EA0E}">
        <p15:presenceInfo xmlns:p15="http://schemas.microsoft.com/office/powerpoint/2012/main" userId="S::L.CAMARA@afdb.org::32ff887f-208c-4d8b-9816-ae20495338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6EB6"/>
    <a:srgbClr val="CD162B"/>
    <a:srgbClr val="9CBE17"/>
    <a:srgbClr val="E1CC00"/>
    <a:srgbClr val="2E247A"/>
    <a:srgbClr val="EB6608"/>
    <a:srgbClr val="D39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53" autoAdjust="0"/>
    <p:restoredTop sz="80952" autoAdjust="0"/>
  </p:normalViewPr>
  <p:slideViewPr>
    <p:cSldViewPr snapToGrid="0">
      <p:cViewPr varScale="1">
        <p:scale>
          <a:sx n="102" d="100"/>
          <a:sy n="102" d="100"/>
        </p:scale>
        <p:origin x="16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5427"/>
          </a:xfrm>
          <a:prstGeom prst="rect">
            <a:avLst/>
          </a:prstGeom>
        </p:spPr>
        <p:txBody>
          <a:bodyPr vert="horz" lIns="91135" tIns="45568" rIns="91135" bIns="45568" rtlCol="0"/>
          <a:lstStyle>
            <a:lvl1pPr algn="l">
              <a:defRPr sz="1200"/>
            </a:lvl1pPr>
          </a:lstStyle>
          <a:p>
            <a:endParaRPr lang="en-US" dirty="0"/>
          </a:p>
        </p:txBody>
      </p:sp>
      <p:sp>
        <p:nvSpPr>
          <p:cNvPr id="3" name="Date Placeholder 2"/>
          <p:cNvSpPr>
            <a:spLocks noGrp="1"/>
          </p:cNvSpPr>
          <p:nvPr>
            <p:ph type="dt" idx="1"/>
          </p:nvPr>
        </p:nvSpPr>
        <p:spPr>
          <a:xfrm>
            <a:off x="3850444" y="1"/>
            <a:ext cx="2945659" cy="495427"/>
          </a:xfrm>
          <a:prstGeom prst="rect">
            <a:avLst/>
          </a:prstGeom>
        </p:spPr>
        <p:txBody>
          <a:bodyPr vert="horz" lIns="91135" tIns="45568" rIns="91135" bIns="45568" rtlCol="0"/>
          <a:lstStyle>
            <a:lvl1pPr algn="r">
              <a:defRPr sz="1200"/>
            </a:lvl1pPr>
          </a:lstStyle>
          <a:p>
            <a:fld id="{7899EBFC-CB7D-4337-B982-85A92E8949DA}" type="datetimeFigureOut">
              <a:rPr lang="en-US" smtClean="0"/>
              <a:t>6/5/24</a:t>
            </a:fld>
            <a:endParaRPr lang="en-US" dirty="0"/>
          </a:p>
        </p:txBody>
      </p:sp>
      <p:sp>
        <p:nvSpPr>
          <p:cNvPr id="4" name="Slide Image Placeholder 3"/>
          <p:cNvSpPr>
            <a:spLocks noGrp="1" noRot="1" noChangeAspect="1"/>
          </p:cNvSpPr>
          <p:nvPr>
            <p:ph type="sldImg" idx="2"/>
          </p:nvPr>
        </p:nvSpPr>
        <p:spPr>
          <a:xfrm>
            <a:off x="438150" y="1235075"/>
            <a:ext cx="5921375" cy="3330575"/>
          </a:xfrm>
          <a:prstGeom prst="rect">
            <a:avLst/>
          </a:prstGeom>
          <a:noFill/>
          <a:ln w="12700">
            <a:solidFill>
              <a:prstClr val="black"/>
            </a:solidFill>
          </a:ln>
        </p:spPr>
        <p:txBody>
          <a:bodyPr vert="horz" lIns="91135" tIns="45568" rIns="91135" bIns="45568" rtlCol="0" anchor="ctr"/>
          <a:lstStyle/>
          <a:p>
            <a:endParaRPr lang="en-US" dirty="0"/>
          </a:p>
        </p:txBody>
      </p:sp>
      <p:sp>
        <p:nvSpPr>
          <p:cNvPr id="5" name="Notes Placeholder 4"/>
          <p:cNvSpPr>
            <a:spLocks noGrp="1"/>
          </p:cNvSpPr>
          <p:nvPr>
            <p:ph type="body" sz="quarter" idx="3"/>
          </p:nvPr>
        </p:nvSpPr>
        <p:spPr>
          <a:xfrm>
            <a:off x="679768" y="4751983"/>
            <a:ext cx="5438140" cy="3887986"/>
          </a:xfrm>
          <a:prstGeom prst="rect">
            <a:avLst/>
          </a:prstGeom>
        </p:spPr>
        <p:txBody>
          <a:bodyPr vert="horz" lIns="91135" tIns="45568" rIns="91135" bIns="455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378824"/>
            <a:ext cx="2945659" cy="495426"/>
          </a:xfrm>
          <a:prstGeom prst="rect">
            <a:avLst/>
          </a:prstGeom>
        </p:spPr>
        <p:txBody>
          <a:bodyPr vert="horz" lIns="91135" tIns="45568" rIns="91135" bIns="4556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0444" y="9378824"/>
            <a:ext cx="2945659" cy="495426"/>
          </a:xfrm>
          <a:prstGeom prst="rect">
            <a:avLst/>
          </a:prstGeom>
        </p:spPr>
        <p:txBody>
          <a:bodyPr vert="horz" lIns="91135" tIns="45568" rIns="91135" bIns="45568" rtlCol="0" anchor="b"/>
          <a:lstStyle>
            <a:lvl1pPr algn="r">
              <a:defRPr sz="1200"/>
            </a:lvl1pPr>
          </a:lstStyle>
          <a:p>
            <a:fld id="{BA2ECA99-74B8-40A8-8F0E-DFA97C4457DD}" type="slidenum">
              <a:rPr lang="en-US" smtClean="0"/>
              <a:t>‹#›</a:t>
            </a:fld>
            <a:endParaRPr lang="en-US" dirty="0"/>
          </a:p>
        </p:txBody>
      </p:sp>
    </p:spTree>
    <p:extLst>
      <p:ext uri="{BB962C8B-B14F-4D97-AF65-F5344CB8AC3E}">
        <p14:creationId xmlns:p14="http://schemas.microsoft.com/office/powerpoint/2010/main" val="23143313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A2ECA99-74B8-40A8-8F0E-DFA97C4457DD}" type="slidenum">
              <a:rPr lang="en-US" smtClean="0"/>
              <a:t>1</a:t>
            </a:fld>
            <a:endParaRPr lang="en-US" dirty="0"/>
          </a:p>
        </p:txBody>
      </p:sp>
    </p:spTree>
    <p:extLst>
      <p:ext uri="{BB962C8B-B14F-4D97-AF65-F5344CB8AC3E}">
        <p14:creationId xmlns:p14="http://schemas.microsoft.com/office/powerpoint/2010/main" val="1665862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20A74-2312-6199-4CEA-2C132E869B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72BEED-980A-7AEA-8052-0A324C958D2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4E01E9-04B7-9568-1D90-4195C9A532D7}"/>
              </a:ext>
            </a:extLst>
          </p:cNvPr>
          <p:cNvSpPr>
            <a:spLocks noGrp="1"/>
          </p:cNvSpPr>
          <p:nvPr>
            <p:ph type="body" idx="1"/>
          </p:nvPr>
        </p:nvSpPr>
        <p:spPr/>
        <p:txBody>
          <a:bodyPr/>
          <a:lstStyle/>
          <a:p>
            <a:pPr marL="283602" indent="-283602">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5965C460-2040-9CFE-1950-A45399FA4CF5}"/>
              </a:ext>
            </a:extLst>
          </p:cNvPr>
          <p:cNvSpPr>
            <a:spLocks noGrp="1"/>
          </p:cNvSpPr>
          <p:nvPr>
            <p:ph type="sldNum" sz="quarter" idx="5"/>
          </p:nvPr>
        </p:nvSpPr>
        <p:spPr/>
        <p:txBody>
          <a:bodyPr/>
          <a:lstStyle/>
          <a:p>
            <a:fld id="{BA2ECA99-74B8-40A8-8F0E-DFA97C4457DD}" type="slidenum">
              <a:rPr lang="en-US" smtClean="0"/>
              <a:t>10</a:t>
            </a:fld>
            <a:endParaRPr lang="en-US" dirty="0"/>
          </a:p>
        </p:txBody>
      </p:sp>
    </p:spTree>
    <p:extLst>
      <p:ext uri="{BB962C8B-B14F-4D97-AF65-F5344CB8AC3E}">
        <p14:creationId xmlns:p14="http://schemas.microsoft.com/office/powerpoint/2010/main" val="1911264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3602" indent="-283602">
              <a:buFont typeface="Arial" panose="020B0604020202020204" pitchFamily="34" charset="0"/>
              <a:buChar char="•"/>
            </a:pPr>
            <a:r>
              <a:rPr lang="en-US" sz="1100" dirty="0">
                <a:latin typeface="Arial" panose="020B0604020202020204" pitchFamily="34" charset="0"/>
                <a:cs typeface="Arial" panose="020B0604020202020204" pitchFamily="34" charset="0"/>
              </a:rPr>
              <a:t>The evaluation found that the AfDB's pivotal role in the development of several energy sector strategic documents (policies, strategies, and initiatives) demonstrated the Bank’s strong commitment to RE. However, stakeholders pointed to a lack of action plans to complement the AfDB’s strategic documents on RE: this hindered the deployment of RE.</a:t>
            </a:r>
          </a:p>
          <a:p>
            <a:pPr marL="283602" indent="-283602" defTabSz="914383">
              <a:buFont typeface="Arial" panose="020B0604020202020204" pitchFamily="34" charset="0"/>
              <a:buChar char="•"/>
            </a:pPr>
            <a:r>
              <a:rPr lang="en-US" sz="1100" dirty="0">
                <a:latin typeface="Arial" panose="020B0604020202020204" pitchFamily="34" charset="0"/>
                <a:cs typeface="Arial" panose="020B0604020202020204" pitchFamily="34" charset="0"/>
              </a:rPr>
              <a:t>To invest in RE in emerging markets, private sector investors require predictability and clarity on the procurement front.</a:t>
            </a:r>
          </a:p>
          <a:p>
            <a:pPr marL="283602" indent="-283602" defTabSz="914383">
              <a:buFont typeface="Arial" panose="020B0604020202020204" pitchFamily="34" charset="0"/>
              <a:buChar char="•"/>
              <a:defRPr/>
            </a:pPr>
            <a:r>
              <a:rPr lang="en-US" sz="1100" dirty="0">
                <a:latin typeface="Arial" panose="020B0604020202020204" pitchFamily="34" charset="0"/>
                <a:cs typeface="Arial" panose="020B0604020202020204" pitchFamily="34" charset="0"/>
              </a:rPr>
              <a:t>A good example is the South African Renewable Energy IPP Procurement Program, which is a competitive tender process designed to facilitate private investments in grid connected RE generation.</a:t>
            </a:r>
          </a:p>
          <a:p>
            <a:pPr marL="283602" indent="-283602" defTabSz="914383">
              <a:buFont typeface="Arial" panose="020B0604020202020204" pitchFamily="34" charset="0"/>
              <a:buChar char="•"/>
            </a:pPr>
            <a:r>
              <a:rPr lang="en-US" sz="1100" dirty="0">
                <a:latin typeface="Arial" panose="020B0604020202020204" pitchFamily="34" charset="0"/>
                <a:cs typeface="Arial" panose="020B0604020202020204" pitchFamily="34" charset="0"/>
              </a:rPr>
              <a:t>Actions plan empowers stakeholder by giving them specific task, responsibilities, and tangible roadmap to follow, thereby encouraging greater engagement and participation in RE initiatives.</a:t>
            </a:r>
          </a:p>
          <a:p>
            <a:pPr marL="283602" indent="-283602">
              <a:buFont typeface="Arial" panose="020B0604020202020204" pitchFamily="34" charset="0"/>
              <a:buChar char="•"/>
            </a:pPr>
            <a:endParaRPr lang="en-US" noProof="0" dirty="0"/>
          </a:p>
        </p:txBody>
      </p:sp>
      <p:sp>
        <p:nvSpPr>
          <p:cNvPr id="4" name="Espace réservé du numéro de diapositive 3"/>
          <p:cNvSpPr>
            <a:spLocks noGrp="1"/>
          </p:cNvSpPr>
          <p:nvPr>
            <p:ph type="sldNum" sz="quarter" idx="5"/>
          </p:nvPr>
        </p:nvSpPr>
        <p:spPr/>
        <p:txBody>
          <a:bodyPr/>
          <a:lstStyle/>
          <a:p>
            <a:fld id="{BA2ECA99-74B8-40A8-8F0E-DFA97C4457DD}" type="slidenum">
              <a:rPr lang="en-US" smtClean="0"/>
              <a:t>11</a:t>
            </a:fld>
            <a:endParaRPr lang="en-US" dirty="0"/>
          </a:p>
        </p:txBody>
      </p:sp>
    </p:spTree>
    <p:extLst>
      <p:ext uri="{BB962C8B-B14F-4D97-AF65-F5344CB8AC3E}">
        <p14:creationId xmlns:p14="http://schemas.microsoft.com/office/powerpoint/2010/main" val="3034992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noProof="0" dirty="0"/>
          </a:p>
        </p:txBody>
      </p:sp>
      <p:sp>
        <p:nvSpPr>
          <p:cNvPr id="4" name="Espace réservé du numéro de diapositive 3"/>
          <p:cNvSpPr>
            <a:spLocks noGrp="1"/>
          </p:cNvSpPr>
          <p:nvPr>
            <p:ph type="sldNum" sz="quarter" idx="5"/>
          </p:nvPr>
        </p:nvSpPr>
        <p:spPr/>
        <p:txBody>
          <a:bodyPr/>
          <a:lstStyle/>
          <a:p>
            <a:fld id="{BA2ECA99-74B8-40A8-8F0E-DFA97C4457DD}" type="slidenum">
              <a:rPr lang="en-US" smtClean="0"/>
              <a:t>12</a:t>
            </a:fld>
            <a:endParaRPr lang="en-US" dirty="0"/>
          </a:p>
        </p:txBody>
      </p:sp>
    </p:spTree>
    <p:extLst>
      <p:ext uri="{BB962C8B-B14F-4D97-AF65-F5344CB8AC3E}">
        <p14:creationId xmlns:p14="http://schemas.microsoft.com/office/powerpoint/2010/main" val="1591198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4550" indent="-284550" defTabSz="907526">
              <a:buFont typeface="Wingdings" panose="05000000000000000000" pitchFamily="2" charset="2"/>
              <a:buChar char="§"/>
              <a:defRPr/>
            </a:pPr>
            <a:r>
              <a:rPr lang="en-US" sz="1100" dirty="0">
                <a:solidFill>
                  <a:srgbClr val="202124"/>
                </a:solidFill>
                <a:latin typeface="Google Sans"/>
              </a:rPr>
              <a:t>The Desert to Power (</a:t>
            </a:r>
            <a:r>
              <a:rPr lang="en-US" sz="1100" dirty="0" err="1">
                <a:solidFill>
                  <a:srgbClr val="202124"/>
                </a:solidFill>
                <a:latin typeface="Google Sans"/>
              </a:rPr>
              <a:t>DtP</a:t>
            </a:r>
            <a:r>
              <a:rPr lang="en-US" sz="1100" dirty="0">
                <a:solidFill>
                  <a:srgbClr val="202124"/>
                </a:solidFill>
                <a:latin typeface="Google Sans"/>
              </a:rPr>
              <a:t>) initiative </a:t>
            </a:r>
            <a:r>
              <a:rPr lang="en-US" sz="1100" dirty="0">
                <a:solidFill>
                  <a:srgbClr val="040C28"/>
                </a:solidFill>
                <a:latin typeface="Google Sans"/>
              </a:rPr>
              <a:t>aims to harness that solar energy to generate 10 GW of additional capacity to provide clean electricity for 250 million people via public, private, grid and off-grid projects by 2030</a:t>
            </a:r>
            <a:r>
              <a:rPr lang="en-US" sz="1100" dirty="0">
                <a:solidFill>
                  <a:srgbClr val="202124"/>
                </a:solidFill>
                <a:latin typeface="Google Sans"/>
              </a:rPr>
              <a:t>.</a:t>
            </a:r>
            <a:endParaRPr lang="en-US" sz="11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BA2ECA99-74B8-40A8-8F0E-DFA97C4457DD}" type="slidenum">
              <a:rPr lang="en-US" smtClean="0"/>
              <a:t>13</a:t>
            </a:fld>
            <a:endParaRPr lang="en-US" dirty="0"/>
          </a:p>
        </p:txBody>
      </p:sp>
    </p:spTree>
    <p:extLst>
      <p:ext uri="{BB962C8B-B14F-4D97-AF65-F5344CB8AC3E}">
        <p14:creationId xmlns:p14="http://schemas.microsoft.com/office/powerpoint/2010/main" val="71959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noProof="0" dirty="0"/>
          </a:p>
        </p:txBody>
      </p:sp>
      <p:sp>
        <p:nvSpPr>
          <p:cNvPr id="4" name="Espace réservé du numéro de diapositive 3"/>
          <p:cNvSpPr>
            <a:spLocks noGrp="1"/>
          </p:cNvSpPr>
          <p:nvPr>
            <p:ph type="sldNum" sz="quarter" idx="5"/>
          </p:nvPr>
        </p:nvSpPr>
        <p:spPr/>
        <p:txBody>
          <a:bodyPr/>
          <a:lstStyle/>
          <a:p>
            <a:fld id="{BA2ECA99-74B8-40A8-8F0E-DFA97C4457DD}" type="slidenum">
              <a:rPr lang="en-US" smtClean="0"/>
              <a:t>14</a:t>
            </a:fld>
            <a:endParaRPr lang="en-US" dirty="0"/>
          </a:p>
        </p:txBody>
      </p:sp>
    </p:spTree>
    <p:extLst>
      <p:ext uri="{BB962C8B-B14F-4D97-AF65-F5344CB8AC3E}">
        <p14:creationId xmlns:p14="http://schemas.microsoft.com/office/powerpoint/2010/main" val="3802890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BA2ECA99-74B8-40A8-8F0E-DFA97C4457DD}" type="slidenum">
              <a:rPr lang="en-US" smtClean="0"/>
              <a:t>16</a:t>
            </a:fld>
            <a:endParaRPr lang="en-US" dirty="0"/>
          </a:p>
        </p:txBody>
      </p:sp>
    </p:spTree>
    <p:extLst>
      <p:ext uri="{BB962C8B-B14F-4D97-AF65-F5344CB8AC3E}">
        <p14:creationId xmlns:p14="http://schemas.microsoft.com/office/powerpoint/2010/main" val="1228500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0879" indent="-170879">
              <a:buFont typeface="Wingdings" panose="05000000000000000000" pitchFamily="2" charset="2"/>
              <a:buChar char="§"/>
            </a:pPr>
            <a:endParaRPr lang="fr-FR" dirty="0"/>
          </a:p>
        </p:txBody>
      </p:sp>
      <p:sp>
        <p:nvSpPr>
          <p:cNvPr id="4" name="Espace réservé du numéro de diapositive 3"/>
          <p:cNvSpPr>
            <a:spLocks noGrp="1"/>
          </p:cNvSpPr>
          <p:nvPr>
            <p:ph type="sldNum" sz="quarter" idx="5"/>
          </p:nvPr>
        </p:nvSpPr>
        <p:spPr/>
        <p:txBody>
          <a:bodyPr/>
          <a:lstStyle/>
          <a:p>
            <a:fld id="{BA2ECA99-74B8-40A8-8F0E-DFA97C4457DD}" type="slidenum">
              <a:rPr lang="en-US" smtClean="0"/>
              <a:t>2</a:t>
            </a:fld>
            <a:endParaRPr lang="en-US" dirty="0"/>
          </a:p>
        </p:txBody>
      </p:sp>
    </p:spTree>
    <p:extLst>
      <p:ext uri="{BB962C8B-B14F-4D97-AF65-F5344CB8AC3E}">
        <p14:creationId xmlns:p14="http://schemas.microsoft.com/office/powerpoint/2010/main" val="3752800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5231A-F454-CEC2-FCD1-9BDC224652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DED09B-087A-9523-390E-6EC234E45C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03CD13-D6B6-2CEA-AE95-8416225911A6}"/>
              </a:ext>
            </a:extLst>
          </p:cNvPr>
          <p:cNvSpPr>
            <a:spLocks noGrp="1"/>
          </p:cNvSpPr>
          <p:nvPr>
            <p:ph type="body" idx="1"/>
          </p:nvPr>
        </p:nvSpPr>
        <p:spPr/>
        <p:txBody>
          <a:bodyPr/>
          <a:lstStyle/>
          <a:p>
            <a:pPr marL="0" indent="0">
              <a:buFont typeface="Wingdings" panose="05000000000000000000" pitchFamily="2" charset="2"/>
              <a:buNone/>
            </a:pPr>
            <a:endParaRPr lang="fr-FR" dirty="0"/>
          </a:p>
        </p:txBody>
      </p:sp>
      <p:sp>
        <p:nvSpPr>
          <p:cNvPr id="4" name="Espace réservé du numéro de diapositive 3">
            <a:extLst>
              <a:ext uri="{FF2B5EF4-FFF2-40B4-BE49-F238E27FC236}">
                <a16:creationId xmlns:a16="http://schemas.microsoft.com/office/drawing/2014/main" id="{CD169FAA-A19B-4E1E-7BAF-9C8B9C59FFF4}"/>
              </a:ext>
            </a:extLst>
          </p:cNvPr>
          <p:cNvSpPr>
            <a:spLocks noGrp="1"/>
          </p:cNvSpPr>
          <p:nvPr>
            <p:ph type="sldNum" sz="quarter" idx="5"/>
          </p:nvPr>
        </p:nvSpPr>
        <p:spPr/>
        <p:txBody>
          <a:bodyPr/>
          <a:lstStyle/>
          <a:p>
            <a:fld id="{BA2ECA99-74B8-40A8-8F0E-DFA97C4457DD}" type="slidenum">
              <a:rPr lang="en-US" smtClean="0"/>
              <a:t>3</a:t>
            </a:fld>
            <a:endParaRPr lang="en-US" dirty="0"/>
          </a:p>
        </p:txBody>
      </p:sp>
    </p:spTree>
    <p:extLst>
      <p:ext uri="{BB962C8B-B14F-4D97-AF65-F5344CB8AC3E}">
        <p14:creationId xmlns:p14="http://schemas.microsoft.com/office/powerpoint/2010/main" val="4151002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5231A-F454-CEC2-FCD1-9BDC224652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DED09B-087A-9523-390E-6EC234E45C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03CD13-D6B6-2CEA-AE95-8416225911A6}"/>
              </a:ext>
            </a:extLst>
          </p:cNvPr>
          <p:cNvSpPr>
            <a:spLocks noGrp="1"/>
          </p:cNvSpPr>
          <p:nvPr>
            <p:ph type="body" idx="1"/>
          </p:nvPr>
        </p:nvSpPr>
        <p:spPr/>
        <p:txBody>
          <a:bodyPr/>
          <a:lstStyle/>
          <a:p>
            <a:pPr marL="170161" indent="-170161">
              <a:buFont typeface="Wingdings" panose="05000000000000000000" pitchFamily="2" charset="2"/>
              <a:buChar char="§"/>
            </a:pPr>
            <a:endParaRPr lang="fr-FR" dirty="0"/>
          </a:p>
        </p:txBody>
      </p:sp>
      <p:sp>
        <p:nvSpPr>
          <p:cNvPr id="4" name="Espace réservé du numéro de diapositive 3">
            <a:extLst>
              <a:ext uri="{FF2B5EF4-FFF2-40B4-BE49-F238E27FC236}">
                <a16:creationId xmlns:a16="http://schemas.microsoft.com/office/drawing/2014/main" id="{CD169FAA-A19B-4E1E-7BAF-9C8B9C59FFF4}"/>
              </a:ext>
            </a:extLst>
          </p:cNvPr>
          <p:cNvSpPr>
            <a:spLocks noGrp="1"/>
          </p:cNvSpPr>
          <p:nvPr>
            <p:ph type="sldNum" sz="quarter" idx="5"/>
          </p:nvPr>
        </p:nvSpPr>
        <p:spPr/>
        <p:txBody>
          <a:bodyPr/>
          <a:lstStyle/>
          <a:p>
            <a:fld id="{BA2ECA99-74B8-40A8-8F0E-DFA97C4457DD}" type="slidenum">
              <a:rPr lang="en-US" smtClean="0"/>
              <a:t>4</a:t>
            </a:fld>
            <a:endParaRPr lang="en-US" dirty="0"/>
          </a:p>
        </p:txBody>
      </p:sp>
    </p:spTree>
    <p:extLst>
      <p:ext uri="{BB962C8B-B14F-4D97-AF65-F5344CB8AC3E}">
        <p14:creationId xmlns:p14="http://schemas.microsoft.com/office/powerpoint/2010/main" val="258352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5231A-F454-CEC2-FCD1-9BDC2246527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5DED09B-087A-9523-390E-6EC234E45C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703CD13-D6B6-2CEA-AE95-8416225911A6}"/>
              </a:ext>
            </a:extLst>
          </p:cNvPr>
          <p:cNvSpPr>
            <a:spLocks noGrp="1"/>
          </p:cNvSpPr>
          <p:nvPr>
            <p:ph type="body" idx="1"/>
          </p:nvPr>
        </p:nvSpPr>
        <p:spPr/>
        <p:txBody>
          <a:bodyPr/>
          <a:lstStyle/>
          <a:p>
            <a:pPr marL="170161" indent="-170161">
              <a:buFont typeface="Wingdings" panose="05000000000000000000" pitchFamily="2" charset="2"/>
              <a:buChar char="§"/>
            </a:pPr>
            <a:endParaRPr lang="fr-FR" dirty="0"/>
          </a:p>
        </p:txBody>
      </p:sp>
      <p:sp>
        <p:nvSpPr>
          <p:cNvPr id="4" name="Espace réservé du numéro de diapositive 3">
            <a:extLst>
              <a:ext uri="{FF2B5EF4-FFF2-40B4-BE49-F238E27FC236}">
                <a16:creationId xmlns:a16="http://schemas.microsoft.com/office/drawing/2014/main" id="{CD169FAA-A19B-4E1E-7BAF-9C8B9C59FFF4}"/>
              </a:ext>
            </a:extLst>
          </p:cNvPr>
          <p:cNvSpPr>
            <a:spLocks noGrp="1"/>
          </p:cNvSpPr>
          <p:nvPr>
            <p:ph type="sldNum" sz="quarter" idx="5"/>
          </p:nvPr>
        </p:nvSpPr>
        <p:spPr/>
        <p:txBody>
          <a:bodyPr/>
          <a:lstStyle/>
          <a:p>
            <a:fld id="{BA2ECA99-74B8-40A8-8F0E-DFA97C4457DD}" type="slidenum">
              <a:rPr lang="en-US" smtClean="0"/>
              <a:t>5</a:t>
            </a:fld>
            <a:endParaRPr lang="en-US" dirty="0"/>
          </a:p>
        </p:txBody>
      </p:sp>
    </p:spTree>
    <p:extLst>
      <p:ext uri="{BB962C8B-B14F-4D97-AF65-F5344CB8AC3E}">
        <p14:creationId xmlns:p14="http://schemas.microsoft.com/office/powerpoint/2010/main" val="227952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A455-AA22-96E6-31DD-E16503C3C6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68B7F6-5527-BB10-E37F-17F19B57B2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C74C68-E96F-91AA-5BE1-E0B6E45AD011}"/>
              </a:ext>
            </a:extLst>
          </p:cNvPr>
          <p:cNvSpPr>
            <a:spLocks noGrp="1"/>
          </p:cNvSpPr>
          <p:nvPr>
            <p:ph type="body" idx="1"/>
          </p:nvPr>
        </p:nvSpPr>
        <p:spPr/>
        <p:txBody>
          <a:bodyPr/>
          <a:lstStyle/>
          <a:p>
            <a:endParaRPr lang="en-US" dirty="0"/>
          </a:p>
          <a:p>
            <a:pPr marL="170161" indent="-170161">
              <a:buFont typeface="Wingdings" panose="05000000000000000000" pitchFamily="2" charset="2"/>
              <a:buChar char="§"/>
            </a:pPr>
            <a:endParaRPr lang="fr-FR" dirty="0"/>
          </a:p>
        </p:txBody>
      </p:sp>
      <p:sp>
        <p:nvSpPr>
          <p:cNvPr id="4" name="Espace réservé du numéro de diapositive 3">
            <a:extLst>
              <a:ext uri="{FF2B5EF4-FFF2-40B4-BE49-F238E27FC236}">
                <a16:creationId xmlns:a16="http://schemas.microsoft.com/office/drawing/2014/main" id="{35183935-4B45-B66A-094E-3797C3619B6B}"/>
              </a:ext>
            </a:extLst>
          </p:cNvPr>
          <p:cNvSpPr>
            <a:spLocks noGrp="1"/>
          </p:cNvSpPr>
          <p:nvPr>
            <p:ph type="sldNum" sz="quarter" idx="5"/>
          </p:nvPr>
        </p:nvSpPr>
        <p:spPr/>
        <p:txBody>
          <a:bodyPr/>
          <a:lstStyle/>
          <a:p>
            <a:fld id="{BA2ECA99-74B8-40A8-8F0E-DFA97C4457DD}" type="slidenum">
              <a:rPr lang="en-US" smtClean="0"/>
              <a:t>6</a:t>
            </a:fld>
            <a:endParaRPr lang="en-US" dirty="0"/>
          </a:p>
        </p:txBody>
      </p:sp>
    </p:spTree>
    <p:extLst>
      <p:ext uri="{BB962C8B-B14F-4D97-AF65-F5344CB8AC3E}">
        <p14:creationId xmlns:p14="http://schemas.microsoft.com/office/powerpoint/2010/main" val="786738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A455-AA22-96E6-31DD-E16503C3C6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268B7F6-5527-BB10-E37F-17F19B57B2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7C74C68-E96F-91AA-5BE1-E0B6E45AD011}"/>
              </a:ext>
            </a:extLst>
          </p:cNvPr>
          <p:cNvSpPr>
            <a:spLocks noGrp="1"/>
          </p:cNvSpPr>
          <p:nvPr>
            <p:ph type="body" idx="1"/>
          </p:nvPr>
        </p:nvSpPr>
        <p:spPr/>
        <p:txBody>
          <a:bodyPr/>
          <a:lstStyle/>
          <a:p>
            <a:pPr marL="170161" indent="-170161">
              <a:buFont typeface="Wingdings" panose="05000000000000000000" pitchFamily="2" charset="2"/>
              <a:buChar char="§"/>
            </a:pPr>
            <a:endParaRPr lang="fr-FR" dirty="0"/>
          </a:p>
        </p:txBody>
      </p:sp>
      <p:sp>
        <p:nvSpPr>
          <p:cNvPr id="4" name="Espace réservé du numéro de diapositive 3">
            <a:extLst>
              <a:ext uri="{FF2B5EF4-FFF2-40B4-BE49-F238E27FC236}">
                <a16:creationId xmlns:a16="http://schemas.microsoft.com/office/drawing/2014/main" id="{35183935-4B45-B66A-094E-3797C3619B6B}"/>
              </a:ext>
            </a:extLst>
          </p:cNvPr>
          <p:cNvSpPr>
            <a:spLocks noGrp="1"/>
          </p:cNvSpPr>
          <p:nvPr>
            <p:ph type="sldNum" sz="quarter" idx="5"/>
          </p:nvPr>
        </p:nvSpPr>
        <p:spPr/>
        <p:txBody>
          <a:bodyPr/>
          <a:lstStyle/>
          <a:p>
            <a:fld id="{BA2ECA99-74B8-40A8-8F0E-DFA97C4457DD}" type="slidenum">
              <a:rPr lang="en-US" smtClean="0"/>
              <a:t>7</a:t>
            </a:fld>
            <a:endParaRPr lang="en-US" dirty="0"/>
          </a:p>
        </p:txBody>
      </p:sp>
    </p:spTree>
    <p:extLst>
      <p:ext uri="{BB962C8B-B14F-4D97-AF65-F5344CB8AC3E}">
        <p14:creationId xmlns:p14="http://schemas.microsoft.com/office/powerpoint/2010/main" val="4119066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20A74-2312-6199-4CEA-2C132E869B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72BEED-980A-7AEA-8052-0A324C958D2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4E01E9-04B7-9568-1D90-4195C9A532D7}"/>
              </a:ext>
            </a:extLst>
          </p:cNvPr>
          <p:cNvSpPr>
            <a:spLocks noGrp="1"/>
          </p:cNvSpPr>
          <p:nvPr>
            <p:ph type="body" idx="1"/>
          </p:nvPr>
        </p:nvSpPr>
        <p:spPr/>
        <p:txBody>
          <a:bodyPr/>
          <a:lstStyle/>
          <a:p>
            <a:pPr marL="283602" indent="-283602">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5965C460-2040-9CFE-1950-A45399FA4CF5}"/>
              </a:ext>
            </a:extLst>
          </p:cNvPr>
          <p:cNvSpPr>
            <a:spLocks noGrp="1"/>
          </p:cNvSpPr>
          <p:nvPr>
            <p:ph type="sldNum" sz="quarter" idx="5"/>
          </p:nvPr>
        </p:nvSpPr>
        <p:spPr/>
        <p:txBody>
          <a:bodyPr/>
          <a:lstStyle/>
          <a:p>
            <a:fld id="{BA2ECA99-74B8-40A8-8F0E-DFA97C4457DD}" type="slidenum">
              <a:rPr lang="en-US" smtClean="0"/>
              <a:t>8</a:t>
            </a:fld>
            <a:endParaRPr lang="en-US" dirty="0"/>
          </a:p>
        </p:txBody>
      </p:sp>
    </p:spTree>
    <p:extLst>
      <p:ext uri="{BB962C8B-B14F-4D97-AF65-F5344CB8AC3E}">
        <p14:creationId xmlns:p14="http://schemas.microsoft.com/office/powerpoint/2010/main" val="3131127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20A74-2312-6199-4CEA-2C132E869B6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B72BEED-980A-7AEA-8052-0A324C958D2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4E01E9-04B7-9568-1D90-4195C9A532D7}"/>
              </a:ext>
            </a:extLst>
          </p:cNvPr>
          <p:cNvSpPr>
            <a:spLocks noGrp="1"/>
          </p:cNvSpPr>
          <p:nvPr>
            <p:ph type="body" idx="1"/>
          </p:nvPr>
        </p:nvSpPr>
        <p:spPr/>
        <p:txBody>
          <a:bodyPr/>
          <a:lstStyle/>
          <a:p>
            <a:pPr marL="283602" indent="-283602">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5965C460-2040-9CFE-1950-A45399FA4CF5}"/>
              </a:ext>
            </a:extLst>
          </p:cNvPr>
          <p:cNvSpPr>
            <a:spLocks noGrp="1"/>
          </p:cNvSpPr>
          <p:nvPr>
            <p:ph type="sldNum" sz="quarter" idx="5"/>
          </p:nvPr>
        </p:nvSpPr>
        <p:spPr/>
        <p:txBody>
          <a:bodyPr/>
          <a:lstStyle/>
          <a:p>
            <a:fld id="{BA2ECA99-74B8-40A8-8F0E-DFA97C4457DD}" type="slidenum">
              <a:rPr lang="en-US" smtClean="0"/>
              <a:t>9</a:t>
            </a:fld>
            <a:endParaRPr lang="en-US" dirty="0"/>
          </a:p>
        </p:txBody>
      </p:sp>
    </p:spTree>
    <p:extLst>
      <p:ext uri="{BB962C8B-B14F-4D97-AF65-F5344CB8AC3E}">
        <p14:creationId xmlns:p14="http://schemas.microsoft.com/office/powerpoint/2010/main" val="2583449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EF84ABDA-7EE2-4CCC-B91C-51E3BD2F1F12}" type="datetime1">
              <a:rPr lang="en-US" smtClean="0"/>
              <a:t>6/5/24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C93A7244-9D9A-4323-AFAF-9C91862588D2}" type="slidenum">
              <a:rPr lang="fr-FR" smtClean="0"/>
              <a:t>‹#›</a:t>
            </a:fld>
            <a:endParaRPr lang="fr-FR" dirty="0"/>
          </a:p>
        </p:txBody>
      </p:sp>
      <p:grpSp>
        <p:nvGrpSpPr>
          <p:cNvPr id="7" name="Grouper 11"/>
          <p:cNvGrpSpPr/>
          <p:nvPr userDrawn="1"/>
        </p:nvGrpSpPr>
        <p:grpSpPr>
          <a:xfrm>
            <a:off x="11942884" y="0"/>
            <a:ext cx="249116" cy="6858000"/>
            <a:chOff x="8754647" y="0"/>
            <a:chExt cx="389353" cy="4826020"/>
          </a:xfrm>
        </p:grpSpPr>
        <p:sp>
          <p:nvSpPr>
            <p:cNvPr id="8" name="Rectangle 7"/>
            <p:cNvSpPr/>
            <p:nvPr/>
          </p:nvSpPr>
          <p:spPr>
            <a:xfrm>
              <a:off x="8754647" y="0"/>
              <a:ext cx="389353" cy="482602"/>
            </a:xfrm>
            <a:prstGeom prst="rect">
              <a:avLst/>
            </a:prstGeom>
            <a:solidFill>
              <a:srgbClr val="C68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p:nvSpPr>
          <p:spPr>
            <a:xfrm>
              <a:off x="8754647" y="482602"/>
              <a:ext cx="389353" cy="482602"/>
            </a:xfrm>
            <a:prstGeom prst="rect">
              <a:avLst/>
            </a:prstGeom>
            <a:solidFill>
              <a:srgbClr val="8AB0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Rectangle 9"/>
            <p:cNvSpPr/>
            <p:nvPr/>
          </p:nvSpPr>
          <p:spPr>
            <a:xfrm>
              <a:off x="8754647" y="965204"/>
              <a:ext cx="389353" cy="482602"/>
            </a:xfrm>
            <a:prstGeom prst="rect">
              <a:avLst/>
            </a:prstGeom>
            <a:solidFill>
              <a:srgbClr val="3898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10"/>
            <p:cNvSpPr/>
            <p:nvPr/>
          </p:nvSpPr>
          <p:spPr>
            <a:xfrm>
              <a:off x="8754647" y="1447806"/>
              <a:ext cx="389353" cy="482602"/>
            </a:xfrm>
            <a:prstGeom prst="rect">
              <a:avLst/>
            </a:prstGeom>
            <a:solidFill>
              <a:srgbClr val="1C89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Rectangle 11"/>
            <p:cNvSpPr/>
            <p:nvPr/>
          </p:nvSpPr>
          <p:spPr>
            <a:xfrm>
              <a:off x="8754647" y="1930408"/>
              <a:ext cx="389353" cy="482602"/>
            </a:xfrm>
            <a:prstGeom prst="rect">
              <a:avLst/>
            </a:prstGeom>
            <a:solidFill>
              <a:srgbClr val="0F59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Rectangle 12"/>
            <p:cNvSpPr/>
            <p:nvPr/>
          </p:nvSpPr>
          <p:spPr>
            <a:xfrm>
              <a:off x="8754647" y="2413010"/>
              <a:ext cx="389353" cy="482602"/>
            </a:xfrm>
            <a:prstGeom prst="rect">
              <a:avLst/>
            </a:prstGeom>
            <a:solidFill>
              <a:srgbClr val="211C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Rectangle 13"/>
            <p:cNvSpPr/>
            <p:nvPr/>
          </p:nvSpPr>
          <p:spPr>
            <a:xfrm>
              <a:off x="8754647" y="2895612"/>
              <a:ext cx="389353" cy="482602"/>
            </a:xfrm>
            <a:prstGeom prst="rect">
              <a:avLst/>
            </a:prstGeom>
            <a:solidFill>
              <a:srgbClr val="4E1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Rectangle 14"/>
            <p:cNvSpPr/>
            <p:nvPr/>
          </p:nvSpPr>
          <p:spPr>
            <a:xfrm>
              <a:off x="8754647" y="3378214"/>
              <a:ext cx="389353" cy="482602"/>
            </a:xfrm>
            <a:prstGeom prst="rect">
              <a:avLst/>
            </a:prstGeom>
            <a:solidFill>
              <a:srgbClr val="8E1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Rectangle 15"/>
            <p:cNvSpPr/>
            <p:nvPr/>
          </p:nvSpPr>
          <p:spPr>
            <a:xfrm>
              <a:off x="8754647" y="3860816"/>
              <a:ext cx="389353" cy="482602"/>
            </a:xfrm>
            <a:prstGeom prst="rect">
              <a:avLst/>
            </a:prstGeom>
            <a:solidFill>
              <a:srgbClr val="B813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Rectangle 16"/>
            <p:cNvSpPr/>
            <p:nvPr/>
          </p:nvSpPr>
          <p:spPr>
            <a:xfrm>
              <a:off x="8754647" y="4343418"/>
              <a:ext cx="389353" cy="482602"/>
            </a:xfrm>
            <a:prstGeom prst="rect">
              <a:avLst/>
            </a:prstGeom>
            <a:solidFill>
              <a:srgbClr val="E05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18" name="Group 17"/>
          <p:cNvGrpSpPr/>
          <p:nvPr userDrawn="1"/>
        </p:nvGrpSpPr>
        <p:grpSpPr>
          <a:xfrm>
            <a:off x="0" y="5514418"/>
            <a:ext cx="3401513" cy="1343582"/>
            <a:chOff x="-1" y="4380489"/>
            <a:chExt cx="3401513" cy="1343582"/>
          </a:xfrm>
        </p:grpSpPr>
        <p:pic>
          <p:nvPicPr>
            <p:cNvPr id="19" name="Image 1" descr="Corner.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380489"/>
              <a:ext cx="1622305" cy="1343582"/>
            </a:xfrm>
            <a:prstGeom prst="rect">
              <a:avLst/>
            </a:prstGeom>
          </p:spPr>
        </p:pic>
        <p:pic>
          <p:nvPicPr>
            <p:cNvPr id="20" name="Image 2" descr="Url.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6400" y="5354247"/>
              <a:ext cx="1785112" cy="369824"/>
            </a:xfrm>
            <a:prstGeom prst="rect">
              <a:avLst/>
            </a:prstGeom>
          </p:spPr>
        </p:pic>
      </p:grpSp>
    </p:spTree>
    <p:extLst>
      <p:ext uri="{BB962C8B-B14F-4D97-AF65-F5344CB8AC3E}">
        <p14:creationId xmlns:p14="http://schemas.microsoft.com/office/powerpoint/2010/main" val="3748114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2B9D2917-CE66-4248-A052-A23D025F250F}" type="datetime1">
              <a:rPr lang="en-US" smtClean="0"/>
              <a:t>6/5/24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3544671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r-F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ECAE4AB1-7A19-43A2-8AB7-72CFEC7A1FAE}" type="datetime1">
              <a:rPr lang="en-US" smtClean="0"/>
              <a:t>6/5/24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3652092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55200" y="2130426"/>
            <a:ext cx="9122400" cy="2135030"/>
          </a:xfrm>
        </p:spPr>
        <p:txBody>
          <a:bodyPr>
            <a:normAutofit/>
          </a:bodyPr>
          <a:lstStyle>
            <a:lvl1pPr algn="l">
              <a:defRPr sz="3840">
                <a:solidFill>
                  <a:schemeClr val="tx1">
                    <a:lumMod val="65000"/>
                    <a:lumOff val="35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155200" y="4412866"/>
            <a:ext cx="8208000" cy="1225934"/>
          </a:xfrm>
        </p:spPr>
        <p:txBody>
          <a:bodyPr/>
          <a:lstStyle>
            <a:lvl1pPr marL="0" indent="0" algn="l">
              <a:buNone/>
              <a:defRPr sz="2400" b="1">
                <a:solidFill>
                  <a:srgbClr val="C00000"/>
                </a:solidFill>
                <a:latin typeface="Arial" panose="020B0604020202020204" pitchFamily="34" charset="0"/>
                <a:cs typeface="Arial" panose="020B0604020202020204" pitchFamily="34" charset="0"/>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pic>
        <p:nvPicPr>
          <p:cNvPr id="7" name="Image 7">
            <a:extLst>
              <a:ext uri="{FF2B5EF4-FFF2-40B4-BE49-F238E27FC236}">
                <a16:creationId xmlns:a16="http://schemas.microsoft.com/office/drawing/2014/main" id="{4A272DEB-E71D-4165-8D17-1E2504DC5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8441" y="582380"/>
            <a:ext cx="3856567" cy="1005840"/>
          </a:xfrm>
          <a:prstGeom prst="rect">
            <a:avLst/>
          </a:prstGeom>
        </p:spPr>
      </p:pic>
      <p:pic>
        <p:nvPicPr>
          <p:cNvPr id="8" name="Image 1" descr="Corner.png">
            <a:extLst>
              <a:ext uri="{FF2B5EF4-FFF2-40B4-BE49-F238E27FC236}">
                <a16:creationId xmlns:a16="http://schemas.microsoft.com/office/drawing/2014/main" id="{0585240B-D905-4B87-8D04-56E89AAE6C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5256587"/>
            <a:ext cx="2163073" cy="1612298"/>
          </a:xfrm>
          <a:prstGeom prst="rect">
            <a:avLst/>
          </a:prstGeom>
        </p:spPr>
      </p:pic>
      <p:pic>
        <p:nvPicPr>
          <p:cNvPr id="9" name="Image 2" descr="Url.png">
            <a:extLst>
              <a:ext uri="{FF2B5EF4-FFF2-40B4-BE49-F238E27FC236}">
                <a16:creationId xmlns:a16="http://schemas.microsoft.com/office/drawing/2014/main" id="{B2248FD8-93B5-413D-A2C8-C5194D695A7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5200" y="6425096"/>
            <a:ext cx="2380149" cy="443789"/>
          </a:xfrm>
          <a:prstGeom prst="rect">
            <a:avLst/>
          </a:prstGeom>
        </p:spPr>
      </p:pic>
      <p:grpSp>
        <p:nvGrpSpPr>
          <p:cNvPr id="10" name="Grouper 11">
            <a:extLst>
              <a:ext uri="{FF2B5EF4-FFF2-40B4-BE49-F238E27FC236}">
                <a16:creationId xmlns:a16="http://schemas.microsoft.com/office/drawing/2014/main" id="{88EB3D57-E8C8-461D-8EDD-35C9E516876B}"/>
              </a:ext>
            </a:extLst>
          </p:cNvPr>
          <p:cNvGrpSpPr/>
          <p:nvPr userDrawn="1"/>
        </p:nvGrpSpPr>
        <p:grpSpPr>
          <a:xfrm>
            <a:off x="11926863" y="0"/>
            <a:ext cx="277232" cy="6868800"/>
            <a:chOff x="8754647" y="0"/>
            <a:chExt cx="389353" cy="4826020"/>
          </a:xfrm>
        </p:grpSpPr>
        <p:sp>
          <p:nvSpPr>
            <p:cNvPr id="11" name="Rectangle 10">
              <a:extLst>
                <a:ext uri="{FF2B5EF4-FFF2-40B4-BE49-F238E27FC236}">
                  <a16:creationId xmlns:a16="http://schemas.microsoft.com/office/drawing/2014/main" id="{B382B551-4BC4-45F9-9400-039DB4280312}"/>
                </a:ext>
              </a:extLst>
            </p:cNvPr>
            <p:cNvSpPr/>
            <p:nvPr/>
          </p:nvSpPr>
          <p:spPr>
            <a:xfrm>
              <a:off x="8754647" y="0"/>
              <a:ext cx="389353" cy="482602"/>
            </a:xfrm>
            <a:prstGeom prst="rect">
              <a:avLst/>
            </a:prstGeom>
            <a:solidFill>
              <a:srgbClr val="C68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2" name="Rectangle 11">
              <a:extLst>
                <a:ext uri="{FF2B5EF4-FFF2-40B4-BE49-F238E27FC236}">
                  <a16:creationId xmlns:a16="http://schemas.microsoft.com/office/drawing/2014/main" id="{CCEC4B4D-6D85-4595-A0EB-356E0413302D}"/>
                </a:ext>
              </a:extLst>
            </p:cNvPr>
            <p:cNvSpPr/>
            <p:nvPr/>
          </p:nvSpPr>
          <p:spPr>
            <a:xfrm>
              <a:off x="8754647" y="482602"/>
              <a:ext cx="389353" cy="482602"/>
            </a:xfrm>
            <a:prstGeom prst="rect">
              <a:avLst/>
            </a:prstGeom>
            <a:solidFill>
              <a:srgbClr val="8AB0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3" name="Rectangle 12">
              <a:extLst>
                <a:ext uri="{FF2B5EF4-FFF2-40B4-BE49-F238E27FC236}">
                  <a16:creationId xmlns:a16="http://schemas.microsoft.com/office/drawing/2014/main" id="{68689882-48AD-4975-9737-2E5DB8BA97DE}"/>
                </a:ext>
              </a:extLst>
            </p:cNvPr>
            <p:cNvSpPr/>
            <p:nvPr/>
          </p:nvSpPr>
          <p:spPr>
            <a:xfrm>
              <a:off x="8754647" y="965204"/>
              <a:ext cx="389353" cy="482602"/>
            </a:xfrm>
            <a:prstGeom prst="rect">
              <a:avLst/>
            </a:prstGeom>
            <a:solidFill>
              <a:srgbClr val="3898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4" name="Rectangle 13">
              <a:extLst>
                <a:ext uri="{FF2B5EF4-FFF2-40B4-BE49-F238E27FC236}">
                  <a16:creationId xmlns:a16="http://schemas.microsoft.com/office/drawing/2014/main" id="{DB1593CC-8623-4975-BEC7-68C49A124479}"/>
                </a:ext>
              </a:extLst>
            </p:cNvPr>
            <p:cNvSpPr/>
            <p:nvPr/>
          </p:nvSpPr>
          <p:spPr>
            <a:xfrm>
              <a:off x="8754647" y="1447806"/>
              <a:ext cx="389353" cy="482602"/>
            </a:xfrm>
            <a:prstGeom prst="rect">
              <a:avLst/>
            </a:prstGeom>
            <a:solidFill>
              <a:srgbClr val="1C89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5" name="Rectangle 14">
              <a:extLst>
                <a:ext uri="{FF2B5EF4-FFF2-40B4-BE49-F238E27FC236}">
                  <a16:creationId xmlns:a16="http://schemas.microsoft.com/office/drawing/2014/main" id="{9A2F7687-897A-4560-B0FB-4CCE88602514}"/>
                </a:ext>
              </a:extLst>
            </p:cNvPr>
            <p:cNvSpPr/>
            <p:nvPr/>
          </p:nvSpPr>
          <p:spPr>
            <a:xfrm>
              <a:off x="8754647" y="1930408"/>
              <a:ext cx="389353" cy="482602"/>
            </a:xfrm>
            <a:prstGeom prst="rect">
              <a:avLst/>
            </a:prstGeom>
            <a:solidFill>
              <a:srgbClr val="0F59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6" name="Rectangle 15">
              <a:extLst>
                <a:ext uri="{FF2B5EF4-FFF2-40B4-BE49-F238E27FC236}">
                  <a16:creationId xmlns:a16="http://schemas.microsoft.com/office/drawing/2014/main" id="{5889728E-2719-4A81-B30D-27C328B9CBE6}"/>
                </a:ext>
              </a:extLst>
            </p:cNvPr>
            <p:cNvSpPr/>
            <p:nvPr/>
          </p:nvSpPr>
          <p:spPr>
            <a:xfrm>
              <a:off x="8754647" y="2413010"/>
              <a:ext cx="389353" cy="482602"/>
            </a:xfrm>
            <a:prstGeom prst="rect">
              <a:avLst/>
            </a:prstGeom>
            <a:solidFill>
              <a:srgbClr val="211C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7" name="Rectangle 16">
              <a:extLst>
                <a:ext uri="{FF2B5EF4-FFF2-40B4-BE49-F238E27FC236}">
                  <a16:creationId xmlns:a16="http://schemas.microsoft.com/office/drawing/2014/main" id="{6751ED9A-FED4-4003-9C9C-784508F91FCC}"/>
                </a:ext>
              </a:extLst>
            </p:cNvPr>
            <p:cNvSpPr/>
            <p:nvPr/>
          </p:nvSpPr>
          <p:spPr>
            <a:xfrm>
              <a:off x="8754647" y="2895612"/>
              <a:ext cx="389353" cy="482602"/>
            </a:xfrm>
            <a:prstGeom prst="rect">
              <a:avLst/>
            </a:prstGeom>
            <a:solidFill>
              <a:srgbClr val="4E1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8" name="Rectangle 17">
              <a:extLst>
                <a:ext uri="{FF2B5EF4-FFF2-40B4-BE49-F238E27FC236}">
                  <a16:creationId xmlns:a16="http://schemas.microsoft.com/office/drawing/2014/main" id="{7DFE16A5-7CD5-434F-92C6-B0B867362D37}"/>
                </a:ext>
              </a:extLst>
            </p:cNvPr>
            <p:cNvSpPr/>
            <p:nvPr/>
          </p:nvSpPr>
          <p:spPr>
            <a:xfrm>
              <a:off x="8754647" y="3378214"/>
              <a:ext cx="389353" cy="482602"/>
            </a:xfrm>
            <a:prstGeom prst="rect">
              <a:avLst/>
            </a:prstGeom>
            <a:solidFill>
              <a:srgbClr val="8E1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19" name="Rectangle 18">
              <a:extLst>
                <a:ext uri="{FF2B5EF4-FFF2-40B4-BE49-F238E27FC236}">
                  <a16:creationId xmlns:a16="http://schemas.microsoft.com/office/drawing/2014/main" id="{1894E23E-1376-45B5-9B47-FD216C811A85}"/>
                </a:ext>
              </a:extLst>
            </p:cNvPr>
            <p:cNvSpPr/>
            <p:nvPr/>
          </p:nvSpPr>
          <p:spPr>
            <a:xfrm>
              <a:off x="8754647" y="3860816"/>
              <a:ext cx="389353" cy="482602"/>
            </a:xfrm>
            <a:prstGeom prst="rect">
              <a:avLst/>
            </a:prstGeom>
            <a:solidFill>
              <a:srgbClr val="B813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sp>
          <p:nvSpPr>
            <p:cNvPr id="20" name="Rectangle 19">
              <a:extLst>
                <a:ext uri="{FF2B5EF4-FFF2-40B4-BE49-F238E27FC236}">
                  <a16:creationId xmlns:a16="http://schemas.microsoft.com/office/drawing/2014/main" id="{FC0833E8-FDF4-47EC-A5EF-EB2CF781E4D0}"/>
                </a:ext>
              </a:extLst>
            </p:cNvPr>
            <p:cNvSpPr/>
            <p:nvPr/>
          </p:nvSpPr>
          <p:spPr>
            <a:xfrm>
              <a:off x="8754647" y="4343418"/>
              <a:ext cx="389353" cy="482602"/>
            </a:xfrm>
            <a:prstGeom prst="rect">
              <a:avLst/>
            </a:prstGeom>
            <a:solidFill>
              <a:srgbClr val="E05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60"/>
            </a:p>
          </p:txBody>
        </p:sp>
      </p:grpSp>
      <p:pic>
        <p:nvPicPr>
          <p:cNvPr id="21" name="Image 27" descr="Logo AfDB.png">
            <a:extLst>
              <a:ext uri="{FF2B5EF4-FFF2-40B4-BE49-F238E27FC236}">
                <a16:creationId xmlns:a16="http://schemas.microsoft.com/office/drawing/2014/main" id="{6931A859-533B-4966-B755-9FA7FF8A988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929623" y="441319"/>
            <a:ext cx="1528469" cy="727781"/>
          </a:xfrm>
          <a:prstGeom prst="rect">
            <a:avLst/>
          </a:prstGeom>
        </p:spPr>
      </p:pic>
      <p:sp>
        <p:nvSpPr>
          <p:cNvPr id="28" name="TextBox 27">
            <a:extLst>
              <a:ext uri="{FF2B5EF4-FFF2-40B4-BE49-F238E27FC236}">
                <a16:creationId xmlns:a16="http://schemas.microsoft.com/office/drawing/2014/main" id="{FB68CE70-1FFE-4A5A-A567-4A575C5E8193}"/>
              </a:ext>
            </a:extLst>
          </p:cNvPr>
          <p:cNvSpPr txBox="1"/>
          <p:nvPr userDrawn="1"/>
        </p:nvSpPr>
        <p:spPr>
          <a:xfrm>
            <a:off x="9550400" y="6062737"/>
            <a:ext cx="1727200" cy="286232"/>
          </a:xfrm>
          <a:prstGeom prst="rect">
            <a:avLst/>
          </a:prstGeom>
          <a:noFill/>
        </p:spPr>
        <p:txBody>
          <a:bodyPr wrap="square" rtlCol="0">
            <a:spAutoFit/>
          </a:bodyPr>
          <a:lstStyle/>
          <a:p>
            <a:pPr algn="r"/>
            <a:r>
              <a:rPr lang="en-US" sz="1260" dirty="0">
                <a:latin typeface="Arial" panose="020B0604020202020204" pitchFamily="34" charset="0"/>
                <a:cs typeface="Arial" panose="020B0604020202020204" pitchFamily="34" charset="0"/>
              </a:rPr>
              <a:t>Date and venue</a:t>
            </a:r>
          </a:p>
        </p:txBody>
      </p:sp>
      <p:sp>
        <p:nvSpPr>
          <p:cNvPr id="29" name="TextBox 28">
            <a:extLst>
              <a:ext uri="{FF2B5EF4-FFF2-40B4-BE49-F238E27FC236}">
                <a16:creationId xmlns:a16="http://schemas.microsoft.com/office/drawing/2014/main" id="{F709DCEE-0FA1-4717-9B0E-94E950927362}"/>
              </a:ext>
            </a:extLst>
          </p:cNvPr>
          <p:cNvSpPr txBox="1"/>
          <p:nvPr userDrawn="1"/>
        </p:nvSpPr>
        <p:spPr>
          <a:xfrm>
            <a:off x="5929453" y="6078617"/>
            <a:ext cx="1727200" cy="286232"/>
          </a:xfrm>
          <a:prstGeom prst="rect">
            <a:avLst/>
          </a:prstGeom>
          <a:noFill/>
        </p:spPr>
        <p:txBody>
          <a:bodyPr wrap="square" rtlCol="0">
            <a:spAutoFit/>
          </a:bodyPr>
          <a:lstStyle/>
          <a:p>
            <a:pPr algn="r"/>
            <a:r>
              <a:rPr lang="en-US" sz="1260" dirty="0">
                <a:latin typeface="Arial" panose="020B0604020202020204" pitchFamily="34" charset="0"/>
                <a:cs typeface="Arial" panose="020B0604020202020204" pitchFamily="34" charset="0"/>
              </a:rPr>
              <a:t>Presenter</a:t>
            </a:r>
          </a:p>
        </p:txBody>
      </p:sp>
      <p:sp>
        <p:nvSpPr>
          <p:cNvPr id="31" name="Text Placeholder 30">
            <a:extLst>
              <a:ext uri="{FF2B5EF4-FFF2-40B4-BE49-F238E27FC236}">
                <a16:creationId xmlns:a16="http://schemas.microsoft.com/office/drawing/2014/main" id="{5BE1A196-251B-4A32-96D5-4E310560CE7E}"/>
              </a:ext>
            </a:extLst>
          </p:cNvPr>
          <p:cNvSpPr>
            <a:spLocks noGrp="1"/>
          </p:cNvSpPr>
          <p:nvPr>
            <p:ph type="body" sz="quarter" idx="11" hasCustomPrompt="1"/>
          </p:nvPr>
        </p:nvSpPr>
        <p:spPr>
          <a:xfrm>
            <a:off x="5065184" y="6393180"/>
            <a:ext cx="2590800" cy="313932"/>
          </a:xfrm>
        </p:spPr>
        <p:txBody>
          <a:bodyPr/>
          <a:lstStyle>
            <a:lvl1pPr marL="0" indent="0" algn="r">
              <a:buNone/>
              <a:defRPr sz="144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dirty="0"/>
              <a:t>Add text</a:t>
            </a:r>
          </a:p>
        </p:txBody>
      </p:sp>
      <p:sp>
        <p:nvSpPr>
          <p:cNvPr id="25" name="Text Placeholder 30">
            <a:extLst>
              <a:ext uri="{FF2B5EF4-FFF2-40B4-BE49-F238E27FC236}">
                <a16:creationId xmlns:a16="http://schemas.microsoft.com/office/drawing/2014/main" id="{09D7CF64-8939-4FC2-B61D-0ADC44DD9D76}"/>
              </a:ext>
            </a:extLst>
          </p:cNvPr>
          <p:cNvSpPr>
            <a:spLocks noGrp="1"/>
          </p:cNvSpPr>
          <p:nvPr>
            <p:ph type="body" sz="quarter" idx="12" hasCustomPrompt="1"/>
          </p:nvPr>
        </p:nvSpPr>
        <p:spPr>
          <a:xfrm>
            <a:off x="8686800" y="6368394"/>
            <a:ext cx="2590800" cy="313932"/>
          </a:xfrm>
        </p:spPr>
        <p:txBody>
          <a:bodyPr/>
          <a:lstStyle>
            <a:lvl1pPr marL="0" indent="0" algn="r">
              <a:buNone/>
              <a:defRPr sz="144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dirty="0"/>
              <a:t>Add text</a:t>
            </a:r>
          </a:p>
        </p:txBody>
      </p:sp>
    </p:spTree>
    <p:extLst>
      <p:ext uri="{BB962C8B-B14F-4D97-AF65-F5344CB8AC3E}">
        <p14:creationId xmlns:p14="http://schemas.microsoft.com/office/powerpoint/2010/main" val="2349639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10"/>
          </p:nvPr>
        </p:nvSpPr>
        <p:spPr/>
        <p:txBody>
          <a:bodyPr/>
          <a:lstStyle/>
          <a:p>
            <a:fld id="{B19A4C6A-3F2F-46E0-B598-331E8C0AE5C0}" type="datetime1">
              <a:rPr lang="en-US" smtClean="0"/>
              <a:t>6/5/24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2769361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F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F93831-3714-404D-A4AA-6430A43BD96C}" type="datetime1">
              <a:rPr lang="en-US" smtClean="0"/>
              <a:t>6/5/24</a:t>
            </a:fld>
            <a:endParaRPr lang="fr-FR" dirty="0"/>
          </a:p>
        </p:txBody>
      </p:sp>
      <p:sp>
        <p:nvSpPr>
          <p:cNvPr id="5" name="Footer Placeholder 4"/>
          <p:cNvSpPr>
            <a:spLocks noGrp="1"/>
          </p:cNvSpPr>
          <p:nvPr>
            <p:ph type="ftr" sz="quarter" idx="11"/>
          </p:nvPr>
        </p:nvSpPr>
        <p:spPr/>
        <p:txBody>
          <a:bodyPr/>
          <a:lstStyle/>
          <a:p>
            <a:endParaRPr lang="fr-FR" dirty="0"/>
          </a:p>
        </p:txBody>
      </p:sp>
      <p:sp>
        <p:nvSpPr>
          <p:cNvPr id="6" name="Slide Number Placeholder 5"/>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935876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Date Placeholder 4"/>
          <p:cNvSpPr>
            <a:spLocks noGrp="1"/>
          </p:cNvSpPr>
          <p:nvPr>
            <p:ph type="dt" sz="half" idx="10"/>
          </p:nvPr>
        </p:nvSpPr>
        <p:spPr/>
        <p:txBody>
          <a:bodyPr/>
          <a:lstStyle/>
          <a:p>
            <a:fld id="{48FD2C0C-9731-4F17-B96E-9C36DC61FBAC}" type="datetime1">
              <a:rPr lang="en-US" smtClean="0"/>
              <a:t>6/5/24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3389189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r-F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7" name="Date Placeholder 6"/>
          <p:cNvSpPr>
            <a:spLocks noGrp="1"/>
          </p:cNvSpPr>
          <p:nvPr>
            <p:ph type="dt" sz="half" idx="10"/>
          </p:nvPr>
        </p:nvSpPr>
        <p:spPr/>
        <p:txBody>
          <a:bodyPr/>
          <a:lstStyle/>
          <a:p>
            <a:fld id="{1EE033E0-A060-4A64-87B2-C96CF133A3A4}" type="datetime1">
              <a:rPr lang="en-US" smtClean="0"/>
              <a:t>6/5/24</a:t>
            </a:fld>
            <a:endParaRPr lang="fr-FR" dirty="0"/>
          </a:p>
        </p:txBody>
      </p:sp>
      <p:sp>
        <p:nvSpPr>
          <p:cNvPr id="8" name="Footer Placeholder 7"/>
          <p:cNvSpPr>
            <a:spLocks noGrp="1"/>
          </p:cNvSpPr>
          <p:nvPr>
            <p:ph type="ftr" sz="quarter" idx="11"/>
          </p:nvPr>
        </p:nvSpPr>
        <p:spPr/>
        <p:txBody>
          <a:bodyPr/>
          <a:lstStyle/>
          <a:p>
            <a:endParaRPr lang="fr-FR" dirty="0"/>
          </a:p>
        </p:txBody>
      </p:sp>
      <p:sp>
        <p:nvSpPr>
          <p:cNvPr id="9" name="Slide Number Placeholder 8"/>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290775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FR"/>
          </a:p>
        </p:txBody>
      </p:sp>
      <p:sp>
        <p:nvSpPr>
          <p:cNvPr id="3" name="Date Placeholder 2"/>
          <p:cNvSpPr>
            <a:spLocks noGrp="1"/>
          </p:cNvSpPr>
          <p:nvPr>
            <p:ph type="dt" sz="half" idx="10"/>
          </p:nvPr>
        </p:nvSpPr>
        <p:spPr/>
        <p:txBody>
          <a:bodyPr/>
          <a:lstStyle/>
          <a:p>
            <a:fld id="{C8A65280-052D-4060-B4CF-87CEC4C9A105}" type="datetime1">
              <a:rPr lang="en-US" smtClean="0"/>
              <a:t>6/5/24</a:t>
            </a:fld>
            <a:endParaRPr lang="fr-FR" dirty="0"/>
          </a:p>
        </p:txBody>
      </p:sp>
      <p:sp>
        <p:nvSpPr>
          <p:cNvPr id="4" name="Footer Placeholder 3"/>
          <p:cNvSpPr>
            <a:spLocks noGrp="1"/>
          </p:cNvSpPr>
          <p:nvPr>
            <p:ph type="ftr" sz="quarter" idx="11"/>
          </p:nvPr>
        </p:nvSpPr>
        <p:spPr/>
        <p:txBody>
          <a:bodyPr/>
          <a:lstStyle/>
          <a:p>
            <a:endParaRPr lang="fr-FR" dirty="0"/>
          </a:p>
        </p:txBody>
      </p:sp>
      <p:sp>
        <p:nvSpPr>
          <p:cNvPr id="5" name="Slide Number Placeholder 4"/>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927099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B5FE7F-879F-4DFE-97AB-F71DC34E3ABD}" type="datetime1">
              <a:rPr lang="en-US" smtClean="0"/>
              <a:t>6/5/24</a:t>
            </a:fld>
            <a:endParaRPr lang="fr-FR" dirty="0"/>
          </a:p>
        </p:txBody>
      </p:sp>
      <p:sp>
        <p:nvSpPr>
          <p:cNvPr id="3" name="Footer Placeholder 2"/>
          <p:cNvSpPr>
            <a:spLocks noGrp="1"/>
          </p:cNvSpPr>
          <p:nvPr>
            <p:ph type="ftr" sz="quarter" idx="11"/>
          </p:nvPr>
        </p:nvSpPr>
        <p:spPr/>
        <p:txBody>
          <a:bodyPr/>
          <a:lstStyle/>
          <a:p>
            <a:endParaRPr lang="fr-FR" dirty="0"/>
          </a:p>
        </p:txBody>
      </p:sp>
      <p:sp>
        <p:nvSpPr>
          <p:cNvPr id="4" name="Slide Number Placeholder 3"/>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3714866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766906-5CA8-4400-8201-ECE827389C42}" type="datetime1">
              <a:rPr lang="en-US" smtClean="0"/>
              <a:t>6/5/24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1449325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F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D92A9E-9342-475F-98EC-3C2B07283AF5}" type="datetime1">
              <a:rPr lang="en-US" smtClean="0"/>
              <a:t>6/5/24</a:t>
            </a:fld>
            <a:endParaRPr lang="fr-FR" dirty="0"/>
          </a:p>
        </p:txBody>
      </p:sp>
      <p:sp>
        <p:nvSpPr>
          <p:cNvPr id="6" name="Footer Placeholder 5"/>
          <p:cNvSpPr>
            <a:spLocks noGrp="1"/>
          </p:cNvSpPr>
          <p:nvPr>
            <p:ph type="ftr" sz="quarter" idx="11"/>
          </p:nvPr>
        </p:nvSpPr>
        <p:spPr/>
        <p:txBody>
          <a:bodyPr/>
          <a:lstStyle/>
          <a:p>
            <a:endParaRPr lang="fr-FR" dirty="0"/>
          </a:p>
        </p:txBody>
      </p:sp>
      <p:sp>
        <p:nvSpPr>
          <p:cNvPr id="7" name="Slide Number Placeholder 6"/>
          <p:cNvSpPr>
            <a:spLocks noGrp="1"/>
          </p:cNvSpPr>
          <p:nvPr>
            <p:ph type="sldNum" sz="quarter" idx="12"/>
          </p:nvPr>
        </p:nvSpPr>
        <p:spPr/>
        <p:txBody>
          <a:bodyPr/>
          <a:lstStyle/>
          <a:p>
            <a:fld id="{C93A7244-9D9A-4323-AFAF-9C91862588D2}" type="slidenum">
              <a:rPr lang="fr-FR" smtClean="0"/>
              <a:t>‹#›</a:t>
            </a:fld>
            <a:endParaRPr lang="fr-FR" dirty="0"/>
          </a:p>
        </p:txBody>
      </p:sp>
    </p:spTree>
    <p:extLst>
      <p:ext uri="{BB962C8B-B14F-4D97-AF65-F5344CB8AC3E}">
        <p14:creationId xmlns:p14="http://schemas.microsoft.com/office/powerpoint/2010/main" val="3803215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F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249F75-1AE2-4F15-8C7E-79BDAAC5FA9D}" type="datetime1">
              <a:rPr lang="en-US" smtClean="0"/>
              <a:t>6/5/24</a:t>
            </a:fld>
            <a:endParaRPr lang="fr-FR"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A7244-9D9A-4323-AFAF-9C91862588D2}" type="slidenum">
              <a:rPr lang="fr-FR" smtClean="0"/>
              <a:t>‹#›</a:t>
            </a:fld>
            <a:endParaRPr lang="fr-FR" dirty="0"/>
          </a:p>
        </p:txBody>
      </p:sp>
      <p:grpSp>
        <p:nvGrpSpPr>
          <p:cNvPr id="7" name="Grouper 11"/>
          <p:cNvGrpSpPr/>
          <p:nvPr userDrawn="1"/>
        </p:nvGrpSpPr>
        <p:grpSpPr>
          <a:xfrm>
            <a:off x="11942884" y="0"/>
            <a:ext cx="249116" cy="6858000"/>
            <a:chOff x="8754647" y="0"/>
            <a:chExt cx="389353" cy="4826020"/>
          </a:xfrm>
        </p:grpSpPr>
        <p:sp>
          <p:nvSpPr>
            <p:cNvPr id="8" name="Rectangle 7"/>
            <p:cNvSpPr/>
            <p:nvPr/>
          </p:nvSpPr>
          <p:spPr>
            <a:xfrm>
              <a:off x="8754647" y="0"/>
              <a:ext cx="389353" cy="482602"/>
            </a:xfrm>
            <a:prstGeom prst="rect">
              <a:avLst/>
            </a:prstGeom>
            <a:solidFill>
              <a:srgbClr val="C68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9" name="Rectangle 8"/>
            <p:cNvSpPr/>
            <p:nvPr/>
          </p:nvSpPr>
          <p:spPr>
            <a:xfrm>
              <a:off x="8754647" y="482602"/>
              <a:ext cx="389353" cy="482602"/>
            </a:xfrm>
            <a:prstGeom prst="rect">
              <a:avLst/>
            </a:prstGeom>
            <a:solidFill>
              <a:srgbClr val="8AB02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0" name="Rectangle 9"/>
            <p:cNvSpPr/>
            <p:nvPr/>
          </p:nvSpPr>
          <p:spPr>
            <a:xfrm>
              <a:off x="8754647" y="965204"/>
              <a:ext cx="389353" cy="482602"/>
            </a:xfrm>
            <a:prstGeom prst="rect">
              <a:avLst/>
            </a:prstGeom>
            <a:solidFill>
              <a:srgbClr val="38983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1" name="Rectangle 10"/>
            <p:cNvSpPr/>
            <p:nvPr/>
          </p:nvSpPr>
          <p:spPr>
            <a:xfrm>
              <a:off x="8754647" y="1447806"/>
              <a:ext cx="389353" cy="482602"/>
            </a:xfrm>
            <a:prstGeom prst="rect">
              <a:avLst/>
            </a:prstGeom>
            <a:solidFill>
              <a:srgbClr val="1C89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Rectangle 11"/>
            <p:cNvSpPr/>
            <p:nvPr/>
          </p:nvSpPr>
          <p:spPr>
            <a:xfrm>
              <a:off x="8754647" y="1930408"/>
              <a:ext cx="389353" cy="482602"/>
            </a:xfrm>
            <a:prstGeom prst="rect">
              <a:avLst/>
            </a:prstGeom>
            <a:solidFill>
              <a:srgbClr val="0F59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Rectangle 12"/>
            <p:cNvSpPr/>
            <p:nvPr/>
          </p:nvSpPr>
          <p:spPr>
            <a:xfrm>
              <a:off x="8754647" y="2413010"/>
              <a:ext cx="389353" cy="482602"/>
            </a:xfrm>
            <a:prstGeom prst="rect">
              <a:avLst/>
            </a:prstGeom>
            <a:solidFill>
              <a:srgbClr val="211C6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Rectangle 13"/>
            <p:cNvSpPr/>
            <p:nvPr/>
          </p:nvSpPr>
          <p:spPr>
            <a:xfrm>
              <a:off x="8754647" y="2895612"/>
              <a:ext cx="389353" cy="482602"/>
            </a:xfrm>
            <a:prstGeom prst="rect">
              <a:avLst/>
            </a:prstGeom>
            <a:solidFill>
              <a:srgbClr val="4E1B6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Rectangle 14"/>
            <p:cNvSpPr/>
            <p:nvPr/>
          </p:nvSpPr>
          <p:spPr>
            <a:xfrm>
              <a:off x="8754647" y="3378214"/>
              <a:ext cx="389353" cy="482602"/>
            </a:xfrm>
            <a:prstGeom prst="rect">
              <a:avLst/>
            </a:prstGeom>
            <a:solidFill>
              <a:srgbClr val="8E16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Rectangle 15"/>
            <p:cNvSpPr/>
            <p:nvPr/>
          </p:nvSpPr>
          <p:spPr>
            <a:xfrm>
              <a:off x="8754647" y="3860816"/>
              <a:ext cx="389353" cy="482602"/>
            </a:xfrm>
            <a:prstGeom prst="rect">
              <a:avLst/>
            </a:prstGeom>
            <a:solidFill>
              <a:srgbClr val="B813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Rectangle 16"/>
            <p:cNvSpPr/>
            <p:nvPr/>
          </p:nvSpPr>
          <p:spPr>
            <a:xfrm>
              <a:off x="8754647" y="4343418"/>
              <a:ext cx="389353" cy="482602"/>
            </a:xfrm>
            <a:prstGeom prst="rect">
              <a:avLst/>
            </a:prstGeom>
            <a:solidFill>
              <a:srgbClr val="E051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grpSp>
      <p:grpSp>
        <p:nvGrpSpPr>
          <p:cNvPr id="18" name="Group 17"/>
          <p:cNvGrpSpPr/>
          <p:nvPr userDrawn="1"/>
        </p:nvGrpSpPr>
        <p:grpSpPr>
          <a:xfrm>
            <a:off x="0" y="5514418"/>
            <a:ext cx="3401513" cy="1343582"/>
            <a:chOff x="-1" y="4380489"/>
            <a:chExt cx="3401513" cy="1343582"/>
          </a:xfrm>
        </p:grpSpPr>
        <p:pic>
          <p:nvPicPr>
            <p:cNvPr id="19" name="Image 1" descr="Corner.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 y="4380489"/>
              <a:ext cx="1622305" cy="1343582"/>
            </a:xfrm>
            <a:prstGeom prst="rect">
              <a:avLst/>
            </a:prstGeom>
          </p:spPr>
        </p:pic>
        <p:pic>
          <p:nvPicPr>
            <p:cNvPr id="20" name="Image 2" descr="Url.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16400" y="5354247"/>
              <a:ext cx="1785112" cy="369824"/>
            </a:xfrm>
            <a:prstGeom prst="rect">
              <a:avLst/>
            </a:prstGeom>
          </p:spPr>
        </p:pic>
      </p:grpSp>
    </p:spTree>
    <p:extLst>
      <p:ext uri="{BB962C8B-B14F-4D97-AF65-F5344CB8AC3E}">
        <p14:creationId xmlns:p14="http://schemas.microsoft.com/office/powerpoint/2010/main" val="1859229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j.mouanda@afdb,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8.png"/><Relationship Id="rId7"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hyperlink" Target="https://www.afdb.org/fileadmin/uploads/afdb/Documents/Policy-Documents/AfDB_Strategy_for_2013%E2%80%932022_-_At_the_Center_of_Africa%E2%80%99s_Transformation.pdf" TargetMode="External"/><Relationship Id="rId9"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hyperlink" Target="https://www.afdb.org/fileadmin/uploads/afdb/Documents/Generic-Documents/Brochure_New_Deal_2-En.pdf" TargetMode="External"/><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afdb.org/en/documents/climate-and-green-growth-strategic-framework-projecting-africas-voice-policy" TargetMode="External"/><Relationship Id="rId5" Type="http://schemas.openxmlformats.org/officeDocument/2006/relationships/image" Target="../media/image15.jpeg"/><Relationship Id="rId4" Type="http://schemas.openxmlformats.org/officeDocument/2006/relationships/hyperlink" Target="https://am.afdb.org/en/publications/climate-and-green-growth-strategic-framework-projecting-africas-voice-strategy-2021" TargetMode="External"/><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hyperlink" Target="https://idev.afdb.org/en/document/evaluation-mainstreaming-green-growth-and-climate-change-afdbs-intervention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81687A0-522A-4C25-AED0-903F780F9446}"/>
              </a:ext>
            </a:extLst>
          </p:cNvPr>
          <p:cNvSpPr>
            <a:spLocks noGrp="1"/>
          </p:cNvSpPr>
          <p:nvPr>
            <p:ph type="body" sz="quarter" idx="11"/>
          </p:nvPr>
        </p:nvSpPr>
        <p:spPr>
          <a:xfrm>
            <a:off x="4603173" y="6330834"/>
            <a:ext cx="3078223" cy="464820"/>
          </a:xfrm>
        </p:spPr>
        <p:txBody>
          <a:bodyPr>
            <a:noAutofit/>
          </a:bodyPr>
          <a:lstStyle/>
          <a:p>
            <a:pPr>
              <a:lnSpc>
                <a:spcPct val="100000"/>
              </a:lnSpc>
              <a:spcBef>
                <a:spcPts val="0"/>
              </a:spcBef>
            </a:pPr>
            <a:r>
              <a:rPr lang="en-US" sz="1400" dirty="0"/>
              <a:t>Joseph MOUANDA, </a:t>
            </a:r>
          </a:p>
          <a:p>
            <a:pPr>
              <a:lnSpc>
                <a:spcPct val="100000"/>
              </a:lnSpc>
              <a:spcBef>
                <a:spcPts val="0"/>
              </a:spcBef>
            </a:pPr>
            <a:r>
              <a:rPr lang="en-US" sz="1400" dirty="0"/>
              <a:t>Chief Evaluation Officer, IDEV/AfDB</a:t>
            </a:r>
          </a:p>
        </p:txBody>
      </p:sp>
      <p:sp>
        <p:nvSpPr>
          <p:cNvPr id="5" name="Text Placeholder 3">
            <a:extLst>
              <a:ext uri="{FF2B5EF4-FFF2-40B4-BE49-F238E27FC236}">
                <a16:creationId xmlns:a16="http://schemas.microsoft.com/office/drawing/2014/main" id="{F50DEEC4-D720-4137-87CD-85DF43750EF6}"/>
              </a:ext>
            </a:extLst>
          </p:cNvPr>
          <p:cNvSpPr txBox="1">
            <a:spLocks/>
          </p:cNvSpPr>
          <p:nvPr/>
        </p:nvSpPr>
        <p:spPr>
          <a:xfrm>
            <a:off x="8842664" y="6393180"/>
            <a:ext cx="2403763" cy="340129"/>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144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Online, 5 June 2024</a:t>
            </a:r>
          </a:p>
        </p:txBody>
      </p:sp>
      <p:pic>
        <p:nvPicPr>
          <p:cNvPr id="10" name="Image 9" descr="Une image contenant ciel, tuyau, industrie, plein air&#10;&#10;Description générée automatiquement">
            <a:extLst>
              <a:ext uri="{FF2B5EF4-FFF2-40B4-BE49-F238E27FC236}">
                <a16:creationId xmlns:a16="http://schemas.microsoft.com/office/drawing/2014/main" id="{E634C1BF-890F-9A5F-349A-3FFC56985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7" y="1786845"/>
            <a:ext cx="3177212" cy="2118141"/>
          </a:xfrm>
          <a:prstGeom prst="rect">
            <a:avLst/>
          </a:prstGeom>
        </p:spPr>
      </p:pic>
      <p:pic>
        <p:nvPicPr>
          <p:cNvPr id="12" name="Image 11" descr="Une image contenant nuage, ciel, plein air, sol&#10;&#10;Description générée automatiquement">
            <a:extLst>
              <a:ext uri="{FF2B5EF4-FFF2-40B4-BE49-F238E27FC236}">
                <a16:creationId xmlns:a16="http://schemas.microsoft.com/office/drawing/2014/main" id="{38ED9200-CA3E-313F-C6F7-E332DB5CE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7" y="3985591"/>
            <a:ext cx="3177212" cy="2118141"/>
          </a:xfrm>
          <a:prstGeom prst="rect">
            <a:avLst/>
          </a:prstGeom>
        </p:spPr>
      </p:pic>
      <p:sp>
        <p:nvSpPr>
          <p:cNvPr id="3" name="Title 1">
            <a:extLst>
              <a:ext uri="{FF2B5EF4-FFF2-40B4-BE49-F238E27FC236}">
                <a16:creationId xmlns:a16="http://schemas.microsoft.com/office/drawing/2014/main" id="{2FC816E8-DB5B-F762-D9A1-2293B992AF74}"/>
              </a:ext>
            </a:extLst>
          </p:cNvPr>
          <p:cNvSpPr txBox="1">
            <a:spLocks/>
          </p:cNvSpPr>
          <p:nvPr/>
        </p:nvSpPr>
        <p:spPr>
          <a:xfrm>
            <a:off x="3719726" y="2100817"/>
            <a:ext cx="7923340" cy="1290443"/>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3840" kern="1200">
                <a:solidFill>
                  <a:schemeClr val="tx1">
                    <a:lumMod val="65000"/>
                    <a:lumOff val="35000"/>
                  </a:schemeClr>
                </a:solidFill>
                <a:latin typeface="Arial" panose="020B0604020202020204" pitchFamily="34" charset="0"/>
                <a:ea typeface="+mj-ea"/>
                <a:cs typeface="Arial" panose="020B0604020202020204" pitchFamily="34" charset="0"/>
              </a:defRPr>
            </a:lvl1pPr>
          </a:lstStyle>
          <a:p>
            <a:pPr algn="ctr"/>
            <a:r>
              <a:rPr lang="en-US" sz="3200" b="1" dirty="0">
                <a:solidFill>
                  <a:srgbClr val="FF0000"/>
                </a:solidFill>
              </a:rPr>
              <a:t>Evaluating Transformative Change in Climate Mitigation and Adaptation Projects</a:t>
            </a:r>
            <a:endParaRPr lang="en-US" sz="3200" dirty="0">
              <a:solidFill>
                <a:srgbClr val="FF0000"/>
              </a:solidFill>
            </a:endParaRPr>
          </a:p>
        </p:txBody>
      </p:sp>
      <p:sp>
        <p:nvSpPr>
          <p:cNvPr id="13" name="ZoneTexte 15">
            <a:extLst>
              <a:ext uri="{FF2B5EF4-FFF2-40B4-BE49-F238E27FC236}">
                <a16:creationId xmlns:a16="http://schemas.microsoft.com/office/drawing/2014/main" id="{4EB8F5ED-3DEE-8877-4932-6B27810CC09D}"/>
              </a:ext>
            </a:extLst>
          </p:cNvPr>
          <p:cNvSpPr txBox="1"/>
          <p:nvPr/>
        </p:nvSpPr>
        <p:spPr>
          <a:xfrm>
            <a:off x="4216998" y="4080772"/>
            <a:ext cx="7207623" cy="1107996"/>
          </a:xfrm>
          <a:prstGeom prst="rect">
            <a:avLst/>
          </a:prstGeom>
          <a:noFill/>
        </p:spPr>
        <p:txBody>
          <a:bodyPr wrap="square" lIns="0" tIns="0" rIns="0" bIns="0" rtlCol="0">
            <a:spAutoFit/>
          </a:bodyPr>
          <a:lstStyle/>
          <a:p>
            <a:pPr lvl="0" algn="ctr"/>
            <a:r>
              <a:rPr lang="en-US" sz="2400" b="1" dirty="0">
                <a:solidFill>
                  <a:srgbClr val="006EB6"/>
                </a:solidFill>
                <a:latin typeface="Arial" panose="020B0604020202020204" pitchFamily="34" charset="0"/>
                <a:cs typeface="Arial" panose="020B0604020202020204" pitchFamily="34" charset="0"/>
              </a:rPr>
              <a:t>Insights from the AfDB/IDEV Evaluative Knowledge on Advancing Climate Resilience and Renewable Energy in Africa</a:t>
            </a:r>
          </a:p>
        </p:txBody>
      </p:sp>
      <p:pic>
        <p:nvPicPr>
          <p:cNvPr id="7" name="Image 6" descr="Une image contenant Police, logo, texte, Graphique&#10;&#10;Description générée automatiquement">
            <a:extLst>
              <a:ext uri="{FF2B5EF4-FFF2-40B4-BE49-F238E27FC236}">
                <a16:creationId xmlns:a16="http://schemas.microsoft.com/office/drawing/2014/main" id="{10CF00F0-731C-DE0E-5441-FE855793EC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8132" y="500279"/>
            <a:ext cx="3458118" cy="1132571"/>
          </a:xfrm>
          <a:prstGeom prst="rect">
            <a:avLst/>
          </a:prstGeom>
        </p:spPr>
      </p:pic>
    </p:spTree>
    <p:extLst>
      <p:ext uri="{BB962C8B-B14F-4D97-AF65-F5344CB8AC3E}">
        <p14:creationId xmlns:p14="http://schemas.microsoft.com/office/powerpoint/2010/main" val="751312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28D8C-3E92-DA7E-7334-0E607AF4B9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02075AE-3F63-A28E-EC97-6B2ACD7581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4" name="Rounded Rectangle 8">
            <a:extLst>
              <a:ext uri="{FF2B5EF4-FFF2-40B4-BE49-F238E27FC236}">
                <a16:creationId xmlns:a16="http://schemas.microsoft.com/office/drawing/2014/main" id="{2D811B2F-7B66-E76E-831D-15FDCFAB2DBD}"/>
              </a:ext>
              <a:ext uri="{C183D7F6-B498-43B3-948B-1728B52AA6E4}">
                <adec:decorative xmlns:adec="http://schemas.microsoft.com/office/drawing/2017/decorative" val="1"/>
              </a:ext>
            </a:extLst>
          </p:cNvPr>
          <p:cNvSpPr/>
          <p:nvPr/>
        </p:nvSpPr>
        <p:spPr bwMode="auto">
          <a:xfrm>
            <a:off x="440228" y="1194295"/>
            <a:ext cx="7273004" cy="4044680"/>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lvl="0" indent="-285750" algn="just">
              <a:spcAft>
                <a:spcPts val="600"/>
              </a:spcAft>
              <a:buClr>
                <a:srgbClr val="00B050"/>
              </a:buClr>
              <a:buFont typeface="Wingdings" panose="05000000000000000000" pitchFamily="2" charset="2"/>
              <a:buChar char="Ü"/>
            </a:pPr>
            <a:r>
              <a:rPr lang="en-US" sz="2000" b="1" dirty="0">
                <a:latin typeface="Arial" panose="020B0604020202020204" pitchFamily="34" charset="0"/>
                <a:cs typeface="Arial" panose="020B0604020202020204" pitchFamily="34" charset="0"/>
              </a:rPr>
              <a:t>Complexity: </a:t>
            </a:r>
            <a:r>
              <a:rPr lang="en-US" sz="2000" dirty="0">
                <a:latin typeface="Arial" panose="020B0604020202020204" pitchFamily="34" charset="0"/>
                <a:cs typeface="Arial" panose="020B0604020202020204" pitchFamily="34" charset="0"/>
              </a:rPr>
              <a:t>Achieving transformational change is complex and requires a thorough understanding of the context, stakeholders, and systems involved. Evaluations must consider these complexities to provide accurate and useful insights.</a:t>
            </a:r>
          </a:p>
          <a:p>
            <a:pPr marL="285750" lvl="0" indent="-285750" algn="just">
              <a:spcAft>
                <a:spcPts val="600"/>
              </a:spcAft>
              <a:buClr>
                <a:srgbClr val="00B050"/>
              </a:buClr>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sz="2000" b="1" dirty="0">
                <a:latin typeface="Arial" panose="020B0604020202020204" pitchFamily="34" charset="0"/>
                <a:cs typeface="Arial" panose="020B0604020202020204" pitchFamily="34" charset="0"/>
              </a:rPr>
              <a:t>Measuring Change: </a:t>
            </a:r>
            <a:r>
              <a:rPr lang="en-US" sz="2000" dirty="0">
                <a:latin typeface="Arial" panose="020B0604020202020204" pitchFamily="34" charset="0"/>
                <a:cs typeface="Arial" panose="020B0604020202020204" pitchFamily="34" charset="0"/>
              </a:rPr>
              <a:t>Evaluating transformational change involves measuring not just immediate outputs and outcomes but also long-term impacts and systemic shifts. This requires robust methodologies and indicators that can capture the depth and breadth of change.</a:t>
            </a:r>
          </a:p>
          <a:p>
            <a:pPr lvl="0" algn="just">
              <a:spcAft>
                <a:spcPts val="600"/>
              </a:spcAft>
              <a:buClr>
                <a:srgbClr val="00B050"/>
              </a:buClr>
            </a:pPr>
            <a:endParaRPr lang="en-US" sz="20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5AEF1C2-3126-EFB7-2B49-B5154A8F8EFF}"/>
              </a:ext>
            </a:extLst>
          </p:cNvPr>
          <p:cNvSpPr>
            <a:spLocks noChangeArrowheads="1"/>
          </p:cNvSpPr>
          <p:nvPr/>
        </p:nvSpPr>
        <p:spPr bwMode="auto">
          <a:xfrm>
            <a:off x="440228" y="732597"/>
            <a:ext cx="8066905" cy="378801"/>
          </a:xfrm>
          <a:prstGeom prst="rect">
            <a:avLst/>
          </a:prstGeom>
        </p:spPr>
        <p:txBody>
          <a:bodyPr vert="horz" lIns="91440" tIns="45720" rIns="91440" bIns="45720" rtlCol="0" anchor="t">
            <a:normAutofit fontScale="92500"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400" b="1" dirty="0">
                <a:solidFill>
                  <a:srgbClr val="00B050"/>
                </a:solidFill>
                <a:latin typeface="Arial" panose="020B0604020202020204" pitchFamily="34" charset="0"/>
                <a:ea typeface="+mj-ea"/>
                <a:cs typeface="Arial" panose="020B0604020202020204" pitchFamily="34" charset="0"/>
              </a:rPr>
              <a:t>Challenges and Considerations</a:t>
            </a:r>
            <a:endParaRPr kumimoji="0" lang="en-US" sz="2400" b="1" i="0" u="none" strike="noStrike"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endParaRPr>
          </a:p>
        </p:txBody>
      </p:sp>
      <p:pic>
        <p:nvPicPr>
          <p:cNvPr id="6" name="Image 5" descr="Une image contenant texte, ordinateur, intérieur, personne&#10;&#10;Description générée automatiquement">
            <a:extLst>
              <a:ext uri="{FF2B5EF4-FFF2-40B4-BE49-F238E27FC236}">
                <a16:creationId xmlns:a16="http://schemas.microsoft.com/office/drawing/2014/main" id="{3793A0ED-ED59-D302-6D06-6415DF7C0E5B}"/>
              </a:ext>
            </a:extLst>
          </p:cNvPr>
          <p:cNvPicPr>
            <a:picLocks noChangeAspect="1"/>
          </p:cNvPicPr>
          <p:nvPr/>
        </p:nvPicPr>
        <p:blipFill rotWithShape="1">
          <a:blip r:embed="rId4">
            <a:extLst>
              <a:ext uri="{28A0092B-C50C-407E-A947-70E740481C1C}">
                <a14:useLocalDpi xmlns:a14="http://schemas.microsoft.com/office/drawing/2010/main" val="0"/>
              </a:ext>
            </a:extLst>
          </a:blip>
          <a:srcRect l="28216" r="24229" b="1"/>
          <a:stretch/>
        </p:blipFill>
        <p:spPr>
          <a:xfrm>
            <a:off x="8148179" y="1194295"/>
            <a:ext cx="3338590" cy="3755915"/>
          </a:xfrm>
          <a:prstGeom prst="rect">
            <a:avLst/>
          </a:prstGeom>
        </p:spPr>
      </p:pic>
      <p:sp>
        <p:nvSpPr>
          <p:cNvPr id="7" name="Rectangle 6">
            <a:extLst>
              <a:ext uri="{FF2B5EF4-FFF2-40B4-BE49-F238E27FC236}">
                <a16:creationId xmlns:a16="http://schemas.microsoft.com/office/drawing/2014/main" id="{90A8CBE6-6A37-70DE-A36B-F98B95B5077F}"/>
              </a:ext>
            </a:extLst>
          </p:cNvPr>
          <p:cNvSpPr>
            <a:spLocks noChangeArrowheads="1"/>
          </p:cNvSpPr>
          <p:nvPr/>
        </p:nvSpPr>
        <p:spPr bwMode="auto">
          <a:xfrm>
            <a:off x="1" y="4245"/>
            <a:ext cx="8692178"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Transformational Change in IDEV’s Evaluation</a:t>
            </a:r>
          </a:p>
        </p:txBody>
      </p:sp>
    </p:spTree>
    <p:extLst>
      <p:ext uri="{BB962C8B-B14F-4D97-AF65-F5344CB8AC3E}">
        <p14:creationId xmlns:p14="http://schemas.microsoft.com/office/powerpoint/2010/main" val="2820655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capture d’écran&#10;&#10;Description générée automatiquement">
            <a:extLst>
              <a:ext uri="{FF2B5EF4-FFF2-40B4-BE49-F238E27FC236}">
                <a16:creationId xmlns:a16="http://schemas.microsoft.com/office/drawing/2014/main" id="{A9774427-598F-E3B0-CDE1-DA0C1E42FE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716" y="0"/>
            <a:ext cx="4850284" cy="6858000"/>
          </a:xfrm>
          <a:prstGeom prst="rect">
            <a:avLst/>
          </a:prstGeom>
        </p:spPr>
      </p:pic>
      <p:pic>
        <p:nvPicPr>
          <p:cNvPr id="8" name="Picture 7">
            <a:extLst>
              <a:ext uri="{FF2B5EF4-FFF2-40B4-BE49-F238E27FC236}">
                <a16:creationId xmlns:a16="http://schemas.microsoft.com/office/drawing/2014/main" id="{83E9153D-3D01-4E20-B14E-EA11C8C72E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4" name="Rounded Rectangle 8">
            <a:extLst>
              <a:ext uri="{FF2B5EF4-FFF2-40B4-BE49-F238E27FC236}">
                <a16:creationId xmlns:a16="http://schemas.microsoft.com/office/drawing/2014/main" id="{2C05C5DA-4FE8-DFFE-C7D3-0E06999DD18F}"/>
              </a:ext>
              <a:ext uri="{C183D7F6-B498-43B3-948B-1728B52AA6E4}">
                <adec:decorative xmlns:adec="http://schemas.microsoft.com/office/drawing/2017/decorative" val="1"/>
              </a:ext>
            </a:extLst>
          </p:cNvPr>
          <p:cNvSpPr/>
          <p:nvPr/>
        </p:nvSpPr>
        <p:spPr bwMode="auto">
          <a:xfrm>
            <a:off x="440228" y="1111398"/>
            <a:ext cx="6810426" cy="5468651"/>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spcAft>
                <a:spcPts val="600"/>
              </a:spcAft>
              <a:buClr>
                <a:prstClr val="black"/>
              </a:buClr>
            </a:pPr>
            <a:r>
              <a:rPr lang="en-US" b="1" dirty="0">
                <a:latin typeface="Arial" panose="020B0604020202020204" pitchFamily="34" charset="0"/>
                <a:cs typeface="Arial" panose="020B0604020202020204" pitchFamily="34" charset="0"/>
              </a:rPr>
              <a:t>Building the Gap Between High-Level AND Ground Implementation</a:t>
            </a:r>
            <a:endParaRPr lang="en-US" b="1" dirty="0">
              <a:solidFill>
                <a:prstClr val="black"/>
              </a:solidFill>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Challenges: </a:t>
            </a:r>
            <a:r>
              <a:rPr lang="en-US" dirty="0">
                <a:solidFill>
                  <a:prstClr val="black"/>
                </a:solidFill>
                <a:latin typeface="Arial" panose="020B0604020202020204" pitchFamily="34" charset="0"/>
                <a:cs typeface="Arial" panose="020B0604020202020204" pitchFamily="34" charset="0"/>
              </a:rPr>
              <a:t>AfDB played a key role in developing various energy sector strategic documents, showcasing its dedication to RE. However, stakeholders pointed to a lack of action plans to complement the AfDB’s strategic documents on RE: this hindered the effective deployment of RE. </a:t>
            </a:r>
          </a:p>
          <a:p>
            <a:pPr marL="285750" lvl="0" indent="-285750" algn="just">
              <a:spcAft>
                <a:spcPts val="600"/>
              </a:spcAft>
              <a:buClr>
                <a:srgbClr val="00B050"/>
              </a:buClr>
              <a:buFont typeface="Wingdings" panose="05000000000000000000" pitchFamily="2" charset="2"/>
              <a:buChar char="Ü"/>
            </a:pPr>
            <a:r>
              <a:rPr lang="en-US" b="1" dirty="0">
                <a:latin typeface="Arial" panose="020B0604020202020204" pitchFamily="34" charset="0"/>
                <a:cs typeface="Arial" panose="020B0604020202020204" pitchFamily="34" charset="0"/>
              </a:rPr>
              <a:t>Solutions:</a:t>
            </a:r>
            <a:r>
              <a:rPr lang="en-US" sz="800" b="1" dirty="0">
                <a:solidFill>
                  <a:prstClr val="black"/>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Complementing strategies with action plans strengthens stakeholders' participation in RE</a:t>
            </a:r>
            <a:r>
              <a:rPr lang="en-US" sz="1600" dirty="0">
                <a:latin typeface="Arial" panose="020B0604020202020204" pitchFamily="34" charset="0"/>
                <a:cs typeface="Arial" panose="020B0604020202020204" pitchFamily="34" charset="0"/>
              </a:rPr>
              <a:t>.</a:t>
            </a:r>
          </a:p>
          <a:p>
            <a:pPr lvl="0" algn="just">
              <a:spcAft>
                <a:spcPts val="600"/>
              </a:spcAft>
              <a:buClr>
                <a:srgbClr val="00B050"/>
              </a:buClr>
            </a:pPr>
            <a:endParaRPr lang="en-US" sz="1600" dirty="0">
              <a:latin typeface="Arial" panose="020B0604020202020204" pitchFamily="34" charset="0"/>
              <a:cs typeface="Arial" panose="020B0604020202020204" pitchFamily="34" charset="0"/>
            </a:endParaRPr>
          </a:p>
          <a:p>
            <a:pPr algn="just">
              <a:spcAft>
                <a:spcPts val="600"/>
              </a:spcAft>
              <a:buClr>
                <a:prstClr val="black"/>
              </a:buClr>
            </a:pPr>
            <a:r>
              <a:rPr lang="en-US" b="1" dirty="0">
                <a:latin typeface="Arial" panose="020B0604020202020204" pitchFamily="34" charset="0"/>
                <a:cs typeface="Arial" panose="020B0604020202020204" pitchFamily="34" charset="0"/>
              </a:rPr>
              <a:t>Creating an Enabling Environment for Private Sector Participation</a:t>
            </a:r>
            <a:endParaRPr lang="en-US" b="1" dirty="0">
              <a:solidFill>
                <a:prstClr val="black"/>
              </a:solidFill>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sz="1600" b="1" dirty="0">
                <a:solidFill>
                  <a:prstClr val="black"/>
                </a:solidFill>
                <a:latin typeface="Arial" panose="020B0604020202020204" pitchFamily="34" charset="0"/>
                <a:cs typeface="Arial" panose="020B0604020202020204" pitchFamily="34" charset="0"/>
              </a:rPr>
              <a:t>Actions: </a:t>
            </a:r>
            <a:r>
              <a:rPr lang="en-US" dirty="0">
                <a:solidFill>
                  <a:prstClr val="black"/>
                </a:solidFill>
                <a:latin typeface="Arial" panose="020B0604020202020204" pitchFamily="34" charset="0"/>
                <a:cs typeface="Arial" panose="020B0604020202020204" pitchFamily="34" charset="0"/>
              </a:rPr>
              <a:t>1)</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Providing a conducive enabling environment for increased private investment supports RE deployment, and 2) Strengthening policy dialogue facilitates shaping RE strategic documents at regional and country level.</a:t>
            </a:r>
          </a:p>
          <a:p>
            <a:pPr lvl="0" algn="just">
              <a:spcAft>
                <a:spcPts val="600"/>
              </a:spcAft>
              <a:buClr>
                <a:srgbClr val="00B050"/>
              </a:buClr>
            </a:pPr>
            <a:endParaRPr lang="en-US" sz="1600"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sz="1600" dirty="0">
              <a:latin typeface="Arial" panose="020B0604020202020204" pitchFamily="34" charset="0"/>
              <a:cs typeface="Arial" panose="020B0604020202020204" pitchFamily="34" charset="0"/>
            </a:endParaRPr>
          </a:p>
          <a:p>
            <a:pPr algn="just">
              <a:spcAft>
                <a:spcPts val="600"/>
              </a:spcAft>
              <a:buClr>
                <a:prstClr val="black"/>
              </a:buClr>
            </a:pPr>
            <a:endParaRPr lang="en-US" sz="600" b="1" dirty="0">
              <a:latin typeface="Arial" panose="020B0604020202020204" pitchFamily="34" charset="0"/>
              <a:cs typeface="Arial" panose="020B0604020202020204" pitchFamily="34" charset="0"/>
            </a:endParaRPr>
          </a:p>
          <a:p>
            <a:pPr>
              <a:spcAft>
                <a:spcPts val="600"/>
              </a:spcAft>
              <a:buClr>
                <a:srgbClr val="00B050"/>
              </a:buClr>
            </a:pPr>
            <a:endParaRPr lang="en-US" sz="16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30B66802-03B5-2A10-9129-71DEDA5D0052}"/>
              </a:ext>
            </a:extLst>
          </p:cNvPr>
          <p:cNvSpPr>
            <a:spLocks noChangeArrowheads="1"/>
          </p:cNvSpPr>
          <p:nvPr/>
        </p:nvSpPr>
        <p:spPr bwMode="auto">
          <a:xfrm>
            <a:off x="440228" y="670870"/>
            <a:ext cx="8066905" cy="378801"/>
          </a:xfrm>
          <a:prstGeom prst="rect">
            <a:avLst/>
          </a:prstGeom>
        </p:spPr>
        <p:txBody>
          <a:bodyPr vert="horz" lIns="91440" tIns="45720" rIns="91440" bIns="45720" rtlCol="0" anchor="t">
            <a:normAutofit fontScale="92500"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400" b="1" dirty="0">
                <a:solidFill>
                  <a:srgbClr val="00B050"/>
                </a:solidFill>
                <a:latin typeface="Arial" panose="020B0604020202020204" pitchFamily="34" charset="0"/>
                <a:ea typeface="+mj-ea"/>
                <a:cs typeface="Arial" panose="020B0604020202020204" pitchFamily="34" charset="0"/>
              </a:rPr>
              <a:t>Findings on Renewable Energy Deployment</a:t>
            </a:r>
          </a:p>
        </p:txBody>
      </p:sp>
      <p:sp>
        <p:nvSpPr>
          <p:cNvPr id="5" name="Rectangle 4">
            <a:extLst>
              <a:ext uri="{FF2B5EF4-FFF2-40B4-BE49-F238E27FC236}">
                <a16:creationId xmlns:a16="http://schemas.microsoft.com/office/drawing/2014/main" id="{6E29A375-62B0-B021-1E2F-D6175C03FD32}"/>
              </a:ext>
            </a:extLst>
          </p:cNvPr>
          <p:cNvSpPr>
            <a:spLocks noChangeArrowheads="1"/>
          </p:cNvSpPr>
          <p:nvPr/>
        </p:nvSpPr>
        <p:spPr bwMode="auto">
          <a:xfrm>
            <a:off x="1" y="4245"/>
            <a:ext cx="8692178"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Insights from the Evaluation of Renewable Energy</a:t>
            </a:r>
          </a:p>
        </p:txBody>
      </p:sp>
    </p:spTree>
    <p:extLst>
      <p:ext uri="{BB962C8B-B14F-4D97-AF65-F5344CB8AC3E}">
        <p14:creationId xmlns:p14="http://schemas.microsoft.com/office/powerpoint/2010/main" val="3791043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E9153D-3D01-4E20-B14E-EA11C8C72E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pic>
        <p:nvPicPr>
          <p:cNvPr id="11" name="Image 10" descr="Une image contenant ciel, plein air, sol, bâtiment&#10;&#10;Description générée automatiquement">
            <a:extLst>
              <a:ext uri="{FF2B5EF4-FFF2-40B4-BE49-F238E27FC236}">
                <a16:creationId xmlns:a16="http://schemas.microsoft.com/office/drawing/2014/main" id="{940710BC-EDAB-8ED7-4945-7580D524F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4973" y="1722681"/>
            <a:ext cx="4303128" cy="3900777"/>
          </a:xfrm>
          <a:prstGeom prst="rect">
            <a:avLst/>
          </a:prstGeom>
        </p:spPr>
      </p:pic>
      <p:sp>
        <p:nvSpPr>
          <p:cNvPr id="5" name="Rounded Rectangle 8">
            <a:extLst>
              <a:ext uri="{FF2B5EF4-FFF2-40B4-BE49-F238E27FC236}">
                <a16:creationId xmlns:a16="http://schemas.microsoft.com/office/drawing/2014/main" id="{E9278041-563B-ED4E-8273-D1C423D55AF0}"/>
              </a:ext>
              <a:ext uri="{C183D7F6-B498-43B3-948B-1728B52AA6E4}">
                <adec:decorative xmlns:adec="http://schemas.microsoft.com/office/drawing/2017/decorative" val="1"/>
              </a:ext>
            </a:extLst>
          </p:cNvPr>
          <p:cNvSpPr/>
          <p:nvPr/>
        </p:nvSpPr>
        <p:spPr bwMode="auto">
          <a:xfrm>
            <a:off x="622917" y="1146495"/>
            <a:ext cx="6530162" cy="4565009"/>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spcAft>
                <a:spcPts val="600"/>
              </a:spcAft>
              <a:buClr>
                <a:prstClr val="black"/>
              </a:buClr>
            </a:pPr>
            <a:r>
              <a:rPr lang="en-US" b="1" dirty="0">
                <a:latin typeface="Arial" panose="020B0604020202020204" pitchFamily="34" charset="0"/>
                <a:cs typeface="Arial" panose="020B0604020202020204" pitchFamily="34" charset="0"/>
              </a:rPr>
              <a:t>Using blending concessional finance </a:t>
            </a:r>
            <a:endParaRPr lang="en-US" b="1" dirty="0">
              <a:solidFill>
                <a:prstClr val="black"/>
              </a:solidFill>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Impact: </a:t>
            </a:r>
            <a:r>
              <a:rPr lang="en-US" dirty="0">
                <a:solidFill>
                  <a:prstClr val="black"/>
                </a:solidFill>
                <a:latin typeface="Arial" panose="020B0604020202020204" pitchFamily="34" charset="0"/>
                <a:cs typeface="Arial" panose="020B0604020202020204" pitchFamily="34" charset="0"/>
              </a:rPr>
              <a:t>Increased RE-based generation capacity and mobilization of concessional resources.</a:t>
            </a: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Challenges: </a:t>
            </a:r>
            <a:r>
              <a:rPr lang="en-US" dirty="0">
                <a:solidFill>
                  <a:prstClr val="black"/>
                </a:solidFill>
                <a:latin typeface="Arial" panose="020B0604020202020204" pitchFamily="34" charset="0"/>
                <a:cs typeface="Arial" panose="020B0604020202020204" pitchFamily="34" charset="0"/>
              </a:rPr>
              <a:t>Insufficient financing and integration issues.</a:t>
            </a: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Solutions: </a:t>
            </a:r>
            <a:r>
              <a:rPr lang="en-US" dirty="0">
                <a:solidFill>
                  <a:prstClr val="black"/>
                </a:solidFill>
                <a:latin typeface="Arial" panose="020B0604020202020204" pitchFamily="34" charset="0"/>
                <a:cs typeface="Arial" panose="020B0604020202020204" pitchFamily="34" charset="0"/>
              </a:rPr>
              <a:t>Financing grid infrastructure (T&amp;D lines, storage) and adaptation for smoother integration of RE projects.</a:t>
            </a:r>
            <a:r>
              <a:rPr lang="en-US" sz="1600" dirty="0">
                <a:latin typeface="Arial" panose="020B0604020202020204" pitchFamily="34" charset="0"/>
                <a:cs typeface="Arial" panose="020B0604020202020204" pitchFamily="34" charset="0"/>
              </a:rPr>
              <a:t>.</a:t>
            </a:r>
          </a:p>
          <a:p>
            <a:pPr lvl="0" algn="just">
              <a:spcAft>
                <a:spcPts val="600"/>
              </a:spcAft>
              <a:buClr>
                <a:srgbClr val="00B050"/>
              </a:buClr>
            </a:pPr>
            <a:endParaRPr lang="en-US" sz="1600" dirty="0">
              <a:latin typeface="Arial" panose="020B0604020202020204" pitchFamily="34" charset="0"/>
              <a:cs typeface="Arial" panose="020B0604020202020204" pitchFamily="34" charset="0"/>
            </a:endParaRPr>
          </a:p>
          <a:p>
            <a:pPr algn="just">
              <a:spcAft>
                <a:spcPts val="600"/>
              </a:spcAft>
              <a:buClr>
                <a:prstClr val="black"/>
              </a:buClr>
            </a:pPr>
            <a:r>
              <a:rPr lang="en-US" b="1" dirty="0">
                <a:latin typeface="Arial" panose="020B0604020202020204" pitchFamily="34" charset="0"/>
                <a:cs typeface="Arial" panose="020B0604020202020204" pitchFamily="34" charset="0"/>
              </a:rPr>
              <a:t>Deploying Innovative Risk Instruments</a:t>
            </a:r>
            <a:endParaRPr lang="en-US" b="1" dirty="0">
              <a:solidFill>
                <a:prstClr val="black"/>
              </a:solidFill>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sz="1600" b="1" dirty="0">
                <a:solidFill>
                  <a:prstClr val="black"/>
                </a:solidFill>
                <a:latin typeface="Arial" panose="020B0604020202020204" pitchFamily="34" charset="0"/>
                <a:cs typeface="Arial" panose="020B0604020202020204" pitchFamily="34" charset="0"/>
              </a:rPr>
              <a:t>Findings: </a:t>
            </a:r>
            <a:r>
              <a:rPr lang="en-US" sz="1600" dirty="0">
                <a:solidFill>
                  <a:prstClr val="black"/>
                </a:solidFill>
                <a:latin typeface="Arial" panose="020B0604020202020204" pitchFamily="34" charset="0"/>
                <a:cs typeface="Arial" panose="020B0604020202020204" pitchFamily="34" charset="0"/>
              </a:rPr>
              <a:t>Adaptation to private sector roles and financial instruments.</a:t>
            </a:r>
          </a:p>
          <a:p>
            <a:pPr marL="285750" lvl="0" indent="-285750" algn="just">
              <a:spcAft>
                <a:spcPts val="600"/>
              </a:spcAft>
              <a:buClr>
                <a:srgbClr val="00B050"/>
              </a:buClr>
              <a:buFont typeface="Wingdings" panose="05000000000000000000" pitchFamily="2" charset="2"/>
              <a:buChar char="Ü"/>
            </a:pPr>
            <a:r>
              <a:rPr lang="en-US" sz="1600" b="1" dirty="0">
                <a:solidFill>
                  <a:prstClr val="black"/>
                </a:solidFill>
                <a:latin typeface="Arial" panose="020B0604020202020204" pitchFamily="34" charset="0"/>
                <a:cs typeface="Arial" panose="020B0604020202020204" pitchFamily="34" charset="0"/>
              </a:rPr>
              <a:t>Challenges: </a:t>
            </a:r>
            <a:r>
              <a:rPr lang="en-US" sz="1600" dirty="0">
                <a:solidFill>
                  <a:prstClr val="black"/>
                </a:solidFill>
                <a:latin typeface="Arial" panose="020B0604020202020204" pitchFamily="34" charset="0"/>
                <a:cs typeface="Arial" panose="020B0604020202020204" pitchFamily="34" charset="0"/>
              </a:rPr>
              <a:t>Sub-optimal risk-sharing</a:t>
            </a:r>
            <a:r>
              <a:rPr lang="en-US" sz="1600" b="1" dirty="0">
                <a:solidFill>
                  <a:prstClr val="black"/>
                </a:solidFill>
                <a:latin typeface="Arial" panose="020B0604020202020204" pitchFamily="34" charset="0"/>
                <a:cs typeface="Arial" panose="020B0604020202020204" pitchFamily="34" charset="0"/>
              </a:rPr>
              <a:t>.</a:t>
            </a:r>
          </a:p>
          <a:p>
            <a:pPr marL="285750" lvl="0" indent="-285750" algn="just">
              <a:spcAft>
                <a:spcPts val="600"/>
              </a:spcAft>
              <a:buClr>
                <a:srgbClr val="00B050"/>
              </a:buClr>
              <a:buFont typeface="Wingdings" panose="05000000000000000000" pitchFamily="2" charset="2"/>
              <a:buChar char="Ü"/>
            </a:pPr>
            <a:r>
              <a:rPr lang="en-US" sz="1600" b="1" dirty="0">
                <a:solidFill>
                  <a:prstClr val="black"/>
                </a:solidFill>
                <a:latin typeface="Arial" panose="020B0604020202020204" pitchFamily="34" charset="0"/>
                <a:cs typeface="Arial" panose="020B0604020202020204" pitchFamily="34" charset="0"/>
              </a:rPr>
              <a:t>Solutions: </a:t>
            </a:r>
            <a:r>
              <a:rPr lang="en-US" sz="1600" dirty="0">
                <a:solidFill>
                  <a:prstClr val="black"/>
                </a:solidFill>
                <a:latin typeface="Arial" panose="020B0604020202020204" pitchFamily="34" charset="0"/>
                <a:cs typeface="Arial" panose="020B0604020202020204" pitchFamily="34" charset="0"/>
              </a:rPr>
              <a:t>Prioritize project origination and risk sharing to scale up finance for RE infrastructure.</a:t>
            </a:r>
            <a:endParaRPr lang="en-US"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4B1B945-6DB1-9E23-6849-D1C22557F7B7}"/>
              </a:ext>
            </a:extLst>
          </p:cNvPr>
          <p:cNvSpPr>
            <a:spLocks noChangeArrowheads="1"/>
          </p:cNvSpPr>
          <p:nvPr/>
        </p:nvSpPr>
        <p:spPr bwMode="auto">
          <a:xfrm>
            <a:off x="622917" y="715494"/>
            <a:ext cx="8066905" cy="378801"/>
          </a:xfrm>
          <a:prstGeom prst="rect">
            <a:avLst/>
          </a:prstGeom>
        </p:spPr>
        <p:txBody>
          <a:bodyPr vert="horz" lIns="91440" tIns="45720" rIns="91440" bIns="45720" rtlCol="0" anchor="t">
            <a:normAutofit fontScale="92500"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400" b="1" dirty="0">
                <a:solidFill>
                  <a:srgbClr val="00B050"/>
                </a:solidFill>
                <a:latin typeface="Arial" panose="020B0604020202020204" pitchFamily="34" charset="0"/>
                <a:ea typeface="+mj-ea"/>
                <a:cs typeface="Arial" panose="020B0604020202020204" pitchFamily="34" charset="0"/>
              </a:rPr>
              <a:t>Innovative Financing Solutions</a:t>
            </a:r>
          </a:p>
        </p:txBody>
      </p:sp>
      <p:sp>
        <p:nvSpPr>
          <p:cNvPr id="6" name="Rectangle 5">
            <a:extLst>
              <a:ext uri="{FF2B5EF4-FFF2-40B4-BE49-F238E27FC236}">
                <a16:creationId xmlns:a16="http://schemas.microsoft.com/office/drawing/2014/main" id="{7B53442F-46E4-00F3-C5B1-94D69E644CDC}"/>
              </a:ext>
            </a:extLst>
          </p:cNvPr>
          <p:cNvSpPr>
            <a:spLocks noChangeArrowheads="1"/>
          </p:cNvSpPr>
          <p:nvPr/>
        </p:nvSpPr>
        <p:spPr bwMode="auto">
          <a:xfrm>
            <a:off x="1" y="4245"/>
            <a:ext cx="8692178"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Insights from the Evaluation of Renewable Energy</a:t>
            </a:r>
          </a:p>
        </p:txBody>
      </p:sp>
    </p:spTree>
    <p:extLst>
      <p:ext uri="{BB962C8B-B14F-4D97-AF65-F5344CB8AC3E}">
        <p14:creationId xmlns:p14="http://schemas.microsoft.com/office/powerpoint/2010/main" val="755862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E9153D-3D01-4E20-B14E-EA11C8C72E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pic>
        <p:nvPicPr>
          <p:cNvPr id="2" name="Image 1" descr="Une image contenant habits, personne, homme, sourire&#10;&#10;Description générée automatiquement">
            <a:extLst>
              <a:ext uri="{FF2B5EF4-FFF2-40B4-BE49-F238E27FC236}">
                <a16:creationId xmlns:a16="http://schemas.microsoft.com/office/drawing/2014/main" id="{70F76C79-A472-647F-EA7F-BD2D0DB332E9}"/>
              </a:ext>
            </a:extLst>
          </p:cNvPr>
          <p:cNvPicPr>
            <a:picLocks noChangeAspect="1"/>
          </p:cNvPicPr>
          <p:nvPr/>
        </p:nvPicPr>
        <p:blipFill rotWithShape="1">
          <a:blip r:embed="rId4">
            <a:extLst>
              <a:ext uri="{28A0092B-C50C-407E-A947-70E740481C1C}">
                <a14:useLocalDpi xmlns:a14="http://schemas.microsoft.com/office/drawing/2010/main" val="0"/>
              </a:ext>
            </a:extLst>
          </a:blip>
          <a:srcRect l="40938" r="22355" b="1"/>
          <a:stretch/>
        </p:blipFill>
        <p:spPr>
          <a:xfrm>
            <a:off x="6967747" y="860183"/>
            <a:ext cx="4571898" cy="5137633"/>
          </a:xfrm>
          <a:prstGeom prst="rect">
            <a:avLst/>
          </a:prstGeom>
        </p:spPr>
      </p:pic>
      <p:sp>
        <p:nvSpPr>
          <p:cNvPr id="9" name="Rounded Rectangle 8">
            <a:extLst>
              <a:ext uri="{FF2B5EF4-FFF2-40B4-BE49-F238E27FC236}">
                <a16:creationId xmlns:a16="http://schemas.microsoft.com/office/drawing/2014/main" id="{F736ADE0-A948-6D63-CFFB-626628A47225}"/>
              </a:ext>
              <a:ext uri="{C183D7F6-B498-43B3-948B-1728B52AA6E4}">
                <adec:decorative xmlns:adec="http://schemas.microsoft.com/office/drawing/2017/decorative" val="1"/>
              </a:ext>
            </a:extLst>
          </p:cNvPr>
          <p:cNvSpPr/>
          <p:nvPr/>
        </p:nvSpPr>
        <p:spPr bwMode="auto">
          <a:xfrm>
            <a:off x="652355" y="1193670"/>
            <a:ext cx="5473083" cy="2048526"/>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a:spcAft>
                <a:spcPts val="600"/>
              </a:spcAft>
              <a:buClr>
                <a:prstClr val="black"/>
              </a:buClr>
            </a:pPr>
            <a:r>
              <a:rPr lang="en-US" b="1" dirty="0">
                <a:latin typeface="Arial" panose="020B0604020202020204" pitchFamily="34" charset="0"/>
                <a:cs typeface="Arial" panose="020B0604020202020204" pitchFamily="34" charset="0"/>
              </a:rPr>
              <a:t>Key Initiatives</a:t>
            </a:r>
          </a:p>
          <a:p>
            <a:pPr marL="28575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Examples: </a:t>
            </a:r>
            <a:r>
              <a:rPr lang="en-US" dirty="0">
                <a:solidFill>
                  <a:prstClr val="black"/>
                </a:solidFill>
                <a:latin typeface="Arial" panose="020B0604020202020204" pitchFamily="34" charset="0"/>
                <a:cs typeface="Arial" panose="020B0604020202020204" pitchFamily="34" charset="0"/>
              </a:rPr>
              <a:t>Africa Energy Marketplace, Desert to Power Initiative, AfDB-IRENA partnership.</a:t>
            </a: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Lessons: </a:t>
            </a:r>
            <a:r>
              <a:rPr lang="en-US" dirty="0">
                <a:solidFill>
                  <a:prstClr val="black"/>
                </a:solidFill>
                <a:latin typeface="Arial" panose="020B0604020202020204" pitchFamily="34" charset="0"/>
                <a:cs typeface="Arial" panose="020B0604020202020204" pitchFamily="34" charset="0"/>
              </a:rPr>
              <a:t>Building effective partnerships creates synergies, mobilizes additional financing, and fosters impact.</a:t>
            </a:r>
          </a:p>
          <a:p>
            <a:pPr lvl="0" algn="just">
              <a:spcAft>
                <a:spcPts val="600"/>
              </a:spcAft>
              <a:buClr>
                <a:srgbClr val="00B050"/>
              </a:buClr>
            </a:pPr>
            <a:endParaRPr lang="en-US" sz="16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B31231D5-23B7-0FDC-629C-A74745C9F661}"/>
              </a:ext>
            </a:extLst>
          </p:cNvPr>
          <p:cNvSpPr>
            <a:spLocks noChangeArrowheads="1"/>
          </p:cNvSpPr>
          <p:nvPr/>
        </p:nvSpPr>
        <p:spPr bwMode="auto">
          <a:xfrm>
            <a:off x="622918" y="715494"/>
            <a:ext cx="6344830" cy="378801"/>
          </a:xfrm>
          <a:prstGeom prst="rect">
            <a:avLst/>
          </a:prstGeom>
        </p:spPr>
        <p:txBody>
          <a:bodyPr vert="horz" lIns="91440" tIns="45720" rIns="91440" bIns="45720" rtlCol="0" anchor="t">
            <a:normAutofit fontScale="92500"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400" b="1" dirty="0">
                <a:solidFill>
                  <a:srgbClr val="00B050"/>
                </a:solidFill>
                <a:latin typeface="Arial" panose="020B0604020202020204" pitchFamily="34" charset="0"/>
                <a:ea typeface="+mj-ea"/>
                <a:cs typeface="Arial" panose="020B0604020202020204" pitchFamily="34" charset="0"/>
              </a:rPr>
              <a:t>Scaling Up Partnerships and Collaboration</a:t>
            </a:r>
          </a:p>
        </p:txBody>
      </p:sp>
      <p:sp>
        <p:nvSpPr>
          <p:cNvPr id="4" name="Rectangle 3">
            <a:extLst>
              <a:ext uri="{FF2B5EF4-FFF2-40B4-BE49-F238E27FC236}">
                <a16:creationId xmlns:a16="http://schemas.microsoft.com/office/drawing/2014/main" id="{E44CAACD-4298-1ED0-72A3-82975510BDCC}"/>
              </a:ext>
            </a:extLst>
          </p:cNvPr>
          <p:cNvSpPr>
            <a:spLocks noChangeArrowheads="1"/>
          </p:cNvSpPr>
          <p:nvPr/>
        </p:nvSpPr>
        <p:spPr bwMode="auto">
          <a:xfrm>
            <a:off x="1" y="4245"/>
            <a:ext cx="8692178"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Insights from the Evaluation of Renewable Energy</a:t>
            </a:r>
          </a:p>
        </p:txBody>
      </p:sp>
    </p:spTree>
    <p:extLst>
      <p:ext uri="{BB962C8B-B14F-4D97-AF65-F5344CB8AC3E}">
        <p14:creationId xmlns:p14="http://schemas.microsoft.com/office/powerpoint/2010/main" val="2181934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énergie solaire, panneau solaire, ciel, plein air&#10;&#10;Description générée automatiquement">
            <a:extLst>
              <a:ext uri="{FF2B5EF4-FFF2-40B4-BE49-F238E27FC236}">
                <a16:creationId xmlns:a16="http://schemas.microsoft.com/office/drawing/2014/main" id="{723F5321-2A82-B9F2-2A3D-A84C68E04D9C}"/>
              </a:ext>
            </a:extLst>
          </p:cNvPr>
          <p:cNvPicPr>
            <a:picLocks noChangeAspect="1"/>
          </p:cNvPicPr>
          <p:nvPr/>
        </p:nvPicPr>
        <p:blipFill rotWithShape="1">
          <a:blip r:embed="rId3">
            <a:extLst>
              <a:ext uri="{28A0092B-C50C-407E-A947-70E740481C1C}">
                <a14:useLocalDpi xmlns:a14="http://schemas.microsoft.com/office/drawing/2010/main" val="0"/>
              </a:ext>
            </a:extLst>
          </a:blip>
          <a:srcRect l="26872" r="18529"/>
          <a:stretch/>
        </p:blipFill>
        <p:spPr>
          <a:xfrm>
            <a:off x="7429500" y="10"/>
            <a:ext cx="4762500" cy="6857990"/>
          </a:xfrm>
          <a:prstGeom prst="rect">
            <a:avLst/>
          </a:prstGeom>
          <a:effectLst/>
        </p:spPr>
      </p:pic>
      <p:pic>
        <p:nvPicPr>
          <p:cNvPr id="8" name="Picture 7">
            <a:extLst>
              <a:ext uri="{FF2B5EF4-FFF2-40B4-BE49-F238E27FC236}">
                <a16:creationId xmlns:a16="http://schemas.microsoft.com/office/drawing/2014/main" id="{83E9153D-3D01-4E20-B14E-EA11C8C72E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2" name="Rectangle 1">
            <a:extLst>
              <a:ext uri="{FF2B5EF4-FFF2-40B4-BE49-F238E27FC236}">
                <a16:creationId xmlns:a16="http://schemas.microsoft.com/office/drawing/2014/main" id="{5FA117CD-34A5-EA59-0DE9-DA88B825452F}"/>
              </a:ext>
            </a:extLst>
          </p:cNvPr>
          <p:cNvSpPr>
            <a:spLocks noChangeArrowheads="1"/>
          </p:cNvSpPr>
          <p:nvPr/>
        </p:nvSpPr>
        <p:spPr bwMode="auto">
          <a:xfrm>
            <a:off x="1" y="4245"/>
            <a:ext cx="7429499"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Findings on Ensuring Long-Term Sustainability</a:t>
            </a:r>
          </a:p>
        </p:txBody>
      </p:sp>
      <p:sp>
        <p:nvSpPr>
          <p:cNvPr id="6" name="Rounded Rectangle 8">
            <a:extLst>
              <a:ext uri="{FF2B5EF4-FFF2-40B4-BE49-F238E27FC236}">
                <a16:creationId xmlns:a16="http://schemas.microsoft.com/office/drawing/2014/main" id="{0006DE24-6CB1-D57B-5E4A-5A739127B85C}"/>
              </a:ext>
              <a:ext uri="{C183D7F6-B498-43B3-948B-1728B52AA6E4}">
                <adec:decorative xmlns:adec="http://schemas.microsoft.com/office/drawing/2017/decorative" val="1"/>
              </a:ext>
            </a:extLst>
          </p:cNvPr>
          <p:cNvSpPr/>
          <p:nvPr/>
        </p:nvSpPr>
        <p:spPr bwMode="auto">
          <a:xfrm>
            <a:off x="621413" y="1094295"/>
            <a:ext cx="6186674" cy="3313785"/>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spcAft>
                <a:spcPts val="600"/>
              </a:spcAft>
              <a:buClr>
                <a:prstClr val="black"/>
              </a:buClr>
            </a:pPr>
            <a:r>
              <a:rPr lang="en-US" b="1" dirty="0">
                <a:latin typeface="Arial" panose="020B0604020202020204" pitchFamily="34" charset="0"/>
                <a:cs typeface="Arial" panose="020B0604020202020204" pitchFamily="34" charset="0"/>
              </a:rPr>
              <a:t>Technical Soundness and Financial Sustainability</a:t>
            </a:r>
          </a:p>
          <a:p>
            <a:pPr marL="28575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Technical soundness</a:t>
            </a:r>
            <a:r>
              <a:rPr lang="en-US" dirty="0">
                <a:solidFill>
                  <a:prstClr val="black"/>
                </a:solidFill>
                <a:latin typeface="Arial" panose="020B0604020202020204" pitchFamily="34" charset="0"/>
                <a:cs typeface="Arial" panose="020B0604020202020204" pitchFamily="34" charset="0"/>
              </a:rPr>
              <a:t>: state-of-the-art technologies adapted to the country context and appropriately deployed in the field, despite some shortcomings in the maintenance mechanisms. </a:t>
            </a:r>
          </a:p>
          <a:p>
            <a:pPr marL="28575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Challenges: </a:t>
            </a:r>
            <a:r>
              <a:rPr lang="en-US" dirty="0">
                <a:solidFill>
                  <a:prstClr val="black"/>
                </a:solidFill>
                <a:latin typeface="Arial" panose="020B0604020202020204" pitchFamily="34" charset="0"/>
                <a:cs typeface="Arial" panose="020B0604020202020204" pitchFamily="34" charset="0"/>
              </a:rPr>
              <a:t>Financial stress of power utilities and weak institutional environments</a:t>
            </a:r>
            <a:r>
              <a:rPr lang="en-US" b="1" dirty="0">
                <a:solidFill>
                  <a:prstClr val="black"/>
                </a:solidFill>
                <a:latin typeface="Arial" panose="020B0604020202020204" pitchFamily="34" charset="0"/>
                <a:cs typeface="Arial" panose="020B0604020202020204" pitchFamily="34" charset="0"/>
              </a:rPr>
              <a:t>.</a:t>
            </a:r>
          </a:p>
          <a:p>
            <a:pPr marL="28575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Solutions: </a:t>
            </a:r>
            <a:r>
              <a:rPr lang="en-US" dirty="0">
                <a:solidFill>
                  <a:prstClr val="black"/>
                </a:solidFill>
                <a:latin typeface="Arial" panose="020B0604020202020204" pitchFamily="34" charset="0"/>
                <a:cs typeface="Arial" panose="020B0604020202020204" pitchFamily="34" charset="0"/>
              </a:rPr>
              <a:t>Address financial sustainability of power utilities to make large-scale deployment of renewable energies possible and strengthen institutional capacity to enhance RE sector governance</a:t>
            </a:r>
            <a:r>
              <a:rPr lang="en-US" b="1" dirty="0">
                <a:solidFill>
                  <a:prstClr val="black"/>
                </a:solidFill>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0151A05-06B1-6300-545D-A5437676D4BD}"/>
              </a:ext>
            </a:extLst>
          </p:cNvPr>
          <p:cNvSpPr>
            <a:spLocks noChangeArrowheads="1"/>
          </p:cNvSpPr>
          <p:nvPr/>
        </p:nvSpPr>
        <p:spPr bwMode="auto">
          <a:xfrm>
            <a:off x="622918" y="715494"/>
            <a:ext cx="6344830" cy="378801"/>
          </a:xfrm>
          <a:prstGeom prst="rect">
            <a:avLst/>
          </a:prstGeom>
        </p:spPr>
        <p:txBody>
          <a:bodyPr vert="horz" lIns="91440" tIns="45720" rIns="91440" bIns="45720" rtlCol="0" anchor="t">
            <a:normAutofit fontScale="92500"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400" b="1" dirty="0">
                <a:solidFill>
                  <a:srgbClr val="00B050"/>
                </a:solidFill>
                <a:latin typeface="Arial" panose="020B0604020202020204" pitchFamily="34" charset="0"/>
                <a:ea typeface="+mj-ea"/>
                <a:cs typeface="Arial" panose="020B0604020202020204" pitchFamily="34" charset="0"/>
              </a:rPr>
              <a:t>Ensuring Long-Term Sustainability</a:t>
            </a:r>
          </a:p>
        </p:txBody>
      </p:sp>
    </p:spTree>
    <p:extLst>
      <p:ext uri="{BB962C8B-B14F-4D97-AF65-F5344CB8AC3E}">
        <p14:creationId xmlns:p14="http://schemas.microsoft.com/office/powerpoint/2010/main" val="336482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2A04CD-E32E-4DC7-A0E4-EBEB3325A2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17472" y="172800"/>
            <a:ext cx="2060627" cy="597460"/>
          </a:xfrm>
          <a:prstGeom prst="rect">
            <a:avLst/>
          </a:prstGeom>
        </p:spPr>
      </p:pic>
      <p:sp>
        <p:nvSpPr>
          <p:cNvPr id="16" name="Rectangle 15">
            <a:extLst>
              <a:ext uri="{FF2B5EF4-FFF2-40B4-BE49-F238E27FC236}">
                <a16:creationId xmlns:a16="http://schemas.microsoft.com/office/drawing/2014/main" id="{EB8CB41C-3A20-4F4B-AD56-A6CE915C694D}"/>
              </a:ext>
            </a:extLst>
          </p:cNvPr>
          <p:cNvSpPr>
            <a:spLocks noChangeArrowheads="1"/>
          </p:cNvSpPr>
          <p:nvPr/>
        </p:nvSpPr>
        <p:spPr bwMode="auto">
          <a:xfrm>
            <a:off x="1" y="4244"/>
            <a:ext cx="7327725"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Main Takeaways and  Future Directions</a:t>
            </a:r>
          </a:p>
        </p:txBody>
      </p:sp>
      <p:sp>
        <p:nvSpPr>
          <p:cNvPr id="64" name="TextBox 63">
            <a:extLst>
              <a:ext uri="{FF2B5EF4-FFF2-40B4-BE49-F238E27FC236}">
                <a16:creationId xmlns:a16="http://schemas.microsoft.com/office/drawing/2014/main" id="{DA830A84-06C8-4A6C-A132-409515D6EE4B}"/>
              </a:ext>
            </a:extLst>
          </p:cNvPr>
          <p:cNvSpPr txBox="1"/>
          <p:nvPr/>
        </p:nvSpPr>
        <p:spPr bwMode="gray">
          <a:xfrm>
            <a:off x="440228" y="1828562"/>
            <a:ext cx="8929683" cy="3200876"/>
          </a:xfrm>
          <a:prstGeom prst="rect">
            <a:avLst/>
          </a:prstGeom>
          <a:noFill/>
        </p:spPr>
        <p:txBody>
          <a:bodyPr wrap="square" rtlCol="0">
            <a:spAutoFit/>
          </a:bodyPr>
          <a:lstStyle/>
          <a:p>
            <a:pPr marL="342900" lvl="0" indent="-342900" algn="just">
              <a:spcBef>
                <a:spcPts val="600"/>
              </a:spcBef>
              <a:spcAft>
                <a:spcPts val="600"/>
              </a:spcAft>
              <a:buClr>
                <a:srgbClr val="00B050"/>
              </a:buClr>
              <a:buFont typeface="Wingdings" panose="05000000000000000000" pitchFamily="2" charset="2"/>
              <a:buChar char=""/>
            </a:pPr>
            <a:r>
              <a:rPr lang="en-US" b="1" dirty="0">
                <a:effectLst/>
                <a:latin typeface="Arial" panose="020B0604020202020204" pitchFamily="34" charset="0"/>
                <a:ea typeface="Times New Roman" panose="02020603050405020304" pitchFamily="18" charset="0"/>
                <a:cs typeface="Arial" panose="020B0604020202020204" pitchFamily="34" charset="0"/>
              </a:rPr>
              <a:t>Scaling Up Renewable Energy Projects: </a:t>
            </a:r>
            <a:r>
              <a:rPr lang="en-US" dirty="0">
                <a:effectLst/>
                <a:latin typeface="Arial" panose="020B0604020202020204" pitchFamily="34" charset="0"/>
                <a:ea typeface="Times New Roman" panose="02020603050405020304" pitchFamily="18" charset="0"/>
                <a:cs typeface="Arial" panose="020B0604020202020204" pitchFamily="34" charset="0"/>
              </a:rPr>
              <a:t>Prioritize large-scale projects and off-grid solutions.</a:t>
            </a:r>
          </a:p>
          <a:p>
            <a:pPr marL="342900" lvl="0" indent="-342900" algn="just">
              <a:spcBef>
                <a:spcPts val="600"/>
              </a:spcBef>
              <a:spcAft>
                <a:spcPts val="600"/>
              </a:spcAft>
              <a:buClr>
                <a:srgbClr val="00B050"/>
              </a:buClr>
              <a:buFont typeface="Wingdings" panose="05000000000000000000" pitchFamily="2" charset="2"/>
              <a:buChar char=""/>
            </a:pPr>
            <a:r>
              <a:rPr lang="en-US" b="1" dirty="0">
                <a:effectLst/>
                <a:latin typeface="Arial" panose="020B0604020202020204" pitchFamily="34" charset="0"/>
                <a:ea typeface="Times New Roman" panose="02020603050405020304" pitchFamily="18" charset="0"/>
                <a:cs typeface="Arial" panose="020B0604020202020204" pitchFamily="34" charset="0"/>
              </a:rPr>
              <a:t>Innovative Financing Solutions: </a:t>
            </a:r>
            <a:r>
              <a:rPr lang="en-US" dirty="0">
                <a:effectLst/>
                <a:latin typeface="Arial" panose="020B0604020202020204" pitchFamily="34" charset="0"/>
                <a:ea typeface="Times New Roman" panose="02020603050405020304" pitchFamily="18" charset="0"/>
                <a:cs typeface="Arial" panose="020B0604020202020204" pitchFamily="34" charset="0"/>
              </a:rPr>
              <a:t>Explore green bonds and climate finance instruments. </a:t>
            </a:r>
          </a:p>
          <a:p>
            <a:pPr marL="342900" lvl="0" indent="-342900" algn="just">
              <a:spcBef>
                <a:spcPts val="600"/>
              </a:spcBef>
              <a:spcAft>
                <a:spcPts val="600"/>
              </a:spcAft>
              <a:buClr>
                <a:srgbClr val="00B050"/>
              </a:buClr>
              <a:buFont typeface="Wingdings" panose="05000000000000000000" pitchFamily="2" charset="2"/>
              <a:buChar char=""/>
            </a:pPr>
            <a:r>
              <a:rPr lang="en-US" b="1" dirty="0">
                <a:effectLst/>
                <a:latin typeface="Arial" panose="020B0604020202020204" pitchFamily="34" charset="0"/>
                <a:ea typeface="Times New Roman" panose="02020603050405020304" pitchFamily="18" charset="0"/>
                <a:cs typeface="Arial" panose="020B0604020202020204" pitchFamily="34" charset="0"/>
              </a:rPr>
              <a:t>Strengthening Institutional Capacity: </a:t>
            </a:r>
            <a:r>
              <a:rPr lang="en-US" dirty="0">
                <a:effectLst/>
                <a:latin typeface="Arial" panose="020B0604020202020204" pitchFamily="34" charset="0"/>
                <a:ea typeface="Times New Roman" panose="02020603050405020304" pitchFamily="18" charset="0"/>
                <a:cs typeface="Arial" panose="020B0604020202020204" pitchFamily="34" charset="0"/>
              </a:rPr>
              <a:t>Enhance technical and regulatory capacity in African countries.</a:t>
            </a:r>
            <a:r>
              <a:rPr lang="en-US" dirty="0">
                <a:latin typeface="Arial" panose="020B0604020202020204" pitchFamily="34" charset="0"/>
                <a:ea typeface="Times New Roman" panose="02020603050405020304" pitchFamily="18" charset="0"/>
                <a:cs typeface="Arial" panose="020B0604020202020204" pitchFamily="34" charset="0"/>
              </a:rPr>
              <a:t>.</a:t>
            </a: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Clr>
                <a:srgbClr val="00B050"/>
              </a:buClr>
              <a:buFont typeface="Wingdings" panose="05000000000000000000" pitchFamily="2" charset="2"/>
              <a:buChar char=""/>
            </a:pPr>
            <a:r>
              <a:rPr lang="en-US" b="1" dirty="0">
                <a:effectLst/>
                <a:latin typeface="Arial" panose="020B0604020202020204" pitchFamily="34" charset="0"/>
                <a:ea typeface="Times New Roman" panose="02020603050405020304" pitchFamily="18" charset="0"/>
                <a:cs typeface="Arial" panose="020B0604020202020204" pitchFamily="34" charset="0"/>
              </a:rPr>
              <a:t>Enhancing Climate Resilience: </a:t>
            </a:r>
            <a:r>
              <a:rPr lang="en-US" dirty="0">
                <a:effectLst/>
                <a:latin typeface="Arial" panose="020B0604020202020204" pitchFamily="34" charset="0"/>
                <a:ea typeface="Times New Roman" panose="02020603050405020304" pitchFamily="18" charset="0"/>
                <a:cs typeface="Arial" panose="020B0604020202020204" pitchFamily="34" charset="0"/>
              </a:rPr>
              <a:t>Integrate climate resilience into RE projects..</a:t>
            </a:r>
            <a:endParaRPr lang="en-US" b="1"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Clr>
                <a:srgbClr val="00B050"/>
              </a:buClr>
              <a:buFont typeface="Wingdings" panose="05000000000000000000" pitchFamily="2" charset="2"/>
              <a:buChar char=""/>
            </a:pPr>
            <a:r>
              <a:rPr lang="en-US" b="1" dirty="0">
                <a:effectLst/>
                <a:latin typeface="Arial" panose="020B0604020202020204" pitchFamily="34" charset="0"/>
                <a:ea typeface="Times New Roman" panose="02020603050405020304" pitchFamily="18" charset="0"/>
                <a:cs typeface="Arial" panose="020B0604020202020204" pitchFamily="34" charset="0"/>
              </a:rPr>
              <a:t>Promoting Policy Advocacy and Dialogue: </a:t>
            </a:r>
            <a:r>
              <a:rPr lang="en-US" dirty="0">
                <a:effectLst/>
                <a:latin typeface="Arial" panose="020B0604020202020204" pitchFamily="34" charset="0"/>
                <a:ea typeface="Times New Roman" panose="02020603050405020304" pitchFamily="18" charset="0"/>
                <a:cs typeface="Arial" panose="020B0604020202020204" pitchFamily="34" charset="0"/>
              </a:rPr>
              <a:t>Promote supportive policies and foster regional cooperation..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74822E39-4F53-64A2-0A43-9A687C5329F2}"/>
              </a:ext>
            </a:extLst>
          </p:cNvPr>
          <p:cNvSpPr>
            <a:spLocks noChangeArrowheads="1"/>
          </p:cNvSpPr>
          <p:nvPr/>
        </p:nvSpPr>
        <p:spPr bwMode="auto">
          <a:xfrm>
            <a:off x="440228" y="1181241"/>
            <a:ext cx="9220139" cy="378801"/>
          </a:xfrm>
          <a:prstGeom prst="rect">
            <a:avLst/>
          </a:prstGeom>
        </p:spPr>
        <p:txBody>
          <a:bodyPr vert="horz" lIns="91440" tIns="45720" rIns="91440" bIns="45720" rtlCol="0" anchor="t">
            <a:no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200" b="1" dirty="0">
                <a:solidFill>
                  <a:srgbClr val="00B050"/>
                </a:solidFill>
                <a:latin typeface="Arial" panose="020B0604020202020204" pitchFamily="34" charset="0"/>
                <a:ea typeface="+mj-ea"/>
                <a:cs typeface="Arial" panose="020B0604020202020204" pitchFamily="34" charset="0"/>
              </a:rPr>
              <a:t>Key Strategies for Transformational Change in Renewable Energy</a:t>
            </a:r>
            <a:endParaRPr kumimoji="0" lang="en-US" sz="2200" b="1" i="0" u="none" strike="noStrike"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7818127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DBC48A02-2FD1-45B9-899F-2E42FAB2D5AD}"/>
              </a:ext>
            </a:extLst>
          </p:cNvPr>
          <p:cNvGrpSpPr/>
          <p:nvPr/>
        </p:nvGrpSpPr>
        <p:grpSpPr>
          <a:xfrm>
            <a:off x="3165225" y="1739926"/>
            <a:ext cx="8506059" cy="3939821"/>
            <a:chOff x="3143761" y="2231316"/>
            <a:chExt cx="7898046" cy="4099189"/>
          </a:xfrm>
        </p:grpSpPr>
        <p:sp>
          <p:nvSpPr>
            <p:cNvPr id="69" name="TextBox 55">
              <a:extLst>
                <a:ext uri="{FF2B5EF4-FFF2-40B4-BE49-F238E27FC236}">
                  <a16:creationId xmlns:a16="http://schemas.microsoft.com/office/drawing/2014/main" id="{8029A9F5-05B9-4B35-A0B0-90F28EB66DB3}"/>
                </a:ext>
              </a:extLst>
            </p:cNvPr>
            <p:cNvSpPr txBox="1">
              <a:spLocks noChangeArrowheads="1"/>
            </p:cNvSpPr>
            <p:nvPr/>
          </p:nvSpPr>
          <p:spPr bwMode="auto">
            <a:xfrm>
              <a:off x="7188564" y="2498563"/>
              <a:ext cx="3150499" cy="757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38" tIns="54869" rIns="109738" bIns="54869">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r>
                <a:rPr lang="en-US" altLang="en-US" sz="1400" dirty="0">
                  <a:solidFill>
                    <a:srgbClr val="5F5D5D"/>
                  </a:solidFill>
                  <a:latin typeface="Arial" panose="020B0604020202020204" pitchFamily="34" charset="0"/>
                  <a:cs typeface="Arial" panose="020B0604020202020204" pitchFamily="34" charset="0"/>
                </a:rPr>
                <a:t>IDEV</a:t>
              </a:r>
            </a:p>
            <a:p>
              <a:pPr eaLnBrk="1" hangingPunct="1"/>
              <a:r>
                <a:rPr lang="en-US" altLang="en-US" sz="1400" dirty="0">
                  <a:solidFill>
                    <a:srgbClr val="5F5D5D"/>
                  </a:solidFill>
                  <a:latin typeface="Arial" panose="020B0604020202020204" pitchFamily="34" charset="0"/>
                  <a:cs typeface="Arial" panose="020B0604020202020204" pitchFamily="34" charset="0"/>
                </a:rPr>
                <a:t>AfDB, CCIA Building</a:t>
              </a:r>
            </a:p>
            <a:p>
              <a:pPr eaLnBrk="1" hangingPunct="1"/>
              <a:r>
                <a:rPr lang="en-US" altLang="en-US" sz="1400" dirty="0">
                  <a:solidFill>
                    <a:srgbClr val="5F5D5D"/>
                  </a:solidFill>
                  <a:latin typeface="Arial" panose="020B0604020202020204" pitchFamily="34" charset="0"/>
                  <a:cs typeface="Arial" panose="020B0604020202020204" pitchFamily="34" charset="0"/>
                </a:rPr>
                <a:t>Abidjan, Cote d’Ivoire</a:t>
              </a:r>
            </a:p>
          </p:txBody>
        </p:sp>
        <p:sp>
          <p:nvSpPr>
            <p:cNvPr id="70" name="TextBox 56">
              <a:extLst>
                <a:ext uri="{FF2B5EF4-FFF2-40B4-BE49-F238E27FC236}">
                  <a16:creationId xmlns:a16="http://schemas.microsoft.com/office/drawing/2014/main" id="{77B2EE94-FB6D-483B-8C7B-710232BFD1A0}"/>
                </a:ext>
              </a:extLst>
            </p:cNvPr>
            <p:cNvSpPr txBox="1">
              <a:spLocks noChangeArrowheads="1"/>
            </p:cNvSpPr>
            <p:nvPr/>
          </p:nvSpPr>
          <p:spPr bwMode="auto">
            <a:xfrm>
              <a:off x="7183560" y="3588528"/>
              <a:ext cx="3858247" cy="56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9738" tIns="54869" rIns="109738" bIns="54869">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1400" dirty="0">
                  <a:solidFill>
                    <a:srgbClr val="5F5D5D"/>
                  </a:solidFill>
                  <a:latin typeface="Arial" panose="020B0604020202020204" pitchFamily="34" charset="0"/>
                  <a:cs typeface="Arial" panose="020B0604020202020204" pitchFamily="34" charset="0"/>
                </a:rPr>
                <a:t>Emails: </a:t>
              </a:r>
            </a:p>
            <a:p>
              <a:r>
                <a:rPr lang="en-US" altLang="en-US" sz="1400" dirty="0" err="1">
                  <a:solidFill>
                    <a:srgbClr val="5F5D5D"/>
                  </a:solidFill>
                  <a:latin typeface="Arial" panose="020B0604020202020204" pitchFamily="34" charset="0"/>
                  <a:cs typeface="Arial" panose="020B0604020202020204" pitchFamily="34" charset="0"/>
                  <a:hlinkClick r:id="rId3"/>
                </a:rPr>
                <a:t>j.mouanda@afdb,org</a:t>
              </a:r>
              <a:endParaRPr lang="en-US" altLang="en-US" sz="1400" dirty="0">
                <a:solidFill>
                  <a:srgbClr val="5F5D5D"/>
                </a:solidFill>
                <a:latin typeface="Arial" panose="020B0604020202020204" pitchFamily="34" charset="0"/>
                <a:cs typeface="Arial" panose="020B0604020202020204" pitchFamily="34" charset="0"/>
              </a:endParaRPr>
            </a:p>
          </p:txBody>
        </p:sp>
        <p:sp>
          <p:nvSpPr>
            <p:cNvPr id="72" name="Rectangle 58">
              <a:extLst>
                <a:ext uri="{FF2B5EF4-FFF2-40B4-BE49-F238E27FC236}">
                  <a16:creationId xmlns:a16="http://schemas.microsoft.com/office/drawing/2014/main" id="{2C5C33CF-1996-41A5-ADB8-B28368FE7ED0}"/>
                </a:ext>
              </a:extLst>
            </p:cNvPr>
            <p:cNvSpPr>
              <a:spLocks noChangeArrowheads="1"/>
            </p:cNvSpPr>
            <p:nvPr/>
          </p:nvSpPr>
          <p:spPr bwMode="auto">
            <a:xfrm>
              <a:off x="7189279" y="2231316"/>
              <a:ext cx="959001" cy="33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38" tIns="54869" rIns="109738" bIns="54869">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r>
                <a:rPr lang="en-US" altLang="en-US" sz="1440" b="1" dirty="0">
                  <a:solidFill>
                    <a:srgbClr val="5F5D5D"/>
                  </a:solidFill>
                  <a:latin typeface="Arial" panose="020B0604020202020204" pitchFamily="34" charset="0"/>
                  <a:cs typeface="Arial" panose="020B0604020202020204" pitchFamily="34" charset="0"/>
                </a:rPr>
                <a:t>Address</a:t>
              </a:r>
            </a:p>
          </p:txBody>
        </p:sp>
        <p:sp>
          <p:nvSpPr>
            <p:cNvPr id="73" name="Rectangle 59">
              <a:extLst>
                <a:ext uri="{FF2B5EF4-FFF2-40B4-BE49-F238E27FC236}">
                  <a16:creationId xmlns:a16="http://schemas.microsoft.com/office/drawing/2014/main" id="{BA0311E8-EFAC-46B8-8B36-688EA3ED692B}"/>
                </a:ext>
              </a:extLst>
            </p:cNvPr>
            <p:cNvSpPr>
              <a:spLocks noChangeArrowheads="1"/>
            </p:cNvSpPr>
            <p:nvPr/>
          </p:nvSpPr>
          <p:spPr bwMode="auto">
            <a:xfrm>
              <a:off x="7177846" y="3334858"/>
              <a:ext cx="1298837" cy="33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38" tIns="54869" rIns="109738" bIns="54869">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r>
                <a:rPr lang="en-US" altLang="en-US" sz="1440" b="1" dirty="0">
                  <a:solidFill>
                    <a:srgbClr val="5F5D5D"/>
                  </a:solidFill>
                  <a:latin typeface="Arial" panose="020B0604020202020204" pitchFamily="34" charset="0"/>
                  <a:cs typeface="Arial" panose="020B0604020202020204" pitchFamily="34" charset="0"/>
                </a:rPr>
                <a:t>Contact Info</a:t>
              </a:r>
            </a:p>
          </p:txBody>
        </p:sp>
        <p:sp>
          <p:nvSpPr>
            <p:cNvPr id="75" name="Freeform 161">
              <a:extLst>
                <a:ext uri="{FF2B5EF4-FFF2-40B4-BE49-F238E27FC236}">
                  <a16:creationId xmlns:a16="http://schemas.microsoft.com/office/drawing/2014/main" id="{4E79958C-ACBE-4EF4-AD0A-85C1428820BC}"/>
                </a:ext>
              </a:extLst>
            </p:cNvPr>
            <p:cNvSpPr>
              <a:spLocks noChangeArrowheads="1"/>
            </p:cNvSpPr>
            <p:nvPr/>
          </p:nvSpPr>
          <p:spPr bwMode="auto">
            <a:xfrm>
              <a:off x="6977192" y="2311688"/>
              <a:ext cx="227945" cy="295829"/>
            </a:xfrm>
            <a:custGeom>
              <a:avLst/>
              <a:gdLst>
                <a:gd name="T0" fmla="*/ 270998013 w 472"/>
                <a:gd name="T1" fmla="*/ 0 h 619"/>
                <a:gd name="T2" fmla="*/ 270998013 w 472"/>
                <a:gd name="T3" fmla="*/ 0 h 619"/>
                <a:gd name="T4" fmla="*/ 0 w 472"/>
                <a:gd name="T5" fmla="*/ 265187633 h 619"/>
                <a:gd name="T6" fmla="*/ 270998013 w 472"/>
                <a:gd name="T7" fmla="*/ 697385801 h 619"/>
                <a:gd name="T8" fmla="*/ 540846943 w 472"/>
                <a:gd name="T9" fmla="*/ 265187633 h 619"/>
                <a:gd name="T10" fmla="*/ 270998013 w 472"/>
                <a:gd name="T11" fmla="*/ 0 h 619"/>
                <a:gd name="T12" fmla="*/ 270998013 w 472"/>
                <a:gd name="T13" fmla="*/ 630807528 h 619"/>
                <a:gd name="T14" fmla="*/ 270998013 w 472"/>
                <a:gd name="T15" fmla="*/ 630807528 h 619"/>
                <a:gd name="T16" fmla="*/ 51673336 w 472"/>
                <a:gd name="T17" fmla="*/ 265187633 h 619"/>
                <a:gd name="T18" fmla="*/ 270998013 w 472"/>
                <a:gd name="T19" fmla="*/ 32725346 h 619"/>
                <a:gd name="T20" fmla="*/ 490321617 w 472"/>
                <a:gd name="T21" fmla="*/ 265187633 h 619"/>
                <a:gd name="T22" fmla="*/ 270998013 w 472"/>
                <a:gd name="T23" fmla="*/ 630807528 h 619"/>
                <a:gd name="T24" fmla="*/ 270998013 w 472"/>
                <a:gd name="T25" fmla="*/ 148956489 h 619"/>
                <a:gd name="T26" fmla="*/ 270998013 w 472"/>
                <a:gd name="T27" fmla="*/ 148956489 h 619"/>
                <a:gd name="T28" fmla="*/ 152722916 w 472"/>
                <a:gd name="T29" fmla="*/ 265187633 h 619"/>
                <a:gd name="T30" fmla="*/ 270998013 w 472"/>
                <a:gd name="T31" fmla="*/ 364491252 h 619"/>
                <a:gd name="T32" fmla="*/ 389272038 w 472"/>
                <a:gd name="T33" fmla="*/ 265187633 h 619"/>
                <a:gd name="T34" fmla="*/ 270998013 w 472"/>
                <a:gd name="T35" fmla="*/ 148956489 h 619"/>
                <a:gd name="T36" fmla="*/ 270998013 w 472"/>
                <a:gd name="T37" fmla="*/ 331765906 h 619"/>
                <a:gd name="T38" fmla="*/ 270998013 w 472"/>
                <a:gd name="T39" fmla="*/ 331765906 h 619"/>
                <a:gd name="T40" fmla="*/ 203248242 w 472"/>
                <a:gd name="T41" fmla="*/ 265187633 h 619"/>
                <a:gd name="T42" fmla="*/ 270998013 w 472"/>
                <a:gd name="T43" fmla="*/ 198608299 h 619"/>
                <a:gd name="T44" fmla="*/ 338746712 w 472"/>
                <a:gd name="T45" fmla="*/ 265187633 h 619"/>
                <a:gd name="T46" fmla="*/ 270998013 w 472"/>
                <a:gd name="T47" fmla="*/ 331765906 h 6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72" h="619">
                  <a:moveTo>
                    <a:pt x="236" y="0"/>
                  </a:moveTo>
                  <a:lnTo>
                    <a:pt x="236" y="0"/>
                  </a:lnTo>
                  <a:cubicBezTo>
                    <a:pt x="104" y="0"/>
                    <a:pt x="0" y="103"/>
                    <a:pt x="0" y="235"/>
                  </a:cubicBezTo>
                  <a:cubicBezTo>
                    <a:pt x="0" y="323"/>
                    <a:pt x="192" y="618"/>
                    <a:pt x="236" y="618"/>
                  </a:cubicBezTo>
                  <a:cubicBezTo>
                    <a:pt x="280" y="618"/>
                    <a:pt x="471" y="323"/>
                    <a:pt x="471" y="235"/>
                  </a:cubicBezTo>
                  <a:cubicBezTo>
                    <a:pt x="471" y="103"/>
                    <a:pt x="368" y="0"/>
                    <a:pt x="236" y="0"/>
                  </a:cubicBezTo>
                  <a:close/>
                  <a:moveTo>
                    <a:pt x="236" y="559"/>
                  </a:moveTo>
                  <a:lnTo>
                    <a:pt x="236" y="559"/>
                  </a:lnTo>
                  <a:cubicBezTo>
                    <a:pt x="207" y="559"/>
                    <a:pt x="45" y="309"/>
                    <a:pt x="45" y="235"/>
                  </a:cubicBezTo>
                  <a:cubicBezTo>
                    <a:pt x="45" y="117"/>
                    <a:pt x="133" y="29"/>
                    <a:pt x="236" y="29"/>
                  </a:cubicBezTo>
                  <a:cubicBezTo>
                    <a:pt x="339" y="29"/>
                    <a:pt x="427" y="117"/>
                    <a:pt x="427" y="235"/>
                  </a:cubicBezTo>
                  <a:cubicBezTo>
                    <a:pt x="427" y="309"/>
                    <a:pt x="266" y="559"/>
                    <a:pt x="236" y="559"/>
                  </a:cubicBezTo>
                  <a:close/>
                  <a:moveTo>
                    <a:pt x="236" y="132"/>
                  </a:moveTo>
                  <a:lnTo>
                    <a:pt x="236" y="132"/>
                  </a:lnTo>
                  <a:cubicBezTo>
                    <a:pt x="177" y="132"/>
                    <a:pt x="133" y="176"/>
                    <a:pt x="133" y="235"/>
                  </a:cubicBezTo>
                  <a:cubicBezTo>
                    <a:pt x="133" y="279"/>
                    <a:pt x="177" y="323"/>
                    <a:pt x="236" y="323"/>
                  </a:cubicBezTo>
                  <a:cubicBezTo>
                    <a:pt x="295" y="323"/>
                    <a:pt x="339" y="279"/>
                    <a:pt x="339" y="235"/>
                  </a:cubicBezTo>
                  <a:cubicBezTo>
                    <a:pt x="339" y="176"/>
                    <a:pt x="295" y="132"/>
                    <a:pt x="236" y="132"/>
                  </a:cubicBezTo>
                  <a:close/>
                  <a:moveTo>
                    <a:pt x="236" y="294"/>
                  </a:moveTo>
                  <a:lnTo>
                    <a:pt x="236" y="294"/>
                  </a:lnTo>
                  <a:cubicBezTo>
                    <a:pt x="207" y="294"/>
                    <a:pt x="177" y="264"/>
                    <a:pt x="177" y="235"/>
                  </a:cubicBezTo>
                  <a:cubicBezTo>
                    <a:pt x="177" y="191"/>
                    <a:pt x="207" y="176"/>
                    <a:pt x="236" y="176"/>
                  </a:cubicBezTo>
                  <a:cubicBezTo>
                    <a:pt x="266" y="176"/>
                    <a:pt x="295" y="191"/>
                    <a:pt x="295" y="235"/>
                  </a:cubicBezTo>
                  <a:cubicBezTo>
                    <a:pt x="295" y="264"/>
                    <a:pt x="266" y="294"/>
                    <a:pt x="236" y="29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810" dirty="0"/>
            </a:p>
          </p:txBody>
        </p:sp>
        <p:sp>
          <p:nvSpPr>
            <p:cNvPr id="76" name="Freeform 185">
              <a:extLst>
                <a:ext uri="{FF2B5EF4-FFF2-40B4-BE49-F238E27FC236}">
                  <a16:creationId xmlns:a16="http://schemas.microsoft.com/office/drawing/2014/main" id="{EE0CE428-F2F3-445C-AD3C-C93912B6D25B}"/>
                </a:ext>
              </a:extLst>
            </p:cNvPr>
            <p:cNvSpPr>
              <a:spLocks noChangeArrowheads="1"/>
            </p:cNvSpPr>
            <p:nvPr/>
          </p:nvSpPr>
          <p:spPr bwMode="auto">
            <a:xfrm>
              <a:off x="6960757" y="3424893"/>
              <a:ext cx="260815" cy="199363"/>
            </a:xfrm>
            <a:custGeom>
              <a:avLst/>
              <a:gdLst>
                <a:gd name="T0" fmla="*/ 477087158 w 619"/>
                <a:gd name="T1" fmla="*/ 0 h 472"/>
                <a:gd name="T2" fmla="*/ 477087158 w 619"/>
                <a:gd name="T3" fmla="*/ 0 h 472"/>
                <a:gd name="T4" fmla="*/ 63903867 w 619"/>
                <a:gd name="T5" fmla="*/ 0 h 472"/>
                <a:gd name="T6" fmla="*/ 0 w 619"/>
                <a:gd name="T7" fmla="*/ 64264612 h 472"/>
                <a:gd name="T8" fmla="*/ 0 w 619"/>
                <a:gd name="T9" fmla="*/ 349492139 h 472"/>
                <a:gd name="T10" fmla="*/ 63903867 w 619"/>
                <a:gd name="T11" fmla="*/ 414636946 h 472"/>
                <a:gd name="T12" fmla="*/ 477087158 w 619"/>
                <a:gd name="T13" fmla="*/ 414636946 h 472"/>
                <a:gd name="T14" fmla="*/ 540991025 w 619"/>
                <a:gd name="T15" fmla="*/ 349492139 h 472"/>
                <a:gd name="T16" fmla="*/ 540991025 w 619"/>
                <a:gd name="T17" fmla="*/ 64264612 h 472"/>
                <a:gd name="T18" fmla="*/ 477087158 w 619"/>
                <a:gd name="T19" fmla="*/ 0 h 472"/>
                <a:gd name="T20" fmla="*/ 489343348 w 619"/>
                <a:gd name="T21" fmla="*/ 38734243 h 472"/>
                <a:gd name="T22" fmla="*/ 489343348 w 619"/>
                <a:gd name="T23" fmla="*/ 38734243 h 472"/>
                <a:gd name="T24" fmla="*/ 270495512 w 619"/>
                <a:gd name="T25" fmla="*/ 206877906 h 472"/>
                <a:gd name="T26" fmla="*/ 51647677 w 619"/>
                <a:gd name="T27" fmla="*/ 38734243 h 472"/>
                <a:gd name="T28" fmla="*/ 489343348 w 619"/>
                <a:gd name="T29" fmla="*/ 38734243 h 472"/>
                <a:gd name="T30" fmla="*/ 25386686 w 619"/>
                <a:gd name="T31" fmla="*/ 349492139 h 472"/>
                <a:gd name="T32" fmla="*/ 25386686 w 619"/>
                <a:gd name="T33" fmla="*/ 349492139 h 472"/>
                <a:gd name="T34" fmla="*/ 25386686 w 619"/>
                <a:gd name="T35" fmla="*/ 64264612 h 472"/>
                <a:gd name="T36" fmla="*/ 180330654 w 619"/>
                <a:gd name="T37" fmla="*/ 194553289 h 472"/>
                <a:gd name="T38" fmla="*/ 25386686 w 619"/>
                <a:gd name="T39" fmla="*/ 349492139 h 472"/>
                <a:gd name="T40" fmla="*/ 51647677 w 619"/>
                <a:gd name="T41" fmla="*/ 375901765 h 472"/>
                <a:gd name="T42" fmla="*/ 51647677 w 619"/>
                <a:gd name="T43" fmla="*/ 375901765 h 472"/>
                <a:gd name="T44" fmla="*/ 206591645 w 619"/>
                <a:gd name="T45" fmla="*/ 206877906 h 472"/>
                <a:gd name="T46" fmla="*/ 270495512 w 619"/>
                <a:gd name="T47" fmla="*/ 258817901 h 472"/>
                <a:gd name="T48" fmla="*/ 322143190 w 619"/>
                <a:gd name="T49" fmla="*/ 206877906 h 472"/>
                <a:gd name="T50" fmla="*/ 489343348 w 619"/>
                <a:gd name="T51" fmla="*/ 375901765 h 472"/>
                <a:gd name="T52" fmla="*/ 51647677 w 619"/>
                <a:gd name="T53" fmla="*/ 375901765 h 472"/>
                <a:gd name="T54" fmla="*/ 515604339 w 619"/>
                <a:gd name="T55" fmla="*/ 349492139 h 472"/>
                <a:gd name="T56" fmla="*/ 515604339 w 619"/>
                <a:gd name="T57" fmla="*/ 349492139 h 472"/>
                <a:gd name="T58" fmla="*/ 515604339 w 619"/>
                <a:gd name="T59" fmla="*/ 349492139 h 472"/>
                <a:gd name="T60" fmla="*/ 360660371 w 619"/>
                <a:gd name="T61" fmla="*/ 194553289 h 472"/>
                <a:gd name="T62" fmla="*/ 515604339 w 619"/>
                <a:gd name="T63" fmla="*/ 64264612 h 472"/>
                <a:gd name="T64" fmla="*/ 515604339 w 619"/>
                <a:gd name="T65" fmla="*/ 349492139 h 4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19" h="472">
                  <a:moveTo>
                    <a:pt x="545" y="0"/>
                  </a:moveTo>
                  <a:lnTo>
                    <a:pt x="545" y="0"/>
                  </a:lnTo>
                  <a:cubicBezTo>
                    <a:pt x="73" y="0"/>
                    <a:pt x="73" y="0"/>
                    <a:pt x="73" y="0"/>
                  </a:cubicBezTo>
                  <a:cubicBezTo>
                    <a:pt x="29" y="0"/>
                    <a:pt x="0" y="30"/>
                    <a:pt x="0" y="73"/>
                  </a:cubicBezTo>
                  <a:cubicBezTo>
                    <a:pt x="0" y="397"/>
                    <a:pt x="0" y="397"/>
                    <a:pt x="0" y="397"/>
                  </a:cubicBezTo>
                  <a:cubicBezTo>
                    <a:pt x="0" y="442"/>
                    <a:pt x="29" y="471"/>
                    <a:pt x="73" y="471"/>
                  </a:cubicBezTo>
                  <a:cubicBezTo>
                    <a:pt x="545" y="471"/>
                    <a:pt x="545" y="471"/>
                    <a:pt x="545" y="471"/>
                  </a:cubicBezTo>
                  <a:cubicBezTo>
                    <a:pt x="589" y="471"/>
                    <a:pt x="618" y="442"/>
                    <a:pt x="618" y="397"/>
                  </a:cubicBezTo>
                  <a:cubicBezTo>
                    <a:pt x="618" y="73"/>
                    <a:pt x="618" y="73"/>
                    <a:pt x="618" y="73"/>
                  </a:cubicBezTo>
                  <a:cubicBezTo>
                    <a:pt x="618" y="30"/>
                    <a:pt x="589" y="0"/>
                    <a:pt x="545" y="0"/>
                  </a:cubicBezTo>
                  <a:close/>
                  <a:moveTo>
                    <a:pt x="559" y="44"/>
                  </a:moveTo>
                  <a:lnTo>
                    <a:pt x="559" y="44"/>
                  </a:lnTo>
                  <a:cubicBezTo>
                    <a:pt x="309" y="235"/>
                    <a:pt x="309" y="235"/>
                    <a:pt x="309" y="235"/>
                  </a:cubicBezTo>
                  <a:cubicBezTo>
                    <a:pt x="59" y="44"/>
                    <a:pt x="59" y="44"/>
                    <a:pt x="59" y="44"/>
                  </a:cubicBezTo>
                  <a:lnTo>
                    <a:pt x="559" y="44"/>
                  </a:lnTo>
                  <a:close/>
                  <a:moveTo>
                    <a:pt x="29" y="397"/>
                  </a:moveTo>
                  <a:lnTo>
                    <a:pt x="29" y="397"/>
                  </a:lnTo>
                  <a:cubicBezTo>
                    <a:pt x="29" y="73"/>
                    <a:pt x="29" y="73"/>
                    <a:pt x="29" y="73"/>
                  </a:cubicBezTo>
                  <a:cubicBezTo>
                    <a:pt x="206" y="221"/>
                    <a:pt x="206" y="221"/>
                    <a:pt x="206" y="221"/>
                  </a:cubicBezTo>
                  <a:cubicBezTo>
                    <a:pt x="29" y="397"/>
                    <a:pt x="29" y="397"/>
                    <a:pt x="29" y="397"/>
                  </a:cubicBezTo>
                  <a:close/>
                  <a:moveTo>
                    <a:pt x="59" y="427"/>
                  </a:moveTo>
                  <a:lnTo>
                    <a:pt x="59" y="427"/>
                  </a:lnTo>
                  <a:cubicBezTo>
                    <a:pt x="236" y="235"/>
                    <a:pt x="236" y="235"/>
                    <a:pt x="236" y="235"/>
                  </a:cubicBezTo>
                  <a:cubicBezTo>
                    <a:pt x="309" y="294"/>
                    <a:pt x="309" y="294"/>
                    <a:pt x="309" y="294"/>
                  </a:cubicBezTo>
                  <a:cubicBezTo>
                    <a:pt x="368" y="235"/>
                    <a:pt x="368" y="235"/>
                    <a:pt x="368" y="235"/>
                  </a:cubicBezTo>
                  <a:cubicBezTo>
                    <a:pt x="559" y="427"/>
                    <a:pt x="559" y="427"/>
                    <a:pt x="559" y="427"/>
                  </a:cubicBezTo>
                  <a:cubicBezTo>
                    <a:pt x="545" y="427"/>
                    <a:pt x="73" y="427"/>
                    <a:pt x="59" y="427"/>
                  </a:cubicBezTo>
                  <a:close/>
                  <a:moveTo>
                    <a:pt x="589" y="397"/>
                  </a:moveTo>
                  <a:lnTo>
                    <a:pt x="589" y="397"/>
                  </a:lnTo>
                  <a:cubicBezTo>
                    <a:pt x="412" y="221"/>
                    <a:pt x="412" y="221"/>
                    <a:pt x="412" y="221"/>
                  </a:cubicBezTo>
                  <a:cubicBezTo>
                    <a:pt x="589" y="73"/>
                    <a:pt x="589" y="73"/>
                    <a:pt x="589" y="73"/>
                  </a:cubicBezTo>
                  <a:lnTo>
                    <a:pt x="589" y="39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lIns="41155" tIns="20578" rIns="41155" bIns="20578" anchor="ctr"/>
            <a:lstStyle/>
            <a:p>
              <a:endParaRPr lang="en-US" sz="810" dirty="0"/>
            </a:p>
          </p:txBody>
        </p:sp>
        <p:sp>
          <p:nvSpPr>
            <p:cNvPr id="78" name="TextBox 77">
              <a:extLst>
                <a:ext uri="{FF2B5EF4-FFF2-40B4-BE49-F238E27FC236}">
                  <a16:creationId xmlns:a16="http://schemas.microsoft.com/office/drawing/2014/main" id="{BAA47067-D8F8-4AA8-8BE3-1217D193A7AD}"/>
                </a:ext>
              </a:extLst>
            </p:cNvPr>
            <p:cNvSpPr txBox="1">
              <a:spLocks noChangeArrowheads="1"/>
            </p:cNvSpPr>
            <p:nvPr/>
          </p:nvSpPr>
          <p:spPr bwMode="auto">
            <a:xfrm>
              <a:off x="3143761" y="3569847"/>
              <a:ext cx="2792575" cy="86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lnSpc>
                  <a:spcPct val="120000"/>
                </a:lnSpc>
              </a:pPr>
              <a:r>
                <a:rPr lang="en-US" altLang="en-US" sz="4400" b="1" dirty="0">
                  <a:solidFill>
                    <a:srgbClr val="FF0000"/>
                  </a:solidFill>
                  <a:latin typeface="Arial" panose="020B0604020202020204" pitchFamily="34" charset="0"/>
                  <a:cs typeface="Arial" panose="020B0604020202020204" pitchFamily="34" charset="0"/>
                </a:rPr>
                <a:t>Thank you</a:t>
              </a:r>
            </a:p>
          </p:txBody>
        </p:sp>
        <p:sp>
          <p:nvSpPr>
            <p:cNvPr id="79" name="TextBox 57">
              <a:extLst>
                <a:ext uri="{FF2B5EF4-FFF2-40B4-BE49-F238E27FC236}">
                  <a16:creationId xmlns:a16="http://schemas.microsoft.com/office/drawing/2014/main" id="{DADC0D7E-0F5F-4479-B650-8656D04C2238}"/>
                </a:ext>
              </a:extLst>
            </p:cNvPr>
            <p:cNvSpPr txBox="1">
              <a:spLocks noChangeArrowheads="1"/>
            </p:cNvSpPr>
            <p:nvPr/>
          </p:nvSpPr>
          <p:spPr bwMode="auto">
            <a:xfrm>
              <a:off x="7185568" y="5991055"/>
              <a:ext cx="3150500" cy="33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38" tIns="54869" rIns="109738" bIns="54869">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1400" dirty="0">
                  <a:solidFill>
                    <a:srgbClr val="5F5D5D"/>
                  </a:solidFill>
                  <a:latin typeface="Arial" panose="020B0604020202020204" pitchFamily="34" charset="0"/>
                  <a:cs typeface="Arial" panose="020B0604020202020204" pitchFamily="34" charset="0"/>
                </a:rPr>
                <a:t>@evaluationafdb</a:t>
              </a:r>
              <a:r>
                <a:rPr lang="en-US" sz="1400" dirty="0">
                  <a:latin typeface="Arial" panose="020B0604020202020204" pitchFamily="34" charset="0"/>
                  <a:cs typeface="Arial" panose="020B0604020202020204" pitchFamily="34" charset="0"/>
                </a:rPr>
                <a:t> </a:t>
              </a:r>
              <a:endParaRPr lang="en-US" altLang="en-US" sz="1400" dirty="0">
                <a:solidFill>
                  <a:srgbClr val="5F5D5D"/>
                </a:solidFill>
                <a:latin typeface="Arial" panose="020B0604020202020204" pitchFamily="34" charset="0"/>
                <a:cs typeface="Arial" panose="020B0604020202020204" pitchFamily="34" charset="0"/>
              </a:endParaRPr>
            </a:p>
          </p:txBody>
        </p:sp>
        <p:sp>
          <p:nvSpPr>
            <p:cNvPr id="80" name="Rectangle 60">
              <a:extLst>
                <a:ext uri="{FF2B5EF4-FFF2-40B4-BE49-F238E27FC236}">
                  <a16:creationId xmlns:a16="http://schemas.microsoft.com/office/drawing/2014/main" id="{0B5E0ACB-7D0E-418D-ADF7-D244C7B8F07E}"/>
                </a:ext>
              </a:extLst>
            </p:cNvPr>
            <p:cNvSpPr>
              <a:spLocks noChangeArrowheads="1"/>
            </p:cNvSpPr>
            <p:nvPr/>
          </p:nvSpPr>
          <p:spPr bwMode="auto">
            <a:xfrm>
              <a:off x="7179852" y="5723809"/>
              <a:ext cx="839417" cy="33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38" tIns="54869" rIns="109738" bIns="54869">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r>
                <a:rPr lang="en-US" altLang="en-US" sz="1440" b="1" dirty="0">
                  <a:solidFill>
                    <a:srgbClr val="5F5D5D"/>
                  </a:solidFill>
                  <a:latin typeface="Arial" panose="020B0604020202020204" pitchFamily="34" charset="0"/>
                  <a:cs typeface="Arial" panose="020B0604020202020204" pitchFamily="34" charset="0"/>
                </a:rPr>
                <a:t>Twitter</a:t>
              </a:r>
            </a:p>
          </p:txBody>
        </p:sp>
        <p:sp>
          <p:nvSpPr>
            <p:cNvPr id="81" name="TextBox 57">
              <a:extLst>
                <a:ext uri="{FF2B5EF4-FFF2-40B4-BE49-F238E27FC236}">
                  <a16:creationId xmlns:a16="http://schemas.microsoft.com/office/drawing/2014/main" id="{411CF55E-3132-4E31-AD6F-8FC9315449EF}"/>
                </a:ext>
              </a:extLst>
            </p:cNvPr>
            <p:cNvSpPr txBox="1">
              <a:spLocks noChangeArrowheads="1"/>
            </p:cNvSpPr>
            <p:nvPr/>
          </p:nvSpPr>
          <p:spPr bwMode="auto">
            <a:xfrm>
              <a:off x="7183562" y="5241451"/>
              <a:ext cx="3150500" cy="326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38" tIns="54869" rIns="109738" bIns="54869">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r>
                <a:rPr lang="en-US" altLang="en-US" sz="1400" dirty="0">
                  <a:solidFill>
                    <a:srgbClr val="5F5D5D"/>
                  </a:solidFill>
                  <a:latin typeface="Arial" panose="020B0604020202020204" pitchFamily="34" charset="0"/>
                  <a:cs typeface="Arial" panose="020B0604020202020204" pitchFamily="34" charset="0"/>
                </a:rPr>
                <a:t>http://idev.afdb.org/</a:t>
              </a:r>
            </a:p>
          </p:txBody>
        </p:sp>
        <p:sp>
          <p:nvSpPr>
            <p:cNvPr id="82" name="Rectangle 60">
              <a:extLst>
                <a:ext uri="{FF2B5EF4-FFF2-40B4-BE49-F238E27FC236}">
                  <a16:creationId xmlns:a16="http://schemas.microsoft.com/office/drawing/2014/main" id="{0770A74D-2996-42FC-BAB7-D710508EEB72}"/>
                </a:ext>
              </a:extLst>
            </p:cNvPr>
            <p:cNvSpPr>
              <a:spLocks noChangeArrowheads="1"/>
            </p:cNvSpPr>
            <p:nvPr/>
          </p:nvSpPr>
          <p:spPr bwMode="auto">
            <a:xfrm>
              <a:off x="7177846" y="4974205"/>
              <a:ext cx="921298" cy="33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9738" tIns="54869" rIns="109738" bIns="54869">
              <a:spAutoFit/>
            </a:bodyPr>
            <a:lstStyle>
              <a:lvl1pPr>
                <a:defRPr sz="3600">
                  <a:solidFill>
                    <a:schemeClr val="tx1"/>
                  </a:solidFill>
                  <a:latin typeface="Lato Light" charset="0"/>
                  <a:ea typeface="MS PGothic" panose="020B0600070205080204" pitchFamily="34" charset="-128"/>
                </a:defRPr>
              </a:lvl1pPr>
              <a:lvl2pPr marL="742950" indent="-285750">
                <a:defRPr sz="3600">
                  <a:solidFill>
                    <a:schemeClr val="tx1"/>
                  </a:solidFill>
                  <a:latin typeface="Lato Light" charset="0"/>
                  <a:ea typeface="MS PGothic" panose="020B0600070205080204" pitchFamily="34" charset="-128"/>
                </a:defRPr>
              </a:lvl2pPr>
              <a:lvl3pPr marL="1143000" indent="-228600">
                <a:defRPr sz="3600">
                  <a:solidFill>
                    <a:schemeClr val="tx1"/>
                  </a:solidFill>
                  <a:latin typeface="Lato Light" charset="0"/>
                  <a:ea typeface="MS PGothic" panose="020B0600070205080204" pitchFamily="34" charset="-128"/>
                </a:defRPr>
              </a:lvl3pPr>
              <a:lvl4pPr marL="1600200" indent="-228600">
                <a:defRPr sz="3600">
                  <a:solidFill>
                    <a:schemeClr val="tx1"/>
                  </a:solidFill>
                  <a:latin typeface="Lato Light" charset="0"/>
                  <a:ea typeface="MS PGothic" panose="020B0600070205080204" pitchFamily="34" charset="-128"/>
                </a:defRPr>
              </a:lvl4pPr>
              <a:lvl5pPr marL="2057400" indent="-228600">
                <a:defRPr sz="3600">
                  <a:solidFill>
                    <a:schemeClr val="tx1"/>
                  </a:solidFill>
                  <a:latin typeface="Lato Light" charset="0"/>
                  <a:ea typeface="MS PGothic" panose="020B0600070205080204" pitchFamily="34" charset="-128"/>
                </a:defRPr>
              </a:lvl5pPr>
              <a:lvl6pPr marL="25146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7213"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eaLnBrk="1" hangingPunct="1"/>
              <a:r>
                <a:rPr lang="en-US" altLang="en-US" sz="1440" b="1" dirty="0">
                  <a:solidFill>
                    <a:srgbClr val="5F5D5D"/>
                  </a:solidFill>
                  <a:latin typeface="Arial" panose="020B0604020202020204" pitchFamily="34" charset="0"/>
                  <a:cs typeface="Arial" panose="020B0604020202020204" pitchFamily="34" charset="0"/>
                </a:rPr>
                <a:t>Website</a:t>
              </a:r>
            </a:p>
          </p:txBody>
        </p:sp>
        <p:sp>
          <p:nvSpPr>
            <p:cNvPr id="83" name="Freeform 16">
              <a:extLst>
                <a:ext uri="{FF2B5EF4-FFF2-40B4-BE49-F238E27FC236}">
                  <a16:creationId xmlns:a16="http://schemas.microsoft.com/office/drawing/2014/main" id="{6DE3E83D-832F-44B8-B09B-D3CB6C70D41B}"/>
                </a:ext>
              </a:extLst>
            </p:cNvPr>
            <p:cNvSpPr>
              <a:spLocks/>
            </p:cNvSpPr>
            <p:nvPr/>
          </p:nvSpPr>
          <p:spPr bwMode="auto">
            <a:xfrm>
              <a:off x="6946468" y="5835357"/>
              <a:ext cx="289396" cy="264220"/>
            </a:xfrm>
            <a:custGeom>
              <a:avLst/>
              <a:gdLst>
                <a:gd name="T0" fmla="*/ 469881086 w 256"/>
                <a:gd name="T1" fmla="*/ 0 h 210"/>
                <a:gd name="T2" fmla="*/ 583300602 w 256"/>
                <a:gd name="T3" fmla="*/ 43453836 h 210"/>
                <a:gd name="T4" fmla="*/ 656212561 w 256"/>
                <a:gd name="T5" fmla="*/ 19011053 h 210"/>
                <a:gd name="T6" fmla="*/ 672415584 w 256"/>
                <a:gd name="T7" fmla="*/ 10863459 h 210"/>
                <a:gd name="T8" fmla="*/ 626508115 w 256"/>
                <a:gd name="T9" fmla="*/ 78758430 h 210"/>
                <a:gd name="T10" fmla="*/ 610305092 w 256"/>
                <a:gd name="T11" fmla="*/ 89621889 h 210"/>
                <a:gd name="T12" fmla="*/ 610305092 w 256"/>
                <a:gd name="T13" fmla="*/ 89621889 h 210"/>
                <a:gd name="T14" fmla="*/ 691318562 w 256"/>
                <a:gd name="T15" fmla="*/ 67894971 h 210"/>
                <a:gd name="T16" fmla="*/ 691318562 w 256"/>
                <a:gd name="T17" fmla="*/ 67894971 h 210"/>
                <a:gd name="T18" fmla="*/ 642709494 w 256"/>
                <a:gd name="T19" fmla="*/ 122212266 h 210"/>
                <a:gd name="T20" fmla="*/ 621106559 w 256"/>
                <a:gd name="T21" fmla="*/ 141223320 h 210"/>
                <a:gd name="T22" fmla="*/ 615705004 w 256"/>
                <a:gd name="T23" fmla="*/ 230845209 h 210"/>
                <a:gd name="T24" fmla="*/ 337558591 w 256"/>
                <a:gd name="T25" fmla="*/ 548596442 h 210"/>
                <a:gd name="T26" fmla="*/ 135022451 w 256"/>
                <a:gd name="T27" fmla="*/ 556744036 h 210"/>
                <a:gd name="T28" fmla="*/ 51309024 w 256"/>
                <a:gd name="T29" fmla="*/ 529585389 h 210"/>
                <a:gd name="T30" fmla="*/ 13503067 w 256"/>
                <a:gd name="T31" fmla="*/ 507860119 h 210"/>
                <a:gd name="T32" fmla="*/ 0 w 256"/>
                <a:gd name="T33" fmla="*/ 499712524 h 210"/>
                <a:gd name="T34" fmla="*/ 45907469 w 256"/>
                <a:gd name="T35" fmla="*/ 502428389 h 210"/>
                <a:gd name="T36" fmla="*/ 86415026 w 256"/>
                <a:gd name="T37" fmla="*/ 496996660 h 210"/>
                <a:gd name="T38" fmla="*/ 170128452 w 256"/>
                <a:gd name="T39" fmla="*/ 467122147 h 210"/>
                <a:gd name="T40" fmla="*/ 210636009 w 256"/>
                <a:gd name="T41" fmla="*/ 439963500 h 210"/>
                <a:gd name="T42" fmla="*/ 167428496 w 256"/>
                <a:gd name="T43" fmla="*/ 434531770 h 210"/>
                <a:gd name="T44" fmla="*/ 78313514 w 256"/>
                <a:gd name="T45" fmla="*/ 342194016 h 210"/>
                <a:gd name="T46" fmla="*/ 140424006 w 256"/>
                <a:gd name="T47" fmla="*/ 339478151 h 210"/>
                <a:gd name="T48" fmla="*/ 94516537 w 256"/>
                <a:gd name="T49" fmla="*/ 320467098 h 210"/>
                <a:gd name="T50" fmla="*/ 27004490 w 256"/>
                <a:gd name="T51" fmla="*/ 198254832 h 210"/>
                <a:gd name="T52" fmla="*/ 43207513 w 256"/>
                <a:gd name="T53" fmla="*/ 206402426 h 210"/>
                <a:gd name="T54" fmla="*/ 72911959 w 256"/>
                <a:gd name="T55" fmla="*/ 214550020 h 210"/>
                <a:gd name="T56" fmla="*/ 91814938 w 256"/>
                <a:gd name="T57" fmla="*/ 214550020 h 210"/>
                <a:gd name="T58" fmla="*/ 89114982 w 256"/>
                <a:gd name="T59" fmla="*/ 214550020 h 210"/>
                <a:gd name="T60" fmla="*/ 64810448 w 256"/>
                <a:gd name="T61" fmla="*/ 192823102 h 210"/>
                <a:gd name="T62" fmla="*/ 32406045 w 256"/>
                <a:gd name="T63" fmla="*/ 62463242 h 210"/>
                <a:gd name="T64" fmla="*/ 48609068 w 256"/>
                <a:gd name="T65" fmla="*/ 27158648 h 210"/>
                <a:gd name="T66" fmla="*/ 48609068 w 256"/>
                <a:gd name="T67" fmla="*/ 27158648 h 210"/>
                <a:gd name="T68" fmla="*/ 62110492 w 256"/>
                <a:gd name="T69" fmla="*/ 40737971 h 210"/>
                <a:gd name="T70" fmla="*/ 102618048 w 256"/>
                <a:gd name="T71" fmla="*/ 81474295 h 210"/>
                <a:gd name="T72" fmla="*/ 278148056 w 256"/>
                <a:gd name="T73" fmla="*/ 165666103 h 210"/>
                <a:gd name="T74" fmla="*/ 340258547 w 256"/>
                <a:gd name="T75" fmla="*/ 173812049 h 210"/>
                <a:gd name="T76" fmla="*/ 340258547 w 256"/>
                <a:gd name="T77" fmla="*/ 108632943 h 210"/>
                <a:gd name="T78" fmla="*/ 421272018 w 256"/>
                <a:gd name="T79" fmla="*/ 10863459 h 210"/>
                <a:gd name="T80" fmla="*/ 453678063 w 256"/>
                <a:gd name="T81" fmla="*/ 2715865 h 210"/>
                <a:gd name="T82" fmla="*/ 469881086 w 256"/>
                <a:gd name="T83" fmla="*/ 0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56" h="210">
                  <a:moveTo>
                    <a:pt x="174" y="0"/>
                  </a:moveTo>
                  <a:cubicBezTo>
                    <a:pt x="194" y="0"/>
                    <a:pt x="205" y="7"/>
                    <a:pt x="216" y="16"/>
                  </a:cubicBezTo>
                  <a:cubicBezTo>
                    <a:pt x="224" y="16"/>
                    <a:pt x="236" y="11"/>
                    <a:pt x="243" y="7"/>
                  </a:cubicBezTo>
                  <a:cubicBezTo>
                    <a:pt x="245" y="6"/>
                    <a:pt x="247" y="5"/>
                    <a:pt x="249" y="4"/>
                  </a:cubicBezTo>
                  <a:cubicBezTo>
                    <a:pt x="245" y="14"/>
                    <a:pt x="240" y="22"/>
                    <a:pt x="232" y="29"/>
                  </a:cubicBezTo>
                  <a:cubicBezTo>
                    <a:pt x="230" y="30"/>
                    <a:pt x="229" y="32"/>
                    <a:pt x="226" y="33"/>
                  </a:cubicBezTo>
                  <a:cubicBezTo>
                    <a:pt x="226" y="33"/>
                    <a:pt x="226" y="33"/>
                    <a:pt x="226" y="33"/>
                  </a:cubicBezTo>
                  <a:cubicBezTo>
                    <a:pt x="238" y="33"/>
                    <a:pt x="247" y="27"/>
                    <a:pt x="256" y="25"/>
                  </a:cubicBezTo>
                  <a:cubicBezTo>
                    <a:pt x="256" y="25"/>
                    <a:pt x="256" y="25"/>
                    <a:pt x="256" y="25"/>
                  </a:cubicBezTo>
                  <a:cubicBezTo>
                    <a:pt x="251" y="32"/>
                    <a:pt x="245" y="40"/>
                    <a:pt x="238" y="45"/>
                  </a:cubicBezTo>
                  <a:cubicBezTo>
                    <a:pt x="235" y="47"/>
                    <a:pt x="233" y="50"/>
                    <a:pt x="230" y="52"/>
                  </a:cubicBezTo>
                  <a:cubicBezTo>
                    <a:pt x="230" y="64"/>
                    <a:pt x="230" y="75"/>
                    <a:pt x="228" y="85"/>
                  </a:cubicBezTo>
                  <a:cubicBezTo>
                    <a:pt x="214" y="144"/>
                    <a:pt x="180" y="184"/>
                    <a:pt x="125" y="202"/>
                  </a:cubicBezTo>
                  <a:cubicBezTo>
                    <a:pt x="105" y="208"/>
                    <a:pt x="73" y="210"/>
                    <a:pt x="50" y="205"/>
                  </a:cubicBezTo>
                  <a:cubicBezTo>
                    <a:pt x="39" y="202"/>
                    <a:pt x="29" y="199"/>
                    <a:pt x="19" y="195"/>
                  </a:cubicBezTo>
                  <a:cubicBezTo>
                    <a:pt x="14" y="192"/>
                    <a:pt x="9" y="190"/>
                    <a:pt x="5" y="187"/>
                  </a:cubicBezTo>
                  <a:cubicBezTo>
                    <a:pt x="3" y="186"/>
                    <a:pt x="2" y="185"/>
                    <a:pt x="0" y="184"/>
                  </a:cubicBezTo>
                  <a:cubicBezTo>
                    <a:pt x="5" y="184"/>
                    <a:pt x="11" y="186"/>
                    <a:pt x="17" y="185"/>
                  </a:cubicBezTo>
                  <a:cubicBezTo>
                    <a:pt x="22" y="184"/>
                    <a:pt x="27" y="184"/>
                    <a:pt x="32" y="183"/>
                  </a:cubicBezTo>
                  <a:cubicBezTo>
                    <a:pt x="44" y="180"/>
                    <a:pt x="54" y="177"/>
                    <a:pt x="63" y="172"/>
                  </a:cubicBezTo>
                  <a:cubicBezTo>
                    <a:pt x="68" y="169"/>
                    <a:pt x="74" y="166"/>
                    <a:pt x="78" y="162"/>
                  </a:cubicBezTo>
                  <a:cubicBezTo>
                    <a:pt x="72" y="162"/>
                    <a:pt x="66" y="161"/>
                    <a:pt x="62" y="160"/>
                  </a:cubicBezTo>
                  <a:cubicBezTo>
                    <a:pt x="45" y="154"/>
                    <a:pt x="35" y="143"/>
                    <a:pt x="29" y="126"/>
                  </a:cubicBezTo>
                  <a:cubicBezTo>
                    <a:pt x="34" y="127"/>
                    <a:pt x="49" y="128"/>
                    <a:pt x="52" y="125"/>
                  </a:cubicBezTo>
                  <a:cubicBezTo>
                    <a:pt x="46" y="125"/>
                    <a:pt x="39" y="121"/>
                    <a:pt x="35" y="118"/>
                  </a:cubicBezTo>
                  <a:cubicBezTo>
                    <a:pt x="21" y="109"/>
                    <a:pt x="10" y="95"/>
                    <a:pt x="10" y="73"/>
                  </a:cubicBezTo>
                  <a:cubicBezTo>
                    <a:pt x="12" y="74"/>
                    <a:pt x="14" y="75"/>
                    <a:pt x="16" y="76"/>
                  </a:cubicBezTo>
                  <a:cubicBezTo>
                    <a:pt x="19" y="77"/>
                    <a:pt x="22" y="78"/>
                    <a:pt x="27" y="79"/>
                  </a:cubicBezTo>
                  <a:cubicBezTo>
                    <a:pt x="28" y="79"/>
                    <a:pt x="32" y="80"/>
                    <a:pt x="34" y="79"/>
                  </a:cubicBezTo>
                  <a:cubicBezTo>
                    <a:pt x="33" y="79"/>
                    <a:pt x="33" y="79"/>
                    <a:pt x="33" y="79"/>
                  </a:cubicBezTo>
                  <a:cubicBezTo>
                    <a:pt x="31" y="76"/>
                    <a:pt x="26" y="74"/>
                    <a:pt x="24" y="71"/>
                  </a:cubicBezTo>
                  <a:cubicBezTo>
                    <a:pt x="15" y="60"/>
                    <a:pt x="7" y="43"/>
                    <a:pt x="12" y="23"/>
                  </a:cubicBezTo>
                  <a:cubicBezTo>
                    <a:pt x="13" y="18"/>
                    <a:pt x="15" y="14"/>
                    <a:pt x="18" y="10"/>
                  </a:cubicBezTo>
                  <a:cubicBezTo>
                    <a:pt x="18" y="10"/>
                    <a:pt x="18" y="10"/>
                    <a:pt x="18" y="10"/>
                  </a:cubicBezTo>
                  <a:cubicBezTo>
                    <a:pt x="19" y="12"/>
                    <a:pt x="21" y="13"/>
                    <a:pt x="23" y="15"/>
                  </a:cubicBezTo>
                  <a:cubicBezTo>
                    <a:pt x="27" y="21"/>
                    <a:pt x="33" y="26"/>
                    <a:pt x="38" y="30"/>
                  </a:cubicBezTo>
                  <a:cubicBezTo>
                    <a:pt x="57" y="45"/>
                    <a:pt x="75" y="54"/>
                    <a:pt x="103" y="61"/>
                  </a:cubicBezTo>
                  <a:cubicBezTo>
                    <a:pt x="110" y="63"/>
                    <a:pt x="118" y="64"/>
                    <a:pt x="126" y="64"/>
                  </a:cubicBezTo>
                  <a:cubicBezTo>
                    <a:pt x="124" y="57"/>
                    <a:pt x="124" y="46"/>
                    <a:pt x="126" y="40"/>
                  </a:cubicBezTo>
                  <a:cubicBezTo>
                    <a:pt x="131" y="23"/>
                    <a:pt x="141" y="11"/>
                    <a:pt x="156" y="4"/>
                  </a:cubicBezTo>
                  <a:cubicBezTo>
                    <a:pt x="160" y="3"/>
                    <a:pt x="164" y="2"/>
                    <a:pt x="168" y="1"/>
                  </a:cubicBezTo>
                  <a:cubicBezTo>
                    <a:pt x="170" y="1"/>
                    <a:pt x="172" y="0"/>
                    <a:pt x="174" y="0"/>
                  </a:cubicBezTo>
                </a:path>
              </a:pathLst>
            </a:custGeom>
            <a:solidFill>
              <a:srgbClr val="4F81BD"/>
            </a:solidFill>
            <a:ln>
              <a:noFill/>
            </a:ln>
          </p:spPr>
          <p:txBody>
            <a:bodyPr/>
            <a:lstStyle/>
            <a:p>
              <a:endParaRPr lang="en-US" sz="2160" dirty="0"/>
            </a:p>
          </p:txBody>
        </p:sp>
        <p:sp>
          <p:nvSpPr>
            <p:cNvPr id="84" name="Freeform 68">
              <a:extLst>
                <a:ext uri="{FF2B5EF4-FFF2-40B4-BE49-F238E27FC236}">
                  <a16:creationId xmlns:a16="http://schemas.microsoft.com/office/drawing/2014/main" id="{4E695789-D317-42B7-993A-519B1F958362}"/>
                </a:ext>
              </a:extLst>
            </p:cNvPr>
            <p:cNvSpPr>
              <a:spLocks noChangeArrowheads="1"/>
            </p:cNvSpPr>
            <p:nvPr/>
          </p:nvSpPr>
          <p:spPr bwMode="auto">
            <a:xfrm>
              <a:off x="6964978" y="5060514"/>
              <a:ext cx="252374" cy="252374"/>
            </a:xfrm>
            <a:custGeom>
              <a:avLst/>
              <a:gdLst>
                <a:gd name="T0" fmla="*/ 120244 w 461"/>
                <a:gd name="T1" fmla="*/ 86718 h 454"/>
                <a:gd name="T2" fmla="*/ 120244 w 461"/>
                <a:gd name="T3" fmla="*/ 86718 h 454"/>
                <a:gd name="T4" fmla="*/ 81613 w 461"/>
                <a:gd name="T5" fmla="*/ 29267 h 454"/>
                <a:gd name="T6" fmla="*/ 19043 w 461"/>
                <a:gd name="T7" fmla="*/ 101352 h 454"/>
                <a:gd name="T8" fmla="*/ 120244 w 461"/>
                <a:gd name="T9" fmla="*/ 86718 h 454"/>
                <a:gd name="T10" fmla="*/ 130037 w 461"/>
                <a:gd name="T11" fmla="*/ 125199 h 454"/>
                <a:gd name="T12" fmla="*/ 130037 w 461"/>
                <a:gd name="T13" fmla="*/ 125199 h 454"/>
                <a:gd name="T14" fmla="*/ 134934 w 461"/>
                <a:gd name="T15" fmla="*/ 120322 h 454"/>
                <a:gd name="T16" fmla="*/ 130037 w 461"/>
                <a:gd name="T17" fmla="*/ 106230 h 454"/>
                <a:gd name="T18" fmla="*/ 19043 w 461"/>
                <a:gd name="T19" fmla="*/ 120322 h 454"/>
                <a:gd name="T20" fmla="*/ 19043 w 461"/>
                <a:gd name="T21" fmla="*/ 120322 h 454"/>
                <a:gd name="T22" fmla="*/ 47880 w 461"/>
                <a:gd name="T23" fmla="*/ 192406 h 454"/>
                <a:gd name="T24" fmla="*/ 47880 w 461"/>
                <a:gd name="T25" fmla="*/ 192406 h 454"/>
                <a:gd name="T26" fmla="*/ 130037 w 461"/>
                <a:gd name="T27" fmla="*/ 125199 h 454"/>
                <a:gd name="T28" fmla="*/ 57673 w 461"/>
                <a:gd name="T29" fmla="*/ 207040 h 454"/>
                <a:gd name="T30" fmla="*/ 57673 w 461"/>
                <a:gd name="T31" fmla="*/ 207040 h 454"/>
                <a:gd name="T32" fmla="*/ 57673 w 461"/>
                <a:gd name="T33" fmla="*/ 207040 h 454"/>
                <a:gd name="T34" fmla="*/ 57673 w 461"/>
                <a:gd name="T35" fmla="*/ 202162 h 454"/>
                <a:gd name="T36" fmla="*/ 57673 w 461"/>
                <a:gd name="T37" fmla="*/ 207040 h 454"/>
                <a:gd name="T38" fmla="*/ 101201 w 461"/>
                <a:gd name="T39" fmla="*/ 19512 h 454"/>
                <a:gd name="T40" fmla="*/ 101201 w 461"/>
                <a:gd name="T41" fmla="*/ 19512 h 454"/>
                <a:gd name="T42" fmla="*/ 192607 w 461"/>
                <a:gd name="T43" fmla="*/ 43901 h 454"/>
                <a:gd name="T44" fmla="*/ 192607 w 461"/>
                <a:gd name="T45" fmla="*/ 43901 h 454"/>
                <a:gd name="T46" fmla="*/ 125685 w 461"/>
                <a:gd name="T47" fmla="*/ 15176 h 454"/>
                <a:gd name="T48" fmla="*/ 101201 w 461"/>
                <a:gd name="T49" fmla="*/ 19512 h 454"/>
                <a:gd name="T50" fmla="*/ 139287 w 461"/>
                <a:gd name="T51" fmla="*/ 81840 h 454"/>
                <a:gd name="T52" fmla="*/ 192607 w 461"/>
                <a:gd name="T53" fmla="*/ 43901 h 454"/>
                <a:gd name="T54" fmla="*/ 125685 w 461"/>
                <a:gd name="T55" fmla="*/ 245521 h 454"/>
                <a:gd name="T56" fmla="*/ 125685 w 461"/>
                <a:gd name="T57" fmla="*/ 245521 h 454"/>
                <a:gd name="T58" fmla="*/ 0 w 461"/>
                <a:gd name="T59" fmla="*/ 120322 h 454"/>
                <a:gd name="T60" fmla="*/ 125685 w 461"/>
                <a:gd name="T61" fmla="*/ 0 h 454"/>
                <a:gd name="T62" fmla="*/ 250281 w 461"/>
                <a:gd name="T63" fmla="*/ 120322 h 454"/>
                <a:gd name="T64" fmla="*/ 125685 w 461"/>
                <a:gd name="T65" fmla="*/ 245521 h 454"/>
                <a:gd name="T66" fmla="*/ 144184 w 461"/>
                <a:gd name="T67" fmla="*/ 139833 h 454"/>
                <a:gd name="T68" fmla="*/ 144184 w 461"/>
                <a:gd name="T69" fmla="*/ 139833 h 454"/>
                <a:gd name="T70" fmla="*/ 57673 w 461"/>
                <a:gd name="T71" fmla="*/ 207040 h 454"/>
                <a:gd name="T72" fmla="*/ 125685 w 461"/>
                <a:gd name="T73" fmla="*/ 226009 h 454"/>
                <a:gd name="T74" fmla="*/ 168668 w 461"/>
                <a:gd name="T75" fmla="*/ 221132 h 454"/>
                <a:gd name="T76" fmla="*/ 144184 w 461"/>
                <a:gd name="T77" fmla="*/ 139833 h 454"/>
                <a:gd name="T78" fmla="*/ 149624 w 461"/>
                <a:gd name="T79" fmla="*/ 96474 h 454"/>
                <a:gd name="T80" fmla="*/ 149624 w 461"/>
                <a:gd name="T81" fmla="*/ 96474 h 454"/>
                <a:gd name="T82" fmla="*/ 154521 w 461"/>
                <a:gd name="T83" fmla="*/ 110566 h 454"/>
                <a:gd name="T84" fmla="*/ 158874 w 461"/>
                <a:gd name="T85" fmla="*/ 115444 h 454"/>
                <a:gd name="T86" fmla="*/ 231238 w 461"/>
                <a:gd name="T87" fmla="*/ 120322 h 454"/>
                <a:gd name="T88" fmla="*/ 207298 w 461"/>
                <a:gd name="T89" fmla="*/ 53115 h 454"/>
                <a:gd name="T90" fmla="*/ 149624 w 461"/>
                <a:gd name="T91" fmla="*/ 96474 h 454"/>
                <a:gd name="T92" fmla="*/ 163771 w 461"/>
                <a:gd name="T93" fmla="*/ 134955 h 454"/>
                <a:gd name="T94" fmla="*/ 163771 w 461"/>
                <a:gd name="T95" fmla="*/ 134955 h 454"/>
                <a:gd name="T96" fmla="*/ 183358 w 461"/>
                <a:gd name="T97" fmla="*/ 211918 h 454"/>
                <a:gd name="T98" fmla="*/ 231238 w 461"/>
                <a:gd name="T99" fmla="*/ 139833 h 454"/>
                <a:gd name="T100" fmla="*/ 163771 w 461"/>
                <a:gd name="T101" fmla="*/ 134955 h 45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61" h="454">
                  <a:moveTo>
                    <a:pt x="221" y="160"/>
                  </a:moveTo>
                  <a:lnTo>
                    <a:pt x="221" y="160"/>
                  </a:lnTo>
                  <a:cubicBezTo>
                    <a:pt x="186" y="98"/>
                    <a:pt x="150" y="54"/>
                    <a:pt x="150" y="54"/>
                  </a:cubicBezTo>
                  <a:cubicBezTo>
                    <a:pt x="88" y="72"/>
                    <a:pt x="53" y="125"/>
                    <a:pt x="35" y="187"/>
                  </a:cubicBezTo>
                  <a:cubicBezTo>
                    <a:pt x="44" y="187"/>
                    <a:pt x="124" y="187"/>
                    <a:pt x="221" y="160"/>
                  </a:cubicBezTo>
                  <a:close/>
                  <a:moveTo>
                    <a:pt x="239" y="231"/>
                  </a:moveTo>
                  <a:lnTo>
                    <a:pt x="239" y="231"/>
                  </a:lnTo>
                  <a:cubicBezTo>
                    <a:pt x="248" y="222"/>
                    <a:pt x="248" y="222"/>
                    <a:pt x="248" y="222"/>
                  </a:cubicBezTo>
                  <a:cubicBezTo>
                    <a:pt x="248" y="213"/>
                    <a:pt x="239" y="204"/>
                    <a:pt x="239" y="196"/>
                  </a:cubicBezTo>
                  <a:cubicBezTo>
                    <a:pt x="133" y="222"/>
                    <a:pt x="35" y="222"/>
                    <a:pt x="35" y="222"/>
                  </a:cubicBezTo>
                  <a:cubicBezTo>
                    <a:pt x="35" y="275"/>
                    <a:pt x="53" y="319"/>
                    <a:pt x="88" y="355"/>
                  </a:cubicBezTo>
                  <a:cubicBezTo>
                    <a:pt x="88" y="355"/>
                    <a:pt x="141" y="258"/>
                    <a:pt x="239" y="231"/>
                  </a:cubicBezTo>
                  <a:close/>
                  <a:moveTo>
                    <a:pt x="106" y="382"/>
                  </a:moveTo>
                  <a:lnTo>
                    <a:pt x="106" y="382"/>
                  </a:lnTo>
                  <a:cubicBezTo>
                    <a:pt x="106" y="382"/>
                    <a:pt x="106" y="382"/>
                    <a:pt x="106" y="373"/>
                  </a:cubicBezTo>
                  <a:cubicBezTo>
                    <a:pt x="106" y="382"/>
                    <a:pt x="106" y="382"/>
                    <a:pt x="106" y="382"/>
                  </a:cubicBezTo>
                  <a:close/>
                  <a:moveTo>
                    <a:pt x="186" y="36"/>
                  </a:moveTo>
                  <a:lnTo>
                    <a:pt x="186" y="36"/>
                  </a:lnTo>
                  <a:close/>
                  <a:moveTo>
                    <a:pt x="354" y="81"/>
                  </a:moveTo>
                  <a:lnTo>
                    <a:pt x="354" y="81"/>
                  </a:lnTo>
                  <a:cubicBezTo>
                    <a:pt x="328" y="45"/>
                    <a:pt x="284" y="28"/>
                    <a:pt x="231" y="28"/>
                  </a:cubicBezTo>
                  <a:cubicBezTo>
                    <a:pt x="212" y="28"/>
                    <a:pt x="194" y="36"/>
                    <a:pt x="186" y="36"/>
                  </a:cubicBezTo>
                  <a:cubicBezTo>
                    <a:pt x="186" y="36"/>
                    <a:pt x="221" y="89"/>
                    <a:pt x="256" y="151"/>
                  </a:cubicBezTo>
                  <a:cubicBezTo>
                    <a:pt x="328" y="125"/>
                    <a:pt x="354" y="81"/>
                    <a:pt x="354" y="81"/>
                  </a:cubicBezTo>
                  <a:close/>
                  <a:moveTo>
                    <a:pt x="231" y="453"/>
                  </a:moveTo>
                  <a:lnTo>
                    <a:pt x="231" y="453"/>
                  </a:lnTo>
                  <a:cubicBezTo>
                    <a:pt x="106" y="453"/>
                    <a:pt x="0" y="355"/>
                    <a:pt x="0" y="222"/>
                  </a:cubicBezTo>
                  <a:cubicBezTo>
                    <a:pt x="0" y="98"/>
                    <a:pt x="106" y="0"/>
                    <a:pt x="231" y="0"/>
                  </a:cubicBezTo>
                  <a:cubicBezTo>
                    <a:pt x="354" y="0"/>
                    <a:pt x="460" y="98"/>
                    <a:pt x="460" y="222"/>
                  </a:cubicBezTo>
                  <a:cubicBezTo>
                    <a:pt x="460" y="355"/>
                    <a:pt x="354" y="453"/>
                    <a:pt x="231" y="453"/>
                  </a:cubicBezTo>
                  <a:close/>
                  <a:moveTo>
                    <a:pt x="265" y="258"/>
                  </a:moveTo>
                  <a:lnTo>
                    <a:pt x="265" y="258"/>
                  </a:lnTo>
                  <a:cubicBezTo>
                    <a:pt x="150" y="302"/>
                    <a:pt x="115" y="382"/>
                    <a:pt x="106" y="382"/>
                  </a:cubicBezTo>
                  <a:cubicBezTo>
                    <a:pt x="141" y="408"/>
                    <a:pt x="186" y="417"/>
                    <a:pt x="231" y="417"/>
                  </a:cubicBezTo>
                  <a:cubicBezTo>
                    <a:pt x="256" y="417"/>
                    <a:pt x="284" y="417"/>
                    <a:pt x="310" y="408"/>
                  </a:cubicBezTo>
                  <a:cubicBezTo>
                    <a:pt x="301" y="391"/>
                    <a:pt x="292" y="329"/>
                    <a:pt x="265" y="258"/>
                  </a:cubicBezTo>
                  <a:close/>
                  <a:moveTo>
                    <a:pt x="275" y="178"/>
                  </a:moveTo>
                  <a:lnTo>
                    <a:pt x="275" y="178"/>
                  </a:lnTo>
                  <a:cubicBezTo>
                    <a:pt x="275" y="187"/>
                    <a:pt x="284" y="196"/>
                    <a:pt x="284" y="204"/>
                  </a:cubicBezTo>
                  <a:cubicBezTo>
                    <a:pt x="284" y="213"/>
                    <a:pt x="284" y="213"/>
                    <a:pt x="292" y="213"/>
                  </a:cubicBezTo>
                  <a:cubicBezTo>
                    <a:pt x="354" y="213"/>
                    <a:pt x="425" y="222"/>
                    <a:pt x="425" y="222"/>
                  </a:cubicBezTo>
                  <a:cubicBezTo>
                    <a:pt x="425" y="178"/>
                    <a:pt x="407" y="134"/>
                    <a:pt x="381" y="98"/>
                  </a:cubicBezTo>
                  <a:cubicBezTo>
                    <a:pt x="381" y="107"/>
                    <a:pt x="346" y="151"/>
                    <a:pt x="275" y="178"/>
                  </a:cubicBezTo>
                  <a:close/>
                  <a:moveTo>
                    <a:pt x="301" y="249"/>
                  </a:moveTo>
                  <a:lnTo>
                    <a:pt x="301" y="249"/>
                  </a:lnTo>
                  <a:cubicBezTo>
                    <a:pt x="328" y="319"/>
                    <a:pt x="337" y="373"/>
                    <a:pt x="337" y="391"/>
                  </a:cubicBezTo>
                  <a:cubicBezTo>
                    <a:pt x="381" y="355"/>
                    <a:pt x="416" y="311"/>
                    <a:pt x="425" y="258"/>
                  </a:cubicBezTo>
                  <a:cubicBezTo>
                    <a:pt x="416" y="258"/>
                    <a:pt x="363" y="240"/>
                    <a:pt x="301" y="249"/>
                  </a:cubicBezTo>
                  <a:close/>
                </a:path>
              </a:pathLst>
            </a:custGeom>
            <a:solidFill>
              <a:srgbClr val="F29B26"/>
            </a:solidFill>
            <a:ln>
              <a:noFill/>
            </a:ln>
            <a:effectLst/>
          </p:spPr>
          <p:txBody>
            <a:bodyPr wrap="none" lIns="41148" tIns="20574" rIns="41148" bIns="20574" anchor="ctr"/>
            <a:lstStyle/>
            <a:p>
              <a:endParaRPr lang="en-US" sz="2160" dirty="0"/>
            </a:p>
          </p:txBody>
        </p:sp>
      </p:grpSp>
      <p:pic>
        <p:nvPicPr>
          <p:cNvPr id="22" name="Picture 21">
            <a:extLst>
              <a:ext uri="{FF2B5EF4-FFF2-40B4-BE49-F238E27FC236}">
                <a16:creationId xmlns:a16="http://schemas.microsoft.com/office/drawing/2014/main" id="{FA92B704-8F59-4D3B-A7CA-A1EF13068DF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28000" y="144000"/>
            <a:ext cx="2057687" cy="600159"/>
          </a:xfrm>
          <a:prstGeom prst="rect">
            <a:avLst/>
          </a:prstGeom>
        </p:spPr>
      </p:pic>
      <p:pic>
        <p:nvPicPr>
          <p:cNvPr id="2" name="Picture 3">
            <a:extLst>
              <a:ext uri="{FF2B5EF4-FFF2-40B4-BE49-F238E27FC236}">
                <a16:creationId xmlns:a16="http://schemas.microsoft.com/office/drawing/2014/main" id="{7DD59248-9173-5FB6-82EC-6B1B1F8470A9}"/>
              </a:ext>
            </a:extLst>
          </p:cNvPr>
          <p:cNvPicPr>
            <a:picLocks noChangeAspect="1"/>
          </p:cNvPicPr>
          <p:nvPr/>
        </p:nvPicPr>
        <p:blipFill>
          <a:blip r:embed="rId5"/>
          <a:stretch>
            <a:fillRect/>
          </a:stretch>
        </p:blipFill>
        <p:spPr>
          <a:xfrm>
            <a:off x="58335" y="65849"/>
            <a:ext cx="3106890" cy="3079932"/>
          </a:xfrm>
          <a:prstGeom prst="rect">
            <a:avLst/>
          </a:prstGeom>
        </p:spPr>
      </p:pic>
      <p:pic>
        <p:nvPicPr>
          <p:cNvPr id="3" name="Picture 29">
            <a:extLst>
              <a:ext uri="{FF2B5EF4-FFF2-40B4-BE49-F238E27FC236}">
                <a16:creationId xmlns:a16="http://schemas.microsoft.com/office/drawing/2014/main" id="{3ACF6780-A560-87F0-0A6C-3E6AE86802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2115" y="6293315"/>
            <a:ext cx="1023572" cy="534899"/>
          </a:xfrm>
          <a:prstGeom prst="rect">
            <a:avLst/>
          </a:prstGeom>
        </p:spPr>
      </p:pic>
    </p:spTree>
    <p:extLst>
      <p:ext uri="{BB962C8B-B14F-4D97-AF65-F5344CB8AC3E}">
        <p14:creationId xmlns:p14="http://schemas.microsoft.com/office/powerpoint/2010/main" val="3179457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B8CB41C-3A20-4F4B-AD56-A6CE915C694D}"/>
              </a:ext>
            </a:extLst>
          </p:cNvPr>
          <p:cNvSpPr>
            <a:spLocks noChangeArrowheads="1"/>
          </p:cNvSpPr>
          <p:nvPr/>
        </p:nvSpPr>
        <p:spPr bwMode="auto">
          <a:xfrm>
            <a:off x="761840" y="1014736"/>
            <a:ext cx="4485731" cy="532300"/>
          </a:xfrm>
          <a:prstGeom prst="rect">
            <a:avLst/>
          </a:prstGeom>
        </p:spPr>
        <p:txBody>
          <a:bodyPr vert="horz" lIns="91440" tIns="45720" rIns="91440" bIns="45720" rtlCol="0" anchor="t">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800" b="1" dirty="0">
                <a:solidFill>
                  <a:srgbClr val="00B050"/>
                </a:solidFill>
                <a:latin typeface="Arial" panose="020B0604020202020204" pitchFamily="34" charset="0"/>
                <a:ea typeface="+mj-ea"/>
                <a:cs typeface="Arial" panose="020B0604020202020204" pitchFamily="34" charset="0"/>
              </a:rPr>
              <a:t>Content</a:t>
            </a:r>
            <a:endParaRPr lang="en-US" sz="3200" b="1" dirty="0">
              <a:solidFill>
                <a:srgbClr val="00B050"/>
              </a:solidFill>
              <a:latin typeface="Arial" panose="020B0604020202020204" pitchFamily="34" charset="0"/>
              <a:ea typeface="+mj-ea"/>
              <a:cs typeface="Arial" panose="020B0604020202020204" pitchFamily="34" charset="0"/>
            </a:endParaRPr>
          </a:p>
        </p:txBody>
      </p:sp>
      <p:cxnSp>
        <p:nvCxnSpPr>
          <p:cNvPr id="37" name="Straight Connector 32">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Rounded Rectangle 8">
            <a:extLst>
              <a:ext uri="{FF2B5EF4-FFF2-40B4-BE49-F238E27FC236}">
                <a16:creationId xmlns:a16="http://schemas.microsoft.com/office/drawing/2014/main" id="{C273627E-1595-4884-0FB9-B06990FF848A}"/>
              </a:ext>
              <a:ext uri="{C183D7F6-B498-43B3-948B-1728B52AA6E4}">
                <adec:decorative xmlns:adec="http://schemas.microsoft.com/office/drawing/2017/decorative" val="1"/>
              </a:ext>
            </a:extLst>
          </p:cNvPr>
          <p:cNvSpPr/>
          <p:nvPr/>
        </p:nvSpPr>
        <p:spPr bwMode="auto">
          <a:xfrm>
            <a:off x="1192144" y="1991839"/>
            <a:ext cx="9102923" cy="3311682"/>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lvl="0" indent="-342900">
              <a:spcAft>
                <a:spcPts val="600"/>
              </a:spcAft>
              <a:buClr>
                <a:prstClr val="black"/>
              </a:buClr>
              <a:buFont typeface="Wingdings" panose="05000000000000000000" pitchFamily="2" charset="2"/>
              <a:buChar char="§"/>
            </a:pPr>
            <a:r>
              <a:rPr lang="en-US" sz="2800" b="1" dirty="0">
                <a:solidFill>
                  <a:prstClr val="black"/>
                </a:solidFill>
                <a:latin typeface="Arial" panose="020B0604020202020204" pitchFamily="34" charset="0"/>
                <a:cs typeface="Arial" panose="020B0604020202020204" pitchFamily="34" charset="0"/>
              </a:rPr>
              <a:t>Introduction</a:t>
            </a:r>
          </a:p>
          <a:p>
            <a:pPr marL="342900" lvl="0" indent="-342900">
              <a:spcAft>
                <a:spcPts val="600"/>
              </a:spcAft>
              <a:buClr>
                <a:prstClr val="black"/>
              </a:buClr>
              <a:buFont typeface="Wingdings" panose="05000000000000000000" pitchFamily="2" charset="2"/>
              <a:buChar char="§"/>
            </a:pPr>
            <a:r>
              <a:rPr lang="en-US" sz="2800" b="1" dirty="0">
                <a:solidFill>
                  <a:prstClr val="black"/>
                </a:solidFill>
                <a:latin typeface="Arial" panose="020B0604020202020204" pitchFamily="34" charset="0"/>
                <a:cs typeface="Arial" panose="020B0604020202020204" pitchFamily="34" charset="0"/>
              </a:rPr>
              <a:t>Policy Guidelines on Transformational Change</a:t>
            </a:r>
          </a:p>
          <a:p>
            <a:pPr marL="342900" lvl="0" indent="-342900">
              <a:spcAft>
                <a:spcPts val="600"/>
              </a:spcAft>
              <a:buClr>
                <a:prstClr val="black"/>
              </a:buClr>
              <a:buFont typeface="Wingdings" panose="05000000000000000000" pitchFamily="2" charset="2"/>
              <a:buChar char="§"/>
            </a:pPr>
            <a:r>
              <a:rPr lang="en-US" sz="2800" b="1" dirty="0">
                <a:solidFill>
                  <a:prstClr val="black"/>
                </a:solidFill>
                <a:latin typeface="Arial" panose="020B0604020202020204" pitchFamily="34" charset="0"/>
                <a:cs typeface="Arial" panose="020B0604020202020204" pitchFamily="34" charset="0"/>
              </a:rPr>
              <a:t>AfDB/IDEV Evaluation Practices</a:t>
            </a:r>
          </a:p>
          <a:p>
            <a:pPr marL="342900" lvl="0" indent="-342900">
              <a:spcAft>
                <a:spcPts val="600"/>
              </a:spcAft>
              <a:buClr>
                <a:prstClr val="black"/>
              </a:buClr>
              <a:buFont typeface="Wingdings" panose="05000000000000000000" pitchFamily="2" charset="2"/>
              <a:buChar char="§"/>
            </a:pPr>
            <a:r>
              <a:rPr lang="en-US" sz="2800" b="1" dirty="0">
                <a:solidFill>
                  <a:prstClr val="black"/>
                </a:solidFill>
                <a:latin typeface="Arial" panose="020B0604020202020204" pitchFamily="34" charset="0"/>
                <a:cs typeface="Arial" panose="020B0604020202020204" pitchFamily="34" charset="0"/>
              </a:rPr>
              <a:t>Transformational Change in IDEV’s Evaluations</a:t>
            </a:r>
          </a:p>
          <a:p>
            <a:pPr marL="342900" lvl="0" indent="-342900">
              <a:spcAft>
                <a:spcPts val="600"/>
              </a:spcAft>
              <a:buClr>
                <a:prstClr val="black"/>
              </a:buClr>
              <a:buFont typeface="Wingdings" panose="05000000000000000000" pitchFamily="2" charset="2"/>
              <a:buChar char="§"/>
            </a:pPr>
            <a:r>
              <a:rPr lang="en-US" sz="2800" b="1" dirty="0">
                <a:solidFill>
                  <a:prstClr val="black"/>
                </a:solidFill>
                <a:latin typeface="Arial" panose="020B0604020202020204" pitchFamily="34" charset="0"/>
                <a:cs typeface="Arial" panose="020B0604020202020204" pitchFamily="34" charset="0"/>
              </a:rPr>
              <a:t>Insights from the Evaluation of Renewable Energy</a:t>
            </a:r>
          </a:p>
          <a:p>
            <a:pPr marL="342900" lvl="0" indent="-342900">
              <a:spcAft>
                <a:spcPts val="600"/>
              </a:spcAft>
              <a:buClr>
                <a:prstClr val="black"/>
              </a:buClr>
              <a:buFont typeface="Wingdings" panose="05000000000000000000" pitchFamily="2" charset="2"/>
              <a:buChar char="§"/>
            </a:pPr>
            <a:r>
              <a:rPr lang="en-US" sz="2800" b="1" dirty="0">
                <a:solidFill>
                  <a:prstClr val="black"/>
                </a:solidFill>
                <a:latin typeface="Arial" panose="020B0604020202020204" pitchFamily="34" charset="0"/>
                <a:cs typeface="Arial" panose="020B0604020202020204" pitchFamily="34" charset="0"/>
              </a:rPr>
              <a:t>Main Takeaways and Future Directions</a:t>
            </a: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p:txBody>
      </p:sp>
      <p:pic>
        <p:nvPicPr>
          <p:cNvPr id="4" name="Picture 7">
            <a:extLst>
              <a:ext uri="{FF2B5EF4-FFF2-40B4-BE49-F238E27FC236}">
                <a16:creationId xmlns:a16="http://schemas.microsoft.com/office/drawing/2014/main" id="{AED73BCE-4444-13D9-EE6C-3A145F37D0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Tree>
    <p:extLst>
      <p:ext uri="{BB962C8B-B14F-4D97-AF65-F5344CB8AC3E}">
        <p14:creationId xmlns:p14="http://schemas.microsoft.com/office/powerpoint/2010/main" val="25318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91FE4-0BA9-F07B-EBB1-AA84FA89D69C}"/>
            </a:ext>
          </a:extLst>
        </p:cNvPr>
        <p:cNvGrpSpPr/>
        <p:nvPr/>
      </p:nvGrpSpPr>
      <p:grpSpPr>
        <a:xfrm>
          <a:off x="0" y="0"/>
          <a:ext cx="0" cy="0"/>
          <a:chOff x="0" y="0"/>
          <a:chExt cx="0" cy="0"/>
        </a:xfrm>
      </p:grpSpPr>
      <p:pic>
        <p:nvPicPr>
          <p:cNvPr id="4" name="Picture 7">
            <a:extLst>
              <a:ext uri="{FF2B5EF4-FFF2-40B4-BE49-F238E27FC236}">
                <a16:creationId xmlns:a16="http://schemas.microsoft.com/office/drawing/2014/main" id="{9219C021-B996-6BC4-933D-36A639FD41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7" name="Rectangle 6">
            <a:extLst>
              <a:ext uri="{FF2B5EF4-FFF2-40B4-BE49-F238E27FC236}">
                <a16:creationId xmlns:a16="http://schemas.microsoft.com/office/drawing/2014/main" id="{6B6AED4F-AAF5-B966-DD94-7766B37EF07C}"/>
              </a:ext>
            </a:extLst>
          </p:cNvPr>
          <p:cNvSpPr>
            <a:spLocks noChangeArrowheads="1"/>
          </p:cNvSpPr>
          <p:nvPr/>
        </p:nvSpPr>
        <p:spPr bwMode="auto">
          <a:xfrm>
            <a:off x="0" y="0"/>
            <a:ext cx="7530353"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Introduction</a:t>
            </a:r>
          </a:p>
        </p:txBody>
      </p:sp>
      <p:sp>
        <p:nvSpPr>
          <p:cNvPr id="8" name="Rounded Rectangle 8">
            <a:extLst>
              <a:ext uri="{FF2B5EF4-FFF2-40B4-BE49-F238E27FC236}">
                <a16:creationId xmlns:a16="http://schemas.microsoft.com/office/drawing/2014/main" id="{DCC25E06-666A-98EF-D0E0-F29AB93FB339}"/>
              </a:ext>
              <a:ext uri="{C183D7F6-B498-43B3-948B-1728B52AA6E4}">
                <adec:decorative xmlns:adec="http://schemas.microsoft.com/office/drawing/2017/decorative" val="1"/>
              </a:ext>
            </a:extLst>
          </p:cNvPr>
          <p:cNvSpPr/>
          <p:nvPr/>
        </p:nvSpPr>
        <p:spPr bwMode="auto">
          <a:xfrm>
            <a:off x="538609" y="938482"/>
            <a:ext cx="9006224" cy="2052144"/>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Definition</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Transformational change refers to profound, systemic shifts that lead to large-scale, sustainable impacts, fundamentally altering systems and structures.</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Achieving transformational change is essential for addressing climate change, enhancing agricultural productivity, and ensuring environmental sustainability in Africa.</a:t>
            </a:r>
          </a:p>
        </p:txBody>
      </p:sp>
      <p:sp>
        <p:nvSpPr>
          <p:cNvPr id="6" name="Rounded Rectangle 8">
            <a:extLst>
              <a:ext uri="{FF2B5EF4-FFF2-40B4-BE49-F238E27FC236}">
                <a16:creationId xmlns:a16="http://schemas.microsoft.com/office/drawing/2014/main" id="{47043599-2279-90A9-477C-59A7BDF6D4EF}"/>
              </a:ext>
              <a:ext uri="{C183D7F6-B498-43B3-948B-1728B52AA6E4}">
                <adec:decorative xmlns:adec="http://schemas.microsoft.com/office/drawing/2017/decorative" val="1"/>
              </a:ext>
            </a:extLst>
          </p:cNvPr>
          <p:cNvSpPr/>
          <p:nvPr/>
        </p:nvSpPr>
        <p:spPr bwMode="auto">
          <a:xfrm>
            <a:off x="651591" y="3429000"/>
            <a:ext cx="10196196" cy="1920320"/>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Dimensions of Transformational Change</a:t>
            </a: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Relevance: </a:t>
            </a:r>
            <a:r>
              <a:rPr lang="en-US" dirty="0">
                <a:solidFill>
                  <a:prstClr val="black"/>
                </a:solidFill>
                <a:latin typeface="Arial" panose="020B0604020202020204" pitchFamily="34" charset="0"/>
                <a:cs typeface="Arial" panose="020B0604020202020204" pitchFamily="34" charset="0"/>
              </a:rPr>
              <a:t>The strategic focus, design, and nimbleness of initiatives to enable transformation.</a:t>
            </a: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Systemic change</a:t>
            </a:r>
            <a:r>
              <a:rPr lang="en-US" dirty="0">
                <a:solidFill>
                  <a:prstClr val="black"/>
                </a:solidFill>
                <a:latin typeface="Arial" panose="020B0604020202020204" pitchFamily="34" charset="0"/>
                <a:cs typeface="Arial" panose="020B0604020202020204" pitchFamily="34" charset="0"/>
              </a:rPr>
              <a:t>: Fundamental shifts in system structures and functions.</a:t>
            </a: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Scale: </a:t>
            </a:r>
            <a:r>
              <a:rPr lang="en-US" dirty="0">
                <a:solidFill>
                  <a:prstClr val="black"/>
                </a:solidFill>
                <a:latin typeface="Arial" panose="020B0604020202020204" pitchFamily="34" charset="0"/>
                <a:cs typeface="Arial" panose="020B0604020202020204" pitchFamily="34" charset="0"/>
              </a:rPr>
              <a:t>Contextually large-scale transformational processes and impacts.</a:t>
            </a:r>
          </a:p>
          <a:p>
            <a:pPr marL="285750" lvl="0" indent="-285750" algn="just">
              <a:spcAft>
                <a:spcPts val="600"/>
              </a:spcAft>
              <a:buClr>
                <a:srgbClr val="00B050"/>
              </a:buClr>
              <a:buFont typeface="Wingdings" panose="05000000000000000000" pitchFamily="2" charset="2"/>
              <a:buChar char="Ü"/>
            </a:pPr>
            <a:r>
              <a:rPr lang="en-US" b="1" dirty="0">
                <a:solidFill>
                  <a:prstClr val="black"/>
                </a:solidFill>
                <a:latin typeface="Arial" panose="020B0604020202020204" pitchFamily="34" charset="0"/>
                <a:cs typeface="Arial" panose="020B0604020202020204" pitchFamily="34" charset="0"/>
              </a:rPr>
              <a:t>Sustainability: </a:t>
            </a:r>
            <a:r>
              <a:rPr lang="en-US" dirty="0">
                <a:solidFill>
                  <a:prstClr val="black"/>
                </a:solidFill>
                <a:latin typeface="Arial" panose="020B0604020202020204" pitchFamily="34" charset="0"/>
                <a:cs typeface="Arial" panose="020B0604020202020204" pitchFamily="34" charset="0"/>
              </a:rPr>
              <a:t>The robustness and resilience of changes.</a:t>
            </a: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486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91FE4-0BA9-F07B-EBB1-AA84FA89D69C}"/>
            </a:ext>
          </a:extLst>
        </p:cNvPr>
        <p:cNvGrpSpPr/>
        <p:nvPr/>
      </p:nvGrpSpPr>
      <p:grpSpPr>
        <a:xfrm>
          <a:off x="0" y="0"/>
          <a:ext cx="0" cy="0"/>
          <a:chOff x="0" y="0"/>
          <a:chExt cx="0" cy="0"/>
        </a:xfrm>
      </p:grpSpPr>
      <p:pic>
        <p:nvPicPr>
          <p:cNvPr id="4" name="Picture 7">
            <a:extLst>
              <a:ext uri="{FF2B5EF4-FFF2-40B4-BE49-F238E27FC236}">
                <a16:creationId xmlns:a16="http://schemas.microsoft.com/office/drawing/2014/main" id="{9219C021-B996-6BC4-933D-36A639FD41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7" name="Rectangle 6">
            <a:extLst>
              <a:ext uri="{FF2B5EF4-FFF2-40B4-BE49-F238E27FC236}">
                <a16:creationId xmlns:a16="http://schemas.microsoft.com/office/drawing/2014/main" id="{6B6AED4F-AAF5-B966-DD94-7766B37EF07C}"/>
              </a:ext>
            </a:extLst>
          </p:cNvPr>
          <p:cNvSpPr>
            <a:spLocks noChangeArrowheads="1"/>
          </p:cNvSpPr>
          <p:nvPr/>
        </p:nvSpPr>
        <p:spPr bwMode="auto">
          <a:xfrm>
            <a:off x="0" y="0"/>
            <a:ext cx="7530353"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Policy Guidelines on Transformational Change</a:t>
            </a:r>
          </a:p>
        </p:txBody>
      </p:sp>
      <p:sp>
        <p:nvSpPr>
          <p:cNvPr id="8" name="Rounded Rectangle 8">
            <a:extLst>
              <a:ext uri="{FF2B5EF4-FFF2-40B4-BE49-F238E27FC236}">
                <a16:creationId xmlns:a16="http://schemas.microsoft.com/office/drawing/2014/main" id="{DCC25E06-666A-98EF-D0E0-F29AB93FB339}"/>
              </a:ext>
              <a:ext uri="{C183D7F6-B498-43B3-948B-1728B52AA6E4}">
                <adec:decorative xmlns:adec="http://schemas.microsoft.com/office/drawing/2017/decorative" val="1"/>
              </a:ext>
            </a:extLst>
          </p:cNvPr>
          <p:cNvSpPr/>
          <p:nvPr/>
        </p:nvSpPr>
        <p:spPr bwMode="auto">
          <a:xfrm>
            <a:off x="256735" y="539130"/>
            <a:ext cx="8984084" cy="2376234"/>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AfDB's Ten-Year Strategy 2013-2022 and TYS2024-2033</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The AfDB's Ten-Year Strategy 2013-2022 aims to support Africa's economic transformation, focusing on inclusive growth and the transition to green growth.</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The AfDB's Ten-Year Strategy 2024-2033 outlines the vision of an Africa that is prosperous, inclusive, resilient and integrated. This vision is supported by twin strategic objectives: accelerating inclusive green growth and driving prosperous and resilient economies.</a:t>
            </a: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p:txBody>
      </p:sp>
      <p:pic>
        <p:nvPicPr>
          <p:cNvPr id="34" name="Image 33">
            <a:hlinkClick r:id="rId4"/>
            <a:extLst>
              <a:ext uri="{FF2B5EF4-FFF2-40B4-BE49-F238E27FC236}">
                <a16:creationId xmlns:a16="http://schemas.microsoft.com/office/drawing/2014/main" id="{29001DE6-231B-72BF-4CD1-D58763EC5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9856" y="808369"/>
            <a:ext cx="1378318" cy="1837756"/>
          </a:xfrm>
          <a:prstGeom prst="rect">
            <a:avLst/>
          </a:prstGeom>
        </p:spPr>
      </p:pic>
      <p:sp>
        <p:nvSpPr>
          <p:cNvPr id="35" name="Rounded Rectangle 8">
            <a:extLst>
              <a:ext uri="{FF2B5EF4-FFF2-40B4-BE49-F238E27FC236}">
                <a16:creationId xmlns:a16="http://schemas.microsoft.com/office/drawing/2014/main" id="{9A12B34C-AD4E-CA0D-5A3D-CEE3F4B82EDA}"/>
              </a:ext>
              <a:ext uri="{C183D7F6-B498-43B3-948B-1728B52AA6E4}">
                <adec:decorative xmlns:adec="http://schemas.microsoft.com/office/drawing/2017/decorative" val="1"/>
              </a:ext>
            </a:extLst>
          </p:cNvPr>
          <p:cNvSpPr/>
          <p:nvPr/>
        </p:nvSpPr>
        <p:spPr bwMode="auto">
          <a:xfrm>
            <a:off x="323624" y="3171774"/>
            <a:ext cx="3564224" cy="2835932"/>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Priorities – High 5s</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The High 5s are five strategic priorities identified by the AfDB to accelerate Africa’s economic transformation.</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They align with both Ten-Year Strategies, the African Union’s Agenda 2063 – The Africa We Want, and SDGs.</a:t>
            </a:r>
          </a:p>
        </p:txBody>
      </p:sp>
      <p:grpSp>
        <p:nvGrpSpPr>
          <p:cNvPr id="36" name="Group 1">
            <a:extLst>
              <a:ext uri="{FF2B5EF4-FFF2-40B4-BE49-F238E27FC236}">
                <a16:creationId xmlns:a16="http://schemas.microsoft.com/office/drawing/2014/main" id="{8B72402B-1EA7-E662-730C-EE92521EC25B}"/>
              </a:ext>
            </a:extLst>
          </p:cNvPr>
          <p:cNvGrpSpPr/>
          <p:nvPr/>
        </p:nvGrpSpPr>
        <p:grpSpPr>
          <a:xfrm>
            <a:off x="4457888" y="3025261"/>
            <a:ext cx="2384948" cy="1564479"/>
            <a:chOff x="6359898" y="0"/>
            <a:chExt cx="3457575" cy="2374140"/>
          </a:xfrm>
        </p:grpSpPr>
        <p:pic>
          <p:nvPicPr>
            <p:cNvPr id="37" name="Image 36" descr="Une image contenant bâtiment, ingénierie, gratte-ciel, plein air&#10;&#10;Description générée automatiquement">
              <a:extLst>
                <a:ext uri="{FF2B5EF4-FFF2-40B4-BE49-F238E27FC236}">
                  <a16:creationId xmlns:a16="http://schemas.microsoft.com/office/drawing/2014/main" id="{137B7DD7-9E71-E3D0-CF2B-E08234F751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898" y="0"/>
              <a:ext cx="3457575" cy="2295525"/>
            </a:xfrm>
            <a:prstGeom prst="rect">
              <a:avLst/>
            </a:prstGeom>
          </p:spPr>
        </p:pic>
        <p:sp>
          <p:nvSpPr>
            <p:cNvPr id="38" name="ZoneTexte 37">
              <a:extLst>
                <a:ext uri="{FF2B5EF4-FFF2-40B4-BE49-F238E27FC236}">
                  <a16:creationId xmlns:a16="http://schemas.microsoft.com/office/drawing/2014/main" id="{4BFCD426-A76E-91D3-0C09-7C20B2846929}"/>
                </a:ext>
              </a:extLst>
            </p:cNvPr>
            <p:cNvSpPr txBox="1"/>
            <p:nvPr/>
          </p:nvSpPr>
          <p:spPr>
            <a:xfrm>
              <a:off x="6445755" y="1907080"/>
              <a:ext cx="3048103" cy="467060"/>
            </a:xfrm>
            <a:prstGeom prst="rect">
              <a:avLst/>
            </a:prstGeom>
            <a:noFill/>
          </p:spPr>
          <p:txBody>
            <a:bodyPr wrap="square" rtlCol="0">
              <a:spAutoFit/>
            </a:bodyPr>
            <a:lstStyle/>
            <a:p>
              <a:r>
                <a:rPr lang="fr-FR" sz="1400" b="1" dirty="0">
                  <a:solidFill>
                    <a:schemeClr val="bg1"/>
                  </a:solidFill>
                </a:rPr>
                <a:t>Light-up and power Africa </a:t>
              </a:r>
            </a:p>
          </p:txBody>
        </p:sp>
      </p:grpSp>
      <p:grpSp>
        <p:nvGrpSpPr>
          <p:cNvPr id="39" name="Group 3">
            <a:extLst>
              <a:ext uri="{FF2B5EF4-FFF2-40B4-BE49-F238E27FC236}">
                <a16:creationId xmlns:a16="http://schemas.microsoft.com/office/drawing/2014/main" id="{931D41F3-223B-F9EF-6627-DD3167F78C8C}"/>
              </a:ext>
            </a:extLst>
          </p:cNvPr>
          <p:cNvGrpSpPr/>
          <p:nvPr/>
        </p:nvGrpSpPr>
        <p:grpSpPr>
          <a:xfrm>
            <a:off x="4452442" y="4764833"/>
            <a:ext cx="2361999" cy="1882466"/>
            <a:chOff x="1588739" y="4557712"/>
            <a:chExt cx="3457575" cy="2332418"/>
          </a:xfrm>
        </p:grpSpPr>
        <p:pic>
          <p:nvPicPr>
            <p:cNvPr id="40" name="Image 39" descr="Une image contenant transport, train, transports en commun, gare ferroviaire&#10;&#10;Description générée automatiquement">
              <a:extLst>
                <a:ext uri="{FF2B5EF4-FFF2-40B4-BE49-F238E27FC236}">
                  <a16:creationId xmlns:a16="http://schemas.microsoft.com/office/drawing/2014/main" id="{017E9AB0-E283-470A-0EA2-78028ED1FA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8739" y="4557712"/>
              <a:ext cx="3457575" cy="2305050"/>
            </a:xfrm>
            <a:prstGeom prst="rect">
              <a:avLst/>
            </a:prstGeom>
          </p:spPr>
        </p:pic>
        <p:sp>
          <p:nvSpPr>
            <p:cNvPr id="41" name="ZoneTexte 40">
              <a:extLst>
                <a:ext uri="{FF2B5EF4-FFF2-40B4-BE49-F238E27FC236}">
                  <a16:creationId xmlns:a16="http://schemas.microsoft.com/office/drawing/2014/main" id="{989D4B84-01B3-2E01-8527-4142E65390AE}"/>
                </a:ext>
              </a:extLst>
            </p:cNvPr>
            <p:cNvSpPr txBox="1"/>
            <p:nvPr/>
          </p:nvSpPr>
          <p:spPr>
            <a:xfrm>
              <a:off x="2278870" y="6498193"/>
              <a:ext cx="2594561" cy="391937"/>
            </a:xfrm>
            <a:prstGeom prst="rect">
              <a:avLst/>
            </a:prstGeom>
            <a:noFill/>
          </p:spPr>
          <p:txBody>
            <a:bodyPr wrap="square" rtlCol="0">
              <a:spAutoFit/>
            </a:bodyPr>
            <a:lstStyle/>
            <a:p>
              <a:r>
                <a:rPr lang="en-US" sz="1400" b="1" dirty="0">
                  <a:solidFill>
                    <a:schemeClr val="bg1"/>
                  </a:solidFill>
                </a:rPr>
                <a:t>Integrate Africa</a:t>
              </a:r>
            </a:p>
          </p:txBody>
        </p:sp>
      </p:grpSp>
      <p:grpSp>
        <p:nvGrpSpPr>
          <p:cNvPr id="42" name="Group 2">
            <a:extLst>
              <a:ext uri="{FF2B5EF4-FFF2-40B4-BE49-F238E27FC236}">
                <a16:creationId xmlns:a16="http://schemas.microsoft.com/office/drawing/2014/main" id="{1BBB4D62-1E76-3872-5832-FEF05ECFDCF4}"/>
              </a:ext>
            </a:extLst>
          </p:cNvPr>
          <p:cNvGrpSpPr/>
          <p:nvPr/>
        </p:nvGrpSpPr>
        <p:grpSpPr>
          <a:xfrm>
            <a:off x="8984005" y="2947596"/>
            <a:ext cx="2384948" cy="1813831"/>
            <a:chOff x="6359898" y="2295525"/>
            <a:chExt cx="3457575" cy="2295525"/>
          </a:xfrm>
        </p:grpSpPr>
        <p:pic>
          <p:nvPicPr>
            <p:cNvPr id="43" name="Image 42" descr="Une image contenant plein air, Ouvrier agricole, terre, agriculture&#10;&#10;Description générée automatiquement">
              <a:extLst>
                <a:ext uri="{FF2B5EF4-FFF2-40B4-BE49-F238E27FC236}">
                  <a16:creationId xmlns:a16="http://schemas.microsoft.com/office/drawing/2014/main" id="{CAFFB389-F6A3-9B57-3D53-07829F295B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59898" y="2295525"/>
              <a:ext cx="3457575" cy="2295525"/>
            </a:xfrm>
            <a:prstGeom prst="rect">
              <a:avLst/>
            </a:prstGeom>
          </p:spPr>
        </p:pic>
        <p:sp>
          <p:nvSpPr>
            <p:cNvPr id="44" name="ZoneTexte 43">
              <a:extLst>
                <a:ext uri="{FF2B5EF4-FFF2-40B4-BE49-F238E27FC236}">
                  <a16:creationId xmlns:a16="http://schemas.microsoft.com/office/drawing/2014/main" id="{4641DF5A-E72E-4593-2643-EBF5FC164096}"/>
                </a:ext>
              </a:extLst>
            </p:cNvPr>
            <p:cNvSpPr txBox="1"/>
            <p:nvPr/>
          </p:nvSpPr>
          <p:spPr>
            <a:xfrm>
              <a:off x="7653567" y="4169764"/>
              <a:ext cx="1693718" cy="389512"/>
            </a:xfrm>
            <a:prstGeom prst="rect">
              <a:avLst/>
            </a:prstGeom>
            <a:noFill/>
          </p:spPr>
          <p:txBody>
            <a:bodyPr wrap="square" rtlCol="0">
              <a:spAutoFit/>
            </a:bodyPr>
            <a:lstStyle/>
            <a:p>
              <a:r>
                <a:rPr lang="en-US" sz="1400" b="1" dirty="0">
                  <a:solidFill>
                    <a:schemeClr val="bg1"/>
                  </a:solidFill>
                </a:rPr>
                <a:t>Feed Africa</a:t>
              </a:r>
            </a:p>
          </p:txBody>
        </p:sp>
      </p:grpSp>
      <p:grpSp>
        <p:nvGrpSpPr>
          <p:cNvPr id="45" name="Group 6">
            <a:extLst>
              <a:ext uri="{FF2B5EF4-FFF2-40B4-BE49-F238E27FC236}">
                <a16:creationId xmlns:a16="http://schemas.microsoft.com/office/drawing/2014/main" id="{4DCF0782-D92A-50AB-0339-097192CF1759}"/>
              </a:ext>
            </a:extLst>
          </p:cNvPr>
          <p:cNvGrpSpPr/>
          <p:nvPr/>
        </p:nvGrpSpPr>
        <p:grpSpPr>
          <a:xfrm>
            <a:off x="8987325" y="4919076"/>
            <a:ext cx="2410023" cy="1747661"/>
            <a:chOff x="8500426" y="4562475"/>
            <a:chExt cx="3457575" cy="2349479"/>
          </a:xfrm>
        </p:grpSpPr>
        <p:pic>
          <p:nvPicPr>
            <p:cNvPr id="46" name="Image 45" descr="Une image contenant ciel, usine, plein air, bâtiment&#10;&#10;Description générée automatiquement">
              <a:extLst>
                <a:ext uri="{FF2B5EF4-FFF2-40B4-BE49-F238E27FC236}">
                  <a16:creationId xmlns:a16="http://schemas.microsoft.com/office/drawing/2014/main" id="{213D585E-7C7E-27CB-202C-BAF9D8FCE4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0426" y="4562475"/>
              <a:ext cx="3457575" cy="2295525"/>
            </a:xfrm>
            <a:prstGeom prst="rect">
              <a:avLst/>
            </a:prstGeom>
          </p:spPr>
        </p:pic>
        <p:sp>
          <p:nvSpPr>
            <p:cNvPr id="47" name="ZoneTexte 46">
              <a:extLst>
                <a:ext uri="{FF2B5EF4-FFF2-40B4-BE49-F238E27FC236}">
                  <a16:creationId xmlns:a16="http://schemas.microsoft.com/office/drawing/2014/main" id="{0F6A757E-6157-13C1-F9EF-BB52DEE299B6}"/>
                </a:ext>
              </a:extLst>
            </p:cNvPr>
            <p:cNvSpPr txBox="1"/>
            <p:nvPr/>
          </p:nvSpPr>
          <p:spPr>
            <a:xfrm>
              <a:off x="9278776" y="6498192"/>
              <a:ext cx="2323005" cy="413762"/>
            </a:xfrm>
            <a:prstGeom prst="rect">
              <a:avLst/>
            </a:prstGeom>
            <a:noFill/>
          </p:spPr>
          <p:txBody>
            <a:bodyPr wrap="square" rtlCol="0">
              <a:spAutoFit/>
            </a:bodyPr>
            <a:lstStyle/>
            <a:p>
              <a:r>
                <a:rPr lang="en-US" sz="1400" b="1" dirty="0">
                  <a:solidFill>
                    <a:schemeClr val="bg1"/>
                  </a:solidFill>
                </a:rPr>
                <a:t>Industrialize  Africa</a:t>
              </a:r>
            </a:p>
          </p:txBody>
        </p:sp>
      </p:grpSp>
      <p:grpSp>
        <p:nvGrpSpPr>
          <p:cNvPr id="48" name="Group 4">
            <a:extLst>
              <a:ext uri="{FF2B5EF4-FFF2-40B4-BE49-F238E27FC236}">
                <a16:creationId xmlns:a16="http://schemas.microsoft.com/office/drawing/2014/main" id="{C9CFA4F0-8EBD-1F27-F651-4F7957923989}"/>
              </a:ext>
            </a:extLst>
          </p:cNvPr>
          <p:cNvGrpSpPr/>
          <p:nvPr/>
        </p:nvGrpSpPr>
        <p:grpSpPr>
          <a:xfrm>
            <a:off x="6627452" y="3831780"/>
            <a:ext cx="2533695" cy="1883170"/>
            <a:chOff x="5042851" y="4562475"/>
            <a:chExt cx="3457575" cy="2362011"/>
          </a:xfrm>
        </p:grpSpPr>
        <p:pic>
          <p:nvPicPr>
            <p:cNvPr id="49" name="Image 48" descr="Une image contenant personne, Visage humain, sourire, garçon&#10;&#10;Description générée automatiquement">
              <a:extLst>
                <a:ext uri="{FF2B5EF4-FFF2-40B4-BE49-F238E27FC236}">
                  <a16:creationId xmlns:a16="http://schemas.microsoft.com/office/drawing/2014/main" id="{5D7AED45-FAF2-345E-3D60-4409F3EA7B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2851" y="4562475"/>
              <a:ext cx="3457575" cy="2305050"/>
            </a:xfrm>
            <a:prstGeom prst="rect">
              <a:avLst/>
            </a:prstGeom>
          </p:spPr>
        </p:pic>
        <p:sp>
          <p:nvSpPr>
            <p:cNvPr id="50" name="ZoneTexte 49">
              <a:extLst>
                <a:ext uri="{FF2B5EF4-FFF2-40B4-BE49-F238E27FC236}">
                  <a16:creationId xmlns:a16="http://schemas.microsoft.com/office/drawing/2014/main" id="{ADBC11DF-58DA-41D2-36E7-7353635A1C3D}"/>
                </a:ext>
              </a:extLst>
            </p:cNvPr>
            <p:cNvSpPr txBox="1"/>
            <p:nvPr/>
          </p:nvSpPr>
          <p:spPr>
            <a:xfrm>
              <a:off x="5126355" y="6268225"/>
              <a:ext cx="3290567" cy="656261"/>
            </a:xfrm>
            <a:prstGeom prst="rect">
              <a:avLst/>
            </a:prstGeom>
            <a:noFill/>
          </p:spPr>
          <p:txBody>
            <a:bodyPr wrap="square" rtlCol="0">
              <a:spAutoFit/>
            </a:bodyPr>
            <a:lstStyle/>
            <a:p>
              <a:pPr algn="ctr"/>
              <a:r>
                <a:rPr lang="en-US" sz="1400" b="1" dirty="0">
                  <a:solidFill>
                    <a:schemeClr val="bg1"/>
                  </a:solidFill>
                </a:rPr>
                <a:t>Improve the quality of life for people of Africa</a:t>
              </a:r>
            </a:p>
          </p:txBody>
        </p:sp>
      </p:grpSp>
      <p:sp>
        <p:nvSpPr>
          <p:cNvPr id="51" name="Accolade ouvrante 50">
            <a:extLst>
              <a:ext uri="{FF2B5EF4-FFF2-40B4-BE49-F238E27FC236}">
                <a16:creationId xmlns:a16="http://schemas.microsoft.com/office/drawing/2014/main" id="{6BE2D328-6110-5D09-E01F-0F150D425B21}"/>
              </a:ext>
            </a:extLst>
          </p:cNvPr>
          <p:cNvSpPr/>
          <p:nvPr/>
        </p:nvSpPr>
        <p:spPr>
          <a:xfrm>
            <a:off x="3827311" y="2905384"/>
            <a:ext cx="535064" cy="3761353"/>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406782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D91FE4-0BA9-F07B-EBB1-AA84FA89D69C}"/>
            </a:ext>
          </a:extLst>
        </p:cNvPr>
        <p:cNvGrpSpPr/>
        <p:nvPr/>
      </p:nvGrpSpPr>
      <p:grpSpPr>
        <a:xfrm>
          <a:off x="0" y="0"/>
          <a:ext cx="0" cy="0"/>
          <a:chOff x="0" y="0"/>
          <a:chExt cx="0" cy="0"/>
        </a:xfrm>
      </p:grpSpPr>
      <p:pic>
        <p:nvPicPr>
          <p:cNvPr id="4" name="Picture 7">
            <a:extLst>
              <a:ext uri="{FF2B5EF4-FFF2-40B4-BE49-F238E27FC236}">
                <a16:creationId xmlns:a16="http://schemas.microsoft.com/office/drawing/2014/main" id="{9219C021-B996-6BC4-933D-36A639FD41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7" name="Rectangle 6">
            <a:extLst>
              <a:ext uri="{FF2B5EF4-FFF2-40B4-BE49-F238E27FC236}">
                <a16:creationId xmlns:a16="http://schemas.microsoft.com/office/drawing/2014/main" id="{6B6AED4F-AAF5-B966-DD94-7766B37EF07C}"/>
              </a:ext>
            </a:extLst>
          </p:cNvPr>
          <p:cNvSpPr>
            <a:spLocks noChangeArrowheads="1"/>
          </p:cNvSpPr>
          <p:nvPr/>
        </p:nvSpPr>
        <p:spPr bwMode="auto">
          <a:xfrm>
            <a:off x="0" y="0"/>
            <a:ext cx="7530353"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Policy Guidelines on Transformational Change</a:t>
            </a:r>
          </a:p>
        </p:txBody>
      </p:sp>
      <p:sp>
        <p:nvSpPr>
          <p:cNvPr id="8" name="Rounded Rectangle 8">
            <a:extLst>
              <a:ext uri="{FF2B5EF4-FFF2-40B4-BE49-F238E27FC236}">
                <a16:creationId xmlns:a16="http://schemas.microsoft.com/office/drawing/2014/main" id="{DCC25E06-666A-98EF-D0E0-F29AB93FB339}"/>
              </a:ext>
              <a:ext uri="{C183D7F6-B498-43B3-948B-1728B52AA6E4}">
                <adec:decorative xmlns:adec="http://schemas.microsoft.com/office/drawing/2017/decorative" val="1"/>
              </a:ext>
            </a:extLst>
          </p:cNvPr>
          <p:cNvSpPr/>
          <p:nvPr/>
        </p:nvSpPr>
        <p:spPr bwMode="auto">
          <a:xfrm>
            <a:off x="576187" y="670870"/>
            <a:ext cx="5647855" cy="1988956"/>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New Deal on Energy for Africa (NDEA)</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The NDEA is a transformative partnership to achieve universal access to energy in Africa by 2025. It aligns with the High 5 priority "Light Up and Power Africa.</a:t>
            </a:r>
          </a:p>
          <a:p>
            <a:pPr lvl="0" algn="just">
              <a:spcAft>
                <a:spcPts val="600"/>
              </a:spcAft>
              <a:buClr>
                <a:srgbClr val="00B050"/>
              </a:buClr>
            </a:pPr>
            <a:endParaRPr lang="en-US" sz="800"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sz="800"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p:txBody>
      </p:sp>
      <p:sp>
        <p:nvSpPr>
          <p:cNvPr id="2" name="Rounded Rectangle 8">
            <a:extLst>
              <a:ext uri="{FF2B5EF4-FFF2-40B4-BE49-F238E27FC236}">
                <a16:creationId xmlns:a16="http://schemas.microsoft.com/office/drawing/2014/main" id="{125E11E4-7F0B-6F25-09B2-AEBFC30D4BAB}"/>
              </a:ext>
              <a:ext uri="{C183D7F6-B498-43B3-948B-1728B52AA6E4}">
                <adec:decorative xmlns:adec="http://schemas.microsoft.com/office/drawing/2017/decorative" val="1"/>
              </a:ext>
            </a:extLst>
          </p:cNvPr>
          <p:cNvSpPr/>
          <p:nvPr/>
        </p:nvSpPr>
        <p:spPr bwMode="auto">
          <a:xfrm>
            <a:off x="673260" y="2922640"/>
            <a:ext cx="5828942" cy="1988956"/>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Climate and Green Growth Strategic Framework</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The Strategic Framework articulates how the Bank will work with African countries to address climate change and promote green growth on the continent. It comprises three closely interlinked and complementary instruments — a Policy (open-ended), a Strategy (2021–2030) and an Action Plan (2021–2025) — which significantly scale up the Bank’s climate ambitions.</a:t>
            </a:r>
          </a:p>
          <a:p>
            <a:pPr lvl="0" algn="just">
              <a:spcAft>
                <a:spcPts val="600"/>
              </a:spcAft>
              <a:buClr>
                <a:srgbClr val="00B050"/>
              </a:buClr>
            </a:pPr>
            <a:endParaRPr lang="en-US" sz="800"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sz="800"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p:txBody>
      </p:sp>
      <p:pic>
        <p:nvPicPr>
          <p:cNvPr id="3" name="Picture 6" descr="Climate and Green Growth Strategic Framework: Projecting Africa's Voice -  Strategy 2021–2030 | African Development Bank - Annual Meetings">
            <a:hlinkClick r:id="rId4"/>
            <a:extLst>
              <a:ext uri="{FF2B5EF4-FFF2-40B4-BE49-F238E27FC236}">
                <a16:creationId xmlns:a16="http://schemas.microsoft.com/office/drawing/2014/main" id="{C1B47064-25A2-73B7-1549-DD696A4EE1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29507">
            <a:off x="9139402" y="2776808"/>
            <a:ext cx="1941278" cy="2573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a:hlinkClick r:id="rId6"/>
            <a:extLst>
              <a:ext uri="{FF2B5EF4-FFF2-40B4-BE49-F238E27FC236}">
                <a16:creationId xmlns:a16="http://schemas.microsoft.com/office/drawing/2014/main" id="{37CF1C5E-BD8E-439D-BEA5-04FCE7F6E19B}"/>
              </a:ext>
            </a:extLst>
          </p:cNvPr>
          <p:cNvPicPr>
            <a:picLocks noChangeAspect="1"/>
          </p:cNvPicPr>
          <p:nvPr/>
        </p:nvPicPr>
        <p:blipFill>
          <a:blip r:embed="rId7"/>
          <a:stretch>
            <a:fillRect/>
          </a:stretch>
        </p:blipFill>
        <p:spPr>
          <a:xfrm>
            <a:off x="7065210" y="3917118"/>
            <a:ext cx="1941278" cy="2573202"/>
          </a:xfrm>
          <a:prstGeom prst="rect">
            <a:avLst/>
          </a:prstGeom>
          <a:ln>
            <a:noFill/>
          </a:ln>
          <a:effectLst>
            <a:outerShdw blurRad="292100" dist="139700" dir="2700000" algn="tl" rotWithShape="0">
              <a:srgbClr val="333333">
                <a:alpha val="65000"/>
              </a:srgbClr>
            </a:outerShdw>
          </a:effectLst>
        </p:spPr>
      </p:pic>
      <p:pic>
        <p:nvPicPr>
          <p:cNvPr id="9" name="Image 8" descr="Une image contenant texte, capture d’écran, disque compact&#10;&#10;Description générée automatiquement">
            <a:hlinkClick r:id="rId8"/>
            <a:extLst>
              <a:ext uri="{FF2B5EF4-FFF2-40B4-BE49-F238E27FC236}">
                <a16:creationId xmlns:a16="http://schemas.microsoft.com/office/drawing/2014/main" id="{683DC205-FFAB-BAD9-BC88-3BBA1F93D3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0938" y="565901"/>
            <a:ext cx="1800225" cy="2543175"/>
          </a:xfrm>
          <a:prstGeom prst="rect">
            <a:avLst/>
          </a:prstGeom>
          <a:ln w="3175">
            <a:solidFill>
              <a:schemeClr val="tx1"/>
            </a:solidFill>
          </a:ln>
        </p:spPr>
      </p:pic>
    </p:spTree>
    <p:extLst>
      <p:ext uri="{BB962C8B-B14F-4D97-AF65-F5344CB8AC3E}">
        <p14:creationId xmlns:p14="http://schemas.microsoft.com/office/powerpoint/2010/main" val="4227339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875F-18E3-B369-DE25-0A8B1B917350}"/>
            </a:ext>
          </a:extLst>
        </p:cNvPr>
        <p:cNvGrpSpPr/>
        <p:nvPr/>
      </p:nvGrpSpPr>
      <p:grpSpPr>
        <a:xfrm>
          <a:off x="0" y="0"/>
          <a:ext cx="0" cy="0"/>
          <a:chOff x="0" y="0"/>
          <a:chExt cx="0" cy="0"/>
        </a:xfrm>
      </p:grpSpPr>
      <p:pic>
        <p:nvPicPr>
          <p:cNvPr id="4" name="Picture 7">
            <a:extLst>
              <a:ext uri="{FF2B5EF4-FFF2-40B4-BE49-F238E27FC236}">
                <a16:creationId xmlns:a16="http://schemas.microsoft.com/office/drawing/2014/main" id="{15EAE115-A56F-833C-BC2B-6C5DA52CF4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10" name="Rounded Rectangle 8">
            <a:extLst>
              <a:ext uri="{FF2B5EF4-FFF2-40B4-BE49-F238E27FC236}">
                <a16:creationId xmlns:a16="http://schemas.microsoft.com/office/drawing/2014/main" id="{B785E450-2E56-BC62-C93F-710CCD21BAC6}"/>
              </a:ext>
              <a:ext uri="{C183D7F6-B498-43B3-948B-1728B52AA6E4}">
                <adec:decorative xmlns:adec="http://schemas.microsoft.com/office/drawing/2017/decorative" val="1"/>
              </a:ext>
            </a:extLst>
          </p:cNvPr>
          <p:cNvSpPr/>
          <p:nvPr/>
        </p:nvSpPr>
        <p:spPr bwMode="auto">
          <a:xfrm>
            <a:off x="335414" y="879633"/>
            <a:ext cx="5183259" cy="4768131"/>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just">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Theory of Change</a:t>
            </a:r>
            <a:endParaRPr lang="en-US" sz="2000" dirty="0">
              <a:solidFill>
                <a:prstClr val="black"/>
              </a:solidFill>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sz="2000" dirty="0">
                <a:solidFill>
                  <a:prstClr val="black"/>
                </a:solidFill>
                <a:latin typeface="Arial" panose="020B0604020202020204" pitchFamily="34" charset="0"/>
                <a:cs typeface="Arial" panose="020B0604020202020204" pitchFamily="34" charset="0"/>
              </a:rPr>
              <a:t>Utilize a theory of change approach to map out the expected pathways from intervention activities to desired outcomes and impacts.</a:t>
            </a:r>
          </a:p>
          <a:p>
            <a:pPr lvl="0">
              <a:spcAft>
                <a:spcPts val="600"/>
              </a:spcAft>
              <a:buClr>
                <a:prstClr val="black"/>
              </a:buClr>
            </a:pPr>
            <a:endParaRPr lang="en-US" sz="2000" b="1" dirty="0">
              <a:solidFill>
                <a:prstClr val="black"/>
              </a:solidFill>
              <a:latin typeface="Arial" panose="020B0604020202020204" pitchFamily="34" charset="0"/>
              <a:cs typeface="Arial" panose="020B0604020202020204" pitchFamily="34" charset="0"/>
            </a:endParaRPr>
          </a:p>
          <a:p>
            <a:pPr lvl="0">
              <a:spcAft>
                <a:spcPts val="600"/>
              </a:spcAft>
              <a:buClr>
                <a:prstClr val="black"/>
              </a:buClr>
            </a:pPr>
            <a:endParaRPr lang="en-US" sz="2000" b="1" dirty="0">
              <a:solidFill>
                <a:prstClr val="black"/>
              </a:solidFill>
              <a:latin typeface="Arial" panose="020B0604020202020204" pitchFamily="34" charset="0"/>
              <a:cs typeface="Arial" panose="020B0604020202020204" pitchFamily="34" charset="0"/>
            </a:endParaRPr>
          </a:p>
          <a:p>
            <a:pPr lvl="0">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Approach and methodology</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Meta-Evaluation</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Mixed-method approaches</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Pipeline approach</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Theory-based approach</a:t>
            </a:r>
          </a:p>
          <a:p>
            <a:pPr marL="285750" lvl="0" indent="-285750" algn="just">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Summative and formative approaches</a:t>
            </a:r>
          </a:p>
          <a:p>
            <a:pPr lvl="0" algn="just">
              <a:spcAft>
                <a:spcPts val="600"/>
              </a:spcAft>
              <a:buClr>
                <a:srgbClr val="00B050"/>
              </a:buClr>
            </a:pPr>
            <a:endParaRPr lang="en-US" sz="800"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sz="800"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BF57EF4E-4328-77FC-ACF4-EF198BCFCAA3}"/>
              </a:ext>
            </a:extLst>
          </p:cNvPr>
          <p:cNvSpPr>
            <a:spLocks noChangeArrowheads="1"/>
          </p:cNvSpPr>
          <p:nvPr/>
        </p:nvSpPr>
        <p:spPr bwMode="auto">
          <a:xfrm>
            <a:off x="1" y="4245"/>
            <a:ext cx="7910817"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Evaluation Practices</a:t>
            </a:r>
          </a:p>
        </p:txBody>
      </p:sp>
      <p:sp>
        <p:nvSpPr>
          <p:cNvPr id="2" name="Rounded Rectangle 8">
            <a:extLst>
              <a:ext uri="{FF2B5EF4-FFF2-40B4-BE49-F238E27FC236}">
                <a16:creationId xmlns:a16="http://schemas.microsoft.com/office/drawing/2014/main" id="{9468A2FF-8F53-8568-A896-288DBCC7B8A2}"/>
              </a:ext>
              <a:ext uri="{C183D7F6-B498-43B3-948B-1728B52AA6E4}">
                <adec:decorative xmlns:adec="http://schemas.microsoft.com/office/drawing/2017/decorative" val="1"/>
              </a:ext>
            </a:extLst>
          </p:cNvPr>
          <p:cNvSpPr/>
          <p:nvPr/>
        </p:nvSpPr>
        <p:spPr bwMode="auto">
          <a:xfrm>
            <a:off x="6410886" y="1914159"/>
            <a:ext cx="4060384" cy="3475422"/>
          </a:xfrm>
          <a:prstGeom prst="roundRect">
            <a:avLst>
              <a:gd name="adj" fmla="val 3166"/>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lvl="0" algn="just">
              <a:spcAft>
                <a:spcPts val="600"/>
              </a:spcAft>
              <a:buClr>
                <a:srgbClr val="00B050"/>
              </a:buClr>
            </a:pPr>
            <a:endParaRPr lang="en-US" sz="800" dirty="0">
              <a:solidFill>
                <a:prstClr val="black"/>
              </a:solidFill>
              <a:latin typeface="Arial" panose="020B0604020202020204" pitchFamily="34" charset="0"/>
              <a:cs typeface="Arial" panose="020B0604020202020204" pitchFamily="34" charset="0"/>
            </a:endParaRPr>
          </a:p>
          <a:p>
            <a:pPr lvl="0">
              <a:spcAft>
                <a:spcPts val="600"/>
              </a:spcAft>
              <a:buClr>
                <a:prstClr val="black"/>
              </a:buClr>
            </a:pPr>
            <a:r>
              <a:rPr lang="en-US" sz="2000" b="1" dirty="0">
                <a:solidFill>
                  <a:prstClr val="black"/>
                </a:solidFill>
                <a:latin typeface="Arial" panose="020B0604020202020204" pitchFamily="34" charset="0"/>
                <a:cs typeface="Arial" panose="020B0604020202020204" pitchFamily="34" charset="0"/>
              </a:rPr>
              <a:t>Multiple lines of evidence</a:t>
            </a:r>
          </a:p>
          <a:p>
            <a:pPr marL="285750" indent="-285750">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Benchmarking </a:t>
            </a:r>
          </a:p>
          <a:p>
            <a:pPr marL="285750" lvl="0" indent="-285750">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Cluster Evaluation</a:t>
            </a:r>
          </a:p>
          <a:p>
            <a:pPr marL="285750" lvl="0" indent="-285750">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Countries case study</a:t>
            </a:r>
          </a:p>
          <a:p>
            <a:pPr marL="285750" lvl="0" indent="-285750">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Literature Review </a:t>
            </a:r>
          </a:p>
          <a:p>
            <a:pPr marL="285750" lvl="0" indent="-285750">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Portfolio Review </a:t>
            </a:r>
          </a:p>
          <a:p>
            <a:pPr marL="285750" lvl="0" indent="-285750">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Project level evaluation</a:t>
            </a:r>
          </a:p>
          <a:p>
            <a:pPr marL="285750" indent="-285750">
              <a:spcAft>
                <a:spcPts val="600"/>
              </a:spcAft>
              <a:buClr>
                <a:srgbClr val="00B050"/>
              </a:buClr>
              <a:buFont typeface="Wingdings" panose="05000000000000000000" pitchFamily="2" charset="2"/>
              <a:buChar char="Ü"/>
            </a:pPr>
            <a:r>
              <a:rPr lang="en-US" dirty="0">
                <a:solidFill>
                  <a:prstClr val="black"/>
                </a:solidFill>
                <a:latin typeface="Arial" panose="020B0604020202020204" pitchFamily="34" charset="0"/>
                <a:cs typeface="Arial" panose="020B0604020202020204" pitchFamily="34" charset="0"/>
              </a:rPr>
              <a:t>Strategy and Policy Review </a:t>
            </a:r>
          </a:p>
          <a:p>
            <a:pPr lvl="0" algn="just">
              <a:spcAft>
                <a:spcPts val="600"/>
              </a:spcAft>
              <a:buClr>
                <a:srgbClr val="00B050"/>
              </a:buClr>
            </a:pPr>
            <a:endParaRPr lang="en-US" sz="800" dirty="0">
              <a:solidFill>
                <a:prstClr val="black"/>
              </a:solidFill>
              <a:latin typeface="Arial" panose="020B0604020202020204" pitchFamily="34" charset="0"/>
              <a:cs typeface="Arial" panose="020B0604020202020204" pitchFamily="34" charset="0"/>
            </a:endParaRPr>
          </a:p>
          <a:p>
            <a:pPr lvl="0" algn="just">
              <a:spcAft>
                <a:spcPts val="600"/>
              </a:spcAft>
              <a:buClr>
                <a:srgbClr val="00B050"/>
              </a:buClr>
            </a:pPr>
            <a:endParaRPr lang="en-US"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9934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5875F-18E3-B369-DE25-0A8B1B917350}"/>
            </a:ext>
          </a:extLst>
        </p:cNvPr>
        <p:cNvGrpSpPr/>
        <p:nvPr/>
      </p:nvGrpSpPr>
      <p:grpSpPr>
        <a:xfrm>
          <a:off x="0" y="0"/>
          <a:ext cx="0" cy="0"/>
          <a:chOff x="0" y="0"/>
          <a:chExt cx="0" cy="0"/>
        </a:xfrm>
      </p:grpSpPr>
      <p:pic>
        <p:nvPicPr>
          <p:cNvPr id="4" name="Picture 7">
            <a:extLst>
              <a:ext uri="{FF2B5EF4-FFF2-40B4-BE49-F238E27FC236}">
                <a16:creationId xmlns:a16="http://schemas.microsoft.com/office/drawing/2014/main" id="{15EAE115-A56F-833C-BC2B-6C5DA52CF4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pic>
        <p:nvPicPr>
          <p:cNvPr id="3" name="Picture 4" descr="Diagram&#10;&#10;Description automatically generated">
            <a:hlinkClick r:id="rId4"/>
            <a:extLst>
              <a:ext uri="{FF2B5EF4-FFF2-40B4-BE49-F238E27FC236}">
                <a16:creationId xmlns:a16="http://schemas.microsoft.com/office/drawing/2014/main" id="{3CD8ECB9-81EB-0840-96C5-3C3F0E748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577" y="2161873"/>
            <a:ext cx="2655149" cy="3542801"/>
          </a:xfrm>
          <a:prstGeom prst="rect">
            <a:avLst/>
          </a:prstGeom>
          <a:ln w="3175">
            <a:solidFill>
              <a:schemeClr val="tx1"/>
            </a:solidFill>
          </a:ln>
          <a:effectLst>
            <a:outerShdw blurRad="292100" dist="139700" dir="2700000" algn="tl" rotWithShape="0">
              <a:srgbClr val="333333">
                <a:alpha val="65000"/>
              </a:srgbClr>
            </a:outerShdw>
          </a:effectLst>
        </p:spPr>
      </p:pic>
      <p:pic>
        <p:nvPicPr>
          <p:cNvPr id="5" name="Image 4" descr="Une image contenant texte, Visage humain, sourire, capture d’écran&#10;&#10;Description générée automatiquement">
            <a:extLst>
              <a:ext uri="{FF2B5EF4-FFF2-40B4-BE49-F238E27FC236}">
                <a16:creationId xmlns:a16="http://schemas.microsoft.com/office/drawing/2014/main" id="{1018D7A1-32A7-7493-C752-30C305F6F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5482" y="1548899"/>
            <a:ext cx="3674327" cy="4902706"/>
          </a:xfrm>
          <a:prstGeom prst="rect">
            <a:avLst/>
          </a:prstGeom>
          <a:ln w="3175">
            <a:solidFill>
              <a:schemeClr val="tx1"/>
            </a:solidFill>
          </a:ln>
        </p:spPr>
      </p:pic>
      <p:pic>
        <p:nvPicPr>
          <p:cNvPr id="6" name="Image 5" descr="Une image contenant texte, capture d’écran, graphisme&#10;&#10;Description générée automatiquement">
            <a:extLst>
              <a:ext uri="{FF2B5EF4-FFF2-40B4-BE49-F238E27FC236}">
                <a16:creationId xmlns:a16="http://schemas.microsoft.com/office/drawing/2014/main" id="{B05A1815-80BC-78EC-452C-041D4AE7B5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72728" y="2161873"/>
            <a:ext cx="2635933" cy="3517161"/>
          </a:xfrm>
          <a:prstGeom prst="rect">
            <a:avLst/>
          </a:prstGeom>
          <a:ln w="3175">
            <a:solidFill>
              <a:schemeClr val="tx1"/>
            </a:solidFill>
          </a:ln>
        </p:spPr>
      </p:pic>
      <p:sp>
        <p:nvSpPr>
          <p:cNvPr id="7" name="Rectangle 6">
            <a:extLst>
              <a:ext uri="{FF2B5EF4-FFF2-40B4-BE49-F238E27FC236}">
                <a16:creationId xmlns:a16="http://schemas.microsoft.com/office/drawing/2014/main" id="{E5D51989-4753-FFC8-158D-3AECE6FD2B0C}"/>
              </a:ext>
            </a:extLst>
          </p:cNvPr>
          <p:cNvSpPr>
            <a:spLocks noChangeArrowheads="1"/>
          </p:cNvSpPr>
          <p:nvPr/>
        </p:nvSpPr>
        <p:spPr bwMode="auto">
          <a:xfrm>
            <a:off x="329824" y="1250169"/>
            <a:ext cx="4145063" cy="597460"/>
          </a:xfrm>
          <a:prstGeom prst="rect">
            <a:avLst/>
          </a:prstGeom>
        </p:spPr>
        <p:txBody>
          <a:bodyPr vert="horz" lIns="91440" tIns="45720" rIns="91440" bIns="45720" rtlCol="0" anchor="t">
            <a:norm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400" b="1" dirty="0">
                <a:solidFill>
                  <a:srgbClr val="00B050"/>
                </a:solidFill>
                <a:latin typeface="Arial" panose="020B0604020202020204" pitchFamily="34" charset="0"/>
                <a:ea typeface="+mj-ea"/>
                <a:cs typeface="Arial" panose="020B0604020202020204" pitchFamily="34" charset="0"/>
              </a:rPr>
              <a:t>What AfDB/IDEV did?</a:t>
            </a:r>
          </a:p>
        </p:txBody>
      </p:sp>
      <p:sp>
        <p:nvSpPr>
          <p:cNvPr id="8" name="Rectangle 7">
            <a:extLst>
              <a:ext uri="{FF2B5EF4-FFF2-40B4-BE49-F238E27FC236}">
                <a16:creationId xmlns:a16="http://schemas.microsoft.com/office/drawing/2014/main" id="{20C38D44-3DA5-5D95-56A3-1E9DD22A5DAA}"/>
              </a:ext>
            </a:extLst>
          </p:cNvPr>
          <p:cNvSpPr>
            <a:spLocks noChangeArrowheads="1"/>
          </p:cNvSpPr>
          <p:nvPr/>
        </p:nvSpPr>
        <p:spPr bwMode="auto">
          <a:xfrm>
            <a:off x="1" y="4245"/>
            <a:ext cx="8692178"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Transformational Change in IDEV’s Evaluation</a:t>
            </a:r>
          </a:p>
        </p:txBody>
      </p:sp>
    </p:spTree>
    <p:extLst>
      <p:ext uri="{BB962C8B-B14F-4D97-AF65-F5344CB8AC3E}">
        <p14:creationId xmlns:p14="http://schemas.microsoft.com/office/powerpoint/2010/main" val="803603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28D8C-3E92-DA7E-7334-0E607AF4B9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02075AE-3F63-A28E-EC97-6B2ACD7581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4" name="Rounded Rectangle 8">
            <a:extLst>
              <a:ext uri="{FF2B5EF4-FFF2-40B4-BE49-F238E27FC236}">
                <a16:creationId xmlns:a16="http://schemas.microsoft.com/office/drawing/2014/main" id="{2D811B2F-7B66-E76E-831D-15FDCFAB2DBD}"/>
              </a:ext>
              <a:ext uri="{C183D7F6-B498-43B3-948B-1728B52AA6E4}">
                <adec:decorative xmlns:adec="http://schemas.microsoft.com/office/drawing/2017/decorative" val="1"/>
              </a:ext>
            </a:extLst>
          </p:cNvPr>
          <p:cNvSpPr/>
          <p:nvPr/>
        </p:nvSpPr>
        <p:spPr bwMode="auto">
          <a:xfrm>
            <a:off x="440228" y="1194294"/>
            <a:ext cx="7273004" cy="5055899"/>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lvl="0" indent="-285750" algn="just">
              <a:spcAft>
                <a:spcPts val="600"/>
              </a:spcAft>
              <a:buClr>
                <a:srgbClr val="00B050"/>
              </a:buClr>
              <a:buFont typeface="Wingdings" panose="05000000000000000000" pitchFamily="2" charset="2"/>
              <a:buChar char="Ü"/>
            </a:pPr>
            <a:r>
              <a:rPr lang="en-US" sz="2000" dirty="0">
                <a:latin typeface="Arial" panose="020B0604020202020204" pitchFamily="34" charset="0"/>
                <a:cs typeface="Arial" panose="020B0604020202020204" pitchFamily="34" charset="0"/>
              </a:rPr>
              <a:t>In the context of IDEV’s evaluation reports, transformational change goes beyond incremental improvements to achieve significant and sustainable impacts. It involves a holistic approach that considers various dimensions and levels of change, aiming for long-term benefits and resilience.</a:t>
            </a:r>
          </a:p>
          <a:p>
            <a:pPr marL="285750" lvl="0" indent="-285750" algn="just">
              <a:spcAft>
                <a:spcPts val="600"/>
              </a:spcAft>
              <a:buClr>
                <a:srgbClr val="00B050"/>
              </a:buClr>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sz="2000" dirty="0">
                <a:latin typeface="Arial" panose="020B0604020202020204" pitchFamily="34" charset="0"/>
                <a:cs typeface="Arial" panose="020B0604020202020204" pitchFamily="34" charset="0"/>
              </a:rPr>
              <a:t>For example, the</a:t>
            </a:r>
            <a:r>
              <a:rPr lang="en-US" sz="2000" b="1"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Evaluation of the AfDB’s Support for Renewable Energy aims to show how investments in renewable energy have transformed energy access, reduced carbon emissions, and promoted economic development. </a:t>
            </a:r>
          </a:p>
          <a:p>
            <a:pPr marL="285750" lvl="0" indent="-285750" algn="just">
              <a:spcAft>
                <a:spcPts val="600"/>
              </a:spcAft>
              <a:buClr>
                <a:srgbClr val="00B050"/>
              </a:buClr>
              <a:buFont typeface="Wingdings" panose="05000000000000000000" pitchFamily="2" charset="2"/>
              <a:buChar char="Ü"/>
            </a:pPr>
            <a:endParaRPr lang="en-US" sz="1000" dirty="0">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sz="2000" dirty="0">
                <a:latin typeface="Arial" panose="020B0604020202020204" pitchFamily="34" charset="0"/>
                <a:cs typeface="Arial" panose="020B0604020202020204" pitchFamily="34" charset="0"/>
              </a:rPr>
              <a:t>This involves deploying innovative financing mechanisms, building regulatory frameworks, and fostering private sector participation. </a:t>
            </a:r>
          </a:p>
        </p:txBody>
      </p:sp>
      <p:pic>
        <p:nvPicPr>
          <p:cNvPr id="2" name="Image 1" descr="Une image contenant plein air, eau, plante, nature&#10;&#10;Description générée automatiquement">
            <a:extLst>
              <a:ext uri="{FF2B5EF4-FFF2-40B4-BE49-F238E27FC236}">
                <a16:creationId xmlns:a16="http://schemas.microsoft.com/office/drawing/2014/main" id="{0DC62016-92E1-5E42-D5FD-18AFE4179927}"/>
              </a:ext>
            </a:extLst>
          </p:cNvPr>
          <p:cNvPicPr>
            <a:picLocks noChangeAspect="1"/>
          </p:cNvPicPr>
          <p:nvPr/>
        </p:nvPicPr>
        <p:blipFill rotWithShape="1">
          <a:blip r:embed="rId4">
            <a:extLst>
              <a:ext uri="{28A0092B-C50C-407E-A947-70E740481C1C}">
                <a14:useLocalDpi xmlns:a14="http://schemas.microsoft.com/office/drawing/2010/main" val="0"/>
              </a:ext>
            </a:extLst>
          </a:blip>
          <a:srcRect l="25276" r="23825" b="-1"/>
          <a:stretch/>
        </p:blipFill>
        <p:spPr>
          <a:xfrm>
            <a:off x="8507133" y="2123688"/>
            <a:ext cx="3003549" cy="2610623"/>
          </a:xfrm>
          <a:prstGeom prst="rect">
            <a:avLst/>
          </a:prstGeom>
        </p:spPr>
      </p:pic>
      <p:sp>
        <p:nvSpPr>
          <p:cNvPr id="5" name="Rectangle 4">
            <a:extLst>
              <a:ext uri="{FF2B5EF4-FFF2-40B4-BE49-F238E27FC236}">
                <a16:creationId xmlns:a16="http://schemas.microsoft.com/office/drawing/2014/main" id="{ABEC4EA3-6BAB-9FF0-A5BC-73607594FB7D}"/>
              </a:ext>
            </a:extLst>
          </p:cNvPr>
          <p:cNvSpPr>
            <a:spLocks noChangeArrowheads="1"/>
          </p:cNvSpPr>
          <p:nvPr/>
        </p:nvSpPr>
        <p:spPr bwMode="auto">
          <a:xfrm>
            <a:off x="1" y="4245"/>
            <a:ext cx="8692178"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Transformational Change in IDEV’s Evaluation</a:t>
            </a:r>
          </a:p>
        </p:txBody>
      </p:sp>
      <p:sp>
        <p:nvSpPr>
          <p:cNvPr id="3" name="Rectangle 2">
            <a:extLst>
              <a:ext uri="{FF2B5EF4-FFF2-40B4-BE49-F238E27FC236}">
                <a16:creationId xmlns:a16="http://schemas.microsoft.com/office/drawing/2014/main" id="{B5AEF1C2-3126-EFB7-2B49-B5154A8F8EFF}"/>
              </a:ext>
            </a:extLst>
          </p:cNvPr>
          <p:cNvSpPr>
            <a:spLocks noChangeArrowheads="1"/>
          </p:cNvSpPr>
          <p:nvPr/>
        </p:nvSpPr>
        <p:spPr bwMode="auto">
          <a:xfrm>
            <a:off x="440228" y="732597"/>
            <a:ext cx="8066905" cy="378801"/>
          </a:xfrm>
          <a:prstGeom prst="rect">
            <a:avLst/>
          </a:prstGeom>
        </p:spPr>
        <p:txBody>
          <a:bodyPr vert="horz" lIns="91440" tIns="45720" rIns="91440" bIns="45720" rtlCol="0" anchor="t">
            <a:normAutofit fontScale="85000"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400" b="1" dirty="0">
                <a:solidFill>
                  <a:srgbClr val="00B050"/>
                </a:solidFill>
                <a:latin typeface="Arial" panose="020B0604020202020204" pitchFamily="34" charset="0"/>
                <a:ea typeface="+mj-ea"/>
                <a:cs typeface="Arial" panose="020B0604020202020204" pitchFamily="34" charset="0"/>
              </a:rPr>
              <a:t>Key Elements of Transformational change in Evaluation Reports</a:t>
            </a:r>
            <a:endParaRPr kumimoji="0" lang="en-US" sz="2400" b="1" i="0" u="none" strike="noStrike"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8514739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28D8C-3E92-DA7E-7334-0E607AF4B95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02075AE-3F63-A28E-EC97-6B2ACD75817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7474" y="73410"/>
            <a:ext cx="2060627" cy="597460"/>
          </a:xfrm>
          <a:prstGeom prst="rect">
            <a:avLst/>
          </a:prstGeom>
        </p:spPr>
      </p:pic>
      <p:sp>
        <p:nvSpPr>
          <p:cNvPr id="4" name="Rounded Rectangle 8">
            <a:extLst>
              <a:ext uri="{FF2B5EF4-FFF2-40B4-BE49-F238E27FC236}">
                <a16:creationId xmlns:a16="http://schemas.microsoft.com/office/drawing/2014/main" id="{2D811B2F-7B66-E76E-831D-15FDCFAB2DBD}"/>
              </a:ext>
              <a:ext uri="{C183D7F6-B498-43B3-948B-1728B52AA6E4}">
                <adec:decorative xmlns:adec="http://schemas.microsoft.com/office/drawing/2017/decorative" val="1"/>
              </a:ext>
            </a:extLst>
          </p:cNvPr>
          <p:cNvSpPr/>
          <p:nvPr/>
        </p:nvSpPr>
        <p:spPr bwMode="auto">
          <a:xfrm>
            <a:off x="440228" y="1194295"/>
            <a:ext cx="6638304" cy="4044680"/>
          </a:xfrm>
          <a:prstGeom prst="roundRect">
            <a:avLst>
              <a:gd name="adj" fmla="val 3166"/>
            </a:avLst>
          </a:prstGeom>
          <a:no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285750" lvl="0" indent="-285750" algn="just">
              <a:spcAft>
                <a:spcPts val="600"/>
              </a:spcAft>
              <a:buClr>
                <a:srgbClr val="00B050"/>
              </a:buClr>
              <a:buFont typeface="Wingdings" panose="05000000000000000000" pitchFamily="2" charset="2"/>
              <a:buChar char="Ü"/>
            </a:pPr>
            <a:r>
              <a:rPr lang="en-US" sz="2000" b="1" dirty="0">
                <a:latin typeface="Arial" panose="020B0604020202020204" pitchFamily="34" charset="0"/>
                <a:cs typeface="Arial" panose="020B0604020202020204" pitchFamily="34" charset="0"/>
              </a:rPr>
              <a:t>Complexity: </a:t>
            </a:r>
            <a:r>
              <a:rPr lang="en-US" sz="2000" dirty="0">
                <a:latin typeface="Arial" panose="020B0604020202020204" pitchFamily="34" charset="0"/>
                <a:cs typeface="Arial" panose="020B0604020202020204" pitchFamily="34" charset="0"/>
              </a:rPr>
              <a:t>Achieving transformational change is complex and requires a thorough understanding of the context, stakeholders, and systems involved. Evaluations must consider these complexities to provide accurate and useful insights.</a:t>
            </a:r>
          </a:p>
          <a:p>
            <a:pPr marL="285750" lvl="0" indent="-285750" algn="just">
              <a:spcAft>
                <a:spcPts val="600"/>
              </a:spcAft>
              <a:buClr>
                <a:srgbClr val="00B050"/>
              </a:buClr>
              <a:buFont typeface="Wingdings" panose="05000000000000000000" pitchFamily="2" charset="2"/>
              <a:buChar char="Ü"/>
            </a:pPr>
            <a:endParaRPr lang="en-US" sz="2000" dirty="0">
              <a:latin typeface="Arial" panose="020B0604020202020204" pitchFamily="34" charset="0"/>
              <a:cs typeface="Arial" panose="020B0604020202020204" pitchFamily="34" charset="0"/>
            </a:endParaRPr>
          </a:p>
          <a:p>
            <a:pPr marL="285750" lvl="0" indent="-285750" algn="just">
              <a:spcAft>
                <a:spcPts val="600"/>
              </a:spcAft>
              <a:buClr>
                <a:srgbClr val="00B050"/>
              </a:buClr>
              <a:buFont typeface="Wingdings" panose="05000000000000000000" pitchFamily="2" charset="2"/>
              <a:buChar char="Ü"/>
            </a:pPr>
            <a:r>
              <a:rPr lang="en-US" sz="2000" b="1" dirty="0">
                <a:latin typeface="Arial" panose="020B0604020202020204" pitchFamily="34" charset="0"/>
                <a:cs typeface="Arial" panose="020B0604020202020204" pitchFamily="34" charset="0"/>
              </a:rPr>
              <a:t>Measuring Change: </a:t>
            </a:r>
            <a:r>
              <a:rPr lang="en-US" sz="2000" dirty="0">
                <a:latin typeface="Arial" panose="020B0604020202020204" pitchFamily="34" charset="0"/>
                <a:cs typeface="Arial" panose="020B0604020202020204" pitchFamily="34" charset="0"/>
              </a:rPr>
              <a:t>Evaluating transformational change involves measuring not just immediate outputs and outcomes but also long-term impacts and systemic shifts. This requires robust methodologies and indicators that can capture the depth and breadth of change.</a:t>
            </a:r>
          </a:p>
          <a:p>
            <a:pPr lvl="0" algn="just">
              <a:spcAft>
                <a:spcPts val="600"/>
              </a:spcAft>
              <a:buClr>
                <a:srgbClr val="00B050"/>
              </a:buClr>
            </a:pPr>
            <a:endParaRPr lang="en-US" sz="2000" dirty="0">
              <a:latin typeface="Arial" panose="020B0604020202020204" pitchFamily="34" charset="0"/>
              <a:cs typeface="Arial" panose="020B0604020202020204" pitchFamily="34" charset="0"/>
            </a:endParaRPr>
          </a:p>
        </p:txBody>
      </p:sp>
      <p:pic>
        <p:nvPicPr>
          <p:cNvPr id="2" name="Image 1" descr="Une image contenant plein air, eau, plante, nature&#10;&#10;Description générée automatiquement">
            <a:extLst>
              <a:ext uri="{FF2B5EF4-FFF2-40B4-BE49-F238E27FC236}">
                <a16:creationId xmlns:a16="http://schemas.microsoft.com/office/drawing/2014/main" id="{0DC62016-92E1-5E42-D5FD-18AFE4179927}"/>
              </a:ext>
            </a:extLst>
          </p:cNvPr>
          <p:cNvPicPr>
            <a:picLocks noChangeAspect="1"/>
          </p:cNvPicPr>
          <p:nvPr/>
        </p:nvPicPr>
        <p:blipFill rotWithShape="1">
          <a:blip r:embed="rId4">
            <a:extLst>
              <a:ext uri="{28A0092B-C50C-407E-A947-70E740481C1C}">
                <a14:useLocalDpi xmlns:a14="http://schemas.microsoft.com/office/drawing/2010/main" val="0"/>
              </a:ext>
            </a:extLst>
          </a:blip>
          <a:srcRect l="25276" r="23825" b="-1"/>
          <a:stretch/>
        </p:blipFill>
        <p:spPr>
          <a:xfrm>
            <a:off x="7316227" y="1410358"/>
            <a:ext cx="4194456" cy="3645735"/>
          </a:xfrm>
          <a:prstGeom prst="rect">
            <a:avLst/>
          </a:prstGeom>
        </p:spPr>
      </p:pic>
      <p:sp>
        <p:nvSpPr>
          <p:cNvPr id="5" name="Rectangle 4">
            <a:extLst>
              <a:ext uri="{FF2B5EF4-FFF2-40B4-BE49-F238E27FC236}">
                <a16:creationId xmlns:a16="http://schemas.microsoft.com/office/drawing/2014/main" id="{ABEC4EA3-6BAB-9FF0-A5BC-73607594FB7D}"/>
              </a:ext>
            </a:extLst>
          </p:cNvPr>
          <p:cNvSpPr>
            <a:spLocks noChangeArrowheads="1"/>
          </p:cNvSpPr>
          <p:nvPr/>
        </p:nvSpPr>
        <p:spPr bwMode="auto">
          <a:xfrm>
            <a:off x="1" y="4245"/>
            <a:ext cx="8692178" cy="461665"/>
          </a:xfrm>
          <a:prstGeom prst="rect">
            <a:avLst/>
          </a:prstGeom>
          <a:solidFill>
            <a:srgbClr val="009147"/>
          </a:solidFill>
          <a:ln>
            <a:noFill/>
          </a:ln>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defRPr/>
            </a:pPr>
            <a:r>
              <a:rPr lang="en-US" sz="2400" b="1" kern="0" dirty="0">
                <a:solidFill>
                  <a:prstClr val="white"/>
                </a:solidFill>
                <a:latin typeface="Arial" panose="020B0604020202020204" pitchFamily="34" charset="0"/>
                <a:cs typeface="Arial" panose="020B0604020202020204" pitchFamily="34" charset="0"/>
              </a:rPr>
              <a:t>Transformational Change in IDEV’s Evaluation</a:t>
            </a:r>
          </a:p>
        </p:txBody>
      </p:sp>
      <p:sp>
        <p:nvSpPr>
          <p:cNvPr id="3" name="Rectangle 2">
            <a:extLst>
              <a:ext uri="{FF2B5EF4-FFF2-40B4-BE49-F238E27FC236}">
                <a16:creationId xmlns:a16="http://schemas.microsoft.com/office/drawing/2014/main" id="{B5AEF1C2-3126-EFB7-2B49-B5154A8F8EFF}"/>
              </a:ext>
            </a:extLst>
          </p:cNvPr>
          <p:cNvSpPr>
            <a:spLocks noChangeArrowheads="1"/>
          </p:cNvSpPr>
          <p:nvPr/>
        </p:nvSpPr>
        <p:spPr bwMode="auto">
          <a:xfrm>
            <a:off x="440228" y="732597"/>
            <a:ext cx="8066905" cy="378801"/>
          </a:xfrm>
          <a:prstGeom prst="rect">
            <a:avLst/>
          </a:prstGeom>
        </p:spPr>
        <p:txBody>
          <a:bodyPr vert="horz" lIns="91440" tIns="45720" rIns="91440" bIns="45720" rtlCol="0" anchor="t">
            <a:normAutofit fontScale="92500" lnSpcReduction="10000"/>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lvl="0">
              <a:lnSpc>
                <a:spcPct val="90000"/>
              </a:lnSpc>
              <a:spcBef>
                <a:spcPct val="0"/>
              </a:spcBef>
              <a:spcAft>
                <a:spcPts val="600"/>
              </a:spcAft>
              <a:defRPr/>
            </a:pPr>
            <a:r>
              <a:rPr lang="en-US" sz="2400" b="1" dirty="0">
                <a:solidFill>
                  <a:srgbClr val="00B050"/>
                </a:solidFill>
                <a:latin typeface="Arial" panose="020B0604020202020204" pitchFamily="34" charset="0"/>
                <a:ea typeface="+mj-ea"/>
                <a:cs typeface="Arial" panose="020B0604020202020204" pitchFamily="34" charset="0"/>
              </a:rPr>
              <a:t>Challenges and Considerations</a:t>
            </a:r>
            <a:endParaRPr kumimoji="0" lang="en-US" sz="2400" b="1" i="0" u="none" strike="noStrike" cap="none" spc="0" normalizeH="0" baseline="0" noProof="0" dirty="0">
              <a:ln>
                <a:noFill/>
              </a:ln>
              <a:solidFill>
                <a:srgbClr val="00B05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121376995"/>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17217</TotalTime>
  <Words>1389</Words>
  <Application>Microsoft Macintosh PowerPoint</Application>
  <PresentationFormat>Widescreen</PresentationFormat>
  <Paragraphs>152</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Google Sans</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Rufael Fassil</dc:creator>
  <cp:lastModifiedBy>Ansgar Eussner</cp:lastModifiedBy>
  <cp:revision>673</cp:revision>
  <cp:lastPrinted>2024-05-29T11:00:11Z</cp:lastPrinted>
  <dcterms:created xsi:type="dcterms:W3CDTF">2020-01-20T10:29:35Z</dcterms:created>
  <dcterms:modified xsi:type="dcterms:W3CDTF">2024-06-05T03:48:31Z</dcterms:modified>
</cp:coreProperties>
</file>