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5"/>
  </p:notesMasterIdLst>
  <p:sldIdLst>
    <p:sldId id="342" r:id="rId3"/>
    <p:sldId id="4092" r:id="rId4"/>
    <p:sldId id="4093" r:id="rId5"/>
    <p:sldId id="4074" r:id="rId6"/>
    <p:sldId id="4129" r:id="rId7"/>
    <p:sldId id="4181" r:id="rId8"/>
    <p:sldId id="4175" r:id="rId9"/>
    <p:sldId id="4176" r:id="rId10"/>
    <p:sldId id="4165" r:id="rId11"/>
    <p:sldId id="4173" r:id="rId12"/>
    <p:sldId id="4164" r:id="rId13"/>
    <p:sldId id="4102" r:id="rId14"/>
    <p:sldId id="4172" r:id="rId15"/>
    <p:sldId id="4170" r:id="rId16"/>
    <p:sldId id="4148" r:id="rId17"/>
    <p:sldId id="4167" r:id="rId18"/>
    <p:sldId id="4166" r:id="rId19"/>
    <p:sldId id="4169" r:id="rId20"/>
    <p:sldId id="4174" r:id="rId21"/>
    <p:sldId id="4153" r:id="rId22"/>
    <p:sldId id="4177" r:id="rId23"/>
    <p:sldId id="4178" r:id="rId24"/>
    <p:sldId id="4179" r:id="rId25"/>
    <p:sldId id="4180" r:id="rId26"/>
    <p:sldId id="4149" r:id="rId27"/>
    <p:sldId id="4163" r:id="rId28"/>
    <p:sldId id="4128" r:id="rId29"/>
    <p:sldId id="4154" r:id="rId30"/>
    <p:sldId id="4120" r:id="rId31"/>
    <p:sldId id="4155" r:id="rId32"/>
    <p:sldId id="4121" r:id="rId33"/>
    <p:sldId id="4156" r:id="rId34"/>
    <p:sldId id="4122" r:id="rId35"/>
    <p:sldId id="4157" r:id="rId36"/>
    <p:sldId id="4123" r:id="rId37"/>
    <p:sldId id="4158" r:id="rId38"/>
    <p:sldId id="4168" r:id="rId39"/>
    <p:sldId id="4150" r:id="rId40"/>
    <p:sldId id="4080" r:id="rId41"/>
    <p:sldId id="4182" r:id="rId42"/>
    <p:sldId id="256" r:id="rId43"/>
    <p:sldId id="257" r:id="rId44"/>
    <p:sldId id="258" r:id="rId45"/>
    <p:sldId id="259" r:id="rId46"/>
    <p:sldId id="260" r:id="rId47"/>
    <p:sldId id="261" r:id="rId48"/>
    <p:sldId id="262" r:id="rId49"/>
    <p:sldId id="263" r:id="rId50"/>
    <p:sldId id="264" r:id="rId51"/>
    <p:sldId id="265" r:id="rId52"/>
    <p:sldId id="267" r:id="rId53"/>
    <p:sldId id="268" r:id="rId54"/>
    <p:sldId id="269" r:id="rId55"/>
    <p:sldId id="266" r:id="rId56"/>
    <p:sldId id="299" r:id="rId57"/>
    <p:sldId id="300" r:id="rId58"/>
    <p:sldId id="301" r:id="rId59"/>
    <p:sldId id="302" r:id="rId60"/>
    <p:sldId id="303" r:id="rId61"/>
    <p:sldId id="304" r:id="rId62"/>
    <p:sldId id="305" r:id="rId63"/>
    <p:sldId id="306" r:id="rId64"/>
    <p:sldId id="307" r:id="rId65"/>
    <p:sldId id="317" r:id="rId66"/>
    <p:sldId id="308" r:id="rId67"/>
    <p:sldId id="309" r:id="rId68"/>
    <p:sldId id="310" r:id="rId69"/>
    <p:sldId id="311" r:id="rId70"/>
    <p:sldId id="312" r:id="rId71"/>
    <p:sldId id="313" r:id="rId72"/>
    <p:sldId id="314" r:id="rId73"/>
    <p:sldId id="315" r:id="rId7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8" autoAdjust="0"/>
    <p:restoredTop sz="94660"/>
  </p:normalViewPr>
  <p:slideViewPr>
    <p:cSldViewPr snapToGrid="0">
      <p:cViewPr varScale="1">
        <p:scale>
          <a:sx n="61" d="100"/>
          <a:sy n="61" d="100"/>
        </p:scale>
        <p:origin x="10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Columna1</c:v>
                </c:pt>
              </c:strCache>
            </c:strRef>
          </c:tx>
          <c:spPr>
            <a:ln>
              <a:noFill/>
            </a:ln>
          </c:spPr>
          <c:dPt>
            <c:idx val="0"/>
            <c:bubble3D val="0"/>
            <c:spPr>
              <a:solidFill>
                <a:srgbClr val="59BA47"/>
              </a:solidFill>
              <a:ln w="19050">
                <a:noFill/>
              </a:ln>
              <a:effectLst/>
            </c:spPr>
            <c:extLst>
              <c:ext xmlns:c16="http://schemas.microsoft.com/office/drawing/2014/chart" uri="{C3380CC4-5D6E-409C-BE32-E72D297353CC}">
                <c16:uniqueId val="{00000001-4A3E-4E4D-AAB6-3A491DB5F220}"/>
              </c:ext>
            </c:extLst>
          </c:dPt>
          <c:dPt>
            <c:idx val="1"/>
            <c:bubble3D val="0"/>
            <c:spPr>
              <a:solidFill>
                <a:srgbClr val="FBC412"/>
              </a:solidFill>
              <a:ln w="19050">
                <a:noFill/>
              </a:ln>
              <a:effectLst/>
            </c:spPr>
            <c:extLst>
              <c:ext xmlns:c16="http://schemas.microsoft.com/office/drawing/2014/chart" uri="{C3380CC4-5D6E-409C-BE32-E72D297353CC}">
                <c16:uniqueId val="{00000003-4A3E-4E4D-AAB6-3A491DB5F220}"/>
              </c:ext>
            </c:extLst>
          </c:dPt>
          <c:dPt>
            <c:idx val="2"/>
            <c:bubble3D val="0"/>
            <c:spPr>
              <a:solidFill>
                <a:srgbClr val="D12800"/>
              </a:solidFill>
              <a:ln w="19050">
                <a:noFill/>
              </a:ln>
              <a:effectLst/>
            </c:spPr>
            <c:extLst>
              <c:ext xmlns:c16="http://schemas.microsoft.com/office/drawing/2014/chart" uri="{C3380CC4-5D6E-409C-BE32-E72D297353CC}">
                <c16:uniqueId val="{00000005-4A3E-4E4D-AAB6-3A491DB5F220}"/>
              </c:ext>
            </c:extLst>
          </c:dPt>
          <c:dPt>
            <c:idx val="3"/>
            <c:bubble3D val="0"/>
            <c:spPr>
              <a:solidFill>
                <a:srgbClr val="D4D6D8"/>
              </a:solidFill>
              <a:ln w="19050">
                <a:noFill/>
              </a:ln>
              <a:effectLst/>
            </c:spPr>
            <c:extLst>
              <c:ext xmlns:c16="http://schemas.microsoft.com/office/drawing/2014/chart" uri="{C3380CC4-5D6E-409C-BE32-E72D297353CC}">
                <c16:uniqueId val="{00000007-4A3E-4E4D-AAB6-3A491DB5F220}"/>
              </c:ext>
            </c:extLst>
          </c:dPt>
          <c:cat>
            <c:strRef>
              <c:f>Hoja1!$A$2:$A$5</c:f>
              <c:strCache>
                <c:ptCount val="4"/>
                <c:pt idx="0">
                  <c:v>En camino</c:v>
                </c:pt>
                <c:pt idx="1">
                  <c:v>Para revisión</c:v>
                </c:pt>
                <c:pt idx="2">
                  <c:v>Fuera del Camino</c:v>
                </c:pt>
                <c:pt idx="3">
                  <c:v>Sin información</c:v>
                </c:pt>
              </c:strCache>
            </c:strRef>
          </c:cat>
          <c:val>
            <c:numRef>
              <c:f>Hoja1!$B$2:$B$5</c:f>
              <c:numCache>
                <c:formatCode>General</c:formatCode>
                <c:ptCount val="4"/>
                <c:pt idx="0">
                  <c:v>25.5</c:v>
                </c:pt>
                <c:pt idx="1">
                  <c:v>19.100000000000001</c:v>
                </c:pt>
                <c:pt idx="2">
                  <c:v>25.5</c:v>
                </c:pt>
                <c:pt idx="3">
                  <c:v>29.8</c:v>
                </c:pt>
              </c:numCache>
            </c:numRef>
          </c:val>
          <c:extLst>
            <c:ext xmlns:c16="http://schemas.microsoft.com/office/drawing/2014/chart" uri="{C3380CC4-5D6E-409C-BE32-E72D297353CC}">
              <c16:uniqueId val="{00000008-4A3E-4E4D-AAB6-3A491DB5F22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Columna1</c:v>
                </c:pt>
              </c:strCache>
            </c:strRef>
          </c:tx>
          <c:spPr>
            <a:ln>
              <a:noFill/>
            </a:ln>
          </c:spPr>
          <c:dPt>
            <c:idx val="0"/>
            <c:bubble3D val="0"/>
            <c:spPr>
              <a:solidFill>
                <a:srgbClr val="59BA47"/>
              </a:solidFill>
              <a:ln w="19050">
                <a:noFill/>
              </a:ln>
              <a:effectLst/>
            </c:spPr>
            <c:extLst>
              <c:ext xmlns:c16="http://schemas.microsoft.com/office/drawing/2014/chart" uri="{C3380CC4-5D6E-409C-BE32-E72D297353CC}">
                <c16:uniqueId val="{00000001-59DD-478C-BC4A-A0E4A94E9852}"/>
              </c:ext>
            </c:extLst>
          </c:dPt>
          <c:dPt>
            <c:idx val="1"/>
            <c:bubble3D val="0"/>
            <c:spPr>
              <a:solidFill>
                <a:srgbClr val="FBC412"/>
              </a:solidFill>
              <a:ln w="19050">
                <a:noFill/>
              </a:ln>
              <a:effectLst/>
            </c:spPr>
            <c:extLst>
              <c:ext xmlns:c16="http://schemas.microsoft.com/office/drawing/2014/chart" uri="{C3380CC4-5D6E-409C-BE32-E72D297353CC}">
                <c16:uniqueId val="{00000003-59DD-478C-BC4A-A0E4A94E9852}"/>
              </c:ext>
            </c:extLst>
          </c:dPt>
          <c:dPt>
            <c:idx val="2"/>
            <c:bubble3D val="0"/>
            <c:spPr>
              <a:solidFill>
                <a:srgbClr val="D12800"/>
              </a:solidFill>
              <a:ln w="19050">
                <a:noFill/>
              </a:ln>
              <a:effectLst/>
            </c:spPr>
            <c:extLst>
              <c:ext xmlns:c16="http://schemas.microsoft.com/office/drawing/2014/chart" uri="{C3380CC4-5D6E-409C-BE32-E72D297353CC}">
                <c16:uniqueId val="{00000005-59DD-478C-BC4A-A0E4A94E9852}"/>
              </c:ext>
            </c:extLst>
          </c:dPt>
          <c:dPt>
            <c:idx val="3"/>
            <c:bubble3D val="0"/>
            <c:spPr>
              <a:solidFill>
                <a:srgbClr val="D4D6D8"/>
              </a:solidFill>
              <a:ln w="19050">
                <a:noFill/>
              </a:ln>
              <a:effectLst/>
            </c:spPr>
            <c:extLst>
              <c:ext xmlns:c16="http://schemas.microsoft.com/office/drawing/2014/chart" uri="{C3380CC4-5D6E-409C-BE32-E72D297353CC}">
                <c16:uniqueId val="{00000007-59DD-478C-BC4A-A0E4A94E9852}"/>
              </c:ext>
            </c:extLst>
          </c:dPt>
          <c:cat>
            <c:strRef>
              <c:f>Hoja1!$A$2:$A$5</c:f>
              <c:strCache>
                <c:ptCount val="4"/>
                <c:pt idx="0">
                  <c:v>En camino</c:v>
                </c:pt>
                <c:pt idx="1">
                  <c:v>Para revisión</c:v>
                </c:pt>
                <c:pt idx="2">
                  <c:v>Fuera del Camino</c:v>
                </c:pt>
                <c:pt idx="3">
                  <c:v>Sin información</c:v>
                </c:pt>
              </c:strCache>
            </c:strRef>
          </c:cat>
          <c:val>
            <c:numRef>
              <c:f>Hoja1!$B$2:$B$5</c:f>
              <c:numCache>
                <c:formatCode>General</c:formatCode>
                <c:ptCount val="4"/>
                <c:pt idx="0">
                  <c:v>21.7</c:v>
                </c:pt>
                <c:pt idx="1">
                  <c:v>19.600000000000001</c:v>
                </c:pt>
                <c:pt idx="2">
                  <c:v>19.600000000000001</c:v>
                </c:pt>
                <c:pt idx="3">
                  <c:v>39.1</c:v>
                </c:pt>
              </c:numCache>
            </c:numRef>
          </c:val>
          <c:extLst>
            <c:ext xmlns:c16="http://schemas.microsoft.com/office/drawing/2014/chart" uri="{C3380CC4-5D6E-409C-BE32-E72D297353CC}">
              <c16:uniqueId val="{00000008-59DD-478C-BC4A-A0E4A94E985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Columna1</c:v>
                </c:pt>
              </c:strCache>
            </c:strRef>
          </c:tx>
          <c:spPr>
            <a:ln>
              <a:noFill/>
            </a:ln>
          </c:spPr>
          <c:dPt>
            <c:idx val="0"/>
            <c:bubble3D val="0"/>
            <c:spPr>
              <a:solidFill>
                <a:srgbClr val="59BA47"/>
              </a:solidFill>
              <a:ln w="19050">
                <a:noFill/>
              </a:ln>
              <a:effectLst/>
            </c:spPr>
            <c:extLst>
              <c:ext xmlns:c16="http://schemas.microsoft.com/office/drawing/2014/chart" uri="{C3380CC4-5D6E-409C-BE32-E72D297353CC}">
                <c16:uniqueId val="{00000001-C949-4746-9A47-FB8021581153}"/>
              </c:ext>
            </c:extLst>
          </c:dPt>
          <c:dPt>
            <c:idx val="1"/>
            <c:bubble3D val="0"/>
            <c:spPr>
              <a:solidFill>
                <a:srgbClr val="FBC412"/>
              </a:solidFill>
              <a:ln w="19050">
                <a:noFill/>
              </a:ln>
              <a:effectLst/>
            </c:spPr>
            <c:extLst>
              <c:ext xmlns:c16="http://schemas.microsoft.com/office/drawing/2014/chart" uri="{C3380CC4-5D6E-409C-BE32-E72D297353CC}">
                <c16:uniqueId val="{00000003-C949-4746-9A47-FB8021581153}"/>
              </c:ext>
            </c:extLst>
          </c:dPt>
          <c:dPt>
            <c:idx val="2"/>
            <c:bubble3D val="0"/>
            <c:spPr>
              <a:solidFill>
                <a:srgbClr val="D12800"/>
              </a:solidFill>
              <a:ln w="19050">
                <a:noFill/>
              </a:ln>
              <a:effectLst/>
            </c:spPr>
            <c:extLst>
              <c:ext xmlns:c16="http://schemas.microsoft.com/office/drawing/2014/chart" uri="{C3380CC4-5D6E-409C-BE32-E72D297353CC}">
                <c16:uniqueId val="{00000005-C949-4746-9A47-FB8021581153}"/>
              </c:ext>
            </c:extLst>
          </c:dPt>
          <c:dPt>
            <c:idx val="3"/>
            <c:bubble3D val="0"/>
            <c:spPr>
              <a:solidFill>
                <a:srgbClr val="D4D6D8"/>
              </a:solidFill>
              <a:ln w="19050">
                <a:noFill/>
              </a:ln>
              <a:effectLst/>
            </c:spPr>
            <c:extLst>
              <c:ext xmlns:c16="http://schemas.microsoft.com/office/drawing/2014/chart" uri="{C3380CC4-5D6E-409C-BE32-E72D297353CC}">
                <c16:uniqueId val="{00000007-C949-4746-9A47-FB8021581153}"/>
              </c:ext>
            </c:extLst>
          </c:dPt>
          <c:cat>
            <c:strRef>
              <c:f>Hoja1!$A$2:$A$5</c:f>
              <c:strCache>
                <c:ptCount val="4"/>
                <c:pt idx="0">
                  <c:v>En camino</c:v>
                </c:pt>
                <c:pt idx="1">
                  <c:v>Para revisión</c:v>
                </c:pt>
                <c:pt idx="2">
                  <c:v>Fuera del Camino</c:v>
                </c:pt>
                <c:pt idx="3">
                  <c:v>Sin información</c:v>
                </c:pt>
              </c:strCache>
            </c:strRef>
          </c:cat>
          <c:val>
            <c:numRef>
              <c:f>Hoja1!$B$2:$B$5</c:f>
              <c:numCache>
                <c:formatCode>General</c:formatCode>
                <c:ptCount val="4"/>
                <c:pt idx="0">
                  <c:v>26.7</c:v>
                </c:pt>
                <c:pt idx="1">
                  <c:v>17.8</c:v>
                </c:pt>
                <c:pt idx="2">
                  <c:v>26.7</c:v>
                </c:pt>
                <c:pt idx="3">
                  <c:v>28.9</c:v>
                </c:pt>
              </c:numCache>
            </c:numRef>
          </c:val>
          <c:extLst>
            <c:ext xmlns:c16="http://schemas.microsoft.com/office/drawing/2014/chart" uri="{C3380CC4-5D6E-409C-BE32-E72D297353CC}">
              <c16:uniqueId val="{00000008-C949-4746-9A47-FB802158115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Columna1</c:v>
                </c:pt>
              </c:strCache>
            </c:strRef>
          </c:tx>
          <c:spPr>
            <a:ln>
              <a:noFill/>
            </a:ln>
          </c:spPr>
          <c:dPt>
            <c:idx val="0"/>
            <c:bubble3D val="0"/>
            <c:spPr>
              <a:solidFill>
                <a:srgbClr val="59BA47"/>
              </a:solidFill>
              <a:ln w="19050">
                <a:noFill/>
              </a:ln>
              <a:effectLst/>
            </c:spPr>
            <c:extLst>
              <c:ext xmlns:c16="http://schemas.microsoft.com/office/drawing/2014/chart" uri="{C3380CC4-5D6E-409C-BE32-E72D297353CC}">
                <c16:uniqueId val="{00000001-84EF-4BBA-AB5A-CC755DAA2EA4}"/>
              </c:ext>
            </c:extLst>
          </c:dPt>
          <c:dPt>
            <c:idx val="1"/>
            <c:bubble3D val="0"/>
            <c:spPr>
              <a:solidFill>
                <a:srgbClr val="FBC412"/>
              </a:solidFill>
              <a:ln w="19050">
                <a:noFill/>
              </a:ln>
              <a:effectLst/>
            </c:spPr>
            <c:extLst>
              <c:ext xmlns:c16="http://schemas.microsoft.com/office/drawing/2014/chart" uri="{C3380CC4-5D6E-409C-BE32-E72D297353CC}">
                <c16:uniqueId val="{00000003-84EF-4BBA-AB5A-CC755DAA2EA4}"/>
              </c:ext>
            </c:extLst>
          </c:dPt>
          <c:dPt>
            <c:idx val="2"/>
            <c:bubble3D val="0"/>
            <c:spPr>
              <a:solidFill>
                <a:srgbClr val="D12800"/>
              </a:solidFill>
              <a:ln w="19050">
                <a:noFill/>
              </a:ln>
              <a:effectLst/>
            </c:spPr>
            <c:extLst>
              <c:ext xmlns:c16="http://schemas.microsoft.com/office/drawing/2014/chart" uri="{C3380CC4-5D6E-409C-BE32-E72D297353CC}">
                <c16:uniqueId val="{00000005-84EF-4BBA-AB5A-CC755DAA2EA4}"/>
              </c:ext>
            </c:extLst>
          </c:dPt>
          <c:dPt>
            <c:idx val="3"/>
            <c:bubble3D val="0"/>
            <c:spPr>
              <a:solidFill>
                <a:srgbClr val="D4D6D8"/>
              </a:solidFill>
              <a:ln w="19050">
                <a:noFill/>
              </a:ln>
              <a:effectLst/>
            </c:spPr>
            <c:extLst>
              <c:ext xmlns:c16="http://schemas.microsoft.com/office/drawing/2014/chart" uri="{C3380CC4-5D6E-409C-BE32-E72D297353CC}">
                <c16:uniqueId val="{00000007-84EF-4BBA-AB5A-CC755DAA2EA4}"/>
              </c:ext>
            </c:extLst>
          </c:dPt>
          <c:cat>
            <c:strRef>
              <c:f>Hoja1!$A$2:$A$5</c:f>
              <c:strCache>
                <c:ptCount val="4"/>
                <c:pt idx="0">
                  <c:v>En camino</c:v>
                </c:pt>
                <c:pt idx="1">
                  <c:v>Para revisión</c:v>
                </c:pt>
                <c:pt idx="2">
                  <c:v>Fuera del Camino</c:v>
                </c:pt>
                <c:pt idx="3">
                  <c:v>Sin información</c:v>
                </c:pt>
              </c:strCache>
            </c:strRef>
          </c:cat>
          <c:val>
            <c:numRef>
              <c:f>Hoja1!$B$2:$B$5</c:f>
              <c:numCache>
                <c:formatCode>General</c:formatCode>
                <c:ptCount val="4"/>
                <c:pt idx="0">
                  <c:v>16.7</c:v>
                </c:pt>
                <c:pt idx="1">
                  <c:v>8.3000000000000007</c:v>
                </c:pt>
                <c:pt idx="2">
                  <c:v>33.299999999999997</c:v>
                </c:pt>
                <c:pt idx="3">
                  <c:v>41.7</c:v>
                </c:pt>
              </c:numCache>
            </c:numRef>
          </c:val>
          <c:extLst>
            <c:ext xmlns:c16="http://schemas.microsoft.com/office/drawing/2014/chart" uri="{C3380CC4-5D6E-409C-BE32-E72D297353CC}">
              <c16:uniqueId val="{00000008-84EF-4BBA-AB5A-CC755DAA2EA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Columna1</c:v>
                </c:pt>
              </c:strCache>
            </c:strRef>
          </c:tx>
          <c:spPr>
            <a:ln>
              <a:noFill/>
            </a:ln>
          </c:spPr>
          <c:explosion val="1"/>
          <c:dPt>
            <c:idx val="0"/>
            <c:bubble3D val="0"/>
            <c:spPr>
              <a:solidFill>
                <a:srgbClr val="59BA47"/>
              </a:solidFill>
              <a:ln w="19050">
                <a:noFill/>
              </a:ln>
              <a:effectLst/>
            </c:spPr>
            <c:extLst>
              <c:ext xmlns:c16="http://schemas.microsoft.com/office/drawing/2014/chart" uri="{C3380CC4-5D6E-409C-BE32-E72D297353CC}">
                <c16:uniqueId val="{00000001-D47C-4394-A8EC-C15A9E76F4CF}"/>
              </c:ext>
            </c:extLst>
          </c:dPt>
          <c:dPt>
            <c:idx val="1"/>
            <c:bubble3D val="0"/>
            <c:spPr>
              <a:solidFill>
                <a:srgbClr val="FBC412"/>
              </a:solidFill>
              <a:ln w="19050">
                <a:noFill/>
              </a:ln>
              <a:effectLst/>
            </c:spPr>
            <c:extLst>
              <c:ext xmlns:c16="http://schemas.microsoft.com/office/drawing/2014/chart" uri="{C3380CC4-5D6E-409C-BE32-E72D297353CC}">
                <c16:uniqueId val="{00000003-D47C-4394-A8EC-C15A9E76F4CF}"/>
              </c:ext>
            </c:extLst>
          </c:dPt>
          <c:dPt>
            <c:idx val="2"/>
            <c:bubble3D val="0"/>
            <c:spPr>
              <a:solidFill>
                <a:srgbClr val="D12800"/>
              </a:solidFill>
              <a:ln w="19050">
                <a:noFill/>
              </a:ln>
              <a:effectLst/>
            </c:spPr>
            <c:extLst>
              <c:ext xmlns:c16="http://schemas.microsoft.com/office/drawing/2014/chart" uri="{C3380CC4-5D6E-409C-BE32-E72D297353CC}">
                <c16:uniqueId val="{00000005-D47C-4394-A8EC-C15A9E76F4CF}"/>
              </c:ext>
            </c:extLst>
          </c:dPt>
          <c:dPt>
            <c:idx val="3"/>
            <c:bubble3D val="0"/>
            <c:spPr>
              <a:solidFill>
                <a:srgbClr val="D4D6D8"/>
              </a:solidFill>
              <a:ln w="19050">
                <a:noFill/>
              </a:ln>
              <a:effectLst/>
            </c:spPr>
            <c:extLst>
              <c:ext xmlns:c16="http://schemas.microsoft.com/office/drawing/2014/chart" uri="{C3380CC4-5D6E-409C-BE32-E72D297353CC}">
                <c16:uniqueId val="{00000007-D47C-4394-A8EC-C15A9E76F4CF}"/>
              </c:ext>
            </c:extLst>
          </c:dPt>
          <c:cat>
            <c:strRef>
              <c:f>Hoja1!$A$2:$A$5</c:f>
              <c:strCache>
                <c:ptCount val="4"/>
                <c:pt idx="0">
                  <c:v>En camino</c:v>
                </c:pt>
                <c:pt idx="1">
                  <c:v>Para revisión</c:v>
                </c:pt>
                <c:pt idx="2">
                  <c:v>Fuera del Camino</c:v>
                </c:pt>
                <c:pt idx="3">
                  <c:v>Sin información</c:v>
                </c:pt>
              </c:strCache>
            </c:strRef>
          </c:cat>
          <c:val>
            <c:numRef>
              <c:f>Hoja1!$B$2:$B$5</c:f>
              <c:numCache>
                <c:formatCode>General</c:formatCode>
                <c:ptCount val="4"/>
                <c:pt idx="0">
                  <c:v>15.8</c:v>
                </c:pt>
                <c:pt idx="1">
                  <c:v>15.8</c:v>
                </c:pt>
                <c:pt idx="2">
                  <c:v>21.1</c:v>
                </c:pt>
                <c:pt idx="3">
                  <c:v>47.4</c:v>
                </c:pt>
              </c:numCache>
            </c:numRef>
          </c:val>
          <c:extLst>
            <c:ext xmlns:c16="http://schemas.microsoft.com/office/drawing/2014/chart" uri="{C3380CC4-5D6E-409C-BE32-E72D297353CC}">
              <c16:uniqueId val="{00000008-D47C-4394-A8EC-C15A9E76F4C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2E077-B205-47BE-93A5-5885874E45BD}" type="datetimeFigureOut">
              <a:rPr lang="es-EC" smtClean="0"/>
              <a:t>4/6/2024</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B9BB2-5004-4C70-92B5-2FF09F13F38F}" type="slidenum">
              <a:rPr lang="es-EC" smtClean="0"/>
              <a:t>‹Nº›</a:t>
            </a:fld>
            <a:endParaRPr lang="es-EC"/>
          </a:p>
        </p:txBody>
      </p:sp>
    </p:spTree>
    <p:extLst>
      <p:ext uri="{BB962C8B-B14F-4D97-AF65-F5344CB8AC3E}">
        <p14:creationId xmlns:p14="http://schemas.microsoft.com/office/powerpoint/2010/main" val="4148876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Este proceso de alineación es producto de la colaboración y apoyo de Naciones Unidas, lo cual permite generar un marco para el fortalecimiento de alianzas locales y el trabajo conjunto para el cumplimiento de metas comunes.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73756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09520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8984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90741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520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5685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4966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8959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17271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4097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66630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18227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4164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Este proceso de alineación es producto de la colaboración y apoyo de Naciones Unidas, lo cual permite generar un marco para el fortalecimiento de alianzas locales y el trabajo conjunto para el cumplimiento de metas comunes.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95543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0911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0907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0652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2218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352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1060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595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S" dirty="0">
                <a:latin typeface="Barlow Condensed"/>
              </a:rPr>
              <a:t>en el primer semestre de cada año para su conocimiento </a:t>
            </a: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0529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7851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9122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3401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3336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2701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379" name="Google Shape;37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S" dirty="0"/>
              <a:t>9 países de </a:t>
            </a:r>
            <a:r>
              <a:rPr lang="es-ES" dirty="0" err="1"/>
              <a:t>latinoamérica</a:t>
            </a:r>
            <a:r>
              <a:rPr lang="es-ES" dirty="0"/>
              <a:t>, 44 en total</a:t>
            </a:r>
          </a:p>
          <a:p>
            <a:pPr marL="0" lvl="0" indent="0" algn="l" rtl="0">
              <a:lnSpc>
                <a:spcPct val="100000"/>
              </a:lnSpc>
              <a:spcBef>
                <a:spcPts val="0"/>
              </a:spcBef>
              <a:spcAft>
                <a:spcPts val="0"/>
              </a:spcAft>
              <a:buClr>
                <a:schemeClr val="dk1"/>
              </a:buClr>
              <a:buSzPts val="1400"/>
              <a:buFont typeface="Calibri"/>
              <a:buNone/>
            </a:pPr>
            <a:r>
              <a:rPr lang="es-ES" dirty="0"/>
              <a:t>Repensar las acciones a realizar</a:t>
            </a:r>
          </a:p>
          <a:p>
            <a:pPr marL="0" lvl="0" indent="0" algn="l" rtl="0">
              <a:lnSpc>
                <a:spcPct val="100000"/>
              </a:lnSpc>
              <a:spcBef>
                <a:spcPts val="0"/>
              </a:spcBef>
              <a:spcAft>
                <a:spcPts val="0"/>
              </a:spcAft>
              <a:buClr>
                <a:schemeClr val="dk1"/>
              </a:buClr>
              <a:buSzPts val="1400"/>
              <a:buFont typeface="Calibri"/>
              <a:buNone/>
            </a:pPr>
            <a:r>
              <a:rPr lang="es-ES" dirty="0"/>
              <a:t>Mecanismo de monitoreo del progreso de la agenda 2030, revisiones periódicas, fortalecer las políticas e instituciones de los gobiernos y movilizar el apoyo de otros actores</a:t>
            </a:r>
          </a:p>
          <a:p>
            <a:pPr marL="0" lvl="0" indent="0" algn="l" rtl="0">
              <a:lnSpc>
                <a:spcPct val="100000"/>
              </a:lnSpc>
              <a:spcBef>
                <a:spcPts val="0"/>
              </a:spcBef>
              <a:spcAft>
                <a:spcPts val="0"/>
              </a:spcAft>
              <a:buClr>
                <a:schemeClr val="dk1"/>
              </a:buClr>
              <a:buSzPts val="1400"/>
              <a:buFont typeface="Calibri"/>
              <a:buNone/>
            </a:pPr>
            <a:r>
              <a:rPr lang="es-ES" b="0" i="0" dirty="0">
                <a:solidFill>
                  <a:srgbClr val="4A4A4A"/>
                </a:solidFill>
                <a:effectLst/>
                <a:latin typeface="Roboto" panose="02000000000000000000" pitchFamily="2" charset="0"/>
              </a:rPr>
              <a:t>Intercambio de experiencias, de buenas prácticas, así como promover cooperación.</a:t>
            </a:r>
            <a:endParaRPr lang="es-ES"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663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s-EC" dirty="0"/>
              <a:t>Quito fue sede de la Conferencia de Hábitat III, cómo aplicar la agenda 2030 a nivel urbano</a:t>
            </a: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9289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532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31627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615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cb6549a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s-EC"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0136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103606-4889-110C-1CED-93095CAB907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5215D88-D315-E519-951F-28F932B362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87D20A59-0262-1916-F711-BC2AB22F67D0}"/>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5" name="Marcador de pie de página 4">
            <a:extLst>
              <a:ext uri="{FF2B5EF4-FFF2-40B4-BE49-F238E27FC236}">
                <a16:creationId xmlns:a16="http://schemas.microsoft.com/office/drawing/2014/main" id="{269CB009-F27C-43AA-C71A-67B6085D6EB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7CF484C-B41F-F053-97A4-2D7533BC4676}"/>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4288907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92A3-082E-4533-E8A6-8F4D9A873B7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BEF1DAA1-2256-464F-DE0A-D9E77C0A83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ED44CE9-0BF6-58FA-072D-1C88AEC553BC}"/>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5" name="Marcador de pie de página 4">
            <a:extLst>
              <a:ext uri="{FF2B5EF4-FFF2-40B4-BE49-F238E27FC236}">
                <a16:creationId xmlns:a16="http://schemas.microsoft.com/office/drawing/2014/main" id="{97722068-F824-81A4-D2A9-83B2502EA36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04DC0C6-1EEF-A15A-12E2-7DCD5799802E}"/>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518775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CC72CF-2182-F49C-9C96-4C80FB9EE9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9D9C38A0-9BE0-ECD1-E2EA-0FD8170E68F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411E3EF-9C34-B70F-65C0-4DD28E787763}"/>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5" name="Marcador de pie de página 4">
            <a:extLst>
              <a:ext uri="{FF2B5EF4-FFF2-40B4-BE49-F238E27FC236}">
                <a16:creationId xmlns:a16="http://schemas.microsoft.com/office/drawing/2014/main" id="{1EB63114-0FCD-17E2-9FB5-98E061807BC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FBFF49A-7045-5557-152F-0B52AA979089}"/>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4185729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extLst>
      <p:ext uri="{BB962C8B-B14F-4D97-AF65-F5344CB8AC3E}">
        <p14:creationId xmlns:p14="http://schemas.microsoft.com/office/powerpoint/2010/main" val="3209000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extLst>
      <p:ext uri="{BB962C8B-B14F-4D97-AF65-F5344CB8AC3E}">
        <p14:creationId xmlns:p14="http://schemas.microsoft.com/office/powerpoint/2010/main" val="3132061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extLst>
      <p:ext uri="{BB962C8B-B14F-4D97-AF65-F5344CB8AC3E}">
        <p14:creationId xmlns:p14="http://schemas.microsoft.com/office/powerpoint/2010/main" val="1308909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extLst>
      <p:ext uri="{BB962C8B-B14F-4D97-AF65-F5344CB8AC3E}">
        <p14:creationId xmlns:p14="http://schemas.microsoft.com/office/powerpoint/2010/main" val="1018937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extLst>
      <p:ext uri="{BB962C8B-B14F-4D97-AF65-F5344CB8AC3E}">
        <p14:creationId xmlns:p14="http://schemas.microsoft.com/office/powerpoint/2010/main" val="2559797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extLst>
      <p:ext uri="{BB962C8B-B14F-4D97-AF65-F5344CB8AC3E}">
        <p14:creationId xmlns:p14="http://schemas.microsoft.com/office/powerpoint/2010/main" val="1349275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extLst>
      <p:ext uri="{BB962C8B-B14F-4D97-AF65-F5344CB8AC3E}">
        <p14:creationId xmlns:p14="http://schemas.microsoft.com/office/powerpoint/2010/main" val="113731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extLst>
      <p:ext uri="{BB962C8B-B14F-4D97-AF65-F5344CB8AC3E}">
        <p14:creationId xmlns:p14="http://schemas.microsoft.com/office/powerpoint/2010/main" val="320233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2899E3-6A96-2B80-5A1A-97027F5B944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C82B7D4C-D78A-7CA3-3AC3-03440C4922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C258A04-CEC0-C60B-B270-036039B0BD96}"/>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5" name="Marcador de pie de página 4">
            <a:extLst>
              <a:ext uri="{FF2B5EF4-FFF2-40B4-BE49-F238E27FC236}">
                <a16:creationId xmlns:a16="http://schemas.microsoft.com/office/drawing/2014/main" id="{B06E142B-6C24-7C97-B4F9-2993AEF9828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2FEF1AC-93D5-B2DB-7698-59D88937655E}"/>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28271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866610-D2BA-2B50-CCF1-07DA2CB64D7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20F22FB-BE5A-08C1-7892-03DC136340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3E81FD3-0FD0-B1F4-B0DE-A0C69A0F0E07}"/>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5" name="Marcador de pie de página 4">
            <a:extLst>
              <a:ext uri="{FF2B5EF4-FFF2-40B4-BE49-F238E27FC236}">
                <a16:creationId xmlns:a16="http://schemas.microsoft.com/office/drawing/2014/main" id="{A04C3EF5-7044-E495-0418-1D23C705D6D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3CEB7CB-6B7C-BE14-5211-0D9DCCC2C142}"/>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237310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961EBD-79A2-08DA-5E60-F53F72BD27C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A83B217-6BF1-3181-7456-16CC335E15E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52295F0A-0693-0C64-835B-E80FF41DF85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958A0F45-F99A-EAE9-F8DE-BCD62ED06166}"/>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6" name="Marcador de pie de página 5">
            <a:extLst>
              <a:ext uri="{FF2B5EF4-FFF2-40B4-BE49-F238E27FC236}">
                <a16:creationId xmlns:a16="http://schemas.microsoft.com/office/drawing/2014/main" id="{E47D4DF0-4319-1765-BF7C-2FFCBEAFD1F8}"/>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536C38AE-1557-B1C7-AA76-E1F03CD0623C}"/>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382610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8AF1-58C5-3B05-7175-25ADDE69D9F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B16D0E7-7522-E756-15E1-3CE1E80AC7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68CB9CC-5AF8-DA13-E497-7E0225E1E52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A0F13647-74C1-75CD-7826-24DF1F30E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F45542E-F6E7-FFD5-76C1-3D86CBF35A5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9AD2FB58-D5CD-DE1F-86CF-D116FA11F40F}"/>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8" name="Marcador de pie de página 7">
            <a:extLst>
              <a:ext uri="{FF2B5EF4-FFF2-40B4-BE49-F238E27FC236}">
                <a16:creationId xmlns:a16="http://schemas.microsoft.com/office/drawing/2014/main" id="{531A8233-70DC-70A0-2237-87D52D66AD93}"/>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43809D5B-3A77-512A-52BF-1E884C2BB7BB}"/>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806636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B2E3EC-78E2-B740-D32E-72DBF21D24A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8BDAA81C-AADA-EA9A-4845-E7CEDC14C125}"/>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4" name="Marcador de pie de página 3">
            <a:extLst>
              <a:ext uri="{FF2B5EF4-FFF2-40B4-BE49-F238E27FC236}">
                <a16:creationId xmlns:a16="http://schemas.microsoft.com/office/drawing/2014/main" id="{D2786053-2EC9-59D2-F0B4-3085D4CE8FE9}"/>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3247E020-6B5E-3C0E-D759-77172A0030EA}"/>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234221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E94DD9-A395-551F-3C98-AC7BC2A871F0}"/>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3" name="Marcador de pie de página 2">
            <a:extLst>
              <a:ext uri="{FF2B5EF4-FFF2-40B4-BE49-F238E27FC236}">
                <a16:creationId xmlns:a16="http://schemas.microsoft.com/office/drawing/2014/main" id="{2B897BC4-1562-6EFF-F749-4760559A2EEF}"/>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29B3A292-7F73-3971-D2A8-7479A335F16E}"/>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7610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A1421-D775-E02E-2D2A-02C72D1B3DC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0F7F0EB0-1647-81A4-4AE5-C0AD9DF3D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59861DAF-FA4B-FE4A-9E31-88FE6B700A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00E835-20DD-8F6E-C81B-5FF5BE82339C}"/>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6" name="Marcador de pie de página 5">
            <a:extLst>
              <a:ext uri="{FF2B5EF4-FFF2-40B4-BE49-F238E27FC236}">
                <a16:creationId xmlns:a16="http://schemas.microsoft.com/office/drawing/2014/main" id="{39B7100B-0BAA-DA3A-6174-EF4862498D8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569CDE10-0FBD-50CA-081B-37767DF0577A}"/>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8550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1E3E9-0E21-D133-BC0C-FD8A14978E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CAC1D3DE-BC76-536C-CEEE-B06EAFB7F6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639521D0-00A4-F05E-F650-A1F52AEB9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C10033-5590-FC9A-DD4E-9A721650E9A3}"/>
              </a:ext>
            </a:extLst>
          </p:cNvPr>
          <p:cNvSpPr>
            <a:spLocks noGrp="1"/>
          </p:cNvSpPr>
          <p:nvPr>
            <p:ph type="dt" sz="half" idx="10"/>
          </p:nvPr>
        </p:nvSpPr>
        <p:spPr/>
        <p:txBody>
          <a:bodyPr/>
          <a:lstStyle/>
          <a:p>
            <a:fld id="{58C750EB-483E-4493-BE3F-7D623A712AF3}" type="datetimeFigureOut">
              <a:rPr lang="es-EC" smtClean="0"/>
              <a:t>4/6/2024</a:t>
            </a:fld>
            <a:endParaRPr lang="es-EC"/>
          </a:p>
        </p:txBody>
      </p:sp>
      <p:sp>
        <p:nvSpPr>
          <p:cNvPr id="6" name="Marcador de pie de página 5">
            <a:extLst>
              <a:ext uri="{FF2B5EF4-FFF2-40B4-BE49-F238E27FC236}">
                <a16:creationId xmlns:a16="http://schemas.microsoft.com/office/drawing/2014/main" id="{3414832E-E8D7-DE3E-0C53-53269414B6B3}"/>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FD1BB89-1253-DB4E-64FB-F9A88A585DEE}"/>
              </a:ext>
            </a:extLst>
          </p:cNvPr>
          <p:cNvSpPr>
            <a:spLocks noGrp="1"/>
          </p:cNvSpPr>
          <p:nvPr>
            <p:ph type="sldNum" sz="quarter" idx="12"/>
          </p:nvPr>
        </p:nvSpPr>
        <p:spPr/>
        <p:txBody>
          <a:bodyPr/>
          <a:lstStyle/>
          <a:p>
            <a:fld id="{66E1EE91-D4EB-47BE-B820-9CEA10CD98A7}" type="slidenum">
              <a:rPr lang="es-EC" smtClean="0"/>
              <a:t>‹Nº›</a:t>
            </a:fld>
            <a:endParaRPr lang="es-EC"/>
          </a:p>
        </p:txBody>
      </p:sp>
    </p:spTree>
    <p:extLst>
      <p:ext uri="{BB962C8B-B14F-4D97-AF65-F5344CB8AC3E}">
        <p14:creationId xmlns:p14="http://schemas.microsoft.com/office/powerpoint/2010/main" val="231499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3CD6A49-850E-6B46-6355-86FBAE644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3ACF9F50-C136-63F3-E0E6-6269E44526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37C7E397-0368-949E-D23D-2A2396FD6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C750EB-483E-4493-BE3F-7D623A712AF3}" type="datetimeFigureOut">
              <a:rPr lang="es-EC" smtClean="0"/>
              <a:t>4/6/2024</a:t>
            </a:fld>
            <a:endParaRPr lang="es-EC"/>
          </a:p>
        </p:txBody>
      </p:sp>
      <p:sp>
        <p:nvSpPr>
          <p:cNvPr id="5" name="Marcador de pie de página 4">
            <a:extLst>
              <a:ext uri="{FF2B5EF4-FFF2-40B4-BE49-F238E27FC236}">
                <a16:creationId xmlns:a16="http://schemas.microsoft.com/office/drawing/2014/main" id="{6D4B345A-7AB5-A9DD-7A89-2679920B28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C"/>
          </a:p>
        </p:txBody>
      </p:sp>
      <p:sp>
        <p:nvSpPr>
          <p:cNvPr id="6" name="Marcador de número de diapositiva 5">
            <a:extLst>
              <a:ext uri="{FF2B5EF4-FFF2-40B4-BE49-F238E27FC236}">
                <a16:creationId xmlns:a16="http://schemas.microsoft.com/office/drawing/2014/main" id="{7577ECBB-1BC4-C90A-5CFD-F52E236D73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E1EE91-D4EB-47BE-B820-9CEA10CD98A7}" type="slidenum">
              <a:rPr lang="es-EC" smtClean="0"/>
              <a:t>‹Nº›</a:t>
            </a:fld>
            <a:endParaRPr lang="es-EC"/>
          </a:p>
        </p:txBody>
      </p:sp>
    </p:spTree>
    <p:extLst>
      <p:ext uri="{BB962C8B-B14F-4D97-AF65-F5344CB8AC3E}">
        <p14:creationId xmlns:p14="http://schemas.microsoft.com/office/powerpoint/2010/main" val="2078156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extLst>
      <p:ext uri="{BB962C8B-B14F-4D97-AF65-F5344CB8AC3E}">
        <p14:creationId xmlns:p14="http://schemas.microsoft.com/office/powerpoint/2010/main" val="249229426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4.png"/><Relationship Id="rId26" Type="http://schemas.openxmlformats.org/officeDocument/2006/relationships/image" Target="../media/image31.png"/><Relationship Id="rId3" Type="http://schemas.openxmlformats.org/officeDocument/2006/relationships/image" Target="../media/image6.png"/><Relationship Id="rId21" Type="http://schemas.openxmlformats.org/officeDocument/2006/relationships/image" Target="../media/image47.pn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49.png"/><Relationship Id="rId2" Type="http://schemas.openxmlformats.org/officeDocument/2006/relationships/notesSlide" Target="../notesSlides/notesSlide9.xml"/><Relationship Id="rId16" Type="http://schemas.openxmlformats.org/officeDocument/2006/relationships/chart" Target="../charts/chart3.xml"/><Relationship Id="rId20"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chart" Target="../charts/chart2.xml"/><Relationship Id="rId24" Type="http://schemas.openxmlformats.org/officeDocument/2006/relationships/chart" Target="../charts/chart5.xml"/><Relationship Id="rId5" Type="http://schemas.openxmlformats.org/officeDocument/2006/relationships/chart" Target="../charts/chart1.xml"/><Relationship Id="rId15" Type="http://schemas.openxmlformats.org/officeDocument/2006/relationships/image" Target="../media/image42.png"/><Relationship Id="rId23" Type="http://schemas.openxmlformats.org/officeDocument/2006/relationships/image" Target="../media/image48.png"/><Relationship Id="rId10" Type="http://schemas.openxmlformats.org/officeDocument/2006/relationships/image" Target="../media/image38.png"/><Relationship Id="rId19" Type="http://schemas.openxmlformats.org/officeDocument/2006/relationships/image" Target="../media/image45.png"/><Relationship Id="rId4" Type="http://schemas.openxmlformats.org/officeDocument/2006/relationships/image" Target="../media/image27.png"/><Relationship Id="rId9" Type="http://schemas.openxmlformats.org/officeDocument/2006/relationships/image" Target="../media/image37.png"/><Relationship Id="rId14" Type="http://schemas.openxmlformats.org/officeDocument/2006/relationships/image" Target="../media/image41.png"/><Relationship Id="rId22" Type="http://schemas.openxmlformats.org/officeDocument/2006/relationships/chart" Target="../charts/chart4.xml"/><Relationship Id="rId27"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0.png"/><Relationship Id="rId18" Type="http://schemas.openxmlformats.org/officeDocument/2006/relationships/image" Target="../media/image42.png"/><Relationship Id="rId3" Type="http://schemas.openxmlformats.org/officeDocument/2006/relationships/image" Target="../media/image34.png"/><Relationship Id="rId21" Type="http://schemas.openxmlformats.org/officeDocument/2006/relationships/image" Target="../media/image9.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0.png"/><Relationship Id="rId2" Type="http://schemas.openxmlformats.org/officeDocument/2006/relationships/notesSlide" Target="../notesSlides/notesSlide10.xml"/><Relationship Id="rId16" Type="http://schemas.openxmlformats.org/officeDocument/2006/relationships/image" Target="../media/image43.png"/><Relationship Id="rId20"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36.png"/><Relationship Id="rId15" Type="http://schemas.openxmlformats.org/officeDocument/2006/relationships/image" Target="../media/image39.png"/><Relationship Id="rId23" Type="http://schemas.openxmlformats.org/officeDocument/2006/relationships/image" Target="../media/image15.png"/><Relationship Id="rId10" Type="http://schemas.openxmlformats.org/officeDocument/2006/relationships/image" Target="../media/image46.png"/><Relationship Id="rId19"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9.png"/><Relationship Id="rId22"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3.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27.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3.png"/><Relationship Id="rId5" Type="http://schemas.openxmlformats.org/officeDocument/2006/relationships/image" Target="../media/image57.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slide" Target="slide12.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61.png"/><Relationship Id="rId10" Type="http://schemas.openxmlformats.org/officeDocument/2006/relationships/image" Target="../media/image3.png"/><Relationship Id="rId4" Type="http://schemas.openxmlformats.org/officeDocument/2006/relationships/image" Target="../media/image2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2.png"/><Relationship Id="rId4" Type="http://schemas.openxmlformats.org/officeDocument/2006/relationships/image" Target="../media/image27.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slide" Target="slide7.xml"/><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8.png"/><Relationship Id="rId5" Type="http://schemas.openxmlformats.org/officeDocument/2006/relationships/slide" Target="slide3.xml"/><Relationship Id="rId10" Type="http://schemas.openxmlformats.org/officeDocument/2006/relationships/image" Target="../media/image7.png"/><Relationship Id="rId4" Type="http://schemas.openxmlformats.org/officeDocument/2006/relationships/slide" Target="slide1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6.png"/><Relationship Id="rId2" Type="http://schemas.openxmlformats.org/officeDocument/2006/relationships/notesSlide" Target="../notesSlides/notesSlide17.xml"/><Relationship Id="rId16"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4.png"/><Relationship Id="rId10" Type="http://schemas.openxmlformats.org/officeDocument/2006/relationships/image" Target="../media/image68.svg"/><Relationship Id="rId19"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67.png"/><Relationship Id="rId14" Type="http://schemas.openxmlformats.org/officeDocument/2006/relationships/image" Target="../media/image72.svg"/></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8.png"/><Relationship Id="rId2" Type="http://schemas.openxmlformats.org/officeDocument/2006/relationships/notesSlide" Target="../notesSlides/notesSlide18.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4.png"/><Relationship Id="rId10" Type="http://schemas.openxmlformats.org/officeDocument/2006/relationships/image" Target="../media/image68.svg"/><Relationship Id="rId19"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67.png"/><Relationship Id="rId14" Type="http://schemas.openxmlformats.org/officeDocument/2006/relationships/image" Target="../media/image72.svg"/></Relationships>
</file>

<file path=ppt/slides/_rels/slide22.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8.png"/><Relationship Id="rId2" Type="http://schemas.openxmlformats.org/officeDocument/2006/relationships/notesSlide" Target="../notesSlides/notesSlide19.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4.png"/><Relationship Id="rId10" Type="http://schemas.openxmlformats.org/officeDocument/2006/relationships/image" Target="../media/image68.svg"/><Relationship Id="rId19"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67.png"/><Relationship Id="rId14" Type="http://schemas.openxmlformats.org/officeDocument/2006/relationships/image" Target="../media/image72.svg"/></Relationships>
</file>

<file path=ppt/slides/_rels/slide23.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2.png"/><Relationship Id="rId2" Type="http://schemas.openxmlformats.org/officeDocument/2006/relationships/notesSlide" Target="../notesSlides/notesSlide20.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8.png"/><Relationship Id="rId10" Type="http://schemas.openxmlformats.org/officeDocument/2006/relationships/image" Target="../media/image68.svg"/><Relationship Id="rId4" Type="http://schemas.openxmlformats.org/officeDocument/2006/relationships/image" Target="../media/image14.PNG"/><Relationship Id="rId9" Type="http://schemas.openxmlformats.org/officeDocument/2006/relationships/image" Target="../media/image67.png"/><Relationship Id="rId14" Type="http://schemas.openxmlformats.org/officeDocument/2006/relationships/image" Target="../media/image72.svg"/></Relationships>
</file>

<file path=ppt/slides/_rels/slide24.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2.png"/><Relationship Id="rId2" Type="http://schemas.openxmlformats.org/officeDocument/2006/relationships/notesSlide" Target="../notesSlides/notesSlide21.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8.png"/><Relationship Id="rId10" Type="http://schemas.openxmlformats.org/officeDocument/2006/relationships/image" Target="../media/image68.svg"/><Relationship Id="rId4" Type="http://schemas.openxmlformats.org/officeDocument/2006/relationships/image" Target="../media/image14.PNG"/><Relationship Id="rId9" Type="http://schemas.openxmlformats.org/officeDocument/2006/relationships/image" Target="../media/image67.png"/><Relationship Id="rId14" Type="http://schemas.openxmlformats.org/officeDocument/2006/relationships/image" Target="../media/image72.sv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2.png"/><Relationship Id="rId2" Type="http://schemas.openxmlformats.org/officeDocument/2006/relationships/slide" Target="slide12.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0.png"/><Relationship Id="rId18" Type="http://schemas.openxmlformats.org/officeDocument/2006/relationships/image" Target="../media/image49.png"/><Relationship Id="rId3" Type="http://schemas.openxmlformats.org/officeDocument/2006/relationships/image" Target="../media/image35.png"/><Relationship Id="rId21" Type="http://schemas.openxmlformats.org/officeDocument/2006/relationships/image" Target="../media/image75.svg"/><Relationship Id="rId7" Type="http://schemas.openxmlformats.org/officeDocument/2006/relationships/image" Target="../media/image39.png"/><Relationship Id="rId12" Type="http://schemas.openxmlformats.org/officeDocument/2006/relationships/image" Target="../media/image47.png"/><Relationship Id="rId17" Type="http://schemas.openxmlformats.org/officeDocument/2006/relationships/image" Target="../media/image48.png"/><Relationship Id="rId2" Type="http://schemas.openxmlformats.org/officeDocument/2006/relationships/notesSlide" Target="../notesSlides/notesSlide22.xml"/><Relationship Id="rId16" Type="http://schemas.openxmlformats.org/officeDocument/2006/relationships/image" Target="../media/image42.png"/><Relationship Id="rId20"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6.png"/><Relationship Id="rId5" Type="http://schemas.openxmlformats.org/officeDocument/2006/relationships/image" Target="../media/image37.png"/><Relationship Id="rId15" Type="http://schemas.openxmlformats.org/officeDocument/2006/relationships/image" Target="../media/image41.png"/><Relationship Id="rId10" Type="http://schemas.openxmlformats.org/officeDocument/2006/relationships/image" Target="../media/image45.png"/><Relationship Id="rId19"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image" Target="../media/image44.png"/><Relationship Id="rId14" Type="http://schemas.openxmlformats.org/officeDocument/2006/relationships/image" Target="../media/image50.png"/><Relationship Id="rId22" Type="http://schemas.openxmlformats.org/officeDocument/2006/relationships/image" Target="../media/image73.png"/></Relationships>
</file>

<file path=ppt/slides/_rels/slide27.xml.rels><?xml version="1.0" encoding="UTF-8" standalone="yes"?>
<Relationships xmlns="http://schemas.openxmlformats.org/package/2006/relationships"><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38.png"/><Relationship Id="rId39" Type="http://schemas.openxmlformats.org/officeDocument/2006/relationships/image" Target="../media/image94.PNG"/><Relationship Id="rId21" Type="http://schemas.openxmlformats.org/officeDocument/2006/relationships/image" Target="../media/image73.png"/><Relationship Id="rId34" Type="http://schemas.openxmlformats.org/officeDocument/2006/relationships/image" Target="../media/image50.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90.png"/><Relationship Id="rId25" Type="http://schemas.openxmlformats.org/officeDocument/2006/relationships/image" Target="../media/image37.png"/><Relationship Id="rId33" Type="http://schemas.openxmlformats.org/officeDocument/2006/relationships/image" Target="../media/image40.png"/><Relationship Id="rId38" Type="http://schemas.openxmlformats.org/officeDocument/2006/relationships/image" Target="../media/image49.png"/><Relationship Id="rId2" Type="http://schemas.openxmlformats.org/officeDocument/2006/relationships/notesSlide" Target="../notesSlides/notesSlide23.xml"/><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79.svg"/><Relationship Id="rId11" Type="http://schemas.openxmlformats.org/officeDocument/2006/relationships/image" Target="../media/image84.png"/><Relationship Id="rId24" Type="http://schemas.openxmlformats.org/officeDocument/2006/relationships/image" Target="../media/image36.png"/><Relationship Id="rId32" Type="http://schemas.openxmlformats.org/officeDocument/2006/relationships/image" Target="../media/image47.png"/><Relationship Id="rId37" Type="http://schemas.openxmlformats.org/officeDocument/2006/relationships/image" Target="../media/image48.png"/><Relationship Id="rId40" Type="http://schemas.openxmlformats.org/officeDocument/2006/relationships/image" Target="../media/image6.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35.png"/><Relationship Id="rId28" Type="http://schemas.openxmlformats.org/officeDocument/2006/relationships/image" Target="../media/image43.png"/><Relationship Id="rId36" Type="http://schemas.openxmlformats.org/officeDocument/2006/relationships/image" Target="../media/image42.png"/><Relationship Id="rId10" Type="http://schemas.openxmlformats.org/officeDocument/2006/relationships/image" Target="../media/image83.svg"/><Relationship Id="rId19" Type="http://schemas.openxmlformats.org/officeDocument/2006/relationships/image" Target="../media/image92.png"/><Relationship Id="rId31" Type="http://schemas.openxmlformats.org/officeDocument/2006/relationships/image" Target="../media/image46.pn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5.png"/><Relationship Id="rId35" Type="http://schemas.openxmlformats.org/officeDocument/2006/relationships/image" Target="../media/image41.png"/><Relationship Id="rId8" Type="http://schemas.openxmlformats.org/officeDocument/2006/relationships/image" Target="../media/image81.svg"/><Relationship Id="rId3"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02.png"/><Relationship Id="rId18" Type="http://schemas.openxmlformats.org/officeDocument/2006/relationships/image" Target="../media/image107.svg"/><Relationship Id="rId3" Type="http://schemas.openxmlformats.org/officeDocument/2006/relationships/image" Target="../media/image73.png"/><Relationship Id="rId21" Type="http://schemas.openxmlformats.org/officeDocument/2006/relationships/image" Target="../media/image110.png"/><Relationship Id="rId7" Type="http://schemas.openxmlformats.org/officeDocument/2006/relationships/image" Target="../media/image98.sv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notesSlide" Target="../notesSlides/notesSlide24.xml"/><Relationship Id="rId16" Type="http://schemas.openxmlformats.org/officeDocument/2006/relationships/image" Target="../media/image105.svg"/><Relationship Id="rId20" Type="http://schemas.openxmlformats.org/officeDocument/2006/relationships/image" Target="../media/image109.png"/><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image" Target="../media/image96.svg"/><Relationship Id="rId15" Type="http://schemas.openxmlformats.org/officeDocument/2006/relationships/image" Target="../media/image104.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5.png"/><Relationship Id="rId9" Type="http://schemas.openxmlformats.org/officeDocument/2006/relationships/image" Target="../media/image94.PNG"/><Relationship Id="rId14" Type="http://schemas.openxmlformats.org/officeDocument/2006/relationships/image" Target="../media/image103.svg"/></Relationships>
</file>

<file path=ppt/slides/_rels/slide29.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38.png"/><Relationship Id="rId26" Type="http://schemas.openxmlformats.org/officeDocument/2006/relationships/image" Target="../media/image50.png"/><Relationship Id="rId21" Type="http://schemas.openxmlformats.org/officeDocument/2006/relationships/image" Target="../media/image44.png"/><Relationship Id="rId34" Type="http://schemas.openxmlformats.org/officeDocument/2006/relationships/image" Target="../media/image114.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37.png"/><Relationship Id="rId25" Type="http://schemas.openxmlformats.org/officeDocument/2006/relationships/image" Target="../media/image40.png"/><Relationship Id="rId33" Type="http://schemas.openxmlformats.org/officeDocument/2006/relationships/image" Target="../media/image113.png"/><Relationship Id="rId38" Type="http://schemas.openxmlformats.org/officeDocument/2006/relationships/image" Target="../media/image6.png"/><Relationship Id="rId2" Type="http://schemas.openxmlformats.org/officeDocument/2006/relationships/notesSlide" Target="../notesSlides/notesSlide25.xml"/><Relationship Id="rId16" Type="http://schemas.openxmlformats.org/officeDocument/2006/relationships/image" Target="../media/image36.png"/><Relationship Id="rId20" Type="http://schemas.openxmlformats.org/officeDocument/2006/relationships/image" Target="../media/image43.png"/><Relationship Id="rId29"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79.svg"/><Relationship Id="rId11" Type="http://schemas.openxmlformats.org/officeDocument/2006/relationships/image" Target="../media/image84.png"/><Relationship Id="rId24" Type="http://schemas.openxmlformats.org/officeDocument/2006/relationships/image" Target="../media/image47.png"/><Relationship Id="rId32" Type="http://schemas.openxmlformats.org/officeDocument/2006/relationships/image" Target="../media/image112.png"/><Relationship Id="rId37" Type="http://schemas.openxmlformats.org/officeDocument/2006/relationships/image" Target="../media/image94.PNG"/><Relationship Id="rId5" Type="http://schemas.openxmlformats.org/officeDocument/2006/relationships/image" Target="../media/image78.png"/><Relationship Id="rId15" Type="http://schemas.openxmlformats.org/officeDocument/2006/relationships/image" Target="../media/image35.png"/><Relationship Id="rId23" Type="http://schemas.openxmlformats.org/officeDocument/2006/relationships/image" Target="../media/image46.png"/><Relationship Id="rId28" Type="http://schemas.openxmlformats.org/officeDocument/2006/relationships/image" Target="../media/image42.png"/><Relationship Id="rId36" Type="http://schemas.openxmlformats.org/officeDocument/2006/relationships/image" Target="../media/image116.png"/><Relationship Id="rId10" Type="http://schemas.openxmlformats.org/officeDocument/2006/relationships/image" Target="../media/image83.svg"/><Relationship Id="rId19" Type="http://schemas.openxmlformats.org/officeDocument/2006/relationships/image" Target="../media/image39.png"/><Relationship Id="rId31" Type="http://schemas.openxmlformats.org/officeDocument/2006/relationships/image" Target="../media/image111.pn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34.png"/><Relationship Id="rId22" Type="http://schemas.openxmlformats.org/officeDocument/2006/relationships/image" Target="../media/image45.png"/><Relationship Id="rId27" Type="http://schemas.openxmlformats.org/officeDocument/2006/relationships/image" Target="../media/image41.png"/><Relationship Id="rId30" Type="http://schemas.openxmlformats.org/officeDocument/2006/relationships/image" Target="../media/image49.png"/><Relationship Id="rId35" Type="http://schemas.openxmlformats.org/officeDocument/2006/relationships/image" Target="../media/image115.png"/><Relationship Id="rId8" Type="http://schemas.openxmlformats.org/officeDocument/2006/relationships/image" Target="../media/image81.svg"/><Relationship Id="rId3"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slide" Target="slide12.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8.png"/><Relationship Id="rId3" Type="http://schemas.openxmlformats.org/officeDocument/2006/relationships/image" Target="../media/image73.png"/><Relationship Id="rId7" Type="http://schemas.openxmlformats.org/officeDocument/2006/relationships/image" Target="../media/image98.svg"/><Relationship Id="rId12" Type="http://schemas.openxmlformats.org/officeDocument/2006/relationships/image" Target="../media/image117.png"/><Relationship Id="rId2" Type="http://schemas.openxmlformats.org/officeDocument/2006/relationships/notesSlide" Target="../notesSlides/notesSlide26.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35.png"/><Relationship Id="rId5" Type="http://schemas.openxmlformats.org/officeDocument/2006/relationships/image" Target="../media/image96.svg"/><Relationship Id="rId15" Type="http://schemas.openxmlformats.org/officeDocument/2006/relationships/image" Target="../media/image119.png"/><Relationship Id="rId10" Type="http://schemas.openxmlformats.org/officeDocument/2006/relationships/image" Target="../media/image94.PNG"/><Relationship Id="rId4" Type="http://schemas.openxmlformats.org/officeDocument/2006/relationships/image" Target="../media/image95.png"/><Relationship Id="rId9" Type="http://schemas.openxmlformats.org/officeDocument/2006/relationships/image" Target="../media/image107.svg"/><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38.png"/><Relationship Id="rId26" Type="http://schemas.openxmlformats.org/officeDocument/2006/relationships/image" Target="../media/image41.png"/><Relationship Id="rId39" Type="http://schemas.openxmlformats.org/officeDocument/2006/relationships/image" Target="../media/image50.png"/><Relationship Id="rId21" Type="http://schemas.openxmlformats.org/officeDocument/2006/relationships/image" Target="../media/image44.png"/><Relationship Id="rId34" Type="http://schemas.openxmlformats.org/officeDocument/2006/relationships/image" Target="../media/image124.png"/><Relationship Id="rId7" Type="http://schemas.openxmlformats.org/officeDocument/2006/relationships/image" Target="../media/image76.png"/><Relationship Id="rId12" Type="http://schemas.openxmlformats.org/officeDocument/2006/relationships/image" Target="../media/image85.svg"/><Relationship Id="rId17" Type="http://schemas.openxmlformats.org/officeDocument/2006/relationships/image" Target="../media/image37.png"/><Relationship Id="rId25" Type="http://schemas.openxmlformats.org/officeDocument/2006/relationships/image" Target="../media/image40.png"/><Relationship Id="rId33" Type="http://schemas.openxmlformats.org/officeDocument/2006/relationships/image" Target="../media/image123.png"/><Relationship Id="rId38" Type="http://schemas.openxmlformats.org/officeDocument/2006/relationships/image" Target="../media/image94.PNG"/><Relationship Id="rId2" Type="http://schemas.openxmlformats.org/officeDocument/2006/relationships/notesSlide" Target="../notesSlides/notesSlide27.xml"/><Relationship Id="rId16" Type="http://schemas.openxmlformats.org/officeDocument/2006/relationships/image" Target="../media/image36.png"/><Relationship Id="rId20" Type="http://schemas.openxmlformats.org/officeDocument/2006/relationships/image" Target="../media/image43.png"/><Relationship Id="rId29"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81.svg"/><Relationship Id="rId11" Type="http://schemas.openxmlformats.org/officeDocument/2006/relationships/image" Target="../media/image84.png"/><Relationship Id="rId24" Type="http://schemas.openxmlformats.org/officeDocument/2006/relationships/image" Target="../media/image47.png"/><Relationship Id="rId32" Type="http://schemas.openxmlformats.org/officeDocument/2006/relationships/image" Target="../media/image122.png"/><Relationship Id="rId37" Type="http://schemas.openxmlformats.org/officeDocument/2006/relationships/image" Target="../media/image127.svg"/><Relationship Id="rId40" Type="http://schemas.openxmlformats.org/officeDocument/2006/relationships/image" Target="../media/image6.png"/><Relationship Id="rId5" Type="http://schemas.openxmlformats.org/officeDocument/2006/relationships/image" Target="../media/image80.png"/><Relationship Id="rId15" Type="http://schemas.openxmlformats.org/officeDocument/2006/relationships/image" Target="../media/image35.png"/><Relationship Id="rId23" Type="http://schemas.openxmlformats.org/officeDocument/2006/relationships/image" Target="../media/image46.png"/><Relationship Id="rId28" Type="http://schemas.openxmlformats.org/officeDocument/2006/relationships/image" Target="../media/image48.png"/><Relationship Id="rId36" Type="http://schemas.openxmlformats.org/officeDocument/2006/relationships/image" Target="../media/image126.png"/><Relationship Id="rId10" Type="http://schemas.openxmlformats.org/officeDocument/2006/relationships/image" Target="../media/image83.svg"/><Relationship Id="rId19" Type="http://schemas.openxmlformats.org/officeDocument/2006/relationships/image" Target="../media/image39.png"/><Relationship Id="rId31" Type="http://schemas.openxmlformats.org/officeDocument/2006/relationships/image" Target="../media/image121.png"/><Relationship Id="rId4" Type="http://schemas.openxmlformats.org/officeDocument/2006/relationships/image" Target="../media/image79.svg"/><Relationship Id="rId9" Type="http://schemas.openxmlformats.org/officeDocument/2006/relationships/image" Target="../media/image82.png"/><Relationship Id="rId14" Type="http://schemas.openxmlformats.org/officeDocument/2006/relationships/image" Target="../media/image34.png"/><Relationship Id="rId22" Type="http://schemas.openxmlformats.org/officeDocument/2006/relationships/image" Target="../media/image45.png"/><Relationship Id="rId27" Type="http://schemas.openxmlformats.org/officeDocument/2006/relationships/image" Target="../media/image42.png"/><Relationship Id="rId30" Type="http://schemas.openxmlformats.org/officeDocument/2006/relationships/image" Target="../media/image120.png"/><Relationship Id="rId35" Type="http://schemas.openxmlformats.org/officeDocument/2006/relationships/image" Target="../media/image125.svg"/><Relationship Id="rId8" Type="http://schemas.openxmlformats.org/officeDocument/2006/relationships/image" Target="../media/image77.svg"/><Relationship Id="rId3"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18" Type="http://schemas.openxmlformats.org/officeDocument/2006/relationships/image" Target="../media/image128.png"/><Relationship Id="rId3" Type="http://schemas.openxmlformats.org/officeDocument/2006/relationships/image" Target="../media/image73.png"/><Relationship Id="rId21" Type="http://schemas.microsoft.com/office/2007/relationships/hdphoto" Target="../media/hdphoto3.wdp"/><Relationship Id="rId7" Type="http://schemas.openxmlformats.org/officeDocument/2006/relationships/image" Target="../media/image98.svg"/><Relationship Id="rId12" Type="http://schemas.openxmlformats.org/officeDocument/2006/relationships/image" Target="../media/image104.png"/><Relationship Id="rId17" Type="http://schemas.openxmlformats.org/officeDocument/2006/relationships/image" Target="../media/image50.png"/><Relationship Id="rId2" Type="http://schemas.openxmlformats.org/officeDocument/2006/relationships/notesSlide" Target="../notesSlides/notesSlide28.xml"/><Relationship Id="rId16" Type="http://schemas.openxmlformats.org/officeDocument/2006/relationships/image" Target="../media/image94.PNG"/><Relationship Id="rId20" Type="http://schemas.openxmlformats.org/officeDocument/2006/relationships/image" Target="../media/image129.png"/><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103.svg"/><Relationship Id="rId24" Type="http://schemas.openxmlformats.org/officeDocument/2006/relationships/image" Target="../media/image6.png"/><Relationship Id="rId5" Type="http://schemas.openxmlformats.org/officeDocument/2006/relationships/image" Target="../media/image96.svg"/><Relationship Id="rId15" Type="http://schemas.openxmlformats.org/officeDocument/2006/relationships/image" Target="../media/image107.svg"/><Relationship Id="rId23" Type="http://schemas.microsoft.com/office/2007/relationships/hdphoto" Target="../media/hdphoto4.wdp"/><Relationship Id="rId10" Type="http://schemas.openxmlformats.org/officeDocument/2006/relationships/image" Target="../media/image102.png"/><Relationship Id="rId19" Type="http://schemas.microsoft.com/office/2007/relationships/hdphoto" Target="../media/hdphoto2.wdp"/><Relationship Id="rId4" Type="http://schemas.openxmlformats.org/officeDocument/2006/relationships/image" Target="../media/image95.png"/><Relationship Id="rId9" Type="http://schemas.openxmlformats.org/officeDocument/2006/relationships/image" Target="../media/image101.svg"/><Relationship Id="rId14" Type="http://schemas.openxmlformats.org/officeDocument/2006/relationships/image" Target="../media/image106.png"/><Relationship Id="rId22" Type="http://schemas.openxmlformats.org/officeDocument/2006/relationships/image" Target="../media/image130.png"/></Relationships>
</file>

<file path=ppt/slides/_rels/slide33.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38.png"/><Relationship Id="rId26" Type="http://schemas.openxmlformats.org/officeDocument/2006/relationships/image" Target="../media/image41.png"/><Relationship Id="rId39" Type="http://schemas.openxmlformats.org/officeDocument/2006/relationships/image" Target="../media/image141.png"/><Relationship Id="rId21" Type="http://schemas.openxmlformats.org/officeDocument/2006/relationships/image" Target="../media/image44.png"/><Relationship Id="rId34" Type="http://schemas.openxmlformats.org/officeDocument/2006/relationships/image" Target="../media/image136.svg"/><Relationship Id="rId42" Type="http://schemas.openxmlformats.org/officeDocument/2006/relationships/image" Target="../media/image48.png"/><Relationship Id="rId7" Type="http://schemas.openxmlformats.org/officeDocument/2006/relationships/image" Target="../media/image82.png"/><Relationship Id="rId2" Type="http://schemas.openxmlformats.org/officeDocument/2006/relationships/notesSlide" Target="../notesSlides/notesSlide29.xml"/><Relationship Id="rId16" Type="http://schemas.openxmlformats.org/officeDocument/2006/relationships/image" Target="../media/image36.png"/><Relationship Id="rId20" Type="http://schemas.openxmlformats.org/officeDocument/2006/relationships/image" Target="../media/image43.png"/><Relationship Id="rId29" Type="http://schemas.openxmlformats.org/officeDocument/2006/relationships/image" Target="../media/image131.png"/><Relationship Id="rId41" Type="http://schemas.openxmlformats.org/officeDocument/2006/relationships/image" Target="../media/image94.PNG"/><Relationship Id="rId1" Type="http://schemas.openxmlformats.org/officeDocument/2006/relationships/slideLayout" Target="../slideLayouts/slideLayout12.xml"/><Relationship Id="rId6" Type="http://schemas.openxmlformats.org/officeDocument/2006/relationships/image" Target="../media/image81.svg"/><Relationship Id="rId11" Type="http://schemas.openxmlformats.org/officeDocument/2006/relationships/image" Target="../media/image76.png"/><Relationship Id="rId24" Type="http://schemas.openxmlformats.org/officeDocument/2006/relationships/image" Target="../media/image47.png"/><Relationship Id="rId32" Type="http://schemas.openxmlformats.org/officeDocument/2006/relationships/image" Target="../media/image134.svg"/><Relationship Id="rId37" Type="http://schemas.openxmlformats.org/officeDocument/2006/relationships/image" Target="../media/image139.png"/><Relationship Id="rId40" Type="http://schemas.openxmlformats.org/officeDocument/2006/relationships/image" Target="../media/image142.svg"/><Relationship Id="rId5" Type="http://schemas.openxmlformats.org/officeDocument/2006/relationships/image" Target="../media/image80.png"/><Relationship Id="rId15" Type="http://schemas.openxmlformats.org/officeDocument/2006/relationships/image" Target="../media/image35.png"/><Relationship Id="rId23" Type="http://schemas.openxmlformats.org/officeDocument/2006/relationships/image" Target="../media/image46.png"/><Relationship Id="rId28" Type="http://schemas.openxmlformats.org/officeDocument/2006/relationships/image" Target="../media/image49.png"/><Relationship Id="rId36" Type="http://schemas.openxmlformats.org/officeDocument/2006/relationships/image" Target="../media/image138.png"/><Relationship Id="rId10" Type="http://schemas.openxmlformats.org/officeDocument/2006/relationships/image" Target="../media/image85.svg"/><Relationship Id="rId19" Type="http://schemas.openxmlformats.org/officeDocument/2006/relationships/image" Target="../media/image39.png"/><Relationship Id="rId31" Type="http://schemas.openxmlformats.org/officeDocument/2006/relationships/image" Target="../media/image133.pn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34.png"/><Relationship Id="rId22" Type="http://schemas.openxmlformats.org/officeDocument/2006/relationships/image" Target="../media/image45.png"/><Relationship Id="rId27" Type="http://schemas.openxmlformats.org/officeDocument/2006/relationships/image" Target="../media/image42.png"/><Relationship Id="rId30" Type="http://schemas.openxmlformats.org/officeDocument/2006/relationships/image" Target="../media/image132.svg"/><Relationship Id="rId35" Type="http://schemas.openxmlformats.org/officeDocument/2006/relationships/image" Target="../media/image137.png"/><Relationship Id="rId43" Type="http://schemas.openxmlformats.org/officeDocument/2006/relationships/image" Target="../media/image6.png"/><Relationship Id="rId8" Type="http://schemas.openxmlformats.org/officeDocument/2006/relationships/image" Target="../media/image83.svg"/><Relationship Id="rId3" Type="http://schemas.openxmlformats.org/officeDocument/2006/relationships/image" Target="../media/image78.png"/><Relationship Id="rId12" Type="http://schemas.openxmlformats.org/officeDocument/2006/relationships/image" Target="../media/image77.svg"/><Relationship Id="rId17" Type="http://schemas.openxmlformats.org/officeDocument/2006/relationships/image" Target="../media/image37.png"/><Relationship Id="rId25" Type="http://schemas.openxmlformats.org/officeDocument/2006/relationships/image" Target="../media/image40.png"/><Relationship Id="rId33" Type="http://schemas.openxmlformats.org/officeDocument/2006/relationships/image" Target="../media/image135.png"/><Relationship Id="rId38" Type="http://schemas.openxmlformats.org/officeDocument/2006/relationships/image" Target="../media/image140.svg"/></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13" Type="http://schemas.microsoft.com/office/2007/relationships/hdphoto" Target="../media/hdphoto5.wdp"/><Relationship Id="rId3" Type="http://schemas.openxmlformats.org/officeDocument/2006/relationships/image" Target="../media/image73.png"/><Relationship Id="rId7" Type="http://schemas.openxmlformats.org/officeDocument/2006/relationships/image" Target="../media/image98.svg"/><Relationship Id="rId12" Type="http://schemas.openxmlformats.org/officeDocument/2006/relationships/image" Target="../media/image143.png"/><Relationship Id="rId17" Type="http://schemas.openxmlformats.org/officeDocument/2006/relationships/image" Target="../media/image6.png"/><Relationship Id="rId2" Type="http://schemas.openxmlformats.org/officeDocument/2006/relationships/notesSlide" Target="../notesSlides/notesSlide30.xml"/><Relationship Id="rId16" Type="http://schemas.openxmlformats.org/officeDocument/2006/relationships/image" Target="../media/image145.png"/><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48.png"/><Relationship Id="rId5" Type="http://schemas.openxmlformats.org/officeDocument/2006/relationships/image" Target="../media/image96.svg"/><Relationship Id="rId15" Type="http://schemas.microsoft.com/office/2007/relationships/hdphoto" Target="../media/hdphoto6.wdp"/><Relationship Id="rId10" Type="http://schemas.openxmlformats.org/officeDocument/2006/relationships/image" Target="../media/image94.PNG"/><Relationship Id="rId4" Type="http://schemas.openxmlformats.org/officeDocument/2006/relationships/image" Target="../media/image95.png"/><Relationship Id="rId9" Type="http://schemas.openxmlformats.org/officeDocument/2006/relationships/image" Target="../media/image107.svg"/><Relationship Id="rId14" Type="http://schemas.openxmlformats.org/officeDocument/2006/relationships/image" Target="../media/image144.png"/></Relationships>
</file>

<file path=ppt/slides/_rels/slide35.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38.png"/><Relationship Id="rId26" Type="http://schemas.openxmlformats.org/officeDocument/2006/relationships/image" Target="../media/image41.png"/><Relationship Id="rId39" Type="http://schemas.openxmlformats.org/officeDocument/2006/relationships/image" Target="../media/image49.png"/><Relationship Id="rId21" Type="http://schemas.openxmlformats.org/officeDocument/2006/relationships/image" Target="../media/image44.png"/><Relationship Id="rId34" Type="http://schemas.openxmlformats.org/officeDocument/2006/relationships/image" Target="../media/image152.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37.png"/><Relationship Id="rId25" Type="http://schemas.openxmlformats.org/officeDocument/2006/relationships/image" Target="../media/image40.png"/><Relationship Id="rId33" Type="http://schemas.openxmlformats.org/officeDocument/2006/relationships/image" Target="../media/image151.svg"/><Relationship Id="rId38" Type="http://schemas.openxmlformats.org/officeDocument/2006/relationships/image" Target="../media/image94.PNG"/><Relationship Id="rId2" Type="http://schemas.openxmlformats.org/officeDocument/2006/relationships/notesSlide" Target="../notesSlides/notesSlide31.xml"/><Relationship Id="rId16" Type="http://schemas.openxmlformats.org/officeDocument/2006/relationships/image" Target="../media/image36.png"/><Relationship Id="rId20" Type="http://schemas.openxmlformats.org/officeDocument/2006/relationships/image" Target="../media/image43.png"/><Relationship Id="rId29" Type="http://schemas.openxmlformats.org/officeDocument/2006/relationships/image" Target="../media/image147.svg"/><Relationship Id="rId1" Type="http://schemas.openxmlformats.org/officeDocument/2006/relationships/slideLayout" Target="../slideLayouts/slideLayout12.xml"/><Relationship Id="rId6" Type="http://schemas.openxmlformats.org/officeDocument/2006/relationships/image" Target="../media/image79.svg"/><Relationship Id="rId11" Type="http://schemas.openxmlformats.org/officeDocument/2006/relationships/image" Target="../media/image84.png"/><Relationship Id="rId24" Type="http://schemas.openxmlformats.org/officeDocument/2006/relationships/image" Target="../media/image47.png"/><Relationship Id="rId32" Type="http://schemas.openxmlformats.org/officeDocument/2006/relationships/image" Target="../media/image150.png"/><Relationship Id="rId37" Type="http://schemas.openxmlformats.org/officeDocument/2006/relationships/image" Target="../media/image155.svg"/><Relationship Id="rId40" Type="http://schemas.openxmlformats.org/officeDocument/2006/relationships/image" Target="../media/image6.png"/><Relationship Id="rId5" Type="http://schemas.openxmlformats.org/officeDocument/2006/relationships/image" Target="../media/image78.png"/><Relationship Id="rId15" Type="http://schemas.openxmlformats.org/officeDocument/2006/relationships/image" Target="../media/image35.png"/><Relationship Id="rId23" Type="http://schemas.openxmlformats.org/officeDocument/2006/relationships/image" Target="../media/image46.png"/><Relationship Id="rId28" Type="http://schemas.openxmlformats.org/officeDocument/2006/relationships/image" Target="../media/image146.png"/><Relationship Id="rId36" Type="http://schemas.openxmlformats.org/officeDocument/2006/relationships/image" Target="../media/image154.png"/><Relationship Id="rId10" Type="http://schemas.openxmlformats.org/officeDocument/2006/relationships/image" Target="../media/image83.svg"/><Relationship Id="rId19" Type="http://schemas.openxmlformats.org/officeDocument/2006/relationships/image" Target="../media/image39.png"/><Relationship Id="rId31" Type="http://schemas.openxmlformats.org/officeDocument/2006/relationships/image" Target="../media/image149.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34.png"/><Relationship Id="rId22" Type="http://schemas.openxmlformats.org/officeDocument/2006/relationships/image" Target="../media/image45.png"/><Relationship Id="rId27" Type="http://schemas.openxmlformats.org/officeDocument/2006/relationships/image" Target="../media/image42.png"/><Relationship Id="rId30" Type="http://schemas.openxmlformats.org/officeDocument/2006/relationships/image" Target="../media/image148.png"/><Relationship Id="rId35" Type="http://schemas.openxmlformats.org/officeDocument/2006/relationships/image" Target="../media/image153.svg"/><Relationship Id="rId8" Type="http://schemas.openxmlformats.org/officeDocument/2006/relationships/image" Target="../media/image81.svg"/><Relationship Id="rId3"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57.png"/><Relationship Id="rId3" Type="http://schemas.openxmlformats.org/officeDocument/2006/relationships/image" Target="../media/image73.png"/><Relationship Id="rId7" Type="http://schemas.openxmlformats.org/officeDocument/2006/relationships/image" Target="../media/image98.svg"/><Relationship Id="rId12" Type="http://schemas.openxmlformats.org/officeDocument/2006/relationships/image" Target="../media/image156.png"/><Relationship Id="rId2" Type="http://schemas.openxmlformats.org/officeDocument/2006/relationships/notesSlide" Target="../notesSlides/notesSlide32.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49.png"/><Relationship Id="rId5" Type="http://schemas.openxmlformats.org/officeDocument/2006/relationships/image" Target="../media/image96.svg"/><Relationship Id="rId15" Type="http://schemas.openxmlformats.org/officeDocument/2006/relationships/image" Target="../media/image158.png"/><Relationship Id="rId10" Type="http://schemas.openxmlformats.org/officeDocument/2006/relationships/image" Target="../media/image94.PNG"/><Relationship Id="rId4" Type="http://schemas.openxmlformats.org/officeDocument/2006/relationships/image" Target="../media/image95.png"/><Relationship Id="rId9" Type="http://schemas.openxmlformats.org/officeDocument/2006/relationships/image" Target="../media/image107.svg"/><Relationship Id="rId14" Type="http://schemas.microsoft.com/office/2007/relationships/hdphoto" Target="../media/hdphoto7.wdp"/></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57.png"/><Relationship Id="rId3" Type="http://schemas.openxmlformats.org/officeDocument/2006/relationships/image" Target="../media/image73.png"/><Relationship Id="rId7" Type="http://schemas.openxmlformats.org/officeDocument/2006/relationships/image" Target="../media/image98.svg"/><Relationship Id="rId12" Type="http://schemas.openxmlformats.org/officeDocument/2006/relationships/image" Target="../media/image156.png"/><Relationship Id="rId2" Type="http://schemas.openxmlformats.org/officeDocument/2006/relationships/notesSlide" Target="../notesSlides/notesSlide3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49.png"/><Relationship Id="rId5" Type="http://schemas.openxmlformats.org/officeDocument/2006/relationships/image" Target="../media/image96.svg"/><Relationship Id="rId15" Type="http://schemas.openxmlformats.org/officeDocument/2006/relationships/image" Target="../media/image158.png"/><Relationship Id="rId10" Type="http://schemas.openxmlformats.org/officeDocument/2006/relationships/image" Target="../media/image94.PNG"/><Relationship Id="rId4" Type="http://schemas.openxmlformats.org/officeDocument/2006/relationships/image" Target="../media/image95.png"/><Relationship Id="rId9" Type="http://schemas.openxmlformats.org/officeDocument/2006/relationships/image" Target="../media/image107.svg"/><Relationship Id="rId1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slide" Target="slide12.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62.svg"/><Relationship Id="rId12"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61.png"/><Relationship Id="rId11" Type="http://schemas.openxmlformats.org/officeDocument/2006/relationships/image" Target="../media/image2.png"/><Relationship Id="rId5" Type="http://schemas.openxmlformats.org/officeDocument/2006/relationships/image" Target="../media/image160.svg"/><Relationship Id="rId10" Type="http://schemas.openxmlformats.org/officeDocument/2006/relationships/image" Target="../media/image164.svg"/><Relationship Id="rId4" Type="http://schemas.openxmlformats.org/officeDocument/2006/relationships/image" Target="../media/image159.png"/><Relationship Id="rId9"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slide" Target="slide12.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hyperlink" Target="https://unctad.org/meetings/es/SessionalDocuments/ares70d1_es.pdf" TargetMode="External"/><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20" Type="http://schemas.openxmlformats.org/officeDocument/2006/relationships/hyperlink" Target="http://habitat3.org/wp-content/uploads/NUA-Spanish.pdf" TargetMode="External"/><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hyperlink" Target="https://sustainabledevelopment.un.org/content/documents/19598Ecuador_ENV_ECUADOR_2018_FINAL.pdf" TargetMode="External"/><Relationship Id="rId24" Type="http://schemas.openxmlformats.org/officeDocument/2006/relationships/image" Target="../media/image3.png"/><Relationship Id="rId5" Type="http://schemas.openxmlformats.org/officeDocument/2006/relationships/image" Target="../media/image12.png"/><Relationship Id="rId15" Type="http://schemas.openxmlformats.org/officeDocument/2006/relationships/image" Target="../media/image19.png"/><Relationship Id="rId23" Type="http://schemas.openxmlformats.org/officeDocument/2006/relationships/image" Target="../media/image25.jpg"/><Relationship Id="rId10" Type="http://schemas.openxmlformats.org/officeDocument/2006/relationships/image" Target="../media/image8.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4.png"/></Relationships>
</file>

<file path=ppt/slides/_rels/slide7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hyperlink" Target="https://unctad.org/meetings/es/SessionalDocuments/ares70d1_es.pdf" TargetMode="External"/><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hyperlink" Target="http://habitat3.org/wp-content/uploads/NUA-Spanish.pdf" TargetMode="Externa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hyperlink" Target="https://sustainabledevelopment.un.org/content/documents/19598Ecuador_ENV_ECUADOR_2018_FINAL.pdf" TargetMode="External"/><Relationship Id="rId24" Type="http://schemas.openxmlformats.org/officeDocument/2006/relationships/image" Target="../media/image3.png"/><Relationship Id="rId5" Type="http://schemas.openxmlformats.org/officeDocument/2006/relationships/image" Target="../media/image14.PNG"/><Relationship Id="rId15" Type="http://schemas.openxmlformats.org/officeDocument/2006/relationships/image" Target="../media/image19.png"/><Relationship Id="rId23" Type="http://schemas.openxmlformats.org/officeDocument/2006/relationships/image" Target="../media/image25.jpg"/><Relationship Id="rId10" Type="http://schemas.openxmlformats.org/officeDocument/2006/relationships/image" Target="../media/image8.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hyperlink" Target="https://cepei.org/documents/lo-que-debes-saber-sobre-el-foro-politico-de-alto-nivel-en-2024/" TargetMode="External"/><Relationship Id="rId10" Type="http://schemas.openxmlformats.org/officeDocument/2006/relationships/image" Target="../media/image3.png"/><Relationship Id="rId4" Type="http://schemas.openxmlformats.org/officeDocument/2006/relationships/image" Target="../media/image27.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76" name="Rectángulo 75">
            <a:extLst>
              <a:ext uri="{FF2B5EF4-FFF2-40B4-BE49-F238E27FC236}">
                <a16:creationId xmlns:a16="http://schemas.microsoft.com/office/drawing/2014/main" id="{5DE49462-67D3-4C47-91C7-296467C82151}"/>
              </a:ext>
            </a:extLst>
          </p:cNvPr>
          <p:cNvSpPr/>
          <p:nvPr/>
        </p:nvSpPr>
        <p:spPr>
          <a:xfrm>
            <a:off x="0" y="0"/>
            <a:ext cx="12192000" cy="6858000"/>
          </a:xfrm>
          <a:prstGeom prst="rect">
            <a:avLst/>
          </a:prstGeom>
          <a:gradFill>
            <a:gsLst>
              <a:gs pos="47000">
                <a:srgbClr val="31185E"/>
              </a:gs>
              <a:gs pos="0">
                <a:srgbClr val="704E9B"/>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CuadroTexto 1">
            <a:extLst>
              <a:ext uri="{FF2B5EF4-FFF2-40B4-BE49-F238E27FC236}">
                <a16:creationId xmlns:a16="http://schemas.microsoft.com/office/drawing/2014/main" id="{B8EF3DF6-0B12-6CFA-BD29-A2F9A776C6A7}"/>
              </a:ext>
            </a:extLst>
          </p:cNvPr>
          <p:cNvSpPr txBox="1"/>
          <p:nvPr/>
        </p:nvSpPr>
        <p:spPr>
          <a:xfrm>
            <a:off x="7022501" y="1850437"/>
            <a:ext cx="4766048" cy="144655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4400" b="0" i="1" u="none" strike="noStrike" kern="0" cap="none" spc="0" normalizeH="0" baseline="0" noProof="0" dirty="0">
                <a:ln>
                  <a:noFill/>
                </a:ln>
                <a:solidFill>
                  <a:srgbClr val="FFFFFF"/>
                </a:solidFill>
                <a:effectLst/>
                <a:uLnTx/>
                <a:uFillTx/>
                <a:latin typeface="Arial" panose="020B0604020202020204" pitchFamily="34" charset="0"/>
                <a:ea typeface="Barlow Condensed Light"/>
                <a:cs typeface="Arial" panose="020B0604020202020204" pitchFamily="34" charset="0"/>
                <a:sym typeface="Barlow Condensed Light"/>
              </a:rPr>
              <a:t>Examen Nacional</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4400" b="0" i="1" u="none" strike="noStrike" kern="0" cap="none" spc="0" normalizeH="0" baseline="0" noProof="0" dirty="0">
                <a:ln>
                  <a:noFill/>
                </a:ln>
                <a:solidFill>
                  <a:srgbClr val="FFFFFF"/>
                </a:solidFill>
                <a:effectLst/>
                <a:uLnTx/>
                <a:uFillTx/>
                <a:latin typeface="Arial" panose="020B0604020202020204" pitchFamily="34" charset="0"/>
                <a:ea typeface="Barlow Condensed Light"/>
                <a:cs typeface="Arial" panose="020B0604020202020204" pitchFamily="34" charset="0"/>
                <a:sym typeface="Barlow Condensed Light"/>
              </a:rPr>
              <a:t>Voluntario 2024</a:t>
            </a:r>
          </a:p>
        </p:txBody>
      </p:sp>
      <p:sp>
        <p:nvSpPr>
          <p:cNvPr id="3" name="CuadroTexto 2">
            <a:extLst>
              <a:ext uri="{FF2B5EF4-FFF2-40B4-BE49-F238E27FC236}">
                <a16:creationId xmlns:a16="http://schemas.microsoft.com/office/drawing/2014/main" id="{E56E374F-111F-0D43-3C02-E532186ACE14}"/>
              </a:ext>
            </a:extLst>
          </p:cNvPr>
          <p:cNvSpPr txBox="1"/>
          <p:nvPr/>
        </p:nvSpPr>
        <p:spPr>
          <a:xfrm>
            <a:off x="7022501" y="3093304"/>
            <a:ext cx="4770858" cy="984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5800" b="1"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rlow Condensed Light"/>
              </a:rPr>
              <a:t>Agenda 2030</a:t>
            </a:r>
            <a:endParaRPr kumimoji="0" lang="es-EC" sz="5800" b="1"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nvGrpSpPr>
          <p:cNvPr id="80" name="Grupo 79">
            <a:extLst>
              <a:ext uri="{FF2B5EF4-FFF2-40B4-BE49-F238E27FC236}">
                <a16:creationId xmlns:a16="http://schemas.microsoft.com/office/drawing/2014/main" id="{5CC59750-FC94-4345-974F-FD523662F145}"/>
              </a:ext>
            </a:extLst>
          </p:cNvPr>
          <p:cNvGrpSpPr/>
          <p:nvPr/>
        </p:nvGrpSpPr>
        <p:grpSpPr>
          <a:xfrm>
            <a:off x="-12513784" y="-11871765"/>
            <a:ext cx="37509994" cy="31228020"/>
            <a:chOff x="-12513784" y="-11871765"/>
            <a:chExt cx="37509994" cy="31228020"/>
          </a:xfrm>
        </p:grpSpPr>
        <p:sp>
          <p:nvSpPr>
            <p:cNvPr id="48" name="Rectángulo 47">
              <a:extLst>
                <a:ext uri="{FF2B5EF4-FFF2-40B4-BE49-F238E27FC236}">
                  <a16:creationId xmlns:a16="http://schemas.microsoft.com/office/drawing/2014/main" id="{6E37C2D1-46B5-4D3F-95A8-5430C84B77E1}"/>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Rectángulo 48">
              <a:extLst>
                <a:ext uri="{FF2B5EF4-FFF2-40B4-BE49-F238E27FC236}">
                  <a16:creationId xmlns:a16="http://schemas.microsoft.com/office/drawing/2014/main" id="{67752699-329A-47AD-ADC6-34904415A6FF}"/>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Rectángulo 49">
              <a:extLst>
                <a:ext uri="{FF2B5EF4-FFF2-40B4-BE49-F238E27FC236}">
                  <a16:creationId xmlns:a16="http://schemas.microsoft.com/office/drawing/2014/main" id="{31CE46FE-870C-4DAD-8036-AB344CFF1EE2}"/>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Rectángulo 50">
              <a:extLst>
                <a:ext uri="{FF2B5EF4-FFF2-40B4-BE49-F238E27FC236}">
                  <a16:creationId xmlns:a16="http://schemas.microsoft.com/office/drawing/2014/main" id="{A20E33F9-679B-4845-87D5-456A8E56FEC5}"/>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73" name="Imagen 72">
            <a:extLst>
              <a:ext uri="{FF2B5EF4-FFF2-40B4-BE49-F238E27FC236}">
                <a16:creationId xmlns:a16="http://schemas.microsoft.com/office/drawing/2014/main" id="{3F6DFA7C-4DE0-440B-8407-DEDC3C654FFF}"/>
              </a:ext>
            </a:extLst>
          </p:cNvPr>
          <p:cNvPicPr>
            <a:picLocks noChangeAspect="1"/>
          </p:cNvPicPr>
          <p:nvPr/>
        </p:nvPicPr>
        <p:blipFill>
          <a:blip r:embed="rId3"/>
          <a:srcRect l="4885" r="13311" b="514"/>
          <a:stretch>
            <a:fillRect/>
          </a:stretch>
        </p:blipFill>
        <p:spPr>
          <a:xfrm>
            <a:off x="136275" y="-962985"/>
            <a:ext cx="5656792" cy="4654661"/>
          </a:xfrm>
          <a:custGeom>
            <a:avLst/>
            <a:gdLst>
              <a:gd name="connsiteX0" fmla="*/ 1925064 w 5656792"/>
              <a:gd name="connsiteY0" fmla="*/ 0 h 4654661"/>
              <a:gd name="connsiteX1" fmla="*/ 5656792 w 5656792"/>
              <a:gd name="connsiteY1" fmla="*/ 0 h 4654661"/>
              <a:gd name="connsiteX2" fmla="*/ 4605766 w 5656792"/>
              <a:gd name="connsiteY2" fmla="*/ 2454221 h 4654661"/>
              <a:gd name="connsiteX3" fmla="*/ 4395356 w 5656792"/>
              <a:gd name="connsiteY3" fmla="*/ 2814550 h 4654661"/>
              <a:gd name="connsiteX4" fmla="*/ 4392321 w 5656792"/>
              <a:gd name="connsiteY4" fmla="*/ 2818600 h 4654661"/>
              <a:gd name="connsiteX5" fmla="*/ 1189629 w 5656792"/>
              <a:gd name="connsiteY5" fmla="*/ 4654661 h 4654661"/>
              <a:gd name="connsiteX6" fmla="*/ 0 w 5656792"/>
              <a:gd name="connsiteY6" fmla="*/ 4475508 h 465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6792" h="4654661">
                <a:moveTo>
                  <a:pt x="1925064" y="0"/>
                </a:moveTo>
                <a:lnTo>
                  <a:pt x="5656792" y="0"/>
                </a:lnTo>
                <a:lnTo>
                  <a:pt x="4605766" y="2454221"/>
                </a:lnTo>
                <a:cubicBezTo>
                  <a:pt x="4537990" y="2582766"/>
                  <a:pt x="4467178" y="2703213"/>
                  <a:pt x="4395356" y="2814550"/>
                </a:cubicBezTo>
                <a:lnTo>
                  <a:pt x="4392321" y="2818600"/>
                </a:lnTo>
                <a:cubicBezTo>
                  <a:pt x="3991731" y="3503833"/>
                  <a:pt x="3042861" y="4654661"/>
                  <a:pt x="1189629" y="4654661"/>
                </a:cubicBezTo>
                <a:cubicBezTo>
                  <a:pt x="769819" y="4654661"/>
                  <a:pt x="370242" y="4594944"/>
                  <a:pt x="0" y="4475508"/>
                </a:cubicBezTo>
                <a:close/>
              </a:path>
            </a:pathLst>
          </a:custGeom>
        </p:spPr>
      </p:pic>
      <p:sp>
        <p:nvSpPr>
          <p:cNvPr id="4" name="Freeform 9">
            <a:extLst>
              <a:ext uri="{FF2B5EF4-FFF2-40B4-BE49-F238E27FC236}">
                <a16:creationId xmlns:a16="http://schemas.microsoft.com/office/drawing/2014/main" id="{B24BFE83-9017-4016-91B6-39F18C3DE1CB}"/>
              </a:ext>
            </a:extLst>
          </p:cNvPr>
          <p:cNvSpPr>
            <a:spLocks/>
          </p:cNvSpPr>
          <p:nvPr/>
        </p:nvSpPr>
        <p:spPr bwMode="auto">
          <a:xfrm>
            <a:off x="136275" y="-4177883"/>
            <a:ext cx="7033580" cy="7869559"/>
          </a:xfrm>
          <a:custGeom>
            <a:avLst/>
            <a:gdLst>
              <a:gd name="T0" fmla="*/ 0 w 6953"/>
              <a:gd name="T1" fmla="*/ 7598 h 7775"/>
              <a:gd name="T2" fmla="*/ 1176 w 6953"/>
              <a:gd name="T3" fmla="*/ 7775 h 7775"/>
              <a:gd name="T4" fmla="*/ 4342 w 6953"/>
              <a:gd name="T5" fmla="*/ 5961 h 7775"/>
              <a:gd name="T6" fmla="*/ 4345 w 6953"/>
              <a:gd name="T7" fmla="*/ 5957 h 7775"/>
              <a:gd name="T8" fmla="*/ 4553 w 6953"/>
              <a:gd name="T9" fmla="*/ 5601 h 7775"/>
              <a:gd name="T10" fmla="*/ 6953 w 6953"/>
              <a:gd name="T11" fmla="*/ 0 h 7775"/>
              <a:gd name="T12" fmla="*/ 3270 w 6953"/>
              <a:gd name="T13" fmla="*/ 0 h 7775"/>
              <a:gd name="T14" fmla="*/ 0 w 6953"/>
              <a:gd name="T15" fmla="*/ 7598 h 7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53" h="7775">
                <a:moveTo>
                  <a:pt x="0" y="7598"/>
                </a:moveTo>
                <a:cubicBezTo>
                  <a:pt x="366" y="7716"/>
                  <a:pt x="761" y="7775"/>
                  <a:pt x="1176" y="7775"/>
                </a:cubicBezTo>
                <a:cubicBezTo>
                  <a:pt x="3008" y="7775"/>
                  <a:pt x="3946" y="6638"/>
                  <a:pt x="4342" y="5961"/>
                </a:cubicBezTo>
                <a:lnTo>
                  <a:pt x="4345" y="5957"/>
                </a:lnTo>
                <a:cubicBezTo>
                  <a:pt x="4416" y="5847"/>
                  <a:pt x="4486" y="5728"/>
                  <a:pt x="4553" y="5601"/>
                </a:cubicBezTo>
                <a:lnTo>
                  <a:pt x="6953" y="0"/>
                </a:lnTo>
                <a:lnTo>
                  <a:pt x="3270" y="0"/>
                </a:lnTo>
                <a:lnTo>
                  <a:pt x="0" y="7598"/>
                </a:lnTo>
                <a:close/>
              </a:path>
            </a:pathLst>
          </a:custGeom>
          <a:gradFill>
            <a:gsLst>
              <a:gs pos="74000">
                <a:srgbClr val="704E9B">
                  <a:alpha val="18000"/>
                </a:srgbClr>
              </a:gs>
              <a:gs pos="34000">
                <a:srgbClr val="3C3274"/>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Freeform 12">
            <a:extLst>
              <a:ext uri="{FF2B5EF4-FFF2-40B4-BE49-F238E27FC236}">
                <a16:creationId xmlns:a16="http://schemas.microsoft.com/office/drawing/2014/main" id="{82627B4B-E4CC-4E05-B809-CEE71964C487}"/>
              </a:ext>
            </a:extLst>
          </p:cNvPr>
          <p:cNvSpPr>
            <a:spLocks/>
          </p:cNvSpPr>
          <p:nvPr/>
        </p:nvSpPr>
        <p:spPr bwMode="auto">
          <a:xfrm>
            <a:off x="-709895" y="3449581"/>
            <a:ext cx="6432130" cy="6913986"/>
          </a:xfrm>
          <a:custGeom>
            <a:avLst/>
            <a:gdLst>
              <a:gd name="T0" fmla="*/ 1058 w 7419"/>
              <a:gd name="T1" fmla="*/ 6013 h 7973"/>
              <a:gd name="T2" fmla="*/ 2723 w 7419"/>
              <a:gd name="T3" fmla="*/ 2221 h 7973"/>
              <a:gd name="T4" fmla="*/ 6003 w 7419"/>
              <a:gd name="T5" fmla="*/ 197 h 7973"/>
              <a:gd name="T6" fmla="*/ 6346 w 7419"/>
              <a:gd name="T7" fmla="*/ 213 h 7973"/>
              <a:gd name="T8" fmla="*/ 6370 w 7419"/>
              <a:gd name="T9" fmla="*/ 215 h 7973"/>
              <a:gd name="T10" fmla="*/ 6413 w 7419"/>
              <a:gd name="T11" fmla="*/ 218 h 7973"/>
              <a:gd name="T12" fmla="*/ 6721 w 7419"/>
              <a:gd name="T13" fmla="*/ 261 h 7973"/>
              <a:gd name="T14" fmla="*/ 6755 w 7419"/>
              <a:gd name="T15" fmla="*/ 268 h 7973"/>
              <a:gd name="T16" fmla="*/ 6775 w 7419"/>
              <a:gd name="T17" fmla="*/ 272 h 7973"/>
              <a:gd name="T18" fmla="*/ 7045 w 7419"/>
              <a:gd name="T19" fmla="*/ 335 h 7973"/>
              <a:gd name="T20" fmla="*/ 7063 w 7419"/>
              <a:gd name="T21" fmla="*/ 340 h 7973"/>
              <a:gd name="T22" fmla="*/ 7075 w 7419"/>
              <a:gd name="T23" fmla="*/ 343 h 7973"/>
              <a:gd name="T24" fmla="*/ 7076 w 7419"/>
              <a:gd name="T25" fmla="*/ 343 h 7973"/>
              <a:gd name="T26" fmla="*/ 7154 w 7419"/>
              <a:gd name="T27" fmla="*/ 368 h 7973"/>
              <a:gd name="T28" fmla="*/ 3897 w 7419"/>
              <a:gd name="T29" fmla="*/ 7973 h 7973"/>
              <a:gd name="T30" fmla="*/ 4111 w 7419"/>
              <a:gd name="T31" fmla="*/ 7973 h 7973"/>
              <a:gd name="T32" fmla="*/ 7419 w 7419"/>
              <a:gd name="T33" fmla="*/ 252 h 7973"/>
              <a:gd name="T34" fmla="*/ 7288 w 7419"/>
              <a:gd name="T35" fmla="*/ 206 h 7973"/>
              <a:gd name="T36" fmla="*/ 7131 w 7419"/>
              <a:gd name="T37" fmla="*/ 154 h 7973"/>
              <a:gd name="T38" fmla="*/ 7110 w 7419"/>
              <a:gd name="T39" fmla="*/ 148 h 7973"/>
              <a:gd name="T40" fmla="*/ 7099 w 7419"/>
              <a:gd name="T41" fmla="*/ 145 h 7973"/>
              <a:gd name="T42" fmla="*/ 6813 w 7419"/>
              <a:gd name="T43" fmla="*/ 78 h 7973"/>
              <a:gd name="T44" fmla="*/ 6795 w 7419"/>
              <a:gd name="T45" fmla="*/ 75 h 7973"/>
              <a:gd name="T46" fmla="*/ 6756 w 7419"/>
              <a:gd name="T47" fmla="*/ 67 h 7973"/>
              <a:gd name="T48" fmla="*/ 6433 w 7419"/>
              <a:gd name="T49" fmla="*/ 22 h 7973"/>
              <a:gd name="T50" fmla="*/ 6385 w 7419"/>
              <a:gd name="T51" fmla="*/ 18 h 7973"/>
              <a:gd name="T52" fmla="*/ 6363 w 7419"/>
              <a:gd name="T53" fmla="*/ 16 h 7973"/>
              <a:gd name="T54" fmla="*/ 6003 w 7419"/>
              <a:gd name="T55" fmla="*/ 0 h 7973"/>
              <a:gd name="T56" fmla="*/ 2545 w 7419"/>
              <a:gd name="T57" fmla="*/ 2135 h 7973"/>
              <a:gd name="T58" fmla="*/ 2544 w 7419"/>
              <a:gd name="T59" fmla="*/ 2137 h 7973"/>
              <a:gd name="T60" fmla="*/ 877 w 7419"/>
              <a:gd name="T61" fmla="*/ 5934 h 7973"/>
              <a:gd name="T62" fmla="*/ 0 w 7419"/>
              <a:gd name="T63" fmla="*/ 7973 h 7973"/>
              <a:gd name="T64" fmla="*/ 214 w 7419"/>
              <a:gd name="T65" fmla="*/ 7973 h 7973"/>
              <a:gd name="T66" fmla="*/ 1058 w 7419"/>
              <a:gd name="T67" fmla="*/ 6013 h 7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19" h="7973">
                <a:moveTo>
                  <a:pt x="1058" y="6013"/>
                </a:moveTo>
                <a:lnTo>
                  <a:pt x="2723" y="2221"/>
                </a:lnTo>
                <a:cubicBezTo>
                  <a:pt x="3029" y="1611"/>
                  <a:pt x="3959" y="197"/>
                  <a:pt x="6003" y="197"/>
                </a:cubicBezTo>
                <a:cubicBezTo>
                  <a:pt x="6108" y="197"/>
                  <a:pt x="6217" y="202"/>
                  <a:pt x="6346" y="213"/>
                </a:cubicBezTo>
                <a:lnTo>
                  <a:pt x="6370" y="215"/>
                </a:lnTo>
                <a:cubicBezTo>
                  <a:pt x="6384" y="216"/>
                  <a:pt x="6398" y="217"/>
                  <a:pt x="6413" y="218"/>
                </a:cubicBezTo>
                <a:cubicBezTo>
                  <a:pt x="6520" y="229"/>
                  <a:pt x="6623" y="243"/>
                  <a:pt x="6721" y="261"/>
                </a:cubicBezTo>
                <a:cubicBezTo>
                  <a:pt x="6732" y="263"/>
                  <a:pt x="6743" y="265"/>
                  <a:pt x="6755" y="268"/>
                </a:cubicBezTo>
                <a:lnTo>
                  <a:pt x="6775" y="272"/>
                </a:lnTo>
                <a:cubicBezTo>
                  <a:pt x="6871" y="291"/>
                  <a:pt x="6962" y="312"/>
                  <a:pt x="7045" y="335"/>
                </a:cubicBezTo>
                <a:cubicBezTo>
                  <a:pt x="7051" y="337"/>
                  <a:pt x="7057" y="338"/>
                  <a:pt x="7063" y="340"/>
                </a:cubicBezTo>
                <a:cubicBezTo>
                  <a:pt x="7067" y="341"/>
                  <a:pt x="7071" y="342"/>
                  <a:pt x="7075" y="343"/>
                </a:cubicBezTo>
                <a:lnTo>
                  <a:pt x="7076" y="343"/>
                </a:lnTo>
                <a:cubicBezTo>
                  <a:pt x="7103" y="351"/>
                  <a:pt x="7128" y="359"/>
                  <a:pt x="7154" y="368"/>
                </a:cubicBezTo>
                <a:lnTo>
                  <a:pt x="3897" y="7973"/>
                </a:lnTo>
                <a:lnTo>
                  <a:pt x="4111" y="7973"/>
                </a:lnTo>
                <a:lnTo>
                  <a:pt x="7419" y="252"/>
                </a:lnTo>
                <a:lnTo>
                  <a:pt x="7288" y="206"/>
                </a:lnTo>
                <a:cubicBezTo>
                  <a:pt x="7238" y="188"/>
                  <a:pt x="7186" y="170"/>
                  <a:pt x="7131" y="154"/>
                </a:cubicBezTo>
                <a:cubicBezTo>
                  <a:pt x="7124" y="152"/>
                  <a:pt x="7117" y="150"/>
                  <a:pt x="7110" y="148"/>
                </a:cubicBezTo>
                <a:cubicBezTo>
                  <a:pt x="7107" y="147"/>
                  <a:pt x="7103" y="147"/>
                  <a:pt x="7099" y="145"/>
                </a:cubicBezTo>
                <a:cubicBezTo>
                  <a:pt x="7011" y="121"/>
                  <a:pt x="6914" y="98"/>
                  <a:pt x="6813" y="78"/>
                </a:cubicBezTo>
                <a:lnTo>
                  <a:pt x="6795" y="75"/>
                </a:lnTo>
                <a:cubicBezTo>
                  <a:pt x="6782" y="72"/>
                  <a:pt x="6769" y="69"/>
                  <a:pt x="6756" y="67"/>
                </a:cubicBezTo>
                <a:cubicBezTo>
                  <a:pt x="6653" y="48"/>
                  <a:pt x="6544" y="33"/>
                  <a:pt x="6433" y="22"/>
                </a:cubicBezTo>
                <a:cubicBezTo>
                  <a:pt x="6417" y="21"/>
                  <a:pt x="6401" y="19"/>
                  <a:pt x="6385" y="18"/>
                </a:cubicBezTo>
                <a:lnTo>
                  <a:pt x="6363" y="16"/>
                </a:lnTo>
                <a:cubicBezTo>
                  <a:pt x="6228" y="5"/>
                  <a:pt x="6113" y="0"/>
                  <a:pt x="6003" y="0"/>
                </a:cubicBezTo>
                <a:cubicBezTo>
                  <a:pt x="3846" y="0"/>
                  <a:pt x="2866" y="1493"/>
                  <a:pt x="2545" y="2135"/>
                </a:cubicBezTo>
                <a:lnTo>
                  <a:pt x="2544" y="2137"/>
                </a:lnTo>
                <a:lnTo>
                  <a:pt x="877" y="5934"/>
                </a:lnTo>
                <a:lnTo>
                  <a:pt x="0" y="7973"/>
                </a:lnTo>
                <a:lnTo>
                  <a:pt x="214" y="7973"/>
                </a:lnTo>
                <a:lnTo>
                  <a:pt x="1058" y="60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CuadroTexto 5">
            <a:extLst>
              <a:ext uri="{FF2B5EF4-FFF2-40B4-BE49-F238E27FC236}">
                <a16:creationId xmlns:a16="http://schemas.microsoft.com/office/drawing/2014/main" id="{1871BB0E-12A4-2E56-B03E-84488E413DB0}"/>
              </a:ext>
            </a:extLst>
          </p:cNvPr>
          <p:cNvSpPr txBox="1"/>
          <p:nvPr/>
        </p:nvSpPr>
        <p:spPr>
          <a:xfrm>
            <a:off x="8309370" y="4366449"/>
            <a:ext cx="2978884" cy="592470"/>
          </a:xfrm>
          <a:prstGeom prst="rect">
            <a:avLst/>
          </a:prstGeom>
          <a:noFill/>
        </p:spPr>
        <p:txBody>
          <a:bodyPr wrap="square" rtlCol="0">
            <a:spAutoFit/>
          </a:bodyPr>
          <a:lstStyle/>
          <a:p>
            <a:pPr marL="0" marR="0" lvl="0" indent="0" algn="ctr" defTabSz="914400" rtl="0" eaLnBrk="1" fontAlgn="auto" latinLnBrk="0" hangingPunct="1">
              <a:lnSpc>
                <a:spcPts val="3600"/>
              </a:lnSpc>
              <a:spcBef>
                <a:spcPts val="0"/>
              </a:spcBef>
              <a:spcAft>
                <a:spcPts val="0"/>
              </a:spcAft>
              <a:buClr>
                <a:srgbClr val="000000"/>
              </a:buClr>
              <a:buSzTx/>
              <a:buFont typeface="Arial"/>
              <a:buNone/>
              <a:tabLst/>
              <a:defRPr/>
            </a:pPr>
            <a:r>
              <a:rPr kumimoji="0" lang="es-ES" sz="60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ECUADOR</a:t>
            </a:r>
            <a:endParaRPr kumimoji="0" lang="es-EC" sz="54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endParaRPr>
          </a:p>
        </p:txBody>
      </p:sp>
      <p:grpSp>
        <p:nvGrpSpPr>
          <p:cNvPr id="7" name="Grupo 6">
            <a:extLst>
              <a:ext uri="{FF2B5EF4-FFF2-40B4-BE49-F238E27FC236}">
                <a16:creationId xmlns:a16="http://schemas.microsoft.com/office/drawing/2014/main" id="{7B1633E4-3ACC-DAB0-F99B-87FB8B3213D5}"/>
              </a:ext>
            </a:extLst>
          </p:cNvPr>
          <p:cNvGrpSpPr/>
          <p:nvPr/>
        </p:nvGrpSpPr>
        <p:grpSpPr>
          <a:xfrm>
            <a:off x="8065837" y="4191463"/>
            <a:ext cx="3588455" cy="609970"/>
            <a:chOff x="2212483" y="7467120"/>
            <a:chExt cx="3588455" cy="609970"/>
          </a:xfrm>
        </p:grpSpPr>
        <p:sp>
          <p:nvSpPr>
            <p:cNvPr id="13" name="Forma libre: forma 12">
              <a:extLst>
                <a:ext uri="{FF2B5EF4-FFF2-40B4-BE49-F238E27FC236}">
                  <a16:creationId xmlns:a16="http://schemas.microsoft.com/office/drawing/2014/main" id="{6AE89101-F841-7060-C4EE-848E43ED27CB}"/>
                </a:ext>
              </a:extLst>
            </p:cNvPr>
            <p:cNvSpPr/>
            <p:nvPr/>
          </p:nvSpPr>
          <p:spPr>
            <a:xfrm>
              <a:off x="5305844" y="7494307"/>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9" name="Grupo 8">
              <a:extLst>
                <a:ext uri="{FF2B5EF4-FFF2-40B4-BE49-F238E27FC236}">
                  <a16:creationId xmlns:a16="http://schemas.microsoft.com/office/drawing/2014/main" id="{083B20E2-48A0-F9AC-5B44-B06FF45C00EE}"/>
                </a:ext>
              </a:extLst>
            </p:cNvPr>
            <p:cNvGrpSpPr/>
            <p:nvPr/>
          </p:nvGrpSpPr>
          <p:grpSpPr>
            <a:xfrm>
              <a:off x="2212483" y="7467120"/>
              <a:ext cx="429688" cy="609970"/>
              <a:chOff x="4625089" y="3598820"/>
              <a:chExt cx="1040927" cy="435767"/>
            </a:xfrm>
          </p:grpSpPr>
          <p:sp>
            <p:nvSpPr>
              <p:cNvPr id="10" name="Rectángulo 9">
                <a:extLst>
                  <a:ext uri="{FF2B5EF4-FFF2-40B4-BE49-F238E27FC236}">
                    <a16:creationId xmlns:a16="http://schemas.microsoft.com/office/drawing/2014/main" id="{E39F56CD-B289-2E26-CED1-50268E266A55}"/>
                  </a:ext>
                </a:extLst>
              </p:cNvPr>
              <p:cNvSpPr/>
              <p:nvPr/>
            </p:nvSpPr>
            <p:spPr>
              <a:xfrm>
                <a:off x="4625089" y="3598820"/>
                <a:ext cx="1040925" cy="208459"/>
              </a:xfrm>
              <a:prstGeom prst="rect">
                <a:avLst/>
              </a:prstGeom>
              <a:solidFill>
                <a:srgbClr val="FFC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Rectángulo 10">
                <a:extLst>
                  <a:ext uri="{FF2B5EF4-FFF2-40B4-BE49-F238E27FC236}">
                    <a16:creationId xmlns:a16="http://schemas.microsoft.com/office/drawing/2014/main" id="{64D28C12-D739-C53C-0FF9-B04E3F4D38D8}"/>
                  </a:ext>
                </a:extLst>
              </p:cNvPr>
              <p:cNvSpPr/>
              <p:nvPr/>
            </p:nvSpPr>
            <p:spPr>
              <a:xfrm>
                <a:off x="4625091" y="3807280"/>
                <a:ext cx="1040925" cy="119742"/>
              </a:xfrm>
              <a:prstGeom prst="rect">
                <a:avLst/>
              </a:prstGeom>
              <a:solidFill>
                <a:srgbClr val="000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 name="Rectángulo 11">
                <a:extLst>
                  <a:ext uri="{FF2B5EF4-FFF2-40B4-BE49-F238E27FC236}">
                    <a16:creationId xmlns:a16="http://schemas.microsoft.com/office/drawing/2014/main" id="{53DFD465-024B-951A-5334-D794E853325C}"/>
                  </a:ext>
                </a:extLst>
              </p:cNvPr>
              <p:cNvSpPr/>
              <p:nvPr/>
            </p:nvSpPr>
            <p:spPr>
              <a:xfrm>
                <a:off x="4625089" y="3920934"/>
                <a:ext cx="1040925" cy="113653"/>
              </a:xfrm>
              <a:prstGeom prst="rect">
                <a:avLst/>
              </a:prstGeom>
              <a:solidFill>
                <a:srgbClr val="FE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pic>
        <p:nvPicPr>
          <p:cNvPr id="8" name="Imagen 7">
            <a:extLst>
              <a:ext uri="{FF2B5EF4-FFF2-40B4-BE49-F238E27FC236}">
                <a16:creationId xmlns:a16="http://schemas.microsoft.com/office/drawing/2014/main" id="{585502AC-0814-E3CB-6A97-86EB6D7EF603}"/>
              </a:ext>
            </a:extLst>
          </p:cNvPr>
          <p:cNvPicPr>
            <a:picLocks noChangeAspect="1"/>
          </p:cNvPicPr>
          <p:nvPr/>
        </p:nvPicPr>
        <p:blipFill>
          <a:blip r:embed="rId4"/>
          <a:stretch>
            <a:fillRect/>
          </a:stretch>
        </p:blipFill>
        <p:spPr>
          <a:xfrm>
            <a:off x="8146432" y="4366450"/>
            <a:ext cx="277724" cy="333268"/>
          </a:xfrm>
          <a:prstGeom prst="rect">
            <a:avLst/>
          </a:prstGeom>
        </p:spPr>
      </p:pic>
      <p:pic>
        <p:nvPicPr>
          <p:cNvPr id="14" name="Imagen 13">
            <a:extLst>
              <a:ext uri="{FF2B5EF4-FFF2-40B4-BE49-F238E27FC236}">
                <a16:creationId xmlns:a16="http://schemas.microsoft.com/office/drawing/2014/main" id="{458D8642-33E7-0106-5839-70AAAA0D4CAB}"/>
              </a:ext>
            </a:extLst>
          </p:cNvPr>
          <p:cNvPicPr>
            <a:picLocks noChangeAspect="1"/>
          </p:cNvPicPr>
          <p:nvPr/>
        </p:nvPicPr>
        <p:blipFill rotWithShape="1">
          <a:blip r:embed="rId5"/>
          <a:srcRect l="17841" t="43453" r="12592" b="42861"/>
          <a:stretch/>
        </p:blipFill>
        <p:spPr>
          <a:xfrm>
            <a:off x="4808195" y="5813721"/>
            <a:ext cx="4770858" cy="9385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9" name="Pentágono 28">
            <a:extLst>
              <a:ext uri="{FF2B5EF4-FFF2-40B4-BE49-F238E27FC236}">
                <a16:creationId xmlns:a16="http://schemas.microsoft.com/office/drawing/2014/main" id="{8DE4DD76-B224-D15C-AE9A-49E07F88D935}"/>
              </a:ext>
            </a:extLst>
          </p:cNvPr>
          <p:cNvSpPr/>
          <p:nvPr/>
        </p:nvSpPr>
        <p:spPr>
          <a:xfrm>
            <a:off x="13151080" y="-1927148"/>
            <a:ext cx="10368809" cy="9875057"/>
          </a:xfrm>
          <a:prstGeom prst="pent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7" name="CuadroTexto 66">
            <a:extLst>
              <a:ext uri="{FF2B5EF4-FFF2-40B4-BE49-F238E27FC236}">
                <a16:creationId xmlns:a16="http://schemas.microsoft.com/office/drawing/2014/main" id="{0BEEA017-637D-EAB5-71BE-9F79129756E5}"/>
              </a:ext>
            </a:extLst>
          </p:cNvPr>
          <p:cNvSpPr txBox="1"/>
          <p:nvPr/>
        </p:nvSpPr>
        <p:spPr>
          <a:xfrm>
            <a:off x="2177219" y="5753479"/>
            <a:ext cx="2894283"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lumMod val="50000"/>
                    <a:lumOff val="50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https://sdgpush.undp.org/</a:t>
            </a:r>
            <a:endParaRPr kumimoji="0" lang="es-EC" sz="1600" b="0" i="0" u="none" strike="noStrike" kern="0" cap="none" spc="0" normalizeH="0" baseline="0" noProof="0" dirty="0">
              <a:ln>
                <a:noFill/>
              </a:ln>
              <a:solidFill>
                <a:srgbClr val="000000">
                  <a:lumMod val="50000"/>
                  <a:lumOff val="50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Imagen 27">
            <a:extLst>
              <a:ext uri="{FF2B5EF4-FFF2-40B4-BE49-F238E27FC236}">
                <a16:creationId xmlns:a16="http://schemas.microsoft.com/office/drawing/2014/main" id="{65B85B20-E5FA-2FFC-6158-E0B2C4E0EAF4}"/>
              </a:ext>
            </a:extLst>
          </p:cNvPr>
          <p:cNvPicPr>
            <a:picLocks noChangeAspect="1"/>
          </p:cNvPicPr>
          <p:nvPr/>
        </p:nvPicPr>
        <p:blipFill rotWithShape="1">
          <a:blip r:embed="rId3"/>
          <a:srcRect t="10946" b="21705"/>
          <a:stretch/>
        </p:blipFill>
        <p:spPr>
          <a:xfrm>
            <a:off x="730077" y="1725244"/>
            <a:ext cx="2894284" cy="878164"/>
          </a:xfrm>
          <a:prstGeom prst="rect">
            <a:avLst/>
          </a:prstGeom>
        </p:spPr>
      </p:pic>
      <p:sp>
        <p:nvSpPr>
          <p:cNvPr id="31" name="Rectángulo: esquinas redondeadas 30">
            <a:extLst>
              <a:ext uri="{FF2B5EF4-FFF2-40B4-BE49-F238E27FC236}">
                <a16:creationId xmlns:a16="http://schemas.microsoft.com/office/drawing/2014/main" id="{EAB88EA9-8A95-7EBB-59E1-DD0D07F6E631}"/>
              </a:ext>
            </a:extLst>
          </p:cNvPr>
          <p:cNvSpPr/>
          <p:nvPr/>
        </p:nvSpPr>
        <p:spPr>
          <a:xfrm>
            <a:off x="14025390" y="2523120"/>
            <a:ext cx="4628194" cy="2481735"/>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ángulo 31">
            <a:extLst>
              <a:ext uri="{FF2B5EF4-FFF2-40B4-BE49-F238E27FC236}">
                <a16:creationId xmlns:a16="http://schemas.microsoft.com/office/drawing/2014/main" id="{7A1EE75F-1E50-B783-0D6C-7FA1B7F1CE9D}"/>
              </a:ext>
            </a:extLst>
          </p:cNvPr>
          <p:cNvSpPr/>
          <p:nvPr/>
        </p:nvSpPr>
        <p:spPr>
          <a:xfrm>
            <a:off x="14599048" y="3082851"/>
            <a:ext cx="4054535"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94;p4">
            <a:extLst>
              <a:ext uri="{FF2B5EF4-FFF2-40B4-BE49-F238E27FC236}">
                <a16:creationId xmlns:a16="http://schemas.microsoft.com/office/drawing/2014/main" id="{E3A18961-41BA-A9EE-4126-83CEEFB286E9}"/>
              </a:ext>
            </a:extLst>
          </p:cNvPr>
          <p:cNvSpPr txBox="1"/>
          <p:nvPr/>
        </p:nvSpPr>
        <p:spPr>
          <a:xfrm>
            <a:off x="15392472" y="2524559"/>
            <a:ext cx="2330952" cy="646276"/>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rPr>
              <a:t>ECUADOR</a:t>
            </a:r>
            <a:endParaRPr kumimoji="0"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endParaRPr>
          </a:p>
        </p:txBody>
      </p:sp>
      <p:pic>
        <p:nvPicPr>
          <p:cNvPr id="39" name="Imagen 38">
            <a:extLst>
              <a:ext uri="{FF2B5EF4-FFF2-40B4-BE49-F238E27FC236}">
                <a16:creationId xmlns:a16="http://schemas.microsoft.com/office/drawing/2014/main" id="{AF0629BC-BE14-29C2-374A-A6F91C5A7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9746" y="3789122"/>
            <a:ext cx="3747792" cy="492090"/>
          </a:xfrm>
          <a:prstGeom prst="rect">
            <a:avLst/>
          </a:prstGeom>
        </p:spPr>
      </p:pic>
      <p:sp>
        <p:nvSpPr>
          <p:cNvPr id="40" name="CuadroTexto 39">
            <a:extLst>
              <a:ext uri="{FF2B5EF4-FFF2-40B4-BE49-F238E27FC236}">
                <a16:creationId xmlns:a16="http://schemas.microsoft.com/office/drawing/2014/main" id="{58E188D7-49DA-2105-8EEB-B4334C594AA2}"/>
              </a:ext>
            </a:extLst>
          </p:cNvPr>
          <p:cNvSpPr txBox="1"/>
          <p:nvPr/>
        </p:nvSpPr>
        <p:spPr>
          <a:xfrm>
            <a:off x="15080633" y="3421579"/>
            <a:ext cx="3135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tienen una alineación con las metas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1" name="CuadroTexto 40">
            <a:extLst>
              <a:ext uri="{FF2B5EF4-FFF2-40B4-BE49-F238E27FC236}">
                <a16:creationId xmlns:a16="http://schemas.microsoft.com/office/drawing/2014/main" id="{B1BB7323-6BED-ABE7-5D99-36ADCB4FB0BC}"/>
              </a:ext>
            </a:extLst>
          </p:cNvPr>
          <p:cNvSpPr txBox="1"/>
          <p:nvPr/>
        </p:nvSpPr>
        <p:spPr>
          <a:xfrm>
            <a:off x="15404457" y="3061261"/>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94,4% </a:t>
            </a:r>
            <a:r>
              <a:rPr kumimoji="0" lang="es-ES" sz="1800" b="0" i="0" u="none" strike="noStrike" kern="0" cap="none" spc="0" normalizeH="0" baseline="0" noProof="0" dirty="0">
                <a:ln>
                  <a:noFill/>
                </a:ln>
                <a:solidFill>
                  <a:srgbClr val="FFFFFF"/>
                </a:solidFill>
                <a:effectLst/>
                <a:uLnTx/>
                <a:uFillTx/>
                <a:latin typeface="Barlow Condensed"/>
                <a:cs typeface="Arial"/>
                <a:sym typeface="Arial"/>
              </a:rPr>
              <a:t>de las metas de PND</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42" name="CuadroTexto 41">
            <a:extLst>
              <a:ext uri="{FF2B5EF4-FFF2-40B4-BE49-F238E27FC236}">
                <a16:creationId xmlns:a16="http://schemas.microsoft.com/office/drawing/2014/main" id="{002454D4-B5D4-2AEF-9896-F9377E7610E7}"/>
              </a:ext>
            </a:extLst>
          </p:cNvPr>
          <p:cNvSpPr txBox="1"/>
          <p:nvPr/>
        </p:nvSpPr>
        <p:spPr>
          <a:xfrm>
            <a:off x="14401934" y="4377701"/>
            <a:ext cx="4134210" cy="528350"/>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Un total de</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 101 </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de las </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107</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 metas </a:t>
            </a: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del PND 2024 – 2025 están alineadas a las metas de la Agenda 2030</a:t>
            </a:r>
            <a:endParaRPr kumimoji="0" lang="es-EC" sz="1600" b="0" i="0" u="none" strike="noStrike" kern="0" cap="none" spc="0" normalizeH="0" baseline="0" noProof="0" dirty="0">
              <a:ln>
                <a:noFill/>
              </a:ln>
              <a:solidFill>
                <a:srgbClr val="704E9A"/>
              </a:solidFill>
              <a:effectLst/>
              <a:uLnTx/>
              <a:uFillTx/>
              <a:latin typeface="Barlow Condensed"/>
              <a:cs typeface="Arial"/>
              <a:sym typeface="Arial"/>
            </a:endParaRPr>
          </a:p>
        </p:txBody>
      </p:sp>
      <p:sp>
        <p:nvSpPr>
          <p:cNvPr id="60" name="Forma libre: forma 59">
            <a:extLst>
              <a:ext uri="{FF2B5EF4-FFF2-40B4-BE49-F238E27FC236}">
                <a16:creationId xmlns:a16="http://schemas.microsoft.com/office/drawing/2014/main" id="{DF907B57-6256-AE37-3BE4-C973F0DB1EA7}"/>
              </a:ext>
            </a:extLst>
          </p:cNvPr>
          <p:cNvSpPr/>
          <p:nvPr/>
        </p:nvSpPr>
        <p:spPr>
          <a:xfrm>
            <a:off x="15529418" y="5411773"/>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63" name="Imagen 162">
            <a:extLst>
              <a:ext uri="{FF2B5EF4-FFF2-40B4-BE49-F238E27FC236}">
                <a16:creationId xmlns:a16="http://schemas.microsoft.com/office/drawing/2014/main" id="{8FB35479-0AD4-AC78-1567-7CBB3BAC0CEF}"/>
              </a:ext>
            </a:extLst>
          </p:cNvPr>
          <p:cNvPicPr>
            <a:picLocks noChangeAspect="1"/>
          </p:cNvPicPr>
          <p:nvPr/>
        </p:nvPicPr>
        <p:blipFill>
          <a:blip r:embed="rId5">
            <a:clrChange>
              <a:clrFrom>
                <a:srgbClr val="FDFDFD"/>
              </a:clrFrom>
              <a:clrTo>
                <a:srgbClr val="FDFDFD">
                  <a:alpha val="0"/>
                </a:srgbClr>
              </a:clrTo>
            </a:clrChange>
          </a:blip>
          <a:stretch>
            <a:fillRect/>
          </a:stretch>
        </p:blipFill>
        <p:spPr>
          <a:xfrm>
            <a:off x="5604228" y="564377"/>
            <a:ext cx="7144148" cy="5752055"/>
          </a:xfrm>
          <a:prstGeom prst="rect">
            <a:avLst/>
          </a:prstGeom>
        </p:spPr>
      </p:pic>
      <p:sp>
        <p:nvSpPr>
          <p:cNvPr id="5" name="Elipse 4">
            <a:extLst>
              <a:ext uri="{FF2B5EF4-FFF2-40B4-BE49-F238E27FC236}">
                <a16:creationId xmlns:a16="http://schemas.microsoft.com/office/drawing/2014/main" id="{7AD158DB-F14C-E24D-E50C-33DE4AEED7E9}"/>
              </a:ext>
            </a:extLst>
          </p:cNvPr>
          <p:cNvSpPr/>
          <p:nvPr/>
        </p:nvSpPr>
        <p:spPr>
          <a:xfrm>
            <a:off x="10379785" y="1927628"/>
            <a:ext cx="495300" cy="495300"/>
          </a:xfrm>
          <a:prstGeom prst="ellipse">
            <a:avLst/>
          </a:prstGeom>
          <a:noFill/>
          <a:ln w="57150">
            <a:solidFill>
              <a:schemeClr val="bg1">
                <a:lumMod val="75000"/>
                <a:alpha val="7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Elipse 5">
            <a:extLst>
              <a:ext uri="{FF2B5EF4-FFF2-40B4-BE49-F238E27FC236}">
                <a16:creationId xmlns:a16="http://schemas.microsoft.com/office/drawing/2014/main" id="{6A3F0EDC-B56F-97C1-79FD-6414B68B1BB3}"/>
              </a:ext>
            </a:extLst>
          </p:cNvPr>
          <p:cNvSpPr/>
          <p:nvPr/>
        </p:nvSpPr>
        <p:spPr>
          <a:xfrm>
            <a:off x="10254633" y="1792951"/>
            <a:ext cx="745604" cy="745604"/>
          </a:xfrm>
          <a:prstGeom prst="ellipse">
            <a:avLst/>
          </a:prstGeom>
          <a:noFill/>
          <a:ln w="57150">
            <a:solidFill>
              <a:schemeClr val="bg1">
                <a:lumMod val="75000"/>
                <a:alpha val="7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 name="Conector recto 7">
            <a:extLst>
              <a:ext uri="{FF2B5EF4-FFF2-40B4-BE49-F238E27FC236}">
                <a16:creationId xmlns:a16="http://schemas.microsoft.com/office/drawing/2014/main" id="{A4337CF8-E9DB-E70B-97D5-825459C4973F}"/>
              </a:ext>
            </a:extLst>
          </p:cNvPr>
          <p:cNvCxnSpPr>
            <a:cxnSpLocks/>
          </p:cNvCxnSpPr>
          <p:nvPr/>
        </p:nvCxnSpPr>
        <p:spPr>
          <a:xfrm flipH="1">
            <a:off x="3224463" y="2117626"/>
            <a:ext cx="7179386" cy="0"/>
          </a:xfrm>
          <a:prstGeom prst="line">
            <a:avLst/>
          </a:prstGeom>
          <a:ln w="603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318CD3A4-4D6E-2007-B59F-9F370DF007F8}"/>
              </a:ext>
            </a:extLst>
          </p:cNvPr>
          <p:cNvSpPr txBox="1"/>
          <p:nvPr/>
        </p:nvSpPr>
        <p:spPr>
          <a:xfrm>
            <a:off x="657000" y="2461096"/>
            <a:ext cx="5052681" cy="33855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Ecuador, en el 2023, se sumó a los países que elaboraron el “</a:t>
            </a:r>
            <a:r>
              <a:rPr kumimoji="0" lang="es-ES" sz="1800" b="1" i="0" u="none" strike="noStrike" kern="0" cap="none" spc="0" normalizeH="0" baseline="0" noProof="0" dirty="0" err="1">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Integrated</a:t>
            </a:r>
            <a:r>
              <a:rPr kumimoji="0" lang="es-ES" sz="1800" b="1"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SDG </a:t>
            </a:r>
            <a:r>
              <a:rPr kumimoji="0" lang="es-ES" sz="1800" b="1" i="0" u="none" strike="noStrike" kern="0" cap="none" spc="0" normalizeH="0" baseline="0" noProof="0" dirty="0" err="1">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Insight</a:t>
            </a:r>
            <a:r>
              <a:rPr kumimoji="0" lang="es-ES" sz="1800" b="1"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a:t>
            </a:r>
            <a:r>
              <a:rPr kumimoji="0" lang="es-ES" sz="1800" b="1" i="0" u="none" strike="noStrike" kern="0" cap="none" spc="0" normalizeH="0" baseline="0" noProof="0" dirty="0" err="1">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Report</a:t>
            </a:r>
            <a:r>
              <a:rPr kumimoji="0" lang="es-ES"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en el ámbito del cálculo de niveles de cumplimiento con base a información estadística organizada por las 5P del desarrollo sostenible.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 nivel de América del Sur, Ecuador fue </a:t>
            </a:r>
            <a:r>
              <a:rPr kumimoji="0" lang="es-ES" sz="1800" b="1"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uno de los 5 países </a:t>
            </a:r>
            <a:r>
              <a:rPr kumimoji="0" lang="es-ES"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que participó en este reporte y fue </a:t>
            </a:r>
            <a:r>
              <a:rPr kumimoji="0" lang="es-ES" sz="1800" b="1"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uno de los 2 únicos países </a:t>
            </a:r>
            <a:r>
              <a:rPr kumimoji="0" lang="es-ES"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 </a:t>
            </a:r>
            <a:r>
              <a:rPr kumimoji="0" lang="es-ES" sz="1800" b="1"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nivel global </a:t>
            </a:r>
            <a:r>
              <a:rPr kumimoji="0" lang="es-ES"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(junto con Trinidad y Tobago) que realizó un ingreso de información actualizada e incorporación de nuevas series de datos para dimensionar de mejor forma el avance en el cumplimiento de la Agenda 2030.</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t>
            </a:r>
            <a:endParaRPr kumimoji="0" lang="es-EC"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12" name="Gráfico 11" descr="Internet">
            <a:extLst>
              <a:ext uri="{FF2B5EF4-FFF2-40B4-BE49-F238E27FC236}">
                <a16:creationId xmlns:a16="http://schemas.microsoft.com/office/drawing/2014/main" id="{2D5C572D-8242-8858-CBCF-BDEC725648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4570" y="5723741"/>
            <a:ext cx="502595" cy="502595"/>
          </a:xfrm>
          <a:prstGeom prst="rect">
            <a:avLst/>
          </a:prstGeom>
        </p:spPr>
      </p:pic>
      <p:pic>
        <p:nvPicPr>
          <p:cNvPr id="2" name="Imagen 1">
            <a:extLst>
              <a:ext uri="{FF2B5EF4-FFF2-40B4-BE49-F238E27FC236}">
                <a16:creationId xmlns:a16="http://schemas.microsoft.com/office/drawing/2014/main" id="{3A6BF493-5827-788B-9073-29406BEA26A9}"/>
              </a:ext>
            </a:extLst>
          </p:cNvPr>
          <p:cNvPicPr>
            <a:picLocks noChangeAspect="1"/>
          </p:cNvPicPr>
          <p:nvPr/>
        </p:nvPicPr>
        <p:blipFill>
          <a:blip r:embed="rId8"/>
          <a:stretch>
            <a:fillRect/>
          </a:stretch>
        </p:blipFill>
        <p:spPr>
          <a:xfrm>
            <a:off x="864424" y="2115484"/>
            <a:ext cx="142516" cy="171019"/>
          </a:xfrm>
          <a:prstGeom prst="rect">
            <a:avLst/>
          </a:prstGeom>
        </p:spPr>
      </p:pic>
      <p:pic>
        <p:nvPicPr>
          <p:cNvPr id="7" name="Imagen 6">
            <a:extLst>
              <a:ext uri="{FF2B5EF4-FFF2-40B4-BE49-F238E27FC236}">
                <a16:creationId xmlns:a16="http://schemas.microsoft.com/office/drawing/2014/main" id="{E8C714E8-BB85-9A65-831E-75D21150005F}"/>
              </a:ext>
            </a:extLst>
          </p:cNvPr>
          <p:cNvPicPr>
            <a:picLocks noChangeAspect="1"/>
          </p:cNvPicPr>
          <p:nvPr/>
        </p:nvPicPr>
        <p:blipFill rotWithShape="1">
          <a:blip r:embed="rId9"/>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1407101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156" name="Grupo 155">
            <a:extLst>
              <a:ext uri="{FF2B5EF4-FFF2-40B4-BE49-F238E27FC236}">
                <a16:creationId xmlns:a16="http://schemas.microsoft.com/office/drawing/2014/main" id="{8C8DABE1-4154-FD43-4CEA-14EB3300D8F2}"/>
              </a:ext>
            </a:extLst>
          </p:cNvPr>
          <p:cNvGrpSpPr/>
          <p:nvPr/>
        </p:nvGrpSpPr>
        <p:grpSpPr>
          <a:xfrm rot="12957853">
            <a:off x="5905522" y="2769046"/>
            <a:ext cx="2646995" cy="1767295"/>
            <a:chOff x="3340548" y="3398183"/>
            <a:chExt cx="2646995" cy="1767295"/>
          </a:xfrm>
        </p:grpSpPr>
        <p:cxnSp>
          <p:nvCxnSpPr>
            <p:cNvPr id="157" name="Conector recto 156">
              <a:extLst>
                <a:ext uri="{FF2B5EF4-FFF2-40B4-BE49-F238E27FC236}">
                  <a16:creationId xmlns:a16="http://schemas.microsoft.com/office/drawing/2014/main" id="{E857D2B9-17C9-DB2A-125D-717E71E1B1AD}"/>
                </a:ext>
              </a:extLst>
            </p:cNvPr>
            <p:cNvCxnSpPr>
              <a:cxnSpLocks/>
            </p:cNvCxnSpPr>
            <p:nvPr/>
          </p:nvCxnSpPr>
          <p:spPr>
            <a:xfrm flipH="1" flipV="1">
              <a:off x="3340548" y="3398183"/>
              <a:ext cx="2589872" cy="174291"/>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8" name="Conector recto 157">
              <a:extLst>
                <a:ext uri="{FF2B5EF4-FFF2-40B4-BE49-F238E27FC236}">
                  <a16:creationId xmlns:a16="http://schemas.microsoft.com/office/drawing/2014/main" id="{E7CEEE36-C557-4919-BF82-953BB139F181}"/>
                </a:ext>
              </a:extLst>
            </p:cNvPr>
            <p:cNvCxnSpPr>
              <a:cxnSpLocks/>
            </p:cNvCxnSpPr>
            <p:nvPr/>
          </p:nvCxnSpPr>
          <p:spPr>
            <a:xfrm flipH="1">
              <a:off x="3900818" y="3555554"/>
              <a:ext cx="2086725" cy="1609924"/>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47" name="Grupo 146">
            <a:extLst>
              <a:ext uri="{FF2B5EF4-FFF2-40B4-BE49-F238E27FC236}">
                <a16:creationId xmlns:a16="http://schemas.microsoft.com/office/drawing/2014/main" id="{11C8A7BA-4ED9-796E-E6D4-C453EA339633}"/>
              </a:ext>
            </a:extLst>
          </p:cNvPr>
          <p:cNvGrpSpPr/>
          <p:nvPr/>
        </p:nvGrpSpPr>
        <p:grpSpPr>
          <a:xfrm>
            <a:off x="3340548" y="3398183"/>
            <a:ext cx="2646995" cy="1767295"/>
            <a:chOff x="3340548" y="3398183"/>
            <a:chExt cx="2646995" cy="1767295"/>
          </a:xfrm>
        </p:grpSpPr>
        <p:cxnSp>
          <p:nvCxnSpPr>
            <p:cNvPr id="143" name="Conector recto 142">
              <a:extLst>
                <a:ext uri="{FF2B5EF4-FFF2-40B4-BE49-F238E27FC236}">
                  <a16:creationId xmlns:a16="http://schemas.microsoft.com/office/drawing/2014/main" id="{B646D106-8878-5D8B-9789-A2239D0B755C}"/>
                </a:ext>
              </a:extLst>
            </p:cNvPr>
            <p:cNvCxnSpPr>
              <a:cxnSpLocks/>
            </p:cNvCxnSpPr>
            <p:nvPr/>
          </p:nvCxnSpPr>
          <p:spPr>
            <a:xfrm flipH="1" flipV="1">
              <a:off x="3340548" y="3398183"/>
              <a:ext cx="2589872" cy="174291"/>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5" name="Conector recto 144">
              <a:extLst>
                <a:ext uri="{FF2B5EF4-FFF2-40B4-BE49-F238E27FC236}">
                  <a16:creationId xmlns:a16="http://schemas.microsoft.com/office/drawing/2014/main" id="{7D6C844A-328B-D831-E1DA-A58BBF9E3D8B}"/>
                </a:ext>
              </a:extLst>
            </p:cNvPr>
            <p:cNvCxnSpPr>
              <a:cxnSpLocks/>
            </p:cNvCxnSpPr>
            <p:nvPr/>
          </p:nvCxnSpPr>
          <p:spPr>
            <a:xfrm flipH="1">
              <a:off x="3900818" y="3555554"/>
              <a:ext cx="2086725" cy="1609924"/>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48" name="Grupo 147">
            <a:extLst>
              <a:ext uri="{FF2B5EF4-FFF2-40B4-BE49-F238E27FC236}">
                <a16:creationId xmlns:a16="http://schemas.microsoft.com/office/drawing/2014/main" id="{BF1BDBD7-5499-723B-4F4D-9BB9B14252A3}"/>
              </a:ext>
            </a:extLst>
          </p:cNvPr>
          <p:cNvGrpSpPr/>
          <p:nvPr/>
        </p:nvGrpSpPr>
        <p:grpSpPr>
          <a:xfrm rot="4746514">
            <a:off x="3761323" y="1546901"/>
            <a:ext cx="2277847" cy="2200177"/>
            <a:chOff x="3367795" y="3112376"/>
            <a:chExt cx="2277847" cy="2200177"/>
          </a:xfrm>
        </p:grpSpPr>
        <p:cxnSp>
          <p:nvCxnSpPr>
            <p:cNvPr id="149" name="Conector recto 148">
              <a:extLst>
                <a:ext uri="{FF2B5EF4-FFF2-40B4-BE49-F238E27FC236}">
                  <a16:creationId xmlns:a16="http://schemas.microsoft.com/office/drawing/2014/main" id="{43D4DC03-7506-98C7-84C2-AE310FC378BF}"/>
                </a:ext>
              </a:extLst>
            </p:cNvPr>
            <p:cNvCxnSpPr>
              <a:cxnSpLocks/>
            </p:cNvCxnSpPr>
            <p:nvPr/>
          </p:nvCxnSpPr>
          <p:spPr>
            <a:xfrm rot="16853486" flipH="1" flipV="1">
              <a:off x="4253939" y="2226232"/>
              <a:ext cx="505559" cy="2277847"/>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0" name="Conector recto 149">
              <a:extLst>
                <a:ext uri="{FF2B5EF4-FFF2-40B4-BE49-F238E27FC236}">
                  <a16:creationId xmlns:a16="http://schemas.microsoft.com/office/drawing/2014/main" id="{E861DB20-D4FE-2A75-1280-1E1822465E92}"/>
                </a:ext>
              </a:extLst>
            </p:cNvPr>
            <p:cNvCxnSpPr>
              <a:cxnSpLocks/>
            </p:cNvCxnSpPr>
            <p:nvPr/>
          </p:nvCxnSpPr>
          <p:spPr>
            <a:xfrm rot="16853486" flipH="1" flipV="1">
              <a:off x="3738339" y="3607322"/>
              <a:ext cx="2049031" cy="1361432"/>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53" name="Grupo 152">
            <a:extLst>
              <a:ext uri="{FF2B5EF4-FFF2-40B4-BE49-F238E27FC236}">
                <a16:creationId xmlns:a16="http://schemas.microsoft.com/office/drawing/2014/main" id="{AC6EDB81-8BCE-92A0-F3E0-2B14AABB4EBF}"/>
              </a:ext>
            </a:extLst>
          </p:cNvPr>
          <p:cNvGrpSpPr/>
          <p:nvPr/>
        </p:nvGrpSpPr>
        <p:grpSpPr>
          <a:xfrm rot="8762104">
            <a:off x="5402475" y="1232785"/>
            <a:ext cx="2277847" cy="2200177"/>
            <a:chOff x="3367795" y="3112376"/>
            <a:chExt cx="2277847" cy="2200177"/>
          </a:xfrm>
        </p:grpSpPr>
        <p:cxnSp>
          <p:nvCxnSpPr>
            <p:cNvPr id="154" name="Conector recto 153">
              <a:extLst>
                <a:ext uri="{FF2B5EF4-FFF2-40B4-BE49-F238E27FC236}">
                  <a16:creationId xmlns:a16="http://schemas.microsoft.com/office/drawing/2014/main" id="{6903D7CA-D9BE-6D38-1685-0821AF6B5337}"/>
                </a:ext>
              </a:extLst>
            </p:cNvPr>
            <p:cNvCxnSpPr>
              <a:cxnSpLocks/>
            </p:cNvCxnSpPr>
            <p:nvPr/>
          </p:nvCxnSpPr>
          <p:spPr>
            <a:xfrm rot="16853486" flipH="1" flipV="1">
              <a:off x="4253939" y="2226232"/>
              <a:ext cx="505559" cy="2277847"/>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5" name="Conector recto 154">
              <a:extLst>
                <a:ext uri="{FF2B5EF4-FFF2-40B4-BE49-F238E27FC236}">
                  <a16:creationId xmlns:a16="http://schemas.microsoft.com/office/drawing/2014/main" id="{75A90B7C-B3F2-8C28-6FF2-E46DDC755DF6}"/>
                </a:ext>
              </a:extLst>
            </p:cNvPr>
            <p:cNvCxnSpPr>
              <a:cxnSpLocks/>
            </p:cNvCxnSpPr>
            <p:nvPr/>
          </p:nvCxnSpPr>
          <p:spPr>
            <a:xfrm rot="16853486" flipH="1" flipV="1">
              <a:off x="3738339" y="3607322"/>
              <a:ext cx="2049031" cy="1361432"/>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59" name="Grupo 158">
            <a:extLst>
              <a:ext uri="{FF2B5EF4-FFF2-40B4-BE49-F238E27FC236}">
                <a16:creationId xmlns:a16="http://schemas.microsoft.com/office/drawing/2014/main" id="{D486164E-A5E2-EF71-F212-DB6A0E2138F4}"/>
              </a:ext>
            </a:extLst>
          </p:cNvPr>
          <p:cNvGrpSpPr/>
          <p:nvPr/>
        </p:nvGrpSpPr>
        <p:grpSpPr>
          <a:xfrm rot="17322323">
            <a:off x="4972770" y="3871045"/>
            <a:ext cx="2646995" cy="1767295"/>
            <a:chOff x="3340548" y="3398183"/>
            <a:chExt cx="2646995" cy="1767295"/>
          </a:xfrm>
        </p:grpSpPr>
        <p:cxnSp>
          <p:nvCxnSpPr>
            <p:cNvPr id="160" name="Conector recto 159">
              <a:extLst>
                <a:ext uri="{FF2B5EF4-FFF2-40B4-BE49-F238E27FC236}">
                  <a16:creationId xmlns:a16="http://schemas.microsoft.com/office/drawing/2014/main" id="{D315A5DE-4C4E-5BEB-5BD3-8E18EE74659B}"/>
                </a:ext>
              </a:extLst>
            </p:cNvPr>
            <p:cNvCxnSpPr>
              <a:cxnSpLocks/>
            </p:cNvCxnSpPr>
            <p:nvPr/>
          </p:nvCxnSpPr>
          <p:spPr>
            <a:xfrm flipH="1" flipV="1">
              <a:off x="3340548" y="3398183"/>
              <a:ext cx="2589872" cy="174291"/>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1" name="Conector recto 160">
              <a:extLst>
                <a:ext uri="{FF2B5EF4-FFF2-40B4-BE49-F238E27FC236}">
                  <a16:creationId xmlns:a16="http://schemas.microsoft.com/office/drawing/2014/main" id="{A63BC1CF-DB00-471D-C53A-BD7F103CCA21}"/>
                </a:ext>
              </a:extLst>
            </p:cNvPr>
            <p:cNvCxnSpPr>
              <a:cxnSpLocks/>
            </p:cNvCxnSpPr>
            <p:nvPr/>
          </p:nvCxnSpPr>
          <p:spPr>
            <a:xfrm flipH="1">
              <a:off x="3900818" y="3555554"/>
              <a:ext cx="2086725" cy="1609924"/>
            </a:xfrm>
            <a:prstGeom prst="line">
              <a:avLst/>
            </a:prstGeom>
            <a:ln w="66675">
              <a:gradFill>
                <a:gsLst>
                  <a:gs pos="0">
                    <a:schemeClr val="bg1">
                      <a:lumMod val="85000"/>
                      <a:alpha val="5000"/>
                    </a:schemeClr>
                  </a:gs>
                  <a:gs pos="100000">
                    <a:schemeClr val="tx1">
                      <a:lumMod val="50000"/>
                      <a:lumOff val="50000"/>
                      <a:alpha val="26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9" name="Pentágono 28">
            <a:extLst>
              <a:ext uri="{FF2B5EF4-FFF2-40B4-BE49-F238E27FC236}">
                <a16:creationId xmlns:a16="http://schemas.microsoft.com/office/drawing/2014/main" id="{8DE4DD76-B224-D15C-AE9A-49E07F88D935}"/>
              </a:ext>
            </a:extLst>
          </p:cNvPr>
          <p:cNvSpPr/>
          <p:nvPr/>
        </p:nvSpPr>
        <p:spPr>
          <a:xfrm>
            <a:off x="13151080" y="-1927148"/>
            <a:ext cx="10368809" cy="9875057"/>
          </a:xfrm>
          <a:prstGeom prst="pent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5871886"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5P del Desarrollo Sostenible</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7" name="CuadroTexto 66">
            <a:extLst>
              <a:ext uri="{FF2B5EF4-FFF2-40B4-BE49-F238E27FC236}">
                <a16:creationId xmlns:a16="http://schemas.microsoft.com/office/drawing/2014/main" id="{0BEEA017-637D-EAB5-71BE-9F79129756E5}"/>
              </a:ext>
            </a:extLst>
          </p:cNvPr>
          <p:cNvSpPr txBox="1"/>
          <p:nvPr/>
        </p:nvSpPr>
        <p:spPr>
          <a:xfrm>
            <a:off x="-3016187" y="2194328"/>
            <a:ext cx="2894283"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Durante todo el proceso de construcción del ENV 2024, se contó con el </a:t>
            </a:r>
            <a:r>
              <a:rPr kumimoji="0" lang="es-ES" sz="1600" b="1"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acompañamiento del PNUD</a:t>
            </a: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con quienes se han mantenido reuniones periódicas para conocer los avances en el documento.</a:t>
            </a:r>
            <a:endParaRPr kumimoji="0" lang="es-EC"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Imagen 27">
            <a:extLst>
              <a:ext uri="{FF2B5EF4-FFF2-40B4-BE49-F238E27FC236}">
                <a16:creationId xmlns:a16="http://schemas.microsoft.com/office/drawing/2014/main" id="{65B85B20-E5FA-2FFC-6158-E0B2C4E0EAF4}"/>
              </a:ext>
            </a:extLst>
          </p:cNvPr>
          <p:cNvPicPr>
            <a:picLocks noChangeAspect="1"/>
          </p:cNvPicPr>
          <p:nvPr/>
        </p:nvPicPr>
        <p:blipFill rotWithShape="1">
          <a:blip r:embed="rId3"/>
          <a:srcRect t="10946" b="21705"/>
          <a:stretch/>
        </p:blipFill>
        <p:spPr>
          <a:xfrm>
            <a:off x="9604602" y="-2206739"/>
            <a:ext cx="6734885" cy="2043453"/>
          </a:xfrm>
          <a:prstGeom prst="rect">
            <a:avLst/>
          </a:prstGeom>
        </p:spPr>
      </p:pic>
      <p:sp>
        <p:nvSpPr>
          <p:cNvPr id="31" name="Rectángulo: esquinas redondeadas 30">
            <a:extLst>
              <a:ext uri="{FF2B5EF4-FFF2-40B4-BE49-F238E27FC236}">
                <a16:creationId xmlns:a16="http://schemas.microsoft.com/office/drawing/2014/main" id="{EAB88EA9-8A95-7EBB-59E1-DD0D07F6E631}"/>
              </a:ext>
            </a:extLst>
          </p:cNvPr>
          <p:cNvSpPr/>
          <p:nvPr/>
        </p:nvSpPr>
        <p:spPr>
          <a:xfrm>
            <a:off x="14025390" y="2523120"/>
            <a:ext cx="4628194" cy="2481735"/>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ángulo 31">
            <a:extLst>
              <a:ext uri="{FF2B5EF4-FFF2-40B4-BE49-F238E27FC236}">
                <a16:creationId xmlns:a16="http://schemas.microsoft.com/office/drawing/2014/main" id="{7A1EE75F-1E50-B783-0D6C-7FA1B7F1CE9D}"/>
              </a:ext>
            </a:extLst>
          </p:cNvPr>
          <p:cNvSpPr/>
          <p:nvPr/>
        </p:nvSpPr>
        <p:spPr>
          <a:xfrm>
            <a:off x="14599048" y="3082851"/>
            <a:ext cx="4054535"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94;p4">
            <a:extLst>
              <a:ext uri="{FF2B5EF4-FFF2-40B4-BE49-F238E27FC236}">
                <a16:creationId xmlns:a16="http://schemas.microsoft.com/office/drawing/2014/main" id="{E3A18961-41BA-A9EE-4126-83CEEFB286E9}"/>
              </a:ext>
            </a:extLst>
          </p:cNvPr>
          <p:cNvSpPr txBox="1"/>
          <p:nvPr/>
        </p:nvSpPr>
        <p:spPr>
          <a:xfrm>
            <a:off x="15392472" y="2524559"/>
            <a:ext cx="2330952" cy="646276"/>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rPr>
              <a:t>ECUADOR</a:t>
            </a:r>
            <a:endParaRPr kumimoji="0"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endParaRPr>
          </a:p>
        </p:txBody>
      </p:sp>
      <p:pic>
        <p:nvPicPr>
          <p:cNvPr id="39" name="Imagen 38">
            <a:extLst>
              <a:ext uri="{FF2B5EF4-FFF2-40B4-BE49-F238E27FC236}">
                <a16:creationId xmlns:a16="http://schemas.microsoft.com/office/drawing/2014/main" id="{AF0629BC-BE14-29C2-374A-A6F91C5A7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9746" y="3789122"/>
            <a:ext cx="3747792" cy="492090"/>
          </a:xfrm>
          <a:prstGeom prst="rect">
            <a:avLst/>
          </a:prstGeom>
        </p:spPr>
      </p:pic>
      <p:sp>
        <p:nvSpPr>
          <p:cNvPr id="40" name="CuadroTexto 39">
            <a:extLst>
              <a:ext uri="{FF2B5EF4-FFF2-40B4-BE49-F238E27FC236}">
                <a16:creationId xmlns:a16="http://schemas.microsoft.com/office/drawing/2014/main" id="{58E188D7-49DA-2105-8EEB-B4334C594AA2}"/>
              </a:ext>
            </a:extLst>
          </p:cNvPr>
          <p:cNvSpPr txBox="1"/>
          <p:nvPr/>
        </p:nvSpPr>
        <p:spPr>
          <a:xfrm>
            <a:off x="15080633" y="3421579"/>
            <a:ext cx="3135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tienen una alineación con las metas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1" name="CuadroTexto 40">
            <a:extLst>
              <a:ext uri="{FF2B5EF4-FFF2-40B4-BE49-F238E27FC236}">
                <a16:creationId xmlns:a16="http://schemas.microsoft.com/office/drawing/2014/main" id="{B1BB7323-6BED-ABE7-5D99-36ADCB4FB0BC}"/>
              </a:ext>
            </a:extLst>
          </p:cNvPr>
          <p:cNvSpPr txBox="1"/>
          <p:nvPr/>
        </p:nvSpPr>
        <p:spPr>
          <a:xfrm>
            <a:off x="15404457" y="3061261"/>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94,4% </a:t>
            </a:r>
            <a:r>
              <a:rPr kumimoji="0" lang="es-ES" sz="1800" b="0" i="0" u="none" strike="noStrike" kern="0" cap="none" spc="0" normalizeH="0" baseline="0" noProof="0" dirty="0">
                <a:ln>
                  <a:noFill/>
                </a:ln>
                <a:solidFill>
                  <a:srgbClr val="FFFFFF"/>
                </a:solidFill>
                <a:effectLst/>
                <a:uLnTx/>
                <a:uFillTx/>
                <a:latin typeface="Barlow Condensed"/>
                <a:cs typeface="Arial"/>
                <a:sym typeface="Arial"/>
              </a:rPr>
              <a:t>de las metas de PND</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42" name="CuadroTexto 41">
            <a:extLst>
              <a:ext uri="{FF2B5EF4-FFF2-40B4-BE49-F238E27FC236}">
                <a16:creationId xmlns:a16="http://schemas.microsoft.com/office/drawing/2014/main" id="{002454D4-B5D4-2AEF-9896-F9377E7610E7}"/>
              </a:ext>
            </a:extLst>
          </p:cNvPr>
          <p:cNvSpPr txBox="1"/>
          <p:nvPr/>
        </p:nvSpPr>
        <p:spPr>
          <a:xfrm>
            <a:off x="14401934" y="4377701"/>
            <a:ext cx="4134210" cy="528350"/>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Un total de</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 101 </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de las </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107</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 metas </a:t>
            </a: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del PND 2024 – 2025 están alineadas a las metas de la Agenda 2030</a:t>
            </a:r>
            <a:endParaRPr kumimoji="0" lang="es-EC" sz="1600" b="0" i="0" u="none" strike="noStrike" kern="0" cap="none" spc="0" normalizeH="0" baseline="0" noProof="0" dirty="0">
              <a:ln>
                <a:noFill/>
              </a:ln>
              <a:solidFill>
                <a:srgbClr val="704E9A"/>
              </a:solidFill>
              <a:effectLst/>
              <a:uLnTx/>
              <a:uFillTx/>
              <a:latin typeface="Barlow Condensed"/>
              <a:cs typeface="Arial"/>
              <a:sym typeface="Arial"/>
            </a:endParaRPr>
          </a:p>
        </p:txBody>
      </p:sp>
      <p:cxnSp>
        <p:nvCxnSpPr>
          <p:cNvPr id="43" name="Conector recto 42">
            <a:extLst>
              <a:ext uri="{FF2B5EF4-FFF2-40B4-BE49-F238E27FC236}">
                <a16:creationId xmlns:a16="http://schemas.microsoft.com/office/drawing/2014/main" id="{2B2DD438-E4BF-773C-EE5E-BD1E48CB211D}"/>
              </a:ext>
            </a:extLst>
          </p:cNvPr>
          <p:cNvCxnSpPr>
            <a:cxnSpLocks/>
          </p:cNvCxnSpPr>
          <p:nvPr/>
        </p:nvCxnSpPr>
        <p:spPr>
          <a:xfrm flipH="1" flipV="1">
            <a:off x="-322666" y="1411681"/>
            <a:ext cx="6272830" cy="2179175"/>
          </a:xfrm>
          <a:prstGeom prst="line">
            <a:avLst/>
          </a:prstGeom>
          <a:ln w="101600">
            <a:gradFill>
              <a:gsLst>
                <a:gs pos="0">
                  <a:schemeClr val="bg1">
                    <a:lumMod val="85000"/>
                    <a:alpha val="35000"/>
                  </a:schemeClr>
                </a:gs>
                <a:gs pos="100000">
                  <a:schemeClr val="tx1">
                    <a:lumMod val="50000"/>
                    <a:lumOff val="5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40E37A4D-C993-E5C9-10B3-FD79477A9BE8}"/>
              </a:ext>
            </a:extLst>
          </p:cNvPr>
          <p:cNvCxnSpPr>
            <a:cxnSpLocks/>
          </p:cNvCxnSpPr>
          <p:nvPr/>
        </p:nvCxnSpPr>
        <p:spPr>
          <a:xfrm flipH="1">
            <a:off x="3200400" y="3590856"/>
            <a:ext cx="2758582" cy="3741233"/>
          </a:xfrm>
          <a:prstGeom prst="line">
            <a:avLst/>
          </a:prstGeom>
          <a:ln w="101600">
            <a:gradFill>
              <a:gsLst>
                <a:gs pos="0">
                  <a:schemeClr val="bg1">
                    <a:lumMod val="85000"/>
                    <a:alpha val="35000"/>
                  </a:schemeClr>
                </a:gs>
                <a:gs pos="100000">
                  <a:schemeClr val="tx1">
                    <a:lumMod val="50000"/>
                    <a:lumOff val="5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4A06BD6D-A0E1-5441-024A-33DC6C1F534B}"/>
              </a:ext>
            </a:extLst>
          </p:cNvPr>
          <p:cNvCxnSpPr>
            <a:cxnSpLocks/>
          </p:cNvCxnSpPr>
          <p:nvPr/>
        </p:nvCxnSpPr>
        <p:spPr>
          <a:xfrm>
            <a:off x="5958982" y="3590856"/>
            <a:ext cx="2526901" cy="3587460"/>
          </a:xfrm>
          <a:prstGeom prst="line">
            <a:avLst/>
          </a:prstGeom>
          <a:ln w="101600">
            <a:gradFill>
              <a:gsLst>
                <a:gs pos="0">
                  <a:schemeClr val="bg1">
                    <a:lumMod val="85000"/>
                    <a:alpha val="35000"/>
                  </a:schemeClr>
                </a:gs>
                <a:gs pos="100000">
                  <a:schemeClr val="tx1">
                    <a:lumMod val="50000"/>
                    <a:lumOff val="5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4C0C22EE-1A77-DBE8-E063-F611DEAE6DA1}"/>
              </a:ext>
            </a:extLst>
          </p:cNvPr>
          <p:cNvCxnSpPr>
            <a:cxnSpLocks/>
          </p:cNvCxnSpPr>
          <p:nvPr/>
        </p:nvCxnSpPr>
        <p:spPr>
          <a:xfrm flipV="1">
            <a:off x="5930421" y="1411681"/>
            <a:ext cx="6322693" cy="2179175"/>
          </a:xfrm>
          <a:prstGeom prst="line">
            <a:avLst/>
          </a:prstGeom>
          <a:ln w="101600">
            <a:gradFill>
              <a:gsLst>
                <a:gs pos="0">
                  <a:schemeClr val="bg1">
                    <a:lumMod val="85000"/>
                    <a:alpha val="35000"/>
                  </a:schemeClr>
                </a:gs>
                <a:gs pos="100000">
                  <a:schemeClr val="tx1">
                    <a:lumMod val="50000"/>
                    <a:lumOff val="5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1868AE99-B443-CB75-6DD6-5670BEACE33E}"/>
              </a:ext>
            </a:extLst>
          </p:cNvPr>
          <p:cNvCxnSpPr>
            <a:cxnSpLocks/>
          </p:cNvCxnSpPr>
          <p:nvPr/>
        </p:nvCxnSpPr>
        <p:spPr>
          <a:xfrm flipV="1">
            <a:off x="5950164" y="-163286"/>
            <a:ext cx="39519" cy="3647285"/>
          </a:xfrm>
          <a:prstGeom prst="line">
            <a:avLst/>
          </a:prstGeom>
          <a:ln w="101600">
            <a:gradFill>
              <a:gsLst>
                <a:gs pos="0">
                  <a:schemeClr val="bg1">
                    <a:lumMod val="85000"/>
                    <a:alpha val="35000"/>
                  </a:schemeClr>
                </a:gs>
                <a:gs pos="100000">
                  <a:schemeClr val="tx1">
                    <a:lumMod val="50000"/>
                    <a:lumOff val="5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Forma libre: forma 32">
            <a:extLst>
              <a:ext uri="{FF2B5EF4-FFF2-40B4-BE49-F238E27FC236}">
                <a16:creationId xmlns:a16="http://schemas.microsoft.com/office/drawing/2014/main" id="{46ABCB82-1576-D990-AAB9-B376CD28D379}"/>
              </a:ext>
            </a:extLst>
          </p:cNvPr>
          <p:cNvSpPr/>
          <p:nvPr/>
        </p:nvSpPr>
        <p:spPr>
          <a:xfrm>
            <a:off x="5179779" y="2765714"/>
            <a:ext cx="1825628" cy="1988837"/>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rgbClr val="2C1C68"/>
          </a:solidFill>
          <a:ln>
            <a:noFill/>
          </a:ln>
          <a:effectLst>
            <a:outerShdw blurRad="292100" sx="102000" sy="102000" algn="ctr" rotWithShape="0">
              <a:prstClr val="black">
                <a:alpha val="3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0" name="Forma libre: forma 59">
            <a:extLst>
              <a:ext uri="{FF2B5EF4-FFF2-40B4-BE49-F238E27FC236}">
                <a16:creationId xmlns:a16="http://schemas.microsoft.com/office/drawing/2014/main" id="{DF907B57-6256-AE37-3BE4-C973F0DB1EA7}"/>
              </a:ext>
            </a:extLst>
          </p:cNvPr>
          <p:cNvSpPr/>
          <p:nvPr/>
        </p:nvSpPr>
        <p:spPr>
          <a:xfrm>
            <a:off x="15529418" y="5411773"/>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61" name="Grupo 60">
            <a:extLst>
              <a:ext uri="{FF2B5EF4-FFF2-40B4-BE49-F238E27FC236}">
                <a16:creationId xmlns:a16="http://schemas.microsoft.com/office/drawing/2014/main" id="{C8D7CC0E-9E5A-6019-7E0F-275F33BCE75C}"/>
              </a:ext>
            </a:extLst>
          </p:cNvPr>
          <p:cNvGrpSpPr/>
          <p:nvPr/>
        </p:nvGrpSpPr>
        <p:grpSpPr>
          <a:xfrm>
            <a:off x="5361706" y="3667251"/>
            <a:ext cx="1371455" cy="132153"/>
            <a:chOff x="4893129" y="3598820"/>
            <a:chExt cx="772885" cy="435767"/>
          </a:xfrm>
        </p:grpSpPr>
        <p:sp>
          <p:nvSpPr>
            <p:cNvPr id="62" name="Rectángulo 61">
              <a:extLst>
                <a:ext uri="{FF2B5EF4-FFF2-40B4-BE49-F238E27FC236}">
                  <a16:creationId xmlns:a16="http://schemas.microsoft.com/office/drawing/2014/main" id="{978836C4-F885-E5DF-8CE3-2765D3300F54}"/>
                </a:ext>
              </a:extLst>
            </p:cNvPr>
            <p:cNvSpPr/>
            <p:nvPr/>
          </p:nvSpPr>
          <p:spPr>
            <a:xfrm>
              <a:off x="4893129" y="3598820"/>
              <a:ext cx="772885" cy="208459"/>
            </a:xfrm>
            <a:prstGeom prst="rect">
              <a:avLst/>
            </a:prstGeom>
            <a:solidFill>
              <a:srgbClr val="FFC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Rectángulo 62">
              <a:extLst>
                <a:ext uri="{FF2B5EF4-FFF2-40B4-BE49-F238E27FC236}">
                  <a16:creationId xmlns:a16="http://schemas.microsoft.com/office/drawing/2014/main" id="{5D178C16-647D-DD29-2398-574E7CAE001B}"/>
                </a:ext>
              </a:extLst>
            </p:cNvPr>
            <p:cNvSpPr/>
            <p:nvPr/>
          </p:nvSpPr>
          <p:spPr>
            <a:xfrm>
              <a:off x="4893129" y="3807280"/>
              <a:ext cx="772885" cy="119742"/>
            </a:xfrm>
            <a:prstGeom prst="rect">
              <a:avLst/>
            </a:prstGeom>
            <a:solidFill>
              <a:srgbClr val="000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Rectángulo 64">
              <a:extLst>
                <a:ext uri="{FF2B5EF4-FFF2-40B4-BE49-F238E27FC236}">
                  <a16:creationId xmlns:a16="http://schemas.microsoft.com/office/drawing/2014/main" id="{7F1AA81C-2430-875D-1DD8-B5E7616E1E7D}"/>
                </a:ext>
              </a:extLst>
            </p:cNvPr>
            <p:cNvSpPr/>
            <p:nvPr/>
          </p:nvSpPr>
          <p:spPr>
            <a:xfrm>
              <a:off x="4893129" y="3920934"/>
              <a:ext cx="772885" cy="113653"/>
            </a:xfrm>
            <a:prstGeom prst="rect">
              <a:avLst/>
            </a:prstGeom>
            <a:solidFill>
              <a:srgbClr val="FE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6" name="CuadroTexto 65">
            <a:extLst>
              <a:ext uri="{FF2B5EF4-FFF2-40B4-BE49-F238E27FC236}">
                <a16:creationId xmlns:a16="http://schemas.microsoft.com/office/drawing/2014/main" id="{D725E758-F7AF-6F1C-68AE-7DE689022BB4}"/>
              </a:ext>
            </a:extLst>
          </p:cNvPr>
          <p:cNvSpPr txBox="1"/>
          <p:nvPr/>
        </p:nvSpPr>
        <p:spPr>
          <a:xfrm>
            <a:off x="4546216" y="3206468"/>
            <a:ext cx="2978884" cy="561692"/>
          </a:xfrm>
          <a:prstGeom prst="rect">
            <a:avLst/>
          </a:prstGeom>
          <a:noFill/>
        </p:spPr>
        <p:txBody>
          <a:bodyPr wrap="square" rtlCol="0">
            <a:spAutoFit/>
          </a:bodyPr>
          <a:lstStyle/>
          <a:p>
            <a:pPr marL="0" marR="0" lvl="0" indent="0" algn="ctr" defTabSz="914400" rtl="0" eaLnBrk="1" fontAlgn="auto" latinLnBrk="0" hangingPunct="1">
              <a:lnSpc>
                <a:spcPts val="36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ECUADOR</a:t>
            </a:r>
            <a:endParaRPr kumimoji="0" lang="es-EC" sz="28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endParaRPr>
          </a:p>
        </p:txBody>
      </p:sp>
      <p:grpSp>
        <p:nvGrpSpPr>
          <p:cNvPr id="97" name="Grupo 96">
            <a:extLst>
              <a:ext uri="{FF2B5EF4-FFF2-40B4-BE49-F238E27FC236}">
                <a16:creationId xmlns:a16="http://schemas.microsoft.com/office/drawing/2014/main" id="{C735AC74-9B38-61C8-B45B-D208FD372FC4}"/>
              </a:ext>
            </a:extLst>
          </p:cNvPr>
          <p:cNvGrpSpPr/>
          <p:nvPr/>
        </p:nvGrpSpPr>
        <p:grpSpPr>
          <a:xfrm>
            <a:off x="184635" y="5649139"/>
            <a:ext cx="1140671" cy="276999"/>
            <a:chOff x="384384" y="5360999"/>
            <a:chExt cx="1140671" cy="276999"/>
          </a:xfrm>
        </p:grpSpPr>
        <p:sp>
          <p:nvSpPr>
            <p:cNvPr id="74" name="Elipse 73">
              <a:extLst>
                <a:ext uri="{FF2B5EF4-FFF2-40B4-BE49-F238E27FC236}">
                  <a16:creationId xmlns:a16="http://schemas.microsoft.com/office/drawing/2014/main" id="{37FF6889-5972-A6CF-6EBE-431154A117C3}"/>
                </a:ext>
              </a:extLst>
            </p:cNvPr>
            <p:cNvSpPr/>
            <p:nvPr/>
          </p:nvSpPr>
          <p:spPr>
            <a:xfrm>
              <a:off x="384384" y="5450304"/>
              <a:ext cx="108000" cy="108000"/>
            </a:xfrm>
            <a:prstGeom prst="ellipse">
              <a:avLst/>
            </a:prstGeom>
            <a:solidFill>
              <a:srgbClr val="59BA47"/>
            </a:solidFill>
            <a:ln>
              <a:solidFill>
                <a:srgbClr val="59BA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2000" b="0" i="0" u="none" strike="noStrike" kern="0" cap="none" spc="0" normalizeH="0" baseline="0" noProof="0">
                <a:ln>
                  <a:noFill/>
                </a:ln>
                <a:solidFill>
                  <a:srgbClr val="FFFFFF"/>
                </a:solidFill>
                <a:effectLst/>
                <a:uLnTx/>
                <a:uFillTx/>
                <a:latin typeface="Barlow Condensed" panose="00000506000000000000" pitchFamily="2" charset="0"/>
                <a:ea typeface="+mn-ea"/>
                <a:cs typeface="+mn-cs"/>
                <a:sym typeface="Arial"/>
              </a:endParaRPr>
            </a:p>
          </p:txBody>
        </p:sp>
        <p:sp>
          <p:nvSpPr>
            <p:cNvPr id="88" name="CuadroTexto 87">
              <a:extLst>
                <a:ext uri="{FF2B5EF4-FFF2-40B4-BE49-F238E27FC236}">
                  <a16:creationId xmlns:a16="http://schemas.microsoft.com/office/drawing/2014/main" id="{18CCEA3C-4C23-95BE-6D37-BD0E538D83E7}"/>
                </a:ext>
              </a:extLst>
            </p:cNvPr>
            <p:cNvSpPr txBox="1"/>
            <p:nvPr/>
          </p:nvSpPr>
          <p:spPr>
            <a:xfrm>
              <a:off x="462866" y="5360999"/>
              <a:ext cx="10621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solidFill>
                  <a:effectLst/>
                  <a:uLnTx/>
                  <a:uFillTx/>
                  <a:latin typeface="Barlow Condensed" panose="00000506000000000000" pitchFamily="2" charset="0"/>
                  <a:cs typeface="Arial" panose="020B0604020202020204" pitchFamily="34" charset="0"/>
                  <a:sym typeface="Arial"/>
                </a:rPr>
                <a:t>En camino</a:t>
              </a:r>
            </a:p>
          </p:txBody>
        </p:sp>
      </p:grpSp>
      <p:grpSp>
        <p:nvGrpSpPr>
          <p:cNvPr id="98" name="Grupo 97">
            <a:extLst>
              <a:ext uri="{FF2B5EF4-FFF2-40B4-BE49-F238E27FC236}">
                <a16:creationId xmlns:a16="http://schemas.microsoft.com/office/drawing/2014/main" id="{3D89450A-BA45-BCB2-29E1-70A3E5FA8378}"/>
              </a:ext>
            </a:extLst>
          </p:cNvPr>
          <p:cNvGrpSpPr/>
          <p:nvPr/>
        </p:nvGrpSpPr>
        <p:grpSpPr>
          <a:xfrm>
            <a:off x="443134" y="5916992"/>
            <a:ext cx="1140670" cy="276999"/>
            <a:chOff x="1828873" y="5364313"/>
            <a:chExt cx="1140670" cy="276999"/>
          </a:xfrm>
        </p:grpSpPr>
        <p:sp>
          <p:nvSpPr>
            <p:cNvPr id="75" name="Elipse 74">
              <a:extLst>
                <a:ext uri="{FF2B5EF4-FFF2-40B4-BE49-F238E27FC236}">
                  <a16:creationId xmlns:a16="http://schemas.microsoft.com/office/drawing/2014/main" id="{AB138821-042B-49C2-61F6-68F7487D6319}"/>
                </a:ext>
              </a:extLst>
            </p:cNvPr>
            <p:cNvSpPr/>
            <p:nvPr/>
          </p:nvSpPr>
          <p:spPr>
            <a:xfrm>
              <a:off x="1828873" y="5443679"/>
              <a:ext cx="108000" cy="108000"/>
            </a:xfrm>
            <a:prstGeom prst="ellipse">
              <a:avLst/>
            </a:prstGeom>
            <a:solidFill>
              <a:srgbClr val="FBC412"/>
            </a:solidFill>
            <a:ln>
              <a:solidFill>
                <a:srgbClr val="FBC4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2000" b="0" i="0" u="none" strike="noStrike" kern="0" cap="none" spc="0" normalizeH="0" baseline="0" noProof="0">
                <a:ln>
                  <a:noFill/>
                </a:ln>
                <a:solidFill>
                  <a:srgbClr val="FFFFFF"/>
                </a:solidFill>
                <a:effectLst/>
                <a:uLnTx/>
                <a:uFillTx/>
                <a:latin typeface="Barlow Condensed" panose="00000506000000000000" pitchFamily="2" charset="0"/>
                <a:ea typeface="+mn-ea"/>
                <a:cs typeface="+mn-cs"/>
                <a:sym typeface="Arial"/>
              </a:endParaRPr>
            </a:p>
          </p:txBody>
        </p:sp>
        <p:sp>
          <p:nvSpPr>
            <p:cNvPr id="94" name="CuadroTexto 93">
              <a:extLst>
                <a:ext uri="{FF2B5EF4-FFF2-40B4-BE49-F238E27FC236}">
                  <a16:creationId xmlns:a16="http://schemas.microsoft.com/office/drawing/2014/main" id="{E4553BA3-D654-FCEB-F205-ECAF3EB36F1B}"/>
                </a:ext>
              </a:extLst>
            </p:cNvPr>
            <p:cNvSpPr txBox="1"/>
            <p:nvPr/>
          </p:nvSpPr>
          <p:spPr>
            <a:xfrm>
              <a:off x="1907354" y="5364313"/>
              <a:ext cx="10621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solidFill>
                  <a:effectLst/>
                  <a:uLnTx/>
                  <a:uFillTx/>
                  <a:latin typeface="Barlow Condensed" panose="00000506000000000000" pitchFamily="2" charset="0"/>
                  <a:cs typeface="Arial" panose="020B0604020202020204" pitchFamily="34" charset="0"/>
                  <a:sym typeface="Arial"/>
                </a:rPr>
                <a:t>Para revisión</a:t>
              </a:r>
            </a:p>
          </p:txBody>
        </p:sp>
      </p:grpSp>
      <p:grpSp>
        <p:nvGrpSpPr>
          <p:cNvPr id="99" name="Grupo 98">
            <a:extLst>
              <a:ext uri="{FF2B5EF4-FFF2-40B4-BE49-F238E27FC236}">
                <a16:creationId xmlns:a16="http://schemas.microsoft.com/office/drawing/2014/main" id="{B599273A-444E-1AE3-CA23-C10C55841168}"/>
              </a:ext>
            </a:extLst>
          </p:cNvPr>
          <p:cNvGrpSpPr/>
          <p:nvPr/>
        </p:nvGrpSpPr>
        <p:grpSpPr>
          <a:xfrm>
            <a:off x="743347" y="6177684"/>
            <a:ext cx="1348806" cy="276999"/>
            <a:chOff x="3263419" y="5367627"/>
            <a:chExt cx="1348806" cy="276999"/>
          </a:xfrm>
        </p:grpSpPr>
        <p:sp>
          <p:nvSpPr>
            <p:cNvPr id="81" name="Elipse 80">
              <a:extLst>
                <a:ext uri="{FF2B5EF4-FFF2-40B4-BE49-F238E27FC236}">
                  <a16:creationId xmlns:a16="http://schemas.microsoft.com/office/drawing/2014/main" id="{535A8D47-64E3-6D1F-8433-C87B2FB23018}"/>
                </a:ext>
              </a:extLst>
            </p:cNvPr>
            <p:cNvSpPr/>
            <p:nvPr/>
          </p:nvSpPr>
          <p:spPr>
            <a:xfrm>
              <a:off x="3263419" y="5446993"/>
              <a:ext cx="108000" cy="108000"/>
            </a:xfrm>
            <a:prstGeom prst="ellipse">
              <a:avLst/>
            </a:prstGeom>
            <a:solidFill>
              <a:srgbClr val="D12800"/>
            </a:solidFill>
            <a:ln>
              <a:solidFill>
                <a:srgbClr val="D12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2000" b="0" i="0" u="none" strike="noStrike" kern="0" cap="none" spc="0" normalizeH="0" baseline="0" noProof="0">
                <a:ln>
                  <a:noFill/>
                </a:ln>
                <a:solidFill>
                  <a:srgbClr val="FFFFFF"/>
                </a:solidFill>
                <a:effectLst/>
                <a:uLnTx/>
                <a:uFillTx/>
                <a:latin typeface="Barlow Condensed" panose="00000506000000000000" pitchFamily="2" charset="0"/>
                <a:ea typeface="+mn-ea"/>
                <a:cs typeface="+mn-cs"/>
                <a:sym typeface="Arial"/>
              </a:endParaRPr>
            </a:p>
          </p:txBody>
        </p:sp>
        <p:sp>
          <p:nvSpPr>
            <p:cNvPr id="95" name="CuadroTexto 94">
              <a:extLst>
                <a:ext uri="{FF2B5EF4-FFF2-40B4-BE49-F238E27FC236}">
                  <a16:creationId xmlns:a16="http://schemas.microsoft.com/office/drawing/2014/main" id="{D8760A41-ADD8-48C0-1E0B-18014D98C87F}"/>
                </a:ext>
              </a:extLst>
            </p:cNvPr>
            <p:cNvSpPr txBox="1"/>
            <p:nvPr/>
          </p:nvSpPr>
          <p:spPr>
            <a:xfrm>
              <a:off x="3351839" y="5367627"/>
              <a:ext cx="12603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solidFill>
                  <a:effectLst/>
                  <a:uLnTx/>
                  <a:uFillTx/>
                  <a:latin typeface="Barlow Condensed" panose="00000506000000000000" pitchFamily="2" charset="0"/>
                  <a:cs typeface="Arial" panose="020B0604020202020204" pitchFamily="34" charset="0"/>
                  <a:sym typeface="Arial"/>
                </a:rPr>
                <a:t>Con retraso</a:t>
              </a:r>
            </a:p>
          </p:txBody>
        </p:sp>
      </p:grpSp>
      <p:grpSp>
        <p:nvGrpSpPr>
          <p:cNvPr id="100" name="Grupo 99">
            <a:extLst>
              <a:ext uri="{FF2B5EF4-FFF2-40B4-BE49-F238E27FC236}">
                <a16:creationId xmlns:a16="http://schemas.microsoft.com/office/drawing/2014/main" id="{64B7BB3B-BC71-E258-76A0-27FDDC774D2E}"/>
              </a:ext>
            </a:extLst>
          </p:cNvPr>
          <p:cNvGrpSpPr/>
          <p:nvPr/>
        </p:nvGrpSpPr>
        <p:grpSpPr>
          <a:xfrm>
            <a:off x="1052709" y="6457426"/>
            <a:ext cx="1246097" cy="276999"/>
            <a:chOff x="4697972" y="5361002"/>
            <a:chExt cx="1246097" cy="276999"/>
          </a:xfrm>
        </p:grpSpPr>
        <p:sp>
          <p:nvSpPr>
            <p:cNvPr id="82" name="Elipse 81">
              <a:extLst>
                <a:ext uri="{FF2B5EF4-FFF2-40B4-BE49-F238E27FC236}">
                  <a16:creationId xmlns:a16="http://schemas.microsoft.com/office/drawing/2014/main" id="{8BD27460-E537-901B-EEF5-42BB7152BA3B}"/>
                </a:ext>
              </a:extLst>
            </p:cNvPr>
            <p:cNvSpPr/>
            <p:nvPr/>
          </p:nvSpPr>
          <p:spPr>
            <a:xfrm>
              <a:off x="4697972" y="5450307"/>
              <a:ext cx="108000" cy="108000"/>
            </a:xfrm>
            <a:prstGeom prst="ellipse">
              <a:avLst/>
            </a:prstGeom>
            <a:solidFill>
              <a:srgbClr val="D4D6D8"/>
            </a:solidFill>
            <a:ln>
              <a:solidFill>
                <a:srgbClr val="D4D6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2000" b="0" i="0" u="none" strike="noStrike" kern="0" cap="none" spc="0" normalizeH="0" baseline="0" noProof="0">
                <a:ln>
                  <a:noFill/>
                </a:ln>
                <a:solidFill>
                  <a:srgbClr val="FFFFFF"/>
                </a:solidFill>
                <a:effectLst/>
                <a:uLnTx/>
                <a:uFillTx/>
                <a:latin typeface="Barlow Condensed" panose="00000506000000000000" pitchFamily="2" charset="0"/>
                <a:ea typeface="+mn-ea"/>
                <a:cs typeface="+mn-cs"/>
                <a:sym typeface="Arial"/>
              </a:endParaRPr>
            </a:p>
          </p:txBody>
        </p:sp>
        <p:sp>
          <p:nvSpPr>
            <p:cNvPr id="96" name="CuadroTexto 95">
              <a:extLst>
                <a:ext uri="{FF2B5EF4-FFF2-40B4-BE49-F238E27FC236}">
                  <a16:creationId xmlns:a16="http://schemas.microsoft.com/office/drawing/2014/main" id="{72182323-2C79-3D20-5B04-7542A93F17C7}"/>
                </a:ext>
              </a:extLst>
            </p:cNvPr>
            <p:cNvSpPr txBox="1"/>
            <p:nvPr/>
          </p:nvSpPr>
          <p:spPr>
            <a:xfrm>
              <a:off x="4776447" y="5361002"/>
              <a:ext cx="11676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solidFill>
                  <a:effectLst/>
                  <a:uLnTx/>
                  <a:uFillTx/>
                  <a:latin typeface="Barlow Condensed" panose="00000506000000000000" pitchFamily="2" charset="0"/>
                  <a:cs typeface="Arial" panose="020B0604020202020204" pitchFamily="34" charset="0"/>
                  <a:sym typeface="Arial"/>
                </a:rPr>
                <a:t>Sin datos</a:t>
              </a:r>
            </a:p>
          </p:txBody>
        </p:sp>
      </p:grpSp>
      <p:graphicFrame>
        <p:nvGraphicFramePr>
          <p:cNvPr id="101" name="Gráfico 100">
            <a:extLst>
              <a:ext uri="{FF2B5EF4-FFF2-40B4-BE49-F238E27FC236}">
                <a16:creationId xmlns:a16="http://schemas.microsoft.com/office/drawing/2014/main" id="{C9273518-FED0-F9D0-1ADE-F50814315E49}"/>
              </a:ext>
            </a:extLst>
          </p:cNvPr>
          <p:cNvGraphicFramePr/>
          <p:nvPr/>
        </p:nvGraphicFramePr>
        <p:xfrm>
          <a:off x="6233026" y="591984"/>
          <a:ext cx="2196000" cy="2196000"/>
        </p:xfrm>
        <a:graphic>
          <a:graphicData uri="http://schemas.openxmlformats.org/drawingml/2006/chart">
            <c:chart xmlns:c="http://schemas.openxmlformats.org/drawingml/2006/chart" xmlns:r="http://schemas.openxmlformats.org/officeDocument/2006/relationships" r:id="rId5"/>
          </a:graphicData>
        </a:graphic>
      </p:graphicFrame>
      <p:grpSp>
        <p:nvGrpSpPr>
          <p:cNvPr id="103" name="Grupo 102">
            <a:extLst>
              <a:ext uri="{FF2B5EF4-FFF2-40B4-BE49-F238E27FC236}">
                <a16:creationId xmlns:a16="http://schemas.microsoft.com/office/drawing/2014/main" id="{99C6940D-F46B-22BD-CE57-073EC3862A66}"/>
              </a:ext>
            </a:extLst>
          </p:cNvPr>
          <p:cNvGrpSpPr/>
          <p:nvPr/>
        </p:nvGrpSpPr>
        <p:grpSpPr>
          <a:xfrm>
            <a:off x="8387430" y="1035382"/>
            <a:ext cx="1417343" cy="950611"/>
            <a:chOff x="7201626" y="1188785"/>
            <a:chExt cx="1029617" cy="690563"/>
          </a:xfrm>
        </p:grpSpPr>
        <p:pic>
          <p:nvPicPr>
            <p:cNvPr id="104" name="Imagen 103">
              <a:extLst>
                <a:ext uri="{FF2B5EF4-FFF2-40B4-BE49-F238E27FC236}">
                  <a16:creationId xmlns:a16="http://schemas.microsoft.com/office/drawing/2014/main" id="{F9294542-8FE1-F796-6854-7138C918931E}"/>
                </a:ext>
              </a:extLst>
            </p:cNvPr>
            <p:cNvPicPr>
              <a:picLocks noChangeAspect="1"/>
            </p:cNvPicPr>
            <p:nvPr/>
          </p:nvPicPr>
          <p:blipFill>
            <a:blip r:embed="rId6"/>
            <a:stretch>
              <a:fillRect/>
            </a:stretch>
          </p:blipFill>
          <p:spPr>
            <a:xfrm>
              <a:off x="7549910" y="1188785"/>
              <a:ext cx="345600" cy="345600"/>
            </a:xfrm>
            <a:prstGeom prst="rect">
              <a:avLst/>
            </a:prstGeom>
          </p:spPr>
        </p:pic>
        <p:pic>
          <p:nvPicPr>
            <p:cNvPr id="105" name="Imagen 104">
              <a:extLst>
                <a:ext uri="{FF2B5EF4-FFF2-40B4-BE49-F238E27FC236}">
                  <a16:creationId xmlns:a16="http://schemas.microsoft.com/office/drawing/2014/main" id="{694A8FBA-5DA8-7DE5-5F99-6241953FF328}"/>
                </a:ext>
              </a:extLst>
            </p:cNvPr>
            <p:cNvPicPr>
              <a:picLocks noChangeAspect="1"/>
            </p:cNvPicPr>
            <p:nvPr/>
          </p:nvPicPr>
          <p:blipFill>
            <a:blip r:embed="rId7"/>
            <a:stretch>
              <a:fillRect/>
            </a:stretch>
          </p:blipFill>
          <p:spPr>
            <a:xfrm>
              <a:off x="7201626" y="1188785"/>
              <a:ext cx="345600" cy="345600"/>
            </a:xfrm>
            <a:prstGeom prst="rect">
              <a:avLst/>
            </a:prstGeom>
          </p:spPr>
        </p:pic>
        <p:pic>
          <p:nvPicPr>
            <p:cNvPr id="106" name="Imagen 105">
              <a:extLst>
                <a:ext uri="{FF2B5EF4-FFF2-40B4-BE49-F238E27FC236}">
                  <a16:creationId xmlns:a16="http://schemas.microsoft.com/office/drawing/2014/main" id="{C997CA7E-418E-396E-EBB0-57D374169018}"/>
                </a:ext>
              </a:extLst>
            </p:cNvPr>
            <p:cNvPicPr>
              <a:picLocks noChangeAspect="1"/>
            </p:cNvPicPr>
            <p:nvPr/>
          </p:nvPicPr>
          <p:blipFill>
            <a:blip r:embed="rId8"/>
            <a:stretch>
              <a:fillRect/>
            </a:stretch>
          </p:blipFill>
          <p:spPr>
            <a:xfrm>
              <a:off x="7887350" y="1189639"/>
              <a:ext cx="343893" cy="343893"/>
            </a:xfrm>
            <a:prstGeom prst="rect">
              <a:avLst/>
            </a:prstGeom>
          </p:spPr>
        </p:pic>
        <p:pic>
          <p:nvPicPr>
            <p:cNvPr id="108" name="Imagen 107">
              <a:extLst>
                <a:ext uri="{FF2B5EF4-FFF2-40B4-BE49-F238E27FC236}">
                  <a16:creationId xmlns:a16="http://schemas.microsoft.com/office/drawing/2014/main" id="{67CC8429-4E74-BCE8-915C-3BFDCE074EED}"/>
                </a:ext>
              </a:extLst>
            </p:cNvPr>
            <p:cNvPicPr>
              <a:picLocks noChangeAspect="1"/>
            </p:cNvPicPr>
            <p:nvPr/>
          </p:nvPicPr>
          <p:blipFill>
            <a:blip r:embed="rId9"/>
            <a:stretch>
              <a:fillRect/>
            </a:stretch>
          </p:blipFill>
          <p:spPr>
            <a:xfrm>
              <a:off x="7549910" y="1533748"/>
              <a:ext cx="345600" cy="345600"/>
            </a:xfrm>
            <a:prstGeom prst="rect">
              <a:avLst/>
            </a:prstGeom>
          </p:spPr>
        </p:pic>
        <p:pic>
          <p:nvPicPr>
            <p:cNvPr id="109" name="Imagen 108">
              <a:extLst>
                <a:ext uri="{FF2B5EF4-FFF2-40B4-BE49-F238E27FC236}">
                  <a16:creationId xmlns:a16="http://schemas.microsoft.com/office/drawing/2014/main" id="{21834BC9-AA4B-FDA0-EBB9-A1181E809370}"/>
                </a:ext>
              </a:extLst>
            </p:cNvPr>
            <p:cNvPicPr>
              <a:picLocks noChangeAspect="1"/>
            </p:cNvPicPr>
            <p:nvPr/>
          </p:nvPicPr>
          <p:blipFill>
            <a:blip r:embed="rId10"/>
            <a:stretch>
              <a:fillRect/>
            </a:stretch>
          </p:blipFill>
          <p:spPr>
            <a:xfrm>
              <a:off x="7201626" y="1533748"/>
              <a:ext cx="345600" cy="345600"/>
            </a:xfrm>
            <a:prstGeom prst="rect">
              <a:avLst/>
            </a:prstGeom>
          </p:spPr>
        </p:pic>
      </p:grpSp>
      <p:graphicFrame>
        <p:nvGraphicFramePr>
          <p:cNvPr id="111" name="Gráfico 110">
            <a:extLst>
              <a:ext uri="{FF2B5EF4-FFF2-40B4-BE49-F238E27FC236}">
                <a16:creationId xmlns:a16="http://schemas.microsoft.com/office/drawing/2014/main" id="{8DD9F677-2846-E3E7-00CA-7D1EF5556B41}"/>
              </a:ext>
            </a:extLst>
          </p:cNvPr>
          <p:cNvGraphicFramePr/>
          <p:nvPr/>
        </p:nvGraphicFramePr>
        <p:xfrm>
          <a:off x="2466823" y="3211990"/>
          <a:ext cx="2196000" cy="2196000"/>
        </p:xfrm>
        <a:graphic>
          <a:graphicData uri="http://schemas.openxmlformats.org/drawingml/2006/chart">
            <c:chart xmlns:c="http://schemas.openxmlformats.org/drawingml/2006/chart" xmlns:r="http://schemas.openxmlformats.org/officeDocument/2006/relationships" r:id="rId11"/>
          </a:graphicData>
        </a:graphic>
      </p:graphicFrame>
      <p:grpSp>
        <p:nvGrpSpPr>
          <p:cNvPr id="113" name="Grupo 112">
            <a:extLst>
              <a:ext uri="{FF2B5EF4-FFF2-40B4-BE49-F238E27FC236}">
                <a16:creationId xmlns:a16="http://schemas.microsoft.com/office/drawing/2014/main" id="{6CA8E791-7548-039C-D7CA-FA7B0E1A2585}"/>
              </a:ext>
            </a:extLst>
          </p:cNvPr>
          <p:cNvGrpSpPr/>
          <p:nvPr/>
        </p:nvGrpSpPr>
        <p:grpSpPr>
          <a:xfrm>
            <a:off x="1096548" y="3789122"/>
            <a:ext cx="1428676" cy="947982"/>
            <a:chOff x="6272105" y="3170768"/>
            <a:chExt cx="1037850" cy="688654"/>
          </a:xfrm>
        </p:grpSpPr>
        <p:pic>
          <p:nvPicPr>
            <p:cNvPr id="114" name="Imagen 113">
              <a:extLst>
                <a:ext uri="{FF2B5EF4-FFF2-40B4-BE49-F238E27FC236}">
                  <a16:creationId xmlns:a16="http://schemas.microsoft.com/office/drawing/2014/main" id="{6155BE29-7F2E-C082-D0FB-A0219C968236}"/>
                </a:ext>
              </a:extLst>
            </p:cNvPr>
            <p:cNvPicPr>
              <a:picLocks noChangeAspect="1"/>
            </p:cNvPicPr>
            <p:nvPr/>
          </p:nvPicPr>
          <p:blipFill>
            <a:blip r:embed="rId8"/>
            <a:stretch>
              <a:fillRect/>
            </a:stretch>
          </p:blipFill>
          <p:spPr>
            <a:xfrm>
              <a:off x="6272105" y="3170768"/>
              <a:ext cx="345600" cy="345600"/>
            </a:xfrm>
            <a:prstGeom prst="rect">
              <a:avLst/>
            </a:prstGeom>
          </p:spPr>
        </p:pic>
        <p:pic>
          <p:nvPicPr>
            <p:cNvPr id="115" name="Imagen 114">
              <a:extLst>
                <a:ext uri="{FF2B5EF4-FFF2-40B4-BE49-F238E27FC236}">
                  <a16:creationId xmlns:a16="http://schemas.microsoft.com/office/drawing/2014/main" id="{88AE67B7-B450-2BB6-094A-460C0BBEDD47}"/>
                </a:ext>
              </a:extLst>
            </p:cNvPr>
            <p:cNvPicPr>
              <a:picLocks noChangeAspect="1"/>
            </p:cNvPicPr>
            <p:nvPr/>
          </p:nvPicPr>
          <p:blipFill>
            <a:blip r:embed="rId12"/>
            <a:stretch>
              <a:fillRect/>
            </a:stretch>
          </p:blipFill>
          <p:spPr>
            <a:xfrm>
              <a:off x="6964355" y="3170768"/>
              <a:ext cx="345600" cy="345600"/>
            </a:xfrm>
            <a:prstGeom prst="rect">
              <a:avLst/>
            </a:prstGeom>
          </p:spPr>
        </p:pic>
        <p:pic>
          <p:nvPicPr>
            <p:cNvPr id="116" name="Imagen 115">
              <a:extLst>
                <a:ext uri="{FF2B5EF4-FFF2-40B4-BE49-F238E27FC236}">
                  <a16:creationId xmlns:a16="http://schemas.microsoft.com/office/drawing/2014/main" id="{BB08F5EB-853A-9DD1-8EE2-90B873AD8488}"/>
                </a:ext>
              </a:extLst>
            </p:cNvPr>
            <p:cNvPicPr>
              <a:picLocks noChangeAspect="1"/>
            </p:cNvPicPr>
            <p:nvPr/>
          </p:nvPicPr>
          <p:blipFill>
            <a:blip r:embed="rId13"/>
            <a:stretch>
              <a:fillRect/>
            </a:stretch>
          </p:blipFill>
          <p:spPr>
            <a:xfrm>
              <a:off x="6618857" y="3170768"/>
              <a:ext cx="345600" cy="345600"/>
            </a:xfrm>
            <a:prstGeom prst="rect">
              <a:avLst/>
            </a:prstGeom>
          </p:spPr>
        </p:pic>
        <p:pic>
          <p:nvPicPr>
            <p:cNvPr id="117" name="Imagen 116">
              <a:extLst>
                <a:ext uri="{FF2B5EF4-FFF2-40B4-BE49-F238E27FC236}">
                  <a16:creationId xmlns:a16="http://schemas.microsoft.com/office/drawing/2014/main" id="{AAA34614-194B-E834-7FA1-F354886A18DD}"/>
                </a:ext>
              </a:extLst>
            </p:cNvPr>
            <p:cNvPicPr>
              <a:picLocks noChangeAspect="1"/>
            </p:cNvPicPr>
            <p:nvPr/>
          </p:nvPicPr>
          <p:blipFill>
            <a:blip r:embed="rId14"/>
            <a:stretch>
              <a:fillRect/>
            </a:stretch>
          </p:blipFill>
          <p:spPr>
            <a:xfrm>
              <a:off x="6964355" y="3513822"/>
              <a:ext cx="345600" cy="345600"/>
            </a:xfrm>
            <a:prstGeom prst="rect">
              <a:avLst/>
            </a:prstGeom>
          </p:spPr>
        </p:pic>
        <p:pic>
          <p:nvPicPr>
            <p:cNvPr id="118" name="Imagen 117">
              <a:extLst>
                <a:ext uri="{FF2B5EF4-FFF2-40B4-BE49-F238E27FC236}">
                  <a16:creationId xmlns:a16="http://schemas.microsoft.com/office/drawing/2014/main" id="{57D04181-46E4-A300-96C6-2783391BA38C}"/>
                </a:ext>
              </a:extLst>
            </p:cNvPr>
            <p:cNvPicPr>
              <a:picLocks noChangeAspect="1"/>
            </p:cNvPicPr>
            <p:nvPr/>
          </p:nvPicPr>
          <p:blipFill>
            <a:blip r:embed="rId15"/>
            <a:stretch>
              <a:fillRect/>
            </a:stretch>
          </p:blipFill>
          <p:spPr>
            <a:xfrm>
              <a:off x="6618857" y="3513822"/>
              <a:ext cx="345600" cy="345600"/>
            </a:xfrm>
            <a:prstGeom prst="rect">
              <a:avLst/>
            </a:prstGeom>
          </p:spPr>
        </p:pic>
      </p:grpSp>
      <p:graphicFrame>
        <p:nvGraphicFramePr>
          <p:cNvPr id="119" name="Gráfico 118">
            <a:extLst>
              <a:ext uri="{FF2B5EF4-FFF2-40B4-BE49-F238E27FC236}">
                <a16:creationId xmlns:a16="http://schemas.microsoft.com/office/drawing/2014/main" id="{57E3F2FF-D5C1-419E-6878-5673E12915EB}"/>
              </a:ext>
            </a:extLst>
          </p:cNvPr>
          <p:cNvGraphicFramePr/>
          <p:nvPr/>
        </p:nvGraphicFramePr>
        <p:xfrm>
          <a:off x="7105300" y="3211990"/>
          <a:ext cx="2196000" cy="2196000"/>
        </p:xfrm>
        <a:graphic>
          <a:graphicData uri="http://schemas.openxmlformats.org/drawingml/2006/chart">
            <c:chart xmlns:c="http://schemas.openxmlformats.org/drawingml/2006/chart" xmlns:r="http://schemas.openxmlformats.org/officeDocument/2006/relationships" r:id="rId16"/>
          </a:graphicData>
        </a:graphic>
      </p:graphicFrame>
      <p:grpSp>
        <p:nvGrpSpPr>
          <p:cNvPr id="131" name="Grupo 130">
            <a:extLst>
              <a:ext uri="{FF2B5EF4-FFF2-40B4-BE49-F238E27FC236}">
                <a16:creationId xmlns:a16="http://schemas.microsoft.com/office/drawing/2014/main" id="{6C38BCCA-98F8-3C19-BF20-6C8682C05CAC}"/>
              </a:ext>
            </a:extLst>
          </p:cNvPr>
          <p:cNvGrpSpPr/>
          <p:nvPr/>
        </p:nvGrpSpPr>
        <p:grpSpPr>
          <a:xfrm>
            <a:off x="9241406" y="3789122"/>
            <a:ext cx="1431398" cy="954086"/>
            <a:chOff x="7562173" y="4874738"/>
            <a:chExt cx="1039824" cy="693088"/>
          </a:xfrm>
        </p:grpSpPr>
        <p:pic>
          <p:nvPicPr>
            <p:cNvPr id="132" name="Imagen 131">
              <a:extLst>
                <a:ext uri="{FF2B5EF4-FFF2-40B4-BE49-F238E27FC236}">
                  <a16:creationId xmlns:a16="http://schemas.microsoft.com/office/drawing/2014/main" id="{9082E30E-8723-D44C-E6BC-24CF34A174C5}"/>
                </a:ext>
              </a:extLst>
            </p:cNvPr>
            <p:cNvPicPr>
              <a:picLocks noChangeAspect="1"/>
            </p:cNvPicPr>
            <p:nvPr/>
          </p:nvPicPr>
          <p:blipFill>
            <a:blip r:embed="rId17"/>
            <a:stretch>
              <a:fillRect/>
            </a:stretch>
          </p:blipFill>
          <p:spPr>
            <a:xfrm>
              <a:off x="7909353" y="4875550"/>
              <a:ext cx="345600" cy="345600"/>
            </a:xfrm>
            <a:prstGeom prst="rect">
              <a:avLst/>
            </a:prstGeom>
          </p:spPr>
        </p:pic>
        <p:pic>
          <p:nvPicPr>
            <p:cNvPr id="133" name="Imagen 132">
              <a:extLst>
                <a:ext uri="{FF2B5EF4-FFF2-40B4-BE49-F238E27FC236}">
                  <a16:creationId xmlns:a16="http://schemas.microsoft.com/office/drawing/2014/main" id="{78E2E118-4289-1DF7-A770-E908F469A8E7}"/>
                </a:ext>
              </a:extLst>
            </p:cNvPr>
            <p:cNvPicPr>
              <a:picLocks noChangeAspect="1"/>
            </p:cNvPicPr>
            <p:nvPr/>
          </p:nvPicPr>
          <p:blipFill>
            <a:blip r:embed="rId18"/>
            <a:stretch>
              <a:fillRect/>
            </a:stretch>
          </p:blipFill>
          <p:spPr>
            <a:xfrm>
              <a:off x="7563547" y="4875081"/>
              <a:ext cx="345600" cy="345600"/>
            </a:xfrm>
            <a:prstGeom prst="rect">
              <a:avLst/>
            </a:prstGeom>
          </p:spPr>
        </p:pic>
        <p:pic>
          <p:nvPicPr>
            <p:cNvPr id="134" name="Imagen 133">
              <a:extLst>
                <a:ext uri="{FF2B5EF4-FFF2-40B4-BE49-F238E27FC236}">
                  <a16:creationId xmlns:a16="http://schemas.microsoft.com/office/drawing/2014/main" id="{7F638293-682F-3421-523E-994F5A59ADA1}"/>
                </a:ext>
              </a:extLst>
            </p:cNvPr>
            <p:cNvPicPr>
              <a:picLocks noChangeAspect="1"/>
            </p:cNvPicPr>
            <p:nvPr/>
          </p:nvPicPr>
          <p:blipFill>
            <a:blip r:embed="rId19"/>
            <a:stretch>
              <a:fillRect/>
            </a:stretch>
          </p:blipFill>
          <p:spPr>
            <a:xfrm>
              <a:off x="8256397" y="4874738"/>
              <a:ext cx="345600" cy="345600"/>
            </a:xfrm>
            <a:prstGeom prst="rect">
              <a:avLst/>
            </a:prstGeom>
          </p:spPr>
        </p:pic>
        <p:pic>
          <p:nvPicPr>
            <p:cNvPr id="135" name="Imagen 134">
              <a:extLst>
                <a:ext uri="{FF2B5EF4-FFF2-40B4-BE49-F238E27FC236}">
                  <a16:creationId xmlns:a16="http://schemas.microsoft.com/office/drawing/2014/main" id="{C8C6C112-61A7-E37D-2904-041F2FF234DA}"/>
                </a:ext>
              </a:extLst>
            </p:cNvPr>
            <p:cNvPicPr>
              <a:picLocks noChangeAspect="1"/>
            </p:cNvPicPr>
            <p:nvPr/>
          </p:nvPicPr>
          <p:blipFill>
            <a:blip r:embed="rId20"/>
            <a:stretch>
              <a:fillRect/>
            </a:stretch>
          </p:blipFill>
          <p:spPr>
            <a:xfrm>
              <a:off x="7907773" y="5222226"/>
              <a:ext cx="345600" cy="345600"/>
            </a:xfrm>
            <a:prstGeom prst="rect">
              <a:avLst/>
            </a:prstGeom>
          </p:spPr>
        </p:pic>
        <p:pic>
          <p:nvPicPr>
            <p:cNvPr id="136" name="Imagen 135">
              <a:extLst>
                <a:ext uri="{FF2B5EF4-FFF2-40B4-BE49-F238E27FC236}">
                  <a16:creationId xmlns:a16="http://schemas.microsoft.com/office/drawing/2014/main" id="{E3E921A5-B3D4-2C26-C422-AB08E468952A}"/>
                </a:ext>
              </a:extLst>
            </p:cNvPr>
            <p:cNvPicPr>
              <a:picLocks noChangeAspect="1"/>
            </p:cNvPicPr>
            <p:nvPr/>
          </p:nvPicPr>
          <p:blipFill>
            <a:blip r:embed="rId21"/>
            <a:stretch>
              <a:fillRect/>
            </a:stretch>
          </p:blipFill>
          <p:spPr>
            <a:xfrm>
              <a:off x="7562173" y="5222226"/>
              <a:ext cx="345600" cy="345600"/>
            </a:xfrm>
            <a:prstGeom prst="rect">
              <a:avLst/>
            </a:prstGeom>
          </p:spPr>
        </p:pic>
      </p:grpSp>
      <p:graphicFrame>
        <p:nvGraphicFramePr>
          <p:cNvPr id="137" name="Gráfico 136">
            <a:extLst>
              <a:ext uri="{FF2B5EF4-FFF2-40B4-BE49-F238E27FC236}">
                <a16:creationId xmlns:a16="http://schemas.microsoft.com/office/drawing/2014/main" id="{F441F342-9E2C-CD51-65BB-987690D3750A}"/>
              </a:ext>
            </a:extLst>
          </p:cNvPr>
          <p:cNvGraphicFramePr/>
          <p:nvPr/>
        </p:nvGraphicFramePr>
        <p:xfrm>
          <a:off x="4862219" y="4772933"/>
          <a:ext cx="2196000" cy="2196000"/>
        </p:xfrm>
        <a:graphic>
          <a:graphicData uri="http://schemas.openxmlformats.org/drawingml/2006/chart">
            <c:chart xmlns:c="http://schemas.openxmlformats.org/drawingml/2006/chart" xmlns:r="http://schemas.openxmlformats.org/officeDocument/2006/relationships" r:id="rId22"/>
          </a:graphicData>
        </a:graphic>
      </p:graphicFrame>
      <p:pic>
        <p:nvPicPr>
          <p:cNvPr id="139" name="Imagen 138">
            <a:extLst>
              <a:ext uri="{FF2B5EF4-FFF2-40B4-BE49-F238E27FC236}">
                <a16:creationId xmlns:a16="http://schemas.microsoft.com/office/drawing/2014/main" id="{B0556B72-D9D3-5BE1-B76C-2B0569E85DA7}"/>
              </a:ext>
            </a:extLst>
          </p:cNvPr>
          <p:cNvPicPr>
            <a:picLocks noChangeAspect="1"/>
          </p:cNvPicPr>
          <p:nvPr/>
        </p:nvPicPr>
        <p:blipFill>
          <a:blip r:embed="rId23"/>
          <a:stretch>
            <a:fillRect/>
          </a:stretch>
        </p:blipFill>
        <p:spPr>
          <a:xfrm>
            <a:off x="6905004" y="6252308"/>
            <a:ext cx="475744" cy="475744"/>
          </a:xfrm>
          <a:prstGeom prst="rect">
            <a:avLst/>
          </a:prstGeom>
        </p:spPr>
      </p:pic>
      <p:graphicFrame>
        <p:nvGraphicFramePr>
          <p:cNvPr id="140" name="Gráfico 139">
            <a:extLst>
              <a:ext uri="{FF2B5EF4-FFF2-40B4-BE49-F238E27FC236}">
                <a16:creationId xmlns:a16="http://schemas.microsoft.com/office/drawing/2014/main" id="{2D9EE037-79C2-C355-A62B-3A8D688631AC}"/>
              </a:ext>
            </a:extLst>
          </p:cNvPr>
          <p:cNvGraphicFramePr/>
          <p:nvPr/>
        </p:nvGraphicFramePr>
        <p:xfrm>
          <a:off x="3518439" y="591984"/>
          <a:ext cx="2196000" cy="2196000"/>
        </p:xfrm>
        <a:graphic>
          <a:graphicData uri="http://schemas.openxmlformats.org/drawingml/2006/chart">
            <c:chart xmlns:c="http://schemas.openxmlformats.org/drawingml/2006/chart" xmlns:r="http://schemas.openxmlformats.org/officeDocument/2006/relationships" r:id="rId24"/>
          </a:graphicData>
        </a:graphic>
      </p:graphicFrame>
      <p:pic>
        <p:nvPicPr>
          <p:cNvPr id="141" name="Imagen 140">
            <a:extLst>
              <a:ext uri="{FF2B5EF4-FFF2-40B4-BE49-F238E27FC236}">
                <a16:creationId xmlns:a16="http://schemas.microsoft.com/office/drawing/2014/main" id="{2B2EEB9D-E0D1-E4A9-2A68-2B731EEB6179}"/>
              </a:ext>
            </a:extLst>
          </p:cNvPr>
          <p:cNvPicPr>
            <a:picLocks noChangeAspect="1"/>
          </p:cNvPicPr>
          <p:nvPr/>
        </p:nvPicPr>
        <p:blipFill>
          <a:blip r:embed="rId25"/>
          <a:stretch>
            <a:fillRect/>
          </a:stretch>
        </p:blipFill>
        <p:spPr>
          <a:xfrm>
            <a:off x="3102948" y="1450010"/>
            <a:ext cx="475200" cy="475200"/>
          </a:xfrm>
          <a:prstGeom prst="rect">
            <a:avLst/>
          </a:prstGeom>
        </p:spPr>
      </p:pic>
      <p:sp>
        <p:nvSpPr>
          <p:cNvPr id="102" name="CuadroTexto 101">
            <a:extLst>
              <a:ext uri="{FF2B5EF4-FFF2-40B4-BE49-F238E27FC236}">
                <a16:creationId xmlns:a16="http://schemas.microsoft.com/office/drawing/2014/main" id="{2C2B6916-3A0A-C982-BC63-D3AD82909AE1}"/>
              </a:ext>
            </a:extLst>
          </p:cNvPr>
          <p:cNvSpPr txBox="1"/>
          <p:nvPr/>
        </p:nvSpPr>
        <p:spPr>
          <a:xfrm>
            <a:off x="6651677" y="1510688"/>
            <a:ext cx="1371598" cy="451406"/>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0000"/>
                </a:solidFill>
                <a:effectLst/>
                <a:uLnTx/>
                <a:uFillTx/>
                <a:latin typeface="Barlow Condensed" panose="00000506000000000000" pitchFamily="2" charset="0"/>
                <a:cs typeface="Arial" panose="020B0604020202020204" pitchFamily="34" charset="0"/>
                <a:sym typeface="Arial"/>
              </a:rPr>
              <a:t>PERSONAS</a:t>
            </a:r>
          </a:p>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lumMod val="50000"/>
                  </a:srgbClr>
                </a:solidFill>
                <a:effectLst/>
                <a:uLnTx/>
                <a:uFillTx/>
                <a:latin typeface="Barlow Condensed" panose="00000506000000000000" pitchFamily="2" charset="0"/>
                <a:cs typeface="Arial" panose="020B0604020202020204" pitchFamily="34" charset="0"/>
                <a:sym typeface="Arial"/>
              </a:rPr>
              <a:t>(PEOPLE)</a:t>
            </a:r>
          </a:p>
        </p:txBody>
      </p:sp>
      <p:sp>
        <p:nvSpPr>
          <p:cNvPr id="112" name="CuadroTexto 111">
            <a:extLst>
              <a:ext uri="{FF2B5EF4-FFF2-40B4-BE49-F238E27FC236}">
                <a16:creationId xmlns:a16="http://schemas.microsoft.com/office/drawing/2014/main" id="{9F19B044-1EC9-574F-F56C-786BF092FFCA}"/>
              </a:ext>
            </a:extLst>
          </p:cNvPr>
          <p:cNvSpPr txBox="1"/>
          <p:nvPr/>
        </p:nvSpPr>
        <p:spPr>
          <a:xfrm>
            <a:off x="2891098" y="4120577"/>
            <a:ext cx="1371598" cy="451406"/>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0000"/>
                </a:solidFill>
                <a:effectLst/>
                <a:uLnTx/>
                <a:uFillTx/>
                <a:latin typeface="Barlow Condensed" panose="00000506000000000000" pitchFamily="2" charset="0"/>
                <a:cs typeface="Arial" panose="020B0604020202020204" pitchFamily="34" charset="0"/>
                <a:sym typeface="Arial"/>
              </a:rPr>
              <a:t>PLANETA</a:t>
            </a:r>
          </a:p>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lumMod val="50000"/>
                  </a:srgbClr>
                </a:solidFill>
                <a:effectLst/>
                <a:uLnTx/>
                <a:uFillTx/>
                <a:latin typeface="Barlow Condensed" panose="00000506000000000000" pitchFamily="2" charset="0"/>
                <a:cs typeface="Arial" panose="020B0604020202020204" pitchFamily="34" charset="0"/>
                <a:sym typeface="Arial"/>
              </a:rPr>
              <a:t>(PLANET)</a:t>
            </a:r>
          </a:p>
        </p:txBody>
      </p:sp>
      <p:sp>
        <p:nvSpPr>
          <p:cNvPr id="130" name="CuadroTexto 129">
            <a:extLst>
              <a:ext uri="{FF2B5EF4-FFF2-40B4-BE49-F238E27FC236}">
                <a16:creationId xmlns:a16="http://schemas.microsoft.com/office/drawing/2014/main" id="{1F6A3234-60F0-B7A3-42F2-F82B545946ED}"/>
              </a:ext>
            </a:extLst>
          </p:cNvPr>
          <p:cNvSpPr txBox="1"/>
          <p:nvPr/>
        </p:nvSpPr>
        <p:spPr>
          <a:xfrm>
            <a:off x="7513733" y="4120577"/>
            <a:ext cx="1383146" cy="451406"/>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0000"/>
                </a:solidFill>
                <a:effectLst/>
                <a:uLnTx/>
                <a:uFillTx/>
                <a:latin typeface="Barlow Condensed" panose="00000506000000000000" pitchFamily="2" charset="0"/>
                <a:cs typeface="Arial" panose="020B0604020202020204" pitchFamily="34" charset="0"/>
                <a:sym typeface="Arial"/>
              </a:rPr>
              <a:t>PROSPERIDAD</a:t>
            </a:r>
          </a:p>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lumMod val="50000"/>
                  </a:srgbClr>
                </a:solidFill>
                <a:effectLst/>
                <a:uLnTx/>
                <a:uFillTx/>
                <a:latin typeface="Barlow Condensed" panose="00000506000000000000" pitchFamily="2" charset="0"/>
                <a:cs typeface="Arial" panose="020B0604020202020204" pitchFamily="34" charset="0"/>
                <a:sym typeface="Arial"/>
              </a:rPr>
              <a:t>(PROSPERITY)</a:t>
            </a:r>
          </a:p>
        </p:txBody>
      </p:sp>
      <p:sp>
        <p:nvSpPr>
          <p:cNvPr id="138" name="CuadroTexto 137">
            <a:extLst>
              <a:ext uri="{FF2B5EF4-FFF2-40B4-BE49-F238E27FC236}">
                <a16:creationId xmlns:a16="http://schemas.microsoft.com/office/drawing/2014/main" id="{04E54DFE-0562-F925-552C-93519908DAFA}"/>
              </a:ext>
            </a:extLst>
          </p:cNvPr>
          <p:cNvSpPr txBox="1"/>
          <p:nvPr/>
        </p:nvSpPr>
        <p:spPr>
          <a:xfrm>
            <a:off x="5497930" y="5722395"/>
            <a:ext cx="930912" cy="451406"/>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0000"/>
                </a:solidFill>
                <a:effectLst/>
                <a:uLnTx/>
                <a:uFillTx/>
                <a:latin typeface="Barlow Condensed" panose="00000506000000000000" pitchFamily="2" charset="0"/>
                <a:cs typeface="Arial" panose="020B0604020202020204" pitchFamily="34" charset="0"/>
                <a:sym typeface="Arial"/>
              </a:rPr>
              <a:t>PAZ</a:t>
            </a:r>
          </a:p>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lumMod val="50000"/>
                  </a:srgbClr>
                </a:solidFill>
                <a:effectLst/>
                <a:uLnTx/>
                <a:uFillTx/>
                <a:latin typeface="Barlow Condensed" panose="00000506000000000000" pitchFamily="2" charset="0"/>
                <a:cs typeface="Arial" panose="020B0604020202020204" pitchFamily="34" charset="0"/>
                <a:sym typeface="Arial"/>
              </a:rPr>
              <a:t>(PEACE)</a:t>
            </a:r>
          </a:p>
        </p:txBody>
      </p:sp>
      <p:sp>
        <p:nvSpPr>
          <p:cNvPr id="142" name="CuadroTexto 141">
            <a:extLst>
              <a:ext uri="{FF2B5EF4-FFF2-40B4-BE49-F238E27FC236}">
                <a16:creationId xmlns:a16="http://schemas.microsoft.com/office/drawing/2014/main" id="{E97E8193-E322-6C61-8B54-C2ED8271EB7C}"/>
              </a:ext>
            </a:extLst>
          </p:cNvPr>
          <p:cNvSpPr txBox="1"/>
          <p:nvPr/>
        </p:nvSpPr>
        <p:spPr>
          <a:xfrm>
            <a:off x="3682526" y="1359248"/>
            <a:ext cx="1875477" cy="630942"/>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0000"/>
                </a:solidFill>
                <a:effectLst/>
                <a:uLnTx/>
                <a:uFillTx/>
                <a:latin typeface="Barlow Condensed" panose="00000506000000000000" pitchFamily="2" charset="0"/>
                <a:cs typeface="Arial" panose="020B0604020202020204" pitchFamily="34" charset="0"/>
                <a:sym typeface="Arial"/>
              </a:rPr>
              <a:t>ALIANZAS ESTRATÉGICAS</a:t>
            </a:r>
          </a:p>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lumMod val="50000"/>
                  </a:srgbClr>
                </a:solidFill>
                <a:effectLst/>
                <a:uLnTx/>
                <a:uFillTx/>
                <a:latin typeface="Barlow Condensed" panose="00000506000000000000" pitchFamily="2" charset="0"/>
                <a:cs typeface="Arial" panose="020B0604020202020204" pitchFamily="34" charset="0"/>
                <a:sym typeface="Arial"/>
              </a:rPr>
              <a:t>(PARTNERSHIP)</a:t>
            </a:r>
          </a:p>
        </p:txBody>
      </p:sp>
      <p:pic>
        <p:nvPicPr>
          <p:cNvPr id="163" name="Imagen 162">
            <a:extLst>
              <a:ext uri="{FF2B5EF4-FFF2-40B4-BE49-F238E27FC236}">
                <a16:creationId xmlns:a16="http://schemas.microsoft.com/office/drawing/2014/main" id="{8FB35479-0AD4-AC78-1567-7CBB3BAC0CEF}"/>
              </a:ext>
            </a:extLst>
          </p:cNvPr>
          <p:cNvPicPr>
            <a:picLocks noChangeAspect="1"/>
          </p:cNvPicPr>
          <p:nvPr/>
        </p:nvPicPr>
        <p:blipFill>
          <a:blip r:embed="rId26"/>
          <a:stretch>
            <a:fillRect/>
          </a:stretch>
        </p:blipFill>
        <p:spPr>
          <a:xfrm>
            <a:off x="12928508" y="5787638"/>
            <a:ext cx="2035885" cy="1639177"/>
          </a:xfrm>
          <a:prstGeom prst="rect">
            <a:avLst/>
          </a:prstGeom>
        </p:spPr>
      </p:pic>
      <p:pic>
        <p:nvPicPr>
          <p:cNvPr id="5" name="Imagen 4">
            <a:extLst>
              <a:ext uri="{FF2B5EF4-FFF2-40B4-BE49-F238E27FC236}">
                <a16:creationId xmlns:a16="http://schemas.microsoft.com/office/drawing/2014/main" id="{7B42BB7D-2C80-86CB-94CB-25ADD71F17C3}"/>
              </a:ext>
            </a:extLst>
          </p:cNvPr>
          <p:cNvPicPr>
            <a:picLocks noChangeAspect="1"/>
          </p:cNvPicPr>
          <p:nvPr/>
        </p:nvPicPr>
        <p:blipFill rotWithShape="1">
          <a:blip r:embed="rId27"/>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584378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5" name="Rectángulo 24">
            <a:extLst>
              <a:ext uri="{FF2B5EF4-FFF2-40B4-BE49-F238E27FC236}">
                <a16:creationId xmlns:a16="http://schemas.microsoft.com/office/drawing/2014/main" id="{5F06DACC-3EA3-40F5-BC65-23FF69EECF62}"/>
              </a:ext>
            </a:extLst>
          </p:cNvPr>
          <p:cNvSpPr/>
          <p:nvPr/>
        </p:nvSpPr>
        <p:spPr>
          <a:xfrm>
            <a:off x="-306723" y="-2058869"/>
            <a:ext cx="12175410" cy="918000"/>
          </a:xfrm>
          <a:prstGeom prst="rect">
            <a:avLst/>
          </a:prstGeom>
          <a:gradFill flip="none" rotWithShape="1">
            <a:gsLst>
              <a:gs pos="26000">
                <a:srgbClr val="009DDA"/>
              </a:gs>
              <a:gs pos="60000">
                <a:srgbClr val="009DDA"/>
              </a:gs>
              <a:gs pos="20000">
                <a:srgbClr val="009DDA">
                  <a:alpha val="0"/>
                </a:srgbClr>
              </a:gs>
              <a:gs pos="83000">
                <a:srgbClr val="009DDA">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Alineación PND - ODS</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5" name="Freeform 6">
            <a:extLst>
              <a:ext uri="{FF2B5EF4-FFF2-40B4-BE49-F238E27FC236}">
                <a16:creationId xmlns:a16="http://schemas.microsoft.com/office/drawing/2014/main" id="{FBF33839-407D-E35C-92BF-9D825435D253}"/>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 name="Grupo 19">
            <a:extLst>
              <a:ext uri="{FF2B5EF4-FFF2-40B4-BE49-F238E27FC236}">
                <a16:creationId xmlns:a16="http://schemas.microsoft.com/office/drawing/2014/main" id="{AAE013A0-9EEA-ADDC-50C3-63C9E1D571D9}"/>
              </a:ext>
            </a:extLst>
          </p:cNvPr>
          <p:cNvGrpSpPr/>
          <p:nvPr/>
        </p:nvGrpSpPr>
        <p:grpSpPr>
          <a:xfrm>
            <a:off x="593065" y="1097951"/>
            <a:ext cx="6501296" cy="1715433"/>
            <a:chOff x="609404" y="1836350"/>
            <a:chExt cx="6501296" cy="1715433"/>
          </a:xfrm>
        </p:grpSpPr>
        <p:sp>
          <p:nvSpPr>
            <p:cNvPr id="21" name="Rectángulo 20">
              <a:extLst>
                <a:ext uri="{FF2B5EF4-FFF2-40B4-BE49-F238E27FC236}">
                  <a16:creationId xmlns:a16="http://schemas.microsoft.com/office/drawing/2014/main" id="{53683B47-C907-29A1-B9E5-0BEDCA101D66}"/>
                </a:ext>
              </a:extLst>
            </p:cNvPr>
            <p:cNvSpPr/>
            <p:nvPr/>
          </p:nvSpPr>
          <p:spPr>
            <a:xfrm>
              <a:off x="609404" y="1857281"/>
              <a:ext cx="6384579" cy="325194"/>
            </a:xfrm>
            <a:prstGeom prst="rect">
              <a:avLst/>
            </a:prstGeom>
            <a:gradFill flip="none" rotWithShape="1">
              <a:gsLst>
                <a:gs pos="0">
                  <a:srgbClr val="6B55A3"/>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Google Shape;94;p4">
              <a:extLst>
                <a:ext uri="{FF2B5EF4-FFF2-40B4-BE49-F238E27FC236}">
                  <a16:creationId xmlns:a16="http://schemas.microsoft.com/office/drawing/2014/main" id="{BB96FB67-839A-0C67-304D-4F273E92520E}"/>
                </a:ext>
              </a:extLst>
            </p:cNvPr>
            <p:cNvSpPr txBox="1"/>
            <p:nvPr/>
          </p:nvSpPr>
          <p:spPr>
            <a:xfrm>
              <a:off x="1003227" y="1836350"/>
              <a:ext cx="1362082" cy="369277"/>
            </a:xfrm>
            <a:prstGeom prst="rect">
              <a:avLst/>
            </a:prstGeom>
            <a:noFill/>
            <a:ln>
              <a:noFill/>
            </a:ln>
            <a:effectLst>
              <a:outerShdw blurRad="50800" dist="38100" dir="5400000" algn="t" rotWithShape="0">
                <a:prstClr val="black">
                  <a:alpha val="40000"/>
                </a:prstClr>
              </a:outerShdw>
            </a:effectLst>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EJE Social</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pic>
          <p:nvPicPr>
            <p:cNvPr id="27" name="Imagen 26">
              <a:extLst>
                <a:ext uri="{FF2B5EF4-FFF2-40B4-BE49-F238E27FC236}">
                  <a16:creationId xmlns:a16="http://schemas.microsoft.com/office/drawing/2014/main" id="{CA5704AF-975F-4593-60EC-23B4C1D54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285" y="3179626"/>
              <a:ext cx="372157" cy="372157"/>
            </a:xfrm>
            <a:prstGeom prst="rect">
              <a:avLst/>
            </a:prstGeom>
          </p:spPr>
        </p:pic>
        <p:pic>
          <p:nvPicPr>
            <p:cNvPr id="56" name="Imagen 55">
              <a:extLst>
                <a:ext uri="{FF2B5EF4-FFF2-40B4-BE49-F238E27FC236}">
                  <a16:creationId xmlns:a16="http://schemas.microsoft.com/office/drawing/2014/main" id="{83F9E7A8-E4AD-FA4F-F6EE-4554AE087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409" y="3179626"/>
              <a:ext cx="372157" cy="372157"/>
            </a:xfrm>
            <a:prstGeom prst="rect">
              <a:avLst/>
            </a:prstGeom>
          </p:spPr>
        </p:pic>
        <p:pic>
          <p:nvPicPr>
            <p:cNvPr id="57" name="Imagen 56">
              <a:extLst>
                <a:ext uri="{FF2B5EF4-FFF2-40B4-BE49-F238E27FC236}">
                  <a16:creationId xmlns:a16="http://schemas.microsoft.com/office/drawing/2014/main" id="{81D150E5-578A-D94A-367D-440BEDC95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7354" y="3179626"/>
              <a:ext cx="372157" cy="372157"/>
            </a:xfrm>
            <a:prstGeom prst="rect">
              <a:avLst/>
            </a:prstGeom>
          </p:spPr>
        </p:pic>
        <p:pic>
          <p:nvPicPr>
            <p:cNvPr id="58" name="Imagen 57">
              <a:extLst>
                <a:ext uri="{FF2B5EF4-FFF2-40B4-BE49-F238E27FC236}">
                  <a16:creationId xmlns:a16="http://schemas.microsoft.com/office/drawing/2014/main" id="{28F6AB85-8F45-049C-EFBA-2CB468B40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961" y="3179626"/>
              <a:ext cx="372157" cy="372157"/>
            </a:xfrm>
            <a:prstGeom prst="rect">
              <a:avLst/>
            </a:prstGeom>
          </p:spPr>
        </p:pic>
        <p:pic>
          <p:nvPicPr>
            <p:cNvPr id="59" name="Imagen 58">
              <a:extLst>
                <a:ext uri="{FF2B5EF4-FFF2-40B4-BE49-F238E27FC236}">
                  <a16:creationId xmlns:a16="http://schemas.microsoft.com/office/drawing/2014/main" id="{40278D57-16A7-9B81-4F90-73BC452586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8281" y="3179626"/>
              <a:ext cx="372157" cy="372157"/>
            </a:xfrm>
            <a:prstGeom prst="rect">
              <a:avLst/>
            </a:prstGeom>
          </p:spPr>
        </p:pic>
        <p:pic>
          <p:nvPicPr>
            <p:cNvPr id="60" name="Imagen 59">
              <a:extLst>
                <a:ext uri="{FF2B5EF4-FFF2-40B4-BE49-F238E27FC236}">
                  <a16:creationId xmlns:a16="http://schemas.microsoft.com/office/drawing/2014/main" id="{5B58B8A8-5E64-65E5-A53D-AB6D3DC497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9591" y="3179626"/>
              <a:ext cx="372157" cy="372157"/>
            </a:xfrm>
            <a:prstGeom prst="rect">
              <a:avLst/>
            </a:prstGeom>
          </p:spPr>
        </p:pic>
        <p:pic>
          <p:nvPicPr>
            <p:cNvPr id="61" name="Imagen 60">
              <a:extLst>
                <a:ext uri="{FF2B5EF4-FFF2-40B4-BE49-F238E27FC236}">
                  <a16:creationId xmlns:a16="http://schemas.microsoft.com/office/drawing/2014/main" id="{8A5DE023-D6BB-E282-EC57-0FD710011E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4809" y="3179626"/>
              <a:ext cx="372157" cy="372157"/>
            </a:xfrm>
            <a:prstGeom prst="rect">
              <a:avLst/>
            </a:prstGeom>
          </p:spPr>
        </p:pic>
        <p:pic>
          <p:nvPicPr>
            <p:cNvPr id="62" name="Imagen 61">
              <a:extLst>
                <a:ext uri="{FF2B5EF4-FFF2-40B4-BE49-F238E27FC236}">
                  <a16:creationId xmlns:a16="http://schemas.microsoft.com/office/drawing/2014/main" id="{FD6DB191-D479-31E8-CDBD-E70D98CC3F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23129" y="3179626"/>
              <a:ext cx="372157" cy="372157"/>
            </a:xfrm>
            <a:prstGeom prst="rect">
              <a:avLst/>
            </a:prstGeom>
          </p:spPr>
        </p:pic>
        <p:sp>
          <p:nvSpPr>
            <p:cNvPr id="67" name="CuadroTexto 66">
              <a:extLst>
                <a:ext uri="{FF2B5EF4-FFF2-40B4-BE49-F238E27FC236}">
                  <a16:creationId xmlns:a16="http://schemas.microsoft.com/office/drawing/2014/main" id="{E2928E29-5FF8-4C61-09E7-4CACCAE44265}"/>
                </a:ext>
              </a:extLst>
            </p:cNvPr>
            <p:cNvSpPr txBox="1"/>
            <p:nvPr/>
          </p:nvSpPr>
          <p:spPr>
            <a:xfrm>
              <a:off x="1035344" y="2650319"/>
              <a:ext cx="1910413" cy="553998"/>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Mejorar las condiciones de vida de la población de forma integral, promoviendo el acceso equitativo a salud, vivienda y bienestar social.</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68" name="CuadroTexto 67">
              <a:extLst>
                <a:ext uri="{FF2B5EF4-FFF2-40B4-BE49-F238E27FC236}">
                  <a16:creationId xmlns:a16="http://schemas.microsoft.com/office/drawing/2014/main" id="{DA65CF73-4D1F-F56C-A14D-FD95B2CF4B9F}"/>
                </a:ext>
              </a:extLst>
            </p:cNvPr>
            <p:cNvSpPr txBox="1"/>
            <p:nvPr/>
          </p:nvSpPr>
          <p:spPr>
            <a:xfrm>
              <a:off x="1035344" y="2409001"/>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714E9B"/>
                  </a:solidFill>
                  <a:effectLst/>
                  <a:uLnTx/>
                  <a:uFillTx/>
                  <a:latin typeface="Barlow Condensed"/>
                  <a:cs typeface="Arial"/>
                  <a:sym typeface="Arial"/>
                </a:rPr>
                <a:t>OBJETIVO 1</a:t>
              </a:r>
              <a:endParaRPr kumimoji="0" lang="es-EC" sz="1600" b="1" i="0" u="none" strike="noStrike" kern="0" cap="none" spc="0" normalizeH="0" baseline="0" noProof="0" dirty="0">
                <a:ln>
                  <a:noFill/>
                </a:ln>
                <a:solidFill>
                  <a:srgbClr val="714E9B"/>
                </a:solidFill>
                <a:effectLst/>
                <a:uLnTx/>
                <a:uFillTx/>
                <a:latin typeface="Barlow Condensed"/>
                <a:cs typeface="Arial"/>
                <a:sym typeface="Arial"/>
              </a:endParaRPr>
            </a:p>
          </p:txBody>
        </p:sp>
        <p:sp>
          <p:nvSpPr>
            <p:cNvPr id="69" name="CuadroTexto 68">
              <a:extLst>
                <a:ext uri="{FF2B5EF4-FFF2-40B4-BE49-F238E27FC236}">
                  <a16:creationId xmlns:a16="http://schemas.microsoft.com/office/drawing/2014/main" id="{5D735AFA-6AAE-D5E8-2AC3-934789DE6371}"/>
                </a:ext>
              </a:extLst>
            </p:cNvPr>
            <p:cNvSpPr txBox="1"/>
            <p:nvPr/>
          </p:nvSpPr>
          <p:spPr>
            <a:xfrm>
              <a:off x="3116028" y="2650319"/>
              <a:ext cx="1910413" cy="553998"/>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Impulsar las capacidades de la ciudadanía con educación equitativa e inclusiva de calidad y promoviendo espacios de intercambio cultural.</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70" name="CuadroTexto 69">
              <a:extLst>
                <a:ext uri="{FF2B5EF4-FFF2-40B4-BE49-F238E27FC236}">
                  <a16:creationId xmlns:a16="http://schemas.microsoft.com/office/drawing/2014/main" id="{4074BBAC-8481-9253-6B0B-9E4B3EE3045F}"/>
                </a:ext>
              </a:extLst>
            </p:cNvPr>
            <p:cNvSpPr txBox="1"/>
            <p:nvPr/>
          </p:nvSpPr>
          <p:spPr>
            <a:xfrm>
              <a:off x="3116028" y="2409001"/>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714E9B"/>
                  </a:solidFill>
                  <a:effectLst/>
                  <a:uLnTx/>
                  <a:uFillTx/>
                  <a:latin typeface="Barlow Condensed"/>
                  <a:cs typeface="Arial"/>
                  <a:sym typeface="Arial"/>
                </a:rPr>
                <a:t>OBJETIVO 2</a:t>
              </a:r>
              <a:endParaRPr kumimoji="0" lang="es-EC" sz="1600" b="1" i="0" u="none" strike="noStrike" kern="0" cap="none" spc="0" normalizeH="0" baseline="0" noProof="0" dirty="0">
                <a:ln>
                  <a:noFill/>
                </a:ln>
                <a:solidFill>
                  <a:srgbClr val="714E9B"/>
                </a:solidFill>
                <a:effectLst/>
                <a:uLnTx/>
                <a:uFillTx/>
                <a:latin typeface="Barlow Condensed"/>
                <a:cs typeface="Arial"/>
                <a:sym typeface="Arial"/>
              </a:endParaRPr>
            </a:p>
          </p:txBody>
        </p:sp>
        <p:sp>
          <p:nvSpPr>
            <p:cNvPr id="71" name="CuadroTexto 70">
              <a:extLst>
                <a:ext uri="{FF2B5EF4-FFF2-40B4-BE49-F238E27FC236}">
                  <a16:creationId xmlns:a16="http://schemas.microsoft.com/office/drawing/2014/main" id="{3D0AF70B-8A56-71B8-9BC0-A242826D789A}"/>
                </a:ext>
              </a:extLst>
            </p:cNvPr>
            <p:cNvSpPr txBox="1"/>
            <p:nvPr/>
          </p:nvSpPr>
          <p:spPr>
            <a:xfrm>
              <a:off x="5200287" y="2650319"/>
              <a:ext cx="1910413" cy="553998"/>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Garantizar la seguridad integral, la paz ciudadana y transformar el sistema de</a:t>
              </a:r>
            </a:p>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justicia respetando los derechos humanos.</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72" name="CuadroTexto 71">
              <a:extLst>
                <a:ext uri="{FF2B5EF4-FFF2-40B4-BE49-F238E27FC236}">
                  <a16:creationId xmlns:a16="http://schemas.microsoft.com/office/drawing/2014/main" id="{EF6F93E9-D6EF-35E6-DB52-978D8D09D09F}"/>
                </a:ext>
              </a:extLst>
            </p:cNvPr>
            <p:cNvSpPr txBox="1"/>
            <p:nvPr/>
          </p:nvSpPr>
          <p:spPr>
            <a:xfrm>
              <a:off x="5200287" y="2409001"/>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714E9B"/>
                  </a:solidFill>
                  <a:effectLst/>
                  <a:uLnTx/>
                  <a:uFillTx/>
                  <a:latin typeface="Barlow Condensed"/>
                  <a:cs typeface="Arial"/>
                  <a:sym typeface="Arial"/>
                </a:rPr>
                <a:t>OBJETIVO 3</a:t>
              </a:r>
              <a:endParaRPr kumimoji="0" lang="es-EC" sz="1600" b="1" i="0" u="none" strike="noStrike" kern="0" cap="none" spc="0" normalizeH="0" baseline="0" noProof="0" dirty="0">
                <a:ln>
                  <a:noFill/>
                </a:ln>
                <a:solidFill>
                  <a:srgbClr val="714E9B"/>
                </a:solidFill>
                <a:effectLst/>
                <a:uLnTx/>
                <a:uFillTx/>
                <a:latin typeface="Barlow Condensed"/>
                <a:cs typeface="Arial"/>
                <a:sym typeface="Arial"/>
              </a:endParaRPr>
            </a:p>
          </p:txBody>
        </p:sp>
        <p:pic>
          <p:nvPicPr>
            <p:cNvPr id="73" name="Imagen 72">
              <a:extLst>
                <a:ext uri="{FF2B5EF4-FFF2-40B4-BE49-F238E27FC236}">
                  <a16:creationId xmlns:a16="http://schemas.microsoft.com/office/drawing/2014/main" id="{294C5A59-C4D9-7E82-3627-53C011C068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8819" y="3179626"/>
              <a:ext cx="372157" cy="372157"/>
            </a:xfrm>
            <a:prstGeom prst="rect">
              <a:avLst/>
            </a:prstGeom>
          </p:spPr>
        </p:pic>
        <p:pic>
          <p:nvPicPr>
            <p:cNvPr id="74" name="Imagen 73">
              <a:extLst>
                <a:ext uri="{FF2B5EF4-FFF2-40B4-BE49-F238E27FC236}">
                  <a16:creationId xmlns:a16="http://schemas.microsoft.com/office/drawing/2014/main" id="{BC837F48-14E6-88B1-E862-0AE77F9885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802" y="3179626"/>
              <a:ext cx="372157" cy="372157"/>
            </a:xfrm>
            <a:prstGeom prst="rect">
              <a:avLst/>
            </a:prstGeom>
          </p:spPr>
        </p:pic>
        <p:pic>
          <p:nvPicPr>
            <p:cNvPr id="75" name="Imagen 74">
              <a:extLst>
                <a:ext uri="{FF2B5EF4-FFF2-40B4-BE49-F238E27FC236}">
                  <a16:creationId xmlns:a16="http://schemas.microsoft.com/office/drawing/2014/main" id="{713E5F2E-9F5A-E04F-31D3-94120E723E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6475" y="3179626"/>
              <a:ext cx="372157" cy="372157"/>
            </a:xfrm>
            <a:prstGeom prst="rect">
              <a:avLst/>
            </a:prstGeom>
          </p:spPr>
        </p:pic>
      </p:grpSp>
      <p:grpSp>
        <p:nvGrpSpPr>
          <p:cNvPr id="76" name="Grupo 75">
            <a:extLst>
              <a:ext uri="{FF2B5EF4-FFF2-40B4-BE49-F238E27FC236}">
                <a16:creationId xmlns:a16="http://schemas.microsoft.com/office/drawing/2014/main" id="{E6A11006-2A79-2ABF-B828-A0F9D2EEF38F}"/>
              </a:ext>
            </a:extLst>
          </p:cNvPr>
          <p:cNvGrpSpPr/>
          <p:nvPr/>
        </p:nvGrpSpPr>
        <p:grpSpPr>
          <a:xfrm>
            <a:off x="593069" y="3010940"/>
            <a:ext cx="6384574" cy="1645795"/>
            <a:chOff x="609408" y="3861556"/>
            <a:chExt cx="6384574" cy="1645795"/>
          </a:xfrm>
        </p:grpSpPr>
        <p:sp>
          <p:nvSpPr>
            <p:cNvPr id="77" name="Rectángulo 76">
              <a:extLst>
                <a:ext uri="{FF2B5EF4-FFF2-40B4-BE49-F238E27FC236}">
                  <a16:creationId xmlns:a16="http://schemas.microsoft.com/office/drawing/2014/main" id="{9BDACC62-FA99-43D9-460F-857C304D1FA6}"/>
                </a:ext>
              </a:extLst>
            </p:cNvPr>
            <p:cNvSpPr/>
            <p:nvPr/>
          </p:nvSpPr>
          <p:spPr>
            <a:xfrm>
              <a:off x="609408" y="3861556"/>
              <a:ext cx="6384574" cy="332658"/>
            </a:xfrm>
            <a:prstGeom prst="rect">
              <a:avLst/>
            </a:prstGeom>
            <a:gradFill flip="none" rotWithShape="1">
              <a:gsLst>
                <a:gs pos="0">
                  <a:srgbClr val="178A84"/>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Google Shape;243;g2ace94554b3_0_12">
              <a:extLst>
                <a:ext uri="{FF2B5EF4-FFF2-40B4-BE49-F238E27FC236}">
                  <a16:creationId xmlns:a16="http://schemas.microsoft.com/office/drawing/2014/main" id="{A15F9686-509E-7B25-54EA-064C51C49EB6}"/>
                </a:ext>
              </a:extLst>
            </p:cNvPr>
            <p:cNvSpPr txBox="1"/>
            <p:nvPr/>
          </p:nvSpPr>
          <p:spPr>
            <a:xfrm>
              <a:off x="1003228" y="3915063"/>
              <a:ext cx="3779257" cy="284653"/>
            </a:xfrm>
            <a:prstGeom prst="rect">
              <a:avLst/>
            </a:prstGeom>
            <a:noFill/>
            <a:ln>
              <a:noFill/>
            </a:ln>
            <a:effectLst>
              <a:outerShdw blurRad="50800" dist="38100" dir="5400000" algn="t" rotWithShape="0">
                <a:prstClr val="black">
                  <a:alpha val="40000"/>
                </a:prstClr>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ts val="15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EJE Desarrollo </a:t>
              </a: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Económico</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pic>
          <p:nvPicPr>
            <p:cNvPr id="83" name="Imagen 82">
              <a:extLst>
                <a:ext uri="{FF2B5EF4-FFF2-40B4-BE49-F238E27FC236}">
                  <a16:creationId xmlns:a16="http://schemas.microsoft.com/office/drawing/2014/main" id="{77DE3C8B-2C68-2605-D6A0-660E24569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285" y="5135194"/>
              <a:ext cx="372157" cy="372157"/>
            </a:xfrm>
            <a:prstGeom prst="rect">
              <a:avLst/>
            </a:prstGeom>
          </p:spPr>
        </p:pic>
        <p:pic>
          <p:nvPicPr>
            <p:cNvPr id="84" name="Imagen 83">
              <a:extLst>
                <a:ext uri="{FF2B5EF4-FFF2-40B4-BE49-F238E27FC236}">
                  <a16:creationId xmlns:a16="http://schemas.microsoft.com/office/drawing/2014/main" id="{5290139A-92E7-AC23-C877-71B6592FBD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4409" y="5135194"/>
              <a:ext cx="372157" cy="372157"/>
            </a:xfrm>
            <a:prstGeom prst="rect">
              <a:avLst/>
            </a:prstGeom>
          </p:spPr>
        </p:pic>
        <p:pic>
          <p:nvPicPr>
            <p:cNvPr id="85" name="Imagen 84">
              <a:extLst>
                <a:ext uri="{FF2B5EF4-FFF2-40B4-BE49-F238E27FC236}">
                  <a16:creationId xmlns:a16="http://schemas.microsoft.com/office/drawing/2014/main" id="{BD88E9F5-F62A-BF6D-0DBC-AA256F7F5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17354" y="5135194"/>
              <a:ext cx="372157" cy="372157"/>
            </a:xfrm>
            <a:prstGeom prst="rect">
              <a:avLst/>
            </a:prstGeom>
          </p:spPr>
        </p:pic>
        <p:pic>
          <p:nvPicPr>
            <p:cNvPr id="86" name="Imagen 85">
              <a:extLst>
                <a:ext uri="{FF2B5EF4-FFF2-40B4-BE49-F238E27FC236}">
                  <a16:creationId xmlns:a16="http://schemas.microsoft.com/office/drawing/2014/main" id="{5D380614-EB42-883C-6D61-5ADA88B700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58819" y="5135194"/>
              <a:ext cx="372157" cy="372157"/>
            </a:xfrm>
            <a:prstGeom prst="rect">
              <a:avLst/>
            </a:prstGeom>
          </p:spPr>
        </p:pic>
        <p:pic>
          <p:nvPicPr>
            <p:cNvPr id="87" name="Imagen 86">
              <a:extLst>
                <a:ext uri="{FF2B5EF4-FFF2-40B4-BE49-F238E27FC236}">
                  <a16:creationId xmlns:a16="http://schemas.microsoft.com/office/drawing/2014/main" id="{1628D34B-F5D3-8AC8-278B-8E4184978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9961" y="5135194"/>
              <a:ext cx="372157" cy="372157"/>
            </a:xfrm>
            <a:prstGeom prst="rect">
              <a:avLst/>
            </a:prstGeom>
          </p:spPr>
        </p:pic>
        <p:pic>
          <p:nvPicPr>
            <p:cNvPr id="88" name="Imagen 87">
              <a:extLst>
                <a:ext uri="{FF2B5EF4-FFF2-40B4-BE49-F238E27FC236}">
                  <a16:creationId xmlns:a16="http://schemas.microsoft.com/office/drawing/2014/main" id="{4D3333DF-7743-E703-1803-2F6B98EE49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809" y="5135194"/>
              <a:ext cx="372157" cy="372157"/>
            </a:xfrm>
            <a:prstGeom prst="rect">
              <a:avLst/>
            </a:prstGeom>
          </p:spPr>
        </p:pic>
        <p:sp>
          <p:nvSpPr>
            <p:cNvPr id="89" name="CuadroTexto 88">
              <a:extLst>
                <a:ext uri="{FF2B5EF4-FFF2-40B4-BE49-F238E27FC236}">
                  <a16:creationId xmlns:a16="http://schemas.microsoft.com/office/drawing/2014/main" id="{C955F255-4D70-C637-7CB1-EFFA4790C931}"/>
                </a:ext>
              </a:extLst>
            </p:cNvPr>
            <p:cNvSpPr txBox="1"/>
            <p:nvPr/>
          </p:nvSpPr>
          <p:spPr>
            <a:xfrm>
              <a:off x="1035344" y="4704571"/>
              <a:ext cx="1910413" cy="438582"/>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Estimular el sistema económico y de finanzas públicas para dinamizar la inversión y las relaciones comerciales.</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90" name="CuadroTexto 89">
              <a:extLst>
                <a:ext uri="{FF2B5EF4-FFF2-40B4-BE49-F238E27FC236}">
                  <a16:creationId xmlns:a16="http://schemas.microsoft.com/office/drawing/2014/main" id="{B7E8831F-6E78-DE5F-3ADD-0660F9EF0A21}"/>
                </a:ext>
              </a:extLst>
            </p:cNvPr>
            <p:cNvSpPr txBox="1"/>
            <p:nvPr/>
          </p:nvSpPr>
          <p:spPr>
            <a:xfrm>
              <a:off x="1035344" y="4452620"/>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38883"/>
                  </a:solidFill>
                  <a:effectLst/>
                  <a:uLnTx/>
                  <a:uFillTx/>
                  <a:latin typeface="Barlow Condensed"/>
                  <a:cs typeface="Arial"/>
                  <a:sym typeface="Arial"/>
                </a:rPr>
                <a:t>OBJETIVO 4</a:t>
              </a:r>
              <a:endParaRPr kumimoji="0" lang="es-EC" sz="1600" b="1" i="0" u="none" strike="noStrike" kern="0" cap="none" spc="0" normalizeH="0" baseline="0" noProof="0" dirty="0">
                <a:ln>
                  <a:noFill/>
                </a:ln>
                <a:solidFill>
                  <a:srgbClr val="038883"/>
                </a:solidFill>
                <a:effectLst/>
                <a:uLnTx/>
                <a:uFillTx/>
                <a:latin typeface="Barlow Condensed"/>
                <a:cs typeface="Arial"/>
                <a:sym typeface="Arial"/>
              </a:endParaRPr>
            </a:p>
          </p:txBody>
        </p:sp>
        <p:sp>
          <p:nvSpPr>
            <p:cNvPr id="91" name="CuadroTexto 90">
              <a:extLst>
                <a:ext uri="{FF2B5EF4-FFF2-40B4-BE49-F238E27FC236}">
                  <a16:creationId xmlns:a16="http://schemas.microsoft.com/office/drawing/2014/main" id="{45E8F95A-2661-8D2F-4509-10D8947A8F6D}"/>
                </a:ext>
              </a:extLst>
            </p:cNvPr>
            <p:cNvSpPr txBox="1"/>
            <p:nvPr/>
          </p:nvSpPr>
          <p:spPr>
            <a:xfrm>
              <a:off x="3116028" y="4704571"/>
              <a:ext cx="1910413" cy="438582"/>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Fomentar de manera sustentable la producción mejorando los niveles de productividad.</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92" name="CuadroTexto 91">
              <a:extLst>
                <a:ext uri="{FF2B5EF4-FFF2-40B4-BE49-F238E27FC236}">
                  <a16:creationId xmlns:a16="http://schemas.microsoft.com/office/drawing/2014/main" id="{069C5778-06E5-5EF8-72AA-75D5F4F7F623}"/>
                </a:ext>
              </a:extLst>
            </p:cNvPr>
            <p:cNvSpPr txBox="1"/>
            <p:nvPr/>
          </p:nvSpPr>
          <p:spPr>
            <a:xfrm>
              <a:off x="3116028" y="4452620"/>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38883"/>
                  </a:solidFill>
                  <a:effectLst/>
                  <a:uLnTx/>
                  <a:uFillTx/>
                  <a:latin typeface="Barlow Condensed"/>
                  <a:cs typeface="Arial"/>
                  <a:sym typeface="Arial"/>
                </a:rPr>
                <a:t>OBJETIVO 5</a:t>
              </a:r>
              <a:endParaRPr kumimoji="0" lang="es-EC" sz="1600" b="1" i="0" u="none" strike="noStrike" kern="0" cap="none" spc="0" normalizeH="0" baseline="0" noProof="0" dirty="0">
                <a:ln>
                  <a:noFill/>
                </a:ln>
                <a:solidFill>
                  <a:srgbClr val="038883"/>
                </a:solidFill>
                <a:effectLst/>
                <a:uLnTx/>
                <a:uFillTx/>
                <a:latin typeface="Barlow Condensed"/>
                <a:cs typeface="Arial"/>
                <a:sym typeface="Arial"/>
              </a:endParaRPr>
            </a:p>
          </p:txBody>
        </p:sp>
        <p:sp>
          <p:nvSpPr>
            <p:cNvPr id="93" name="CuadroTexto 92">
              <a:extLst>
                <a:ext uri="{FF2B5EF4-FFF2-40B4-BE49-F238E27FC236}">
                  <a16:creationId xmlns:a16="http://schemas.microsoft.com/office/drawing/2014/main" id="{CEF00B87-B5B2-6A26-6439-A0E093C4BE6E}"/>
                </a:ext>
              </a:extLst>
            </p:cNvPr>
            <p:cNvSpPr txBox="1"/>
            <p:nvPr/>
          </p:nvSpPr>
          <p:spPr>
            <a:xfrm>
              <a:off x="5200287" y="4704572"/>
              <a:ext cx="1495281" cy="323165"/>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Incentivar la generación de empleo digno.</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94" name="CuadroTexto 93">
              <a:extLst>
                <a:ext uri="{FF2B5EF4-FFF2-40B4-BE49-F238E27FC236}">
                  <a16:creationId xmlns:a16="http://schemas.microsoft.com/office/drawing/2014/main" id="{C7F6EC78-8526-9F37-A309-61D013FB4BE4}"/>
                </a:ext>
              </a:extLst>
            </p:cNvPr>
            <p:cNvSpPr txBox="1"/>
            <p:nvPr/>
          </p:nvSpPr>
          <p:spPr>
            <a:xfrm>
              <a:off x="5200287" y="4452620"/>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38883"/>
                  </a:solidFill>
                  <a:effectLst/>
                  <a:uLnTx/>
                  <a:uFillTx/>
                  <a:latin typeface="Barlow Condensed"/>
                  <a:cs typeface="Arial"/>
                  <a:sym typeface="Arial"/>
                </a:rPr>
                <a:t>OBJETIVO 6</a:t>
              </a:r>
              <a:endParaRPr kumimoji="0" lang="es-EC" sz="1600" b="1" i="0" u="none" strike="noStrike" kern="0" cap="none" spc="0" normalizeH="0" baseline="0" noProof="0" dirty="0">
                <a:ln>
                  <a:noFill/>
                </a:ln>
                <a:solidFill>
                  <a:srgbClr val="038883"/>
                </a:solidFill>
                <a:effectLst/>
                <a:uLnTx/>
                <a:uFillTx/>
                <a:latin typeface="Barlow Condensed"/>
                <a:cs typeface="Arial"/>
                <a:sym typeface="Arial"/>
              </a:endParaRPr>
            </a:p>
          </p:txBody>
        </p:sp>
        <p:pic>
          <p:nvPicPr>
            <p:cNvPr id="95" name="Imagen 94">
              <a:extLst>
                <a:ext uri="{FF2B5EF4-FFF2-40B4-BE49-F238E27FC236}">
                  <a16:creationId xmlns:a16="http://schemas.microsoft.com/office/drawing/2014/main" id="{EA22030E-11FE-7EDD-49D6-01E3FD1FC1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1823" y="5135194"/>
              <a:ext cx="372157" cy="372157"/>
            </a:xfrm>
            <a:prstGeom prst="rect">
              <a:avLst/>
            </a:prstGeom>
          </p:spPr>
        </p:pic>
        <p:pic>
          <p:nvPicPr>
            <p:cNvPr id="96" name="Imagen 95">
              <a:extLst>
                <a:ext uri="{FF2B5EF4-FFF2-40B4-BE49-F238E27FC236}">
                  <a16:creationId xmlns:a16="http://schemas.microsoft.com/office/drawing/2014/main" id="{82B7DF35-5BA4-CEBE-0590-12678C580B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3736" y="5135194"/>
              <a:ext cx="372157" cy="372157"/>
            </a:xfrm>
            <a:prstGeom prst="rect">
              <a:avLst/>
            </a:prstGeom>
          </p:spPr>
        </p:pic>
        <p:pic>
          <p:nvPicPr>
            <p:cNvPr id="97" name="Imagen 96">
              <a:extLst>
                <a:ext uri="{FF2B5EF4-FFF2-40B4-BE49-F238E27FC236}">
                  <a16:creationId xmlns:a16="http://schemas.microsoft.com/office/drawing/2014/main" id="{01561629-109D-2FFA-69CD-6534B584DC0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69672" y="5135194"/>
              <a:ext cx="372157" cy="372157"/>
            </a:xfrm>
            <a:prstGeom prst="rect">
              <a:avLst/>
            </a:prstGeom>
          </p:spPr>
        </p:pic>
        <p:pic>
          <p:nvPicPr>
            <p:cNvPr id="98" name="Imagen 97">
              <a:extLst>
                <a:ext uri="{FF2B5EF4-FFF2-40B4-BE49-F238E27FC236}">
                  <a16:creationId xmlns:a16="http://schemas.microsoft.com/office/drawing/2014/main" id="{E9DC3102-90BD-36DB-81E3-A23FBCE600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3731" y="5135194"/>
              <a:ext cx="372157" cy="372157"/>
            </a:xfrm>
            <a:prstGeom prst="rect">
              <a:avLst/>
            </a:prstGeom>
          </p:spPr>
        </p:pic>
      </p:grpSp>
      <p:grpSp>
        <p:nvGrpSpPr>
          <p:cNvPr id="99" name="Grupo 98">
            <a:extLst>
              <a:ext uri="{FF2B5EF4-FFF2-40B4-BE49-F238E27FC236}">
                <a16:creationId xmlns:a16="http://schemas.microsoft.com/office/drawing/2014/main" id="{3ACA9FF2-297D-3AD4-00F8-5CEAE0FF696C}"/>
              </a:ext>
            </a:extLst>
          </p:cNvPr>
          <p:cNvGrpSpPr/>
          <p:nvPr/>
        </p:nvGrpSpPr>
        <p:grpSpPr>
          <a:xfrm>
            <a:off x="584843" y="4915523"/>
            <a:ext cx="6392801" cy="1654419"/>
            <a:chOff x="601182" y="5910594"/>
            <a:chExt cx="6392801" cy="1654419"/>
          </a:xfrm>
        </p:grpSpPr>
        <p:sp>
          <p:nvSpPr>
            <p:cNvPr id="100" name="Rectángulo 99">
              <a:extLst>
                <a:ext uri="{FF2B5EF4-FFF2-40B4-BE49-F238E27FC236}">
                  <a16:creationId xmlns:a16="http://schemas.microsoft.com/office/drawing/2014/main" id="{08DFC60B-92D9-9E17-7599-C35189EFF32C}"/>
                </a:ext>
              </a:extLst>
            </p:cNvPr>
            <p:cNvSpPr/>
            <p:nvPr/>
          </p:nvSpPr>
          <p:spPr>
            <a:xfrm>
              <a:off x="601182" y="5910594"/>
              <a:ext cx="6392801" cy="335023"/>
            </a:xfrm>
            <a:prstGeom prst="rect">
              <a:avLst/>
            </a:prstGeom>
            <a:gradFill flip="none" rotWithShape="1">
              <a:gsLst>
                <a:gs pos="5000">
                  <a:srgbClr val="3C8AC9"/>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2" name="Google Shape;260;g1ee6e049016_1_25">
              <a:extLst>
                <a:ext uri="{FF2B5EF4-FFF2-40B4-BE49-F238E27FC236}">
                  <a16:creationId xmlns:a16="http://schemas.microsoft.com/office/drawing/2014/main" id="{A546A9EA-253D-ADFB-C123-3EE8759F3045}"/>
                </a:ext>
              </a:extLst>
            </p:cNvPr>
            <p:cNvSpPr txBox="1"/>
            <p:nvPr/>
          </p:nvSpPr>
          <p:spPr>
            <a:xfrm>
              <a:off x="1003227" y="5981005"/>
              <a:ext cx="4620745" cy="284653"/>
            </a:xfrm>
            <a:prstGeom prst="rect">
              <a:avLst/>
            </a:prstGeom>
            <a:noFill/>
            <a:ln>
              <a:noFill/>
            </a:ln>
            <a:effectLst>
              <a:outerShdw blurRad="50800" dist="38100" dir="5400000" algn="t" rotWithShape="0">
                <a:prstClr val="black">
                  <a:alpha val="40000"/>
                </a:prstClr>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ts val="15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EJE </a:t>
              </a: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Infraestructura</a:t>
              </a: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 </a:t>
              </a: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energía</a:t>
              </a: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 y medio </a:t>
              </a: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ambiente</a:t>
              </a:r>
              <a:endParaRPr kumimoji="0" sz="1100" b="0" i="0" u="none" strike="noStrike" kern="0" cap="none" spc="0" normalizeH="0" baseline="0" noProof="0" dirty="0">
                <a:ln>
                  <a:noFill/>
                </a:ln>
                <a:solidFill>
                  <a:srgbClr val="FFFFFF"/>
                </a:solidFill>
                <a:effectLst/>
                <a:uLnTx/>
                <a:uFillTx/>
                <a:latin typeface="Arial"/>
                <a:cs typeface="Arial"/>
                <a:sym typeface="Arial"/>
              </a:endParaRPr>
            </a:p>
          </p:txBody>
        </p:sp>
        <p:pic>
          <p:nvPicPr>
            <p:cNvPr id="106" name="Imagen 105">
              <a:extLst>
                <a:ext uri="{FF2B5EF4-FFF2-40B4-BE49-F238E27FC236}">
                  <a16:creationId xmlns:a16="http://schemas.microsoft.com/office/drawing/2014/main" id="{AA8ED94F-39E9-A2EC-BCFE-D922A562C9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8285" y="7192856"/>
              <a:ext cx="372157" cy="372157"/>
            </a:xfrm>
            <a:prstGeom prst="rect">
              <a:avLst/>
            </a:prstGeom>
          </p:spPr>
        </p:pic>
        <p:pic>
          <p:nvPicPr>
            <p:cNvPr id="107" name="Imagen 106">
              <a:extLst>
                <a:ext uri="{FF2B5EF4-FFF2-40B4-BE49-F238E27FC236}">
                  <a16:creationId xmlns:a16="http://schemas.microsoft.com/office/drawing/2014/main" id="{368AF550-B174-F4C7-B5BA-905F91E97DC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74409" y="7192856"/>
              <a:ext cx="372157" cy="372157"/>
            </a:xfrm>
            <a:prstGeom prst="rect">
              <a:avLst/>
            </a:prstGeom>
          </p:spPr>
        </p:pic>
        <p:pic>
          <p:nvPicPr>
            <p:cNvPr id="108" name="Imagen 107">
              <a:extLst>
                <a:ext uri="{FF2B5EF4-FFF2-40B4-BE49-F238E27FC236}">
                  <a16:creationId xmlns:a16="http://schemas.microsoft.com/office/drawing/2014/main" id="{BA4AA998-FDA2-63C8-76D9-FFA6641FCB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17354" y="7192856"/>
              <a:ext cx="372157" cy="372157"/>
            </a:xfrm>
            <a:prstGeom prst="rect">
              <a:avLst/>
            </a:prstGeom>
          </p:spPr>
        </p:pic>
        <p:pic>
          <p:nvPicPr>
            <p:cNvPr id="109" name="Imagen 108">
              <a:extLst>
                <a:ext uri="{FF2B5EF4-FFF2-40B4-BE49-F238E27FC236}">
                  <a16:creationId xmlns:a16="http://schemas.microsoft.com/office/drawing/2014/main" id="{577DCD9E-FB50-F048-A8AF-940EF77D85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58819" y="7192856"/>
              <a:ext cx="372157" cy="372157"/>
            </a:xfrm>
            <a:prstGeom prst="rect">
              <a:avLst/>
            </a:prstGeom>
          </p:spPr>
        </p:pic>
        <p:pic>
          <p:nvPicPr>
            <p:cNvPr id="110" name="Imagen 109">
              <a:extLst>
                <a:ext uri="{FF2B5EF4-FFF2-40B4-BE49-F238E27FC236}">
                  <a16:creationId xmlns:a16="http://schemas.microsoft.com/office/drawing/2014/main" id="{EC407BD8-FDFE-3B01-8704-40193EC9F18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90299" y="7192856"/>
              <a:ext cx="372157" cy="372157"/>
            </a:xfrm>
            <a:prstGeom prst="rect">
              <a:avLst/>
            </a:prstGeom>
          </p:spPr>
        </p:pic>
        <p:pic>
          <p:nvPicPr>
            <p:cNvPr id="111" name="Imagen 110">
              <a:extLst>
                <a:ext uri="{FF2B5EF4-FFF2-40B4-BE49-F238E27FC236}">
                  <a16:creationId xmlns:a16="http://schemas.microsoft.com/office/drawing/2014/main" id="{0A0D8EF4-05A8-F3EE-A817-B71B8E3BD58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22775" y="7192856"/>
              <a:ext cx="372157" cy="372157"/>
            </a:xfrm>
            <a:prstGeom prst="rect">
              <a:avLst/>
            </a:prstGeom>
          </p:spPr>
        </p:pic>
        <p:pic>
          <p:nvPicPr>
            <p:cNvPr id="112" name="Imagen 111">
              <a:extLst>
                <a:ext uri="{FF2B5EF4-FFF2-40B4-BE49-F238E27FC236}">
                  <a16:creationId xmlns:a16="http://schemas.microsoft.com/office/drawing/2014/main" id="{8F32F661-8F6A-A58C-15D1-779D69C7C7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56601" y="7192856"/>
              <a:ext cx="372157" cy="372157"/>
            </a:xfrm>
            <a:prstGeom prst="rect">
              <a:avLst/>
            </a:prstGeom>
          </p:spPr>
        </p:pic>
        <p:pic>
          <p:nvPicPr>
            <p:cNvPr id="113" name="Imagen 112">
              <a:extLst>
                <a:ext uri="{FF2B5EF4-FFF2-40B4-BE49-F238E27FC236}">
                  <a16:creationId xmlns:a16="http://schemas.microsoft.com/office/drawing/2014/main" id="{C44AEFFB-2A72-BB4D-85D2-063653D3C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780" y="7192856"/>
              <a:ext cx="372157" cy="372157"/>
            </a:xfrm>
            <a:prstGeom prst="rect">
              <a:avLst/>
            </a:prstGeom>
          </p:spPr>
        </p:pic>
        <p:pic>
          <p:nvPicPr>
            <p:cNvPr id="114" name="Imagen 113">
              <a:extLst>
                <a:ext uri="{FF2B5EF4-FFF2-40B4-BE49-F238E27FC236}">
                  <a16:creationId xmlns:a16="http://schemas.microsoft.com/office/drawing/2014/main" id="{A333D673-79AC-4AA2-FA23-0E425C8C99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4450" y="7192856"/>
              <a:ext cx="372157" cy="372157"/>
            </a:xfrm>
            <a:prstGeom prst="rect">
              <a:avLst/>
            </a:prstGeom>
          </p:spPr>
        </p:pic>
        <p:sp>
          <p:nvSpPr>
            <p:cNvPr id="115" name="CuadroTexto 114">
              <a:extLst>
                <a:ext uri="{FF2B5EF4-FFF2-40B4-BE49-F238E27FC236}">
                  <a16:creationId xmlns:a16="http://schemas.microsoft.com/office/drawing/2014/main" id="{D08DF6EB-03D5-32C7-696E-47A5EFF8B8E4}"/>
                </a:ext>
              </a:extLst>
            </p:cNvPr>
            <p:cNvSpPr txBox="1"/>
            <p:nvPr/>
          </p:nvSpPr>
          <p:spPr>
            <a:xfrm>
              <a:off x="1035344" y="6786142"/>
              <a:ext cx="1910413" cy="438582"/>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Precautelar el uso responsable de los recursos naturales con un entorno ambientalmente sostenible.</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116" name="CuadroTexto 115">
              <a:extLst>
                <a:ext uri="{FF2B5EF4-FFF2-40B4-BE49-F238E27FC236}">
                  <a16:creationId xmlns:a16="http://schemas.microsoft.com/office/drawing/2014/main" id="{5174A27D-233D-9BC5-2D84-C6132B80E31F}"/>
                </a:ext>
              </a:extLst>
            </p:cNvPr>
            <p:cNvSpPr txBox="1"/>
            <p:nvPr/>
          </p:nvSpPr>
          <p:spPr>
            <a:xfrm>
              <a:off x="1035344" y="6544824"/>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3F8ACA"/>
                  </a:solidFill>
                  <a:effectLst/>
                  <a:uLnTx/>
                  <a:uFillTx/>
                  <a:latin typeface="Barlow Condensed"/>
                  <a:cs typeface="Arial"/>
                  <a:sym typeface="Arial"/>
                </a:rPr>
                <a:t>OBJETIVO 7</a:t>
              </a:r>
              <a:endParaRPr kumimoji="0" lang="es-EC" sz="1600" b="1" i="0" u="none" strike="noStrike" kern="0" cap="none" spc="0" normalizeH="0" baseline="0" noProof="0" dirty="0">
                <a:ln>
                  <a:noFill/>
                </a:ln>
                <a:solidFill>
                  <a:srgbClr val="3F8ACA"/>
                </a:solidFill>
                <a:effectLst/>
                <a:uLnTx/>
                <a:uFillTx/>
                <a:latin typeface="Barlow Condensed"/>
                <a:cs typeface="Arial"/>
                <a:sym typeface="Arial"/>
              </a:endParaRPr>
            </a:p>
          </p:txBody>
        </p:sp>
        <p:sp>
          <p:nvSpPr>
            <p:cNvPr id="117" name="CuadroTexto 116">
              <a:extLst>
                <a:ext uri="{FF2B5EF4-FFF2-40B4-BE49-F238E27FC236}">
                  <a16:creationId xmlns:a16="http://schemas.microsoft.com/office/drawing/2014/main" id="{94F97223-B1A2-3A8B-A28F-B1D70D81A929}"/>
                </a:ext>
              </a:extLst>
            </p:cNvPr>
            <p:cNvSpPr txBox="1"/>
            <p:nvPr/>
          </p:nvSpPr>
          <p:spPr>
            <a:xfrm>
              <a:off x="4446695" y="6786142"/>
              <a:ext cx="1910413" cy="438582"/>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Impulsar la conectividad como fuente de desarrollo y crecimiento económico y sostenible.</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118" name="CuadroTexto 117">
              <a:extLst>
                <a:ext uri="{FF2B5EF4-FFF2-40B4-BE49-F238E27FC236}">
                  <a16:creationId xmlns:a16="http://schemas.microsoft.com/office/drawing/2014/main" id="{95F4A330-1E1E-BAA6-CCF4-E64238A8C25B}"/>
                </a:ext>
              </a:extLst>
            </p:cNvPr>
            <p:cNvSpPr txBox="1"/>
            <p:nvPr/>
          </p:nvSpPr>
          <p:spPr>
            <a:xfrm>
              <a:off x="4446695" y="6544824"/>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3F8ACA"/>
                  </a:solidFill>
                  <a:effectLst/>
                  <a:uLnTx/>
                  <a:uFillTx/>
                  <a:latin typeface="Barlow Condensed"/>
                  <a:cs typeface="Arial"/>
                  <a:sym typeface="Arial"/>
                </a:rPr>
                <a:t>OBJETIVO 8</a:t>
              </a:r>
              <a:endParaRPr kumimoji="0" lang="es-EC" sz="1600" b="1" i="0" u="none" strike="noStrike" kern="0" cap="none" spc="0" normalizeH="0" baseline="0" noProof="0" dirty="0">
                <a:ln>
                  <a:noFill/>
                </a:ln>
                <a:solidFill>
                  <a:srgbClr val="3F8ACA"/>
                </a:solidFill>
                <a:effectLst/>
                <a:uLnTx/>
                <a:uFillTx/>
                <a:latin typeface="Barlow Condensed"/>
                <a:cs typeface="Arial"/>
                <a:sym typeface="Arial"/>
              </a:endParaRPr>
            </a:p>
          </p:txBody>
        </p:sp>
      </p:grpSp>
      <p:grpSp>
        <p:nvGrpSpPr>
          <p:cNvPr id="119" name="Grupo 118">
            <a:extLst>
              <a:ext uri="{FF2B5EF4-FFF2-40B4-BE49-F238E27FC236}">
                <a16:creationId xmlns:a16="http://schemas.microsoft.com/office/drawing/2014/main" id="{19B7A5E2-FBC1-28E6-F6BF-3101639D452C}"/>
              </a:ext>
            </a:extLst>
          </p:cNvPr>
          <p:cNvGrpSpPr/>
          <p:nvPr/>
        </p:nvGrpSpPr>
        <p:grpSpPr>
          <a:xfrm>
            <a:off x="7658422" y="3800337"/>
            <a:ext cx="6270403" cy="1343301"/>
            <a:chOff x="596341" y="7943041"/>
            <a:chExt cx="6270403" cy="1343301"/>
          </a:xfrm>
        </p:grpSpPr>
        <p:sp>
          <p:nvSpPr>
            <p:cNvPr id="120" name="Rectángulo 119">
              <a:extLst>
                <a:ext uri="{FF2B5EF4-FFF2-40B4-BE49-F238E27FC236}">
                  <a16:creationId xmlns:a16="http://schemas.microsoft.com/office/drawing/2014/main" id="{A031A673-57CD-93DF-55AE-8CEE1E58DBD4}"/>
                </a:ext>
              </a:extLst>
            </p:cNvPr>
            <p:cNvSpPr/>
            <p:nvPr/>
          </p:nvSpPr>
          <p:spPr>
            <a:xfrm>
              <a:off x="596341" y="7967014"/>
              <a:ext cx="6270403" cy="325194"/>
            </a:xfrm>
            <a:prstGeom prst="rect">
              <a:avLst/>
            </a:prstGeom>
            <a:gradFill flip="none" rotWithShape="1">
              <a:gsLst>
                <a:gs pos="0">
                  <a:srgbClr val="3C3274"/>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Google Shape;94;p4">
              <a:extLst>
                <a:ext uri="{FF2B5EF4-FFF2-40B4-BE49-F238E27FC236}">
                  <a16:creationId xmlns:a16="http://schemas.microsoft.com/office/drawing/2014/main" id="{787E4BF9-FD44-5239-FE20-212F2E74FF2E}"/>
                </a:ext>
              </a:extLst>
            </p:cNvPr>
            <p:cNvSpPr txBox="1"/>
            <p:nvPr/>
          </p:nvSpPr>
          <p:spPr>
            <a:xfrm>
              <a:off x="1003227" y="7943041"/>
              <a:ext cx="2330952" cy="369277"/>
            </a:xfrm>
            <a:prstGeom prst="rect">
              <a:avLst/>
            </a:prstGeom>
            <a:noFill/>
            <a:ln>
              <a:noFill/>
            </a:ln>
            <a:effectLst>
              <a:outerShdw blurRad="50800" dist="38100" dir="5400000" algn="t" rotWithShape="0">
                <a:prstClr val="black">
                  <a:alpha val="40000"/>
                </a:prstClr>
              </a:outerShdw>
            </a:effectLst>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EJE </a:t>
              </a: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Institucional</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pic>
          <p:nvPicPr>
            <p:cNvPr id="124" name="Imagen 123">
              <a:extLst>
                <a:ext uri="{FF2B5EF4-FFF2-40B4-BE49-F238E27FC236}">
                  <a16:creationId xmlns:a16="http://schemas.microsoft.com/office/drawing/2014/main" id="{78A1FA5C-EE74-8A50-EBD8-8E6215786E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5003" y="8841021"/>
              <a:ext cx="372157" cy="372157"/>
            </a:xfrm>
            <a:prstGeom prst="rect">
              <a:avLst/>
            </a:prstGeom>
          </p:spPr>
        </p:pic>
        <p:pic>
          <p:nvPicPr>
            <p:cNvPr id="125" name="Imagen 124">
              <a:extLst>
                <a:ext uri="{FF2B5EF4-FFF2-40B4-BE49-F238E27FC236}">
                  <a16:creationId xmlns:a16="http://schemas.microsoft.com/office/drawing/2014/main" id="{97F7775D-45DC-E486-A945-41DD754D08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21127" y="8841021"/>
              <a:ext cx="372157" cy="372157"/>
            </a:xfrm>
            <a:prstGeom prst="rect">
              <a:avLst/>
            </a:prstGeom>
          </p:spPr>
        </p:pic>
        <p:pic>
          <p:nvPicPr>
            <p:cNvPr id="126" name="Imagen 125">
              <a:extLst>
                <a:ext uri="{FF2B5EF4-FFF2-40B4-BE49-F238E27FC236}">
                  <a16:creationId xmlns:a16="http://schemas.microsoft.com/office/drawing/2014/main" id="{24A5D2F1-7C92-F598-FD64-950AB114F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4072" y="8841021"/>
              <a:ext cx="372157" cy="372157"/>
            </a:xfrm>
            <a:prstGeom prst="rect">
              <a:avLst/>
            </a:prstGeom>
          </p:spPr>
        </p:pic>
        <p:sp>
          <p:nvSpPr>
            <p:cNvPr id="129" name="CuadroTexto 128">
              <a:extLst>
                <a:ext uri="{FF2B5EF4-FFF2-40B4-BE49-F238E27FC236}">
                  <a16:creationId xmlns:a16="http://schemas.microsoft.com/office/drawing/2014/main" id="{826161AA-6414-C096-A6AF-31D93A54664E}"/>
                </a:ext>
              </a:extLst>
            </p:cNvPr>
            <p:cNvSpPr txBox="1"/>
            <p:nvPr/>
          </p:nvSpPr>
          <p:spPr>
            <a:xfrm>
              <a:off x="1035344" y="8847760"/>
              <a:ext cx="1910413" cy="438582"/>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Propender la construcción de un Estado eficiente, transparente y orientado al bienestar social.</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130" name="CuadroTexto 129">
              <a:extLst>
                <a:ext uri="{FF2B5EF4-FFF2-40B4-BE49-F238E27FC236}">
                  <a16:creationId xmlns:a16="http://schemas.microsoft.com/office/drawing/2014/main" id="{8564D3DB-60AC-DF92-50ED-B30D636D9CA3}"/>
                </a:ext>
              </a:extLst>
            </p:cNvPr>
            <p:cNvSpPr txBox="1"/>
            <p:nvPr/>
          </p:nvSpPr>
          <p:spPr>
            <a:xfrm>
              <a:off x="1035344" y="8585177"/>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3E2E6D"/>
                  </a:solidFill>
                  <a:effectLst/>
                  <a:uLnTx/>
                  <a:uFillTx/>
                  <a:latin typeface="Barlow Condensed"/>
                  <a:cs typeface="Arial"/>
                  <a:sym typeface="Arial"/>
                </a:rPr>
                <a:t>OBJETIVO 9</a:t>
              </a:r>
              <a:endParaRPr kumimoji="0" lang="es-EC" sz="1600" b="1" i="0" u="none" strike="noStrike" kern="0" cap="none" spc="0" normalizeH="0" baseline="0" noProof="0" dirty="0">
                <a:ln>
                  <a:noFill/>
                </a:ln>
                <a:solidFill>
                  <a:srgbClr val="3E2E6D"/>
                </a:solidFill>
                <a:effectLst/>
                <a:uLnTx/>
                <a:uFillTx/>
                <a:latin typeface="Barlow Condensed"/>
                <a:cs typeface="Arial"/>
                <a:sym typeface="Arial"/>
              </a:endParaRPr>
            </a:p>
          </p:txBody>
        </p:sp>
      </p:grpSp>
      <p:grpSp>
        <p:nvGrpSpPr>
          <p:cNvPr id="131" name="Grupo 130">
            <a:extLst>
              <a:ext uri="{FF2B5EF4-FFF2-40B4-BE49-F238E27FC236}">
                <a16:creationId xmlns:a16="http://schemas.microsoft.com/office/drawing/2014/main" id="{80B6C3D4-ABAF-DFBB-2150-30BF442CA813}"/>
              </a:ext>
            </a:extLst>
          </p:cNvPr>
          <p:cNvGrpSpPr/>
          <p:nvPr/>
        </p:nvGrpSpPr>
        <p:grpSpPr>
          <a:xfrm>
            <a:off x="7658422" y="5383638"/>
            <a:ext cx="6270403" cy="1251259"/>
            <a:chOff x="596341" y="10052758"/>
            <a:chExt cx="6270403" cy="1251259"/>
          </a:xfrm>
        </p:grpSpPr>
        <p:sp>
          <p:nvSpPr>
            <p:cNvPr id="132" name="Rectángulo 131">
              <a:extLst>
                <a:ext uri="{FF2B5EF4-FFF2-40B4-BE49-F238E27FC236}">
                  <a16:creationId xmlns:a16="http://schemas.microsoft.com/office/drawing/2014/main" id="{A1182B50-8D2E-DDFE-E789-0B19CFD80CFE}"/>
                </a:ext>
              </a:extLst>
            </p:cNvPr>
            <p:cNvSpPr/>
            <p:nvPr/>
          </p:nvSpPr>
          <p:spPr>
            <a:xfrm>
              <a:off x="596341" y="10076731"/>
              <a:ext cx="6270403" cy="325194"/>
            </a:xfrm>
            <a:prstGeom prst="rect">
              <a:avLst/>
            </a:prstGeom>
            <a:gradFill flip="none" rotWithShape="1">
              <a:gsLst>
                <a:gs pos="0">
                  <a:srgbClr val="F37F10"/>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3" name="Google Shape;94;p4">
              <a:extLst>
                <a:ext uri="{FF2B5EF4-FFF2-40B4-BE49-F238E27FC236}">
                  <a16:creationId xmlns:a16="http://schemas.microsoft.com/office/drawing/2014/main" id="{8B3D6FB9-80E2-5BEC-F9C3-CBFBECD861E9}"/>
                </a:ext>
              </a:extLst>
            </p:cNvPr>
            <p:cNvSpPr txBox="1"/>
            <p:nvPr/>
          </p:nvSpPr>
          <p:spPr>
            <a:xfrm>
              <a:off x="1003227" y="10052758"/>
              <a:ext cx="2330952" cy="369277"/>
            </a:xfrm>
            <a:prstGeom prst="rect">
              <a:avLst/>
            </a:prstGeom>
            <a:noFill/>
            <a:ln>
              <a:noFill/>
            </a:ln>
            <a:effectLst>
              <a:outerShdw blurRad="50800" dist="38100" dir="5400000" algn="t" rotWithShape="0">
                <a:prstClr val="black">
                  <a:alpha val="40000"/>
                </a:prstClr>
              </a:outerShdw>
            </a:effectLst>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EJE </a:t>
              </a: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Gestión</a:t>
              </a: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 de </a:t>
              </a: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Riesgos</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pic>
          <p:nvPicPr>
            <p:cNvPr id="134" name="Imagen 133">
              <a:extLst>
                <a:ext uri="{FF2B5EF4-FFF2-40B4-BE49-F238E27FC236}">
                  <a16:creationId xmlns:a16="http://schemas.microsoft.com/office/drawing/2014/main" id="{421D5A99-C8FD-F4E8-D6E5-8266E3437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5003" y="10878731"/>
              <a:ext cx="372157" cy="372157"/>
            </a:xfrm>
            <a:prstGeom prst="rect">
              <a:avLst/>
            </a:prstGeom>
          </p:spPr>
        </p:pic>
        <p:sp>
          <p:nvSpPr>
            <p:cNvPr id="135" name="CuadroTexto 134">
              <a:extLst>
                <a:ext uri="{FF2B5EF4-FFF2-40B4-BE49-F238E27FC236}">
                  <a16:creationId xmlns:a16="http://schemas.microsoft.com/office/drawing/2014/main" id="{085DBB4A-B1BB-D7D3-3830-C9A07ECBD0F4}"/>
                </a:ext>
              </a:extLst>
            </p:cNvPr>
            <p:cNvSpPr txBox="1"/>
            <p:nvPr/>
          </p:nvSpPr>
          <p:spPr>
            <a:xfrm>
              <a:off x="1035344" y="10865435"/>
              <a:ext cx="1910413" cy="438582"/>
            </a:xfrm>
            <a:prstGeom prst="rect">
              <a:avLst/>
            </a:prstGeom>
            <a:noFill/>
          </p:spPr>
          <p:txBody>
            <a:bodyPr wrap="square" rtlCol="0">
              <a:spAutoFit/>
            </a:bodyPr>
            <a:lstStyle/>
            <a:p>
              <a:pPr marL="0" marR="0" lvl="0" indent="0" algn="just" defTabSz="914400" rtl="0" eaLnBrk="1" fontAlgn="auto" latinLnBrk="0" hangingPunct="1">
                <a:lnSpc>
                  <a:spcPts val="9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0000"/>
                  </a:solidFill>
                  <a:effectLst/>
                  <a:uLnTx/>
                  <a:uFillTx/>
                  <a:latin typeface="Barlow Condensed"/>
                  <a:cs typeface="Arial"/>
                  <a:sym typeface="Arial"/>
                </a:rPr>
                <a:t>Promover la resiliencia de ciudades y comunidades para enfrentar los riesgos de origen natural y antrópico.</a:t>
              </a:r>
              <a:endParaRPr kumimoji="0" lang="es-EC" sz="10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136" name="CuadroTexto 135">
              <a:extLst>
                <a:ext uri="{FF2B5EF4-FFF2-40B4-BE49-F238E27FC236}">
                  <a16:creationId xmlns:a16="http://schemas.microsoft.com/office/drawing/2014/main" id="{859208AC-C574-3BB2-7251-355A9B3E8388}"/>
                </a:ext>
              </a:extLst>
            </p:cNvPr>
            <p:cNvSpPr txBox="1"/>
            <p:nvPr/>
          </p:nvSpPr>
          <p:spPr>
            <a:xfrm>
              <a:off x="1035344" y="10624117"/>
              <a:ext cx="16664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3E2E6D"/>
                  </a:solidFill>
                  <a:effectLst/>
                  <a:uLnTx/>
                  <a:uFillTx/>
                  <a:latin typeface="Barlow Condensed"/>
                  <a:cs typeface="Arial"/>
                  <a:sym typeface="Arial"/>
                </a:rPr>
                <a:t>OBJETIVO 10</a:t>
              </a:r>
              <a:endParaRPr kumimoji="0" lang="es-EC" sz="1600" b="1" i="0" u="none" strike="noStrike" kern="0" cap="none" spc="0" normalizeH="0" baseline="0" noProof="0" dirty="0">
                <a:ln>
                  <a:noFill/>
                </a:ln>
                <a:solidFill>
                  <a:srgbClr val="3E2E6D"/>
                </a:solidFill>
                <a:effectLst/>
                <a:uLnTx/>
                <a:uFillTx/>
                <a:latin typeface="Barlow Condensed"/>
                <a:cs typeface="Arial"/>
                <a:sym typeface="Arial"/>
              </a:endParaRPr>
            </a:p>
          </p:txBody>
        </p:sp>
      </p:grpSp>
      <p:grpSp>
        <p:nvGrpSpPr>
          <p:cNvPr id="138" name="Grupo 137">
            <a:extLst>
              <a:ext uri="{FF2B5EF4-FFF2-40B4-BE49-F238E27FC236}">
                <a16:creationId xmlns:a16="http://schemas.microsoft.com/office/drawing/2014/main" id="{0964ABDE-7D02-94E8-2FF1-293DF3A6D513}"/>
              </a:ext>
            </a:extLst>
          </p:cNvPr>
          <p:cNvGrpSpPr/>
          <p:nvPr/>
        </p:nvGrpSpPr>
        <p:grpSpPr>
          <a:xfrm>
            <a:off x="7286971" y="1102574"/>
            <a:ext cx="4628194" cy="2481735"/>
            <a:chOff x="3404967" y="9059901"/>
            <a:chExt cx="4628194" cy="2481735"/>
          </a:xfrm>
        </p:grpSpPr>
        <p:sp>
          <p:nvSpPr>
            <p:cNvPr id="139" name="Rectángulo: esquinas redondeadas 138">
              <a:extLst>
                <a:ext uri="{FF2B5EF4-FFF2-40B4-BE49-F238E27FC236}">
                  <a16:creationId xmlns:a16="http://schemas.microsoft.com/office/drawing/2014/main" id="{F5D744E5-62A5-A403-07A4-83470159B709}"/>
                </a:ext>
              </a:extLst>
            </p:cNvPr>
            <p:cNvSpPr/>
            <p:nvPr/>
          </p:nvSpPr>
          <p:spPr>
            <a:xfrm>
              <a:off x="3404967" y="9059901"/>
              <a:ext cx="4628194" cy="2481735"/>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Rectángulo 139">
              <a:extLst>
                <a:ext uri="{FF2B5EF4-FFF2-40B4-BE49-F238E27FC236}">
                  <a16:creationId xmlns:a16="http://schemas.microsoft.com/office/drawing/2014/main" id="{65B6E67D-6981-9958-9974-86960E2B427A}"/>
                </a:ext>
              </a:extLst>
            </p:cNvPr>
            <p:cNvSpPr/>
            <p:nvPr/>
          </p:nvSpPr>
          <p:spPr>
            <a:xfrm>
              <a:off x="3978625" y="9619632"/>
              <a:ext cx="4054535"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Forma libre: forma 140">
              <a:extLst>
                <a:ext uri="{FF2B5EF4-FFF2-40B4-BE49-F238E27FC236}">
                  <a16:creationId xmlns:a16="http://schemas.microsoft.com/office/drawing/2014/main" id="{E6C427CD-F0B7-7E9E-19F7-E6707508BA50}"/>
                </a:ext>
              </a:extLst>
            </p:cNvPr>
            <p:cNvSpPr/>
            <p:nvPr/>
          </p:nvSpPr>
          <p:spPr>
            <a:xfrm>
              <a:off x="3679646" y="9173192"/>
              <a:ext cx="1134735" cy="1236179"/>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rgbClr val="2C1C68"/>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 name="Google Shape;94;p4">
              <a:extLst>
                <a:ext uri="{FF2B5EF4-FFF2-40B4-BE49-F238E27FC236}">
                  <a16:creationId xmlns:a16="http://schemas.microsoft.com/office/drawing/2014/main" id="{1DF96A58-7700-9C71-10EC-DAD46E7B1367}"/>
                </a:ext>
              </a:extLst>
            </p:cNvPr>
            <p:cNvSpPr txBox="1"/>
            <p:nvPr/>
          </p:nvSpPr>
          <p:spPr>
            <a:xfrm>
              <a:off x="4772049" y="9061340"/>
              <a:ext cx="2330952" cy="646276"/>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rPr>
                <a:t>ECUADOR</a:t>
              </a:r>
              <a:endParaRPr kumimoji="0"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endParaRPr>
            </a:p>
          </p:txBody>
        </p:sp>
        <p:pic>
          <p:nvPicPr>
            <p:cNvPr id="143" name="Imagen 142">
              <a:extLst>
                <a:ext uri="{FF2B5EF4-FFF2-40B4-BE49-F238E27FC236}">
                  <a16:creationId xmlns:a16="http://schemas.microsoft.com/office/drawing/2014/main" id="{40A659C3-9839-0661-4782-F932BAD5E2C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59323" y="10325903"/>
              <a:ext cx="3747792" cy="492090"/>
            </a:xfrm>
            <a:prstGeom prst="rect">
              <a:avLst/>
            </a:prstGeom>
          </p:spPr>
        </p:pic>
        <p:sp>
          <p:nvSpPr>
            <p:cNvPr id="144" name="CuadroTexto 143">
              <a:extLst>
                <a:ext uri="{FF2B5EF4-FFF2-40B4-BE49-F238E27FC236}">
                  <a16:creationId xmlns:a16="http://schemas.microsoft.com/office/drawing/2014/main" id="{0F260A91-3D7C-85F9-3B41-D5493A5D535F}"/>
                </a:ext>
              </a:extLst>
            </p:cNvPr>
            <p:cNvSpPr txBox="1"/>
            <p:nvPr/>
          </p:nvSpPr>
          <p:spPr>
            <a:xfrm>
              <a:off x="4460210" y="9958360"/>
              <a:ext cx="3135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tienen una alineación con las metas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145" name="CuadroTexto 144">
              <a:extLst>
                <a:ext uri="{FF2B5EF4-FFF2-40B4-BE49-F238E27FC236}">
                  <a16:creationId xmlns:a16="http://schemas.microsoft.com/office/drawing/2014/main" id="{BB843E56-F654-7E45-E270-C52A29D5D143}"/>
                </a:ext>
              </a:extLst>
            </p:cNvPr>
            <p:cNvSpPr txBox="1"/>
            <p:nvPr/>
          </p:nvSpPr>
          <p:spPr>
            <a:xfrm>
              <a:off x="4784034" y="9598042"/>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94,4% </a:t>
              </a:r>
              <a:r>
                <a:rPr kumimoji="0" lang="es-ES" sz="1800" b="0" i="0" u="none" strike="noStrike" kern="0" cap="none" spc="0" normalizeH="0" baseline="0" noProof="0" dirty="0">
                  <a:ln>
                    <a:noFill/>
                  </a:ln>
                  <a:solidFill>
                    <a:srgbClr val="FFFFFF"/>
                  </a:solidFill>
                  <a:effectLst/>
                  <a:uLnTx/>
                  <a:uFillTx/>
                  <a:latin typeface="Barlow Condensed"/>
                  <a:cs typeface="Arial"/>
                  <a:sym typeface="Arial"/>
                </a:rPr>
                <a:t>de las metas de PND</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146" name="CuadroTexto 145">
              <a:extLst>
                <a:ext uri="{FF2B5EF4-FFF2-40B4-BE49-F238E27FC236}">
                  <a16:creationId xmlns:a16="http://schemas.microsoft.com/office/drawing/2014/main" id="{C9846FDA-C40A-C2EE-C387-FE0F0A574FD2}"/>
                </a:ext>
              </a:extLst>
            </p:cNvPr>
            <p:cNvSpPr txBox="1"/>
            <p:nvPr/>
          </p:nvSpPr>
          <p:spPr>
            <a:xfrm>
              <a:off x="3781511" y="10914482"/>
              <a:ext cx="4134210" cy="528350"/>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Un total de</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 101 </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de las </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107</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 metas </a:t>
              </a: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del PND 2024 – 2025 están alineadas a las metas de la Agenda 2030</a:t>
              </a:r>
              <a:endParaRPr kumimoji="0" lang="es-EC" sz="1600" b="0" i="0" u="none" strike="noStrike" kern="0" cap="none" spc="0" normalizeH="0" baseline="0" noProof="0" dirty="0">
                <a:ln>
                  <a:noFill/>
                </a:ln>
                <a:solidFill>
                  <a:srgbClr val="704E9A"/>
                </a:solidFill>
                <a:effectLst/>
                <a:uLnTx/>
                <a:uFillTx/>
                <a:latin typeface="Barlow Condensed"/>
                <a:cs typeface="Arial"/>
                <a:sym typeface="Arial"/>
              </a:endParaRPr>
            </a:p>
          </p:txBody>
        </p:sp>
      </p:grpSp>
      <p:pic>
        <p:nvPicPr>
          <p:cNvPr id="147" name="Imagen 146">
            <a:extLst>
              <a:ext uri="{FF2B5EF4-FFF2-40B4-BE49-F238E27FC236}">
                <a16:creationId xmlns:a16="http://schemas.microsoft.com/office/drawing/2014/main" id="{BF88FFDC-CA55-44F2-27E4-CDF2798680E4}"/>
              </a:ext>
            </a:extLst>
          </p:cNvPr>
          <p:cNvPicPr>
            <a:picLocks noChangeAspect="1"/>
          </p:cNvPicPr>
          <p:nvPr/>
        </p:nvPicPr>
        <p:blipFill>
          <a:blip r:embed="rId20"/>
          <a:stretch>
            <a:fillRect/>
          </a:stretch>
        </p:blipFill>
        <p:spPr>
          <a:xfrm>
            <a:off x="5338773" y="24977"/>
            <a:ext cx="1825993" cy="1020279"/>
          </a:xfrm>
          <a:prstGeom prst="rect">
            <a:avLst/>
          </a:prstGeom>
        </p:spPr>
      </p:pic>
      <p:sp>
        <p:nvSpPr>
          <p:cNvPr id="148" name="CuadroTexto 147">
            <a:extLst>
              <a:ext uri="{FF2B5EF4-FFF2-40B4-BE49-F238E27FC236}">
                <a16:creationId xmlns:a16="http://schemas.microsoft.com/office/drawing/2014/main" id="{359DF80A-6520-4ABF-B5AA-76CCB602773E}"/>
              </a:ext>
            </a:extLst>
          </p:cNvPr>
          <p:cNvSpPr txBox="1"/>
          <p:nvPr/>
        </p:nvSpPr>
        <p:spPr>
          <a:xfrm>
            <a:off x="3787340" y="-1816596"/>
            <a:ext cx="5466560" cy="374461"/>
          </a:xfrm>
          <a:prstGeom prst="rect">
            <a:avLst/>
          </a:prstGeom>
          <a:noFill/>
        </p:spPr>
        <p:txBody>
          <a:bodyPr wrap="square" rtlCol="0">
            <a:spAutoFit/>
          </a:bodyPr>
          <a:lstStyle/>
          <a:p>
            <a:pPr marL="0" marR="0" lvl="0" indent="0" algn="r" defTabSz="914400" rtl="0" eaLnBrk="1" fontAlgn="auto" latinLnBrk="0" hangingPunct="1">
              <a:lnSpc>
                <a:spcPts val="22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Examen Nacional  Voluntario 2024</a:t>
            </a:r>
          </a:p>
        </p:txBody>
      </p:sp>
      <p:pic>
        <p:nvPicPr>
          <p:cNvPr id="149" name="Imagen 148">
            <a:extLst>
              <a:ext uri="{FF2B5EF4-FFF2-40B4-BE49-F238E27FC236}">
                <a16:creationId xmlns:a16="http://schemas.microsoft.com/office/drawing/2014/main" id="{D3D50ABC-9FBD-4A18-BA4D-C80C0D1625C9}"/>
              </a:ext>
            </a:extLst>
          </p:cNvPr>
          <p:cNvPicPr>
            <a:picLocks noChangeAspect="1"/>
          </p:cNvPicPr>
          <p:nvPr/>
        </p:nvPicPr>
        <p:blipFill rotWithShape="1">
          <a:blip r:embed="rId21">
            <a:clrChange>
              <a:clrFrom>
                <a:srgbClr val="E5E6E8"/>
              </a:clrFrom>
              <a:clrTo>
                <a:srgbClr val="E5E6E8">
                  <a:alpha val="0"/>
                </a:srgbClr>
              </a:clrTo>
            </a:clrChange>
          </a:blip>
          <a:srcRect l="3201" t="7600" r="61888" b="7784"/>
          <a:stretch/>
        </p:blipFill>
        <p:spPr>
          <a:xfrm>
            <a:off x="82811" y="1126033"/>
            <a:ext cx="997200" cy="997200"/>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pic>
        <p:nvPicPr>
          <p:cNvPr id="152" name="Imagen 151">
            <a:extLst>
              <a:ext uri="{FF2B5EF4-FFF2-40B4-BE49-F238E27FC236}">
                <a16:creationId xmlns:a16="http://schemas.microsoft.com/office/drawing/2014/main" id="{4B66BA0A-8792-4F89-B0C9-89845DCF5317}"/>
              </a:ext>
            </a:extLst>
          </p:cNvPr>
          <p:cNvPicPr>
            <a:picLocks noChangeAspect="1"/>
          </p:cNvPicPr>
          <p:nvPr/>
        </p:nvPicPr>
        <p:blipFill rotWithShape="1">
          <a:blip r:embed="rId21"/>
          <a:srcRect l="60829" t="7704" r="4268" b="7704"/>
          <a:stretch/>
        </p:blipFill>
        <p:spPr>
          <a:xfrm>
            <a:off x="82811" y="3011400"/>
            <a:ext cx="997200" cy="997200"/>
          </a:xfrm>
          <a:custGeom>
            <a:avLst/>
            <a:gdLst>
              <a:gd name="connsiteX0" fmla="*/ 1196803 w 2393606"/>
              <a:gd name="connsiteY0" fmla="*/ 0 h 2393606"/>
              <a:gd name="connsiteX1" fmla="*/ 2393606 w 2393606"/>
              <a:gd name="connsiteY1" fmla="*/ 1196803 h 2393606"/>
              <a:gd name="connsiteX2" fmla="*/ 1196803 w 2393606"/>
              <a:gd name="connsiteY2" fmla="*/ 2393606 h 2393606"/>
              <a:gd name="connsiteX3" fmla="*/ 0 w 2393606"/>
              <a:gd name="connsiteY3" fmla="*/ 1196803 h 2393606"/>
              <a:gd name="connsiteX4" fmla="*/ 1196803 w 2393606"/>
              <a:gd name="connsiteY4" fmla="*/ 0 h 239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06" h="2393606">
                <a:moveTo>
                  <a:pt x="1196803" y="0"/>
                </a:moveTo>
                <a:cubicBezTo>
                  <a:pt x="1857779" y="0"/>
                  <a:pt x="2393606" y="535827"/>
                  <a:pt x="2393606" y="1196803"/>
                </a:cubicBezTo>
                <a:cubicBezTo>
                  <a:pt x="2393606" y="1857779"/>
                  <a:pt x="1857779" y="2393606"/>
                  <a:pt x="1196803" y="2393606"/>
                </a:cubicBezTo>
                <a:cubicBezTo>
                  <a:pt x="535827" y="2393606"/>
                  <a:pt x="0" y="1857779"/>
                  <a:pt x="0" y="1196803"/>
                </a:cubicBezTo>
                <a:cubicBezTo>
                  <a:pt x="0" y="535827"/>
                  <a:pt x="535827" y="0"/>
                  <a:pt x="1196803" y="0"/>
                </a:cubicBezTo>
                <a:close/>
              </a:path>
            </a:pathLst>
          </a:custGeom>
          <a:effectLst>
            <a:outerShdw blurRad="50800" dist="38100" dir="5400000" algn="t" rotWithShape="0">
              <a:prstClr val="black">
                <a:alpha val="40000"/>
              </a:prstClr>
            </a:outerShdw>
          </a:effectLst>
        </p:spPr>
      </p:pic>
      <p:pic>
        <p:nvPicPr>
          <p:cNvPr id="154" name="Imagen 153">
            <a:extLst>
              <a:ext uri="{FF2B5EF4-FFF2-40B4-BE49-F238E27FC236}">
                <a16:creationId xmlns:a16="http://schemas.microsoft.com/office/drawing/2014/main" id="{4FB98CEA-9E80-47F9-AF68-281CB026AF47}"/>
              </a:ext>
            </a:extLst>
          </p:cNvPr>
          <p:cNvPicPr>
            <a:picLocks noChangeAspect="1"/>
          </p:cNvPicPr>
          <p:nvPr/>
        </p:nvPicPr>
        <p:blipFill rotWithShape="1">
          <a:blip r:embed="rId22"/>
          <a:srcRect l="1923" t="4386" r="62617" b="8321"/>
          <a:stretch/>
        </p:blipFill>
        <p:spPr>
          <a:xfrm>
            <a:off x="48253" y="4921987"/>
            <a:ext cx="997200" cy="997200"/>
          </a:xfrm>
          <a:custGeom>
            <a:avLst/>
            <a:gdLst>
              <a:gd name="connsiteX0" fmla="*/ 1215928 w 2431856"/>
              <a:gd name="connsiteY0" fmla="*/ 0 h 2431856"/>
              <a:gd name="connsiteX1" fmla="*/ 2431856 w 2431856"/>
              <a:gd name="connsiteY1" fmla="*/ 1215928 h 2431856"/>
              <a:gd name="connsiteX2" fmla="*/ 1215928 w 2431856"/>
              <a:gd name="connsiteY2" fmla="*/ 2431856 h 2431856"/>
              <a:gd name="connsiteX3" fmla="*/ 0 w 2431856"/>
              <a:gd name="connsiteY3" fmla="*/ 1215928 h 2431856"/>
              <a:gd name="connsiteX4" fmla="*/ 1215928 w 2431856"/>
              <a:gd name="connsiteY4" fmla="*/ 0 h 243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856" h="2431856">
                <a:moveTo>
                  <a:pt x="1215928" y="0"/>
                </a:moveTo>
                <a:cubicBezTo>
                  <a:pt x="1887466" y="0"/>
                  <a:pt x="2431856" y="544390"/>
                  <a:pt x="2431856" y="1215928"/>
                </a:cubicBezTo>
                <a:cubicBezTo>
                  <a:pt x="2431856" y="1887466"/>
                  <a:pt x="1887466" y="2431856"/>
                  <a:pt x="1215928" y="2431856"/>
                </a:cubicBezTo>
                <a:cubicBezTo>
                  <a:pt x="544390" y="2431856"/>
                  <a:pt x="0" y="1887466"/>
                  <a:pt x="0" y="1215928"/>
                </a:cubicBezTo>
                <a:cubicBezTo>
                  <a:pt x="0" y="544390"/>
                  <a:pt x="544390" y="0"/>
                  <a:pt x="1215928" y="0"/>
                </a:cubicBezTo>
                <a:close/>
              </a:path>
            </a:pathLst>
          </a:custGeom>
          <a:effectLst>
            <a:outerShdw blurRad="50800" dist="38100" dir="5400000" algn="t" rotWithShape="0">
              <a:prstClr val="black">
                <a:alpha val="40000"/>
              </a:prstClr>
            </a:outerShdw>
          </a:effectLst>
        </p:spPr>
      </p:pic>
      <p:pic>
        <p:nvPicPr>
          <p:cNvPr id="156" name="Imagen 155">
            <a:extLst>
              <a:ext uri="{FF2B5EF4-FFF2-40B4-BE49-F238E27FC236}">
                <a16:creationId xmlns:a16="http://schemas.microsoft.com/office/drawing/2014/main" id="{697FDCDE-2B1D-4FB2-B2BE-1D1CF894ECBF}"/>
              </a:ext>
            </a:extLst>
          </p:cNvPr>
          <p:cNvPicPr>
            <a:picLocks noChangeAspect="1"/>
          </p:cNvPicPr>
          <p:nvPr/>
        </p:nvPicPr>
        <p:blipFill rotWithShape="1">
          <a:blip r:embed="rId22"/>
          <a:srcRect l="61510" t="4634" r="2337" b="6368"/>
          <a:stretch/>
        </p:blipFill>
        <p:spPr>
          <a:xfrm>
            <a:off x="7158554" y="3813999"/>
            <a:ext cx="997200" cy="997200"/>
          </a:xfrm>
          <a:custGeom>
            <a:avLst/>
            <a:gdLst>
              <a:gd name="connsiteX0" fmla="*/ 1239685 w 2479370"/>
              <a:gd name="connsiteY0" fmla="*/ 0 h 2479370"/>
              <a:gd name="connsiteX1" fmla="*/ 2479370 w 2479370"/>
              <a:gd name="connsiteY1" fmla="*/ 1239685 h 2479370"/>
              <a:gd name="connsiteX2" fmla="*/ 1239685 w 2479370"/>
              <a:gd name="connsiteY2" fmla="*/ 2479370 h 2479370"/>
              <a:gd name="connsiteX3" fmla="*/ 0 w 2479370"/>
              <a:gd name="connsiteY3" fmla="*/ 1239685 h 2479370"/>
              <a:gd name="connsiteX4" fmla="*/ 1239685 w 2479370"/>
              <a:gd name="connsiteY4" fmla="*/ 0 h 247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370" h="2479370">
                <a:moveTo>
                  <a:pt x="1239685" y="0"/>
                </a:moveTo>
                <a:cubicBezTo>
                  <a:pt x="1924344" y="0"/>
                  <a:pt x="2479370" y="555026"/>
                  <a:pt x="2479370" y="1239685"/>
                </a:cubicBezTo>
                <a:cubicBezTo>
                  <a:pt x="2479370" y="1924344"/>
                  <a:pt x="1924344" y="2479370"/>
                  <a:pt x="1239685" y="2479370"/>
                </a:cubicBezTo>
                <a:cubicBezTo>
                  <a:pt x="555026" y="2479370"/>
                  <a:pt x="0" y="1924344"/>
                  <a:pt x="0" y="1239685"/>
                </a:cubicBezTo>
                <a:cubicBezTo>
                  <a:pt x="0" y="555026"/>
                  <a:pt x="555026" y="0"/>
                  <a:pt x="1239685" y="0"/>
                </a:cubicBezTo>
                <a:close/>
              </a:path>
            </a:pathLst>
          </a:custGeom>
          <a:effectLst>
            <a:outerShdw blurRad="50800" dist="38100" dir="5400000" algn="t" rotWithShape="0">
              <a:prstClr val="black">
                <a:alpha val="40000"/>
              </a:prstClr>
            </a:outerShdw>
          </a:effectLst>
        </p:spPr>
      </p:pic>
      <p:pic>
        <p:nvPicPr>
          <p:cNvPr id="158" name="Imagen 157">
            <a:extLst>
              <a:ext uri="{FF2B5EF4-FFF2-40B4-BE49-F238E27FC236}">
                <a16:creationId xmlns:a16="http://schemas.microsoft.com/office/drawing/2014/main" id="{03F73E1E-FCF1-48EB-A735-4E2472F2877E}"/>
              </a:ext>
            </a:extLst>
          </p:cNvPr>
          <p:cNvPicPr>
            <a:picLocks noChangeAspect="1"/>
          </p:cNvPicPr>
          <p:nvPr/>
        </p:nvPicPr>
        <p:blipFill>
          <a:blip r:embed="rId23"/>
          <a:srcRect l="9410" t="3907" r="8691" b="6377"/>
          <a:stretch>
            <a:fillRect/>
          </a:stretch>
        </p:blipFill>
        <p:spPr>
          <a:xfrm>
            <a:off x="7152701" y="5403540"/>
            <a:ext cx="997200" cy="997200"/>
          </a:xfrm>
          <a:custGeom>
            <a:avLst/>
            <a:gdLst>
              <a:gd name="connsiteX0" fmla="*/ 1880002 w 3760004"/>
              <a:gd name="connsiteY0" fmla="*/ 0 h 3760004"/>
              <a:gd name="connsiteX1" fmla="*/ 3760004 w 3760004"/>
              <a:gd name="connsiteY1" fmla="*/ 1880002 h 3760004"/>
              <a:gd name="connsiteX2" fmla="*/ 1880002 w 3760004"/>
              <a:gd name="connsiteY2" fmla="*/ 3760004 h 3760004"/>
              <a:gd name="connsiteX3" fmla="*/ 0 w 3760004"/>
              <a:gd name="connsiteY3" fmla="*/ 1880002 h 3760004"/>
              <a:gd name="connsiteX4" fmla="*/ 1880002 w 3760004"/>
              <a:gd name="connsiteY4" fmla="*/ 0 h 376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004" h="3760004">
                <a:moveTo>
                  <a:pt x="1880002" y="0"/>
                </a:moveTo>
                <a:cubicBezTo>
                  <a:pt x="2918298" y="0"/>
                  <a:pt x="3760004" y="841706"/>
                  <a:pt x="3760004" y="1880002"/>
                </a:cubicBezTo>
                <a:cubicBezTo>
                  <a:pt x="3760004" y="2918298"/>
                  <a:pt x="2918298" y="3760004"/>
                  <a:pt x="1880002" y="3760004"/>
                </a:cubicBezTo>
                <a:cubicBezTo>
                  <a:pt x="841706" y="3760004"/>
                  <a:pt x="0" y="2918298"/>
                  <a:pt x="0" y="1880002"/>
                </a:cubicBezTo>
                <a:cubicBezTo>
                  <a:pt x="0" y="841706"/>
                  <a:pt x="841706" y="0"/>
                  <a:pt x="1880002" y="0"/>
                </a:cubicBezTo>
                <a:close/>
              </a:path>
            </a:pathLst>
          </a:cu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894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9" name="Pentágono 28">
            <a:extLst>
              <a:ext uri="{FF2B5EF4-FFF2-40B4-BE49-F238E27FC236}">
                <a16:creationId xmlns:a16="http://schemas.microsoft.com/office/drawing/2014/main" id="{8DE4DD76-B224-D15C-AE9A-49E07F88D935}"/>
              </a:ext>
            </a:extLst>
          </p:cNvPr>
          <p:cNvSpPr/>
          <p:nvPr/>
        </p:nvSpPr>
        <p:spPr>
          <a:xfrm>
            <a:off x="13151080" y="-1927148"/>
            <a:ext cx="10368809" cy="9875057"/>
          </a:xfrm>
          <a:prstGeom prst="pent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5871886"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PND y relación con los ODS</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Imagen 27">
            <a:extLst>
              <a:ext uri="{FF2B5EF4-FFF2-40B4-BE49-F238E27FC236}">
                <a16:creationId xmlns:a16="http://schemas.microsoft.com/office/drawing/2014/main" id="{65B85B20-E5FA-2FFC-6158-E0B2C4E0EAF4}"/>
              </a:ext>
            </a:extLst>
          </p:cNvPr>
          <p:cNvPicPr>
            <a:picLocks noChangeAspect="1"/>
          </p:cNvPicPr>
          <p:nvPr/>
        </p:nvPicPr>
        <p:blipFill rotWithShape="1">
          <a:blip r:embed="rId3"/>
          <a:srcRect t="10946" b="21705"/>
          <a:stretch/>
        </p:blipFill>
        <p:spPr>
          <a:xfrm>
            <a:off x="1528273" y="7104546"/>
            <a:ext cx="3592161" cy="1089909"/>
          </a:xfrm>
          <a:prstGeom prst="rect">
            <a:avLst/>
          </a:prstGeom>
        </p:spPr>
      </p:pic>
      <p:sp>
        <p:nvSpPr>
          <p:cNvPr id="31" name="Rectángulo: esquinas redondeadas 30">
            <a:extLst>
              <a:ext uri="{FF2B5EF4-FFF2-40B4-BE49-F238E27FC236}">
                <a16:creationId xmlns:a16="http://schemas.microsoft.com/office/drawing/2014/main" id="{EAB88EA9-8A95-7EBB-59E1-DD0D07F6E631}"/>
              </a:ext>
            </a:extLst>
          </p:cNvPr>
          <p:cNvSpPr/>
          <p:nvPr/>
        </p:nvSpPr>
        <p:spPr>
          <a:xfrm>
            <a:off x="14025390" y="2523120"/>
            <a:ext cx="4628194" cy="2481735"/>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ángulo 31">
            <a:extLst>
              <a:ext uri="{FF2B5EF4-FFF2-40B4-BE49-F238E27FC236}">
                <a16:creationId xmlns:a16="http://schemas.microsoft.com/office/drawing/2014/main" id="{7A1EE75F-1E50-B783-0D6C-7FA1B7F1CE9D}"/>
              </a:ext>
            </a:extLst>
          </p:cNvPr>
          <p:cNvSpPr/>
          <p:nvPr/>
        </p:nvSpPr>
        <p:spPr>
          <a:xfrm>
            <a:off x="14599048" y="3082851"/>
            <a:ext cx="4054535"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94;p4">
            <a:extLst>
              <a:ext uri="{FF2B5EF4-FFF2-40B4-BE49-F238E27FC236}">
                <a16:creationId xmlns:a16="http://schemas.microsoft.com/office/drawing/2014/main" id="{E3A18961-41BA-A9EE-4126-83CEEFB286E9}"/>
              </a:ext>
            </a:extLst>
          </p:cNvPr>
          <p:cNvSpPr txBox="1"/>
          <p:nvPr/>
        </p:nvSpPr>
        <p:spPr>
          <a:xfrm>
            <a:off x="15392472" y="2524559"/>
            <a:ext cx="2330952" cy="646276"/>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rPr>
              <a:t>ECUADOR</a:t>
            </a:r>
            <a:endParaRPr kumimoji="0"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endParaRPr>
          </a:p>
        </p:txBody>
      </p:sp>
      <p:pic>
        <p:nvPicPr>
          <p:cNvPr id="39" name="Imagen 38">
            <a:extLst>
              <a:ext uri="{FF2B5EF4-FFF2-40B4-BE49-F238E27FC236}">
                <a16:creationId xmlns:a16="http://schemas.microsoft.com/office/drawing/2014/main" id="{AF0629BC-BE14-29C2-374A-A6F91C5A7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9746" y="3789122"/>
            <a:ext cx="3747792" cy="492090"/>
          </a:xfrm>
          <a:prstGeom prst="rect">
            <a:avLst/>
          </a:prstGeom>
        </p:spPr>
      </p:pic>
      <p:sp>
        <p:nvSpPr>
          <p:cNvPr id="40" name="CuadroTexto 39">
            <a:extLst>
              <a:ext uri="{FF2B5EF4-FFF2-40B4-BE49-F238E27FC236}">
                <a16:creationId xmlns:a16="http://schemas.microsoft.com/office/drawing/2014/main" id="{58E188D7-49DA-2105-8EEB-B4334C594AA2}"/>
              </a:ext>
            </a:extLst>
          </p:cNvPr>
          <p:cNvSpPr txBox="1"/>
          <p:nvPr/>
        </p:nvSpPr>
        <p:spPr>
          <a:xfrm>
            <a:off x="15080633" y="3421579"/>
            <a:ext cx="3135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tienen una alineación con las metas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1" name="CuadroTexto 40">
            <a:extLst>
              <a:ext uri="{FF2B5EF4-FFF2-40B4-BE49-F238E27FC236}">
                <a16:creationId xmlns:a16="http://schemas.microsoft.com/office/drawing/2014/main" id="{B1BB7323-6BED-ABE7-5D99-36ADCB4FB0BC}"/>
              </a:ext>
            </a:extLst>
          </p:cNvPr>
          <p:cNvSpPr txBox="1"/>
          <p:nvPr/>
        </p:nvSpPr>
        <p:spPr>
          <a:xfrm>
            <a:off x="15404457" y="3061261"/>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94,4% </a:t>
            </a:r>
            <a:r>
              <a:rPr kumimoji="0" lang="es-ES" sz="1800" b="0" i="0" u="none" strike="noStrike" kern="0" cap="none" spc="0" normalizeH="0" baseline="0" noProof="0" dirty="0">
                <a:ln>
                  <a:noFill/>
                </a:ln>
                <a:solidFill>
                  <a:srgbClr val="FFFFFF"/>
                </a:solidFill>
                <a:effectLst/>
                <a:uLnTx/>
                <a:uFillTx/>
                <a:latin typeface="Barlow Condensed"/>
                <a:cs typeface="Arial"/>
                <a:sym typeface="Arial"/>
              </a:rPr>
              <a:t>de las metas de PND</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42" name="CuadroTexto 41">
            <a:extLst>
              <a:ext uri="{FF2B5EF4-FFF2-40B4-BE49-F238E27FC236}">
                <a16:creationId xmlns:a16="http://schemas.microsoft.com/office/drawing/2014/main" id="{002454D4-B5D4-2AEF-9896-F9377E7610E7}"/>
              </a:ext>
            </a:extLst>
          </p:cNvPr>
          <p:cNvSpPr txBox="1"/>
          <p:nvPr/>
        </p:nvSpPr>
        <p:spPr>
          <a:xfrm>
            <a:off x="14401934" y="4377701"/>
            <a:ext cx="4134210" cy="528350"/>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Un total de</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 101 </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de las </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107</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 metas </a:t>
            </a: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del PND 2024 – 2025 están alineadas a las metas de la Agenda 2030</a:t>
            </a:r>
            <a:endParaRPr kumimoji="0" lang="es-EC" sz="1600" b="0" i="0" u="none" strike="noStrike" kern="0" cap="none" spc="0" normalizeH="0" baseline="0" noProof="0" dirty="0">
              <a:ln>
                <a:noFill/>
              </a:ln>
              <a:solidFill>
                <a:srgbClr val="704E9A"/>
              </a:solidFill>
              <a:effectLst/>
              <a:uLnTx/>
              <a:uFillTx/>
              <a:latin typeface="Barlow Condensed"/>
              <a:cs typeface="Arial"/>
              <a:sym typeface="Arial"/>
            </a:endParaRPr>
          </a:p>
        </p:txBody>
      </p:sp>
      <p:sp>
        <p:nvSpPr>
          <p:cNvPr id="60" name="Forma libre: forma 59">
            <a:extLst>
              <a:ext uri="{FF2B5EF4-FFF2-40B4-BE49-F238E27FC236}">
                <a16:creationId xmlns:a16="http://schemas.microsoft.com/office/drawing/2014/main" id="{DF907B57-6256-AE37-3BE4-C973F0DB1EA7}"/>
              </a:ext>
            </a:extLst>
          </p:cNvPr>
          <p:cNvSpPr/>
          <p:nvPr/>
        </p:nvSpPr>
        <p:spPr>
          <a:xfrm>
            <a:off x="15529418" y="5411773"/>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CuadroTexto 9">
            <a:extLst>
              <a:ext uri="{FF2B5EF4-FFF2-40B4-BE49-F238E27FC236}">
                <a16:creationId xmlns:a16="http://schemas.microsoft.com/office/drawing/2014/main" id="{318CD3A4-4D6E-2007-B59F-9F370DF007F8}"/>
              </a:ext>
            </a:extLst>
          </p:cNvPr>
          <p:cNvSpPr txBox="1"/>
          <p:nvPr/>
        </p:nvSpPr>
        <p:spPr>
          <a:xfrm>
            <a:off x="693078" y="5708239"/>
            <a:ext cx="6692597" cy="8771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7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2024, se realizó un análisis para determinar a qué ODS Ecuador se relaciona de mejor manera en función del Plan Nacional de Desarrollo para el Nuevo Ecuador 2024 – 2025, esto mediante “Machine </a:t>
            </a:r>
            <a:r>
              <a:rPr kumimoji="0" lang="es-ES" sz="1700" b="0" i="0" u="none" strike="noStrike" kern="0" cap="none" spc="0" normalizeH="0" baseline="0" noProof="0" dirty="0" err="1">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Learning</a:t>
            </a:r>
            <a:r>
              <a:rPr kumimoji="0" lang="es-ES" sz="17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t>
            </a:r>
          </a:p>
        </p:txBody>
      </p:sp>
      <p:sp>
        <p:nvSpPr>
          <p:cNvPr id="62" name="CuadroTexto 61">
            <a:extLst>
              <a:ext uri="{FF2B5EF4-FFF2-40B4-BE49-F238E27FC236}">
                <a16:creationId xmlns:a16="http://schemas.microsoft.com/office/drawing/2014/main" id="{0FE5CAE7-5E83-EA02-DB4B-5A28323B2AB9}"/>
              </a:ext>
            </a:extLst>
          </p:cNvPr>
          <p:cNvSpPr txBox="1"/>
          <p:nvPr/>
        </p:nvSpPr>
        <p:spPr>
          <a:xfrm>
            <a:off x="6680980" y="1184420"/>
            <a:ext cx="2838823" cy="1169551"/>
          </a:xfrm>
          <a:prstGeom prst="rect">
            <a:avLst/>
          </a:prstGeom>
          <a:noFill/>
        </p:spPr>
        <p:txBody>
          <a:bodyPr wrap="square" rtlCol="0">
            <a:spAutoFit/>
          </a:bodyPr>
          <a:lstStyle/>
          <a:p>
            <a:pPr marL="0" marR="0" lvl="0" indent="0" algn="ctr" defTabSz="914400" rtl="0" eaLnBrk="1" fontAlgn="auto" latinLnBrk="0" hangingPunct="1">
              <a:lnSpc>
                <a:spcPts val="2800"/>
              </a:lnSpc>
              <a:spcBef>
                <a:spcPts val="0"/>
              </a:spcBef>
              <a:spcAft>
                <a:spcPts val="0"/>
              </a:spcAft>
              <a:buClr>
                <a:srgbClr val="000000"/>
              </a:buClr>
              <a:buSzTx/>
              <a:buFont typeface="Arial"/>
              <a:buNone/>
              <a:tabLst/>
              <a:defRPr/>
            </a:pPr>
            <a:r>
              <a:rPr kumimoji="0" lang="pt-BR" sz="2800" b="0" i="0" u="none" strike="noStrike" kern="0" cap="none" spc="0" normalizeH="0" baseline="0" noProof="0" dirty="0">
                <a:ln>
                  <a:noFill/>
                </a:ln>
                <a:solidFill>
                  <a:srgbClr val="31185E"/>
                </a:solidFill>
                <a:effectLst/>
                <a:uLnTx/>
                <a:uFillTx/>
                <a:latin typeface="Barlow Condensed" panose="00000506000000000000" pitchFamily="2" charset="0"/>
                <a:cs typeface="Arial"/>
                <a:sym typeface="Arial"/>
              </a:rPr>
              <a:t>ODS priorizados a partir </a:t>
            </a:r>
            <a:r>
              <a:rPr kumimoji="0" lang="pt-BR" sz="2800" b="0" i="0" u="none" strike="noStrike" kern="0" cap="none" spc="0" normalizeH="0" baseline="0" noProof="0" dirty="0" err="1">
                <a:ln>
                  <a:noFill/>
                </a:ln>
                <a:solidFill>
                  <a:srgbClr val="31185E"/>
                </a:solidFill>
                <a:effectLst/>
                <a:uLnTx/>
                <a:uFillTx/>
                <a:latin typeface="Barlow Condensed" panose="00000506000000000000" pitchFamily="2" charset="0"/>
                <a:cs typeface="Arial"/>
                <a:sym typeface="Arial"/>
              </a:rPr>
              <a:t>del</a:t>
            </a:r>
            <a:r>
              <a:rPr kumimoji="0" lang="pt-BR" sz="2800" b="0" i="0" u="none" strike="noStrike" kern="0" cap="none" spc="0" normalizeH="0" baseline="0" noProof="0" dirty="0">
                <a:ln>
                  <a:noFill/>
                </a:ln>
                <a:solidFill>
                  <a:srgbClr val="31185E"/>
                </a:solidFill>
                <a:effectLst/>
                <a:uLnTx/>
                <a:uFillTx/>
                <a:latin typeface="Barlow Condensed" panose="00000506000000000000" pitchFamily="2" charset="0"/>
                <a:cs typeface="Arial"/>
                <a:sym typeface="Arial"/>
              </a:rPr>
              <a:t> PND para </a:t>
            </a:r>
            <a:r>
              <a:rPr kumimoji="0" lang="pt-BR" sz="2800" b="0" i="0" u="none" strike="noStrike" kern="0" cap="none" spc="0" normalizeH="0" baseline="0" noProof="0" dirty="0" err="1">
                <a:ln>
                  <a:noFill/>
                </a:ln>
                <a:solidFill>
                  <a:srgbClr val="31185E"/>
                </a:solidFill>
                <a:effectLst/>
                <a:uLnTx/>
                <a:uFillTx/>
                <a:latin typeface="Barlow Condensed" panose="00000506000000000000" pitchFamily="2" charset="0"/>
                <a:cs typeface="Arial"/>
                <a:sym typeface="Arial"/>
              </a:rPr>
              <a:t>el</a:t>
            </a:r>
            <a:r>
              <a:rPr kumimoji="0" lang="pt-BR" sz="2800" b="0" i="0" u="none" strike="noStrike" kern="0" cap="none" spc="0" normalizeH="0" baseline="0" noProof="0" dirty="0">
                <a:ln>
                  <a:noFill/>
                </a:ln>
                <a:solidFill>
                  <a:srgbClr val="31185E"/>
                </a:solidFill>
                <a:effectLst/>
                <a:uLnTx/>
                <a:uFillTx/>
                <a:latin typeface="Barlow Condensed" panose="00000506000000000000" pitchFamily="2" charset="0"/>
                <a:cs typeface="Arial"/>
                <a:sym typeface="Arial"/>
              </a:rPr>
              <a:t> Nuevo Ecuador</a:t>
            </a:r>
            <a:endParaRPr kumimoji="0" lang="es-EC" sz="2800" b="0" i="0" u="none" strike="noStrike" kern="0" cap="none" spc="0" normalizeH="0" baseline="0" noProof="0" dirty="0">
              <a:ln>
                <a:noFill/>
              </a:ln>
              <a:solidFill>
                <a:srgbClr val="31185E"/>
              </a:solidFill>
              <a:effectLst/>
              <a:uLnTx/>
              <a:uFillTx/>
              <a:latin typeface="Barlow Condensed" panose="00000506000000000000" pitchFamily="2" charset="0"/>
              <a:cs typeface="Arial"/>
              <a:sym typeface="Arial"/>
            </a:endParaRPr>
          </a:p>
        </p:txBody>
      </p:sp>
      <p:sp>
        <p:nvSpPr>
          <p:cNvPr id="63" name="CuadroTexto 62">
            <a:extLst>
              <a:ext uri="{FF2B5EF4-FFF2-40B4-BE49-F238E27FC236}">
                <a16:creationId xmlns:a16="http://schemas.microsoft.com/office/drawing/2014/main" id="{010C22CA-3D47-125F-9C7A-D601FF4EA75B}"/>
              </a:ext>
            </a:extLst>
          </p:cNvPr>
          <p:cNvSpPr txBox="1"/>
          <p:nvPr/>
        </p:nvSpPr>
        <p:spPr>
          <a:xfrm>
            <a:off x="11335441" y="7449055"/>
            <a:ext cx="4261998" cy="553998"/>
          </a:xfrm>
          <a:prstGeom prst="rect">
            <a:avLst/>
          </a:prstGeom>
          <a:noFill/>
        </p:spPr>
        <p:txBody>
          <a:bodyPr wrap="square" rtlCol="0">
            <a:spAutoFit/>
          </a:bodyPr>
          <a:lstStyle/>
          <a:p>
            <a:pPr marL="0" marR="0" lvl="0" indent="0" algn="r" defTabSz="914400" rtl="0" eaLnBrk="1" fontAlgn="auto" latinLnBrk="0" hangingPunct="1">
              <a:lnSpc>
                <a:spcPts val="18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Consolidación de información para seguimiento y evaluación del PND</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grpSp>
        <p:nvGrpSpPr>
          <p:cNvPr id="65" name="Grupo 64">
            <a:extLst>
              <a:ext uri="{FF2B5EF4-FFF2-40B4-BE49-F238E27FC236}">
                <a16:creationId xmlns:a16="http://schemas.microsoft.com/office/drawing/2014/main" id="{24BDA04D-8479-3B61-B3C0-24F3A705B777}"/>
              </a:ext>
            </a:extLst>
          </p:cNvPr>
          <p:cNvGrpSpPr/>
          <p:nvPr/>
        </p:nvGrpSpPr>
        <p:grpSpPr>
          <a:xfrm>
            <a:off x="451056" y="1399347"/>
            <a:ext cx="3098881" cy="4059305"/>
            <a:chOff x="4085907" y="595087"/>
            <a:chExt cx="4409360" cy="5775936"/>
          </a:xfrm>
        </p:grpSpPr>
        <p:pic>
          <p:nvPicPr>
            <p:cNvPr id="66" name="Imagen 65">
              <a:extLst>
                <a:ext uri="{FF2B5EF4-FFF2-40B4-BE49-F238E27FC236}">
                  <a16:creationId xmlns:a16="http://schemas.microsoft.com/office/drawing/2014/main" id="{A634940F-38AB-D6E0-FC22-4658E2887D60}"/>
                </a:ext>
              </a:extLst>
            </p:cNvPr>
            <p:cNvPicPr>
              <a:picLocks noChangeAspect="1"/>
            </p:cNvPicPr>
            <p:nvPr/>
          </p:nvPicPr>
          <p:blipFill rotWithShape="1">
            <a:blip r:embed="rId5"/>
            <a:srcRect l="38403" t="13979" r="25812" b="4834"/>
            <a:stretch/>
          </p:blipFill>
          <p:spPr>
            <a:xfrm>
              <a:off x="4085907" y="595087"/>
              <a:ext cx="3447407" cy="4441372"/>
            </a:xfrm>
            <a:prstGeom prst="rect">
              <a:avLst/>
            </a:prstGeom>
            <a:effectLst>
              <a:outerShdw blurRad="254000" sx="102000" sy="102000" algn="ctr" rotWithShape="0">
                <a:prstClr val="black">
                  <a:alpha val="32000"/>
                </a:prstClr>
              </a:outerShdw>
            </a:effectLst>
          </p:spPr>
        </p:pic>
        <p:pic>
          <p:nvPicPr>
            <p:cNvPr id="68" name="Imagen 67">
              <a:extLst>
                <a:ext uri="{FF2B5EF4-FFF2-40B4-BE49-F238E27FC236}">
                  <a16:creationId xmlns:a16="http://schemas.microsoft.com/office/drawing/2014/main" id="{8D70D19E-ACDC-7B6D-C6F4-759CBF60C933}"/>
                </a:ext>
              </a:extLst>
            </p:cNvPr>
            <p:cNvPicPr>
              <a:picLocks noChangeAspect="1"/>
            </p:cNvPicPr>
            <p:nvPr/>
          </p:nvPicPr>
          <p:blipFill rotWithShape="1">
            <a:blip r:embed="rId6"/>
            <a:srcRect l="49233" t="8561" r="16115" b="8242"/>
            <a:stretch/>
          </p:blipFill>
          <p:spPr>
            <a:xfrm>
              <a:off x="4643292" y="1250897"/>
              <a:ext cx="3338286" cy="4551400"/>
            </a:xfrm>
            <a:prstGeom prst="rect">
              <a:avLst/>
            </a:prstGeom>
            <a:effectLst>
              <a:outerShdw blurRad="254000" sx="102000" sy="102000" algn="ctr" rotWithShape="0">
                <a:prstClr val="black">
                  <a:alpha val="32000"/>
                </a:prstClr>
              </a:outerShdw>
            </a:effectLst>
          </p:spPr>
        </p:pic>
        <p:pic>
          <p:nvPicPr>
            <p:cNvPr id="69" name="Imagen 68">
              <a:extLst>
                <a:ext uri="{FF2B5EF4-FFF2-40B4-BE49-F238E27FC236}">
                  <a16:creationId xmlns:a16="http://schemas.microsoft.com/office/drawing/2014/main" id="{71497391-C294-AAB4-7449-82149D04724A}"/>
                </a:ext>
              </a:extLst>
            </p:cNvPr>
            <p:cNvPicPr>
              <a:picLocks noChangeAspect="1"/>
            </p:cNvPicPr>
            <p:nvPr/>
          </p:nvPicPr>
          <p:blipFill rotWithShape="1">
            <a:blip r:embed="rId7"/>
            <a:srcRect l="5880" t="6458" r="58113" b="10343"/>
            <a:stretch/>
          </p:blipFill>
          <p:spPr>
            <a:xfrm>
              <a:off x="5026353" y="1819623"/>
              <a:ext cx="3468914" cy="4551400"/>
            </a:xfrm>
            <a:prstGeom prst="rect">
              <a:avLst/>
            </a:prstGeom>
            <a:effectLst>
              <a:outerShdw blurRad="254000" sx="102000" sy="102000" algn="ctr" rotWithShape="0">
                <a:prstClr val="black">
                  <a:alpha val="32000"/>
                </a:prstClr>
              </a:outerShdw>
            </a:effectLst>
          </p:spPr>
        </p:pic>
      </p:grpSp>
      <p:pic>
        <p:nvPicPr>
          <p:cNvPr id="70" name="Imagen 69">
            <a:extLst>
              <a:ext uri="{FF2B5EF4-FFF2-40B4-BE49-F238E27FC236}">
                <a16:creationId xmlns:a16="http://schemas.microsoft.com/office/drawing/2014/main" id="{EAD635A5-B961-120C-FE42-4663624ADBEF}"/>
              </a:ext>
            </a:extLst>
          </p:cNvPr>
          <p:cNvPicPr>
            <a:picLocks noChangeAspect="1"/>
          </p:cNvPicPr>
          <p:nvPr/>
        </p:nvPicPr>
        <p:blipFill>
          <a:blip r:embed="rId8"/>
          <a:stretch>
            <a:fillRect/>
          </a:stretch>
        </p:blipFill>
        <p:spPr>
          <a:xfrm>
            <a:off x="10796678" y="-1280961"/>
            <a:ext cx="2070352" cy="1025487"/>
          </a:xfrm>
          <a:prstGeom prst="rect">
            <a:avLst/>
          </a:prstGeom>
        </p:spPr>
      </p:pic>
      <p:pic>
        <p:nvPicPr>
          <p:cNvPr id="71" name="Imagen 70">
            <a:extLst>
              <a:ext uri="{FF2B5EF4-FFF2-40B4-BE49-F238E27FC236}">
                <a16:creationId xmlns:a16="http://schemas.microsoft.com/office/drawing/2014/main" id="{AFF04E54-440A-5AE4-C793-3DA44B75E28A}"/>
              </a:ext>
            </a:extLst>
          </p:cNvPr>
          <p:cNvPicPr>
            <a:picLocks noChangeAspect="1"/>
          </p:cNvPicPr>
          <p:nvPr/>
        </p:nvPicPr>
        <p:blipFill>
          <a:blip r:embed="rId9"/>
          <a:stretch>
            <a:fillRect/>
          </a:stretch>
        </p:blipFill>
        <p:spPr>
          <a:xfrm>
            <a:off x="7329258" y="369701"/>
            <a:ext cx="1406982" cy="786155"/>
          </a:xfrm>
          <a:prstGeom prst="rect">
            <a:avLst/>
          </a:prstGeom>
        </p:spPr>
      </p:pic>
      <p:pic>
        <p:nvPicPr>
          <p:cNvPr id="5" name="Imagen 4">
            <a:extLst>
              <a:ext uri="{FF2B5EF4-FFF2-40B4-BE49-F238E27FC236}">
                <a16:creationId xmlns:a16="http://schemas.microsoft.com/office/drawing/2014/main" id="{E3984ACE-9B4B-A143-68F1-0D11DD4AD0D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89164" y="2278027"/>
            <a:ext cx="6839830" cy="3514279"/>
          </a:xfrm>
          <a:prstGeom prst="rect">
            <a:avLst/>
          </a:prstGeom>
          <a:noFill/>
        </p:spPr>
      </p:pic>
      <p:pic>
        <p:nvPicPr>
          <p:cNvPr id="6" name="Imagen 5">
            <a:extLst>
              <a:ext uri="{FF2B5EF4-FFF2-40B4-BE49-F238E27FC236}">
                <a16:creationId xmlns:a16="http://schemas.microsoft.com/office/drawing/2014/main" id="{535A78C8-0273-73D6-2AF4-5A7DDC14B42B}"/>
              </a:ext>
            </a:extLst>
          </p:cNvPr>
          <p:cNvPicPr>
            <a:picLocks noChangeAspect="1"/>
          </p:cNvPicPr>
          <p:nvPr/>
        </p:nvPicPr>
        <p:blipFill rotWithShape="1">
          <a:blip r:embed="rId11"/>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343064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9" name="Pentágono 28">
            <a:extLst>
              <a:ext uri="{FF2B5EF4-FFF2-40B4-BE49-F238E27FC236}">
                <a16:creationId xmlns:a16="http://schemas.microsoft.com/office/drawing/2014/main" id="{8DE4DD76-B224-D15C-AE9A-49E07F88D935}"/>
              </a:ext>
            </a:extLst>
          </p:cNvPr>
          <p:cNvSpPr/>
          <p:nvPr/>
        </p:nvSpPr>
        <p:spPr>
          <a:xfrm>
            <a:off x="13151080" y="-1927148"/>
            <a:ext cx="10368809" cy="9875057"/>
          </a:xfrm>
          <a:prstGeom prst="pent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7690526"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Plataforma web ODS</a:t>
            </a:r>
            <a:endParaRPr kumimoji="0" lang="es-MX"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Imagen 27">
            <a:extLst>
              <a:ext uri="{FF2B5EF4-FFF2-40B4-BE49-F238E27FC236}">
                <a16:creationId xmlns:a16="http://schemas.microsoft.com/office/drawing/2014/main" id="{65B85B20-E5FA-2FFC-6158-E0B2C4E0EAF4}"/>
              </a:ext>
            </a:extLst>
          </p:cNvPr>
          <p:cNvPicPr>
            <a:picLocks noChangeAspect="1"/>
          </p:cNvPicPr>
          <p:nvPr/>
        </p:nvPicPr>
        <p:blipFill rotWithShape="1">
          <a:blip r:embed="rId3"/>
          <a:srcRect t="10946" b="21705"/>
          <a:stretch/>
        </p:blipFill>
        <p:spPr>
          <a:xfrm>
            <a:off x="4022231" y="-941534"/>
            <a:ext cx="2894284" cy="878164"/>
          </a:xfrm>
          <a:prstGeom prst="rect">
            <a:avLst/>
          </a:prstGeom>
        </p:spPr>
      </p:pic>
      <p:sp>
        <p:nvSpPr>
          <p:cNvPr id="31" name="Rectángulo: esquinas redondeadas 30">
            <a:extLst>
              <a:ext uri="{FF2B5EF4-FFF2-40B4-BE49-F238E27FC236}">
                <a16:creationId xmlns:a16="http://schemas.microsoft.com/office/drawing/2014/main" id="{EAB88EA9-8A95-7EBB-59E1-DD0D07F6E631}"/>
              </a:ext>
            </a:extLst>
          </p:cNvPr>
          <p:cNvSpPr/>
          <p:nvPr/>
        </p:nvSpPr>
        <p:spPr>
          <a:xfrm>
            <a:off x="14025390" y="2523120"/>
            <a:ext cx="4628194" cy="2481735"/>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ángulo 31">
            <a:extLst>
              <a:ext uri="{FF2B5EF4-FFF2-40B4-BE49-F238E27FC236}">
                <a16:creationId xmlns:a16="http://schemas.microsoft.com/office/drawing/2014/main" id="{7A1EE75F-1E50-B783-0D6C-7FA1B7F1CE9D}"/>
              </a:ext>
            </a:extLst>
          </p:cNvPr>
          <p:cNvSpPr/>
          <p:nvPr/>
        </p:nvSpPr>
        <p:spPr>
          <a:xfrm>
            <a:off x="14599048" y="3082851"/>
            <a:ext cx="4054535"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94;p4">
            <a:extLst>
              <a:ext uri="{FF2B5EF4-FFF2-40B4-BE49-F238E27FC236}">
                <a16:creationId xmlns:a16="http://schemas.microsoft.com/office/drawing/2014/main" id="{E3A18961-41BA-A9EE-4126-83CEEFB286E9}"/>
              </a:ext>
            </a:extLst>
          </p:cNvPr>
          <p:cNvSpPr txBox="1"/>
          <p:nvPr/>
        </p:nvSpPr>
        <p:spPr>
          <a:xfrm>
            <a:off x="15392472" y="2524559"/>
            <a:ext cx="2330952" cy="646276"/>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rPr>
              <a:t>ECUADOR</a:t>
            </a:r>
            <a:endParaRPr kumimoji="0"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endParaRPr>
          </a:p>
        </p:txBody>
      </p:sp>
      <p:pic>
        <p:nvPicPr>
          <p:cNvPr id="39" name="Imagen 38">
            <a:extLst>
              <a:ext uri="{FF2B5EF4-FFF2-40B4-BE49-F238E27FC236}">
                <a16:creationId xmlns:a16="http://schemas.microsoft.com/office/drawing/2014/main" id="{AF0629BC-BE14-29C2-374A-A6F91C5A7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9746" y="3789122"/>
            <a:ext cx="3747792" cy="492090"/>
          </a:xfrm>
          <a:prstGeom prst="rect">
            <a:avLst/>
          </a:prstGeom>
        </p:spPr>
      </p:pic>
      <p:sp>
        <p:nvSpPr>
          <p:cNvPr id="40" name="CuadroTexto 39">
            <a:extLst>
              <a:ext uri="{FF2B5EF4-FFF2-40B4-BE49-F238E27FC236}">
                <a16:creationId xmlns:a16="http://schemas.microsoft.com/office/drawing/2014/main" id="{58E188D7-49DA-2105-8EEB-B4334C594AA2}"/>
              </a:ext>
            </a:extLst>
          </p:cNvPr>
          <p:cNvSpPr txBox="1"/>
          <p:nvPr/>
        </p:nvSpPr>
        <p:spPr>
          <a:xfrm>
            <a:off x="15080633" y="3421579"/>
            <a:ext cx="3135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tienen una alineación con las metas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1" name="CuadroTexto 40">
            <a:extLst>
              <a:ext uri="{FF2B5EF4-FFF2-40B4-BE49-F238E27FC236}">
                <a16:creationId xmlns:a16="http://schemas.microsoft.com/office/drawing/2014/main" id="{B1BB7323-6BED-ABE7-5D99-36ADCB4FB0BC}"/>
              </a:ext>
            </a:extLst>
          </p:cNvPr>
          <p:cNvSpPr txBox="1"/>
          <p:nvPr/>
        </p:nvSpPr>
        <p:spPr>
          <a:xfrm>
            <a:off x="15404457" y="3061261"/>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94,4% </a:t>
            </a:r>
            <a:r>
              <a:rPr kumimoji="0" lang="es-ES" sz="1800" b="0" i="0" u="none" strike="noStrike" kern="0" cap="none" spc="0" normalizeH="0" baseline="0" noProof="0" dirty="0">
                <a:ln>
                  <a:noFill/>
                </a:ln>
                <a:solidFill>
                  <a:srgbClr val="FFFFFF"/>
                </a:solidFill>
                <a:effectLst/>
                <a:uLnTx/>
                <a:uFillTx/>
                <a:latin typeface="Barlow Condensed"/>
                <a:cs typeface="Arial"/>
                <a:sym typeface="Arial"/>
              </a:rPr>
              <a:t>de las metas de PND</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42" name="CuadroTexto 41">
            <a:extLst>
              <a:ext uri="{FF2B5EF4-FFF2-40B4-BE49-F238E27FC236}">
                <a16:creationId xmlns:a16="http://schemas.microsoft.com/office/drawing/2014/main" id="{002454D4-B5D4-2AEF-9896-F9377E7610E7}"/>
              </a:ext>
            </a:extLst>
          </p:cNvPr>
          <p:cNvSpPr txBox="1"/>
          <p:nvPr/>
        </p:nvSpPr>
        <p:spPr>
          <a:xfrm>
            <a:off x="14401934" y="4377701"/>
            <a:ext cx="4134210" cy="528350"/>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Un total de</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 101 </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de las </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107</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 metas </a:t>
            </a: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del PND 2024 – 2025 están alineadas a las metas de la Agenda 2030</a:t>
            </a:r>
            <a:endParaRPr kumimoji="0" lang="es-EC" sz="1600" b="0" i="0" u="none" strike="noStrike" kern="0" cap="none" spc="0" normalizeH="0" baseline="0" noProof="0" dirty="0">
              <a:ln>
                <a:noFill/>
              </a:ln>
              <a:solidFill>
                <a:srgbClr val="704E9A"/>
              </a:solidFill>
              <a:effectLst/>
              <a:uLnTx/>
              <a:uFillTx/>
              <a:latin typeface="Barlow Condensed"/>
              <a:cs typeface="Arial"/>
              <a:sym typeface="Arial"/>
            </a:endParaRPr>
          </a:p>
        </p:txBody>
      </p:sp>
      <p:sp>
        <p:nvSpPr>
          <p:cNvPr id="60" name="Forma libre: forma 59">
            <a:extLst>
              <a:ext uri="{FF2B5EF4-FFF2-40B4-BE49-F238E27FC236}">
                <a16:creationId xmlns:a16="http://schemas.microsoft.com/office/drawing/2014/main" id="{DF907B57-6256-AE37-3BE4-C973F0DB1EA7}"/>
              </a:ext>
            </a:extLst>
          </p:cNvPr>
          <p:cNvSpPr/>
          <p:nvPr/>
        </p:nvSpPr>
        <p:spPr>
          <a:xfrm>
            <a:off x="15529418" y="5411773"/>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Google Shape;94;p4">
            <a:extLst>
              <a:ext uri="{FF2B5EF4-FFF2-40B4-BE49-F238E27FC236}">
                <a16:creationId xmlns:a16="http://schemas.microsoft.com/office/drawing/2014/main" id="{75C9051D-67A7-876C-86CB-AF64A4612DDD}"/>
              </a:ext>
            </a:extLst>
          </p:cNvPr>
          <p:cNvSpPr txBox="1"/>
          <p:nvPr/>
        </p:nvSpPr>
        <p:spPr>
          <a:xfrm>
            <a:off x="8268031" y="1543121"/>
            <a:ext cx="2320416" cy="31651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ODS Ecuador.ec</a:t>
            </a:r>
          </a:p>
        </p:txBody>
      </p:sp>
      <p:sp>
        <p:nvSpPr>
          <p:cNvPr id="19" name="Elipse 18">
            <a:extLst>
              <a:ext uri="{FF2B5EF4-FFF2-40B4-BE49-F238E27FC236}">
                <a16:creationId xmlns:a16="http://schemas.microsoft.com/office/drawing/2014/main" id="{DA657CD4-D074-5717-F289-01637305D655}"/>
              </a:ext>
            </a:extLst>
          </p:cNvPr>
          <p:cNvSpPr/>
          <p:nvPr/>
        </p:nvSpPr>
        <p:spPr>
          <a:xfrm>
            <a:off x="4847544" y="8608421"/>
            <a:ext cx="1603956" cy="399937"/>
          </a:xfrm>
          <a:prstGeom prst="ellipse">
            <a:avLst/>
          </a:prstGeom>
          <a:noFill/>
          <a:ln w="69850">
            <a:gradFill>
              <a:gsLst>
                <a:gs pos="0">
                  <a:srgbClr val="693D8C">
                    <a:alpha val="0"/>
                  </a:srgbClr>
                </a:gs>
                <a:gs pos="100000">
                  <a:srgbClr val="3C327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CuadroTexto 24">
            <a:extLst>
              <a:ext uri="{FF2B5EF4-FFF2-40B4-BE49-F238E27FC236}">
                <a16:creationId xmlns:a16="http://schemas.microsoft.com/office/drawing/2014/main" id="{6C56B2DD-CA2E-D62D-179F-4E4F200BDAFD}"/>
              </a:ext>
            </a:extLst>
          </p:cNvPr>
          <p:cNvSpPr txBox="1"/>
          <p:nvPr/>
        </p:nvSpPr>
        <p:spPr>
          <a:xfrm>
            <a:off x="962040" y="9927524"/>
            <a:ext cx="1273691" cy="788677"/>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Intervenciones</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Públicas</a:t>
            </a:r>
            <a:endParaRPr kumimoji="0" lang="es-EC" sz="24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26" name="CuadroTexto 25">
            <a:extLst>
              <a:ext uri="{FF2B5EF4-FFF2-40B4-BE49-F238E27FC236}">
                <a16:creationId xmlns:a16="http://schemas.microsoft.com/office/drawing/2014/main" id="{DAE2D523-A779-D989-B56B-E4CF713FA79F}"/>
              </a:ext>
            </a:extLst>
          </p:cNvPr>
          <p:cNvSpPr txBox="1"/>
          <p:nvPr/>
        </p:nvSpPr>
        <p:spPr>
          <a:xfrm>
            <a:off x="7613089" y="7627807"/>
            <a:ext cx="1273691" cy="788677"/>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Reportes</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Institucionales</a:t>
            </a:r>
            <a:endParaRPr kumimoji="0" lang="es-EC" sz="24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27" name="CuadroTexto 26">
            <a:extLst>
              <a:ext uri="{FF2B5EF4-FFF2-40B4-BE49-F238E27FC236}">
                <a16:creationId xmlns:a16="http://schemas.microsoft.com/office/drawing/2014/main" id="{8ABCE618-F9C8-81EE-7E6A-0C592B06BFE4}"/>
              </a:ext>
            </a:extLst>
          </p:cNvPr>
          <p:cNvSpPr txBox="1"/>
          <p:nvPr/>
        </p:nvSpPr>
        <p:spPr>
          <a:xfrm>
            <a:off x="9951602" y="8212321"/>
            <a:ext cx="1273691" cy="788677"/>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Información</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Territorial</a:t>
            </a:r>
            <a:endParaRPr kumimoji="0" lang="es-EC" sz="24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30" name="CuadroTexto 29">
            <a:extLst>
              <a:ext uri="{FF2B5EF4-FFF2-40B4-BE49-F238E27FC236}">
                <a16:creationId xmlns:a16="http://schemas.microsoft.com/office/drawing/2014/main" id="{C2F6AEE1-AA57-B9AD-8AA7-453B3EE89EB9}"/>
              </a:ext>
            </a:extLst>
          </p:cNvPr>
          <p:cNvSpPr txBox="1"/>
          <p:nvPr/>
        </p:nvSpPr>
        <p:spPr>
          <a:xfrm>
            <a:off x="8078200" y="9606167"/>
            <a:ext cx="1273691" cy="1250342"/>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Ejecución física</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y presupuestaria</a:t>
            </a:r>
            <a:endParaRPr kumimoji="0" lang="es-EC" sz="24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7" name="CuadroTexto 46">
            <a:extLst>
              <a:ext uri="{FF2B5EF4-FFF2-40B4-BE49-F238E27FC236}">
                <a16:creationId xmlns:a16="http://schemas.microsoft.com/office/drawing/2014/main" id="{87604509-00B2-574A-E068-C3B2AD5166A7}"/>
              </a:ext>
            </a:extLst>
          </p:cNvPr>
          <p:cNvSpPr txBox="1"/>
          <p:nvPr/>
        </p:nvSpPr>
        <p:spPr>
          <a:xfrm>
            <a:off x="8332507" y="-1195890"/>
            <a:ext cx="169621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Actores en la implementación de la Agenda 2030</a:t>
            </a:r>
            <a:endParaRPr kumimoji="0" lang="es-EC"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nvGrpSpPr>
          <p:cNvPr id="58" name="Grupo 57">
            <a:extLst>
              <a:ext uri="{FF2B5EF4-FFF2-40B4-BE49-F238E27FC236}">
                <a16:creationId xmlns:a16="http://schemas.microsoft.com/office/drawing/2014/main" id="{0656F043-09FF-3EBC-FFCA-B76135A0D5F4}"/>
              </a:ext>
            </a:extLst>
          </p:cNvPr>
          <p:cNvGrpSpPr/>
          <p:nvPr/>
        </p:nvGrpSpPr>
        <p:grpSpPr>
          <a:xfrm>
            <a:off x="-342633" y="1261490"/>
            <a:ext cx="7593872" cy="4829227"/>
            <a:chOff x="-342633" y="1261490"/>
            <a:chExt cx="7593872" cy="4829227"/>
          </a:xfrm>
        </p:grpSpPr>
        <p:pic>
          <p:nvPicPr>
            <p:cNvPr id="56" name="Imagen 55">
              <a:extLst>
                <a:ext uri="{FF2B5EF4-FFF2-40B4-BE49-F238E27FC236}">
                  <a16:creationId xmlns:a16="http://schemas.microsoft.com/office/drawing/2014/main" id="{338E8314-276A-F00D-1795-70B9A744F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633" y="1261490"/>
              <a:ext cx="7593872" cy="4829227"/>
            </a:xfrm>
            <a:prstGeom prst="rect">
              <a:avLst/>
            </a:prstGeom>
          </p:spPr>
        </p:pic>
        <p:pic>
          <p:nvPicPr>
            <p:cNvPr id="51" name="Imagen 50">
              <a:extLst>
                <a:ext uri="{FF2B5EF4-FFF2-40B4-BE49-F238E27FC236}">
                  <a16:creationId xmlns:a16="http://schemas.microsoft.com/office/drawing/2014/main" id="{84A92345-EE3A-C00F-2A87-A66965B636A9}"/>
                </a:ext>
              </a:extLst>
            </p:cNvPr>
            <p:cNvPicPr>
              <a:picLocks noChangeAspect="1"/>
            </p:cNvPicPr>
            <p:nvPr/>
          </p:nvPicPr>
          <p:blipFill rotWithShape="1">
            <a:blip r:embed="rId6"/>
            <a:srcRect b="79455"/>
            <a:stretch/>
          </p:blipFill>
          <p:spPr>
            <a:xfrm>
              <a:off x="647183" y="1918138"/>
              <a:ext cx="5629655" cy="525564"/>
            </a:xfrm>
            <a:prstGeom prst="rect">
              <a:avLst/>
            </a:prstGeom>
          </p:spPr>
        </p:pic>
        <p:grpSp>
          <p:nvGrpSpPr>
            <p:cNvPr id="57" name="Grupo 56">
              <a:extLst>
                <a:ext uri="{FF2B5EF4-FFF2-40B4-BE49-F238E27FC236}">
                  <a16:creationId xmlns:a16="http://schemas.microsoft.com/office/drawing/2014/main" id="{551A909A-324B-60E3-4ECA-B17E02BE2EFA}"/>
                </a:ext>
              </a:extLst>
            </p:cNvPr>
            <p:cNvGrpSpPr/>
            <p:nvPr/>
          </p:nvGrpSpPr>
          <p:grpSpPr>
            <a:xfrm>
              <a:off x="647182" y="2450998"/>
              <a:ext cx="5629654" cy="3001855"/>
              <a:chOff x="6840405" y="5020444"/>
              <a:chExt cx="5360266" cy="2858211"/>
            </a:xfrm>
          </p:grpSpPr>
          <p:pic>
            <p:nvPicPr>
              <p:cNvPr id="52" name="Imagen 51">
                <a:extLst>
                  <a:ext uri="{FF2B5EF4-FFF2-40B4-BE49-F238E27FC236}">
                    <a16:creationId xmlns:a16="http://schemas.microsoft.com/office/drawing/2014/main" id="{3E812195-F3D4-3356-4724-83E33F0E6DBE}"/>
                  </a:ext>
                </a:extLst>
              </p:cNvPr>
              <p:cNvPicPr>
                <a:picLocks noChangeAspect="1"/>
              </p:cNvPicPr>
              <p:nvPr/>
            </p:nvPicPr>
            <p:blipFill rotWithShape="1">
              <a:blip r:embed="rId7"/>
              <a:srcRect t="52875"/>
              <a:stretch/>
            </p:blipFill>
            <p:spPr>
              <a:xfrm>
                <a:off x="6840405" y="5020444"/>
                <a:ext cx="5360266" cy="1116592"/>
              </a:xfrm>
              <a:prstGeom prst="rect">
                <a:avLst/>
              </a:prstGeom>
            </p:spPr>
          </p:pic>
          <p:pic>
            <p:nvPicPr>
              <p:cNvPr id="53" name="Imagen 52">
                <a:extLst>
                  <a:ext uri="{FF2B5EF4-FFF2-40B4-BE49-F238E27FC236}">
                    <a16:creationId xmlns:a16="http://schemas.microsoft.com/office/drawing/2014/main" id="{2BF8F755-1033-A94A-3A68-A3A098621C24}"/>
                  </a:ext>
                </a:extLst>
              </p:cNvPr>
              <p:cNvPicPr>
                <a:picLocks noChangeAspect="1"/>
              </p:cNvPicPr>
              <p:nvPr/>
            </p:nvPicPr>
            <p:blipFill>
              <a:blip r:embed="rId8"/>
              <a:stretch>
                <a:fillRect/>
              </a:stretch>
            </p:blipFill>
            <p:spPr>
              <a:xfrm>
                <a:off x="6840405" y="5486470"/>
                <a:ext cx="5360266" cy="2392185"/>
              </a:xfrm>
              <a:prstGeom prst="rect">
                <a:avLst/>
              </a:prstGeom>
            </p:spPr>
          </p:pic>
        </p:grpSp>
      </p:grpSp>
      <p:sp>
        <p:nvSpPr>
          <p:cNvPr id="59" name="CuadroTexto 58">
            <a:extLst>
              <a:ext uri="{FF2B5EF4-FFF2-40B4-BE49-F238E27FC236}">
                <a16:creationId xmlns:a16="http://schemas.microsoft.com/office/drawing/2014/main" id="{403329CD-6250-99DA-0190-9F25306D5617}"/>
              </a:ext>
            </a:extLst>
          </p:cNvPr>
          <p:cNvSpPr txBox="1"/>
          <p:nvPr/>
        </p:nvSpPr>
        <p:spPr>
          <a:xfrm>
            <a:off x="6760798" y="2149785"/>
            <a:ext cx="4913961"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el 2021, Ecuador implementó la Plataforma Web ODS , que tiene como finalidad ser un espacio de visualización y consulta respecto de la implementación de los ODS en el país.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Muestra información respecto de las acciones generadas desde las diferentes funciones del Estado y de los diferentes actores, que coadyuvan al cumplimiento de la Agenda 2030.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El objetivo es promover la transparencia y el acceso a la información e identificar oportunidades de articulación y coordinación entre los diferentes sectores; así como generar alianzas estratégicas. </a:t>
            </a:r>
            <a:endParaRPr kumimoji="0" lang="es-EC"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61" name="CuadroTexto 60">
            <a:extLst>
              <a:ext uri="{FF2B5EF4-FFF2-40B4-BE49-F238E27FC236}">
                <a16:creationId xmlns:a16="http://schemas.microsoft.com/office/drawing/2014/main" id="{B52A77A8-B38A-DDDC-E492-38AAC117DA59}"/>
              </a:ext>
            </a:extLst>
          </p:cNvPr>
          <p:cNvSpPr txBox="1"/>
          <p:nvPr/>
        </p:nvSpPr>
        <p:spPr>
          <a:xfrm>
            <a:off x="2729669" y="6083455"/>
            <a:ext cx="2894283"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lumMod val="50000"/>
                    <a:lumOff val="50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https://www.odsecuador.ec/</a:t>
            </a:r>
            <a:endParaRPr kumimoji="0" lang="es-EC" sz="1600" b="0" i="0" u="none" strike="noStrike" kern="0" cap="none" spc="0" normalizeH="0" baseline="0" noProof="0" dirty="0">
              <a:ln>
                <a:noFill/>
              </a:ln>
              <a:solidFill>
                <a:srgbClr val="000000">
                  <a:lumMod val="50000"/>
                  <a:lumOff val="50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62" name="Gráfico 61" descr="Internet">
            <a:extLst>
              <a:ext uri="{FF2B5EF4-FFF2-40B4-BE49-F238E27FC236}">
                <a16:creationId xmlns:a16="http://schemas.microsoft.com/office/drawing/2014/main" id="{4334064A-78EE-9511-7E14-5CAF919278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77020" y="6053717"/>
            <a:ext cx="502595" cy="502595"/>
          </a:xfrm>
          <a:prstGeom prst="rect">
            <a:avLst/>
          </a:prstGeom>
        </p:spPr>
      </p:pic>
      <p:pic>
        <p:nvPicPr>
          <p:cNvPr id="5" name="Imagen 4">
            <a:extLst>
              <a:ext uri="{FF2B5EF4-FFF2-40B4-BE49-F238E27FC236}">
                <a16:creationId xmlns:a16="http://schemas.microsoft.com/office/drawing/2014/main" id="{8F5D028C-05BC-D733-6EAD-4AD910C0150F}"/>
              </a:ext>
            </a:extLst>
          </p:cNvPr>
          <p:cNvPicPr>
            <a:picLocks noChangeAspect="1"/>
          </p:cNvPicPr>
          <p:nvPr/>
        </p:nvPicPr>
        <p:blipFill rotWithShape="1">
          <a:blip r:embed="rId11"/>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229499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65D69CA-D36F-6256-F716-2064AE9AA285}"/>
              </a:ext>
            </a:extLst>
          </p:cNvPr>
          <p:cNvSpPr/>
          <p:nvPr/>
        </p:nvSpPr>
        <p:spPr>
          <a:xfrm>
            <a:off x="-24939" y="-7887771"/>
            <a:ext cx="9715500" cy="6858000"/>
          </a:xfrm>
          <a:prstGeom prst="rect">
            <a:avLst/>
          </a:prstGeom>
          <a:gradFill flip="none" rotWithShape="1">
            <a:gsLst>
              <a:gs pos="3670">
                <a:schemeClr val="bg1">
                  <a:alpha val="0"/>
                </a:schemeClr>
              </a:gs>
              <a:gs pos="56000">
                <a:schemeClr val="accent1">
                  <a:lumMod val="5000"/>
                  <a:lumOff val="95000"/>
                </a:schemeClr>
              </a:gs>
              <a:gs pos="100000">
                <a:srgbClr val="68C5E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ángulo 1">
            <a:extLst>
              <a:ext uri="{FF2B5EF4-FFF2-40B4-BE49-F238E27FC236}">
                <a16:creationId xmlns:a16="http://schemas.microsoft.com/office/drawing/2014/main" id="{FA80873D-BCBB-490C-354A-2055F7B188B3}"/>
              </a:ext>
            </a:extLst>
          </p:cNvPr>
          <p:cNvSpPr/>
          <p:nvPr/>
        </p:nvSpPr>
        <p:spPr>
          <a:xfrm>
            <a:off x="2022197" y="2823084"/>
            <a:ext cx="10169804" cy="1339918"/>
          </a:xfrm>
          <a:prstGeom prst="rect">
            <a:avLst/>
          </a:prstGeom>
          <a:gradFill>
            <a:gsLst>
              <a:gs pos="26000">
                <a:srgbClr val="009DDA"/>
              </a:gs>
              <a:gs pos="60000">
                <a:srgbClr val="009DDA"/>
              </a:gs>
              <a:gs pos="73000">
                <a:srgbClr val="009DDA">
                  <a:alpha val="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5121DDD2-F260-1195-7380-ADD768909BAD}"/>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ángulo 9">
            <a:extLst>
              <a:ext uri="{FF2B5EF4-FFF2-40B4-BE49-F238E27FC236}">
                <a16:creationId xmlns:a16="http://schemas.microsoft.com/office/drawing/2014/main" id="{C556DC3F-8430-0962-E137-1E2D26A70B76}"/>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ángulo 11">
            <a:extLst>
              <a:ext uri="{FF2B5EF4-FFF2-40B4-BE49-F238E27FC236}">
                <a16:creationId xmlns:a16="http://schemas.microsoft.com/office/drawing/2014/main" id="{55774E2C-E4C6-3DB0-9492-AA9817C9D4AF}"/>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ángulo 12">
            <a:extLst>
              <a:ext uri="{FF2B5EF4-FFF2-40B4-BE49-F238E27FC236}">
                <a16:creationId xmlns:a16="http://schemas.microsoft.com/office/drawing/2014/main" id="{E67F758A-3D32-8DEB-8A0F-48F3C818B03E}"/>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9" name="Grupo 18">
            <a:extLst>
              <a:ext uri="{FF2B5EF4-FFF2-40B4-BE49-F238E27FC236}">
                <a16:creationId xmlns:a16="http://schemas.microsoft.com/office/drawing/2014/main" id="{A1068D54-C0ED-4E95-BBDB-A6DBDC33C037}"/>
              </a:ext>
            </a:extLst>
          </p:cNvPr>
          <p:cNvGrpSpPr/>
          <p:nvPr/>
        </p:nvGrpSpPr>
        <p:grpSpPr>
          <a:xfrm>
            <a:off x="5260418" y="3102787"/>
            <a:ext cx="5371776" cy="830997"/>
            <a:chOff x="6552611" y="1144576"/>
            <a:chExt cx="6619649" cy="830997"/>
          </a:xfrm>
        </p:grpSpPr>
        <p:sp>
          <p:nvSpPr>
            <p:cNvPr id="21" name="TextBox 9">
              <a:hlinkClick r:id="rId2" action="ppaction://hlinksldjump"/>
              <a:extLst>
                <a:ext uri="{FF2B5EF4-FFF2-40B4-BE49-F238E27FC236}">
                  <a16:creationId xmlns:a16="http://schemas.microsoft.com/office/drawing/2014/main" id="{49FD1184-563E-29AE-CBB8-AE54AA6734CD}"/>
                </a:ext>
              </a:extLst>
            </p:cNvPr>
            <p:cNvSpPr txBox="1"/>
            <p:nvPr/>
          </p:nvSpPr>
          <p:spPr>
            <a:xfrm>
              <a:off x="6552611" y="1281517"/>
              <a:ext cx="803599" cy="584775"/>
            </a:xfrm>
            <a:prstGeom prst="rect">
              <a:avLst/>
            </a:prstGeom>
            <a:solidFill>
              <a:srgbClr val="68C5E9"/>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3200" b="1" i="0" u="none" strike="noStrike" kern="0" cap="none" spc="0" normalizeH="0" baseline="0" noProof="0" dirty="0">
                  <a:ln>
                    <a:noFill/>
                  </a:ln>
                  <a:solidFill>
                    <a:srgbClr val="FFFFFF"/>
                  </a:solidFill>
                  <a:effectLst/>
                  <a:uLnTx/>
                  <a:uFillTx/>
                  <a:latin typeface="Arial"/>
                  <a:cs typeface="Arial" pitchFamily="34" charset="0"/>
                  <a:sym typeface="Arial"/>
                </a:rPr>
                <a:t>03</a:t>
              </a:r>
              <a:endParaRPr kumimoji="0" lang="ko-KR" altLang="en-US" sz="3200" b="1" i="0" u="none" strike="noStrike" kern="0" cap="none" spc="0" normalizeH="0" baseline="0" noProof="0" dirty="0">
                <a:ln>
                  <a:noFill/>
                </a:ln>
                <a:solidFill>
                  <a:srgbClr val="FFFFFF"/>
                </a:solidFill>
                <a:effectLst/>
                <a:uLnTx/>
                <a:uFillTx/>
                <a:latin typeface="Arial"/>
                <a:cs typeface="Arial" pitchFamily="34" charset="0"/>
                <a:sym typeface="Arial"/>
              </a:endParaRPr>
            </a:p>
          </p:txBody>
        </p:sp>
        <p:sp>
          <p:nvSpPr>
            <p:cNvPr id="22" name="TextBox 16">
              <a:extLst>
                <a:ext uri="{FF2B5EF4-FFF2-40B4-BE49-F238E27FC236}">
                  <a16:creationId xmlns:a16="http://schemas.microsoft.com/office/drawing/2014/main" id="{B527DF2F-5901-52AF-10B2-75C0A07A9A92}"/>
                </a:ext>
              </a:extLst>
            </p:cNvPr>
            <p:cNvSpPr txBox="1"/>
            <p:nvPr/>
          </p:nvSpPr>
          <p:spPr>
            <a:xfrm>
              <a:off x="7435728" y="1144576"/>
              <a:ext cx="57365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altLang="ko-KR" sz="4800" b="1" i="0" u="none" strike="noStrike" kern="0" cap="none" spc="0" normalizeH="0" baseline="0" noProof="0" dirty="0">
                  <a:ln>
                    <a:noFill/>
                  </a:ln>
                  <a:solidFill>
                    <a:srgbClr val="FFFFFF"/>
                  </a:solidFill>
                  <a:effectLst/>
                  <a:uLnTx/>
                  <a:uFillTx/>
                  <a:latin typeface="Barlow Condensed" panose="00000506000000000000" pitchFamily="2" charset="0"/>
                  <a:cs typeface="Arial" pitchFamily="34" charset="0"/>
                  <a:sym typeface="Arial"/>
                </a:rPr>
                <a:t>Metodología</a:t>
              </a:r>
            </a:p>
          </p:txBody>
        </p:sp>
      </p:grpSp>
      <p:pic>
        <p:nvPicPr>
          <p:cNvPr id="8" name="Imagen 7">
            <a:extLst>
              <a:ext uri="{FF2B5EF4-FFF2-40B4-BE49-F238E27FC236}">
                <a16:creationId xmlns:a16="http://schemas.microsoft.com/office/drawing/2014/main" id="{B1B78739-F4FB-98BC-FCCD-36786E014EFD}"/>
              </a:ext>
            </a:extLst>
          </p:cNvPr>
          <p:cNvPicPr>
            <a:picLocks noChangeAspect="1"/>
          </p:cNvPicPr>
          <p:nvPr/>
        </p:nvPicPr>
        <p:blipFill>
          <a:blip r:embed="rId3"/>
          <a:stretch>
            <a:fillRect/>
          </a:stretch>
        </p:blipFill>
        <p:spPr>
          <a:xfrm>
            <a:off x="-2166647" y="-134767"/>
            <a:ext cx="7188796" cy="7188796"/>
          </a:xfrm>
          <a:prstGeom prst="rect">
            <a:avLst/>
          </a:prstGeom>
        </p:spPr>
      </p:pic>
      <p:sp>
        <p:nvSpPr>
          <p:cNvPr id="4" name="Elipse 3">
            <a:extLst>
              <a:ext uri="{FF2B5EF4-FFF2-40B4-BE49-F238E27FC236}">
                <a16:creationId xmlns:a16="http://schemas.microsoft.com/office/drawing/2014/main" id="{5E124868-15BF-5B15-8E69-0C49DF914DC2}"/>
              </a:ext>
            </a:extLst>
          </p:cNvPr>
          <p:cNvSpPr/>
          <p:nvPr/>
        </p:nvSpPr>
        <p:spPr>
          <a:xfrm rot="8858102">
            <a:off x="-2214773" y="-158830"/>
            <a:ext cx="7188796" cy="7188796"/>
          </a:xfrm>
          <a:prstGeom prst="ellipse">
            <a:avLst/>
          </a:prstGeom>
          <a:gradFill>
            <a:gsLst>
              <a:gs pos="36000">
                <a:schemeClr val="bg1">
                  <a:alpha val="94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 name="Imagen 14">
            <a:extLst>
              <a:ext uri="{FF2B5EF4-FFF2-40B4-BE49-F238E27FC236}">
                <a16:creationId xmlns:a16="http://schemas.microsoft.com/office/drawing/2014/main" id="{F82B8DC0-38DA-4E31-A50A-66770ECAB8A4}"/>
              </a:ext>
            </a:extLst>
          </p:cNvPr>
          <p:cNvPicPr>
            <a:picLocks noChangeAspect="1"/>
          </p:cNvPicPr>
          <p:nvPr/>
        </p:nvPicPr>
        <p:blipFill>
          <a:blip r:embed="rId4"/>
          <a:stretch>
            <a:fillRect/>
          </a:stretch>
        </p:blipFill>
        <p:spPr>
          <a:xfrm>
            <a:off x="99808" y="2695544"/>
            <a:ext cx="3040660" cy="1521485"/>
          </a:xfrm>
          <a:prstGeom prst="rect">
            <a:avLst/>
          </a:prstGeom>
        </p:spPr>
      </p:pic>
      <p:sp>
        <p:nvSpPr>
          <p:cNvPr id="6" name="CuadroTexto 5">
            <a:extLst>
              <a:ext uri="{FF2B5EF4-FFF2-40B4-BE49-F238E27FC236}">
                <a16:creationId xmlns:a16="http://schemas.microsoft.com/office/drawing/2014/main" id="{194EECE4-300E-CDDD-9FC3-0CBB34AF8D04}"/>
              </a:ext>
            </a:extLst>
          </p:cNvPr>
          <p:cNvSpPr txBox="1"/>
          <p:nvPr/>
        </p:nvSpPr>
        <p:spPr>
          <a:xfrm>
            <a:off x="5406923" y="1436351"/>
            <a:ext cx="6642043" cy="913070"/>
          </a:xfrm>
          <a:prstGeom prst="rect">
            <a:avLst/>
          </a:prstGeom>
          <a:noFill/>
        </p:spPr>
        <p:txBody>
          <a:bodyPr wrap="square" rtlCol="0">
            <a:spAutoFit/>
          </a:bodyPr>
          <a:lstStyle/>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17" name="Imagen 16">
            <a:extLst>
              <a:ext uri="{FF2B5EF4-FFF2-40B4-BE49-F238E27FC236}">
                <a16:creationId xmlns:a16="http://schemas.microsoft.com/office/drawing/2014/main" id="{241C26A8-A6D5-4F1C-A01B-58F8F84DA093}"/>
              </a:ext>
            </a:extLst>
          </p:cNvPr>
          <p:cNvPicPr>
            <a:picLocks noChangeAspect="1"/>
          </p:cNvPicPr>
          <p:nvPr/>
        </p:nvPicPr>
        <p:blipFill rotWithShape="1">
          <a:blip r:embed="rId5"/>
          <a:srcRect t="10946" b="21705"/>
          <a:stretch/>
        </p:blipFill>
        <p:spPr>
          <a:xfrm>
            <a:off x="9821187" y="2219394"/>
            <a:ext cx="2131200" cy="646634"/>
          </a:xfrm>
          <a:prstGeom prst="rect">
            <a:avLst/>
          </a:prstGeom>
        </p:spPr>
      </p:pic>
      <p:pic>
        <p:nvPicPr>
          <p:cNvPr id="3" name="Imagen 2">
            <a:extLst>
              <a:ext uri="{FF2B5EF4-FFF2-40B4-BE49-F238E27FC236}">
                <a16:creationId xmlns:a16="http://schemas.microsoft.com/office/drawing/2014/main" id="{E7183C7F-86FA-EF93-7B58-BE14826050EF}"/>
              </a:ext>
            </a:extLst>
          </p:cNvPr>
          <p:cNvPicPr>
            <a:picLocks noChangeAspect="1"/>
          </p:cNvPicPr>
          <p:nvPr/>
        </p:nvPicPr>
        <p:blipFill>
          <a:blip r:embed="rId6"/>
          <a:stretch>
            <a:fillRect/>
          </a:stretch>
        </p:blipFill>
        <p:spPr>
          <a:xfrm>
            <a:off x="9908575" y="2485229"/>
            <a:ext cx="129560" cy="155472"/>
          </a:xfrm>
          <a:prstGeom prst="rect">
            <a:avLst/>
          </a:prstGeom>
        </p:spPr>
      </p:pic>
      <p:pic>
        <p:nvPicPr>
          <p:cNvPr id="7" name="Imagen 6">
            <a:extLst>
              <a:ext uri="{FF2B5EF4-FFF2-40B4-BE49-F238E27FC236}">
                <a16:creationId xmlns:a16="http://schemas.microsoft.com/office/drawing/2014/main" id="{D0B1503E-50DC-B0C1-9835-9F1EA6BB9CE8}"/>
              </a:ext>
            </a:extLst>
          </p:cNvPr>
          <p:cNvPicPr>
            <a:picLocks noChangeAspect="1"/>
          </p:cNvPicPr>
          <p:nvPr/>
        </p:nvPicPr>
        <p:blipFill rotWithShape="1">
          <a:blip r:embed="rId7"/>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3812078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7D069C58-1042-B7BF-6000-0AFFA4ED4D41}"/>
              </a:ext>
            </a:extLst>
          </p:cNvPr>
          <p:cNvSpPr/>
          <p:nvPr/>
        </p:nvSpPr>
        <p:spPr>
          <a:xfrm>
            <a:off x="1464682" y="2987170"/>
            <a:ext cx="4138428" cy="1124734"/>
          </a:xfrm>
          <a:prstGeom prst="roundRect">
            <a:avLst/>
          </a:prstGeom>
          <a:solidFill>
            <a:schemeClr val="bg1"/>
          </a:solidFill>
          <a:ln>
            <a:noFill/>
          </a:ln>
          <a:effectLst>
            <a:outerShdw blurRad="1143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Pentágono 28">
            <a:extLst>
              <a:ext uri="{FF2B5EF4-FFF2-40B4-BE49-F238E27FC236}">
                <a16:creationId xmlns:a16="http://schemas.microsoft.com/office/drawing/2014/main" id="{8DE4DD76-B224-D15C-AE9A-49E07F88D935}"/>
              </a:ext>
            </a:extLst>
          </p:cNvPr>
          <p:cNvSpPr/>
          <p:nvPr/>
        </p:nvSpPr>
        <p:spPr>
          <a:xfrm>
            <a:off x="13151080" y="-1927148"/>
            <a:ext cx="10368809" cy="9875057"/>
          </a:xfrm>
          <a:prstGeom prst="pent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7690526"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Implementación y Seguimiento de la Agenda 2030</a:t>
            </a:r>
            <a:endParaRPr kumimoji="0" lang="es-MX"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Imagen 27">
            <a:extLst>
              <a:ext uri="{FF2B5EF4-FFF2-40B4-BE49-F238E27FC236}">
                <a16:creationId xmlns:a16="http://schemas.microsoft.com/office/drawing/2014/main" id="{65B85B20-E5FA-2FFC-6158-E0B2C4E0EAF4}"/>
              </a:ext>
            </a:extLst>
          </p:cNvPr>
          <p:cNvPicPr>
            <a:picLocks noChangeAspect="1"/>
          </p:cNvPicPr>
          <p:nvPr/>
        </p:nvPicPr>
        <p:blipFill rotWithShape="1">
          <a:blip r:embed="rId3"/>
          <a:srcRect t="10946" b="21705"/>
          <a:stretch/>
        </p:blipFill>
        <p:spPr>
          <a:xfrm>
            <a:off x="4022231" y="-941534"/>
            <a:ext cx="2894284" cy="878164"/>
          </a:xfrm>
          <a:prstGeom prst="rect">
            <a:avLst/>
          </a:prstGeom>
        </p:spPr>
      </p:pic>
      <p:sp>
        <p:nvSpPr>
          <p:cNvPr id="31" name="Rectángulo: esquinas redondeadas 30">
            <a:extLst>
              <a:ext uri="{FF2B5EF4-FFF2-40B4-BE49-F238E27FC236}">
                <a16:creationId xmlns:a16="http://schemas.microsoft.com/office/drawing/2014/main" id="{EAB88EA9-8A95-7EBB-59E1-DD0D07F6E631}"/>
              </a:ext>
            </a:extLst>
          </p:cNvPr>
          <p:cNvSpPr/>
          <p:nvPr/>
        </p:nvSpPr>
        <p:spPr>
          <a:xfrm>
            <a:off x="14025390" y="2523120"/>
            <a:ext cx="4628194" cy="2481735"/>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ángulo 31">
            <a:extLst>
              <a:ext uri="{FF2B5EF4-FFF2-40B4-BE49-F238E27FC236}">
                <a16:creationId xmlns:a16="http://schemas.microsoft.com/office/drawing/2014/main" id="{7A1EE75F-1E50-B783-0D6C-7FA1B7F1CE9D}"/>
              </a:ext>
            </a:extLst>
          </p:cNvPr>
          <p:cNvSpPr/>
          <p:nvPr/>
        </p:nvSpPr>
        <p:spPr>
          <a:xfrm>
            <a:off x="14599048" y="3082851"/>
            <a:ext cx="4054535"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94;p4">
            <a:extLst>
              <a:ext uri="{FF2B5EF4-FFF2-40B4-BE49-F238E27FC236}">
                <a16:creationId xmlns:a16="http://schemas.microsoft.com/office/drawing/2014/main" id="{E3A18961-41BA-A9EE-4126-83CEEFB286E9}"/>
              </a:ext>
            </a:extLst>
          </p:cNvPr>
          <p:cNvSpPr txBox="1"/>
          <p:nvPr/>
        </p:nvSpPr>
        <p:spPr>
          <a:xfrm>
            <a:off x="15392472" y="2524559"/>
            <a:ext cx="2330952" cy="646276"/>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rPr>
              <a:t>ECUADOR</a:t>
            </a:r>
            <a:endParaRPr kumimoji="0"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endParaRPr>
          </a:p>
        </p:txBody>
      </p:sp>
      <p:pic>
        <p:nvPicPr>
          <p:cNvPr id="39" name="Imagen 38">
            <a:extLst>
              <a:ext uri="{FF2B5EF4-FFF2-40B4-BE49-F238E27FC236}">
                <a16:creationId xmlns:a16="http://schemas.microsoft.com/office/drawing/2014/main" id="{AF0629BC-BE14-29C2-374A-A6F91C5A7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9746" y="3789122"/>
            <a:ext cx="3747792" cy="492090"/>
          </a:xfrm>
          <a:prstGeom prst="rect">
            <a:avLst/>
          </a:prstGeom>
        </p:spPr>
      </p:pic>
      <p:sp>
        <p:nvSpPr>
          <p:cNvPr id="40" name="CuadroTexto 39">
            <a:extLst>
              <a:ext uri="{FF2B5EF4-FFF2-40B4-BE49-F238E27FC236}">
                <a16:creationId xmlns:a16="http://schemas.microsoft.com/office/drawing/2014/main" id="{58E188D7-49DA-2105-8EEB-B4334C594AA2}"/>
              </a:ext>
            </a:extLst>
          </p:cNvPr>
          <p:cNvSpPr txBox="1"/>
          <p:nvPr/>
        </p:nvSpPr>
        <p:spPr>
          <a:xfrm>
            <a:off x="15080633" y="3421579"/>
            <a:ext cx="3135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tienen una alineación con las metas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1" name="CuadroTexto 40">
            <a:extLst>
              <a:ext uri="{FF2B5EF4-FFF2-40B4-BE49-F238E27FC236}">
                <a16:creationId xmlns:a16="http://schemas.microsoft.com/office/drawing/2014/main" id="{B1BB7323-6BED-ABE7-5D99-36ADCB4FB0BC}"/>
              </a:ext>
            </a:extLst>
          </p:cNvPr>
          <p:cNvSpPr txBox="1"/>
          <p:nvPr/>
        </p:nvSpPr>
        <p:spPr>
          <a:xfrm>
            <a:off x="15404457" y="3061261"/>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94,4% </a:t>
            </a:r>
            <a:r>
              <a:rPr kumimoji="0" lang="es-ES" sz="1800" b="0" i="0" u="none" strike="noStrike" kern="0" cap="none" spc="0" normalizeH="0" baseline="0" noProof="0" dirty="0">
                <a:ln>
                  <a:noFill/>
                </a:ln>
                <a:solidFill>
                  <a:srgbClr val="FFFFFF"/>
                </a:solidFill>
                <a:effectLst/>
                <a:uLnTx/>
                <a:uFillTx/>
                <a:latin typeface="Barlow Condensed"/>
                <a:cs typeface="Arial"/>
                <a:sym typeface="Arial"/>
              </a:rPr>
              <a:t>de las metas de PND</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42" name="CuadroTexto 41">
            <a:extLst>
              <a:ext uri="{FF2B5EF4-FFF2-40B4-BE49-F238E27FC236}">
                <a16:creationId xmlns:a16="http://schemas.microsoft.com/office/drawing/2014/main" id="{002454D4-B5D4-2AEF-9896-F9377E7610E7}"/>
              </a:ext>
            </a:extLst>
          </p:cNvPr>
          <p:cNvSpPr txBox="1"/>
          <p:nvPr/>
        </p:nvSpPr>
        <p:spPr>
          <a:xfrm>
            <a:off x="14401934" y="4377701"/>
            <a:ext cx="4134210" cy="528350"/>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Un total de</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 101 </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de las </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107</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 metas </a:t>
            </a: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del PND 2024 – 2025 están alineadas a las metas de la Agenda 2030</a:t>
            </a:r>
            <a:endParaRPr kumimoji="0" lang="es-EC" sz="1600" b="0" i="0" u="none" strike="noStrike" kern="0" cap="none" spc="0" normalizeH="0" baseline="0" noProof="0" dirty="0">
              <a:ln>
                <a:noFill/>
              </a:ln>
              <a:solidFill>
                <a:srgbClr val="704E9A"/>
              </a:solidFill>
              <a:effectLst/>
              <a:uLnTx/>
              <a:uFillTx/>
              <a:latin typeface="Barlow Condensed"/>
              <a:cs typeface="Arial"/>
              <a:sym typeface="Arial"/>
            </a:endParaRPr>
          </a:p>
        </p:txBody>
      </p:sp>
      <p:sp>
        <p:nvSpPr>
          <p:cNvPr id="60" name="Forma libre: forma 59">
            <a:extLst>
              <a:ext uri="{FF2B5EF4-FFF2-40B4-BE49-F238E27FC236}">
                <a16:creationId xmlns:a16="http://schemas.microsoft.com/office/drawing/2014/main" id="{DF907B57-6256-AE37-3BE4-C973F0DB1EA7}"/>
              </a:ext>
            </a:extLst>
          </p:cNvPr>
          <p:cNvSpPr/>
          <p:nvPr/>
        </p:nvSpPr>
        <p:spPr>
          <a:xfrm>
            <a:off x="15529418" y="5411773"/>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CuadroTexto 8">
            <a:extLst>
              <a:ext uri="{FF2B5EF4-FFF2-40B4-BE49-F238E27FC236}">
                <a16:creationId xmlns:a16="http://schemas.microsoft.com/office/drawing/2014/main" id="{9A71118C-FBDA-A44A-074F-1867E8BEFD8E}"/>
              </a:ext>
            </a:extLst>
          </p:cNvPr>
          <p:cNvSpPr txBox="1"/>
          <p:nvPr/>
        </p:nvSpPr>
        <p:spPr>
          <a:xfrm>
            <a:off x="681949" y="1913052"/>
            <a:ext cx="584718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Con la adopción de la Agenda 2030, el país designó a la Secretaría Nacional de Planificación para liderar el proceso de implementación y seguimiento a los ODS. </a:t>
            </a:r>
            <a:endParaRPr kumimoji="0" lang="es-EC"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11" name="Google Shape;94;p4">
            <a:extLst>
              <a:ext uri="{FF2B5EF4-FFF2-40B4-BE49-F238E27FC236}">
                <a16:creationId xmlns:a16="http://schemas.microsoft.com/office/drawing/2014/main" id="{75C9051D-67A7-876C-86CB-AF64A4612DDD}"/>
              </a:ext>
            </a:extLst>
          </p:cNvPr>
          <p:cNvSpPr txBox="1"/>
          <p:nvPr/>
        </p:nvSpPr>
        <p:spPr>
          <a:xfrm>
            <a:off x="691474" y="1301586"/>
            <a:ext cx="2320416" cy="611466"/>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Mecanismos institucionales</a:t>
            </a:r>
          </a:p>
        </p:txBody>
      </p:sp>
      <p:sp>
        <p:nvSpPr>
          <p:cNvPr id="5" name="Google Shape;94;p4">
            <a:extLst>
              <a:ext uri="{FF2B5EF4-FFF2-40B4-BE49-F238E27FC236}">
                <a16:creationId xmlns:a16="http://schemas.microsoft.com/office/drawing/2014/main" id="{C82A3E3C-CDF2-6443-6AC6-9E769C5A22EC}"/>
              </a:ext>
            </a:extLst>
          </p:cNvPr>
          <p:cNvSpPr txBox="1"/>
          <p:nvPr/>
        </p:nvSpPr>
        <p:spPr>
          <a:xfrm>
            <a:off x="2748161" y="2681236"/>
            <a:ext cx="1833228" cy="25239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Trabajo coordinado</a:t>
            </a:r>
          </a:p>
        </p:txBody>
      </p:sp>
      <p:sp>
        <p:nvSpPr>
          <p:cNvPr id="6" name="Google Shape;94;p4">
            <a:extLst>
              <a:ext uri="{FF2B5EF4-FFF2-40B4-BE49-F238E27FC236}">
                <a16:creationId xmlns:a16="http://schemas.microsoft.com/office/drawing/2014/main" id="{401378A5-8A39-0B03-F374-ABF4ADCED125}"/>
              </a:ext>
            </a:extLst>
          </p:cNvPr>
          <p:cNvSpPr txBox="1"/>
          <p:nvPr/>
        </p:nvSpPr>
        <p:spPr>
          <a:xfrm>
            <a:off x="1855434" y="3336588"/>
            <a:ext cx="1628115" cy="457577"/>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Secretaría Nacional de Planificación</a:t>
            </a:r>
          </a:p>
        </p:txBody>
      </p:sp>
      <p:pic>
        <p:nvPicPr>
          <p:cNvPr id="12" name="Imagen 11">
            <a:extLst>
              <a:ext uri="{FF2B5EF4-FFF2-40B4-BE49-F238E27FC236}">
                <a16:creationId xmlns:a16="http://schemas.microsoft.com/office/drawing/2014/main" id="{AA023189-51DD-FA35-F34E-EDE857F2DFD1}"/>
              </a:ext>
            </a:extLst>
          </p:cNvPr>
          <p:cNvPicPr>
            <a:picLocks noChangeAspect="1"/>
          </p:cNvPicPr>
          <p:nvPr/>
        </p:nvPicPr>
        <p:blipFill rotWithShape="1">
          <a:blip r:embed="rId5"/>
          <a:srcRect l="37775" t="10762" r="38685" b="11370"/>
          <a:stretch/>
        </p:blipFill>
        <p:spPr>
          <a:xfrm>
            <a:off x="4481700" y="3084042"/>
            <a:ext cx="499301" cy="951991"/>
          </a:xfrm>
          <a:prstGeom prst="rect">
            <a:avLst/>
          </a:prstGeom>
        </p:spPr>
      </p:pic>
      <p:sp>
        <p:nvSpPr>
          <p:cNvPr id="14" name="CuadroTexto 13">
            <a:extLst>
              <a:ext uri="{FF2B5EF4-FFF2-40B4-BE49-F238E27FC236}">
                <a16:creationId xmlns:a16="http://schemas.microsoft.com/office/drawing/2014/main" id="{C3D570B0-93DA-94B9-9A2D-555169063541}"/>
              </a:ext>
            </a:extLst>
          </p:cNvPr>
          <p:cNvSpPr txBox="1"/>
          <p:nvPr/>
        </p:nvSpPr>
        <p:spPr>
          <a:xfrm>
            <a:off x="702888" y="4208424"/>
            <a:ext cx="584718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Se articula la Agenda 2030 a la política pública a través de:</a:t>
            </a:r>
            <a:endParaRPr kumimoji="0" lang="es-EC"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15" name="Elipse 14">
            <a:extLst>
              <a:ext uri="{FF2B5EF4-FFF2-40B4-BE49-F238E27FC236}">
                <a16:creationId xmlns:a16="http://schemas.microsoft.com/office/drawing/2014/main" id="{6291CA71-2BA6-E7CB-C4AF-46B6800779CB}"/>
              </a:ext>
            </a:extLst>
          </p:cNvPr>
          <p:cNvSpPr/>
          <p:nvPr/>
        </p:nvSpPr>
        <p:spPr>
          <a:xfrm>
            <a:off x="1144205" y="6225194"/>
            <a:ext cx="1603956" cy="399937"/>
          </a:xfrm>
          <a:prstGeom prst="ellipse">
            <a:avLst/>
          </a:prstGeom>
          <a:noFill/>
          <a:ln w="69850">
            <a:gradFill>
              <a:gsLst>
                <a:gs pos="0">
                  <a:srgbClr val="693D8C">
                    <a:alpha val="0"/>
                  </a:srgbClr>
                </a:gs>
                <a:gs pos="100000">
                  <a:srgbClr val="693D8C"/>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Elipse 15">
            <a:extLst>
              <a:ext uri="{FF2B5EF4-FFF2-40B4-BE49-F238E27FC236}">
                <a16:creationId xmlns:a16="http://schemas.microsoft.com/office/drawing/2014/main" id="{EC53D4E9-B29E-F1F2-0E31-B6A56983BC12}"/>
              </a:ext>
            </a:extLst>
          </p:cNvPr>
          <p:cNvSpPr/>
          <p:nvPr/>
        </p:nvSpPr>
        <p:spPr>
          <a:xfrm>
            <a:off x="2375211" y="5094196"/>
            <a:ext cx="1603956" cy="399937"/>
          </a:xfrm>
          <a:prstGeom prst="ellipse">
            <a:avLst/>
          </a:prstGeom>
          <a:noFill/>
          <a:ln w="69850">
            <a:gradFill>
              <a:gsLst>
                <a:gs pos="0">
                  <a:srgbClr val="178A84">
                    <a:alpha val="2000"/>
                  </a:srgbClr>
                </a:gs>
                <a:gs pos="100000">
                  <a:srgbClr val="178A8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Elipse 16">
            <a:extLst>
              <a:ext uri="{FF2B5EF4-FFF2-40B4-BE49-F238E27FC236}">
                <a16:creationId xmlns:a16="http://schemas.microsoft.com/office/drawing/2014/main" id="{6FD689C9-7442-A603-6D3E-7B4DB298ED46}"/>
              </a:ext>
            </a:extLst>
          </p:cNvPr>
          <p:cNvSpPr/>
          <p:nvPr/>
        </p:nvSpPr>
        <p:spPr>
          <a:xfrm>
            <a:off x="3625959" y="6025225"/>
            <a:ext cx="1603956" cy="399937"/>
          </a:xfrm>
          <a:prstGeom prst="ellipse">
            <a:avLst/>
          </a:prstGeom>
          <a:noFill/>
          <a:ln w="69850">
            <a:gradFill>
              <a:gsLst>
                <a:gs pos="0">
                  <a:srgbClr val="3C8AC9">
                    <a:alpha val="0"/>
                  </a:srgbClr>
                </a:gs>
                <a:gs pos="100000">
                  <a:srgbClr val="3C8AC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Elipse 17">
            <a:extLst>
              <a:ext uri="{FF2B5EF4-FFF2-40B4-BE49-F238E27FC236}">
                <a16:creationId xmlns:a16="http://schemas.microsoft.com/office/drawing/2014/main" id="{B454B281-D34F-B15E-3BDE-E909A3439F71}"/>
              </a:ext>
            </a:extLst>
          </p:cNvPr>
          <p:cNvSpPr/>
          <p:nvPr/>
        </p:nvSpPr>
        <p:spPr>
          <a:xfrm>
            <a:off x="6109102" y="5895226"/>
            <a:ext cx="1603956" cy="399937"/>
          </a:xfrm>
          <a:prstGeom prst="ellipse">
            <a:avLst/>
          </a:prstGeom>
          <a:noFill/>
          <a:ln w="69850">
            <a:gradFill>
              <a:gsLst>
                <a:gs pos="0">
                  <a:srgbClr val="F37F10">
                    <a:alpha val="0"/>
                  </a:srgbClr>
                </a:gs>
                <a:gs pos="100000">
                  <a:srgbClr val="F37F10"/>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Elipse 18">
            <a:extLst>
              <a:ext uri="{FF2B5EF4-FFF2-40B4-BE49-F238E27FC236}">
                <a16:creationId xmlns:a16="http://schemas.microsoft.com/office/drawing/2014/main" id="{DA657CD4-D074-5717-F289-01637305D655}"/>
              </a:ext>
            </a:extLst>
          </p:cNvPr>
          <p:cNvSpPr/>
          <p:nvPr/>
        </p:nvSpPr>
        <p:spPr>
          <a:xfrm>
            <a:off x="4847544" y="8608421"/>
            <a:ext cx="1603956" cy="399937"/>
          </a:xfrm>
          <a:prstGeom prst="ellipse">
            <a:avLst/>
          </a:prstGeom>
          <a:noFill/>
          <a:ln w="69850">
            <a:gradFill>
              <a:gsLst>
                <a:gs pos="0">
                  <a:srgbClr val="693D8C">
                    <a:alpha val="0"/>
                  </a:srgbClr>
                </a:gs>
                <a:gs pos="100000">
                  <a:srgbClr val="3C327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0" name="Grupo 19">
            <a:extLst>
              <a:ext uri="{FF2B5EF4-FFF2-40B4-BE49-F238E27FC236}">
                <a16:creationId xmlns:a16="http://schemas.microsoft.com/office/drawing/2014/main" id="{73D53E9E-7F67-A22F-B86D-04FB4DF0176E}"/>
              </a:ext>
            </a:extLst>
          </p:cNvPr>
          <p:cNvGrpSpPr/>
          <p:nvPr/>
        </p:nvGrpSpPr>
        <p:grpSpPr>
          <a:xfrm>
            <a:off x="294193" y="4538771"/>
            <a:ext cx="1497099" cy="1961088"/>
            <a:chOff x="4085907" y="595087"/>
            <a:chExt cx="4409360" cy="5775936"/>
          </a:xfrm>
        </p:grpSpPr>
        <p:pic>
          <p:nvPicPr>
            <p:cNvPr id="21" name="Imagen 20">
              <a:extLst>
                <a:ext uri="{FF2B5EF4-FFF2-40B4-BE49-F238E27FC236}">
                  <a16:creationId xmlns:a16="http://schemas.microsoft.com/office/drawing/2014/main" id="{E962F51C-48E1-63CF-AC02-8E79A525CFB9}"/>
                </a:ext>
              </a:extLst>
            </p:cNvPr>
            <p:cNvPicPr>
              <a:picLocks noChangeAspect="1"/>
            </p:cNvPicPr>
            <p:nvPr/>
          </p:nvPicPr>
          <p:blipFill rotWithShape="1">
            <a:blip r:embed="rId6"/>
            <a:srcRect l="38403" t="13979" r="25812" b="4834"/>
            <a:stretch/>
          </p:blipFill>
          <p:spPr>
            <a:xfrm>
              <a:off x="4085907" y="595087"/>
              <a:ext cx="3447407" cy="4441372"/>
            </a:xfrm>
            <a:prstGeom prst="rect">
              <a:avLst/>
            </a:prstGeom>
            <a:effectLst>
              <a:outerShdw blurRad="190500" sx="102000" sy="102000" algn="ctr" rotWithShape="0">
                <a:prstClr val="black">
                  <a:alpha val="32000"/>
                </a:prstClr>
              </a:outerShdw>
            </a:effectLst>
          </p:spPr>
        </p:pic>
        <p:pic>
          <p:nvPicPr>
            <p:cNvPr id="22" name="Imagen 21">
              <a:extLst>
                <a:ext uri="{FF2B5EF4-FFF2-40B4-BE49-F238E27FC236}">
                  <a16:creationId xmlns:a16="http://schemas.microsoft.com/office/drawing/2014/main" id="{3C3C916E-C017-1ED2-B6C8-AE4EC58B3AA2}"/>
                </a:ext>
              </a:extLst>
            </p:cNvPr>
            <p:cNvPicPr>
              <a:picLocks noChangeAspect="1"/>
            </p:cNvPicPr>
            <p:nvPr/>
          </p:nvPicPr>
          <p:blipFill rotWithShape="1">
            <a:blip r:embed="rId7"/>
            <a:srcRect l="49233" t="8561" r="16115" b="8242"/>
            <a:stretch/>
          </p:blipFill>
          <p:spPr>
            <a:xfrm>
              <a:off x="4643292" y="1250897"/>
              <a:ext cx="3338286" cy="4551400"/>
            </a:xfrm>
            <a:prstGeom prst="rect">
              <a:avLst/>
            </a:prstGeom>
            <a:effectLst>
              <a:outerShdw blurRad="50800" sx="102000" sy="102000" algn="ctr" rotWithShape="0">
                <a:prstClr val="black">
                  <a:alpha val="32000"/>
                </a:prstClr>
              </a:outerShdw>
            </a:effectLst>
          </p:spPr>
        </p:pic>
        <p:pic>
          <p:nvPicPr>
            <p:cNvPr id="23" name="Imagen 22">
              <a:extLst>
                <a:ext uri="{FF2B5EF4-FFF2-40B4-BE49-F238E27FC236}">
                  <a16:creationId xmlns:a16="http://schemas.microsoft.com/office/drawing/2014/main" id="{775513BF-FC3F-C068-6F59-8F0866BC3ACD}"/>
                </a:ext>
              </a:extLst>
            </p:cNvPr>
            <p:cNvPicPr>
              <a:picLocks noChangeAspect="1"/>
            </p:cNvPicPr>
            <p:nvPr/>
          </p:nvPicPr>
          <p:blipFill rotWithShape="1">
            <a:blip r:embed="rId8"/>
            <a:srcRect l="5880" t="6458" r="58113" b="10343"/>
            <a:stretch/>
          </p:blipFill>
          <p:spPr>
            <a:xfrm>
              <a:off x="5026353" y="1819623"/>
              <a:ext cx="3468914" cy="4551400"/>
            </a:xfrm>
            <a:prstGeom prst="rect">
              <a:avLst/>
            </a:prstGeom>
            <a:effectLst>
              <a:outerShdw blurRad="101600" sx="102000" sy="102000" algn="ctr" rotWithShape="0">
                <a:prstClr val="black">
                  <a:alpha val="21000"/>
                </a:prstClr>
              </a:outerShdw>
            </a:effectLst>
          </p:spPr>
        </p:pic>
      </p:grpSp>
      <p:sp>
        <p:nvSpPr>
          <p:cNvPr id="24" name="CuadroTexto 23">
            <a:extLst>
              <a:ext uri="{FF2B5EF4-FFF2-40B4-BE49-F238E27FC236}">
                <a16:creationId xmlns:a16="http://schemas.microsoft.com/office/drawing/2014/main" id="{5A16D4E4-D633-BA8D-C647-9121A075FC2F}"/>
              </a:ext>
            </a:extLst>
          </p:cNvPr>
          <p:cNvSpPr txBox="1"/>
          <p:nvPr/>
        </p:nvSpPr>
        <p:spPr>
          <a:xfrm>
            <a:off x="1584498" y="5859330"/>
            <a:ext cx="1273693" cy="502702"/>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Plan Nacional de Desarrollo</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25" name="CuadroTexto 24">
            <a:extLst>
              <a:ext uri="{FF2B5EF4-FFF2-40B4-BE49-F238E27FC236}">
                <a16:creationId xmlns:a16="http://schemas.microsoft.com/office/drawing/2014/main" id="{6C56B2DD-CA2E-D62D-179F-4E4F200BDAFD}"/>
              </a:ext>
            </a:extLst>
          </p:cNvPr>
          <p:cNvSpPr txBox="1"/>
          <p:nvPr/>
        </p:nvSpPr>
        <p:spPr>
          <a:xfrm>
            <a:off x="962040" y="9927524"/>
            <a:ext cx="1273691" cy="788677"/>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Intervenciones</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Públicas</a:t>
            </a:r>
            <a:endParaRPr kumimoji="0" lang="es-EC" sz="24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26" name="CuadroTexto 25">
            <a:extLst>
              <a:ext uri="{FF2B5EF4-FFF2-40B4-BE49-F238E27FC236}">
                <a16:creationId xmlns:a16="http://schemas.microsoft.com/office/drawing/2014/main" id="{DAE2D523-A779-D989-B56B-E4CF713FA79F}"/>
              </a:ext>
            </a:extLst>
          </p:cNvPr>
          <p:cNvSpPr txBox="1"/>
          <p:nvPr/>
        </p:nvSpPr>
        <p:spPr>
          <a:xfrm>
            <a:off x="7613089" y="7627807"/>
            <a:ext cx="1273691" cy="788677"/>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Reportes</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Institucionales</a:t>
            </a:r>
            <a:endParaRPr kumimoji="0" lang="es-EC" sz="24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27" name="CuadroTexto 26">
            <a:extLst>
              <a:ext uri="{FF2B5EF4-FFF2-40B4-BE49-F238E27FC236}">
                <a16:creationId xmlns:a16="http://schemas.microsoft.com/office/drawing/2014/main" id="{8ABCE618-F9C8-81EE-7E6A-0C592B06BFE4}"/>
              </a:ext>
            </a:extLst>
          </p:cNvPr>
          <p:cNvSpPr txBox="1"/>
          <p:nvPr/>
        </p:nvSpPr>
        <p:spPr>
          <a:xfrm>
            <a:off x="9951602" y="8212321"/>
            <a:ext cx="1273691" cy="788677"/>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Información</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Territorial</a:t>
            </a:r>
            <a:endParaRPr kumimoji="0" lang="es-EC" sz="24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30" name="CuadroTexto 29">
            <a:extLst>
              <a:ext uri="{FF2B5EF4-FFF2-40B4-BE49-F238E27FC236}">
                <a16:creationId xmlns:a16="http://schemas.microsoft.com/office/drawing/2014/main" id="{C2F6AEE1-AA57-B9AD-8AA7-453B3EE89EB9}"/>
              </a:ext>
            </a:extLst>
          </p:cNvPr>
          <p:cNvSpPr txBox="1"/>
          <p:nvPr/>
        </p:nvSpPr>
        <p:spPr>
          <a:xfrm>
            <a:off x="8078200" y="9606167"/>
            <a:ext cx="1273691" cy="1250342"/>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Ejecución física</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0000"/>
                </a:solidFill>
                <a:effectLst/>
                <a:uLnTx/>
                <a:uFillTx/>
                <a:latin typeface="Barlow Condensed"/>
                <a:cs typeface="Arial"/>
                <a:sym typeface="Arial"/>
              </a:rPr>
              <a:t>y presupuestaria</a:t>
            </a:r>
            <a:endParaRPr kumimoji="0" lang="es-EC" sz="24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33" name="CuadroTexto 32">
            <a:extLst>
              <a:ext uri="{FF2B5EF4-FFF2-40B4-BE49-F238E27FC236}">
                <a16:creationId xmlns:a16="http://schemas.microsoft.com/office/drawing/2014/main" id="{C70EDCAB-7BB9-6EEB-7F1B-A4E340B1E8A7}"/>
              </a:ext>
            </a:extLst>
          </p:cNvPr>
          <p:cNvSpPr txBox="1"/>
          <p:nvPr/>
        </p:nvSpPr>
        <p:spPr>
          <a:xfrm>
            <a:off x="3798396" y="5827372"/>
            <a:ext cx="1273693" cy="502702"/>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Planes institucionales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3" name="CuadroTexto 42">
            <a:extLst>
              <a:ext uri="{FF2B5EF4-FFF2-40B4-BE49-F238E27FC236}">
                <a16:creationId xmlns:a16="http://schemas.microsoft.com/office/drawing/2014/main" id="{7E884B04-CA06-29F2-8D93-DBBA1F69154F}"/>
              </a:ext>
            </a:extLst>
          </p:cNvPr>
          <p:cNvSpPr txBox="1"/>
          <p:nvPr/>
        </p:nvSpPr>
        <p:spPr>
          <a:xfrm>
            <a:off x="2555443" y="4927009"/>
            <a:ext cx="1273693" cy="502702"/>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Planes sectoriales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4" name="CuadroTexto 43">
            <a:extLst>
              <a:ext uri="{FF2B5EF4-FFF2-40B4-BE49-F238E27FC236}">
                <a16:creationId xmlns:a16="http://schemas.microsoft.com/office/drawing/2014/main" id="{47CA58A2-B27A-7264-001D-24A380ED69D4}"/>
              </a:ext>
            </a:extLst>
          </p:cNvPr>
          <p:cNvSpPr txBox="1"/>
          <p:nvPr/>
        </p:nvSpPr>
        <p:spPr>
          <a:xfrm>
            <a:off x="6125103" y="5544536"/>
            <a:ext cx="1591857" cy="707886"/>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Planes de Desarrollo y Ordenamiento Territorial</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5" name="Elipse 44">
            <a:extLst>
              <a:ext uri="{FF2B5EF4-FFF2-40B4-BE49-F238E27FC236}">
                <a16:creationId xmlns:a16="http://schemas.microsoft.com/office/drawing/2014/main" id="{B007BCA2-2975-BE20-713C-21F095A505E0}"/>
              </a:ext>
            </a:extLst>
          </p:cNvPr>
          <p:cNvSpPr/>
          <p:nvPr/>
        </p:nvSpPr>
        <p:spPr>
          <a:xfrm>
            <a:off x="4797577" y="5050660"/>
            <a:ext cx="1603956" cy="399937"/>
          </a:xfrm>
          <a:prstGeom prst="ellipse">
            <a:avLst/>
          </a:prstGeom>
          <a:noFill/>
          <a:ln w="69850">
            <a:gradFill>
              <a:gsLst>
                <a:gs pos="0">
                  <a:srgbClr val="693D8C">
                    <a:alpha val="0"/>
                  </a:srgbClr>
                </a:gs>
                <a:gs pos="100000">
                  <a:srgbClr val="693D8C"/>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CuadroTexto 45">
            <a:extLst>
              <a:ext uri="{FF2B5EF4-FFF2-40B4-BE49-F238E27FC236}">
                <a16:creationId xmlns:a16="http://schemas.microsoft.com/office/drawing/2014/main" id="{0D1EBC28-7FB9-2B29-2708-6401881AF4B5}"/>
              </a:ext>
            </a:extLst>
          </p:cNvPr>
          <p:cNvSpPr txBox="1"/>
          <p:nvPr/>
        </p:nvSpPr>
        <p:spPr>
          <a:xfrm>
            <a:off x="4866526" y="4674635"/>
            <a:ext cx="1535007" cy="707886"/>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Agendas nacionales para la Igualdad</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7" name="CuadroTexto 46">
            <a:extLst>
              <a:ext uri="{FF2B5EF4-FFF2-40B4-BE49-F238E27FC236}">
                <a16:creationId xmlns:a16="http://schemas.microsoft.com/office/drawing/2014/main" id="{87604509-00B2-574A-E068-C3B2AD5166A7}"/>
              </a:ext>
            </a:extLst>
          </p:cNvPr>
          <p:cNvSpPr txBox="1"/>
          <p:nvPr/>
        </p:nvSpPr>
        <p:spPr>
          <a:xfrm>
            <a:off x="9998325" y="5129037"/>
            <a:ext cx="169621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Actores en la implementación de la Agenda 2030</a:t>
            </a:r>
            <a:endParaRPr kumimoji="0" lang="es-EC"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nvGrpSpPr>
          <p:cNvPr id="50" name="Grupo 49">
            <a:extLst>
              <a:ext uri="{FF2B5EF4-FFF2-40B4-BE49-F238E27FC236}">
                <a16:creationId xmlns:a16="http://schemas.microsoft.com/office/drawing/2014/main" id="{3611CEE9-80DE-F52A-7AA2-7E8C410448D3}"/>
              </a:ext>
            </a:extLst>
          </p:cNvPr>
          <p:cNvGrpSpPr/>
          <p:nvPr/>
        </p:nvGrpSpPr>
        <p:grpSpPr>
          <a:xfrm>
            <a:off x="5631670" y="696522"/>
            <a:ext cx="7137400" cy="5353050"/>
            <a:chOff x="5631670" y="696522"/>
            <a:chExt cx="7137400" cy="5353050"/>
          </a:xfrm>
        </p:grpSpPr>
        <p:pic>
          <p:nvPicPr>
            <p:cNvPr id="7" name="Imagen 6">
              <a:extLst>
                <a:ext uri="{FF2B5EF4-FFF2-40B4-BE49-F238E27FC236}">
                  <a16:creationId xmlns:a16="http://schemas.microsoft.com/office/drawing/2014/main" id="{7D716771-CB9C-8DF6-70EB-880149630586}"/>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1670" y="696522"/>
              <a:ext cx="7137400" cy="5353050"/>
            </a:xfrm>
            <a:prstGeom prst="rect">
              <a:avLst/>
            </a:prstGeom>
            <a:noFill/>
            <a:ln>
              <a:noFill/>
            </a:ln>
          </p:spPr>
        </p:pic>
        <p:sp>
          <p:nvSpPr>
            <p:cNvPr id="48" name="Elipse 47">
              <a:extLst>
                <a:ext uri="{FF2B5EF4-FFF2-40B4-BE49-F238E27FC236}">
                  <a16:creationId xmlns:a16="http://schemas.microsoft.com/office/drawing/2014/main" id="{357833AC-7976-26CE-2B4F-A2C51546F0F4}"/>
                </a:ext>
              </a:extLst>
            </p:cNvPr>
            <p:cNvSpPr/>
            <p:nvPr/>
          </p:nvSpPr>
          <p:spPr>
            <a:xfrm>
              <a:off x="8693193" y="2898717"/>
              <a:ext cx="1060565" cy="1060565"/>
            </a:xfrm>
            <a:prstGeom prst="ellipse">
              <a:avLst/>
            </a:prstGeom>
            <a:solidFill>
              <a:srgbClr val="ED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CuadroTexto 48">
              <a:extLst>
                <a:ext uri="{FF2B5EF4-FFF2-40B4-BE49-F238E27FC236}">
                  <a16:creationId xmlns:a16="http://schemas.microsoft.com/office/drawing/2014/main" id="{F956046F-042D-8392-4283-407D9B47EA60}"/>
                </a:ext>
              </a:extLst>
            </p:cNvPr>
            <p:cNvSpPr txBox="1"/>
            <p:nvPr/>
          </p:nvSpPr>
          <p:spPr>
            <a:xfrm>
              <a:off x="8681005" y="3104117"/>
              <a:ext cx="10849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Agenda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2030</a:t>
              </a:r>
              <a:endParaRPr kumimoji="0" lang="es-EC" sz="18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pic>
        <p:nvPicPr>
          <p:cNvPr id="8" name="Imagen 7">
            <a:extLst>
              <a:ext uri="{FF2B5EF4-FFF2-40B4-BE49-F238E27FC236}">
                <a16:creationId xmlns:a16="http://schemas.microsoft.com/office/drawing/2014/main" id="{5094E703-A800-CEB2-6182-91074B3D86A9}"/>
              </a:ext>
            </a:extLst>
          </p:cNvPr>
          <p:cNvPicPr>
            <a:picLocks noChangeAspect="1"/>
          </p:cNvPicPr>
          <p:nvPr/>
        </p:nvPicPr>
        <p:blipFill rotWithShape="1">
          <a:blip r:embed="rId10"/>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266607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9" name="Pentágono 28">
            <a:extLst>
              <a:ext uri="{FF2B5EF4-FFF2-40B4-BE49-F238E27FC236}">
                <a16:creationId xmlns:a16="http://schemas.microsoft.com/office/drawing/2014/main" id="{8DE4DD76-B224-D15C-AE9A-49E07F88D935}"/>
              </a:ext>
            </a:extLst>
          </p:cNvPr>
          <p:cNvSpPr/>
          <p:nvPr/>
        </p:nvSpPr>
        <p:spPr>
          <a:xfrm>
            <a:off x="13151080" y="-1927148"/>
            <a:ext cx="10368809" cy="9875057"/>
          </a:xfrm>
          <a:prstGeom prst="pent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7690526"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Implementación de la Agenda 2030</a:t>
            </a:r>
            <a:endParaRPr kumimoji="0" lang="es-MX"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Imagen 27">
            <a:extLst>
              <a:ext uri="{FF2B5EF4-FFF2-40B4-BE49-F238E27FC236}">
                <a16:creationId xmlns:a16="http://schemas.microsoft.com/office/drawing/2014/main" id="{65B85B20-E5FA-2FFC-6158-E0B2C4E0EAF4}"/>
              </a:ext>
            </a:extLst>
          </p:cNvPr>
          <p:cNvPicPr>
            <a:picLocks noChangeAspect="1"/>
          </p:cNvPicPr>
          <p:nvPr/>
        </p:nvPicPr>
        <p:blipFill rotWithShape="1">
          <a:blip r:embed="rId3"/>
          <a:srcRect t="10946" b="21705"/>
          <a:stretch/>
        </p:blipFill>
        <p:spPr>
          <a:xfrm>
            <a:off x="4022231" y="-941534"/>
            <a:ext cx="2894284" cy="878164"/>
          </a:xfrm>
          <a:prstGeom prst="rect">
            <a:avLst/>
          </a:prstGeom>
        </p:spPr>
      </p:pic>
      <p:sp>
        <p:nvSpPr>
          <p:cNvPr id="31" name="Rectángulo: esquinas redondeadas 30">
            <a:extLst>
              <a:ext uri="{FF2B5EF4-FFF2-40B4-BE49-F238E27FC236}">
                <a16:creationId xmlns:a16="http://schemas.microsoft.com/office/drawing/2014/main" id="{EAB88EA9-8A95-7EBB-59E1-DD0D07F6E631}"/>
              </a:ext>
            </a:extLst>
          </p:cNvPr>
          <p:cNvSpPr/>
          <p:nvPr/>
        </p:nvSpPr>
        <p:spPr>
          <a:xfrm>
            <a:off x="14025390" y="2523120"/>
            <a:ext cx="4628194" cy="2481735"/>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ángulo 31">
            <a:extLst>
              <a:ext uri="{FF2B5EF4-FFF2-40B4-BE49-F238E27FC236}">
                <a16:creationId xmlns:a16="http://schemas.microsoft.com/office/drawing/2014/main" id="{7A1EE75F-1E50-B783-0D6C-7FA1B7F1CE9D}"/>
              </a:ext>
            </a:extLst>
          </p:cNvPr>
          <p:cNvSpPr/>
          <p:nvPr/>
        </p:nvSpPr>
        <p:spPr>
          <a:xfrm>
            <a:off x="14599048" y="3082851"/>
            <a:ext cx="4054535"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94;p4">
            <a:extLst>
              <a:ext uri="{FF2B5EF4-FFF2-40B4-BE49-F238E27FC236}">
                <a16:creationId xmlns:a16="http://schemas.microsoft.com/office/drawing/2014/main" id="{E3A18961-41BA-A9EE-4126-83CEEFB286E9}"/>
              </a:ext>
            </a:extLst>
          </p:cNvPr>
          <p:cNvSpPr txBox="1"/>
          <p:nvPr/>
        </p:nvSpPr>
        <p:spPr>
          <a:xfrm>
            <a:off x="15392472" y="2524559"/>
            <a:ext cx="2330952" cy="646276"/>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rPr>
              <a:t>ECUADOR</a:t>
            </a:r>
            <a:endParaRPr kumimoji="0"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endParaRPr>
          </a:p>
        </p:txBody>
      </p:sp>
      <p:pic>
        <p:nvPicPr>
          <p:cNvPr id="39" name="Imagen 38">
            <a:extLst>
              <a:ext uri="{FF2B5EF4-FFF2-40B4-BE49-F238E27FC236}">
                <a16:creationId xmlns:a16="http://schemas.microsoft.com/office/drawing/2014/main" id="{AF0629BC-BE14-29C2-374A-A6F91C5A7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9746" y="3789122"/>
            <a:ext cx="3747792" cy="492090"/>
          </a:xfrm>
          <a:prstGeom prst="rect">
            <a:avLst/>
          </a:prstGeom>
        </p:spPr>
      </p:pic>
      <p:sp>
        <p:nvSpPr>
          <p:cNvPr id="40" name="CuadroTexto 39">
            <a:extLst>
              <a:ext uri="{FF2B5EF4-FFF2-40B4-BE49-F238E27FC236}">
                <a16:creationId xmlns:a16="http://schemas.microsoft.com/office/drawing/2014/main" id="{58E188D7-49DA-2105-8EEB-B4334C594AA2}"/>
              </a:ext>
            </a:extLst>
          </p:cNvPr>
          <p:cNvSpPr txBox="1"/>
          <p:nvPr/>
        </p:nvSpPr>
        <p:spPr>
          <a:xfrm>
            <a:off x="15080633" y="3421579"/>
            <a:ext cx="3135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tienen una alineación con las metas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1" name="CuadroTexto 40">
            <a:extLst>
              <a:ext uri="{FF2B5EF4-FFF2-40B4-BE49-F238E27FC236}">
                <a16:creationId xmlns:a16="http://schemas.microsoft.com/office/drawing/2014/main" id="{B1BB7323-6BED-ABE7-5D99-36ADCB4FB0BC}"/>
              </a:ext>
            </a:extLst>
          </p:cNvPr>
          <p:cNvSpPr txBox="1"/>
          <p:nvPr/>
        </p:nvSpPr>
        <p:spPr>
          <a:xfrm>
            <a:off x="15404457" y="3061261"/>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94,4% </a:t>
            </a:r>
            <a:r>
              <a:rPr kumimoji="0" lang="es-ES" sz="1800" b="0" i="0" u="none" strike="noStrike" kern="0" cap="none" spc="0" normalizeH="0" baseline="0" noProof="0" dirty="0">
                <a:ln>
                  <a:noFill/>
                </a:ln>
                <a:solidFill>
                  <a:srgbClr val="FFFFFF"/>
                </a:solidFill>
                <a:effectLst/>
                <a:uLnTx/>
                <a:uFillTx/>
                <a:latin typeface="Barlow Condensed"/>
                <a:cs typeface="Arial"/>
                <a:sym typeface="Arial"/>
              </a:rPr>
              <a:t>de las metas de PND</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42" name="CuadroTexto 41">
            <a:extLst>
              <a:ext uri="{FF2B5EF4-FFF2-40B4-BE49-F238E27FC236}">
                <a16:creationId xmlns:a16="http://schemas.microsoft.com/office/drawing/2014/main" id="{002454D4-B5D4-2AEF-9896-F9377E7610E7}"/>
              </a:ext>
            </a:extLst>
          </p:cNvPr>
          <p:cNvSpPr txBox="1"/>
          <p:nvPr/>
        </p:nvSpPr>
        <p:spPr>
          <a:xfrm>
            <a:off x="14401934" y="4377701"/>
            <a:ext cx="4134210" cy="528350"/>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Un total de</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 101 </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de las </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107</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 metas </a:t>
            </a: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del PND 2024 – 2025 están alineadas a las metas de la Agenda 2030</a:t>
            </a:r>
            <a:endParaRPr kumimoji="0" lang="es-EC" sz="1600" b="0" i="0" u="none" strike="noStrike" kern="0" cap="none" spc="0" normalizeH="0" baseline="0" noProof="0" dirty="0">
              <a:ln>
                <a:noFill/>
              </a:ln>
              <a:solidFill>
                <a:srgbClr val="704E9A"/>
              </a:solidFill>
              <a:effectLst/>
              <a:uLnTx/>
              <a:uFillTx/>
              <a:latin typeface="Barlow Condensed"/>
              <a:cs typeface="Arial"/>
              <a:sym typeface="Arial"/>
            </a:endParaRPr>
          </a:p>
        </p:txBody>
      </p:sp>
      <p:sp>
        <p:nvSpPr>
          <p:cNvPr id="60" name="Forma libre: forma 59">
            <a:extLst>
              <a:ext uri="{FF2B5EF4-FFF2-40B4-BE49-F238E27FC236}">
                <a16:creationId xmlns:a16="http://schemas.microsoft.com/office/drawing/2014/main" id="{DF907B57-6256-AE37-3BE4-C973F0DB1EA7}"/>
              </a:ext>
            </a:extLst>
          </p:cNvPr>
          <p:cNvSpPr/>
          <p:nvPr/>
        </p:nvSpPr>
        <p:spPr>
          <a:xfrm>
            <a:off x="15529418" y="5411773"/>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Imagen 6">
            <a:extLst>
              <a:ext uri="{FF2B5EF4-FFF2-40B4-BE49-F238E27FC236}">
                <a16:creationId xmlns:a16="http://schemas.microsoft.com/office/drawing/2014/main" id="{7D716771-CB9C-8DF6-70EB-88014963058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5499" y="-5509840"/>
            <a:ext cx="7137400" cy="5353050"/>
          </a:xfrm>
          <a:prstGeom prst="rect">
            <a:avLst/>
          </a:prstGeom>
          <a:noFill/>
          <a:ln>
            <a:noFill/>
          </a:ln>
        </p:spPr>
      </p:pic>
      <p:sp>
        <p:nvSpPr>
          <p:cNvPr id="11" name="Google Shape;94;p4">
            <a:extLst>
              <a:ext uri="{FF2B5EF4-FFF2-40B4-BE49-F238E27FC236}">
                <a16:creationId xmlns:a16="http://schemas.microsoft.com/office/drawing/2014/main" id="{75C9051D-67A7-876C-86CB-AF64A4612DDD}"/>
              </a:ext>
            </a:extLst>
          </p:cNvPr>
          <p:cNvSpPr txBox="1"/>
          <p:nvPr/>
        </p:nvSpPr>
        <p:spPr>
          <a:xfrm>
            <a:off x="2909254" y="924273"/>
            <a:ext cx="2948140" cy="31651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Actores involucrados</a:t>
            </a:r>
          </a:p>
        </p:txBody>
      </p:sp>
      <p:grpSp>
        <p:nvGrpSpPr>
          <p:cNvPr id="23" name="Grupo 22">
            <a:extLst>
              <a:ext uri="{FF2B5EF4-FFF2-40B4-BE49-F238E27FC236}">
                <a16:creationId xmlns:a16="http://schemas.microsoft.com/office/drawing/2014/main" id="{ADE7CDF4-4CB2-FCE2-7669-DEDD1EB93952}"/>
              </a:ext>
            </a:extLst>
          </p:cNvPr>
          <p:cNvGrpSpPr/>
          <p:nvPr/>
        </p:nvGrpSpPr>
        <p:grpSpPr>
          <a:xfrm rot="462682">
            <a:off x="8577866" y="516094"/>
            <a:ext cx="6162303" cy="6331417"/>
            <a:chOff x="6808523" y="1038785"/>
            <a:chExt cx="5025514" cy="5163431"/>
          </a:xfrm>
        </p:grpSpPr>
        <p:pic>
          <p:nvPicPr>
            <p:cNvPr id="13" name="Imagen 12">
              <a:extLst>
                <a:ext uri="{FF2B5EF4-FFF2-40B4-BE49-F238E27FC236}">
                  <a16:creationId xmlns:a16="http://schemas.microsoft.com/office/drawing/2014/main" id="{BF867400-423F-307D-4DA3-0B2FA6F6A0D3}"/>
                </a:ext>
              </a:extLst>
            </p:cNvPr>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80" t="3562" r="14423"/>
            <a:stretch/>
          </p:blipFill>
          <p:spPr bwMode="auto">
            <a:xfrm flipH="1">
              <a:off x="6808523" y="1038785"/>
              <a:ext cx="5025514" cy="5163431"/>
            </a:xfrm>
            <a:prstGeom prst="rect">
              <a:avLst/>
            </a:prstGeom>
            <a:noFill/>
            <a:ln>
              <a:noFill/>
            </a:ln>
          </p:spPr>
        </p:pic>
        <p:sp>
          <p:nvSpPr>
            <p:cNvPr id="14" name="Elipse 13">
              <a:extLst>
                <a:ext uri="{FF2B5EF4-FFF2-40B4-BE49-F238E27FC236}">
                  <a16:creationId xmlns:a16="http://schemas.microsoft.com/office/drawing/2014/main" id="{54C61271-64C8-D128-35D0-84A401A1FC45}"/>
                </a:ext>
              </a:extLst>
            </p:cNvPr>
            <p:cNvSpPr/>
            <p:nvPr/>
          </p:nvSpPr>
          <p:spPr>
            <a:xfrm>
              <a:off x="8325016" y="1433557"/>
              <a:ext cx="916922" cy="803082"/>
            </a:xfrm>
            <a:prstGeom prst="ellipse">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Elipse 14">
              <a:extLst>
                <a:ext uri="{FF2B5EF4-FFF2-40B4-BE49-F238E27FC236}">
                  <a16:creationId xmlns:a16="http://schemas.microsoft.com/office/drawing/2014/main" id="{1D6542DA-7BAF-8765-0FC0-70226419B456}"/>
                </a:ext>
              </a:extLst>
            </p:cNvPr>
            <p:cNvSpPr/>
            <p:nvPr/>
          </p:nvSpPr>
          <p:spPr>
            <a:xfrm>
              <a:off x="7006424" y="2369490"/>
              <a:ext cx="1159565" cy="1074754"/>
            </a:xfrm>
            <a:prstGeom prst="ellipse">
              <a:avLst/>
            </a:prstGeom>
            <a:solidFill>
              <a:srgbClr val="D6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Elipse 15">
              <a:extLst>
                <a:ext uri="{FF2B5EF4-FFF2-40B4-BE49-F238E27FC236}">
                  <a16:creationId xmlns:a16="http://schemas.microsoft.com/office/drawing/2014/main" id="{A1BEF2B3-9895-E4C3-4172-43930F0180A8}"/>
                </a:ext>
              </a:extLst>
            </p:cNvPr>
            <p:cNvSpPr/>
            <p:nvPr/>
          </p:nvSpPr>
          <p:spPr>
            <a:xfrm>
              <a:off x="9748408" y="1512075"/>
              <a:ext cx="1159565" cy="1074754"/>
            </a:xfrm>
            <a:prstGeom prst="ellipse">
              <a:avLst/>
            </a:prstGeom>
            <a:solidFill>
              <a:srgbClr val="004A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Elipse 16">
              <a:extLst>
                <a:ext uri="{FF2B5EF4-FFF2-40B4-BE49-F238E27FC236}">
                  <a16:creationId xmlns:a16="http://schemas.microsoft.com/office/drawing/2014/main" id="{B544D8C5-032F-DA7C-6387-22049188E4C7}"/>
                </a:ext>
              </a:extLst>
            </p:cNvPr>
            <p:cNvSpPr/>
            <p:nvPr/>
          </p:nvSpPr>
          <p:spPr>
            <a:xfrm>
              <a:off x="10136814" y="4192971"/>
              <a:ext cx="1159565" cy="1074754"/>
            </a:xfrm>
            <a:prstGeom prst="ellipse">
              <a:avLst/>
            </a:prstGeom>
            <a:solidFill>
              <a:srgbClr val="FFD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Elipse 17">
              <a:extLst>
                <a:ext uri="{FF2B5EF4-FFF2-40B4-BE49-F238E27FC236}">
                  <a16:creationId xmlns:a16="http://schemas.microsoft.com/office/drawing/2014/main" id="{1CC05CFF-BDD6-F729-9197-7A5A7CD8DA2B}"/>
                </a:ext>
              </a:extLst>
            </p:cNvPr>
            <p:cNvSpPr/>
            <p:nvPr/>
          </p:nvSpPr>
          <p:spPr>
            <a:xfrm>
              <a:off x="8587253" y="4937952"/>
              <a:ext cx="1159565" cy="1074754"/>
            </a:xfrm>
            <a:prstGeom prst="ellipse">
              <a:avLst/>
            </a:prstGeom>
            <a:solidFill>
              <a:srgbClr val="FF3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Elipse 18">
              <a:extLst>
                <a:ext uri="{FF2B5EF4-FFF2-40B4-BE49-F238E27FC236}">
                  <a16:creationId xmlns:a16="http://schemas.microsoft.com/office/drawing/2014/main" id="{84E62210-B72D-16FC-75D1-1729E2403350}"/>
                </a:ext>
              </a:extLst>
            </p:cNvPr>
            <p:cNvSpPr/>
            <p:nvPr/>
          </p:nvSpPr>
          <p:spPr>
            <a:xfrm>
              <a:off x="7069838" y="3981163"/>
              <a:ext cx="1159565" cy="1074754"/>
            </a:xfrm>
            <a:prstGeom prst="ellipse">
              <a:avLst/>
            </a:prstGeom>
            <a:solidFill>
              <a:srgbClr val="0CC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Elipse 19">
              <a:extLst>
                <a:ext uri="{FF2B5EF4-FFF2-40B4-BE49-F238E27FC236}">
                  <a16:creationId xmlns:a16="http://schemas.microsoft.com/office/drawing/2014/main" id="{6607F0C3-25CD-6103-7C70-EBCA40006814}"/>
                </a:ext>
              </a:extLst>
            </p:cNvPr>
            <p:cNvSpPr/>
            <p:nvPr/>
          </p:nvSpPr>
          <p:spPr>
            <a:xfrm>
              <a:off x="10528853" y="2906867"/>
              <a:ext cx="1145906" cy="803082"/>
            </a:xfrm>
            <a:prstGeom prst="ellipse">
              <a:avLst/>
            </a:prstGeom>
            <a:solidFill>
              <a:srgbClr val="FF91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Elipse 21">
              <a:extLst>
                <a:ext uri="{FF2B5EF4-FFF2-40B4-BE49-F238E27FC236}">
                  <a16:creationId xmlns:a16="http://schemas.microsoft.com/office/drawing/2014/main" id="{8DA167CB-6F93-7EC7-B2CE-E59306735349}"/>
                </a:ext>
              </a:extLst>
            </p:cNvPr>
            <p:cNvSpPr/>
            <p:nvPr/>
          </p:nvSpPr>
          <p:spPr>
            <a:xfrm>
              <a:off x="8696118" y="2998671"/>
              <a:ext cx="1206866" cy="1206866"/>
            </a:xfrm>
            <a:prstGeom prst="ellipse">
              <a:avLst/>
            </a:prstGeom>
            <a:solidFill>
              <a:srgbClr val="ED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 name="Grupo 23">
            <a:extLst>
              <a:ext uri="{FF2B5EF4-FFF2-40B4-BE49-F238E27FC236}">
                <a16:creationId xmlns:a16="http://schemas.microsoft.com/office/drawing/2014/main" id="{32BE69A1-0D4A-CF24-5AE6-45996E4BBBB9}"/>
              </a:ext>
            </a:extLst>
          </p:cNvPr>
          <p:cNvGrpSpPr/>
          <p:nvPr/>
        </p:nvGrpSpPr>
        <p:grpSpPr>
          <a:xfrm>
            <a:off x="11101806" y="7332090"/>
            <a:ext cx="5025514" cy="5163431"/>
            <a:chOff x="6808523" y="1038785"/>
            <a:chExt cx="5025514" cy="5163431"/>
          </a:xfrm>
        </p:grpSpPr>
        <p:pic>
          <p:nvPicPr>
            <p:cNvPr id="25" name="Imagen 24">
              <a:extLst>
                <a:ext uri="{FF2B5EF4-FFF2-40B4-BE49-F238E27FC236}">
                  <a16:creationId xmlns:a16="http://schemas.microsoft.com/office/drawing/2014/main" id="{C34F4355-27DE-0D5F-2DEF-90877A28A2AD}"/>
                </a:ext>
              </a:extLst>
            </p:cNvPr>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80" t="3562" r="14423"/>
            <a:stretch/>
          </p:blipFill>
          <p:spPr bwMode="auto">
            <a:xfrm flipH="1">
              <a:off x="6808523" y="1038785"/>
              <a:ext cx="5025514" cy="5163431"/>
            </a:xfrm>
            <a:prstGeom prst="rect">
              <a:avLst/>
            </a:prstGeom>
            <a:noFill/>
            <a:ln>
              <a:noFill/>
            </a:ln>
          </p:spPr>
        </p:pic>
        <p:sp>
          <p:nvSpPr>
            <p:cNvPr id="26" name="Elipse 25">
              <a:extLst>
                <a:ext uri="{FF2B5EF4-FFF2-40B4-BE49-F238E27FC236}">
                  <a16:creationId xmlns:a16="http://schemas.microsoft.com/office/drawing/2014/main" id="{941F4FDC-1010-24A2-9E0F-03EAB078E165}"/>
                </a:ext>
              </a:extLst>
            </p:cNvPr>
            <p:cNvSpPr/>
            <p:nvPr/>
          </p:nvSpPr>
          <p:spPr>
            <a:xfrm>
              <a:off x="8325016" y="1433557"/>
              <a:ext cx="916922" cy="803082"/>
            </a:xfrm>
            <a:prstGeom prst="ellipse">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Elipse 26">
              <a:extLst>
                <a:ext uri="{FF2B5EF4-FFF2-40B4-BE49-F238E27FC236}">
                  <a16:creationId xmlns:a16="http://schemas.microsoft.com/office/drawing/2014/main" id="{758B2817-DD8A-8713-DDE7-681DCA0EDFDA}"/>
                </a:ext>
              </a:extLst>
            </p:cNvPr>
            <p:cNvSpPr/>
            <p:nvPr/>
          </p:nvSpPr>
          <p:spPr>
            <a:xfrm>
              <a:off x="7006424" y="2369490"/>
              <a:ext cx="1159565" cy="1074754"/>
            </a:xfrm>
            <a:prstGeom prst="ellipse">
              <a:avLst/>
            </a:prstGeom>
            <a:solidFill>
              <a:srgbClr val="D6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Elipse 29">
              <a:extLst>
                <a:ext uri="{FF2B5EF4-FFF2-40B4-BE49-F238E27FC236}">
                  <a16:creationId xmlns:a16="http://schemas.microsoft.com/office/drawing/2014/main" id="{803AD8DE-0CC3-4013-2DFE-DBDDBF06E13C}"/>
                </a:ext>
              </a:extLst>
            </p:cNvPr>
            <p:cNvSpPr/>
            <p:nvPr/>
          </p:nvSpPr>
          <p:spPr>
            <a:xfrm>
              <a:off x="9748408" y="1512075"/>
              <a:ext cx="1159565" cy="1074754"/>
            </a:xfrm>
            <a:prstGeom prst="ellipse">
              <a:avLst/>
            </a:prstGeom>
            <a:solidFill>
              <a:srgbClr val="004A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Elipse 32">
              <a:extLst>
                <a:ext uri="{FF2B5EF4-FFF2-40B4-BE49-F238E27FC236}">
                  <a16:creationId xmlns:a16="http://schemas.microsoft.com/office/drawing/2014/main" id="{1318AF5C-7499-38D6-7D8B-4FC5FC9B3653}"/>
                </a:ext>
              </a:extLst>
            </p:cNvPr>
            <p:cNvSpPr/>
            <p:nvPr/>
          </p:nvSpPr>
          <p:spPr>
            <a:xfrm>
              <a:off x="10136814" y="4192971"/>
              <a:ext cx="1159565" cy="1074754"/>
            </a:xfrm>
            <a:prstGeom prst="ellipse">
              <a:avLst/>
            </a:prstGeom>
            <a:solidFill>
              <a:srgbClr val="FFD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Elipse 42">
              <a:extLst>
                <a:ext uri="{FF2B5EF4-FFF2-40B4-BE49-F238E27FC236}">
                  <a16:creationId xmlns:a16="http://schemas.microsoft.com/office/drawing/2014/main" id="{9A9B5647-EEF2-57FF-A45B-90B955B1FAE9}"/>
                </a:ext>
              </a:extLst>
            </p:cNvPr>
            <p:cNvSpPr/>
            <p:nvPr/>
          </p:nvSpPr>
          <p:spPr>
            <a:xfrm>
              <a:off x="8587253" y="4937952"/>
              <a:ext cx="1159565" cy="1074754"/>
            </a:xfrm>
            <a:prstGeom prst="ellipse">
              <a:avLst/>
            </a:prstGeom>
            <a:solidFill>
              <a:srgbClr val="FF3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Elipse 43">
              <a:extLst>
                <a:ext uri="{FF2B5EF4-FFF2-40B4-BE49-F238E27FC236}">
                  <a16:creationId xmlns:a16="http://schemas.microsoft.com/office/drawing/2014/main" id="{309B6679-2D1F-29AE-371A-E74D4A859310}"/>
                </a:ext>
              </a:extLst>
            </p:cNvPr>
            <p:cNvSpPr/>
            <p:nvPr/>
          </p:nvSpPr>
          <p:spPr>
            <a:xfrm>
              <a:off x="7069838" y="3981163"/>
              <a:ext cx="1159565" cy="1074754"/>
            </a:xfrm>
            <a:prstGeom prst="ellipse">
              <a:avLst/>
            </a:prstGeom>
            <a:solidFill>
              <a:srgbClr val="0CC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Elipse 44">
              <a:extLst>
                <a:ext uri="{FF2B5EF4-FFF2-40B4-BE49-F238E27FC236}">
                  <a16:creationId xmlns:a16="http://schemas.microsoft.com/office/drawing/2014/main" id="{7563CD76-7898-5C55-0C32-6A45AAFF360C}"/>
                </a:ext>
              </a:extLst>
            </p:cNvPr>
            <p:cNvSpPr/>
            <p:nvPr/>
          </p:nvSpPr>
          <p:spPr>
            <a:xfrm>
              <a:off x="10528853" y="2906867"/>
              <a:ext cx="1145906" cy="803082"/>
            </a:xfrm>
            <a:prstGeom prst="ellipse">
              <a:avLst/>
            </a:prstGeom>
            <a:solidFill>
              <a:srgbClr val="FF91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Elipse 45">
              <a:extLst>
                <a:ext uri="{FF2B5EF4-FFF2-40B4-BE49-F238E27FC236}">
                  <a16:creationId xmlns:a16="http://schemas.microsoft.com/office/drawing/2014/main" id="{13CD99CD-E39E-A9D5-91E3-9B4973254384}"/>
                </a:ext>
              </a:extLst>
            </p:cNvPr>
            <p:cNvSpPr/>
            <p:nvPr/>
          </p:nvSpPr>
          <p:spPr>
            <a:xfrm>
              <a:off x="8696118" y="2998671"/>
              <a:ext cx="1206866" cy="1206866"/>
            </a:xfrm>
            <a:prstGeom prst="ellipse">
              <a:avLst/>
            </a:prstGeom>
            <a:solidFill>
              <a:srgbClr val="ED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7" name="Google Shape;94;p4">
            <a:extLst>
              <a:ext uri="{FF2B5EF4-FFF2-40B4-BE49-F238E27FC236}">
                <a16:creationId xmlns:a16="http://schemas.microsoft.com/office/drawing/2014/main" id="{61F791CD-408D-D1F5-E000-ADC0B54FDC59}"/>
              </a:ext>
            </a:extLst>
          </p:cNvPr>
          <p:cNvSpPr txBox="1"/>
          <p:nvPr/>
        </p:nvSpPr>
        <p:spPr>
          <a:xfrm>
            <a:off x="11082553" y="3401800"/>
            <a:ext cx="1030461" cy="611466"/>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Agenda</a:t>
            </a:r>
          </a:p>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2030</a:t>
            </a:r>
          </a:p>
        </p:txBody>
      </p:sp>
      <p:sp>
        <p:nvSpPr>
          <p:cNvPr id="48" name="Google Shape;94;p4">
            <a:extLst>
              <a:ext uri="{FF2B5EF4-FFF2-40B4-BE49-F238E27FC236}">
                <a16:creationId xmlns:a16="http://schemas.microsoft.com/office/drawing/2014/main" id="{02B7CCB3-E985-D7D3-832D-58BAEB413096}"/>
              </a:ext>
            </a:extLst>
          </p:cNvPr>
          <p:cNvSpPr txBox="1"/>
          <p:nvPr/>
        </p:nvSpPr>
        <p:spPr>
          <a:xfrm>
            <a:off x="10721765" y="1360535"/>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8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A</a:t>
            </a:r>
          </a:p>
        </p:txBody>
      </p:sp>
      <p:sp>
        <p:nvSpPr>
          <p:cNvPr id="49" name="Google Shape;94;p4">
            <a:extLst>
              <a:ext uri="{FF2B5EF4-FFF2-40B4-BE49-F238E27FC236}">
                <a16:creationId xmlns:a16="http://schemas.microsoft.com/office/drawing/2014/main" id="{9CC94874-7073-12CD-4B96-53F241FABE68}"/>
              </a:ext>
            </a:extLst>
          </p:cNvPr>
          <p:cNvSpPr txBox="1"/>
          <p:nvPr/>
        </p:nvSpPr>
        <p:spPr>
          <a:xfrm>
            <a:off x="9157653" y="2506834"/>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8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B</a:t>
            </a:r>
          </a:p>
        </p:txBody>
      </p:sp>
      <p:sp>
        <p:nvSpPr>
          <p:cNvPr id="50" name="Google Shape;94;p4">
            <a:extLst>
              <a:ext uri="{FF2B5EF4-FFF2-40B4-BE49-F238E27FC236}">
                <a16:creationId xmlns:a16="http://schemas.microsoft.com/office/drawing/2014/main" id="{DF562C43-62D3-51CF-8EE1-26C5B7332D04}"/>
              </a:ext>
            </a:extLst>
          </p:cNvPr>
          <p:cNvSpPr txBox="1"/>
          <p:nvPr/>
        </p:nvSpPr>
        <p:spPr>
          <a:xfrm>
            <a:off x="8955465" y="4483619"/>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8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C</a:t>
            </a:r>
          </a:p>
        </p:txBody>
      </p:sp>
      <p:sp>
        <p:nvSpPr>
          <p:cNvPr id="51" name="Google Shape;94;p4">
            <a:extLst>
              <a:ext uri="{FF2B5EF4-FFF2-40B4-BE49-F238E27FC236}">
                <a16:creationId xmlns:a16="http://schemas.microsoft.com/office/drawing/2014/main" id="{25AA1629-101D-5D49-5313-F709E9A1BE4E}"/>
              </a:ext>
            </a:extLst>
          </p:cNvPr>
          <p:cNvSpPr txBox="1"/>
          <p:nvPr/>
        </p:nvSpPr>
        <p:spPr>
          <a:xfrm>
            <a:off x="10635585" y="5897604"/>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8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D</a:t>
            </a:r>
          </a:p>
        </p:txBody>
      </p:sp>
      <p:grpSp>
        <p:nvGrpSpPr>
          <p:cNvPr id="56" name="Grupo 55">
            <a:extLst>
              <a:ext uri="{FF2B5EF4-FFF2-40B4-BE49-F238E27FC236}">
                <a16:creationId xmlns:a16="http://schemas.microsoft.com/office/drawing/2014/main" id="{497AEC6B-694C-AE2F-8EC6-7FD97F93AF80}"/>
              </a:ext>
            </a:extLst>
          </p:cNvPr>
          <p:cNvGrpSpPr/>
          <p:nvPr/>
        </p:nvGrpSpPr>
        <p:grpSpPr>
          <a:xfrm>
            <a:off x="248155" y="1331348"/>
            <a:ext cx="7843274" cy="1053620"/>
            <a:chOff x="519171" y="1508540"/>
            <a:chExt cx="7843274" cy="1053620"/>
          </a:xfrm>
        </p:grpSpPr>
        <p:sp>
          <p:nvSpPr>
            <p:cNvPr id="9" name="CuadroTexto 8">
              <a:extLst>
                <a:ext uri="{FF2B5EF4-FFF2-40B4-BE49-F238E27FC236}">
                  <a16:creationId xmlns:a16="http://schemas.microsoft.com/office/drawing/2014/main" id="{9A71118C-FBDA-A44A-074F-1867E8BEFD8E}"/>
                </a:ext>
              </a:extLst>
            </p:cNvPr>
            <p:cNvSpPr txBox="1"/>
            <p:nvPr/>
          </p:nvSpPr>
          <p:spPr>
            <a:xfrm>
              <a:off x="734148" y="2038940"/>
              <a:ext cx="762829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Compuesto por los ministerios y secretarías de la función ejecutiva que ejercen la atribución de rectoría. Su aporte a los ODS es a través de la formulación de políticas públicas que son implementadas a través de programas y/o proyectos. </a:t>
              </a:r>
              <a:endParaRPr kumimoji="0" lang="es-EC"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53" name="Rectángulo 52">
              <a:extLst>
                <a:ext uri="{FF2B5EF4-FFF2-40B4-BE49-F238E27FC236}">
                  <a16:creationId xmlns:a16="http://schemas.microsoft.com/office/drawing/2014/main" id="{70D0D4BB-89F0-999F-6DEF-A51B74422DC3}"/>
                </a:ext>
              </a:extLst>
            </p:cNvPr>
            <p:cNvSpPr/>
            <p:nvPr/>
          </p:nvSpPr>
          <p:spPr>
            <a:xfrm>
              <a:off x="1265538" y="1580658"/>
              <a:ext cx="7041542" cy="433334"/>
            </a:xfrm>
            <a:prstGeom prst="rect">
              <a:avLst/>
            </a:prstGeom>
            <a:gradFill flip="none" rotWithShape="1">
              <a:gsLst>
                <a:gs pos="0">
                  <a:srgbClr val="00BF63">
                    <a:alpha val="0"/>
                  </a:srgbClr>
                </a:gs>
                <a:gs pos="100000">
                  <a:srgbClr val="00BF6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ectángulo: esquinas redondeadas 51">
              <a:extLst>
                <a:ext uri="{FF2B5EF4-FFF2-40B4-BE49-F238E27FC236}">
                  <a16:creationId xmlns:a16="http://schemas.microsoft.com/office/drawing/2014/main" id="{052412D6-7638-95AB-C7C3-1FE02499B455}"/>
                </a:ext>
              </a:extLst>
            </p:cNvPr>
            <p:cNvSpPr/>
            <p:nvPr/>
          </p:nvSpPr>
          <p:spPr>
            <a:xfrm>
              <a:off x="735065" y="1508540"/>
              <a:ext cx="576139" cy="576139"/>
            </a:xfrm>
            <a:prstGeom prst="roundRect">
              <a:avLst/>
            </a:prstGeom>
            <a:solidFill>
              <a:srgbClr val="00BF63"/>
            </a:solidFill>
            <a:ln>
              <a:noFill/>
            </a:ln>
            <a:effectLst>
              <a:outerShdw blurRad="1651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4" name="CuadroTexto 53">
              <a:extLst>
                <a:ext uri="{FF2B5EF4-FFF2-40B4-BE49-F238E27FC236}">
                  <a16:creationId xmlns:a16="http://schemas.microsoft.com/office/drawing/2014/main" id="{A408ACA8-E8DE-11C5-AFFF-46D0E0026411}"/>
                </a:ext>
              </a:extLst>
            </p:cNvPr>
            <p:cNvSpPr txBox="1"/>
            <p:nvPr/>
          </p:nvSpPr>
          <p:spPr>
            <a:xfrm>
              <a:off x="1350645" y="1688186"/>
              <a:ext cx="3812943" cy="297517"/>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FFFFFF"/>
                  </a:solidFill>
                  <a:effectLst/>
                  <a:uLnTx/>
                  <a:uFillTx/>
                  <a:latin typeface="Barlow Condensed"/>
                  <a:cs typeface="Arial"/>
                  <a:sym typeface="Arial"/>
                </a:rPr>
                <a:t>Entidades de la función Ejecutiva</a:t>
              </a:r>
              <a:endParaRPr kumimoji="0" lang="es-EC" sz="2000" b="1"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55" name="Google Shape;94;p4">
              <a:extLst>
                <a:ext uri="{FF2B5EF4-FFF2-40B4-BE49-F238E27FC236}">
                  <a16:creationId xmlns:a16="http://schemas.microsoft.com/office/drawing/2014/main" id="{2F1B4BDC-F76A-D8CF-F554-123A1167AFE8}"/>
                </a:ext>
              </a:extLst>
            </p:cNvPr>
            <p:cNvSpPr txBox="1"/>
            <p:nvPr/>
          </p:nvSpPr>
          <p:spPr>
            <a:xfrm>
              <a:off x="519171" y="1746671"/>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0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A</a:t>
              </a:r>
            </a:p>
          </p:txBody>
        </p:sp>
      </p:grpSp>
      <p:grpSp>
        <p:nvGrpSpPr>
          <p:cNvPr id="72" name="Grupo 71">
            <a:extLst>
              <a:ext uri="{FF2B5EF4-FFF2-40B4-BE49-F238E27FC236}">
                <a16:creationId xmlns:a16="http://schemas.microsoft.com/office/drawing/2014/main" id="{C41B104B-EAB0-4E4E-3ECD-022E21303A23}"/>
              </a:ext>
            </a:extLst>
          </p:cNvPr>
          <p:cNvGrpSpPr/>
          <p:nvPr/>
        </p:nvGrpSpPr>
        <p:grpSpPr>
          <a:xfrm>
            <a:off x="248155" y="2574312"/>
            <a:ext cx="7843274" cy="1053620"/>
            <a:chOff x="519171" y="1508540"/>
            <a:chExt cx="7843274" cy="1053620"/>
          </a:xfrm>
        </p:grpSpPr>
        <p:sp>
          <p:nvSpPr>
            <p:cNvPr id="73" name="CuadroTexto 72">
              <a:extLst>
                <a:ext uri="{FF2B5EF4-FFF2-40B4-BE49-F238E27FC236}">
                  <a16:creationId xmlns:a16="http://schemas.microsoft.com/office/drawing/2014/main" id="{CF75C893-E493-496F-A8B1-4D3EA6285993}"/>
                </a:ext>
              </a:extLst>
            </p:cNvPr>
            <p:cNvSpPr txBox="1"/>
            <p:nvPr/>
          </p:nvSpPr>
          <p:spPr>
            <a:xfrm>
              <a:off x="734148" y="2038940"/>
              <a:ext cx="762829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Compuesto por las entidades de las cuatro funciones del Estado (legislativa, judicial, electoral y transparencia y control social). Su aporte a los ODS es a través de la implementación de acciones y/o intervenciones</a:t>
              </a:r>
              <a:endParaRPr kumimoji="0" lang="es-EC"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74" name="Rectángulo 73">
              <a:extLst>
                <a:ext uri="{FF2B5EF4-FFF2-40B4-BE49-F238E27FC236}">
                  <a16:creationId xmlns:a16="http://schemas.microsoft.com/office/drawing/2014/main" id="{A60C5E3A-AA88-A321-1185-A47B636C00D6}"/>
                </a:ext>
              </a:extLst>
            </p:cNvPr>
            <p:cNvSpPr/>
            <p:nvPr/>
          </p:nvSpPr>
          <p:spPr>
            <a:xfrm>
              <a:off x="1265538" y="1580658"/>
              <a:ext cx="7041542" cy="432000"/>
            </a:xfrm>
            <a:prstGeom prst="rect">
              <a:avLst/>
            </a:prstGeom>
            <a:gradFill flip="none" rotWithShape="1">
              <a:gsLst>
                <a:gs pos="0">
                  <a:srgbClr val="D690AA">
                    <a:alpha val="4000"/>
                  </a:srgbClr>
                </a:gs>
                <a:gs pos="100000">
                  <a:srgbClr val="D690AA"/>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5" name="Rectángulo: esquinas redondeadas 74">
              <a:extLst>
                <a:ext uri="{FF2B5EF4-FFF2-40B4-BE49-F238E27FC236}">
                  <a16:creationId xmlns:a16="http://schemas.microsoft.com/office/drawing/2014/main" id="{15F8AB70-A6DC-9A5B-1B3B-15E8EA772B70}"/>
                </a:ext>
              </a:extLst>
            </p:cNvPr>
            <p:cNvSpPr/>
            <p:nvPr/>
          </p:nvSpPr>
          <p:spPr>
            <a:xfrm>
              <a:off x="735065" y="1508540"/>
              <a:ext cx="576139" cy="576139"/>
            </a:xfrm>
            <a:prstGeom prst="roundRect">
              <a:avLst/>
            </a:prstGeom>
            <a:solidFill>
              <a:srgbClr val="D690AA"/>
            </a:solidFill>
            <a:ln>
              <a:noFill/>
            </a:ln>
            <a:effectLst>
              <a:outerShdw blurRad="1651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6" name="CuadroTexto 75">
              <a:extLst>
                <a:ext uri="{FF2B5EF4-FFF2-40B4-BE49-F238E27FC236}">
                  <a16:creationId xmlns:a16="http://schemas.microsoft.com/office/drawing/2014/main" id="{A52368AF-FAE1-5886-4C75-A3DAD89B3B6D}"/>
                </a:ext>
              </a:extLst>
            </p:cNvPr>
            <p:cNvSpPr txBox="1"/>
            <p:nvPr/>
          </p:nvSpPr>
          <p:spPr>
            <a:xfrm>
              <a:off x="1350645" y="1688186"/>
              <a:ext cx="4411280" cy="297517"/>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FFFFFF"/>
                  </a:solidFill>
                  <a:effectLst/>
                  <a:uLnTx/>
                  <a:uFillTx/>
                  <a:latin typeface="Barlow Condensed"/>
                  <a:cs typeface="Arial"/>
                  <a:sym typeface="Arial"/>
                </a:rPr>
                <a:t>Entidades de las otras funciones del Estado</a:t>
              </a:r>
              <a:endParaRPr kumimoji="0" lang="es-EC" sz="2000" b="1"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77" name="Google Shape;94;p4">
              <a:extLst>
                <a:ext uri="{FF2B5EF4-FFF2-40B4-BE49-F238E27FC236}">
                  <a16:creationId xmlns:a16="http://schemas.microsoft.com/office/drawing/2014/main" id="{4561BD5F-29A5-8EF9-6810-9DA4145C1112}"/>
                </a:ext>
              </a:extLst>
            </p:cNvPr>
            <p:cNvSpPr txBox="1"/>
            <p:nvPr/>
          </p:nvSpPr>
          <p:spPr>
            <a:xfrm>
              <a:off x="519171" y="1746671"/>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0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B</a:t>
              </a:r>
            </a:p>
          </p:txBody>
        </p:sp>
      </p:grpSp>
      <p:grpSp>
        <p:nvGrpSpPr>
          <p:cNvPr id="78" name="Grupo 77">
            <a:extLst>
              <a:ext uri="{FF2B5EF4-FFF2-40B4-BE49-F238E27FC236}">
                <a16:creationId xmlns:a16="http://schemas.microsoft.com/office/drawing/2014/main" id="{217A2564-64B5-ECFC-8177-93FFB396D43A}"/>
              </a:ext>
            </a:extLst>
          </p:cNvPr>
          <p:cNvGrpSpPr/>
          <p:nvPr/>
        </p:nvGrpSpPr>
        <p:grpSpPr>
          <a:xfrm>
            <a:off x="248155" y="3866944"/>
            <a:ext cx="7843274" cy="1064253"/>
            <a:chOff x="519171" y="1508540"/>
            <a:chExt cx="7843274" cy="1064253"/>
          </a:xfrm>
        </p:grpSpPr>
        <p:sp>
          <p:nvSpPr>
            <p:cNvPr id="79" name="CuadroTexto 78">
              <a:extLst>
                <a:ext uri="{FF2B5EF4-FFF2-40B4-BE49-F238E27FC236}">
                  <a16:creationId xmlns:a16="http://schemas.microsoft.com/office/drawing/2014/main" id="{BCF1512C-C508-F11B-91F9-B1A0F3992880}"/>
                </a:ext>
              </a:extLst>
            </p:cNvPr>
            <p:cNvSpPr txBox="1"/>
            <p:nvPr/>
          </p:nvSpPr>
          <p:spPr>
            <a:xfrm>
              <a:off x="734148" y="2049573"/>
              <a:ext cx="762829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Ejercen atribuciones en la formulación, transversalización, observancia, seguimiento y evaluación de las políticas públicas relacionadas con las temáticas de género, étnicas, interculturales, generacionales, de discapacidades y movilidad humana. </a:t>
              </a:r>
              <a:endParaRPr kumimoji="0" lang="es-EC"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80" name="Rectángulo 79">
              <a:extLst>
                <a:ext uri="{FF2B5EF4-FFF2-40B4-BE49-F238E27FC236}">
                  <a16:creationId xmlns:a16="http://schemas.microsoft.com/office/drawing/2014/main" id="{D5F9D503-151E-5C80-1C54-59B69A72E9A7}"/>
                </a:ext>
              </a:extLst>
            </p:cNvPr>
            <p:cNvSpPr/>
            <p:nvPr/>
          </p:nvSpPr>
          <p:spPr>
            <a:xfrm>
              <a:off x="1265538" y="1580657"/>
              <a:ext cx="7041542" cy="432000"/>
            </a:xfrm>
            <a:prstGeom prst="rect">
              <a:avLst/>
            </a:prstGeom>
            <a:gradFill flip="none" rotWithShape="1">
              <a:gsLst>
                <a:gs pos="0">
                  <a:srgbClr val="0CC0DF">
                    <a:alpha val="5000"/>
                  </a:srgbClr>
                </a:gs>
                <a:gs pos="100000">
                  <a:srgbClr val="0CC0DF"/>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1" name="Rectángulo: esquinas redondeadas 80">
              <a:extLst>
                <a:ext uri="{FF2B5EF4-FFF2-40B4-BE49-F238E27FC236}">
                  <a16:creationId xmlns:a16="http://schemas.microsoft.com/office/drawing/2014/main" id="{673D251D-013C-5B3F-7AF9-F48397750523}"/>
                </a:ext>
              </a:extLst>
            </p:cNvPr>
            <p:cNvSpPr/>
            <p:nvPr/>
          </p:nvSpPr>
          <p:spPr>
            <a:xfrm>
              <a:off x="735065" y="1508540"/>
              <a:ext cx="576139" cy="576139"/>
            </a:xfrm>
            <a:prstGeom prst="roundRect">
              <a:avLst/>
            </a:prstGeom>
            <a:solidFill>
              <a:srgbClr val="0CC0DF"/>
            </a:solidFill>
            <a:ln>
              <a:noFill/>
            </a:ln>
            <a:effectLst>
              <a:outerShdw blurRad="1651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2" name="CuadroTexto 81">
              <a:extLst>
                <a:ext uri="{FF2B5EF4-FFF2-40B4-BE49-F238E27FC236}">
                  <a16:creationId xmlns:a16="http://schemas.microsoft.com/office/drawing/2014/main" id="{2E1934AA-A7AE-5996-7A1A-2A9A4E17C8B6}"/>
                </a:ext>
              </a:extLst>
            </p:cNvPr>
            <p:cNvSpPr txBox="1"/>
            <p:nvPr/>
          </p:nvSpPr>
          <p:spPr>
            <a:xfrm>
              <a:off x="1350645" y="1688186"/>
              <a:ext cx="3812943" cy="297517"/>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FFFFFF"/>
                  </a:solidFill>
                  <a:effectLst/>
                  <a:uLnTx/>
                  <a:uFillTx/>
                  <a:latin typeface="Barlow Condensed"/>
                  <a:cs typeface="Arial"/>
                  <a:sym typeface="Arial"/>
                </a:rPr>
                <a:t>Consejos Nacionales de Igualdad</a:t>
              </a:r>
              <a:endParaRPr kumimoji="0" lang="es-EC" sz="2000" b="1"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83" name="Google Shape;94;p4">
              <a:extLst>
                <a:ext uri="{FF2B5EF4-FFF2-40B4-BE49-F238E27FC236}">
                  <a16:creationId xmlns:a16="http://schemas.microsoft.com/office/drawing/2014/main" id="{74C58C3A-C334-0D02-498D-00668B4C8CB5}"/>
                </a:ext>
              </a:extLst>
            </p:cNvPr>
            <p:cNvSpPr txBox="1"/>
            <p:nvPr/>
          </p:nvSpPr>
          <p:spPr>
            <a:xfrm>
              <a:off x="519171" y="1746671"/>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0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C</a:t>
              </a:r>
            </a:p>
          </p:txBody>
        </p:sp>
      </p:grpSp>
      <p:grpSp>
        <p:nvGrpSpPr>
          <p:cNvPr id="84" name="Grupo 83">
            <a:extLst>
              <a:ext uri="{FF2B5EF4-FFF2-40B4-BE49-F238E27FC236}">
                <a16:creationId xmlns:a16="http://schemas.microsoft.com/office/drawing/2014/main" id="{3A1CB9B7-B79A-BBC0-3547-4CE86D4D6335}"/>
              </a:ext>
            </a:extLst>
          </p:cNvPr>
          <p:cNvGrpSpPr/>
          <p:nvPr/>
        </p:nvGrpSpPr>
        <p:grpSpPr>
          <a:xfrm>
            <a:off x="248155" y="5206175"/>
            <a:ext cx="7843274" cy="1290330"/>
            <a:chOff x="519171" y="1508540"/>
            <a:chExt cx="7843274" cy="1290330"/>
          </a:xfrm>
        </p:grpSpPr>
        <p:sp>
          <p:nvSpPr>
            <p:cNvPr id="85" name="CuadroTexto 84">
              <a:extLst>
                <a:ext uri="{FF2B5EF4-FFF2-40B4-BE49-F238E27FC236}">
                  <a16:creationId xmlns:a16="http://schemas.microsoft.com/office/drawing/2014/main" id="{739F6DB6-3B20-709D-A458-98E1E1F613F2}"/>
                </a:ext>
              </a:extLst>
            </p:cNvPr>
            <p:cNvSpPr txBox="1"/>
            <p:nvPr/>
          </p:nvSpPr>
          <p:spPr>
            <a:xfrm>
              <a:off x="734148" y="2060206"/>
              <a:ext cx="7628297"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Entidad encargada de coordinar, normar y evaluar la producción de la información estadística oficial proveniente del Sistema Estadístico Nacional, mediante la planificación, ejecución y análisis de operaciones estadísticas oportunas y confiables</a:t>
              </a:r>
              <a:endParaRPr kumimoji="0" lang="es-EC"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86" name="Rectángulo 85">
              <a:extLst>
                <a:ext uri="{FF2B5EF4-FFF2-40B4-BE49-F238E27FC236}">
                  <a16:creationId xmlns:a16="http://schemas.microsoft.com/office/drawing/2014/main" id="{0639E3CC-CCD9-5DD6-39E9-6F4661F7ECE0}"/>
                </a:ext>
              </a:extLst>
            </p:cNvPr>
            <p:cNvSpPr/>
            <p:nvPr/>
          </p:nvSpPr>
          <p:spPr>
            <a:xfrm>
              <a:off x="1265538" y="1591290"/>
              <a:ext cx="7041542" cy="432000"/>
            </a:xfrm>
            <a:prstGeom prst="rect">
              <a:avLst/>
            </a:prstGeom>
            <a:gradFill flip="none" rotWithShape="1">
              <a:gsLst>
                <a:gs pos="0">
                  <a:srgbClr val="FF3131">
                    <a:alpha val="0"/>
                  </a:srgbClr>
                </a:gs>
                <a:gs pos="100000">
                  <a:srgbClr val="FF313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7" name="Rectángulo: esquinas redondeadas 86">
              <a:extLst>
                <a:ext uri="{FF2B5EF4-FFF2-40B4-BE49-F238E27FC236}">
                  <a16:creationId xmlns:a16="http://schemas.microsoft.com/office/drawing/2014/main" id="{4ECB228B-2009-E553-0972-154566755F02}"/>
                </a:ext>
              </a:extLst>
            </p:cNvPr>
            <p:cNvSpPr/>
            <p:nvPr/>
          </p:nvSpPr>
          <p:spPr>
            <a:xfrm>
              <a:off x="735065" y="1508540"/>
              <a:ext cx="576139" cy="576139"/>
            </a:xfrm>
            <a:prstGeom prst="roundRect">
              <a:avLst/>
            </a:prstGeom>
            <a:solidFill>
              <a:srgbClr val="FF3131"/>
            </a:solidFill>
            <a:ln>
              <a:noFill/>
            </a:ln>
            <a:effectLst>
              <a:outerShdw blurRad="1651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8" name="CuadroTexto 87">
              <a:extLst>
                <a:ext uri="{FF2B5EF4-FFF2-40B4-BE49-F238E27FC236}">
                  <a16:creationId xmlns:a16="http://schemas.microsoft.com/office/drawing/2014/main" id="{22A03482-ED56-476A-6880-E4C0B1288E5E}"/>
                </a:ext>
              </a:extLst>
            </p:cNvPr>
            <p:cNvSpPr txBox="1"/>
            <p:nvPr/>
          </p:nvSpPr>
          <p:spPr>
            <a:xfrm>
              <a:off x="1350645" y="1688186"/>
              <a:ext cx="4729639" cy="297517"/>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FFFFFF"/>
                  </a:solidFill>
                  <a:effectLst/>
                  <a:uLnTx/>
                  <a:uFillTx/>
                  <a:latin typeface="Barlow Condensed"/>
                  <a:cs typeface="Arial"/>
                  <a:sym typeface="Arial"/>
                </a:rPr>
                <a:t>Instituto Nacional de Estadística y Censos</a:t>
              </a:r>
              <a:endParaRPr kumimoji="0" lang="es-EC" sz="2000" b="1"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89" name="Google Shape;94;p4">
              <a:extLst>
                <a:ext uri="{FF2B5EF4-FFF2-40B4-BE49-F238E27FC236}">
                  <a16:creationId xmlns:a16="http://schemas.microsoft.com/office/drawing/2014/main" id="{76CD8D8C-5C57-2530-40A1-703234B7D15A}"/>
                </a:ext>
              </a:extLst>
            </p:cNvPr>
            <p:cNvSpPr txBox="1"/>
            <p:nvPr/>
          </p:nvSpPr>
          <p:spPr>
            <a:xfrm>
              <a:off x="519171" y="1746671"/>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0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D</a:t>
              </a:r>
            </a:p>
          </p:txBody>
        </p:sp>
      </p:grpSp>
      <p:pic>
        <p:nvPicPr>
          <p:cNvPr id="5" name="Imagen 4">
            <a:extLst>
              <a:ext uri="{FF2B5EF4-FFF2-40B4-BE49-F238E27FC236}">
                <a16:creationId xmlns:a16="http://schemas.microsoft.com/office/drawing/2014/main" id="{C875CF5A-18EB-CA04-BF92-585810B52EDD}"/>
              </a:ext>
            </a:extLst>
          </p:cNvPr>
          <p:cNvPicPr>
            <a:picLocks noChangeAspect="1"/>
          </p:cNvPicPr>
          <p:nvPr/>
        </p:nvPicPr>
        <p:blipFill rotWithShape="1">
          <a:blip r:embed="rId6"/>
          <a:srcRect l="17595" t="10733" r="16482" b="71751"/>
          <a:stretch/>
        </p:blipFill>
        <p:spPr>
          <a:xfrm>
            <a:off x="8125280" y="6157808"/>
            <a:ext cx="2552014" cy="678051"/>
          </a:xfrm>
          <a:prstGeom prst="rect">
            <a:avLst/>
          </a:prstGeom>
        </p:spPr>
      </p:pic>
    </p:spTree>
    <p:extLst>
      <p:ext uri="{BB962C8B-B14F-4D97-AF65-F5344CB8AC3E}">
        <p14:creationId xmlns:p14="http://schemas.microsoft.com/office/powerpoint/2010/main" val="3502101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9" name="Pentágono 28">
            <a:extLst>
              <a:ext uri="{FF2B5EF4-FFF2-40B4-BE49-F238E27FC236}">
                <a16:creationId xmlns:a16="http://schemas.microsoft.com/office/drawing/2014/main" id="{8DE4DD76-B224-D15C-AE9A-49E07F88D935}"/>
              </a:ext>
            </a:extLst>
          </p:cNvPr>
          <p:cNvSpPr/>
          <p:nvPr/>
        </p:nvSpPr>
        <p:spPr>
          <a:xfrm>
            <a:off x="13151080" y="-1927148"/>
            <a:ext cx="10368809" cy="9875057"/>
          </a:xfrm>
          <a:prstGeom prst="pent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7690526"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Implementación de la Agenda 2030</a:t>
            </a:r>
            <a:endParaRPr kumimoji="0" lang="es-MX"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Imagen 27">
            <a:extLst>
              <a:ext uri="{FF2B5EF4-FFF2-40B4-BE49-F238E27FC236}">
                <a16:creationId xmlns:a16="http://schemas.microsoft.com/office/drawing/2014/main" id="{65B85B20-E5FA-2FFC-6158-E0B2C4E0EAF4}"/>
              </a:ext>
            </a:extLst>
          </p:cNvPr>
          <p:cNvPicPr>
            <a:picLocks noChangeAspect="1"/>
          </p:cNvPicPr>
          <p:nvPr/>
        </p:nvPicPr>
        <p:blipFill rotWithShape="1">
          <a:blip r:embed="rId3"/>
          <a:srcRect t="10946" b="21705"/>
          <a:stretch/>
        </p:blipFill>
        <p:spPr>
          <a:xfrm>
            <a:off x="4022231" y="-941534"/>
            <a:ext cx="2894284" cy="878164"/>
          </a:xfrm>
          <a:prstGeom prst="rect">
            <a:avLst/>
          </a:prstGeom>
        </p:spPr>
      </p:pic>
      <p:sp>
        <p:nvSpPr>
          <p:cNvPr id="31" name="Rectángulo: esquinas redondeadas 30">
            <a:extLst>
              <a:ext uri="{FF2B5EF4-FFF2-40B4-BE49-F238E27FC236}">
                <a16:creationId xmlns:a16="http://schemas.microsoft.com/office/drawing/2014/main" id="{EAB88EA9-8A95-7EBB-59E1-DD0D07F6E631}"/>
              </a:ext>
            </a:extLst>
          </p:cNvPr>
          <p:cNvSpPr/>
          <p:nvPr/>
        </p:nvSpPr>
        <p:spPr>
          <a:xfrm>
            <a:off x="14025390" y="2523120"/>
            <a:ext cx="4628194" cy="2481735"/>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ángulo 31">
            <a:extLst>
              <a:ext uri="{FF2B5EF4-FFF2-40B4-BE49-F238E27FC236}">
                <a16:creationId xmlns:a16="http://schemas.microsoft.com/office/drawing/2014/main" id="{7A1EE75F-1E50-B783-0D6C-7FA1B7F1CE9D}"/>
              </a:ext>
            </a:extLst>
          </p:cNvPr>
          <p:cNvSpPr/>
          <p:nvPr/>
        </p:nvSpPr>
        <p:spPr>
          <a:xfrm>
            <a:off x="14599048" y="3082851"/>
            <a:ext cx="4054535"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94;p4">
            <a:extLst>
              <a:ext uri="{FF2B5EF4-FFF2-40B4-BE49-F238E27FC236}">
                <a16:creationId xmlns:a16="http://schemas.microsoft.com/office/drawing/2014/main" id="{E3A18961-41BA-A9EE-4126-83CEEFB286E9}"/>
              </a:ext>
            </a:extLst>
          </p:cNvPr>
          <p:cNvSpPr txBox="1"/>
          <p:nvPr/>
        </p:nvSpPr>
        <p:spPr>
          <a:xfrm>
            <a:off x="15392472" y="2524559"/>
            <a:ext cx="2330952" cy="646276"/>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rPr>
              <a:t>ECUADOR</a:t>
            </a:r>
            <a:endParaRPr kumimoji="0"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endParaRPr>
          </a:p>
        </p:txBody>
      </p:sp>
      <p:pic>
        <p:nvPicPr>
          <p:cNvPr id="39" name="Imagen 38">
            <a:extLst>
              <a:ext uri="{FF2B5EF4-FFF2-40B4-BE49-F238E27FC236}">
                <a16:creationId xmlns:a16="http://schemas.microsoft.com/office/drawing/2014/main" id="{AF0629BC-BE14-29C2-374A-A6F91C5A7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9746" y="3789122"/>
            <a:ext cx="3747792" cy="492090"/>
          </a:xfrm>
          <a:prstGeom prst="rect">
            <a:avLst/>
          </a:prstGeom>
        </p:spPr>
      </p:pic>
      <p:sp>
        <p:nvSpPr>
          <p:cNvPr id="40" name="CuadroTexto 39">
            <a:extLst>
              <a:ext uri="{FF2B5EF4-FFF2-40B4-BE49-F238E27FC236}">
                <a16:creationId xmlns:a16="http://schemas.microsoft.com/office/drawing/2014/main" id="{58E188D7-49DA-2105-8EEB-B4334C594AA2}"/>
              </a:ext>
            </a:extLst>
          </p:cNvPr>
          <p:cNvSpPr txBox="1"/>
          <p:nvPr/>
        </p:nvSpPr>
        <p:spPr>
          <a:xfrm>
            <a:off x="15080633" y="3421579"/>
            <a:ext cx="3135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tienen una alineación con las metas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1" name="CuadroTexto 40">
            <a:extLst>
              <a:ext uri="{FF2B5EF4-FFF2-40B4-BE49-F238E27FC236}">
                <a16:creationId xmlns:a16="http://schemas.microsoft.com/office/drawing/2014/main" id="{B1BB7323-6BED-ABE7-5D99-36ADCB4FB0BC}"/>
              </a:ext>
            </a:extLst>
          </p:cNvPr>
          <p:cNvSpPr txBox="1"/>
          <p:nvPr/>
        </p:nvSpPr>
        <p:spPr>
          <a:xfrm>
            <a:off x="15404457" y="3061261"/>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94,4% </a:t>
            </a:r>
            <a:r>
              <a:rPr kumimoji="0" lang="es-ES" sz="1800" b="0" i="0" u="none" strike="noStrike" kern="0" cap="none" spc="0" normalizeH="0" baseline="0" noProof="0" dirty="0">
                <a:ln>
                  <a:noFill/>
                </a:ln>
                <a:solidFill>
                  <a:srgbClr val="FFFFFF"/>
                </a:solidFill>
                <a:effectLst/>
                <a:uLnTx/>
                <a:uFillTx/>
                <a:latin typeface="Barlow Condensed"/>
                <a:cs typeface="Arial"/>
                <a:sym typeface="Arial"/>
              </a:rPr>
              <a:t>de las metas de PND</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42" name="CuadroTexto 41">
            <a:extLst>
              <a:ext uri="{FF2B5EF4-FFF2-40B4-BE49-F238E27FC236}">
                <a16:creationId xmlns:a16="http://schemas.microsoft.com/office/drawing/2014/main" id="{002454D4-B5D4-2AEF-9896-F9377E7610E7}"/>
              </a:ext>
            </a:extLst>
          </p:cNvPr>
          <p:cNvSpPr txBox="1"/>
          <p:nvPr/>
        </p:nvSpPr>
        <p:spPr>
          <a:xfrm>
            <a:off x="14401934" y="4377701"/>
            <a:ext cx="4134210" cy="528350"/>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Un total de</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 101 </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de las </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107</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 metas </a:t>
            </a: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del PND 2024 – 2025 están alineadas a las metas de la Agenda 2030</a:t>
            </a:r>
            <a:endParaRPr kumimoji="0" lang="es-EC" sz="1600" b="0" i="0" u="none" strike="noStrike" kern="0" cap="none" spc="0" normalizeH="0" baseline="0" noProof="0" dirty="0">
              <a:ln>
                <a:noFill/>
              </a:ln>
              <a:solidFill>
                <a:srgbClr val="704E9A"/>
              </a:solidFill>
              <a:effectLst/>
              <a:uLnTx/>
              <a:uFillTx/>
              <a:latin typeface="Barlow Condensed"/>
              <a:cs typeface="Arial"/>
              <a:sym typeface="Arial"/>
            </a:endParaRPr>
          </a:p>
        </p:txBody>
      </p:sp>
      <p:sp>
        <p:nvSpPr>
          <p:cNvPr id="60" name="Forma libre: forma 59">
            <a:extLst>
              <a:ext uri="{FF2B5EF4-FFF2-40B4-BE49-F238E27FC236}">
                <a16:creationId xmlns:a16="http://schemas.microsoft.com/office/drawing/2014/main" id="{DF907B57-6256-AE37-3BE4-C973F0DB1EA7}"/>
              </a:ext>
            </a:extLst>
          </p:cNvPr>
          <p:cNvSpPr/>
          <p:nvPr/>
        </p:nvSpPr>
        <p:spPr>
          <a:xfrm>
            <a:off x="15529418" y="5411773"/>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Imagen 6">
            <a:extLst>
              <a:ext uri="{FF2B5EF4-FFF2-40B4-BE49-F238E27FC236}">
                <a16:creationId xmlns:a16="http://schemas.microsoft.com/office/drawing/2014/main" id="{7D716771-CB9C-8DF6-70EB-88014963058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5499" y="-5509840"/>
            <a:ext cx="7137400" cy="5353050"/>
          </a:xfrm>
          <a:prstGeom prst="rect">
            <a:avLst/>
          </a:prstGeom>
          <a:noFill/>
          <a:ln>
            <a:noFill/>
          </a:ln>
        </p:spPr>
      </p:pic>
      <p:sp>
        <p:nvSpPr>
          <p:cNvPr id="11" name="Google Shape;94;p4">
            <a:extLst>
              <a:ext uri="{FF2B5EF4-FFF2-40B4-BE49-F238E27FC236}">
                <a16:creationId xmlns:a16="http://schemas.microsoft.com/office/drawing/2014/main" id="{75C9051D-67A7-876C-86CB-AF64A4612DDD}"/>
              </a:ext>
            </a:extLst>
          </p:cNvPr>
          <p:cNvSpPr txBox="1"/>
          <p:nvPr/>
        </p:nvSpPr>
        <p:spPr>
          <a:xfrm>
            <a:off x="5637142" y="885741"/>
            <a:ext cx="2948140" cy="31651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Actores involucrados</a:t>
            </a:r>
          </a:p>
        </p:txBody>
      </p:sp>
      <p:grpSp>
        <p:nvGrpSpPr>
          <p:cNvPr id="23" name="Grupo 22">
            <a:extLst>
              <a:ext uri="{FF2B5EF4-FFF2-40B4-BE49-F238E27FC236}">
                <a16:creationId xmlns:a16="http://schemas.microsoft.com/office/drawing/2014/main" id="{ADE7CDF4-4CB2-FCE2-7669-DEDD1EB93952}"/>
              </a:ext>
            </a:extLst>
          </p:cNvPr>
          <p:cNvGrpSpPr/>
          <p:nvPr/>
        </p:nvGrpSpPr>
        <p:grpSpPr>
          <a:xfrm rot="462682">
            <a:off x="-3598101" y="516094"/>
            <a:ext cx="6162303" cy="6331417"/>
            <a:chOff x="6808523" y="1038785"/>
            <a:chExt cx="5025514" cy="5163431"/>
          </a:xfrm>
        </p:grpSpPr>
        <p:pic>
          <p:nvPicPr>
            <p:cNvPr id="13" name="Imagen 12">
              <a:extLst>
                <a:ext uri="{FF2B5EF4-FFF2-40B4-BE49-F238E27FC236}">
                  <a16:creationId xmlns:a16="http://schemas.microsoft.com/office/drawing/2014/main" id="{BF867400-423F-307D-4DA3-0B2FA6F6A0D3}"/>
                </a:ext>
              </a:extLst>
            </p:cNvPr>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80" t="3562" r="14423"/>
            <a:stretch/>
          </p:blipFill>
          <p:spPr bwMode="auto">
            <a:xfrm flipH="1">
              <a:off x="6808523" y="1038785"/>
              <a:ext cx="5025514" cy="5163431"/>
            </a:xfrm>
            <a:prstGeom prst="rect">
              <a:avLst/>
            </a:prstGeom>
            <a:noFill/>
            <a:ln>
              <a:noFill/>
            </a:ln>
          </p:spPr>
        </p:pic>
        <p:sp>
          <p:nvSpPr>
            <p:cNvPr id="14" name="Elipse 13">
              <a:extLst>
                <a:ext uri="{FF2B5EF4-FFF2-40B4-BE49-F238E27FC236}">
                  <a16:creationId xmlns:a16="http://schemas.microsoft.com/office/drawing/2014/main" id="{54C61271-64C8-D128-35D0-84A401A1FC45}"/>
                </a:ext>
              </a:extLst>
            </p:cNvPr>
            <p:cNvSpPr/>
            <p:nvPr/>
          </p:nvSpPr>
          <p:spPr>
            <a:xfrm>
              <a:off x="8325016" y="1433557"/>
              <a:ext cx="916922" cy="803082"/>
            </a:xfrm>
            <a:prstGeom prst="ellipse">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Elipse 14">
              <a:extLst>
                <a:ext uri="{FF2B5EF4-FFF2-40B4-BE49-F238E27FC236}">
                  <a16:creationId xmlns:a16="http://schemas.microsoft.com/office/drawing/2014/main" id="{1D6542DA-7BAF-8765-0FC0-70226419B456}"/>
                </a:ext>
              </a:extLst>
            </p:cNvPr>
            <p:cNvSpPr/>
            <p:nvPr/>
          </p:nvSpPr>
          <p:spPr>
            <a:xfrm>
              <a:off x="7006424" y="2369490"/>
              <a:ext cx="1159565" cy="1074754"/>
            </a:xfrm>
            <a:prstGeom prst="ellipse">
              <a:avLst/>
            </a:prstGeom>
            <a:solidFill>
              <a:srgbClr val="D6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Elipse 15">
              <a:extLst>
                <a:ext uri="{FF2B5EF4-FFF2-40B4-BE49-F238E27FC236}">
                  <a16:creationId xmlns:a16="http://schemas.microsoft.com/office/drawing/2014/main" id="{A1BEF2B3-9895-E4C3-4172-43930F0180A8}"/>
                </a:ext>
              </a:extLst>
            </p:cNvPr>
            <p:cNvSpPr/>
            <p:nvPr/>
          </p:nvSpPr>
          <p:spPr>
            <a:xfrm>
              <a:off x="9748408" y="1512075"/>
              <a:ext cx="1159565" cy="1074754"/>
            </a:xfrm>
            <a:prstGeom prst="ellipse">
              <a:avLst/>
            </a:prstGeom>
            <a:solidFill>
              <a:srgbClr val="004A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Elipse 16">
              <a:extLst>
                <a:ext uri="{FF2B5EF4-FFF2-40B4-BE49-F238E27FC236}">
                  <a16:creationId xmlns:a16="http://schemas.microsoft.com/office/drawing/2014/main" id="{B544D8C5-032F-DA7C-6387-22049188E4C7}"/>
                </a:ext>
              </a:extLst>
            </p:cNvPr>
            <p:cNvSpPr/>
            <p:nvPr/>
          </p:nvSpPr>
          <p:spPr>
            <a:xfrm>
              <a:off x="10136814" y="4192971"/>
              <a:ext cx="1159565" cy="1074754"/>
            </a:xfrm>
            <a:prstGeom prst="ellipse">
              <a:avLst/>
            </a:prstGeom>
            <a:solidFill>
              <a:srgbClr val="FFD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Elipse 17">
              <a:extLst>
                <a:ext uri="{FF2B5EF4-FFF2-40B4-BE49-F238E27FC236}">
                  <a16:creationId xmlns:a16="http://schemas.microsoft.com/office/drawing/2014/main" id="{1CC05CFF-BDD6-F729-9197-7A5A7CD8DA2B}"/>
                </a:ext>
              </a:extLst>
            </p:cNvPr>
            <p:cNvSpPr/>
            <p:nvPr/>
          </p:nvSpPr>
          <p:spPr>
            <a:xfrm>
              <a:off x="8587253" y="4937952"/>
              <a:ext cx="1159565" cy="1074754"/>
            </a:xfrm>
            <a:prstGeom prst="ellipse">
              <a:avLst/>
            </a:prstGeom>
            <a:solidFill>
              <a:srgbClr val="FF3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Elipse 18">
              <a:extLst>
                <a:ext uri="{FF2B5EF4-FFF2-40B4-BE49-F238E27FC236}">
                  <a16:creationId xmlns:a16="http://schemas.microsoft.com/office/drawing/2014/main" id="{84E62210-B72D-16FC-75D1-1729E2403350}"/>
                </a:ext>
              </a:extLst>
            </p:cNvPr>
            <p:cNvSpPr/>
            <p:nvPr/>
          </p:nvSpPr>
          <p:spPr>
            <a:xfrm>
              <a:off x="7069838" y="3981163"/>
              <a:ext cx="1159565" cy="1074754"/>
            </a:xfrm>
            <a:prstGeom prst="ellipse">
              <a:avLst/>
            </a:prstGeom>
            <a:solidFill>
              <a:srgbClr val="0CC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Elipse 19">
              <a:extLst>
                <a:ext uri="{FF2B5EF4-FFF2-40B4-BE49-F238E27FC236}">
                  <a16:creationId xmlns:a16="http://schemas.microsoft.com/office/drawing/2014/main" id="{6607F0C3-25CD-6103-7C70-EBCA40006814}"/>
                </a:ext>
              </a:extLst>
            </p:cNvPr>
            <p:cNvSpPr/>
            <p:nvPr/>
          </p:nvSpPr>
          <p:spPr>
            <a:xfrm>
              <a:off x="10528853" y="2906867"/>
              <a:ext cx="1145906" cy="803082"/>
            </a:xfrm>
            <a:prstGeom prst="ellipse">
              <a:avLst/>
            </a:prstGeom>
            <a:solidFill>
              <a:srgbClr val="FF91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Elipse 21">
              <a:extLst>
                <a:ext uri="{FF2B5EF4-FFF2-40B4-BE49-F238E27FC236}">
                  <a16:creationId xmlns:a16="http://schemas.microsoft.com/office/drawing/2014/main" id="{8DA167CB-6F93-7EC7-B2CE-E59306735349}"/>
                </a:ext>
              </a:extLst>
            </p:cNvPr>
            <p:cNvSpPr/>
            <p:nvPr/>
          </p:nvSpPr>
          <p:spPr>
            <a:xfrm>
              <a:off x="8696118" y="2998671"/>
              <a:ext cx="1206866" cy="1206866"/>
            </a:xfrm>
            <a:prstGeom prst="ellipse">
              <a:avLst/>
            </a:prstGeom>
            <a:solidFill>
              <a:srgbClr val="ED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 name="Grupo 23">
            <a:extLst>
              <a:ext uri="{FF2B5EF4-FFF2-40B4-BE49-F238E27FC236}">
                <a16:creationId xmlns:a16="http://schemas.microsoft.com/office/drawing/2014/main" id="{32BE69A1-0D4A-CF24-5AE6-45996E4BBBB9}"/>
              </a:ext>
            </a:extLst>
          </p:cNvPr>
          <p:cNvGrpSpPr/>
          <p:nvPr/>
        </p:nvGrpSpPr>
        <p:grpSpPr>
          <a:xfrm>
            <a:off x="11101806" y="7332090"/>
            <a:ext cx="5025514" cy="5163431"/>
            <a:chOff x="6808523" y="1038785"/>
            <a:chExt cx="5025514" cy="5163431"/>
          </a:xfrm>
        </p:grpSpPr>
        <p:pic>
          <p:nvPicPr>
            <p:cNvPr id="25" name="Imagen 24">
              <a:extLst>
                <a:ext uri="{FF2B5EF4-FFF2-40B4-BE49-F238E27FC236}">
                  <a16:creationId xmlns:a16="http://schemas.microsoft.com/office/drawing/2014/main" id="{C34F4355-27DE-0D5F-2DEF-90877A28A2AD}"/>
                </a:ext>
              </a:extLst>
            </p:cNvPr>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80" t="3562" r="14423"/>
            <a:stretch/>
          </p:blipFill>
          <p:spPr bwMode="auto">
            <a:xfrm flipH="1">
              <a:off x="6808523" y="1038785"/>
              <a:ext cx="5025514" cy="5163431"/>
            </a:xfrm>
            <a:prstGeom prst="rect">
              <a:avLst/>
            </a:prstGeom>
            <a:noFill/>
            <a:ln>
              <a:noFill/>
            </a:ln>
          </p:spPr>
        </p:pic>
        <p:sp>
          <p:nvSpPr>
            <p:cNvPr id="26" name="Elipse 25">
              <a:extLst>
                <a:ext uri="{FF2B5EF4-FFF2-40B4-BE49-F238E27FC236}">
                  <a16:creationId xmlns:a16="http://schemas.microsoft.com/office/drawing/2014/main" id="{941F4FDC-1010-24A2-9E0F-03EAB078E165}"/>
                </a:ext>
              </a:extLst>
            </p:cNvPr>
            <p:cNvSpPr/>
            <p:nvPr/>
          </p:nvSpPr>
          <p:spPr>
            <a:xfrm>
              <a:off x="8325016" y="1433557"/>
              <a:ext cx="916922" cy="803082"/>
            </a:xfrm>
            <a:prstGeom prst="ellipse">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Elipse 26">
              <a:extLst>
                <a:ext uri="{FF2B5EF4-FFF2-40B4-BE49-F238E27FC236}">
                  <a16:creationId xmlns:a16="http://schemas.microsoft.com/office/drawing/2014/main" id="{758B2817-DD8A-8713-DDE7-681DCA0EDFDA}"/>
                </a:ext>
              </a:extLst>
            </p:cNvPr>
            <p:cNvSpPr/>
            <p:nvPr/>
          </p:nvSpPr>
          <p:spPr>
            <a:xfrm>
              <a:off x="7006424" y="2369490"/>
              <a:ext cx="1159565" cy="1074754"/>
            </a:xfrm>
            <a:prstGeom prst="ellipse">
              <a:avLst/>
            </a:prstGeom>
            <a:solidFill>
              <a:srgbClr val="D69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Elipse 29">
              <a:extLst>
                <a:ext uri="{FF2B5EF4-FFF2-40B4-BE49-F238E27FC236}">
                  <a16:creationId xmlns:a16="http://schemas.microsoft.com/office/drawing/2014/main" id="{803AD8DE-0CC3-4013-2DFE-DBDDBF06E13C}"/>
                </a:ext>
              </a:extLst>
            </p:cNvPr>
            <p:cNvSpPr/>
            <p:nvPr/>
          </p:nvSpPr>
          <p:spPr>
            <a:xfrm>
              <a:off x="9748408" y="1512075"/>
              <a:ext cx="1159565" cy="1074754"/>
            </a:xfrm>
            <a:prstGeom prst="ellipse">
              <a:avLst/>
            </a:prstGeom>
            <a:solidFill>
              <a:srgbClr val="004A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Elipse 32">
              <a:extLst>
                <a:ext uri="{FF2B5EF4-FFF2-40B4-BE49-F238E27FC236}">
                  <a16:creationId xmlns:a16="http://schemas.microsoft.com/office/drawing/2014/main" id="{1318AF5C-7499-38D6-7D8B-4FC5FC9B3653}"/>
                </a:ext>
              </a:extLst>
            </p:cNvPr>
            <p:cNvSpPr/>
            <p:nvPr/>
          </p:nvSpPr>
          <p:spPr>
            <a:xfrm>
              <a:off x="10136814" y="4192971"/>
              <a:ext cx="1159565" cy="1074754"/>
            </a:xfrm>
            <a:prstGeom prst="ellipse">
              <a:avLst/>
            </a:prstGeom>
            <a:solidFill>
              <a:srgbClr val="FFD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Elipse 42">
              <a:extLst>
                <a:ext uri="{FF2B5EF4-FFF2-40B4-BE49-F238E27FC236}">
                  <a16:creationId xmlns:a16="http://schemas.microsoft.com/office/drawing/2014/main" id="{9A9B5647-EEF2-57FF-A45B-90B955B1FAE9}"/>
                </a:ext>
              </a:extLst>
            </p:cNvPr>
            <p:cNvSpPr/>
            <p:nvPr/>
          </p:nvSpPr>
          <p:spPr>
            <a:xfrm>
              <a:off x="8587253" y="4937952"/>
              <a:ext cx="1159565" cy="1074754"/>
            </a:xfrm>
            <a:prstGeom prst="ellipse">
              <a:avLst/>
            </a:prstGeom>
            <a:solidFill>
              <a:srgbClr val="FF3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Elipse 43">
              <a:extLst>
                <a:ext uri="{FF2B5EF4-FFF2-40B4-BE49-F238E27FC236}">
                  <a16:creationId xmlns:a16="http://schemas.microsoft.com/office/drawing/2014/main" id="{309B6679-2D1F-29AE-371A-E74D4A859310}"/>
                </a:ext>
              </a:extLst>
            </p:cNvPr>
            <p:cNvSpPr/>
            <p:nvPr/>
          </p:nvSpPr>
          <p:spPr>
            <a:xfrm>
              <a:off x="7069838" y="3981163"/>
              <a:ext cx="1159565" cy="1074754"/>
            </a:xfrm>
            <a:prstGeom prst="ellipse">
              <a:avLst/>
            </a:prstGeom>
            <a:solidFill>
              <a:srgbClr val="0CC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Elipse 44">
              <a:extLst>
                <a:ext uri="{FF2B5EF4-FFF2-40B4-BE49-F238E27FC236}">
                  <a16:creationId xmlns:a16="http://schemas.microsoft.com/office/drawing/2014/main" id="{7563CD76-7898-5C55-0C32-6A45AAFF360C}"/>
                </a:ext>
              </a:extLst>
            </p:cNvPr>
            <p:cNvSpPr/>
            <p:nvPr/>
          </p:nvSpPr>
          <p:spPr>
            <a:xfrm>
              <a:off x="10528853" y="2906867"/>
              <a:ext cx="1145906" cy="803082"/>
            </a:xfrm>
            <a:prstGeom prst="ellipse">
              <a:avLst/>
            </a:prstGeom>
            <a:solidFill>
              <a:srgbClr val="FF91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Elipse 45">
              <a:extLst>
                <a:ext uri="{FF2B5EF4-FFF2-40B4-BE49-F238E27FC236}">
                  <a16:creationId xmlns:a16="http://schemas.microsoft.com/office/drawing/2014/main" id="{13CD99CD-E39E-A9D5-91E3-9B4973254384}"/>
                </a:ext>
              </a:extLst>
            </p:cNvPr>
            <p:cNvSpPr/>
            <p:nvPr/>
          </p:nvSpPr>
          <p:spPr>
            <a:xfrm>
              <a:off x="8696118" y="2998671"/>
              <a:ext cx="1206866" cy="1206866"/>
            </a:xfrm>
            <a:prstGeom prst="ellipse">
              <a:avLst/>
            </a:prstGeom>
            <a:solidFill>
              <a:srgbClr val="ED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8" name="Google Shape;94;p4">
            <a:extLst>
              <a:ext uri="{FF2B5EF4-FFF2-40B4-BE49-F238E27FC236}">
                <a16:creationId xmlns:a16="http://schemas.microsoft.com/office/drawing/2014/main" id="{02B7CCB3-E985-D7D3-832D-58BAEB413096}"/>
              </a:ext>
            </a:extLst>
          </p:cNvPr>
          <p:cNvSpPr txBox="1"/>
          <p:nvPr/>
        </p:nvSpPr>
        <p:spPr>
          <a:xfrm>
            <a:off x="446949" y="1911059"/>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8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G</a:t>
            </a:r>
          </a:p>
        </p:txBody>
      </p:sp>
      <p:sp>
        <p:nvSpPr>
          <p:cNvPr id="50" name="Google Shape;94;p4">
            <a:extLst>
              <a:ext uri="{FF2B5EF4-FFF2-40B4-BE49-F238E27FC236}">
                <a16:creationId xmlns:a16="http://schemas.microsoft.com/office/drawing/2014/main" id="{DF562C43-62D3-51CF-8EE1-26C5B7332D04}"/>
              </a:ext>
            </a:extLst>
          </p:cNvPr>
          <p:cNvSpPr txBox="1"/>
          <p:nvPr/>
        </p:nvSpPr>
        <p:spPr>
          <a:xfrm>
            <a:off x="1182713" y="3523545"/>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8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F</a:t>
            </a:r>
          </a:p>
        </p:txBody>
      </p:sp>
      <p:sp>
        <p:nvSpPr>
          <p:cNvPr id="51" name="Google Shape;94;p4">
            <a:extLst>
              <a:ext uri="{FF2B5EF4-FFF2-40B4-BE49-F238E27FC236}">
                <a16:creationId xmlns:a16="http://schemas.microsoft.com/office/drawing/2014/main" id="{25AA1629-101D-5D49-5313-F709E9A1BE4E}"/>
              </a:ext>
            </a:extLst>
          </p:cNvPr>
          <p:cNvSpPr txBox="1"/>
          <p:nvPr/>
        </p:nvSpPr>
        <p:spPr>
          <a:xfrm>
            <a:off x="480679" y="5246346"/>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8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E</a:t>
            </a:r>
          </a:p>
        </p:txBody>
      </p:sp>
      <p:grpSp>
        <p:nvGrpSpPr>
          <p:cNvPr id="56" name="Grupo 55">
            <a:extLst>
              <a:ext uri="{FF2B5EF4-FFF2-40B4-BE49-F238E27FC236}">
                <a16:creationId xmlns:a16="http://schemas.microsoft.com/office/drawing/2014/main" id="{497AEC6B-694C-AE2F-8EC6-7FD97F93AF80}"/>
              </a:ext>
            </a:extLst>
          </p:cNvPr>
          <p:cNvGrpSpPr/>
          <p:nvPr/>
        </p:nvGrpSpPr>
        <p:grpSpPr>
          <a:xfrm>
            <a:off x="2723759" y="1291736"/>
            <a:ext cx="8943609" cy="1053620"/>
            <a:chOff x="519171" y="1508540"/>
            <a:chExt cx="8943609" cy="1053620"/>
          </a:xfrm>
        </p:grpSpPr>
        <p:sp>
          <p:nvSpPr>
            <p:cNvPr id="9" name="CuadroTexto 8">
              <a:extLst>
                <a:ext uri="{FF2B5EF4-FFF2-40B4-BE49-F238E27FC236}">
                  <a16:creationId xmlns:a16="http://schemas.microsoft.com/office/drawing/2014/main" id="{9A71118C-FBDA-A44A-074F-1867E8BEFD8E}"/>
                </a:ext>
              </a:extLst>
            </p:cNvPr>
            <p:cNvSpPr txBox="1"/>
            <p:nvPr/>
          </p:nvSpPr>
          <p:spPr>
            <a:xfrm>
              <a:off x="734148" y="2038940"/>
              <a:ext cx="87286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 el organismo rector del Sistema Nacional Descentralizado de Planificación Participativa, siendo una de sus funciones principales el conocer y aprobar el PND, y conocer los informes de avance y Exámenes Nacionales Voluntarios.</a:t>
              </a:r>
              <a:endParaRPr kumimoji="0" lang="es-EC"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53" name="Rectángulo 52">
              <a:extLst>
                <a:ext uri="{FF2B5EF4-FFF2-40B4-BE49-F238E27FC236}">
                  <a16:creationId xmlns:a16="http://schemas.microsoft.com/office/drawing/2014/main" id="{70D0D4BB-89F0-999F-6DEF-A51B74422DC3}"/>
                </a:ext>
              </a:extLst>
            </p:cNvPr>
            <p:cNvSpPr/>
            <p:nvPr/>
          </p:nvSpPr>
          <p:spPr>
            <a:xfrm>
              <a:off x="1265538" y="1580658"/>
              <a:ext cx="7041542" cy="433334"/>
            </a:xfrm>
            <a:prstGeom prst="rect">
              <a:avLst/>
            </a:prstGeom>
            <a:gradFill flip="none" rotWithShape="1">
              <a:gsLst>
                <a:gs pos="0">
                  <a:srgbClr val="004AAD">
                    <a:alpha val="0"/>
                  </a:srgbClr>
                </a:gs>
                <a:gs pos="100000">
                  <a:srgbClr val="004AAD"/>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ectángulo: esquinas redondeadas 51">
              <a:extLst>
                <a:ext uri="{FF2B5EF4-FFF2-40B4-BE49-F238E27FC236}">
                  <a16:creationId xmlns:a16="http://schemas.microsoft.com/office/drawing/2014/main" id="{052412D6-7638-95AB-C7C3-1FE02499B455}"/>
                </a:ext>
              </a:extLst>
            </p:cNvPr>
            <p:cNvSpPr/>
            <p:nvPr/>
          </p:nvSpPr>
          <p:spPr>
            <a:xfrm>
              <a:off x="735065" y="1508540"/>
              <a:ext cx="576139" cy="576139"/>
            </a:xfrm>
            <a:prstGeom prst="roundRect">
              <a:avLst/>
            </a:prstGeom>
            <a:solidFill>
              <a:srgbClr val="004AAD"/>
            </a:solidFill>
            <a:ln>
              <a:noFill/>
            </a:ln>
            <a:effectLst>
              <a:outerShdw blurRad="1651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4" name="CuadroTexto 53">
              <a:extLst>
                <a:ext uri="{FF2B5EF4-FFF2-40B4-BE49-F238E27FC236}">
                  <a16:creationId xmlns:a16="http://schemas.microsoft.com/office/drawing/2014/main" id="{A408ACA8-E8DE-11C5-AFFF-46D0E0026411}"/>
                </a:ext>
              </a:extLst>
            </p:cNvPr>
            <p:cNvSpPr txBox="1"/>
            <p:nvPr/>
          </p:nvSpPr>
          <p:spPr>
            <a:xfrm>
              <a:off x="1350645" y="1688186"/>
              <a:ext cx="3812943" cy="297517"/>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FFFFFF"/>
                  </a:solidFill>
                  <a:effectLst/>
                  <a:uLnTx/>
                  <a:uFillTx/>
                  <a:latin typeface="Barlow Condensed"/>
                  <a:cs typeface="Arial"/>
                  <a:sym typeface="Arial"/>
                </a:rPr>
                <a:t>Consejo Nacional de Planificación</a:t>
              </a:r>
              <a:endParaRPr kumimoji="0" lang="es-EC" sz="2000" b="1"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55" name="Google Shape;94;p4">
              <a:extLst>
                <a:ext uri="{FF2B5EF4-FFF2-40B4-BE49-F238E27FC236}">
                  <a16:creationId xmlns:a16="http://schemas.microsoft.com/office/drawing/2014/main" id="{2F1B4BDC-F76A-D8CF-F554-123A1167AFE8}"/>
                </a:ext>
              </a:extLst>
            </p:cNvPr>
            <p:cNvSpPr txBox="1"/>
            <p:nvPr/>
          </p:nvSpPr>
          <p:spPr>
            <a:xfrm>
              <a:off x="519171" y="1746671"/>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0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G</a:t>
              </a:r>
            </a:p>
          </p:txBody>
        </p:sp>
      </p:grpSp>
      <p:grpSp>
        <p:nvGrpSpPr>
          <p:cNvPr id="72" name="Grupo 71">
            <a:extLst>
              <a:ext uri="{FF2B5EF4-FFF2-40B4-BE49-F238E27FC236}">
                <a16:creationId xmlns:a16="http://schemas.microsoft.com/office/drawing/2014/main" id="{C41B104B-EAB0-4E4E-3ECD-022E21303A23}"/>
              </a:ext>
            </a:extLst>
          </p:cNvPr>
          <p:cNvGrpSpPr/>
          <p:nvPr/>
        </p:nvGrpSpPr>
        <p:grpSpPr>
          <a:xfrm>
            <a:off x="2723759" y="2550323"/>
            <a:ext cx="8943609" cy="1053620"/>
            <a:chOff x="519171" y="1508540"/>
            <a:chExt cx="8943609" cy="1053620"/>
          </a:xfrm>
        </p:grpSpPr>
        <p:sp>
          <p:nvSpPr>
            <p:cNvPr id="73" name="CuadroTexto 72">
              <a:extLst>
                <a:ext uri="{FF2B5EF4-FFF2-40B4-BE49-F238E27FC236}">
                  <a16:creationId xmlns:a16="http://schemas.microsoft.com/office/drawing/2014/main" id="{CF75C893-E493-496F-A8B1-4D3EA6285993}"/>
                </a:ext>
              </a:extLst>
            </p:cNvPr>
            <p:cNvSpPr txBox="1"/>
            <p:nvPr/>
          </p:nvSpPr>
          <p:spPr>
            <a:xfrm>
              <a:off x="734148" y="2038940"/>
              <a:ext cx="87286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Intervienen organismos internacionales, la academia, organizaciones de la sociedad civil y empresa privada, los cuales aportan con iniciativas destinadas al cumplimiento de los ODS.</a:t>
              </a:r>
              <a:endParaRPr kumimoji="0" lang="es-EC"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74" name="Rectángulo 73">
              <a:extLst>
                <a:ext uri="{FF2B5EF4-FFF2-40B4-BE49-F238E27FC236}">
                  <a16:creationId xmlns:a16="http://schemas.microsoft.com/office/drawing/2014/main" id="{A60C5E3A-AA88-A321-1185-A47B636C00D6}"/>
                </a:ext>
              </a:extLst>
            </p:cNvPr>
            <p:cNvSpPr/>
            <p:nvPr/>
          </p:nvSpPr>
          <p:spPr>
            <a:xfrm>
              <a:off x="1265538" y="1580658"/>
              <a:ext cx="7041542" cy="432000"/>
            </a:xfrm>
            <a:prstGeom prst="rect">
              <a:avLst/>
            </a:prstGeom>
            <a:gradFill flip="none" rotWithShape="1">
              <a:gsLst>
                <a:gs pos="0">
                  <a:srgbClr val="FF914D">
                    <a:alpha val="0"/>
                  </a:srgbClr>
                </a:gs>
                <a:gs pos="100000">
                  <a:srgbClr val="FF914D"/>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5" name="Rectángulo: esquinas redondeadas 74">
              <a:extLst>
                <a:ext uri="{FF2B5EF4-FFF2-40B4-BE49-F238E27FC236}">
                  <a16:creationId xmlns:a16="http://schemas.microsoft.com/office/drawing/2014/main" id="{15F8AB70-A6DC-9A5B-1B3B-15E8EA772B70}"/>
                </a:ext>
              </a:extLst>
            </p:cNvPr>
            <p:cNvSpPr/>
            <p:nvPr/>
          </p:nvSpPr>
          <p:spPr>
            <a:xfrm>
              <a:off x="735065" y="1508540"/>
              <a:ext cx="576139" cy="576139"/>
            </a:xfrm>
            <a:prstGeom prst="roundRect">
              <a:avLst/>
            </a:prstGeom>
            <a:solidFill>
              <a:srgbClr val="FF914D"/>
            </a:solidFill>
            <a:ln>
              <a:noFill/>
            </a:ln>
            <a:effectLst>
              <a:outerShdw blurRad="1651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6" name="CuadroTexto 75">
              <a:extLst>
                <a:ext uri="{FF2B5EF4-FFF2-40B4-BE49-F238E27FC236}">
                  <a16:creationId xmlns:a16="http://schemas.microsoft.com/office/drawing/2014/main" id="{A52368AF-FAE1-5886-4C75-A3DAD89B3B6D}"/>
                </a:ext>
              </a:extLst>
            </p:cNvPr>
            <p:cNvSpPr txBox="1"/>
            <p:nvPr/>
          </p:nvSpPr>
          <p:spPr>
            <a:xfrm>
              <a:off x="1350645" y="1688186"/>
              <a:ext cx="4411280" cy="297517"/>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FFFFFF"/>
                  </a:solidFill>
                  <a:effectLst/>
                  <a:uLnTx/>
                  <a:uFillTx/>
                  <a:latin typeface="Barlow Condensed"/>
                  <a:cs typeface="Arial"/>
                  <a:sym typeface="Arial"/>
                </a:rPr>
                <a:t>Otros actores</a:t>
              </a:r>
              <a:endParaRPr kumimoji="0" lang="es-EC" sz="2000" b="1"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77" name="Google Shape;94;p4">
              <a:extLst>
                <a:ext uri="{FF2B5EF4-FFF2-40B4-BE49-F238E27FC236}">
                  <a16:creationId xmlns:a16="http://schemas.microsoft.com/office/drawing/2014/main" id="{4561BD5F-29A5-8EF9-6810-9DA4145C1112}"/>
                </a:ext>
              </a:extLst>
            </p:cNvPr>
            <p:cNvSpPr txBox="1"/>
            <p:nvPr/>
          </p:nvSpPr>
          <p:spPr>
            <a:xfrm>
              <a:off x="519171" y="1746671"/>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0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F</a:t>
              </a:r>
            </a:p>
          </p:txBody>
        </p:sp>
      </p:grpSp>
      <p:grpSp>
        <p:nvGrpSpPr>
          <p:cNvPr id="78" name="Grupo 77">
            <a:extLst>
              <a:ext uri="{FF2B5EF4-FFF2-40B4-BE49-F238E27FC236}">
                <a16:creationId xmlns:a16="http://schemas.microsoft.com/office/drawing/2014/main" id="{217A2564-64B5-ECFC-8177-93FFB396D43A}"/>
              </a:ext>
            </a:extLst>
          </p:cNvPr>
          <p:cNvGrpSpPr/>
          <p:nvPr/>
        </p:nvGrpSpPr>
        <p:grpSpPr>
          <a:xfrm>
            <a:off x="2723759" y="3850014"/>
            <a:ext cx="8943609" cy="848810"/>
            <a:chOff x="519171" y="1508540"/>
            <a:chExt cx="8943609" cy="848810"/>
          </a:xfrm>
        </p:grpSpPr>
        <p:sp>
          <p:nvSpPr>
            <p:cNvPr id="79" name="CuadroTexto 78">
              <a:extLst>
                <a:ext uri="{FF2B5EF4-FFF2-40B4-BE49-F238E27FC236}">
                  <a16:creationId xmlns:a16="http://schemas.microsoft.com/office/drawing/2014/main" id="{BCF1512C-C508-F11B-91F9-B1A0F3992880}"/>
                </a:ext>
              </a:extLst>
            </p:cNvPr>
            <p:cNvSpPr txBox="1"/>
            <p:nvPr/>
          </p:nvSpPr>
          <p:spPr>
            <a:xfrm>
              <a:off x="734148" y="2049573"/>
              <a:ext cx="8728632"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Implementación de acciones e intervenciones a nivel del territorio enmarcados en sus competencias y el desarrollo sostenible. </a:t>
              </a:r>
              <a:endParaRPr kumimoji="0" lang="es-EC"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80" name="Rectángulo 79">
              <a:extLst>
                <a:ext uri="{FF2B5EF4-FFF2-40B4-BE49-F238E27FC236}">
                  <a16:creationId xmlns:a16="http://schemas.microsoft.com/office/drawing/2014/main" id="{D5F9D503-151E-5C80-1C54-59B69A72E9A7}"/>
                </a:ext>
              </a:extLst>
            </p:cNvPr>
            <p:cNvSpPr/>
            <p:nvPr/>
          </p:nvSpPr>
          <p:spPr>
            <a:xfrm>
              <a:off x="1265538" y="1580657"/>
              <a:ext cx="7041542" cy="432000"/>
            </a:xfrm>
            <a:prstGeom prst="rect">
              <a:avLst/>
            </a:prstGeom>
            <a:gradFill flip="none" rotWithShape="1">
              <a:gsLst>
                <a:gs pos="26600">
                  <a:srgbClr val="FFDE59"/>
                </a:gs>
                <a:gs pos="0">
                  <a:srgbClr val="FFDE59">
                    <a:alpha val="0"/>
                  </a:srgbClr>
                </a:gs>
                <a:gs pos="100000">
                  <a:srgbClr val="FFDE5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1" name="Rectángulo: esquinas redondeadas 80">
              <a:extLst>
                <a:ext uri="{FF2B5EF4-FFF2-40B4-BE49-F238E27FC236}">
                  <a16:creationId xmlns:a16="http://schemas.microsoft.com/office/drawing/2014/main" id="{673D251D-013C-5B3F-7AF9-F48397750523}"/>
                </a:ext>
              </a:extLst>
            </p:cNvPr>
            <p:cNvSpPr/>
            <p:nvPr/>
          </p:nvSpPr>
          <p:spPr>
            <a:xfrm>
              <a:off x="735065" y="1508540"/>
              <a:ext cx="576139" cy="576139"/>
            </a:xfrm>
            <a:prstGeom prst="roundRect">
              <a:avLst/>
            </a:prstGeom>
            <a:solidFill>
              <a:srgbClr val="FFDE59"/>
            </a:solidFill>
            <a:ln>
              <a:noFill/>
            </a:ln>
            <a:effectLst>
              <a:outerShdw blurRad="1651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2" name="CuadroTexto 81">
              <a:extLst>
                <a:ext uri="{FF2B5EF4-FFF2-40B4-BE49-F238E27FC236}">
                  <a16:creationId xmlns:a16="http://schemas.microsoft.com/office/drawing/2014/main" id="{2E1934AA-A7AE-5996-7A1A-2A9A4E17C8B6}"/>
                </a:ext>
              </a:extLst>
            </p:cNvPr>
            <p:cNvSpPr txBox="1"/>
            <p:nvPr/>
          </p:nvSpPr>
          <p:spPr>
            <a:xfrm>
              <a:off x="1350645" y="1688186"/>
              <a:ext cx="6571406" cy="297517"/>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FFFFFF"/>
                  </a:solidFill>
                  <a:effectLst/>
                  <a:uLnTx/>
                  <a:uFillTx/>
                  <a:latin typeface="Barlow Condensed"/>
                  <a:cs typeface="Arial"/>
                  <a:sym typeface="Arial"/>
                </a:rPr>
                <a:t>Gobiernos locales</a:t>
              </a:r>
              <a:endParaRPr kumimoji="0" lang="es-EC" sz="2000" b="1"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83" name="Google Shape;94;p4">
              <a:extLst>
                <a:ext uri="{FF2B5EF4-FFF2-40B4-BE49-F238E27FC236}">
                  <a16:creationId xmlns:a16="http://schemas.microsoft.com/office/drawing/2014/main" id="{74C58C3A-C334-0D02-498D-00668B4C8CB5}"/>
                </a:ext>
              </a:extLst>
            </p:cNvPr>
            <p:cNvSpPr txBox="1"/>
            <p:nvPr/>
          </p:nvSpPr>
          <p:spPr>
            <a:xfrm>
              <a:off x="519171" y="1746671"/>
              <a:ext cx="1030461"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40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E</a:t>
              </a:r>
            </a:p>
          </p:txBody>
        </p:sp>
      </p:grpSp>
      <p:pic>
        <p:nvPicPr>
          <p:cNvPr id="65" name="Imagen 64">
            <a:extLst>
              <a:ext uri="{FF2B5EF4-FFF2-40B4-BE49-F238E27FC236}">
                <a16:creationId xmlns:a16="http://schemas.microsoft.com/office/drawing/2014/main" id="{769BF8D8-732E-8B5C-0C97-49333C8EB7F1}"/>
              </a:ext>
            </a:extLst>
          </p:cNvPr>
          <p:cNvPicPr>
            <a:picLocks noChangeAspect="1"/>
          </p:cNvPicPr>
          <p:nvPr/>
        </p:nvPicPr>
        <p:blipFill rotWithShape="1">
          <a:blip r:embed="rId6">
            <a:clrChange>
              <a:clrFrom>
                <a:srgbClr val="E5E6E8"/>
              </a:clrFrom>
              <a:clrTo>
                <a:srgbClr val="E5E6E8">
                  <a:alpha val="0"/>
                </a:srgbClr>
              </a:clrTo>
            </a:clrChange>
          </a:blip>
          <a:srcRect l="3201" t="7600" r="61888" b="7784"/>
          <a:stretch/>
        </p:blipFill>
        <p:spPr>
          <a:xfrm>
            <a:off x="-352711" y="7620772"/>
            <a:ext cx="1405446" cy="1405446"/>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grpSp>
        <p:nvGrpSpPr>
          <p:cNvPr id="66" name="Grupo 65">
            <a:extLst>
              <a:ext uri="{FF2B5EF4-FFF2-40B4-BE49-F238E27FC236}">
                <a16:creationId xmlns:a16="http://schemas.microsoft.com/office/drawing/2014/main" id="{B592E064-CA83-85CC-D908-256E9FAC0EEA}"/>
              </a:ext>
            </a:extLst>
          </p:cNvPr>
          <p:cNvGrpSpPr/>
          <p:nvPr/>
        </p:nvGrpSpPr>
        <p:grpSpPr>
          <a:xfrm>
            <a:off x="2884179" y="5132868"/>
            <a:ext cx="8780027" cy="1324289"/>
            <a:chOff x="2130091" y="7300560"/>
            <a:chExt cx="8780027" cy="1324289"/>
          </a:xfrm>
        </p:grpSpPr>
        <p:sp>
          <p:nvSpPr>
            <p:cNvPr id="10" name="CuadroTexto 9">
              <a:extLst>
                <a:ext uri="{FF2B5EF4-FFF2-40B4-BE49-F238E27FC236}">
                  <a16:creationId xmlns:a16="http://schemas.microsoft.com/office/drawing/2014/main" id="{516624B6-A1AA-62E0-B88B-912FAEFB3554}"/>
                </a:ext>
              </a:extLst>
            </p:cNvPr>
            <p:cNvSpPr txBox="1"/>
            <p:nvPr/>
          </p:nvSpPr>
          <p:spPr>
            <a:xfrm>
              <a:off x="2181486" y="7886185"/>
              <a:ext cx="8728632"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 la entidad encargada de liderar el proceso de implementación y seguimiento a los ODS. Asimismo, coordina con diferentes entidades públicas en espacios de coordinación la implementación de política nacional y sectorial encaminadas a la consecución de los objetivos nacionales (PND) y los ODS.</a:t>
              </a:r>
              <a:endParaRPr kumimoji="0" lang="es-EC" sz="14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12" name="Rectángulo 11">
              <a:extLst>
                <a:ext uri="{FF2B5EF4-FFF2-40B4-BE49-F238E27FC236}">
                  <a16:creationId xmlns:a16="http://schemas.microsoft.com/office/drawing/2014/main" id="{20F5BDA7-2D31-247D-AEEA-1706D7A9305D}"/>
                </a:ext>
              </a:extLst>
            </p:cNvPr>
            <p:cNvSpPr/>
            <p:nvPr/>
          </p:nvSpPr>
          <p:spPr>
            <a:xfrm>
              <a:off x="2712876" y="7427903"/>
              <a:ext cx="7041542" cy="433334"/>
            </a:xfrm>
            <a:prstGeom prst="rect">
              <a:avLst/>
            </a:prstGeom>
            <a:gradFill flip="none" rotWithShape="1">
              <a:gsLst>
                <a:gs pos="0">
                  <a:srgbClr val="6B55A3">
                    <a:alpha val="0"/>
                  </a:srgbClr>
                </a:gs>
                <a:gs pos="100000">
                  <a:srgbClr val="6B55A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ángulo: esquinas redondeadas 20">
              <a:extLst>
                <a:ext uri="{FF2B5EF4-FFF2-40B4-BE49-F238E27FC236}">
                  <a16:creationId xmlns:a16="http://schemas.microsoft.com/office/drawing/2014/main" id="{7C930A39-0351-388A-4CD1-2259EDB9A5A8}"/>
                </a:ext>
              </a:extLst>
            </p:cNvPr>
            <p:cNvSpPr/>
            <p:nvPr/>
          </p:nvSpPr>
          <p:spPr>
            <a:xfrm>
              <a:off x="2182403" y="7355785"/>
              <a:ext cx="576139" cy="576139"/>
            </a:xfrm>
            <a:prstGeom prst="roundRect">
              <a:avLst/>
            </a:prstGeom>
            <a:solidFill>
              <a:srgbClr val="6B55A3"/>
            </a:solidFill>
            <a:ln>
              <a:noFill/>
            </a:ln>
            <a:effectLst>
              <a:outerShdw blurRad="1651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7" name="CuadroTexto 56">
              <a:extLst>
                <a:ext uri="{FF2B5EF4-FFF2-40B4-BE49-F238E27FC236}">
                  <a16:creationId xmlns:a16="http://schemas.microsoft.com/office/drawing/2014/main" id="{B30ABA67-AD69-18FE-F6D2-2C3893F213F8}"/>
                </a:ext>
              </a:extLst>
            </p:cNvPr>
            <p:cNvSpPr txBox="1"/>
            <p:nvPr/>
          </p:nvSpPr>
          <p:spPr>
            <a:xfrm>
              <a:off x="2797983" y="7535431"/>
              <a:ext cx="3812943" cy="297517"/>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FFFFFF"/>
                  </a:solidFill>
                  <a:effectLst/>
                  <a:uLnTx/>
                  <a:uFillTx/>
                  <a:latin typeface="Barlow Condensed"/>
                  <a:cs typeface="Arial"/>
                  <a:sym typeface="Arial"/>
                </a:rPr>
                <a:t>Secretaría Nacional de Planificación</a:t>
              </a:r>
              <a:endParaRPr kumimoji="0" lang="es-EC" sz="2000" b="1" i="0" u="none" strike="noStrike" kern="0" cap="none" spc="0" normalizeH="0" baseline="0" noProof="0" dirty="0">
                <a:ln>
                  <a:noFill/>
                </a:ln>
                <a:solidFill>
                  <a:srgbClr val="FFFFFF"/>
                </a:solidFill>
                <a:effectLst/>
                <a:uLnTx/>
                <a:uFillTx/>
                <a:latin typeface="Barlow Condensed"/>
                <a:cs typeface="Arial"/>
                <a:sym typeface="Arial"/>
              </a:endParaRPr>
            </a:p>
          </p:txBody>
        </p:sp>
        <p:pic>
          <p:nvPicPr>
            <p:cNvPr id="63" name="Gráfico 62" descr="Círculos con flechas">
              <a:extLst>
                <a:ext uri="{FF2B5EF4-FFF2-40B4-BE49-F238E27FC236}">
                  <a16:creationId xmlns:a16="http://schemas.microsoft.com/office/drawing/2014/main" id="{92992D58-B9AC-5E3B-E4AA-5742C05BC2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30091" y="7300560"/>
              <a:ext cx="677945" cy="677945"/>
            </a:xfrm>
            <a:prstGeom prst="rect">
              <a:avLst/>
            </a:prstGeom>
          </p:spPr>
        </p:pic>
      </p:grpSp>
      <p:pic>
        <p:nvPicPr>
          <p:cNvPr id="5" name="Imagen 4">
            <a:extLst>
              <a:ext uri="{FF2B5EF4-FFF2-40B4-BE49-F238E27FC236}">
                <a16:creationId xmlns:a16="http://schemas.microsoft.com/office/drawing/2014/main" id="{FEFC124D-9895-AF3F-A091-AB7E593D0753}"/>
              </a:ext>
            </a:extLst>
          </p:cNvPr>
          <p:cNvPicPr>
            <a:picLocks noChangeAspect="1"/>
          </p:cNvPicPr>
          <p:nvPr/>
        </p:nvPicPr>
        <p:blipFill rotWithShape="1">
          <a:blip r:embed="rId9"/>
          <a:srcRect l="17595" t="10733" r="16482" b="71751"/>
          <a:stretch/>
        </p:blipFill>
        <p:spPr>
          <a:xfrm>
            <a:off x="9574429" y="6179949"/>
            <a:ext cx="2552014" cy="678051"/>
          </a:xfrm>
          <a:prstGeom prst="rect">
            <a:avLst/>
          </a:prstGeom>
        </p:spPr>
      </p:pic>
    </p:spTree>
    <p:extLst>
      <p:ext uri="{BB962C8B-B14F-4D97-AF65-F5344CB8AC3E}">
        <p14:creationId xmlns:p14="http://schemas.microsoft.com/office/powerpoint/2010/main" val="1776014801"/>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5871886"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Hoja de Ruta – Examen Nacional Voluntario 2024 </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7" name="CuadroTexto 66">
            <a:extLst>
              <a:ext uri="{FF2B5EF4-FFF2-40B4-BE49-F238E27FC236}">
                <a16:creationId xmlns:a16="http://schemas.microsoft.com/office/drawing/2014/main" id="{0BEEA017-637D-EAB5-71BE-9F79129756E5}"/>
              </a:ext>
            </a:extLst>
          </p:cNvPr>
          <p:cNvSpPr txBox="1"/>
          <p:nvPr/>
        </p:nvSpPr>
        <p:spPr>
          <a:xfrm>
            <a:off x="331639" y="1154163"/>
            <a:ext cx="2894283"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Durante todo el proceso de construcción del ENV 2024, se contó con el </a:t>
            </a:r>
            <a:r>
              <a:rPr kumimoji="0" lang="es-ES" sz="1600" b="1"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acompañamiento del PNUD</a:t>
            </a:r>
            <a:r>
              <a:rPr kumimoji="0" lang="es-ES"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con quienes se han mantenido reuniones periódicas para conocer los avances en el documento.</a:t>
            </a:r>
            <a:endParaRPr kumimoji="0" lang="es-EC" sz="1600" b="0" i="0" u="none" strike="noStrike" kern="0" cap="none" spc="0" normalizeH="0" baseline="0" noProof="0" dirty="0">
              <a:ln>
                <a:noFill/>
              </a:ln>
              <a:solidFill>
                <a:srgbClr val="000040"/>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 name="Conector recto 5">
            <a:extLst>
              <a:ext uri="{FF2B5EF4-FFF2-40B4-BE49-F238E27FC236}">
                <a16:creationId xmlns:a16="http://schemas.microsoft.com/office/drawing/2014/main" id="{698D0B97-2F00-3FF2-E27D-0CFCDCA6AA83}"/>
              </a:ext>
            </a:extLst>
          </p:cNvPr>
          <p:cNvCxnSpPr>
            <a:cxnSpLocks/>
            <a:stCxn id="121" idx="1"/>
          </p:cNvCxnSpPr>
          <p:nvPr/>
        </p:nvCxnSpPr>
        <p:spPr>
          <a:xfrm>
            <a:off x="3704931" y="2052532"/>
            <a:ext cx="7315419" cy="31533"/>
          </a:xfrm>
          <a:prstGeom prst="line">
            <a:avLst/>
          </a:prstGeom>
          <a:ln w="415925" cap="rnd">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Arco 7">
            <a:extLst>
              <a:ext uri="{FF2B5EF4-FFF2-40B4-BE49-F238E27FC236}">
                <a16:creationId xmlns:a16="http://schemas.microsoft.com/office/drawing/2014/main" id="{59CF6308-F487-817F-5617-2E0D2B4915D0}"/>
              </a:ext>
            </a:extLst>
          </p:cNvPr>
          <p:cNvSpPr/>
          <p:nvPr/>
        </p:nvSpPr>
        <p:spPr>
          <a:xfrm>
            <a:off x="9905426" y="2084066"/>
            <a:ext cx="1788696" cy="1788696"/>
          </a:xfrm>
          <a:prstGeom prst="arc">
            <a:avLst>
              <a:gd name="adj1" fmla="val 16200000"/>
              <a:gd name="adj2" fmla="val 5411776"/>
            </a:avLst>
          </a:prstGeom>
          <a:ln w="415925" cap="rnd">
            <a:gradFill flip="none" rotWithShape="1">
              <a:gsLst>
                <a:gs pos="22000">
                  <a:srgbClr val="704E9A"/>
                </a:gs>
                <a:gs pos="52000">
                  <a:schemeClr val="accent1">
                    <a:lumMod val="45000"/>
                    <a:lumOff val="55000"/>
                  </a:schemeClr>
                </a:gs>
                <a:gs pos="74000">
                  <a:schemeClr val="accent1">
                    <a:lumMod val="45000"/>
                    <a:lumOff val="55000"/>
                  </a:schemeClr>
                </a:gs>
                <a:gs pos="100000">
                  <a:schemeClr val="accent1">
                    <a:lumMod val="30000"/>
                    <a:lumOff val="7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9" name="Conector recto 8">
            <a:extLst>
              <a:ext uri="{FF2B5EF4-FFF2-40B4-BE49-F238E27FC236}">
                <a16:creationId xmlns:a16="http://schemas.microsoft.com/office/drawing/2014/main" id="{BA93C21F-2A38-CB18-6164-B8B2532F0AEE}"/>
              </a:ext>
            </a:extLst>
          </p:cNvPr>
          <p:cNvCxnSpPr>
            <a:cxnSpLocks/>
          </p:cNvCxnSpPr>
          <p:nvPr/>
        </p:nvCxnSpPr>
        <p:spPr>
          <a:xfrm>
            <a:off x="2073249" y="5597284"/>
            <a:ext cx="8980221" cy="0"/>
          </a:xfrm>
          <a:prstGeom prst="line">
            <a:avLst/>
          </a:prstGeom>
          <a:ln w="415925" cap="rnd">
            <a:gradFill flip="none" rotWithShape="1">
              <a:gsLst>
                <a:gs pos="19000">
                  <a:srgbClr val="3E8AC9"/>
                </a:gs>
                <a:gs pos="48000">
                  <a:schemeClr val="accent1">
                    <a:lumMod val="45000"/>
                    <a:lumOff val="55000"/>
                  </a:schemeClr>
                </a:gs>
                <a:gs pos="100000">
                  <a:srgbClr val="3E2E6D"/>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36FEDF62-54E7-DD75-76FC-F7B54030C49D}"/>
              </a:ext>
            </a:extLst>
          </p:cNvPr>
          <p:cNvCxnSpPr>
            <a:cxnSpLocks/>
          </p:cNvCxnSpPr>
          <p:nvPr/>
        </p:nvCxnSpPr>
        <p:spPr>
          <a:xfrm>
            <a:off x="2201586" y="3872762"/>
            <a:ext cx="8674386" cy="0"/>
          </a:xfrm>
          <a:prstGeom prst="line">
            <a:avLst/>
          </a:prstGeom>
          <a:ln w="415925" cap="rnd">
            <a:gradFill flip="none" rotWithShape="1">
              <a:gsLst>
                <a:gs pos="100000">
                  <a:srgbClr val="704E9A"/>
                </a:gs>
                <a:gs pos="50000">
                  <a:schemeClr val="accent1">
                    <a:lumMod val="45000"/>
                    <a:lumOff val="55000"/>
                  </a:schemeClr>
                </a:gs>
                <a:gs pos="8000">
                  <a:srgbClr val="03878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Arco 10">
            <a:extLst>
              <a:ext uri="{FF2B5EF4-FFF2-40B4-BE49-F238E27FC236}">
                <a16:creationId xmlns:a16="http://schemas.microsoft.com/office/drawing/2014/main" id="{314E3D3F-1D14-1603-EFB8-8C7A7EEDB200}"/>
              </a:ext>
            </a:extLst>
          </p:cNvPr>
          <p:cNvSpPr/>
          <p:nvPr/>
        </p:nvSpPr>
        <p:spPr>
          <a:xfrm rot="10800000">
            <a:off x="1382900" y="3873026"/>
            <a:ext cx="1709672" cy="1709672"/>
          </a:xfrm>
          <a:prstGeom prst="arc">
            <a:avLst>
              <a:gd name="adj1" fmla="val 16200000"/>
              <a:gd name="adj2" fmla="val 5411776"/>
            </a:avLst>
          </a:prstGeom>
          <a:ln w="415925" cap="rnd">
            <a:gradFill flip="none" rotWithShape="1">
              <a:gsLst>
                <a:gs pos="19000">
                  <a:srgbClr val="038783"/>
                </a:gs>
                <a:gs pos="100000">
                  <a:srgbClr val="3E8AC9"/>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4" name="Grupo 13">
            <a:extLst>
              <a:ext uri="{FF2B5EF4-FFF2-40B4-BE49-F238E27FC236}">
                <a16:creationId xmlns:a16="http://schemas.microsoft.com/office/drawing/2014/main" id="{29C242C5-82EA-6BE4-30D5-9476AF154BCA}"/>
              </a:ext>
            </a:extLst>
          </p:cNvPr>
          <p:cNvGrpSpPr/>
          <p:nvPr/>
        </p:nvGrpSpPr>
        <p:grpSpPr>
          <a:xfrm>
            <a:off x="3473698" y="1245528"/>
            <a:ext cx="678361" cy="622237"/>
            <a:chOff x="3887499" y="-1268923"/>
            <a:chExt cx="930432" cy="853453"/>
          </a:xfrm>
        </p:grpSpPr>
        <p:sp>
          <p:nvSpPr>
            <p:cNvPr id="15" name="Elipse 14">
              <a:extLst>
                <a:ext uri="{FF2B5EF4-FFF2-40B4-BE49-F238E27FC236}">
                  <a16:creationId xmlns:a16="http://schemas.microsoft.com/office/drawing/2014/main" id="{A747E2EA-C211-2838-CEC3-A0CC4B105B2C}"/>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Elipse 15">
              <a:extLst>
                <a:ext uri="{FF2B5EF4-FFF2-40B4-BE49-F238E27FC236}">
                  <a16:creationId xmlns:a16="http://schemas.microsoft.com/office/drawing/2014/main" id="{D55A7851-77FE-F08E-737E-C6D350B35EA2}"/>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Gráfico 16" descr="Marca">
              <a:extLst>
                <a:ext uri="{FF2B5EF4-FFF2-40B4-BE49-F238E27FC236}">
                  <a16:creationId xmlns:a16="http://schemas.microsoft.com/office/drawing/2014/main" id="{C8807560-4423-325F-CBC8-311EE812E8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8761" y="-1268923"/>
              <a:ext cx="669170" cy="669170"/>
            </a:xfrm>
            <a:prstGeom prst="rect">
              <a:avLst/>
            </a:prstGeom>
          </p:spPr>
        </p:pic>
        <p:sp>
          <p:nvSpPr>
            <p:cNvPr id="18" name="Elipse 17">
              <a:extLst>
                <a:ext uri="{FF2B5EF4-FFF2-40B4-BE49-F238E27FC236}">
                  <a16:creationId xmlns:a16="http://schemas.microsoft.com/office/drawing/2014/main" id="{61CC4158-C708-CD5A-0EB0-DC95972AB130}"/>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 name="Grupo 20">
            <a:extLst>
              <a:ext uri="{FF2B5EF4-FFF2-40B4-BE49-F238E27FC236}">
                <a16:creationId xmlns:a16="http://schemas.microsoft.com/office/drawing/2014/main" id="{D1F8BD1D-F44B-3346-3B6E-E8C91903BC6B}"/>
              </a:ext>
            </a:extLst>
          </p:cNvPr>
          <p:cNvGrpSpPr/>
          <p:nvPr/>
        </p:nvGrpSpPr>
        <p:grpSpPr>
          <a:xfrm>
            <a:off x="7518680" y="1245528"/>
            <a:ext cx="678361" cy="622237"/>
            <a:chOff x="3887499" y="-1268923"/>
            <a:chExt cx="930432" cy="853453"/>
          </a:xfrm>
        </p:grpSpPr>
        <p:sp>
          <p:nvSpPr>
            <p:cNvPr id="22" name="Elipse 21">
              <a:extLst>
                <a:ext uri="{FF2B5EF4-FFF2-40B4-BE49-F238E27FC236}">
                  <a16:creationId xmlns:a16="http://schemas.microsoft.com/office/drawing/2014/main" id="{6E87B6AE-E8D5-D75E-FF92-71B47657BFA6}"/>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Elipse 22">
              <a:extLst>
                <a:ext uri="{FF2B5EF4-FFF2-40B4-BE49-F238E27FC236}">
                  <a16:creationId xmlns:a16="http://schemas.microsoft.com/office/drawing/2014/main" id="{7EA3B10B-2BD5-B90F-739F-DB4D03D73BC0}"/>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4" name="Gráfico 23" descr="Marca">
              <a:extLst>
                <a:ext uri="{FF2B5EF4-FFF2-40B4-BE49-F238E27FC236}">
                  <a16:creationId xmlns:a16="http://schemas.microsoft.com/office/drawing/2014/main" id="{DC01A3C7-8540-DCAE-E6A2-A3829A2965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8761" y="-1268923"/>
              <a:ext cx="669170" cy="669170"/>
            </a:xfrm>
            <a:prstGeom prst="rect">
              <a:avLst/>
            </a:prstGeom>
          </p:spPr>
        </p:pic>
        <p:sp>
          <p:nvSpPr>
            <p:cNvPr id="27" name="Elipse 26">
              <a:extLst>
                <a:ext uri="{FF2B5EF4-FFF2-40B4-BE49-F238E27FC236}">
                  <a16:creationId xmlns:a16="http://schemas.microsoft.com/office/drawing/2014/main" id="{D8CE90AA-7590-E6E4-4599-0570B5BFE0C5}"/>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8" name="Grupo 67">
            <a:extLst>
              <a:ext uri="{FF2B5EF4-FFF2-40B4-BE49-F238E27FC236}">
                <a16:creationId xmlns:a16="http://schemas.microsoft.com/office/drawing/2014/main" id="{20574ED3-071D-C732-A8DA-A59A2921C545}"/>
              </a:ext>
            </a:extLst>
          </p:cNvPr>
          <p:cNvGrpSpPr/>
          <p:nvPr/>
        </p:nvGrpSpPr>
        <p:grpSpPr>
          <a:xfrm>
            <a:off x="9778465" y="2973110"/>
            <a:ext cx="678361" cy="622237"/>
            <a:chOff x="3887499" y="-1268923"/>
            <a:chExt cx="930432" cy="853453"/>
          </a:xfrm>
        </p:grpSpPr>
        <p:sp>
          <p:nvSpPr>
            <p:cNvPr id="70" name="Elipse 69">
              <a:extLst>
                <a:ext uri="{FF2B5EF4-FFF2-40B4-BE49-F238E27FC236}">
                  <a16:creationId xmlns:a16="http://schemas.microsoft.com/office/drawing/2014/main" id="{FEF20414-AE8A-2741-624A-27EDFB496DFE}"/>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Elipse 70">
              <a:extLst>
                <a:ext uri="{FF2B5EF4-FFF2-40B4-BE49-F238E27FC236}">
                  <a16:creationId xmlns:a16="http://schemas.microsoft.com/office/drawing/2014/main" id="{F6970FEE-3BC4-8761-6419-481B8B864F64}"/>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2" name="Gráfico 71" descr="Marca">
              <a:extLst>
                <a:ext uri="{FF2B5EF4-FFF2-40B4-BE49-F238E27FC236}">
                  <a16:creationId xmlns:a16="http://schemas.microsoft.com/office/drawing/2014/main" id="{5B25E183-1E42-D3F6-4082-CA7284212A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8761" y="-1268923"/>
              <a:ext cx="669170" cy="669170"/>
            </a:xfrm>
            <a:prstGeom prst="rect">
              <a:avLst/>
            </a:prstGeom>
          </p:spPr>
        </p:pic>
        <p:sp>
          <p:nvSpPr>
            <p:cNvPr id="73" name="Elipse 72">
              <a:extLst>
                <a:ext uri="{FF2B5EF4-FFF2-40B4-BE49-F238E27FC236}">
                  <a16:creationId xmlns:a16="http://schemas.microsoft.com/office/drawing/2014/main" id="{E535CB8A-C177-0B11-F374-22A941606BB1}"/>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6" name="Grupo 75">
            <a:extLst>
              <a:ext uri="{FF2B5EF4-FFF2-40B4-BE49-F238E27FC236}">
                <a16:creationId xmlns:a16="http://schemas.microsoft.com/office/drawing/2014/main" id="{DE0362F9-3CCC-0C35-73E2-8B1648633AC2}"/>
              </a:ext>
            </a:extLst>
          </p:cNvPr>
          <p:cNvGrpSpPr/>
          <p:nvPr/>
        </p:nvGrpSpPr>
        <p:grpSpPr>
          <a:xfrm>
            <a:off x="4531027" y="4713080"/>
            <a:ext cx="678361" cy="622237"/>
            <a:chOff x="3887499" y="-1268923"/>
            <a:chExt cx="930432" cy="853453"/>
          </a:xfrm>
        </p:grpSpPr>
        <p:sp>
          <p:nvSpPr>
            <p:cNvPr id="77" name="Elipse 76">
              <a:extLst>
                <a:ext uri="{FF2B5EF4-FFF2-40B4-BE49-F238E27FC236}">
                  <a16:creationId xmlns:a16="http://schemas.microsoft.com/office/drawing/2014/main" id="{61F47BFE-DEDA-FB45-CA35-D018FDA6E2A0}"/>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Elipse 77">
              <a:extLst>
                <a:ext uri="{FF2B5EF4-FFF2-40B4-BE49-F238E27FC236}">
                  <a16:creationId xmlns:a16="http://schemas.microsoft.com/office/drawing/2014/main" id="{D8110565-7195-12C2-E013-CE64757BB23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9" name="Gráfico 78" descr="Marca">
              <a:extLst>
                <a:ext uri="{FF2B5EF4-FFF2-40B4-BE49-F238E27FC236}">
                  <a16:creationId xmlns:a16="http://schemas.microsoft.com/office/drawing/2014/main" id="{DA9DD47D-466E-9B17-C27F-75BA30A210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8761" y="-1268923"/>
              <a:ext cx="669170" cy="669170"/>
            </a:xfrm>
            <a:prstGeom prst="rect">
              <a:avLst/>
            </a:prstGeom>
          </p:spPr>
        </p:pic>
        <p:sp>
          <p:nvSpPr>
            <p:cNvPr id="80" name="Elipse 79">
              <a:extLst>
                <a:ext uri="{FF2B5EF4-FFF2-40B4-BE49-F238E27FC236}">
                  <a16:creationId xmlns:a16="http://schemas.microsoft.com/office/drawing/2014/main" id="{75C6B39A-887A-EF99-C198-D9ED2B2EDAC0}"/>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3" name="Grupo 82">
            <a:extLst>
              <a:ext uri="{FF2B5EF4-FFF2-40B4-BE49-F238E27FC236}">
                <a16:creationId xmlns:a16="http://schemas.microsoft.com/office/drawing/2014/main" id="{B84DDF98-DFA8-0276-82B1-8719F6F729AD}"/>
              </a:ext>
            </a:extLst>
          </p:cNvPr>
          <p:cNvGrpSpPr/>
          <p:nvPr/>
        </p:nvGrpSpPr>
        <p:grpSpPr>
          <a:xfrm>
            <a:off x="4390711" y="2973110"/>
            <a:ext cx="678361" cy="622237"/>
            <a:chOff x="3887499" y="-1268923"/>
            <a:chExt cx="930432" cy="853453"/>
          </a:xfrm>
        </p:grpSpPr>
        <p:sp>
          <p:nvSpPr>
            <p:cNvPr id="84" name="Elipse 83">
              <a:extLst>
                <a:ext uri="{FF2B5EF4-FFF2-40B4-BE49-F238E27FC236}">
                  <a16:creationId xmlns:a16="http://schemas.microsoft.com/office/drawing/2014/main" id="{96240A8E-ABB2-D58E-EF25-BD3CB3F95708}"/>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Elipse 84">
              <a:extLst>
                <a:ext uri="{FF2B5EF4-FFF2-40B4-BE49-F238E27FC236}">
                  <a16:creationId xmlns:a16="http://schemas.microsoft.com/office/drawing/2014/main" id="{43955EFE-84A6-7477-B93C-AD1521F3C12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6" name="Gráfico 85" descr="Marca">
              <a:extLst>
                <a:ext uri="{FF2B5EF4-FFF2-40B4-BE49-F238E27FC236}">
                  <a16:creationId xmlns:a16="http://schemas.microsoft.com/office/drawing/2014/main" id="{F5D4B9B1-F636-8B5A-7D79-C31F5AA1F1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8761" y="-1268923"/>
              <a:ext cx="669170" cy="669170"/>
            </a:xfrm>
            <a:prstGeom prst="rect">
              <a:avLst/>
            </a:prstGeom>
          </p:spPr>
        </p:pic>
        <p:sp>
          <p:nvSpPr>
            <p:cNvPr id="87" name="Elipse 86">
              <a:extLst>
                <a:ext uri="{FF2B5EF4-FFF2-40B4-BE49-F238E27FC236}">
                  <a16:creationId xmlns:a16="http://schemas.microsoft.com/office/drawing/2014/main" id="{62492CA1-186F-0E17-6788-61719BE75216}"/>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9" name="Grupo 88">
            <a:extLst>
              <a:ext uri="{FF2B5EF4-FFF2-40B4-BE49-F238E27FC236}">
                <a16:creationId xmlns:a16="http://schemas.microsoft.com/office/drawing/2014/main" id="{54F8C91A-3E77-438D-5BD5-15C7EFCA2880}"/>
              </a:ext>
            </a:extLst>
          </p:cNvPr>
          <p:cNvGrpSpPr/>
          <p:nvPr/>
        </p:nvGrpSpPr>
        <p:grpSpPr>
          <a:xfrm>
            <a:off x="10779548" y="4692212"/>
            <a:ext cx="678361" cy="622237"/>
            <a:chOff x="3887499" y="-1268923"/>
            <a:chExt cx="930432" cy="853453"/>
          </a:xfrm>
        </p:grpSpPr>
        <p:sp>
          <p:nvSpPr>
            <p:cNvPr id="90" name="Elipse 89">
              <a:extLst>
                <a:ext uri="{FF2B5EF4-FFF2-40B4-BE49-F238E27FC236}">
                  <a16:creationId xmlns:a16="http://schemas.microsoft.com/office/drawing/2014/main" id="{60B2DF17-D85F-0581-33E8-5103844D71A7}"/>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Elipse 90">
              <a:extLst>
                <a:ext uri="{FF2B5EF4-FFF2-40B4-BE49-F238E27FC236}">
                  <a16:creationId xmlns:a16="http://schemas.microsoft.com/office/drawing/2014/main" id="{3DA6AB50-F4E1-9733-3477-CFEEF144E1F1}"/>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2" name="Gráfico 91" descr="Marca">
              <a:extLst>
                <a:ext uri="{FF2B5EF4-FFF2-40B4-BE49-F238E27FC236}">
                  <a16:creationId xmlns:a16="http://schemas.microsoft.com/office/drawing/2014/main" id="{C206096F-3CBA-727D-591D-AC4A1A716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8761" y="-1268923"/>
              <a:ext cx="669170" cy="669170"/>
            </a:xfrm>
            <a:prstGeom prst="rect">
              <a:avLst/>
            </a:prstGeom>
          </p:spPr>
        </p:pic>
        <p:sp>
          <p:nvSpPr>
            <p:cNvPr id="93" name="Elipse 92">
              <a:extLst>
                <a:ext uri="{FF2B5EF4-FFF2-40B4-BE49-F238E27FC236}">
                  <a16:creationId xmlns:a16="http://schemas.microsoft.com/office/drawing/2014/main" id="{50A70EAF-5C95-4299-3CC0-CBD4D64718BB}"/>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07" name="Google Shape;94;p4">
            <a:extLst>
              <a:ext uri="{FF2B5EF4-FFF2-40B4-BE49-F238E27FC236}">
                <a16:creationId xmlns:a16="http://schemas.microsoft.com/office/drawing/2014/main" id="{326E3D63-EE75-DA8C-3B85-03C9467584E5}"/>
              </a:ext>
            </a:extLst>
          </p:cNvPr>
          <p:cNvSpPr txBox="1"/>
          <p:nvPr/>
        </p:nvSpPr>
        <p:spPr>
          <a:xfrm>
            <a:off x="4208062" y="1066008"/>
            <a:ext cx="2514488" cy="575558"/>
          </a:xfrm>
          <a:prstGeom prst="rect">
            <a:avLst/>
          </a:prstGeom>
          <a:noFill/>
          <a:ln>
            <a:noFill/>
          </a:ln>
          <a:effectLst/>
        </p:spPr>
        <p:txBody>
          <a:bodyPr spcFirstLastPara="1" wrap="square" lIns="21357" tIns="10676" rIns="21357" bIns="10676" anchor="t" anchorCtr="0">
            <a:spAutoFit/>
          </a:bodyPr>
          <a:lstStyle/>
          <a:p>
            <a:pPr marL="0" marR="0" lvl="0" indent="0" algn="l" defTabSz="392554" rtl="0" eaLnBrk="1" fontAlgn="auto" latinLnBrk="0" hangingPunct="1">
              <a:lnSpc>
                <a:spcPct val="100000"/>
              </a:lnSpc>
              <a:spcBef>
                <a:spcPts val="0"/>
              </a:spcBef>
              <a:spcAft>
                <a:spcPts val="0"/>
              </a:spcAft>
              <a:buClr>
                <a:srgbClr val="000000"/>
              </a:buClr>
              <a:buSzTx/>
              <a:buFont typeface="Arial"/>
              <a:buNone/>
              <a:tabLst/>
              <a:defRPr/>
            </a:pPr>
            <a:r>
              <a:rPr kumimoji="0" lang="es-EC"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Coordinación con PNUD-SNP </a:t>
            </a:r>
          </a:p>
          <a:p>
            <a:pPr marL="0" marR="0" lvl="0" indent="0" algn="l" defTabSz="392554" rtl="0" eaLnBrk="1" fontAlgn="auto" latinLnBrk="0" hangingPunct="1">
              <a:lnSpc>
                <a:spcPct val="100000"/>
              </a:lnSpc>
              <a:spcBef>
                <a:spcPts val="0"/>
              </a:spcBef>
              <a:spcAft>
                <a:spcPts val="0"/>
              </a:spcAft>
              <a:buClr>
                <a:srgbClr val="000000"/>
              </a:buClr>
              <a:buSzTx/>
              <a:buFont typeface="Arial"/>
              <a:buNone/>
              <a:tabLst/>
              <a:defRPr/>
            </a:pPr>
            <a:r>
              <a:rPr kumimoji="0" lang="es-EC"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(Hoja de ruta)</a:t>
            </a:r>
          </a:p>
        </p:txBody>
      </p:sp>
      <p:sp>
        <p:nvSpPr>
          <p:cNvPr id="110" name="Google Shape;94;p4">
            <a:extLst>
              <a:ext uri="{FF2B5EF4-FFF2-40B4-BE49-F238E27FC236}">
                <a16:creationId xmlns:a16="http://schemas.microsoft.com/office/drawing/2014/main" id="{D8993183-07C7-1BBC-4B3C-BD88EF1817C9}"/>
              </a:ext>
            </a:extLst>
          </p:cNvPr>
          <p:cNvSpPr txBox="1"/>
          <p:nvPr/>
        </p:nvSpPr>
        <p:spPr>
          <a:xfrm>
            <a:off x="8225011" y="1035043"/>
            <a:ext cx="2685798" cy="852557"/>
          </a:xfrm>
          <a:prstGeom prst="rect">
            <a:avLst/>
          </a:prstGeom>
          <a:noFill/>
          <a:ln>
            <a:noFill/>
          </a:ln>
          <a:effectLst/>
        </p:spPr>
        <p:txBody>
          <a:bodyPr spcFirstLastPara="1" wrap="square" lIns="21357" tIns="10676" rIns="21357" bIns="10676" anchor="t" anchorCtr="0">
            <a:spAutoFit/>
          </a:bodyPr>
          <a:lstStyle/>
          <a:p>
            <a:pPr marL="0" marR="0" lvl="0" indent="0" algn="ctr" defTabSz="392554"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Recopilación de información estadística y acciones realizadas por las instituciones</a:t>
            </a:r>
          </a:p>
        </p:txBody>
      </p:sp>
      <p:sp>
        <p:nvSpPr>
          <p:cNvPr id="120" name="Google Shape;94;p4">
            <a:extLst>
              <a:ext uri="{FF2B5EF4-FFF2-40B4-BE49-F238E27FC236}">
                <a16:creationId xmlns:a16="http://schemas.microsoft.com/office/drawing/2014/main" id="{3B92D3E2-30D0-D20E-6F40-BA929D977EDD}"/>
              </a:ext>
            </a:extLst>
          </p:cNvPr>
          <p:cNvSpPr txBox="1"/>
          <p:nvPr/>
        </p:nvSpPr>
        <p:spPr>
          <a:xfrm>
            <a:off x="6568209" y="3035237"/>
            <a:ext cx="3556975" cy="575558"/>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Talleres con actores para recopilación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de iniciativas</a:t>
            </a:r>
            <a:endParaRPr kumimoji="0" sz="1600" b="1" i="0" u="none" strike="noStrike" kern="0" cap="none" spc="0" normalizeH="0" baseline="0" noProof="0" dirty="0">
              <a:ln>
                <a:noFill/>
              </a:ln>
              <a:solidFill>
                <a:srgbClr val="000000"/>
              </a:solidFill>
              <a:effectLst/>
              <a:uLnTx/>
              <a:uFillTx/>
              <a:latin typeface="Barlow Condensed" panose="00000506000000000000" pitchFamily="2" charset="0"/>
              <a:ea typeface="Barlow Condensed"/>
              <a:cs typeface="Barlow Condensed"/>
              <a:sym typeface="Barlow Condensed"/>
            </a:endParaRPr>
          </a:p>
        </p:txBody>
      </p:sp>
      <p:sp>
        <p:nvSpPr>
          <p:cNvPr id="121" name="Google Shape;94;p4">
            <a:extLst>
              <a:ext uri="{FF2B5EF4-FFF2-40B4-BE49-F238E27FC236}">
                <a16:creationId xmlns:a16="http://schemas.microsoft.com/office/drawing/2014/main" id="{FD27F6A1-C478-5EDD-8ACB-F4DE79C8154F}"/>
              </a:ext>
            </a:extLst>
          </p:cNvPr>
          <p:cNvSpPr txBox="1"/>
          <p:nvPr/>
        </p:nvSpPr>
        <p:spPr>
          <a:xfrm>
            <a:off x="3704931" y="1887863"/>
            <a:ext cx="1456058" cy="329337"/>
          </a:xfrm>
          <a:prstGeom prst="rect">
            <a:avLst/>
          </a:prstGeom>
          <a:noFill/>
          <a:ln>
            <a:noFill/>
          </a:ln>
          <a:effectLst/>
        </p:spPr>
        <p:txBody>
          <a:bodyPr spcFirstLastPara="1" wrap="square" lIns="21357" tIns="10676" rIns="21357" bIns="10676" anchor="t" anchorCtr="0">
            <a:spAutoFit/>
          </a:bodyPr>
          <a:lstStyle/>
          <a:p>
            <a:pPr marL="0" marR="0" lvl="0" indent="0" algn="ctr" defTabSz="392554" rtl="0" eaLnBrk="1" fontAlgn="auto" latinLnBrk="0" hangingPunct="1">
              <a:lnSpc>
                <a:spcPct val="100000"/>
              </a:lnSpc>
              <a:spcBef>
                <a:spcPts val="0"/>
              </a:spcBef>
              <a:spcAft>
                <a:spcPts val="0"/>
              </a:spcAft>
              <a:buClr>
                <a:srgbClr val="000000"/>
              </a:buClr>
              <a:buSzTx/>
              <a:buFont typeface="Arial"/>
              <a:buNone/>
              <a:tabLst/>
              <a:defRPr/>
            </a:pPr>
            <a:r>
              <a:rPr kumimoji="0" lang="es-EC" sz="2000" b="1"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Ene /2024</a:t>
            </a:r>
            <a:endParaRPr kumimoji="0" sz="2000" b="1" i="0" u="none" strike="noStrike" kern="0" cap="none" spc="0" normalizeH="0" baseline="0" noProof="0" dirty="0">
              <a:ln>
                <a:noFill/>
              </a:ln>
              <a:solidFill>
                <a:srgbClr val="000000"/>
              </a:solidFill>
              <a:effectLst/>
              <a:uLnTx/>
              <a:uFillTx/>
              <a:latin typeface="Barlow Condensed" panose="00000506000000000000" pitchFamily="2" charset="0"/>
              <a:ea typeface="Barlow Condensed"/>
              <a:cs typeface="Barlow Condensed"/>
              <a:sym typeface="Barlow Condensed"/>
            </a:endParaRPr>
          </a:p>
        </p:txBody>
      </p:sp>
      <p:sp>
        <p:nvSpPr>
          <p:cNvPr id="122" name="Google Shape;94;p4">
            <a:extLst>
              <a:ext uri="{FF2B5EF4-FFF2-40B4-BE49-F238E27FC236}">
                <a16:creationId xmlns:a16="http://schemas.microsoft.com/office/drawing/2014/main" id="{C508D393-95DE-B135-2F5E-1B0F52AF1B4E}"/>
              </a:ext>
            </a:extLst>
          </p:cNvPr>
          <p:cNvSpPr txBox="1"/>
          <p:nvPr/>
        </p:nvSpPr>
        <p:spPr>
          <a:xfrm>
            <a:off x="8593437" y="1887863"/>
            <a:ext cx="1456058" cy="329337"/>
          </a:xfrm>
          <a:prstGeom prst="rect">
            <a:avLst/>
          </a:prstGeom>
          <a:noFill/>
          <a:ln>
            <a:noFill/>
          </a:ln>
          <a:effectLst/>
        </p:spPr>
        <p:txBody>
          <a:bodyPr spcFirstLastPara="1" wrap="square" lIns="21357" tIns="10676" rIns="21357" bIns="10676" anchor="t" anchorCtr="0">
            <a:spAutoFit/>
          </a:bodyPr>
          <a:lstStyle/>
          <a:p>
            <a:pPr marL="0" marR="0" lvl="0" indent="0" algn="ctr" defTabSz="392554" rtl="0" eaLnBrk="1" fontAlgn="auto" latinLnBrk="0" hangingPunct="1">
              <a:lnSpc>
                <a:spcPct val="100000"/>
              </a:lnSpc>
              <a:spcBef>
                <a:spcPts val="0"/>
              </a:spcBef>
              <a:spcAft>
                <a:spcPts val="0"/>
              </a:spcAft>
              <a:buClr>
                <a:srgbClr val="000000"/>
              </a:buClr>
              <a:buSzTx/>
              <a:buFont typeface="Arial"/>
              <a:buNone/>
              <a:tabLst/>
              <a:defRPr/>
            </a:pPr>
            <a:r>
              <a:rPr kumimoji="0" lang="es-EC" sz="2000" b="1"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Ene- Mar/24</a:t>
            </a:r>
          </a:p>
        </p:txBody>
      </p:sp>
      <p:sp>
        <p:nvSpPr>
          <p:cNvPr id="123" name="Google Shape;94;p4">
            <a:extLst>
              <a:ext uri="{FF2B5EF4-FFF2-40B4-BE49-F238E27FC236}">
                <a16:creationId xmlns:a16="http://schemas.microsoft.com/office/drawing/2014/main" id="{28518C39-61B6-070B-4E59-543C8ED90AA3}"/>
              </a:ext>
            </a:extLst>
          </p:cNvPr>
          <p:cNvSpPr txBox="1"/>
          <p:nvPr/>
        </p:nvSpPr>
        <p:spPr>
          <a:xfrm>
            <a:off x="2548384" y="5415800"/>
            <a:ext cx="1879096" cy="329337"/>
          </a:xfrm>
          <a:prstGeom prst="rect">
            <a:avLst/>
          </a:prstGeom>
          <a:noFill/>
          <a:ln>
            <a:noFill/>
          </a:ln>
          <a:effectLst/>
        </p:spPr>
        <p:txBody>
          <a:bodyPr spcFirstLastPara="1" wrap="square" lIns="21357" tIns="10676" rIns="21357" bIns="10676" anchor="t" anchorCtr="0">
            <a:spAutoFit/>
          </a:bodyPr>
          <a:lstStyle/>
          <a:p>
            <a:pPr marL="0" marR="0" lvl="0" indent="0" algn="ctr" defTabSz="392554" rtl="0" eaLnBrk="1" fontAlgn="auto" latinLnBrk="0" hangingPunct="1">
              <a:lnSpc>
                <a:spcPct val="100000"/>
              </a:lnSpc>
              <a:spcBef>
                <a:spcPts val="0"/>
              </a:spcBef>
              <a:spcAft>
                <a:spcPts val="0"/>
              </a:spcAft>
              <a:buClr>
                <a:srgbClr val="000000"/>
              </a:buClr>
              <a:buSzTx/>
              <a:buFont typeface="Arial"/>
              <a:buNone/>
              <a:tabLst/>
              <a:defRPr/>
            </a:pPr>
            <a:r>
              <a:rPr kumimoji="0" lang="es-EC" sz="20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Mar -May /2024</a:t>
            </a:r>
            <a:endParaRPr kumimoji="0" sz="20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a:cs typeface="Barlow Condensed"/>
              <a:sym typeface="Barlow Condensed"/>
            </a:endParaRPr>
          </a:p>
        </p:txBody>
      </p:sp>
      <p:sp>
        <p:nvSpPr>
          <p:cNvPr id="124" name="Google Shape;94;p4">
            <a:extLst>
              <a:ext uri="{FF2B5EF4-FFF2-40B4-BE49-F238E27FC236}">
                <a16:creationId xmlns:a16="http://schemas.microsoft.com/office/drawing/2014/main" id="{F2C1E88A-EA29-3CB4-E930-C5F4BCA47269}"/>
              </a:ext>
            </a:extLst>
          </p:cNvPr>
          <p:cNvSpPr txBox="1"/>
          <p:nvPr/>
        </p:nvSpPr>
        <p:spPr>
          <a:xfrm>
            <a:off x="8087911" y="3708226"/>
            <a:ext cx="1456058" cy="329337"/>
          </a:xfrm>
          <a:prstGeom prst="rect">
            <a:avLst/>
          </a:prstGeom>
          <a:noFill/>
          <a:ln>
            <a:noFill/>
          </a:ln>
          <a:effectLst/>
        </p:spPr>
        <p:txBody>
          <a:bodyPr spcFirstLastPara="1" wrap="square" lIns="21357" tIns="10676" rIns="21357" bIns="10676" anchor="t" anchorCtr="0">
            <a:spAutoFit/>
          </a:bodyPr>
          <a:lstStyle/>
          <a:p>
            <a:pPr marL="0" marR="0" lvl="0" indent="0" algn="ctr" defTabSz="392554" rtl="0" eaLnBrk="1" fontAlgn="auto" latinLnBrk="0" hangingPunct="1">
              <a:lnSpc>
                <a:spcPct val="100000"/>
              </a:lnSpc>
              <a:spcBef>
                <a:spcPts val="0"/>
              </a:spcBef>
              <a:spcAft>
                <a:spcPts val="0"/>
              </a:spcAft>
              <a:buClr>
                <a:srgbClr val="000000"/>
              </a:buClr>
              <a:buSzTx/>
              <a:buFont typeface="Arial"/>
              <a:buNone/>
              <a:tabLst/>
              <a:defRPr/>
            </a:pPr>
            <a:r>
              <a:rPr kumimoji="0" lang="es-EC" sz="20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Mar /24</a:t>
            </a:r>
          </a:p>
        </p:txBody>
      </p:sp>
      <p:sp>
        <p:nvSpPr>
          <p:cNvPr id="125" name="Google Shape;94;p4">
            <a:extLst>
              <a:ext uri="{FF2B5EF4-FFF2-40B4-BE49-F238E27FC236}">
                <a16:creationId xmlns:a16="http://schemas.microsoft.com/office/drawing/2014/main" id="{F78E87E8-19B0-4942-A57E-23DEAC18EA10}"/>
              </a:ext>
            </a:extLst>
          </p:cNvPr>
          <p:cNvSpPr txBox="1"/>
          <p:nvPr/>
        </p:nvSpPr>
        <p:spPr>
          <a:xfrm>
            <a:off x="2584124" y="3691989"/>
            <a:ext cx="1456058" cy="329337"/>
          </a:xfrm>
          <a:prstGeom prst="rect">
            <a:avLst/>
          </a:prstGeom>
          <a:noFill/>
          <a:ln>
            <a:noFill/>
          </a:ln>
          <a:effectLst/>
        </p:spPr>
        <p:txBody>
          <a:bodyPr spcFirstLastPara="1" wrap="square" lIns="21357" tIns="10676" rIns="21357" bIns="10676" anchor="t" anchorCtr="0">
            <a:spAutoFit/>
          </a:bodyPr>
          <a:lstStyle/>
          <a:p>
            <a:pPr marL="0" marR="0" lvl="0" indent="0" algn="ctr" defTabSz="392554" rtl="0" eaLnBrk="1" fontAlgn="auto" latinLnBrk="0" hangingPunct="1">
              <a:lnSpc>
                <a:spcPct val="100000"/>
              </a:lnSpc>
              <a:spcBef>
                <a:spcPts val="0"/>
              </a:spcBef>
              <a:spcAft>
                <a:spcPts val="0"/>
              </a:spcAft>
              <a:buClr>
                <a:srgbClr val="000000"/>
              </a:buClr>
              <a:buSzTx/>
              <a:buFont typeface="Arial"/>
              <a:buNone/>
              <a:tabLst/>
              <a:defRPr/>
            </a:pPr>
            <a:r>
              <a:rPr kumimoji="0" lang="es-EC" sz="20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Abr /2024</a:t>
            </a:r>
            <a:endParaRPr kumimoji="0" sz="20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a:cs typeface="Barlow Condensed"/>
              <a:sym typeface="Barlow Condensed"/>
            </a:endParaRPr>
          </a:p>
        </p:txBody>
      </p:sp>
      <p:sp>
        <p:nvSpPr>
          <p:cNvPr id="126" name="Google Shape;94;p4">
            <a:extLst>
              <a:ext uri="{FF2B5EF4-FFF2-40B4-BE49-F238E27FC236}">
                <a16:creationId xmlns:a16="http://schemas.microsoft.com/office/drawing/2014/main" id="{7FE9528E-D3AA-6EA5-633F-7E2AD6086894}"/>
              </a:ext>
            </a:extLst>
          </p:cNvPr>
          <p:cNvSpPr txBox="1"/>
          <p:nvPr/>
        </p:nvSpPr>
        <p:spPr>
          <a:xfrm>
            <a:off x="9240917" y="5408995"/>
            <a:ext cx="1456058" cy="329337"/>
          </a:xfrm>
          <a:prstGeom prst="rect">
            <a:avLst/>
          </a:prstGeom>
          <a:noFill/>
          <a:ln>
            <a:noFill/>
          </a:ln>
          <a:effectLst/>
        </p:spPr>
        <p:txBody>
          <a:bodyPr spcFirstLastPara="1" wrap="square" lIns="21357" tIns="10676" rIns="21357" bIns="10676" anchor="t" anchorCtr="0">
            <a:spAutoFit/>
          </a:bodyPr>
          <a:lstStyle/>
          <a:p>
            <a:pPr marL="0" marR="0" lvl="0" indent="0" algn="ctr" defTabSz="392554" rtl="0" eaLnBrk="1" fontAlgn="auto" latinLnBrk="0" hangingPunct="1">
              <a:lnSpc>
                <a:spcPct val="100000"/>
              </a:lnSpc>
              <a:spcBef>
                <a:spcPts val="0"/>
              </a:spcBef>
              <a:spcAft>
                <a:spcPts val="0"/>
              </a:spcAft>
              <a:buClr>
                <a:srgbClr val="000000"/>
              </a:buClr>
              <a:buSzTx/>
              <a:buFont typeface="Arial"/>
              <a:buNone/>
              <a:tabLst/>
              <a:defRPr/>
            </a:pPr>
            <a:r>
              <a:rPr kumimoji="0" lang="es-EC" sz="20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Jul /24</a:t>
            </a:r>
          </a:p>
        </p:txBody>
      </p:sp>
      <p:sp>
        <p:nvSpPr>
          <p:cNvPr id="127" name="Google Shape;94;p4">
            <a:extLst>
              <a:ext uri="{FF2B5EF4-FFF2-40B4-BE49-F238E27FC236}">
                <a16:creationId xmlns:a16="http://schemas.microsoft.com/office/drawing/2014/main" id="{B5DBF1A9-158B-5983-6725-F7AFAE0C40BB}"/>
              </a:ext>
            </a:extLst>
          </p:cNvPr>
          <p:cNvSpPr txBox="1"/>
          <p:nvPr/>
        </p:nvSpPr>
        <p:spPr>
          <a:xfrm>
            <a:off x="2447829" y="4780640"/>
            <a:ext cx="2050881" cy="575558"/>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Construcción Examen Nacional Voluntario</a:t>
            </a:r>
            <a:endParaRPr kumimoji="0" sz="1600" b="1" i="0" u="none" strike="noStrike" kern="0" cap="none" spc="0" normalizeH="0" baseline="0" noProof="0" dirty="0">
              <a:ln>
                <a:noFill/>
              </a:ln>
              <a:solidFill>
                <a:srgbClr val="000000"/>
              </a:solidFill>
              <a:effectLst/>
              <a:uLnTx/>
              <a:uFillTx/>
              <a:latin typeface="Barlow Condensed" panose="00000506000000000000" pitchFamily="2" charset="0"/>
              <a:ea typeface="Barlow Condensed"/>
              <a:cs typeface="Barlow Condensed"/>
              <a:sym typeface="Barlow Condensed"/>
            </a:endParaRPr>
          </a:p>
        </p:txBody>
      </p:sp>
      <p:sp>
        <p:nvSpPr>
          <p:cNvPr id="128" name="Google Shape;94;p4">
            <a:extLst>
              <a:ext uri="{FF2B5EF4-FFF2-40B4-BE49-F238E27FC236}">
                <a16:creationId xmlns:a16="http://schemas.microsoft.com/office/drawing/2014/main" id="{35A84B6E-EF14-DD08-CD85-82159BC60067}"/>
              </a:ext>
            </a:extLst>
          </p:cNvPr>
          <p:cNvSpPr txBox="1"/>
          <p:nvPr/>
        </p:nvSpPr>
        <p:spPr>
          <a:xfrm>
            <a:off x="2494717" y="3019133"/>
            <a:ext cx="1738754" cy="575558"/>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Participación en el Foro Regional </a:t>
            </a:r>
          </a:p>
        </p:txBody>
      </p:sp>
      <p:sp>
        <p:nvSpPr>
          <p:cNvPr id="129" name="Google Shape;94;p4">
            <a:extLst>
              <a:ext uri="{FF2B5EF4-FFF2-40B4-BE49-F238E27FC236}">
                <a16:creationId xmlns:a16="http://schemas.microsoft.com/office/drawing/2014/main" id="{9F6F7659-AEEF-2D35-9FEB-A4B8575A7CBE}"/>
              </a:ext>
            </a:extLst>
          </p:cNvPr>
          <p:cNvSpPr txBox="1"/>
          <p:nvPr/>
        </p:nvSpPr>
        <p:spPr>
          <a:xfrm>
            <a:off x="8779118" y="4739293"/>
            <a:ext cx="2162910" cy="575558"/>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Presentación ante el Foro Político de Alto Nivel</a:t>
            </a:r>
          </a:p>
        </p:txBody>
      </p:sp>
      <p:grpSp>
        <p:nvGrpSpPr>
          <p:cNvPr id="7" name="Grupo 6">
            <a:extLst>
              <a:ext uri="{FF2B5EF4-FFF2-40B4-BE49-F238E27FC236}">
                <a16:creationId xmlns:a16="http://schemas.microsoft.com/office/drawing/2014/main" id="{B2BF79AA-EB8E-C532-970C-FF7693F9F7C5}"/>
              </a:ext>
            </a:extLst>
          </p:cNvPr>
          <p:cNvGrpSpPr/>
          <p:nvPr/>
        </p:nvGrpSpPr>
        <p:grpSpPr>
          <a:xfrm>
            <a:off x="7742619" y="4683342"/>
            <a:ext cx="678361" cy="622237"/>
            <a:chOff x="3887499" y="-1268923"/>
            <a:chExt cx="930432" cy="853453"/>
          </a:xfrm>
        </p:grpSpPr>
        <p:sp>
          <p:nvSpPr>
            <p:cNvPr id="12" name="Elipse 11">
              <a:extLst>
                <a:ext uri="{FF2B5EF4-FFF2-40B4-BE49-F238E27FC236}">
                  <a16:creationId xmlns:a16="http://schemas.microsoft.com/office/drawing/2014/main" id="{3FC544CE-59B0-938C-9B72-7BFE3FCE747E}"/>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Elipse 12">
              <a:extLst>
                <a:ext uri="{FF2B5EF4-FFF2-40B4-BE49-F238E27FC236}">
                  <a16:creationId xmlns:a16="http://schemas.microsoft.com/office/drawing/2014/main" id="{85414C5C-9CCA-CAA6-6B47-093E98ABD197}"/>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Gráfico 18" descr="Marca">
              <a:extLst>
                <a:ext uri="{FF2B5EF4-FFF2-40B4-BE49-F238E27FC236}">
                  <a16:creationId xmlns:a16="http://schemas.microsoft.com/office/drawing/2014/main" id="{F7A0E284-2CB7-C9C1-A725-98BC701536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8761" y="-1268923"/>
              <a:ext cx="669170" cy="669170"/>
            </a:xfrm>
            <a:prstGeom prst="rect">
              <a:avLst/>
            </a:prstGeom>
          </p:spPr>
        </p:pic>
        <p:sp>
          <p:nvSpPr>
            <p:cNvPr id="20" name="Elipse 19">
              <a:extLst>
                <a:ext uri="{FF2B5EF4-FFF2-40B4-BE49-F238E27FC236}">
                  <a16:creationId xmlns:a16="http://schemas.microsoft.com/office/drawing/2014/main" id="{854E65CD-E548-729D-DB8D-92F4DE1CE691}"/>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Google Shape;94;p4">
            <a:extLst>
              <a:ext uri="{FF2B5EF4-FFF2-40B4-BE49-F238E27FC236}">
                <a16:creationId xmlns:a16="http://schemas.microsoft.com/office/drawing/2014/main" id="{C74DD616-620A-92D9-935D-CFDF2ECD6C00}"/>
              </a:ext>
            </a:extLst>
          </p:cNvPr>
          <p:cNvSpPr txBox="1"/>
          <p:nvPr/>
        </p:nvSpPr>
        <p:spPr>
          <a:xfrm>
            <a:off x="5759976" y="5386062"/>
            <a:ext cx="1879096" cy="329337"/>
          </a:xfrm>
          <a:prstGeom prst="rect">
            <a:avLst/>
          </a:prstGeom>
          <a:noFill/>
          <a:ln>
            <a:noFill/>
          </a:ln>
          <a:effectLst/>
        </p:spPr>
        <p:txBody>
          <a:bodyPr spcFirstLastPara="1" wrap="square" lIns="21357" tIns="10676" rIns="21357" bIns="10676" anchor="t" anchorCtr="0">
            <a:spAutoFit/>
          </a:bodyPr>
          <a:lstStyle/>
          <a:p>
            <a:pPr marL="0" marR="0" lvl="0" indent="0" algn="ctr" defTabSz="392554" rtl="0" eaLnBrk="1" fontAlgn="auto" latinLnBrk="0" hangingPunct="1">
              <a:lnSpc>
                <a:spcPct val="100000"/>
              </a:lnSpc>
              <a:spcBef>
                <a:spcPts val="0"/>
              </a:spcBef>
              <a:spcAft>
                <a:spcPts val="0"/>
              </a:spcAft>
              <a:buClr>
                <a:srgbClr val="000000"/>
              </a:buClr>
              <a:buSzTx/>
              <a:buFont typeface="Arial"/>
              <a:buNone/>
              <a:tabLst/>
              <a:defRPr/>
            </a:pPr>
            <a:r>
              <a:rPr kumimoji="0" lang="es-EC" sz="20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May /2024</a:t>
            </a:r>
            <a:endParaRPr kumimoji="0" sz="20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a:cs typeface="Barlow Condensed"/>
              <a:sym typeface="Barlow Condensed"/>
            </a:endParaRPr>
          </a:p>
        </p:txBody>
      </p:sp>
      <p:sp>
        <p:nvSpPr>
          <p:cNvPr id="26" name="Google Shape;94;p4">
            <a:extLst>
              <a:ext uri="{FF2B5EF4-FFF2-40B4-BE49-F238E27FC236}">
                <a16:creationId xmlns:a16="http://schemas.microsoft.com/office/drawing/2014/main" id="{BAFDC711-2854-B5B4-0E0D-70BF36E0C81C}"/>
              </a:ext>
            </a:extLst>
          </p:cNvPr>
          <p:cNvSpPr txBox="1"/>
          <p:nvPr/>
        </p:nvSpPr>
        <p:spPr>
          <a:xfrm>
            <a:off x="5659421" y="4750902"/>
            <a:ext cx="2050881" cy="575558"/>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Retroalimentación por parte del SNU</a:t>
            </a:r>
            <a:endParaRPr kumimoji="0" sz="1600" b="1" i="0" u="none" strike="noStrike" kern="0" cap="none" spc="0" normalizeH="0" baseline="0" noProof="0" dirty="0">
              <a:ln>
                <a:noFill/>
              </a:ln>
              <a:solidFill>
                <a:srgbClr val="000000"/>
              </a:solidFill>
              <a:effectLst/>
              <a:uLnTx/>
              <a:uFillTx/>
              <a:latin typeface="Barlow Condensed" panose="00000506000000000000" pitchFamily="2" charset="0"/>
              <a:ea typeface="Barlow Condensed"/>
              <a:cs typeface="Barlow Condensed"/>
              <a:sym typeface="Barlow Condensed"/>
            </a:endParaRPr>
          </a:p>
        </p:txBody>
      </p:sp>
      <p:pic>
        <p:nvPicPr>
          <p:cNvPr id="5" name="Imagen 4">
            <a:extLst>
              <a:ext uri="{FF2B5EF4-FFF2-40B4-BE49-F238E27FC236}">
                <a16:creationId xmlns:a16="http://schemas.microsoft.com/office/drawing/2014/main" id="{C11E9872-665D-7CF5-DD72-4FEB72916B08}"/>
              </a:ext>
            </a:extLst>
          </p:cNvPr>
          <p:cNvPicPr>
            <a:picLocks noChangeAspect="1"/>
          </p:cNvPicPr>
          <p:nvPr/>
        </p:nvPicPr>
        <p:blipFill rotWithShape="1">
          <a:blip r:embed="rId5"/>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372687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7" name="Imagen 16">
            <a:extLst>
              <a:ext uri="{FF2B5EF4-FFF2-40B4-BE49-F238E27FC236}">
                <a16:creationId xmlns:a16="http://schemas.microsoft.com/office/drawing/2014/main" id="{A9F47987-AD0E-4702-D7B9-932C849ABBD2}"/>
              </a:ext>
            </a:extLst>
          </p:cNvPr>
          <p:cNvPicPr>
            <a:picLocks noChangeAspect="1"/>
          </p:cNvPicPr>
          <p:nvPr/>
        </p:nvPicPr>
        <p:blipFill>
          <a:blip r:embed="rId3"/>
          <a:stretch>
            <a:fillRect/>
          </a:stretch>
        </p:blipFill>
        <p:spPr>
          <a:xfrm>
            <a:off x="7163774" y="2164778"/>
            <a:ext cx="7629736" cy="7629736"/>
          </a:xfrm>
          <a:prstGeom prst="rect">
            <a:avLst/>
          </a:prstGeom>
        </p:spPr>
      </p:pic>
      <p:sp>
        <p:nvSpPr>
          <p:cNvPr id="4" name="Rectángulo 3">
            <a:extLst>
              <a:ext uri="{FF2B5EF4-FFF2-40B4-BE49-F238E27FC236}">
                <a16:creationId xmlns:a16="http://schemas.microsoft.com/office/drawing/2014/main" id="{0DFD6D2A-8173-5490-4FFA-11392FE44C54}"/>
              </a:ext>
            </a:extLst>
          </p:cNvPr>
          <p:cNvSpPr/>
          <p:nvPr/>
        </p:nvSpPr>
        <p:spPr>
          <a:xfrm>
            <a:off x="7145098" y="2164778"/>
            <a:ext cx="6455708" cy="6404643"/>
          </a:xfrm>
          <a:prstGeom prst="rect">
            <a:avLst/>
          </a:prstGeom>
          <a:gradFill>
            <a:gsLst>
              <a:gs pos="36000">
                <a:schemeClr val="bg1">
                  <a:alpha val="94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Rectángulo 56">
            <a:extLst>
              <a:ext uri="{FF2B5EF4-FFF2-40B4-BE49-F238E27FC236}">
                <a16:creationId xmlns:a16="http://schemas.microsoft.com/office/drawing/2014/main" id="{28E69642-8444-BEDB-9CC1-8614663231EB}"/>
              </a:ext>
            </a:extLst>
          </p:cNvPr>
          <p:cNvSpPr/>
          <p:nvPr/>
        </p:nvSpPr>
        <p:spPr>
          <a:xfrm>
            <a:off x="0" y="0"/>
            <a:ext cx="9715500" cy="6858000"/>
          </a:xfrm>
          <a:prstGeom prst="rect">
            <a:avLst/>
          </a:prstGeom>
          <a:gradFill flip="none" rotWithShape="1">
            <a:gsLst>
              <a:gs pos="100000">
                <a:srgbClr val="9DD8F0"/>
              </a:gs>
              <a:gs pos="3670">
                <a:schemeClr val="bg1">
                  <a:alpha val="0"/>
                </a:schemeClr>
              </a:gs>
              <a:gs pos="65000">
                <a:schemeClr val="accent1">
                  <a:lumMod val="5000"/>
                  <a:lumOff val="9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upo 1">
            <a:extLst>
              <a:ext uri="{FF2B5EF4-FFF2-40B4-BE49-F238E27FC236}">
                <a16:creationId xmlns:a16="http://schemas.microsoft.com/office/drawing/2014/main" id="{B6644F1E-44AF-4234-B066-6CEFA8FA9762}"/>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4" name="CuadroTexto 63">
            <a:extLst>
              <a:ext uri="{FF2B5EF4-FFF2-40B4-BE49-F238E27FC236}">
                <a16:creationId xmlns:a16="http://schemas.microsoft.com/office/drawing/2014/main" id="{AF120D4B-9C90-4B92-9FEB-BB319ED1917C}"/>
              </a:ext>
            </a:extLst>
          </p:cNvPr>
          <p:cNvSpPr txBox="1"/>
          <p:nvPr/>
        </p:nvSpPr>
        <p:spPr>
          <a:xfrm>
            <a:off x="2505218" y="341481"/>
            <a:ext cx="6642043" cy="913070"/>
          </a:xfrm>
          <a:prstGeom prst="rect">
            <a:avLst/>
          </a:prstGeom>
          <a:noFill/>
        </p:spPr>
        <p:txBody>
          <a:bodyPr wrap="square" rtlCol="0">
            <a:spAutoFit/>
          </a:bodyPr>
          <a:lstStyle/>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sp>
        <p:nvSpPr>
          <p:cNvPr id="3" name="Google Shape;62;p14">
            <a:extLst>
              <a:ext uri="{FF2B5EF4-FFF2-40B4-BE49-F238E27FC236}">
                <a16:creationId xmlns:a16="http://schemas.microsoft.com/office/drawing/2014/main" id="{76BC29E8-04D2-FFEA-26DE-21DF47BC5173}"/>
              </a:ext>
            </a:extLst>
          </p:cNvPr>
          <p:cNvSpPr txBox="1"/>
          <p:nvPr/>
        </p:nvSpPr>
        <p:spPr>
          <a:xfrm>
            <a:off x="649239" y="113197"/>
            <a:ext cx="2693198"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Tabla de Contenido</a:t>
            </a:r>
          </a:p>
        </p:txBody>
      </p:sp>
      <p:grpSp>
        <p:nvGrpSpPr>
          <p:cNvPr id="12" name="Grupo 11">
            <a:extLst>
              <a:ext uri="{FF2B5EF4-FFF2-40B4-BE49-F238E27FC236}">
                <a16:creationId xmlns:a16="http://schemas.microsoft.com/office/drawing/2014/main" id="{8F4C114F-FFCB-42BB-F2B8-D80FB244BC63}"/>
              </a:ext>
            </a:extLst>
          </p:cNvPr>
          <p:cNvGrpSpPr/>
          <p:nvPr/>
        </p:nvGrpSpPr>
        <p:grpSpPr>
          <a:xfrm>
            <a:off x="4724415" y="2754456"/>
            <a:ext cx="4427655" cy="584775"/>
            <a:chOff x="6098532" y="1281517"/>
            <a:chExt cx="5456205" cy="584775"/>
          </a:xfrm>
        </p:grpSpPr>
        <p:sp>
          <p:nvSpPr>
            <p:cNvPr id="48" name="Oval 4">
              <a:extLst>
                <a:ext uri="{FF2B5EF4-FFF2-40B4-BE49-F238E27FC236}">
                  <a16:creationId xmlns:a16="http://schemas.microsoft.com/office/drawing/2014/main" id="{05F0AA12-0BC6-BFD2-A68E-C86B8C2D0F64}"/>
                </a:ext>
              </a:extLst>
            </p:cNvPr>
            <p:cNvSpPr/>
            <p:nvPr/>
          </p:nvSpPr>
          <p:spPr>
            <a:xfrm>
              <a:off x="6098532" y="1445293"/>
              <a:ext cx="288000" cy="288000"/>
            </a:xfrm>
            <a:prstGeom prst="ellipse">
              <a:avLst/>
            </a:prstGeom>
            <a:solidFill>
              <a:srgbClr val="009D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00" b="0" i="0" u="none" strike="noStrike" kern="0" cap="none" spc="0" normalizeH="0" baseline="0" noProof="0" dirty="0">
                <a:ln>
                  <a:noFill/>
                </a:ln>
                <a:solidFill>
                  <a:srgbClr val="FFFFFF"/>
                </a:solidFill>
                <a:effectLst/>
                <a:uLnTx/>
                <a:uFillTx/>
                <a:latin typeface="Arial"/>
                <a:ea typeface="맑은 고딕" panose="020B0503020000020004" pitchFamily="34" charset="-127"/>
                <a:cs typeface="+mn-cs"/>
                <a:sym typeface="Arial"/>
              </a:endParaRPr>
            </a:p>
          </p:txBody>
        </p:sp>
        <p:sp>
          <p:nvSpPr>
            <p:cNvPr id="49" name="TextBox 9">
              <a:hlinkClick r:id="rId4" action="ppaction://hlinksldjump"/>
              <a:extLst>
                <a:ext uri="{FF2B5EF4-FFF2-40B4-BE49-F238E27FC236}">
                  <a16:creationId xmlns:a16="http://schemas.microsoft.com/office/drawing/2014/main" id="{BC900E06-5C0E-B33F-0E38-8184645BD6AC}"/>
                </a:ext>
              </a:extLst>
            </p:cNvPr>
            <p:cNvSpPr txBox="1"/>
            <p:nvPr/>
          </p:nvSpPr>
          <p:spPr>
            <a:xfrm>
              <a:off x="6552611" y="1281517"/>
              <a:ext cx="803599" cy="584775"/>
            </a:xfrm>
            <a:prstGeom prst="rect">
              <a:avLst/>
            </a:prstGeom>
            <a:solidFill>
              <a:srgbClr val="009DD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3200" b="1" i="0" u="none" strike="noStrike" kern="0" cap="none" spc="0" normalizeH="0" baseline="0" noProof="0" dirty="0">
                  <a:ln>
                    <a:noFill/>
                  </a:ln>
                  <a:solidFill>
                    <a:srgbClr val="FFFFFF"/>
                  </a:solidFill>
                  <a:effectLst/>
                  <a:uLnTx/>
                  <a:uFillTx/>
                  <a:latin typeface="Arial"/>
                  <a:cs typeface="Arial" pitchFamily="34" charset="0"/>
                  <a:sym typeface="Arial"/>
                </a:rPr>
                <a:t>01</a:t>
              </a:r>
              <a:endParaRPr kumimoji="0" lang="ko-KR" altLang="en-US" sz="3200" b="1" i="0" u="none" strike="noStrike" kern="0" cap="none" spc="0" normalizeH="0" baseline="0" noProof="0" dirty="0">
                <a:ln>
                  <a:noFill/>
                </a:ln>
                <a:solidFill>
                  <a:srgbClr val="FFFFFF"/>
                </a:solidFill>
                <a:effectLst/>
                <a:uLnTx/>
                <a:uFillTx/>
                <a:latin typeface="Arial"/>
                <a:cs typeface="Arial" pitchFamily="34" charset="0"/>
                <a:sym typeface="Arial"/>
              </a:endParaRPr>
            </a:p>
          </p:txBody>
        </p:sp>
        <p:sp>
          <p:nvSpPr>
            <p:cNvPr id="50" name="TextBox 16">
              <a:extLst>
                <a:ext uri="{FF2B5EF4-FFF2-40B4-BE49-F238E27FC236}">
                  <a16:creationId xmlns:a16="http://schemas.microsoft.com/office/drawing/2014/main" id="{FA8D3167-D54D-1F06-FB52-F5854D69BFDC}"/>
                </a:ext>
              </a:extLst>
            </p:cNvPr>
            <p:cNvSpPr txBox="1"/>
            <p:nvPr/>
          </p:nvSpPr>
          <p:spPr>
            <a:xfrm>
              <a:off x="7522289" y="1364867"/>
              <a:ext cx="40324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altLang="ko-KR" sz="2000" b="1" i="0" u="none" strike="noStrike" kern="0" cap="none" spc="0" normalizeH="0" baseline="0" noProof="0" dirty="0">
                  <a:ln>
                    <a:noFill/>
                  </a:ln>
                  <a:solidFill>
                    <a:srgbClr val="000000">
                      <a:lumMod val="75000"/>
                      <a:lumOff val="25000"/>
                    </a:srgbClr>
                  </a:solidFill>
                  <a:effectLst/>
                  <a:uLnTx/>
                  <a:uFillTx/>
                  <a:latin typeface="Barlow Condensed" panose="00000506000000000000" pitchFamily="2" charset="0"/>
                  <a:cs typeface="Arial" pitchFamily="34" charset="0"/>
                  <a:sym typeface="Arial"/>
                </a:rPr>
                <a:t>Marco Normativo</a:t>
              </a:r>
            </a:p>
          </p:txBody>
        </p:sp>
      </p:grpSp>
      <p:grpSp>
        <p:nvGrpSpPr>
          <p:cNvPr id="13" name="Grupo 12">
            <a:extLst>
              <a:ext uri="{FF2B5EF4-FFF2-40B4-BE49-F238E27FC236}">
                <a16:creationId xmlns:a16="http://schemas.microsoft.com/office/drawing/2014/main" id="{C8D1E8D9-1A46-A494-564A-9C9955A52AF8}"/>
              </a:ext>
            </a:extLst>
          </p:cNvPr>
          <p:cNvGrpSpPr/>
          <p:nvPr/>
        </p:nvGrpSpPr>
        <p:grpSpPr>
          <a:xfrm>
            <a:off x="4812907" y="3491739"/>
            <a:ext cx="4440674" cy="584775"/>
            <a:chOff x="6098532" y="1281517"/>
            <a:chExt cx="5472249" cy="584775"/>
          </a:xfrm>
        </p:grpSpPr>
        <p:sp>
          <p:nvSpPr>
            <p:cNvPr id="39" name="Oval 4">
              <a:extLst>
                <a:ext uri="{FF2B5EF4-FFF2-40B4-BE49-F238E27FC236}">
                  <a16:creationId xmlns:a16="http://schemas.microsoft.com/office/drawing/2014/main" id="{F8516D5F-DB69-AC46-7A8F-E2AC7BB6AAC6}"/>
                </a:ext>
              </a:extLst>
            </p:cNvPr>
            <p:cNvSpPr/>
            <p:nvPr/>
          </p:nvSpPr>
          <p:spPr>
            <a:xfrm>
              <a:off x="6098532" y="1445293"/>
              <a:ext cx="288000" cy="288000"/>
            </a:xfrm>
            <a:prstGeom prst="ellipse">
              <a:avLst/>
            </a:prstGeom>
            <a:solidFill>
              <a:srgbClr val="009D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00" b="0" i="0" u="none" strike="noStrike" kern="0" cap="none" spc="0" normalizeH="0" baseline="0" noProof="0" dirty="0">
                <a:ln>
                  <a:noFill/>
                </a:ln>
                <a:solidFill>
                  <a:srgbClr val="FFFFFF"/>
                </a:solidFill>
                <a:effectLst/>
                <a:uLnTx/>
                <a:uFillTx/>
                <a:latin typeface="Arial"/>
                <a:ea typeface="맑은 고딕" panose="020B0503020000020004" pitchFamily="34" charset="-127"/>
                <a:cs typeface="+mn-cs"/>
                <a:sym typeface="Arial"/>
              </a:endParaRPr>
            </a:p>
          </p:txBody>
        </p:sp>
        <p:sp>
          <p:nvSpPr>
            <p:cNvPr id="40" name="TextBox 9">
              <a:hlinkClick r:id="rId5" action="ppaction://hlinksldjump"/>
              <a:extLst>
                <a:ext uri="{FF2B5EF4-FFF2-40B4-BE49-F238E27FC236}">
                  <a16:creationId xmlns:a16="http://schemas.microsoft.com/office/drawing/2014/main" id="{04B9F4F5-EC4A-1056-8D9F-8418CA19B235}"/>
                </a:ext>
              </a:extLst>
            </p:cNvPr>
            <p:cNvSpPr txBox="1"/>
            <p:nvPr/>
          </p:nvSpPr>
          <p:spPr>
            <a:xfrm>
              <a:off x="6552611" y="1281517"/>
              <a:ext cx="803599" cy="584775"/>
            </a:xfrm>
            <a:prstGeom prst="rect">
              <a:avLst/>
            </a:prstGeom>
            <a:solidFill>
              <a:srgbClr val="009DD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3200" b="1" i="0" u="none" strike="noStrike" kern="0" cap="none" spc="0" normalizeH="0" baseline="0" noProof="0" dirty="0">
                  <a:ln>
                    <a:noFill/>
                  </a:ln>
                  <a:solidFill>
                    <a:srgbClr val="FFFFFF"/>
                  </a:solidFill>
                  <a:effectLst/>
                  <a:uLnTx/>
                  <a:uFillTx/>
                  <a:latin typeface="Arial"/>
                  <a:cs typeface="Arial" pitchFamily="34" charset="0"/>
                  <a:sym typeface="Arial"/>
                </a:rPr>
                <a:t>02</a:t>
              </a:r>
              <a:endParaRPr kumimoji="0" lang="ko-KR" altLang="en-US" sz="3200" b="1" i="0" u="none" strike="noStrike" kern="0" cap="none" spc="0" normalizeH="0" baseline="0" noProof="0" dirty="0">
                <a:ln>
                  <a:noFill/>
                </a:ln>
                <a:solidFill>
                  <a:srgbClr val="FFFFFF"/>
                </a:solidFill>
                <a:effectLst/>
                <a:uLnTx/>
                <a:uFillTx/>
                <a:latin typeface="Arial"/>
                <a:cs typeface="Arial" pitchFamily="34" charset="0"/>
                <a:sym typeface="Arial"/>
              </a:endParaRPr>
            </a:p>
          </p:txBody>
        </p:sp>
        <p:sp>
          <p:nvSpPr>
            <p:cNvPr id="41" name="TextBox 16">
              <a:extLst>
                <a:ext uri="{FF2B5EF4-FFF2-40B4-BE49-F238E27FC236}">
                  <a16:creationId xmlns:a16="http://schemas.microsoft.com/office/drawing/2014/main" id="{1251126F-692B-5555-F7F0-DE44C1E71196}"/>
                </a:ext>
              </a:extLst>
            </p:cNvPr>
            <p:cNvSpPr txBox="1"/>
            <p:nvPr/>
          </p:nvSpPr>
          <p:spPr>
            <a:xfrm>
              <a:off x="7522289" y="1379615"/>
              <a:ext cx="4048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altLang="ko-KR" sz="2000" b="1" i="0" u="none" strike="noStrike" kern="0" cap="none" spc="0" normalizeH="0" baseline="0" noProof="0" dirty="0">
                  <a:ln>
                    <a:noFill/>
                  </a:ln>
                  <a:solidFill>
                    <a:srgbClr val="000000">
                      <a:lumMod val="75000"/>
                      <a:lumOff val="25000"/>
                    </a:srgbClr>
                  </a:solidFill>
                  <a:effectLst/>
                  <a:uLnTx/>
                  <a:uFillTx/>
                  <a:latin typeface="Barlow Condensed" panose="00000506000000000000" pitchFamily="2" charset="0"/>
                  <a:cs typeface="Arial" pitchFamily="34" charset="0"/>
                  <a:sym typeface="Arial"/>
                </a:rPr>
                <a:t>Aspectos relevantes</a:t>
              </a:r>
            </a:p>
          </p:txBody>
        </p:sp>
      </p:grpSp>
      <p:grpSp>
        <p:nvGrpSpPr>
          <p:cNvPr id="14" name="Grupo 13">
            <a:extLst>
              <a:ext uri="{FF2B5EF4-FFF2-40B4-BE49-F238E27FC236}">
                <a16:creationId xmlns:a16="http://schemas.microsoft.com/office/drawing/2014/main" id="{06038AB1-B56B-04FB-7D91-FF97BEF1DEEA}"/>
              </a:ext>
            </a:extLst>
          </p:cNvPr>
          <p:cNvGrpSpPr/>
          <p:nvPr/>
        </p:nvGrpSpPr>
        <p:grpSpPr>
          <a:xfrm>
            <a:off x="4916145" y="4189679"/>
            <a:ext cx="4427655" cy="584775"/>
            <a:chOff x="6098532" y="1281517"/>
            <a:chExt cx="5456205" cy="584775"/>
          </a:xfrm>
        </p:grpSpPr>
        <p:sp>
          <p:nvSpPr>
            <p:cNvPr id="30" name="Oval 4">
              <a:extLst>
                <a:ext uri="{FF2B5EF4-FFF2-40B4-BE49-F238E27FC236}">
                  <a16:creationId xmlns:a16="http://schemas.microsoft.com/office/drawing/2014/main" id="{B62806B0-B7DB-3E0C-4DCA-99FFF757288C}"/>
                </a:ext>
              </a:extLst>
            </p:cNvPr>
            <p:cNvSpPr/>
            <p:nvPr/>
          </p:nvSpPr>
          <p:spPr>
            <a:xfrm>
              <a:off x="6098532" y="1445293"/>
              <a:ext cx="288000" cy="288000"/>
            </a:xfrm>
            <a:prstGeom prst="ellipse">
              <a:avLst/>
            </a:prstGeom>
            <a:solidFill>
              <a:srgbClr val="009D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00" b="0" i="0" u="none" strike="noStrike" kern="0" cap="none" spc="0" normalizeH="0" baseline="0" noProof="0" dirty="0">
                <a:ln>
                  <a:noFill/>
                </a:ln>
                <a:solidFill>
                  <a:srgbClr val="FFFFFF"/>
                </a:solidFill>
                <a:effectLst/>
                <a:uLnTx/>
                <a:uFillTx/>
                <a:latin typeface="Arial"/>
                <a:ea typeface="맑은 고딕" panose="020B0503020000020004" pitchFamily="34" charset="-127"/>
                <a:cs typeface="+mn-cs"/>
                <a:sym typeface="Arial"/>
              </a:endParaRPr>
            </a:p>
          </p:txBody>
        </p:sp>
        <p:sp>
          <p:nvSpPr>
            <p:cNvPr id="31" name="TextBox 9">
              <a:hlinkClick r:id="rId6" action="ppaction://hlinksldjump"/>
              <a:extLst>
                <a:ext uri="{FF2B5EF4-FFF2-40B4-BE49-F238E27FC236}">
                  <a16:creationId xmlns:a16="http://schemas.microsoft.com/office/drawing/2014/main" id="{F2F53911-7103-B102-25D0-89F74EBAD985}"/>
                </a:ext>
              </a:extLst>
            </p:cNvPr>
            <p:cNvSpPr txBox="1"/>
            <p:nvPr/>
          </p:nvSpPr>
          <p:spPr>
            <a:xfrm>
              <a:off x="6552611" y="1281517"/>
              <a:ext cx="803599" cy="584775"/>
            </a:xfrm>
            <a:prstGeom prst="rect">
              <a:avLst/>
            </a:prstGeom>
            <a:solidFill>
              <a:srgbClr val="009DD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3200" b="1" i="0" u="none" strike="noStrike" kern="0" cap="none" spc="0" normalizeH="0" baseline="0" noProof="0" dirty="0">
                  <a:ln>
                    <a:noFill/>
                  </a:ln>
                  <a:solidFill>
                    <a:srgbClr val="FFFFFF"/>
                  </a:solidFill>
                  <a:effectLst/>
                  <a:uLnTx/>
                  <a:uFillTx/>
                  <a:latin typeface="Arial"/>
                  <a:cs typeface="Arial" pitchFamily="34" charset="0"/>
                  <a:sym typeface="Arial"/>
                </a:rPr>
                <a:t>03</a:t>
              </a:r>
              <a:endParaRPr kumimoji="0" lang="ko-KR" altLang="en-US" sz="3200" b="1" i="0" u="none" strike="noStrike" kern="0" cap="none" spc="0" normalizeH="0" baseline="0" noProof="0" dirty="0">
                <a:ln>
                  <a:noFill/>
                </a:ln>
                <a:solidFill>
                  <a:srgbClr val="FFFFFF"/>
                </a:solidFill>
                <a:effectLst/>
                <a:uLnTx/>
                <a:uFillTx/>
                <a:latin typeface="Arial"/>
                <a:cs typeface="Arial" pitchFamily="34" charset="0"/>
                <a:sym typeface="Arial"/>
              </a:endParaRPr>
            </a:p>
          </p:txBody>
        </p:sp>
        <p:sp>
          <p:nvSpPr>
            <p:cNvPr id="34" name="TextBox 16">
              <a:extLst>
                <a:ext uri="{FF2B5EF4-FFF2-40B4-BE49-F238E27FC236}">
                  <a16:creationId xmlns:a16="http://schemas.microsoft.com/office/drawing/2014/main" id="{A992C749-B0E5-4495-DFE9-F2A133099FBF}"/>
                </a:ext>
              </a:extLst>
            </p:cNvPr>
            <p:cNvSpPr txBox="1"/>
            <p:nvPr/>
          </p:nvSpPr>
          <p:spPr>
            <a:xfrm>
              <a:off x="7522289" y="1379615"/>
              <a:ext cx="40324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altLang="ko-KR" sz="2000" b="1" i="0" u="none" strike="noStrike" kern="0" cap="none" spc="0" normalizeH="0" baseline="0" noProof="0" dirty="0">
                  <a:ln>
                    <a:noFill/>
                  </a:ln>
                  <a:solidFill>
                    <a:srgbClr val="000000">
                      <a:lumMod val="75000"/>
                      <a:lumOff val="25000"/>
                    </a:srgbClr>
                  </a:solidFill>
                  <a:effectLst/>
                  <a:uLnTx/>
                  <a:uFillTx/>
                  <a:latin typeface="Barlow Condensed" panose="00000506000000000000" pitchFamily="2" charset="0"/>
                  <a:cs typeface="Arial" pitchFamily="34" charset="0"/>
                  <a:sym typeface="Arial"/>
                </a:rPr>
                <a:t>Metodología</a:t>
              </a:r>
            </a:p>
          </p:txBody>
        </p:sp>
      </p:grpSp>
      <p:grpSp>
        <p:nvGrpSpPr>
          <p:cNvPr id="15" name="Grupo 14">
            <a:extLst>
              <a:ext uri="{FF2B5EF4-FFF2-40B4-BE49-F238E27FC236}">
                <a16:creationId xmlns:a16="http://schemas.microsoft.com/office/drawing/2014/main" id="{857A8310-D888-0122-2BED-962EC11C9DA3}"/>
              </a:ext>
            </a:extLst>
          </p:cNvPr>
          <p:cNvGrpSpPr/>
          <p:nvPr/>
        </p:nvGrpSpPr>
        <p:grpSpPr>
          <a:xfrm>
            <a:off x="5004633" y="4910920"/>
            <a:ext cx="4613112" cy="584775"/>
            <a:chOff x="6098532" y="1281517"/>
            <a:chExt cx="5684744" cy="584775"/>
          </a:xfrm>
        </p:grpSpPr>
        <p:sp>
          <p:nvSpPr>
            <p:cNvPr id="24" name="Oval 4">
              <a:extLst>
                <a:ext uri="{FF2B5EF4-FFF2-40B4-BE49-F238E27FC236}">
                  <a16:creationId xmlns:a16="http://schemas.microsoft.com/office/drawing/2014/main" id="{82565D54-D3C9-0D56-DBD2-990C18F6852E}"/>
                </a:ext>
              </a:extLst>
            </p:cNvPr>
            <p:cNvSpPr/>
            <p:nvPr/>
          </p:nvSpPr>
          <p:spPr>
            <a:xfrm>
              <a:off x="6098532" y="1445293"/>
              <a:ext cx="288000" cy="288000"/>
            </a:xfrm>
            <a:prstGeom prst="ellipse">
              <a:avLst/>
            </a:prstGeom>
            <a:solidFill>
              <a:srgbClr val="009D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2400" b="0" i="0" u="none" strike="noStrike" kern="0" cap="none" spc="0" normalizeH="0" baseline="0" noProof="0" dirty="0">
                <a:ln>
                  <a:noFill/>
                </a:ln>
                <a:solidFill>
                  <a:srgbClr val="FFFFFF"/>
                </a:solidFill>
                <a:effectLst/>
                <a:uLnTx/>
                <a:uFillTx/>
                <a:latin typeface="Arial"/>
                <a:ea typeface="맑은 고딕" panose="020B0503020000020004" pitchFamily="34" charset="-127"/>
                <a:cs typeface="+mn-cs"/>
                <a:sym typeface="Arial"/>
              </a:endParaRPr>
            </a:p>
          </p:txBody>
        </p:sp>
        <p:sp>
          <p:nvSpPr>
            <p:cNvPr id="25" name="TextBox 9">
              <a:hlinkClick r:id="rId7" action="ppaction://hlinksldjump"/>
              <a:extLst>
                <a:ext uri="{FF2B5EF4-FFF2-40B4-BE49-F238E27FC236}">
                  <a16:creationId xmlns:a16="http://schemas.microsoft.com/office/drawing/2014/main" id="{C79B6512-AC4A-949F-DD48-86984E63D197}"/>
                </a:ext>
              </a:extLst>
            </p:cNvPr>
            <p:cNvSpPr txBox="1"/>
            <p:nvPr/>
          </p:nvSpPr>
          <p:spPr>
            <a:xfrm>
              <a:off x="6552611" y="1281517"/>
              <a:ext cx="803599" cy="584775"/>
            </a:xfrm>
            <a:prstGeom prst="rect">
              <a:avLst/>
            </a:prstGeom>
            <a:solidFill>
              <a:srgbClr val="009DD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3200" b="1" i="0" u="none" strike="noStrike" kern="0" cap="none" spc="0" normalizeH="0" baseline="0" noProof="0" dirty="0">
                  <a:ln>
                    <a:noFill/>
                  </a:ln>
                  <a:solidFill>
                    <a:srgbClr val="FFFFFF"/>
                  </a:solidFill>
                  <a:effectLst/>
                  <a:uLnTx/>
                  <a:uFillTx/>
                  <a:latin typeface="Arial"/>
                  <a:cs typeface="Arial" pitchFamily="34" charset="0"/>
                  <a:sym typeface="Arial"/>
                </a:rPr>
                <a:t>04</a:t>
              </a:r>
              <a:endParaRPr kumimoji="0" lang="ko-KR" altLang="en-US" sz="3200" b="1" i="0" u="none" strike="noStrike" kern="0" cap="none" spc="0" normalizeH="0" baseline="0" noProof="0" dirty="0">
                <a:ln>
                  <a:noFill/>
                </a:ln>
                <a:solidFill>
                  <a:srgbClr val="FFFFFF"/>
                </a:solidFill>
                <a:effectLst/>
                <a:uLnTx/>
                <a:uFillTx/>
                <a:latin typeface="Arial"/>
                <a:cs typeface="Arial" pitchFamily="34" charset="0"/>
                <a:sym typeface="Arial"/>
              </a:endParaRPr>
            </a:p>
          </p:txBody>
        </p:sp>
        <p:sp>
          <p:nvSpPr>
            <p:cNvPr id="26" name="TextBox 16">
              <a:extLst>
                <a:ext uri="{FF2B5EF4-FFF2-40B4-BE49-F238E27FC236}">
                  <a16:creationId xmlns:a16="http://schemas.microsoft.com/office/drawing/2014/main" id="{53F19A85-19E8-C6D4-C30F-C25413D8F3AF}"/>
                </a:ext>
              </a:extLst>
            </p:cNvPr>
            <p:cNvSpPr txBox="1"/>
            <p:nvPr/>
          </p:nvSpPr>
          <p:spPr>
            <a:xfrm>
              <a:off x="7522289" y="1379615"/>
              <a:ext cx="4260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altLang="ko-KR" sz="2000" b="1" i="0" u="none" strike="noStrike" kern="0" cap="none" spc="0" normalizeH="0" baseline="0" noProof="0" dirty="0">
                  <a:ln>
                    <a:noFill/>
                  </a:ln>
                  <a:solidFill>
                    <a:srgbClr val="000000">
                      <a:lumMod val="75000"/>
                      <a:lumOff val="25000"/>
                    </a:srgbClr>
                  </a:solidFill>
                  <a:effectLst/>
                  <a:uLnTx/>
                  <a:uFillTx/>
                  <a:latin typeface="Barlow Condensed" panose="00000506000000000000" pitchFamily="2" charset="0"/>
                  <a:cs typeface="Arial" pitchFamily="34" charset="0"/>
                  <a:sym typeface="Arial"/>
                </a:rPr>
                <a:t>Desafíos</a:t>
              </a:r>
              <a:endParaRPr kumimoji="0" lang="en-US" altLang="ko-KR" sz="2000" b="1" i="0" u="none" strike="noStrike" kern="0" cap="none" spc="0" normalizeH="0" baseline="0" noProof="0" dirty="0">
                <a:ln>
                  <a:noFill/>
                </a:ln>
                <a:solidFill>
                  <a:srgbClr val="000000">
                    <a:lumMod val="75000"/>
                    <a:lumOff val="25000"/>
                  </a:srgbClr>
                </a:solidFill>
                <a:effectLst/>
                <a:uLnTx/>
                <a:uFillTx/>
                <a:latin typeface="Barlow Condensed" panose="00000506000000000000" pitchFamily="2" charset="0"/>
                <a:cs typeface="Arial" pitchFamily="34" charset="0"/>
                <a:sym typeface="Arial"/>
              </a:endParaRPr>
            </a:p>
          </p:txBody>
        </p:sp>
      </p:grpSp>
      <p:cxnSp>
        <p:nvCxnSpPr>
          <p:cNvPr id="53" name="Conector recto 52">
            <a:extLst>
              <a:ext uri="{FF2B5EF4-FFF2-40B4-BE49-F238E27FC236}">
                <a16:creationId xmlns:a16="http://schemas.microsoft.com/office/drawing/2014/main" id="{A6A0539B-6FCF-9B65-A8FE-27525286DD2D}"/>
              </a:ext>
            </a:extLst>
          </p:cNvPr>
          <p:cNvCxnSpPr>
            <a:cxnSpLocks/>
          </p:cNvCxnSpPr>
          <p:nvPr/>
        </p:nvCxnSpPr>
        <p:spPr>
          <a:xfrm>
            <a:off x="4807289" y="2819649"/>
            <a:ext cx="334829" cy="2676046"/>
          </a:xfrm>
          <a:prstGeom prst="line">
            <a:avLst/>
          </a:prstGeom>
          <a:ln>
            <a:solidFill>
              <a:srgbClr val="009DDA"/>
            </a:solidFill>
          </a:ln>
        </p:spPr>
        <p:style>
          <a:lnRef idx="1">
            <a:schemeClr val="accent1"/>
          </a:lnRef>
          <a:fillRef idx="0">
            <a:schemeClr val="accent1"/>
          </a:fillRef>
          <a:effectRef idx="0">
            <a:schemeClr val="accent1"/>
          </a:effectRef>
          <a:fontRef idx="minor">
            <a:schemeClr val="tx1"/>
          </a:fontRef>
        </p:style>
      </p:cxnSp>
      <p:sp>
        <p:nvSpPr>
          <p:cNvPr id="58" name="Freeform 6">
            <a:extLst>
              <a:ext uri="{FF2B5EF4-FFF2-40B4-BE49-F238E27FC236}">
                <a16:creationId xmlns:a16="http://schemas.microsoft.com/office/drawing/2014/main" id="{2506E1A0-270F-33DD-FCB5-E7F3B5881F6B}"/>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Imagen 41">
            <a:extLst>
              <a:ext uri="{FF2B5EF4-FFF2-40B4-BE49-F238E27FC236}">
                <a16:creationId xmlns:a16="http://schemas.microsoft.com/office/drawing/2014/main" id="{097764FE-6408-4971-9F94-237CEF83627D}"/>
              </a:ext>
            </a:extLst>
          </p:cNvPr>
          <p:cNvPicPr>
            <a:picLocks noChangeAspect="1"/>
          </p:cNvPicPr>
          <p:nvPr/>
        </p:nvPicPr>
        <p:blipFill>
          <a:blip r:embed="rId8"/>
          <a:stretch>
            <a:fillRect/>
          </a:stretch>
        </p:blipFill>
        <p:spPr>
          <a:xfrm>
            <a:off x="9148611" y="193720"/>
            <a:ext cx="2939977" cy="1471106"/>
          </a:xfrm>
          <a:prstGeom prst="rect">
            <a:avLst/>
          </a:prstGeom>
        </p:spPr>
      </p:pic>
      <p:pic>
        <p:nvPicPr>
          <p:cNvPr id="43" name="Imagen 42">
            <a:extLst>
              <a:ext uri="{FF2B5EF4-FFF2-40B4-BE49-F238E27FC236}">
                <a16:creationId xmlns:a16="http://schemas.microsoft.com/office/drawing/2014/main" id="{13187577-7A3C-4775-A0AF-547130825516}"/>
              </a:ext>
            </a:extLst>
          </p:cNvPr>
          <p:cNvPicPr>
            <a:picLocks noChangeAspect="1"/>
          </p:cNvPicPr>
          <p:nvPr/>
        </p:nvPicPr>
        <p:blipFill rotWithShape="1">
          <a:blip r:embed="rId9">
            <a:clrChange>
              <a:clrFrom>
                <a:srgbClr val="92D050"/>
              </a:clrFrom>
              <a:clrTo>
                <a:srgbClr val="92D050">
                  <a:alpha val="0"/>
                </a:srgbClr>
              </a:clrTo>
            </a:clrChange>
          </a:blip>
          <a:srcRect t="10946" b="21705"/>
          <a:stretch/>
        </p:blipFill>
        <p:spPr>
          <a:xfrm>
            <a:off x="6977155" y="1080866"/>
            <a:ext cx="2131200" cy="646634"/>
          </a:xfrm>
          <a:prstGeom prst="rect">
            <a:avLst/>
          </a:prstGeom>
        </p:spPr>
      </p:pic>
      <p:grpSp>
        <p:nvGrpSpPr>
          <p:cNvPr id="21" name="Grupo 20">
            <a:extLst>
              <a:ext uri="{FF2B5EF4-FFF2-40B4-BE49-F238E27FC236}">
                <a16:creationId xmlns:a16="http://schemas.microsoft.com/office/drawing/2014/main" id="{6A2E6E6A-966B-31CF-8960-4AE60667D107}"/>
              </a:ext>
            </a:extLst>
          </p:cNvPr>
          <p:cNvGrpSpPr/>
          <p:nvPr/>
        </p:nvGrpSpPr>
        <p:grpSpPr>
          <a:xfrm>
            <a:off x="213982" y="892284"/>
            <a:ext cx="3934384" cy="5198910"/>
            <a:chOff x="14658661" y="7036653"/>
            <a:chExt cx="1569300" cy="2073679"/>
          </a:xfrm>
        </p:grpSpPr>
        <p:pic>
          <p:nvPicPr>
            <p:cNvPr id="18" name="Imagen 17">
              <a:extLst>
                <a:ext uri="{FF2B5EF4-FFF2-40B4-BE49-F238E27FC236}">
                  <a16:creationId xmlns:a16="http://schemas.microsoft.com/office/drawing/2014/main" id="{295FDBE3-49C1-6821-D77D-4A3A4B5822BB}"/>
                </a:ext>
              </a:extLst>
            </p:cNvPr>
            <p:cNvPicPr>
              <a:picLocks noChangeAspect="1"/>
            </p:cNvPicPr>
            <p:nvPr/>
          </p:nvPicPr>
          <p:blipFill rotWithShape="1">
            <a:blip r:embed="rId10"/>
            <a:srcRect l="5834" t="6645" r="58382" b="10158"/>
            <a:stretch/>
          </p:blipFill>
          <p:spPr>
            <a:xfrm>
              <a:off x="14658661" y="7036653"/>
              <a:ext cx="1374375" cy="1814503"/>
            </a:xfrm>
            <a:prstGeom prst="rect">
              <a:avLst/>
            </a:prstGeom>
            <a:effectLst>
              <a:outerShdw blurRad="254000" sx="102000" sy="102000" algn="ctr" rotWithShape="0">
                <a:prstClr val="black">
                  <a:alpha val="32000"/>
                </a:prstClr>
              </a:outerShdw>
            </a:effectLst>
          </p:spPr>
        </p:pic>
        <p:pic>
          <p:nvPicPr>
            <p:cNvPr id="19" name="Imagen 18">
              <a:extLst>
                <a:ext uri="{FF2B5EF4-FFF2-40B4-BE49-F238E27FC236}">
                  <a16:creationId xmlns:a16="http://schemas.microsoft.com/office/drawing/2014/main" id="{E44CA58E-E91B-A35A-1747-87017B5B4E82}"/>
                </a:ext>
              </a:extLst>
            </p:cNvPr>
            <p:cNvPicPr>
              <a:picLocks noChangeAspect="1"/>
            </p:cNvPicPr>
            <p:nvPr/>
          </p:nvPicPr>
          <p:blipFill rotWithShape="1">
            <a:blip r:embed="rId10"/>
            <a:srcRect l="5834" t="6645" r="58382" b="10158"/>
            <a:stretch/>
          </p:blipFill>
          <p:spPr>
            <a:xfrm>
              <a:off x="14853586" y="7295829"/>
              <a:ext cx="1374375" cy="1814503"/>
            </a:xfrm>
            <a:prstGeom prst="rect">
              <a:avLst/>
            </a:prstGeom>
            <a:effectLst>
              <a:outerShdw blurRad="254000" sx="102000" sy="102000" algn="ctr" rotWithShape="0">
                <a:prstClr val="black">
                  <a:alpha val="32000"/>
                </a:prstClr>
              </a:outerShdw>
            </a:effectLst>
          </p:spPr>
        </p:pic>
      </p:grpSp>
      <p:grpSp>
        <p:nvGrpSpPr>
          <p:cNvPr id="5" name="Grupo 4">
            <a:extLst>
              <a:ext uri="{FF2B5EF4-FFF2-40B4-BE49-F238E27FC236}">
                <a16:creationId xmlns:a16="http://schemas.microsoft.com/office/drawing/2014/main" id="{EDC48E12-5903-9342-8C94-77EF84A820F8}"/>
              </a:ext>
            </a:extLst>
          </p:cNvPr>
          <p:cNvGrpSpPr/>
          <p:nvPr/>
        </p:nvGrpSpPr>
        <p:grpSpPr>
          <a:xfrm>
            <a:off x="1470987" y="2073779"/>
            <a:ext cx="3065425" cy="4400818"/>
            <a:chOff x="11343800" y="4284229"/>
            <a:chExt cx="1357675" cy="1949120"/>
          </a:xfrm>
        </p:grpSpPr>
        <p:sp>
          <p:nvSpPr>
            <p:cNvPr id="8" name="Rectángulo: esquinas redondeadas 7">
              <a:extLst>
                <a:ext uri="{FF2B5EF4-FFF2-40B4-BE49-F238E27FC236}">
                  <a16:creationId xmlns:a16="http://schemas.microsoft.com/office/drawing/2014/main" id="{E92F7358-1B5C-F506-A7BC-BFA1583B6854}"/>
                </a:ext>
              </a:extLst>
            </p:cNvPr>
            <p:cNvSpPr/>
            <p:nvPr/>
          </p:nvSpPr>
          <p:spPr>
            <a:xfrm>
              <a:off x="11343800" y="4284229"/>
              <a:ext cx="1357675" cy="1949120"/>
            </a:xfrm>
            <a:prstGeom prst="roundRect">
              <a:avLst>
                <a:gd name="adj" fmla="val 1261"/>
              </a:avLst>
            </a:prstGeom>
            <a:solidFill>
              <a:schemeClr val="bg1"/>
            </a:solidFill>
            <a:ln>
              <a:noFill/>
            </a:ln>
            <a:effectLst>
              <a:outerShdw blurRad="165100" sx="102000" sy="102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Imagen 9">
              <a:extLst>
                <a:ext uri="{FF2B5EF4-FFF2-40B4-BE49-F238E27FC236}">
                  <a16:creationId xmlns:a16="http://schemas.microsoft.com/office/drawing/2014/main" id="{A37EC693-9665-1B9F-C556-B8F1D6F4FF6F}"/>
                </a:ext>
              </a:extLst>
            </p:cNvPr>
            <p:cNvPicPr>
              <a:picLocks noChangeAspect="1"/>
            </p:cNvPicPr>
            <p:nvPr/>
          </p:nvPicPr>
          <p:blipFill>
            <a:blip r:embed="rId11"/>
            <a:stretch>
              <a:fillRect/>
            </a:stretch>
          </p:blipFill>
          <p:spPr>
            <a:xfrm>
              <a:off x="11585105" y="4606528"/>
              <a:ext cx="921814" cy="1329381"/>
            </a:xfrm>
            <a:prstGeom prst="rect">
              <a:avLst/>
            </a:prstGeom>
          </p:spPr>
        </p:pic>
      </p:grpSp>
      <p:pic>
        <p:nvPicPr>
          <p:cNvPr id="6" name="Imagen 5">
            <a:extLst>
              <a:ext uri="{FF2B5EF4-FFF2-40B4-BE49-F238E27FC236}">
                <a16:creationId xmlns:a16="http://schemas.microsoft.com/office/drawing/2014/main" id="{60236A26-25E5-A2B5-4B7C-ECC630238653}"/>
              </a:ext>
            </a:extLst>
          </p:cNvPr>
          <p:cNvPicPr>
            <a:picLocks noChangeAspect="1"/>
          </p:cNvPicPr>
          <p:nvPr/>
        </p:nvPicPr>
        <p:blipFill>
          <a:blip r:embed="rId12"/>
          <a:stretch>
            <a:fillRect/>
          </a:stretch>
        </p:blipFill>
        <p:spPr>
          <a:xfrm>
            <a:off x="7059051" y="1342289"/>
            <a:ext cx="129560" cy="155472"/>
          </a:xfrm>
          <a:prstGeom prst="rect">
            <a:avLst/>
          </a:prstGeom>
        </p:spPr>
      </p:pic>
      <p:pic>
        <p:nvPicPr>
          <p:cNvPr id="9" name="Imagen 8">
            <a:extLst>
              <a:ext uri="{FF2B5EF4-FFF2-40B4-BE49-F238E27FC236}">
                <a16:creationId xmlns:a16="http://schemas.microsoft.com/office/drawing/2014/main" id="{85453324-51FE-7019-460A-102EF7BB42BD}"/>
              </a:ext>
            </a:extLst>
          </p:cNvPr>
          <p:cNvPicPr>
            <a:picLocks noChangeAspect="1"/>
          </p:cNvPicPr>
          <p:nvPr/>
        </p:nvPicPr>
        <p:blipFill rotWithShape="1">
          <a:blip r:embed="rId13"/>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765191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6" name="Rectángulo: esquinas superiores redondeadas 45">
            <a:extLst>
              <a:ext uri="{FF2B5EF4-FFF2-40B4-BE49-F238E27FC236}">
                <a16:creationId xmlns:a16="http://schemas.microsoft.com/office/drawing/2014/main" id="{37F94A3C-E932-7A1F-398F-557F13391820}"/>
              </a:ext>
            </a:extLst>
          </p:cNvPr>
          <p:cNvSpPr/>
          <p:nvPr/>
        </p:nvSpPr>
        <p:spPr>
          <a:xfrm rot="7260365">
            <a:off x="3103956" y="1394856"/>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Rectángulo: esquinas superiores redondeadas 46">
            <a:extLst>
              <a:ext uri="{FF2B5EF4-FFF2-40B4-BE49-F238E27FC236}">
                <a16:creationId xmlns:a16="http://schemas.microsoft.com/office/drawing/2014/main" id="{D82117E0-E621-5AB1-0A4C-B79B0B68A4AD}"/>
              </a:ext>
            </a:extLst>
          </p:cNvPr>
          <p:cNvSpPr/>
          <p:nvPr/>
        </p:nvSpPr>
        <p:spPr>
          <a:xfrm rot="7260365">
            <a:off x="4755682" y="2326468"/>
            <a:ext cx="940638" cy="940638"/>
          </a:xfrm>
          <a:prstGeom prst="round2SameRect">
            <a:avLst>
              <a:gd name="adj1" fmla="val 44445"/>
              <a:gd name="adj2" fmla="val 0"/>
            </a:avLst>
          </a:prstGeom>
          <a:solidFill>
            <a:srgbClr val="D0D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Rectángulo: esquinas superiores redondeadas 47">
            <a:extLst>
              <a:ext uri="{FF2B5EF4-FFF2-40B4-BE49-F238E27FC236}">
                <a16:creationId xmlns:a16="http://schemas.microsoft.com/office/drawing/2014/main" id="{15B5365F-6D47-EFFA-4BC3-086EEB505EA4}"/>
              </a:ext>
            </a:extLst>
          </p:cNvPr>
          <p:cNvSpPr/>
          <p:nvPr/>
        </p:nvSpPr>
        <p:spPr>
          <a:xfrm rot="7260365">
            <a:off x="6217686" y="3128715"/>
            <a:ext cx="940638" cy="940638"/>
          </a:xfrm>
          <a:prstGeom prst="round2SameRect">
            <a:avLst>
              <a:gd name="adj1" fmla="val 44445"/>
              <a:gd name="adj2" fmla="val 0"/>
            </a:avLst>
          </a:prstGeom>
          <a:solidFill>
            <a:srgbClr val="D8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1" name="Grupo 50">
            <a:extLst>
              <a:ext uri="{FF2B5EF4-FFF2-40B4-BE49-F238E27FC236}">
                <a16:creationId xmlns:a16="http://schemas.microsoft.com/office/drawing/2014/main" id="{86BBCF9A-A5F2-5C0F-E8E5-51C9B2F86FB6}"/>
              </a:ext>
            </a:extLst>
          </p:cNvPr>
          <p:cNvGrpSpPr/>
          <p:nvPr/>
        </p:nvGrpSpPr>
        <p:grpSpPr>
          <a:xfrm>
            <a:off x="7614030" y="3697357"/>
            <a:ext cx="1165327" cy="1291451"/>
            <a:chOff x="7614030" y="3697357"/>
            <a:chExt cx="1165327" cy="1291451"/>
          </a:xfrm>
        </p:grpSpPr>
        <p:sp>
          <p:nvSpPr>
            <p:cNvPr id="49" name="Rectángulo: esquinas superiores redondeadas 48">
              <a:extLst>
                <a:ext uri="{FF2B5EF4-FFF2-40B4-BE49-F238E27FC236}">
                  <a16:creationId xmlns:a16="http://schemas.microsoft.com/office/drawing/2014/main" id="{972E7715-4B0F-FE34-B5D4-45F9D41C417A}"/>
                </a:ext>
              </a:extLst>
            </p:cNvPr>
            <p:cNvSpPr/>
            <p:nvPr/>
          </p:nvSpPr>
          <p:spPr>
            <a:xfrm rot="7260365">
              <a:off x="7838719" y="4048170"/>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Forma libre: forma 49">
              <a:extLst>
                <a:ext uri="{FF2B5EF4-FFF2-40B4-BE49-F238E27FC236}">
                  <a16:creationId xmlns:a16="http://schemas.microsoft.com/office/drawing/2014/main" id="{DCF48ACC-4BF3-B703-63A2-905B66ADE9DC}"/>
                </a:ext>
              </a:extLst>
            </p:cNvPr>
            <p:cNvSpPr/>
            <p:nvPr/>
          </p:nvSpPr>
          <p:spPr>
            <a:xfrm>
              <a:off x="7614030" y="3697357"/>
              <a:ext cx="848239" cy="620201"/>
            </a:xfrm>
            <a:custGeom>
              <a:avLst/>
              <a:gdLst>
                <a:gd name="connsiteX0" fmla="*/ 846158 w 848239"/>
                <a:gd name="connsiteY0" fmla="*/ 238539 h 620201"/>
                <a:gd name="connsiteX1" fmla="*/ 695083 w 848239"/>
                <a:gd name="connsiteY1" fmla="*/ 341906 h 620201"/>
                <a:gd name="connsiteX2" fmla="*/ 671229 w 848239"/>
                <a:gd name="connsiteY2" fmla="*/ 349857 h 620201"/>
                <a:gd name="connsiteX3" fmla="*/ 647375 w 848239"/>
                <a:gd name="connsiteY3" fmla="*/ 365760 h 620201"/>
                <a:gd name="connsiteX4" fmla="*/ 615570 w 848239"/>
                <a:gd name="connsiteY4" fmla="*/ 381662 h 620201"/>
                <a:gd name="connsiteX5" fmla="*/ 567862 w 848239"/>
                <a:gd name="connsiteY5" fmla="*/ 421419 h 620201"/>
                <a:gd name="connsiteX6" fmla="*/ 544008 w 848239"/>
                <a:gd name="connsiteY6" fmla="*/ 429370 h 620201"/>
                <a:gd name="connsiteX7" fmla="*/ 504252 w 848239"/>
                <a:gd name="connsiteY7" fmla="*/ 445273 h 620201"/>
                <a:gd name="connsiteX8" fmla="*/ 464495 w 848239"/>
                <a:gd name="connsiteY8" fmla="*/ 477078 h 620201"/>
                <a:gd name="connsiteX9" fmla="*/ 432690 w 848239"/>
                <a:gd name="connsiteY9" fmla="*/ 492980 h 620201"/>
                <a:gd name="connsiteX10" fmla="*/ 392933 w 848239"/>
                <a:gd name="connsiteY10" fmla="*/ 524786 h 620201"/>
                <a:gd name="connsiteX11" fmla="*/ 361128 w 848239"/>
                <a:gd name="connsiteY11" fmla="*/ 532737 h 620201"/>
                <a:gd name="connsiteX12" fmla="*/ 273664 w 848239"/>
                <a:gd name="connsiteY12" fmla="*/ 588396 h 620201"/>
                <a:gd name="connsiteX13" fmla="*/ 202102 w 848239"/>
                <a:gd name="connsiteY13" fmla="*/ 620201 h 620201"/>
                <a:gd name="connsiteX14" fmla="*/ 19222 w 848239"/>
                <a:gd name="connsiteY14" fmla="*/ 572493 h 620201"/>
                <a:gd name="connsiteX15" fmla="*/ 98735 w 848239"/>
                <a:gd name="connsiteY15" fmla="*/ 294198 h 620201"/>
                <a:gd name="connsiteX16" fmla="*/ 178248 w 848239"/>
                <a:gd name="connsiteY16" fmla="*/ 135172 h 620201"/>
                <a:gd name="connsiteX17" fmla="*/ 218005 w 848239"/>
                <a:gd name="connsiteY17" fmla="*/ 79513 h 620201"/>
                <a:gd name="connsiteX18" fmla="*/ 249810 w 848239"/>
                <a:gd name="connsiteY18" fmla="*/ 63610 h 620201"/>
                <a:gd name="connsiteX19" fmla="*/ 305469 w 848239"/>
                <a:gd name="connsiteY19" fmla="*/ 31805 h 620201"/>
                <a:gd name="connsiteX20" fmla="*/ 384982 w 848239"/>
                <a:gd name="connsiteY20" fmla="*/ 15902 h 620201"/>
                <a:gd name="connsiteX21" fmla="*/ 432690 w 848239"/>
                <a:gd name="connsiteY21" fmla="*/ 0 h 620201"/>
                <a:gd name="connsiteX22" fmla="*/ 639424 w 848239"/>
                <a:gd name="connsiteY22" fmla="*/ 31805 h 620201"/>
                <a:gd name="connsiteX23" fmla="*/ 703034 w 848239"/>
                <a:gd name="connsiteY23" fmla="*/ 87464 h 620201"/>
                <a:gd name="connsiteX24" fmla="*/ 758693 w 848239"/>
                <a:gd name="connsiteY24" fmla="*/ 182880 h 620201"/>
                <a:gd name="connsiteX25" fmla="*/ 774596 w 848239"/>
                <a:gd name="connsiteY25" fmla="*/ 206733 h 620201"/>
                <a:gd name="connsiteX26" fmla="*/ 782547 w 848239"/>
                <a:gd name="connsiteY26" fmla="*/ 246490 h 620201"/>
                <a:gd name="connsiteX27" fmla="*/ 846158 w 848239"/>
                <a:gd name="connsiteY27" fmla="*/ 238539 h 62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8239" h="620201">
                  <a:moveTo>
                    <a:pt x="846158" y="238539"/>
                  </a:moveTo>
                  <a:cubicBezTo>
                    <a:pt x="831581" y="254442"/>
                    <a:pt x="773566" y="312475"/>
                    <a:pt x="695083" y="341906"/>
                  </a:cubicBezTo>
                  <a:cubicBezTo>
                    <a:pt x="687235" y="344849"/>
                    <a:pt x="679180" y="347207"/>
                    <a:pt x="671229" y="349857"/>
                  </a:cubicBezTo>
                  <a:cubicBezTo>
                    <a:pt x="663278" y="355158"/>
                    <a:pt x="655672" y="361019"/>
                    <a:pt x="647375" y="365760"/>
                  </a:cubicBezTo>
                  <a:cubicBezTo>
                    <a:pt x="637084" y="371641"/>
                    <a:pt x="625280" y="374865"/>
                    <a:pt x="615570" y="381662"/>
                  </a:cubicBezTo>
                  <a:cubicBezTo>
                    <a:pt x="598611" y="393533"/>
                    <a:pt x="585086" y="409936"/>
                    <a:pt x="567862" y="421419"/>
                  </a:cubicBezTo>
                  <a:cubicBezTo>
                    <a:pt x="560888" y="426068"/>
                    <a:pt x="551856" y="426427"/>
                    <a:pt x="544008" y="429370"/>
                  </a:cubicBezTo>
                  <a:cubicBezTo>
                    <a:pt x="530644" y="434382"/>
                    <a:pt x="516491" y="437930"/>
                    <a:pt x="504252" y="445273"/>
                  </a:cubicBezTo>
                  <a:cubicBezTo>
                    <a:pt x="489699" y="454005"/>
                    <a:pt x="478616" y="467664"/>
                    <a:pt x="464495" y="477078"/>
                  </a:cubicBezTo>
                  <a:cubicBezTo>
                    <a:pt x="454633" y="483653"/>
                    <a:pt x="442552" y="486405"/>
                    <a:pt x="432690" y="492980"/>
                  </a:cubicBezTo>
                  <a:cubicBezTo>
                    <a:pt x="418569" y="502394"/>
                    <a:pt x="407769" y="516544"/>
                    <a:pt x="392933" y="524786"/>
                  </a:cubicBezTo>
                  <a:cubicBezTo>
                    <a:pt x="383380" y="530093"/>
                    <a:pt x="371730" y="530087"/>
                    <a:pt x="361128" y="532737"/>
                  </a:cubicBezTo>
                  <a:cubicBezTo>
                    <a:pt x="331973" y="551290"/>
                    <a:pt x="305750" y="575562"/>
                    <a:pt x="273664" y="588396"/>
                  </a:cubicBezTo>
                  <a:cubicBezTo>
                    <a:pt x="222902" y="608701"/>
                    <a:pt x="246673" y="597916"/>
                    <a:pt x="202102" y="620201"/>
                  </a:cubicBezTo>
                  <a:cubicBezTo>
                    <a:pt x="141142" y="604298"/>
                    <a:pt x="60842" y="619788"/>
                    <a:pt x="19222" y="572493"/>
                  </a:cubicBezTo>
                  <a:cubicBezTo>
                    <a:pt x="-46673" y="497613"/>
                    <a:pt x="76168" y="344973"/>
                    <a:pt x="98735" y="294198"/>
                  </a:cubicBezTo>
                  <a:cubicBezTo>
                    <a:pt x="128838" y="226466"/>
                    <a:pt x="137365" y="202071"/>
                    <a:pt x="178248" y="135172"/>
                  </a:cubicBezTo>
                  <a:cubicBezTo>
                    <a:pt x="190137" y="115717"/>
                    <a:pt x="201883" y="95635"/>
                    <a:pt x="218005" y="79513"/>
                  </a:cubicBezTo>
                  <a:cubicBezTo>
                    <a:pt x="226386" y="71132"/>
                    <a:pt x="239404" y="69286"/>
                    <a:pt x="249810" y="63610"/>
                  </a:cubicBezTo>
                  <a:cubicBezTo>
                    <a:pt x="268569" y="53378"/>
                    <a:pt x="285319" y="38917"/>
                    <a:pt x="305469" y="31805"/>
                  </a:cubicBezTo>
                  <a:cubicBezTo>
                    <a:pt x="330957" y="22809"/>
                    <a:pt x="358760" y="22458"/>
                    <a:pt x="384982" y="15902"/>
                  </a:cubicBezTo>
                  <a:cubicBezTo>
                    <a:pt x="401244" y="11836"/>
                    <a:pt x="416787" y="5301"/>
                    <a:pt x="432690" y="0"/>
                  </a:cubicBezTo>
                  <a:cubicBezTo>
                    <a:pt x="501601" y="10602"/>
                    <a:pt x="573087" y="10343"/>
                    <a:pt x="639424" y="31805"/>
                  </a:cubicBezTo>
                  <a:cubicBezTo>
                    <a:pt x="666230" y="40478"/>
                    <a:pt x="683924" y="66761"/>
                    <a:pt x="703034" y="87464"/>
                  </a:cubicBezTo>
                  <a:cubicBezTo>
                    <a:pt x="730202" y="116896"/>
                    <a:pt x="739782" y="148840"/>
                    <a:pt x="758693" y="182880"/>
                  </a:cubicBezTo>
                  <a:cubicBezTo>
                    <a:pt x="763334" y="191234"/>
                    <a:pt x="769295" y="198782"/>
                    <a:pt x="774596" y="206733"/>
                  </a:cubicBezTo>
                  <a:cubicBezTo>
                    <a:pt x="777246" y="219985"/>
                    <a:pt x="772991" y="236934"/>
                    <a:pt x="782547" y="246490"/>
                  </a:cubicBezTo>
                  <a:cubicBezTo>
                    <a:pt x="794400" y="258343"/>
                    <a:pt x="860735" y="222636"/>
                    <a:pt x="846158" y="23853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Metodología</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4;p4">
            <a:extLst>
              <a:ext uri="{FF2B5EF4-FFF2-40B4-BE49-F238E27FC236}">
                <a16:creationId xmlns:a16="http://schemas.microsoft.com/office/drawing/2014/main" id="{16D8A06B-4217-92A0-59DE-23BBF04EB40A}"/>
              </a:ext>
            </a:extLst>
          </p:cNvPr>
          <p:cNvSpPr txBox="1"/>
          <p:nvPr/>
        </p:nvSpPr>
        <p:spPr>
          <a:xfrm>
            <a:off x="259704" y="1352826"/>
            <a:ext cx="2320416" cy="611466"/>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Metodología de construcción</a:t>
            </a:r>
          </a:p>
        </p:txBody>
      </p:sp>
      <p:sp>
        <p:nvSpPr>
          <p:cNvPr id="14" name="CuadroTexto 13">
            <a:extLst>
              <a:ext uri="{FF2B5EF4-FFF2-40B4-BE49-F238E27FC236}">
                <a16:creationId xmlns:a16="http://schemas.microsoft.com/office/drawing/2014/main" id="{49E8CC4B-A5E1-B1D6-A85B-C67B37A0FDD1}"/>
              </a:ext>
            </a:extLst>
          </p:cNvPr>
          <p:cNvSpPr txBox="1"/>
          <p:nvPr/>
        </p:nvSpPr>
        <p:spPr>
          <a:xfrm>
            <a:off x="3505784" y="7725680"/>
            <a:ext cx="5180431" cy="466794"/>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a:t>
            </a:r>
          </a:p>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profundidad del ODS 1, ODS 2, ODS 13, ODS 16 y ODS 17</a:t>
            </a:r>
          </a:p>
        </p:txBody>
      </p:sp>
      <p:sp>
        <p:nvSpPr>
          <p:cNvPr id="9" name="Arco 8">
            <a:extLst>
              <a:ext uri="{FF2B5EF4-FFF2-40B4-BE49-F238E27FC236}">
                <a16:creationId xmlns:a16="http://schemas.microsoft.com/office/drawing/2014/main" id="{28C82532-DC6A-E148-755A-4A661F3F5DD5}"/>
              </a:ext>
            </a:extLst>
          </p:cNvPr>
          <p:cNvSpPr/>
          <p:nvPr/>
        </p:nvSpPr>
        <p:spPr>
          <a:xfrm>
            <a:off x="8636709" y="5356251"/>
            <a:ext cx="3328110" cy="3328110"/>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Arco 10">
            <a:extLst>
              <a:ext uri="{FF2B5EF4-FFF2-40B4-BE49-F238E27FC236}">
                <a16:creationId xmlns:a16="http://schemas.microsoft.com/office/drawing/2014/main" id="{40213D20-C062-CC06-54E7-7EE606ECF7A7}"/>
              </a:ext>
            </a:extLst>
          </p:cNvPr>
          <p:cNvSpPr/>
          <p:nvPr/>
        </p:nvSpPr>
        <p:spPr>
          <a:xfrm>
            <a:off x="6574846" y="3451582"/>
            <a:ext cx="7451835" cy="7451835"/>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Arco 11">
            <a:extLst>
              <a:ext uri="{FF2B5EF4-FFF2-40B4-BE49-F238E27FC236}">
                <a16:creationId xmlns:a16="http://schemas.microsoft.com/office/drawing/2014/main" id="{755B1073-525C-982E-95B5-10F724988C02}"/>
              </a:ext>
            </a:extLst>
          </p:cNvPr>
          <p:cNvSpPr/>
          <p:nvPr/>
        </p:nvSpPr>
        <p:spPr>
          <a:xfrm>
            <a:off x="4791150" y="1598515"/>
            <a:ext cx="11029959" cy="11029959"/>
          </a:xfrm>
          <a:prstGeom prst="arc">
            <a:avLst>
              <a:gd name="adj1" fmla="val 10645908"/>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Arco 12">
            <a:extLst>
              <a:ext uri="{FF2B5EF4-FFF2-40B4-BE49-F238E27FC236}">
                <a16:creationId xmlns:a16="http://schemas.microsoft.com/office/drawing/2014/main" id="{FA431052-66F6-AA62-F507-4947CB8E003B}"/>
              </a:ext>
            </a:extLst>
          </p:cNvPr>
          <p:cNvSpPr/>
          <p:nvPr/>
        </p:nvSpPr>
        <p:spPr>
          <a:xfrm>
            <a:off x="3158002" y="-29267"/>
            <a:ext cx="14285521" cy="14285521"/>
          </a:xfrm>
          <a:prstGeom prst="arc">
            <a:avLst>
              <a:gd name="adj1" fmla="val 10733543"/>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Arco 14">
            <a:extLst>
              <a:ext uri="{FF2B5EF4-FFF2-40B4-BE49-F238E27FC236}">
                <a16:creationId xmlns:a16="http://schemas.microsoft.com/office/drawing/2014/main" id="{86652B35-6CDA-86AB-B74F-31AF8E419DA1}"/>
              </a:ext>
            </a:extLst>
          </p:cNvPr>
          <p:cNvSpPr/>
          <p:nvPr/>
        </p:nvSpPr>
        <p:spPr>
          <a:xfrm>
            <a:off x="1254667" y="-1868595"/>
            <a:ext cx="18092190" cy="18092190"/>
          </a:xfrm>
          <a:prstGeom prst="arc">
            <a:avLst>
              <a:gd name="adj1" fmla="val 10753584"/>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CuadroTexto 15">
            <a:extLst>
              <a:ext uri="{FF2B5EF4-FFF2-40B4-BE49-F238E27FC236}">
                <a16:creationId xmlns:a16="http://schemas.microsoft.com/office/drawing/2014/main" id="{DC1F4FB0-DA00-D57A-E19B-0C13264B068A}"/>
              </a:ext>
            </a:extLst>
          </p:cNvPr>
          <p:cNvSpPr txBox="1"/>
          <p:nvPr/>
        </p:nvSpPr>
        <p:spPr>
          <a:xfrm>
            <a:off x="254553" y="1964292"/>
            <a:ext cx="1760482" cy="1400383"/>
          </a:xfrm>
          <a:prstGeom prst="rect">
            <a:avLst/>
          </a:prstGeom>
          <a:noFill/>
        </p:spPr>
        <p:txBody>
          <a:bodyPr wrap="square">
            <a:spAutoFit/>
          </a:bodyPr>
          <a:lstStyle/>
          <a:p>
            <a:pPr marL="0" marR="0" lvl="0" indent="0" algn="just" defTabSz="914400" rtl="0" eaLnBrk="1" fontAlgn="auto" latinLnBrk="0" hangingPunct="1">
              <a:lnSpc>
                <a:spcPts val="17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en profundidad del ODS 1, ODS 2, ODS 13, ODS 16 y ODS 17</a:t>
            </a:r>
          </a:p>
        </p:txBody>
      </p:sp>
      <p:pic>
        <p:nvPicPr>
          <p:cNvPr id="19" name="Imagen 18">
            <a:extLst>
              <a:ext uri="{FF2B5EF4-FFF2-40B4-BE49-F238E27FC236}">
                <a16:creationId xmlns:a16="http://schemas.microsoft.com/office/drawing/2014/main" id="{BD52D16E-62C0-E6E5-329D-A7074D30D298}"/>
              </a:ext>
            </a:extLst>
          </p:cNvPr>
          <p:cNvPicPr>
            <a:picLocks noChangeAspect="1"/>
          </p:cNvPicPr>
          <p:nvPr/>
        </p:nvPicPr>
        <p:blipFill rotWithShape="1">
          <a:blip r:embed="rId3">
            <a:clrChange>
              <a:clrFrom>
                <a:srgbClr val="E5E6E8"/>
              </a:clrFrom>
              <a:clrTo>
                <a:srgbClr val="E5E6E8">
                  <a:alpha val="0"/>
                </a:srgbClr>
              </a:clrTo>
            </a:clrChange>
          </a:blip>
          <a:srcRect l="3201" t="7600" r="61888" b="7784"/>
          <a:stretch/>
        </p:blipFill>
        <p:spPr>
          <a:xfrm>
            <a:off x="-1165836" y="689735"/>
            <a:ext cx="997200" cy="997200"/>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58319FCC-5ABF-CB80-6CDB-3C4336893EFE}"/>
              </a:ext>
            </a:extLst>
          </p:cNvPr>
          <p:cNvPicPr>
            <a:picLocks noChangeAspect="1"/>
          </p:cNvPicPr>
          <p:nvPr/>
        </p:nvPicPr>
        <p:blipFill rotWithShape="1">
          <a:blip r:embed="rId3"/>
          <a:srcRect l="60829" t="7704" r="4268" b="7704"/>
          <a:stretch/>
        </p:blipFill>
        <p:spPr>
          <a:xfrm>
            <a:off x="-1165836" y="2575102"/>
            <a:ext cx="997200" cy="997200"/>
          </a:xfrm>
          <a:custGeom>
            <a:avLst/>
            <a:gdLst>
              <a:gd name="connsiteX0" fmla="*/ 1196803 w 2393606"/>
              <a:gd name="connsiteY0" fmla="*/ 0 h 2393606"/>
              <a:gd name="connsiteX1" fmla="*/ 2393606 w 2393606"/>
              <a:gd name="connsiteY1" fmla="*/ 1196803 h 2393606"/>
              <a:gd name="connsiteX2" fmla="*/ 1196803 w 2393606"/>
              <a:gd name="connsiteY2" fmla="*/ 2393606 h 2393606"/>
              <a:gd name="connsiteX3" fmla="*/ 0 w 2393606"/>
              <a:gd name="connsiteY3" fmla="*/ 1196803 h 2393606"/>
              <a:gd name="connsiteX4" fmla="*/ 1196803 w 2393606"/>
              <a:gd name="connsiteY4" fmla="*/ 0 h 239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06" h="2393606">
                <a:moveTo>
                  <a:pt x="1196803" y="0"/>
                </a:moveTo>
                <a:cubicBezTo>
                  <a:pt x="1857779" y="0"/>
                  <a:pt x="2393606" y="535827"/>
                  <a:pt x="2393606" y="1196803"/>
                </a:cubicBezTo>
                <a:cubicBezTo>
                  <a:pt x="2393606" y="1857779"/>
                  <a:pt x="1857779" y="2393606"/>
                  <a:pt x="1196803" y="2393606"/>
                </a:cubicBezTo>
                <a:cubicBezTo>
                  <a:pt x="535827" y="2393606"/>
                  <a:pt x="0" y="1857779"/>
                  <a:pt x="0" y="1196803"/>
                </a:cubicBezTo>
                <a:cubicBezTo>
                  <a:pt x="0" y="535827"/>
                  <a:pt x="535827" y="0"/>
                  <a:pt x="1196803" y="0"/>
                </a:cubicBezTo>
                <a:close/>
              </a:path>
            </a:pathLst>
          </a:custGeom>
          <a:effectLst>
            <a:outerShdw blurRad="50800" dist="38100" dir="5400000" algn="t" rotWithShape="0">
              <a:prstClr val="black">
                <a:alpha val="40000"/>
              </a:prstClr>
            </a:outerShdw>
          </a:effectLst>
        </p:spPr>
      </p:pic>
      <p:pic>
        <p:nvPicPr>
          <p:cNvPr id="21" name="Imagen 20">
            <a:extLst>
              <a:ext uri="{FF2B5EF4-FFF2-40B4-BE49-F238E27FC236}">
                <a16:creationId xmlns:a16="http://schemas.microsoft.com/office/drawing/2014/main" id="{72FBF6C4-05C8-6A0E-63B4-598DA6D2CB7C}"/>
              </a:ext>
            </a:extLst>
          </p:cNvPr>
          <p:cNvPicPr>
            <a:picLocks noChangeAspect="1"/>
          </p:cNvPicPr>
          <p:nvPr/>
        </p:nvPicPr>
        <p:blipFill rotWithShape="1">
          <a:blip r:embed="rId4"/>
          <a:srcRect l="1923" t="4386" r="62617" b="8321"/>
          <a:stretch/>
        </p:blipFill>
        <p:spPr>
          <a:xfrm>
            <a:off x="-1200394" y="4485689"/>
            <a:ext cx="997200" cy="997200"/>
          </a:xfrm>
          <a:custGeom>
            <a:avLst/>
            <a:gdLst>
              <a:gd name="connsiteX0" fmla="*/ 1215928 w 2431856"/>
              <a:gd name="connsiteY0" fmla="*/ 0 h 2431856"/>
              <a:gd name="connsiteX1" fmla="*/ 2431856 w 2431856"/>
              <a:gd name="connsiteY1" fmla="*/ 1215928 h 2431856"/>
              <a:gd name="connsiteX2" fmla="*/ 1215928 w 2431856"/>
              <a:gd name="connsiteY2" fmla="*/ 2431856 h 2431856"/>
              <a:gd name="connsiteX3" fmla="*/ 0 w 2431856"/>
              <a:gd name="connsiteY3" fmla="*/ 1215928 h 2431856"/>
              <a:gd name="connsiteX4" fmla="*/ 1215928 w 2431856"/>
              <a:gd name="connsiteY4" fmla="*/ 0 h 243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856" h="2431856">
                <a:moveTo>
                  <a:pt x="1215928" y="0"/>
                </a:moveTo>
                <a:cubicBezTo>
                  <a:pt x="1887466" y="0"/>
                  <a:pt x="2431856" y="544390"/>
                  <a:pt x="2431856" y="1215928"/>
                </a:cubicBezTo>
                <a:cubicBezTo>
                  <a:pt x="2431856" y="1887466"/>
                  <a:pt x="1887466" y="2431856"/>
                  <a:pt x="1215928" y="2431856"/>
                </a:cubicBezTo>
                <a:cubicBezTo>
                  <a:pt x="544390" y="2431856"/>
                  <a:pt x="0" y="1887466"/>
                  <a:pt x="0" y="1215928"/>
                </a:cubicBezTo>
                <a:cubicBezTo>
                  <a:pt x="0" y="544390"/>
                  <a:pt x="544390" y="0"/>
                  <a:pt x="1215928" y="0"/>
                </a:cubicBezTo>
                <a:close/>
              </a:path>
            </a:pathLst>
          </a:custGeom>
          <a:effectLst>
            <a:outerShdw blurRad="50800" dist="38100" dir="5400000" algn="t" rotWithShape="0">
              <a:prstClr val="black">
                <a:alpha val="40000"/>
              </a:prstClr>
            </a:outerShdw>
          </a:effectLst>
        </p:spPr>
      </p:pic>
      <p:pic>
        <p:nvPicPr>
          <p:cNvPr id="22" name="Imagen 21">
            <a:extLst>
              <a:ext uri="{FF2B5EF4-FFF2-40B4-BE49-F238E27FC236}">
                <a16:creationId xmlns:a16="http://schemas.microsoft.com/office/drawing/2014/main" id="{BB3C91D4-2505-15F3-03F6-968DD7387EC8}"/>
              </a:ext>
            </a:extLst>
          </p:cNvPr>
          <p:cNvPicPr>
            <a:picLocks noChangeAspect="1"/>
          </p:cNvPicPr>
          <p:nvPr/>
        </p:nvPicPr>
        <p:blipFill rotWithShape="1">
          <a:blip r:embed="rId4"/>
          <a:srcRect l="61510" t="4634" r="2337" b="6368"/>
          <a:stretch/>
        </p:blipFill>
        <p:spPr>
          <a:xfrm>
            <a:off x="-1465458" y="5658241"/>
            <a:ext cx="997200" cy="997200"/>
          </a:xfrm>
          <a:custGeom>
            <a:avLst/>
            <a:gdLst>
              <a:gd name="connsiteX0" fmla="*/ 1239685 w 2479370"/>
              <a:gd name="connsiteY0" fmla="*/ 0 h 2479370"/>
              <a:gd name="connsiteX1" fmla="*/ 2479370 w 2479370"/>
              <a:gd name="connsiteY1" fmla="*/ 1239685 h 2479370"/>
              <a:gd name="connsiteX2" fmla="*/ 1239685 w 2479370"/>
              <a:gd name="connsiteY2" fmla="*/ 2479370 h 2479370"/>
              <a:gd name="connsiteX3" fmla="*/ 0 w 2479370"/>
              <a:gd name="connsiteY3" fmla="*/ 1239685 h 2479370"/>
              <a:gd name="connsiteX4" fmla="*/ 1239685 w 2479370"/>
              <a:gd name="connsiteY4" fmla="*/ 0 h 247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370" h="2479370">
                <a:moveTo>
                  <a:pt x="1239685" y="0"/>
                </a:moveTo>
                <a:cubicBezTo>
                  <a:pt x="1924344" y="0"/>
                  <a:pt x="2479370" y="555026"/>
                  <a:pt x="2479370" y="1239685"/>
                </a:cubicBezTo>
                <a:cubicBezTo>
                  <a:pt x="2479370" y="1924344"/>
                  <a:pt x="1924344" y="2479370"/>
                  <a:pt x="1239685" y="2479370"/>
                </a:cubicBezTo>
                <a:cubicBezTo>
                  <a:pt x="555026" y="2479370"/>
                  <a:pt x="0" y="1924344"/>
                  <a:pt x="0" y="1239685"/>
                </a:cubicBezTo>
                <a:cubicBezTo>
                  <a:pt x="0" y="555026"/>
                  <a:pt x="555026" y="0"/>
                  <a:pt x="1239685" y="0"/>
                </a:cubicBezTo>
                <a:close/>
              </a:path>
            </a:pathLst>
          </a:custGeom>
          <a:effectLst>
            <a:outerShdw blurRad="50800" dist="38100" dir="5400000" algn="t" rotWithShape="0">
              <a:prstClr val="black">
                <a:alpha val="40000"/>
              </a:prstClr>
            </a:outerShdw>
          </a:effectLst>
        </p:spPr>
      </p:pic>
      <p:pic>
        <p:nvPicPr>
          <p:cNvPr id="23" name="Imagen 22">
            <a:extLst>
              <a:ext uri="{FF2B5EF4-FFF2-40B4-BE49-F238E27FC236}">
                <a16:creationId xmlns:a16="http://schemas.microsoft.com/office/drawing/2014/main" id="{C446E25D-86DC-E13B-E287-BD632029D2F2}"/>
              </a:ext>
            </a:extLst>
          </p:cNvPr>
          <p:cNvPicPr>
            <a:picLocks noChangeAspect="1"/>
          </p:cNvPicPr>
          <p:nvPr/>
        </p:nvPicPr>
        <p:blipFill>
          <a:blip r:embed="rId5"/>
          <a:srcRect l="9410" t="3907" r="8691" b="6377"/>
          <a:stretch>
            <a:fillRect/>
          </a:stretch>
        </p:blipFill>
        <p:spPr>
          <a:xfrm>
            <a:off x="-1085661" y="6863723"/>
            <a:ext cx="997200" cy="997200"/>
          </a:xfrm>
          <a:custGeom>
            <a:avLst/>
            <a:gdLst>
              <a:gd name="connsiteX0" fmla="*/ 1880002 w 3760004"/>
              <a:gd name="connsiteY0" fmla="*/ 0 h 3760004"/>
              <a:gd name="connsiteX1" fmla="*/ 3760004 w 3760004"/>
              <a:gd name="connsiteY1" fmla="*/ 1880002 h 3760004"/>
              <a:gd name="connsiteX2" fmla="*/ 1880002 w 3760004"/>
              <a:gd name="connsiteY2" fmla="*/ 3760004 h 3760004"/>
              <a:gd name="connsiteX3" fmla="*/ 0 w 3760004"/>
              <a:gd name="connsiteY3" fmla="*/ 1880002 h 3760004"/>
              <a:gd name="connsiteX4" fmla="*/ 1880002 w 3760004"/>
              <a:gd name="connsiteY4" fmla="*/ 0 h 376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004" h="3760004">
                <a:moveTo>
                  <a:pt x="1880002" y="0"/>
                </a:moveTo>
                <a:cubicBezTo>
                  <a:pt x="2918298" y="0"/>
                  <a:pt x="3760004" y="841706"/>
                  <a:pt x="3760004" y="1880002"/>
                </a:cubicBezTo>
                <a:cubicBezTo>
                  <a:pt x="3760004" y="2918298"/>
                  <a:pt x="2918298" y="3760004"/>
                  <a:pt x="1880002" y="3760004"/>
                </a:cubicBezTo>
                <a:cubicBezTo>
                  <a:pt x="841706" y="3760004"/>
                  <a:pt x="0" y="2918298"/>
                  <a:pt x="0" y="1880002"/>
                </a:cubicBezTo>
                <a:cubicBezTo>
                  <a:pt x="0" y="841706"/>
                  <a:pt x="841706" y="0"/>
                  <a:pt x="1880002" y="0"/>
                </a:cubicBezTo>
                <a:close/>
              </a:path>
            </a:pathLst>
          </a:custGeom>
          <a:effectLst>
            <a:outerShdw blurRad="50800" dist="38100" dir="5400000" algn="t" rotWithShape="0">
              <a:prstClr val="black">
                <a:alpha val="40000"/>
              </a:prstClr>
            </a:outerShdw>
          </a:effectLst>
        </p:spPr>
      </p:pic>
      <p:sp>
        <p:nvSpPr>
          <p:cNvPr id="32" name="CuadroTexto 31">
            <a:extLst>
              <a:ext uri="{FF2B5EF4-FFF2-40B4-BE49-F238E27FC236}">
                <a16:creationId xmlns:a16="http://schemas.microsoft.com/office/drawing/2014/main" id="{0C618C1F-4C98-4EE0-1B39-2E051279FBBF}"/>
              </a:ext>
            </a:extLst>
          </p:cNvPr>
          <p:cNvSpPr txBox="1"/>
          <p:nvPr/>
        </p:nvSpPr>
        <p:spPr>
          <a:xfrm>
            <a:off x="2387985" y="2365057"/>
            <a:ext cx="1760482" cy="746358"/>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estadística</a:t>
            </a:r>
          </a:p>
        </p:txBody>
      </p:sp>
      <p:sp>
        <p:nvSpPr>
          <p:cNvPr id="33" name="CuadroTexto 32">
            <a:extLst>
              <a:ext uri="{FF2B5EF4-FFF2-40B4-BE49-F238E27FC236}">
                <a16:creationId xmlns:a16="http://schemas.microsoft.com/office/drawing/2014/main" id="{A6B48D67-DAA5-AFA4-20E6-FB07433685A7}"/>
              </a:ext>
            </a:extLst>
          </p:cNvPr>
          <p:cNvSpPr txBox="1"/>
          <p:nvPr/>
        </p:nvSpPr>
        <p:spPr>
          <a:xfrm>
            <a:off x="3970272" y="3291493"/>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las funciones del Estado</a:t>
            </a:r>
          </a:p>
        </p:txBody>
      </p:sp>
      <p:sp>
        <p:nvSpPr>
          <p:cNvPr id="34" name="CuadroTexto 33">
            <a:extLst>
              <a:ext uri="{FF2B5EF4-FFF2-40B4-BE49-F238E27FC236}">
                <a16:creationId xmlns:a16="http://schemas.microsoft.com/office/drawing/2014/main" id="{975DDD8F-3410-06E0-2444-5C8CA2A025E5}"/>
              </a:ext>
            </a:extLst>
          </p:cNvPr>
          <p:cNvSpPr txBox="1"/>
          <p:nvPr/>
        </p:nvSpPr>
        <p:spPr>
          <a:xfrm>
            <a:off x="5408246" y="4128624"/>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los diferentes actores</a:t>
            </a:r>
          </a:p>
        </p:txBody>
      </p:sp>
      <p:sp>
        <p:nvSpPr>
          <p:cNvPr id="39" name="CuadroTexto 38">
            <a:extLst>
              <a:ext uri="{FF2B5EF4-FFF2-40B4-BE49-F238E27FC236}">
                <a16:creationId xmlns:a16="http://schemas.microsoft.com/office/drawing/2014/main" id="{CC0DD45F-80C4-1C9E-6AF8-0D46DA018440}"/>
              </a:ext>
            </a:extLst>
          </p:cNvPr>
          <p:cNvSpPr txBox="1"/>
          <p:nvPr/>
        </p:nvSpPr>
        <p:spPr>
          <a:xfrm>
            <a:off x="7091085" y="5062042"/>
            <a:ext cx="1828778" cy="1400383"/>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Espacios de diálogo (talleres) Incorporación de sección para gobiernos locales en el ENV</a:t>
            </a:r>
            <a:endPar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40" name="CuadroTexto 39">
            <a:extLst>
              <a:ext uri="{FF2B5EF4-FFF2-40B4-BE49-F238E27FC236}">
                <a16:creationId xmlns:a16="http://schemas.microsoft.com/office/drawing/2014/main" id="{F4CC6DF1-936A-BD9A-E26C-089A9CDBEC09}"/>
              </a:ext>
            </a:extLst>
          </p:cNvPr>
          <p:cNvSpPr txBox="1"/>
          <p:nvPr/>
        </p:nvSpPr>
        <p:spPr>
          <a:xfrm>
            <a:off x="9156178" y="6311711"/>
            <a:ext cx="2372132" cy="528350"/>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Elaboración, revisión y validación del informe</a:t>
            </a:r>
            <a:endPar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nvGrpSpPr>
          <p:cNvPr id="41" name="Grupo 40">
            <a:extLst>
              <a:ext uri="{FF2B5EF4-FFF2-40B4-BE49-F238E27FC236}">
                <a16:creationId xmlns:a16="http://schemas.microsoft.com/office/drawing/2014/main" id="{85B4B430-CCCF-3B5C-4469-A1D9690CCDC2}"/>
              </a:ext>
            </a:extLst>
          </p:cNvPr>
          <p:cNvGrpSpPr/>
          <p:nvPr/>
        </p:nvGrpSpPr>
        <p:grpSpPr>
          <a:xfrm>
            <a:off x="14658661" y="7036653"/>
            <a:ext cx="1709279" cy="2333756"/>
            <a:chOff x="8255653" y="540073"/>
            <a:chExt cx="4287463" cy="5853866"/>
          </a:xfrm>
        </p:grpSpPr>
        <p:pic>
          <p:nvPicPr>
            <p:cNvPr id="42" name="Imagen 41">
              <a:extLst>
                <a:ext uri="{FF2B5EF4-FFF2-40B4-BE49-F238E27FC236}">
                  <a16:creationId xmlns:a16="http://schemas.microsoft.com/office/drawing/2014/main" id="{02EE477E-E514-57D2-477B-DC5D30BF430C}"/>
                </a:ext>
              </a:extLst>
            </p:cNvPr>
            <p:cNvPicPr>
              <a:picLocks noChangeAspect="1"/>
            </p:cNvPicPr>
            <p:nvPr/>
          </p:nvPicPr>
          <p:blipFill rotWithShape="1">
            <a:blip r:embed="rId6"/>
            <a:srcRect l="5834" t="6645" r="58382" b="10158"/>
            <a:stretch/>
          </p:blipFill>
          <p:spPr>
            <a:xfrm>
              <a:off x="8255653" y="540073"/>
              <a:ext cx="3447407" cy="4551400"/>
            </a:xfrm>
            <a:prstGeom prst="rect">
              <a:avLst/>
            </a:prstGeom>
            <a:effectLst>
              <a:outerShdw blurRad="254000" sx="102000" sy="102000" algn="ctr" rotWithShape="0">
                <a:prstClr val="black">
                  <a:alpha val="32000"/>
                </a:prstClr>
              </a:outerShdw>
            </a:effectLst>
          </p:spPr>
        </p:pic>
        <p:pic>
          <p:nvPicPr>
            <p:cNvPr id="43" name="Imagen 42">
              <a:extLst>
                <a:ext uri="{FF2B5EF4-FFF2-40B4-BE49-F238E27FC236}">
                  <a16:creationId xmlns:a16="http://schemas.microsoft.com/office/drawing/2014/main" id="{CCFDF72B-2C14-CDF6-E578-DC36BD988292}"/>
                </a:ext>
              </a:extLst>
            </p:cNvPr>
            <p:cNvPicPr>
              <a:picLocks noChangeAspect="1"/>
            </p:cNvPicPr>
            <p:nvPr/>
          </p:nvPicPr>
          <p:blipFill rotWithShape="1">
            <a:blip r:embed="rId6"/>
            <a:srcRect l="5834" t="6645" r="58382" b="10158"/>
            <a:stretch/>
          </p:blipFill>
          <p:spPr>
            <a:xfrm>
              <a:off x="8744593" y="1190175"/>
              <a:ext cx="3447407" cy="4551400"/>
            </a:xfrm>
            <a:prstGeom prst="rect">
              <a:avLst/>
            </a:prstGeom>
            <a:effectLst>
              <a:outerShdw blurRad="254000" sx="102000" sy="102000" algn="ctr" rotWithShape="0">
                <a:prstClr val="black">
                  <a:alpha val="32000"/>
                </a:prstClr>
              </a:outerShdw>
            </a:effectLst>
          </p:spPr>
        </p:pic>
        <p:pic>
          <p:nvPicPr>
            <p:cNvPr id="44" name="Imagen 43">
              <a:extLst>
                <a:ext uri="{FF2B5EF4-FFF2-40B4-BE49-F238E27FC236}">
                  <a16:creationId xmlns:a16="http://schemas.microsoft.com/office/drawing/2014/main" id="{CED57D2F-A7AA-2568-AAC7-F15983B13AA3}"/>
                </a:ext>
              </a:extLst>
            </p:cNvPr>
            <p:cNvPicPr>
              <a:picLocks noChangeAspect="1"/>
            </p:cNvPicPr>
            <p:nvPr/>
          </p:nvPicPr>
          <p:blipFill rotWithShape="1">
            <a:blip r:embed="rId6"/>
            <a:srcRect l="50831" t="7447" r="14366" b="9355"/>
            <a:stretch/>
          </p:blipFill>
          <p:spPr>
            <a:xfrm>
              <a:off x="9190316" y="1842539"/>
              <a:ext cx="3352800" cy="4551400"/>
            </a:xfrm>
            <a:prstGeom prst="rect">
              <a:avLst/>
            </a:prstGeom>
            <a:effectLst>
              <a:outerShdw blurRad="254000" sx="102000" sy="102000" algn="ctr" rotWithShape="0">
                <a:prstClr val="black">
                  <a:alpha val="32000"/>
                </a:prstClr>
              </a:outerShdw>
            </a:effectLst>
          </p:spPr>
        </p:pic>
      </p:grpSp>
      <p:pic>
        <p:nvPicPr>
          <p:cNvPr id="53" name="Gráfico 52" descr="Gráfico de barras">
            <a:extLst>
              <a:ext uri="{FF2B5EF4-FFF2-40B4-BE49-F238E27FC236}">
                <a16:creationId xmlns:a16="http://schemas.microsoft.com/office/drawing/2014/main" id="{7397E6A3-C5E4-A3B1-7970-D492816990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1865" y="1425269"/>
            <a:ext cx="761747" cy="761747"/>
          </a:xfrm>
          <a:prstGeom prst="rect">
            <a:avLst/>
          </a:prstGeom>
        </p:spPr>
      </p:pic>
      <p:pic>
        <p:nvPicPr>
          <p:cNvPr id="55" name="Gráfico 54" descr="Centro educativo">
            <a:extLst>
              <a:ext uri="{FF2B5EF4-FFF2-40B4-BE49-F238E27FC236}">
                <a16:creationId xmlns:a16="http://schemas.microsoft.com/office/drawing/2014/main" id="{C8FDBBCD-5DE5-94C0-1002-0AD96228C9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14924" y="2255881"/>
            <a:ext cx="914400" cy="914400"/>
          </a:xfrm>
          <a:prstGeom prst="rect">
            <a:avLst/>
          </a:prstGeom>
        </p:spPr>
      </p:pic>
      <p:pic>
        <p:nvPicPr>
          <p:cNvPr id="57" name="Gráfico 56" descr="Grupo">
            <a:extLst>
              <a:ext uri="{FF2B5EF4-FFF2-40B4-BE49-F238E27FC236}">
                <a16:creationId xmlns:a16="http://schemas.microsoft.com/office/drawing/2014/main" id="{15D8062F-C79F-6A53-391C-C31A3BB3BA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23553" y="3182221"/>
            <a:ext cx="838934" cy="838934"/>
          </a:xfrm>
          <a:prstGeom prst="rect">
            <a:avLst/>
          </a:prstGeom>
        </p:spPr>
      </p:pic>
      <p:pic>
        <p:nvPicPr>
          <p:cNvPr id="59" name="Gráfico 58" descr="Usuarios">
            <a:extLst>
              <a:ext uri="{FF2B5EF4-FFF2-40B4-BE49-F238E27FC236}">
                <a16:creationId xmlns:a16="http://schemas.microsoft.com/office/drawing/2014/main" id="{1A74FBBB-E1F1-058F-50BC-481CD8732C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06661" y="4160708"/>
            <a:ext cx="763722" cy="763722"/>
          </a:xfrm>
          <a:prstGeom prst="rect">
            <a:avLst/>
          </a:prstGeom>
        </p:spPr>
      </p:pic>
      <p:sp>
        <p:nvSpPr>
          <p:cNvPr id="61" name="CuadroTexto 60">
            <a:extLst>
              <a:ext uri="{FF2B5EF4-FFF2-40B4-BE49-F238E27FC236}">
                <a16:creationId xmlns:a16="http://schemas.microsoft.com/office/drawing/2014/main" id="{23767054-5ACF-F938-9AA2-6858081D29A9}"/>
              </a:ext>
            </a:extLst>
          </p:cNvPr>
          <p:cNvSpPr txBox="1"/>
          <p:nvPr/>
        </p:nvSpPr>
        <p:spPr>
          <a:xfrm>
            <a:off x="5408246" y="164522"/>
            <a:ext cx="6642043" cy="630942"/>
          </a:xfrm>
          <a:prstGeom prst="rect">
            <a:avLst/>
          </a:prstGeom>
          <a:noFill/>
        </p:spPr>
        <p:txBody>
          <a:bodyPr wrap="square" rtlCol="0">
            <a:spAutoFit/>
          </a:bodyPr>
          <a:lstStyle/>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8" name="Imagen 7">
            <a:extLst>
              <a:ext uri="{FF2B5EF4-FFF2-40B4-BE49-F238E27FC236}">
                <a16:creationId xmlns:a16="http://schemas.microsoft.com/office/drawing/2014/main" id="{E6DE28E3-C110-CA3F-C6F5-7179021725D2}"/>
              </a:ext>
            </a:extLst>
          </p:cNvPr>
          <p:cNvPicPr>
            <a:picLocks noChangeAspect="1"/>
          </p:cNvPicPr>
          <p:nvPr/>
        </p:nvPicPr>
        <p:blipFill>
          <a:blip r:embed="rId15"/>
          <a:stretch>
            <a:fillRect/>
          </a:stretch>
        </p:blipFill>
        <p:spPr>
          <a:xfrm>
            <a:off x="8618575" y="1935286"/>
            <a:ext cx="719675" cy="719675"/>
          </a:xfrm>
          <a:prstGeom prst="rect">
            <a:avLst/>
          </a:prstGeom>
        </p:spPr>
      </p:pic>
      <p:sp>
        <p:nvSpPr>
          <p:cNvPr id="7" name="CuadroTexto 6">
            <a:extLst>
              <a:ext uri="{FF2B5EF4-FFF2-40B4-BE49-F238E27FC236}">
                <a16:creationId xmlns:a16="http://schemas.microsoft.com/office/drawing/2014/main" id="{075020A9-78B8-ED59-70D7-421508384C41}"/>
              </a:ext>
            </a:extLst>
          </p:cNvPr>
          <p:cNvSpPr txBox="1"/>
          <p:nvPr/>
        </p:nvSpPr>
        <p:spPr>
          <a:xfrm>
            <a:off x="9233006" y="2273857"/>
            <a:ext cx="30139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proceso de actualización la página web de ODS Ecuador.</a:t>
            </a:r>
          </a:p>
        </p:txBody>
      </p:sp>
      <p:pic>
        <p:nvPicPr>
          <p:cNvPr id="18" name="Imagen 17">
            <a:extLst>
              <a:ext uri="{FF2B5EF4-FFF2-40B4-BE49-F238E27FC236}">
                <a16:creationId xmlns:a16="http://schemas.microsoft.com/office/drawing/2014/main" id="{8F0197F2-D1D2-E854-514F-EC5975E2B0AD}"/>
              </a:ext>
            </a:extLst>
          </p:cNvPr>
          <p:cNvPicPr>
            <a:picLocks noChangeAspect="1"/>
          </p:cNvPicPr>
          <p:nvPr/>
        </p:nvPicPr>
        <p:blipFill>
          <a:blip r:embed="rId16"/>
          <a:stretch>
            <a:fillRect/>
          </a:stretch>
        </p:blipFill>
        <p:spPr>
          <a:xfrm>
            <a:off x="9033997" y="7490275"/>
            <a:ext cx="3209925" cy="4629150"/>
          </a:xfrm>
          <a:prstGeom prst="rect">
            <a:avLst/>
          </a:prstGeom>
        </p:spPr>
      </p:pic>
      <p:sp>
        <p:nvSpPr>
          <p:cNvPr id="26" name="Rectángulo: esquinas redondeadas 25">
            <a:extLst>
              <a:ext uri="{FF2B5EF4-FFF2-40B4-BE49-F238E27FC236}">
                <a16:creationId xmlns:a16="http://schemas.microsoft.com/office/drawing/2014/main" id="{0F443EFA-EDED-C082-BCF4-A8DCF469C2AA}"/>
              </a:ext>
            </a:extLst>
          </p:cNvPr>
          <p:cNvSpPr/>
          <p:nvPr/>
        </p:nvSpPr>
        <p:spPr>
          <a:xfrm>
            <a:off x="13079059" y="8027392"/>
            <a:ext cx="1357675" cy="1949120"/>
          </a:xfrm>
          <a:prstGeom prst="roundRect">
            <a:avLst>
              <a:gd name="adj" fmla="val 70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7" name="Grupo 26">
            <a:extLst>
              <a:ext uri="{FF2B5EF4-FFF2-40B4-BE49-F238E27FC236}">
                <a16:creationId xmlns:a16="http://schemas.microsoft.com/office/drawing/2014/main" id="{B98B710D-DFB8-0049-42E9-03E2A445B856}"/>
              </a:ext>
            </a:extLst>
          </p:cNvPr>
          <p:cNvGrpSpPr/>
          <p:nvPr/>
        </p:nvGrpSpPr>
        <p:grpSpPr>
          <a:xfrm>
            <a:off x="9733453" y="4244288"/>
            <a:ext cx="1357675" cy="1949120"/>
            <a:chOff x="11343800" y="4284229"/>
            <a:chExt cx="1357675" cy="1949120"/>
          </a:xfrm>
        </p:grpSpPr>
        <p:sp>
          <p:nvSpPr>
            <p:cNvPr id="25" name="Rectángulo: esquinas redondeadas 24">
              <a:extLst>
                <a:ext uri="{FF2B5EF4-FFF2-40B4-BE49-F238E27FC236}">
                  <a16:creationId xmlns:a16="http://schemas.microsoft.com/office/drawing/2014/main" id="{D20A996F-EDE0-4D3C-CF69-274D87DC092F}"/>
                </a:ext>
              </a:extLst>
            </p:cNvPr>
            <p:cNvSpPr/>
            <p:nvPr/>
          </p:nvSpPr>
          <p:spPr>
            <a:xfrm>
              <a:off x="11343800" y="4284229"/>
              <a:ext cx="1357675" cy="1949120"/>
            </a:xfrm>
            <a:prstGeom prst="roundRect">
              <a:avLst>
                <a:gd name="adj" fmla="val 7049"/>
              </a:avLst>
            </a:prstGeom>
            <a:solidFill>
              <a:schemeClr val="bg1"/>
            </a:solidFill>
            <a:ln>
              <a:noFill/>
            </a:ln>
            <a:effectLst>
              <a:outerShdw blurRad="165100" sx="102000" sy="102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4" name="Imagen 23">
              <a:extLst>
                <a:ext uri="{FF2B5EF4-FFF2-40B4-BE49-F238E27FC236}">
                  <a16:creationId xmlns:a16="http://schemas.microsoft.com/office/drawing/2014/main" id="{9720389D-EACD-FACB-DAF5-1B07EC9BA0D5}"/>
                </a:ext>
              </a:extLst>
            </p:cNvPr>
            <p:cNvPicPr>
              <a:picLocks noChangeAspect="1"/>
            </p:cNvPicPr>
            <p:nvPr/>
          </p:nvPicPr>
          <p:blipFill>
            <a:blip r:embed="rId16"/>
            <a:stretch>
              <a:fillRect/>
            </a:stretch>
          </p:blipFill>
          <p:spPr>
            <a:xfrm>
              <a:off x="11585105" y="4606528"/>
              <a:ext cx="921814" cy="1329381"/>
            </a:xfrm>
            <a:prstGeom prst="rect">
              <a:avLst/>
            </a:prstGeom>
          </p:spPr>
        </p:pic>
      </p:grpSp>
      <p:cxnSp>
        <p:nvCxnSpPr>
          <p:cNvPr id="29" name="Conector recto 28">
            <a:extLst>
              <a:ext uri="{FF2B5EF4-FFF2-40B4-BE49-F238E27FC236}">
                <a16:creationId xmlns:a16="http://schemas.microsoft.com/office/drawing/2014/main" id="{AFBE0A32-24AF-91E0-4A58-6604071AAB6D}"/>
              </a:ext>
            </a:extLst>
          </p:cNvPr>
          <p:cNvCxnSpPr/>
          <p:nvPr/>
        </p:nvCxnSpPr>
        <p:spPr>
          <a:xfrm>
            <a:off x="12264191" y="-1414454"/>
            <a:ext cx="0" cy="9169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D639FB55-9B95-239E-3469-AFD12EBF93FD}"/>
              </a:ext>
            </a:extLst>
          </p:cNvPr>
          <p:cNvCxnSpPr/>
          <p:nvPr/>
        </p:nvCxnSpPr>
        <p:spPr>
          <a:xfrm>
            <a:off x="1950090" y="6906126"/>
            <a:ext cx="1333696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Grupo 27">
            <a:extLst>
              <a:ext uri="{FF2B5EF4-FFF2-40B4-BE49-F238E27FC236}">
                <a16:creationId xmlns:a16="http://schemas.microsoft.com/office/drawing/2014/main" id="{5ECF2502-8D0A-8563-56D3-CFBBCF475E0F}"/>
              </a:ext>
            </a:extLst>
          </p:cNvPr>
          <p:cNvGrpSpPr/>
          <p:nvPr/>
        </p:nvGrpSpPr>
        <p:grpSpPr>
          <a:xfrm>
            <a:off x="10516689" y="714841"/>
            <a:ext cx="1533600" cy="465314"/>
            <a:chOff x="10516689" y="714841"/>
            <a:chExt cx="1533600" cy="465314"/>
          </a:xfrm>
        </p:grpSpPr>
        <p:pic>
          <p:nvPicPr>
            <p:cNvPr id="10" name="Imagen 9">
              <a:extLst>
                <a:ext uri="{FF2B5EF4-FFF2-40B4-BE49-F238E27FC236}">
                  <a16:creationId xmlns:a16="http://schemas.microsoft.com/office/drawing/2014/main" id="{CED92B4B-6466-9CCF-26FA-669A1FBCB3ED}"/>
                </a:ext>
              </a:extLst>
            </p:cNvPr>
            <p:cNvPicPr>
              <a:picLocks noChangeAspect="1"/>
            </p:cNvPicPr>
            <p:nvPr/>
          </p:nvPicPr>
          <p:blipFill rotWithShape="1">
            <a:blip r:embed="rId17"/>
            <a:srcRect t="10946" b="21705"/>
            <a:stretch/>
          </p:blipFill>
          <p:spPr>
            <a:xfrm>
              <a:off x="10516689" y="714841"/>
              <a:ext cx="1533600" cy="465314"/>
            </a:xfrm>
            <a:prstGeom prst="rect">
              <a:avLst/>
            </a:prstGeom>
          </p:spPr>
        </p:pic>
        <p:pic>
          <p:nvPicPr>
            <p:cNvPr id="17" name="Imagen 16">
              <a:extLst>
                <a:ext uri="{FF2B5EF4-FFF2-40B4-BE49-F238E27FC236}">
                  <a16:creationId xmlns:a16="http://schemas.microsoft.com/office/drawing/2014/main" id="{79361F09-AA5C-518A-74AC-C40F5E8BD91E}"/>
                </a:ext>
              </a:extLst>
            </p:cNvPr>
            <p:cNvPicPr>
              <a:picLocks noChangeAspect="1"/>
            </p:cNvPicPr>
            <p:nvPr/>
          </p:nvPicPr>
          <p:blipFill>
            <a:blip r:embed="rId18"/>
            <a:stretch>
              <a:fillRect/>
            </a:stretch>
          </p:blipFill>
          <p:spPr>
            <a:xfrm>
              <a:off x="10564156" y="898582"/>
              <a:ext cx="107075" cy="128489"/>
            </a:xfrm>
            <a:prstGeom prst="rect">
              <a:avLst/>
            </a:prstGeom>
          </p:spPr>
        </p:pic>
      </p:grpSp>
      <p:pic>
        <p:nvPicPr>
          <p:cNvPr id="30" name="Imagen 29">
            <a:extLst>
              <a:ext uri="{FF2B5EF4-FFF2-40B4-BE49-F238E27FC236}">
                <a16:creationId xmlns:a16="http://schemas.microsoft.com/office/drawing/2014/main" id="{905BD22B-AA5A-6F66-7C48-80CBEFC8D124}"/>
              </a:ext>
            </a:extLst>
          </p:cNvPr>
          <p:cNvPicPr>
            <a:picLocks noChangeAspect="1"/>
          </p:cNvPicPr>
          <p:nvPr/>
        </p:nvPicPr>
        <p:blipFill rotWithShape="1">
          <a:blip r:embed="rId19"/>
          <a:srcRect l="17595" t="10733" r="16482" b="71751"/>
          <a:stretch/>
        </p:blipFill>
        <p:spPr>
          <a:xfrm>
            <a:off x="87567" y="6162010"/>
            <a:ext cx="2552014" cy="678051"/>
          </a:xfrm>
          <a:prstGeom prst="rect">
            <a:avLst/>
          </a:prstGeom>
        </p:spPr>
      </p:pic>
    </p:spTree>
    <p:extLst>
      <p:ext uri="{BB962C8B-B14F-4D97-AF65-F5344CB8AC3E}">
        <p14:creationId xmlns:p14="http://schemas.microsoft.com/office/powerpoint/2010/main" val="1312963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6" name="Rectángulo: esquinas superiores redondeadas 45">
            <a:extLst>
              <a:ext uri="{FF2B5EF4-FFF2-40B4-BE49-F238E27FC236}">
                <a16:creationId xmlns:a16="http://schemas.microsoft.com/office/drawing/2014/main" id="{37F94A3C-E932-7A1F-398F-557F13391820}"/>
              </a:ext>
            </a:extLst>
          </p:cNvPr>
          <p:cNvSpPr/>
          <p:nvPr/>
        </p:nvSpPr>
        <p:spPr>
          <a:xfrm rot="7260365">
            <a:off x="3103956" y="1394856"/>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Rectángulo: esquinas superiores redondeadas 46">
            <a:extLst>
              <a:ext uri="{FF2B5EF4-FFF2-40B4-BE49-F238E27FC236}">
                <a16:creationId xmlns:a16="http://schemas.microsoft.com/office/drawing/2014/main" id="{D82117E0-E621-5AB1-0A4C-B79B0B68A4AD}"/>
              </a:ext>
            </a:extLst>
          </p:cNvPr>
          <p:cNvSpPr/>
          <p:nvPr/>
        </p:nvSpPr>
        <p:spPr>
          <a:xfrm rot="7260365">
            <a:off x="4755682" y="2326468"/>
            <a:ext cx="940638" cy="940638"/>
          </a:xfrm>
          <a:prstGeom prst="round2SameRect">
            <a:avLst>
              <a:gd name="adj1" fmla="val 44445"/>
              <a:gd name="adj2" fmla="val 0"/>
            </a:avLst>
          </a:prstGeom>
          <a:solidFill>
            <a:srgbClr val="D0D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Rectángulo: esquinas superiores redondeadas 47">
            <a:extLst>
              <a:ext uri="{FF2B5EF4-FFF2-40B4-BE49-F238E27FC236}">
                <a16:creationId xmlns:a16="http://schemas.microsoft.com/office/drawing/2014/main" id="{15B5365F-6D47-EFFA-4BC3-086EEB505EA4}"/>
              </a:ext>
            </a:extLst>
          </p:cNvPr>
          <p:cNvSpPr/>
          <p:nvPr/>
        </p:nvSpPr>
        <p:spPr>
          <a:xfrm rot="7260365">
            <a:off x="6217686" y="3128715"/>
            <a:ext cx="940638" cy="940638"/>
          </a:xfrm>
          <a:prstGeom prst="round2SameRect">
            <a:avLst>
              <a:gd name="adj1" fmla="val 44445"/>
              <a:gd name="adj2" fmla="val 0"/>
            </a:avLst>
          </a:prstGeom>
          <a:solidFill>
            <a:srgbClr val="D8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1" name="Grupo 50">
            <a:extLst>
              <a:ext uri="{FF2B5EF4-FFF2-40B4-BE49-F238E27FC236}">
                <a16:creationId xmlns:a16="http://schemas.microsoft.com/office/drawing/2014/main" id="{86BBCF9A-A5F2-5C0F-E8E5-51C9B2F86FB6}"/>
              </a:ext>
            </a:extLst>
          </p:cNvPr>
          <p:cNvGrpSpPr/>
          <p:nvPr/>
        </p:nvGrpSpPr>
        <p:grpSpPr>
          <a:xfrm>
            <a:off x="7614030" y="3697357"/>
            <a:ext cx="1165327" cy="1291451"/>
            <a:chOff x="7614030" y="3697357"/>
            <a:chExt cx="1165327" cy="1291451"/>
          </a:xfrm>
        </p:grpSpPr>
        <p:sp>
          <p:nvSpPr>
            <p:cNvPr id="49" name="Rectángulo: esquinas superiores redondeadas 48">
              <a:extLst>
                <a:ext uri="{FF2B5EF4-FFF2-40B4-BE49-F238E27FC236}">
                  <a16:creationId xmlns:a16="http://schemas.microsoft.com/office/drawing/2014/main" id="{972E7715-4B0F-FE34-B5D4-45F9D41C417A}"/>
                </a:ext>
              </a:extLst>
            </p:cNvPr>
            <p:cNvSpPr/>
            <p:nvPr/>
          </p:nvSpPr>
          <p:spPr>
            <a:xfrm rot="7260365">
              <a:off x="7838719" y="4048170"/>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Forma libre: forma 49">
              <a:extLst>
                <a:ext uri="{FF2B5EF4-FFF2-40B4-BE49-F238E27FC236}">
                  <a16:creationId xmlns:a16="http://schemas.microsoft.com/office/drawing/2014/main" id="{DCF48ACC-4BF3-B703-63A2-905B66ADE9DC}"/>
                </a:ext>
              </a:extLst>
            </p:cNvPr>
            <p:cNvSpPr/>
            <p:nvPr/>
          </p:nvSpPr>
          <p:spPr>
            <a:xfrm>
              <a:off x="7614030" y="3697357"/>
              <a:ext cx="848239" cy="620201"/>
            </a:xfrm>
            <a:custGeom>
              <a:avLst/>
              <a:gdLst>
                <a:gd name="connsiteX0" fmla="*/ 846158 w 848239"/>
                <a:gd name="connsiteY0" fmla="*/ 238539 h 620201"/>
                <a:gd name="connsiteX1" fmla="*/ 695083 w 848239"/>
                <a:gd name="connsiteY1" fmla="*/ 341906 h 620201"/>
                <a:gd name="connsiteX2" fmla="*/ 671229 w 848239"/>
                <a:gd name="connsiteY2" fmla="*/ 349857 h 620201"/>
                <a:gd name="connsiteX3" fmla="*/ 647375 w 848239"/>
                <a:gd name="connsiteY3" fmla="*/ 365760 h 620201"/>
                <a:gd name="connsiteX4" fmla="*/ 615570 w 848239"/>
                <a:gd name="connsiteY4" fmla="*/ 381662 h 620201"/>
                <a:gd name="connsiteX5" fmla="*/ 567862 w 848239"/>
                <a:gd name="connsiteY5" fmla="*/ 421419 h 620201"/>
                <a:gd name="connsiteX6" fmla="*/ 544008 w 848239"/>
                <a:gd name="connsiteY6" fmla="*/ 429370 h 620201"/>
                <a:gd name="connsiteX7" fmla="*/ 504252 w 848239"/>
                <a:gd name="connsiteY7" fmla="*/ 445273 h 620201"/>
                <a:gd name="connsiteX8" fmla="*/ 464495 w 848239"/>
                <a:gd name="connsiteY8" fmla="*/ 477078 h 620201"/>
                <a:gd name="connsiteX9" fmla="*/ 432690 w 848239"/>
                <a:gd name="connsiteY9" fmla="*/ 492980 h 620201"/>
                <a:gd name="connsiteX10" fmla="*/ 392933 w 848239"/>
                <a:gd name="connsiteY10" fmla="*/ 524786 h 620201"/>
                <a:gd name="connsiteX11" fmla="*/ 361128 w 848239"/>
                <a:gd name="connsiteY11" fmla="*/ 532737 h 620201"/>
                <a:gd name="connsiteX12" fmla="*/ 273664 w 848239"/>
                <a:gd name="connsiteY12" fmla="*/ 588396 h 620201"/>
                <a:gd name="connsiteX13" fmla="*/ 202102 w 848239"/>
                <a:gd name="connsiteY13" fmla="*/ 620201 h 620201"/>
                <a:gd name="connsiteX14" fmla="*/ 19222 w 848239"/>
                <a:gd name="connsiteY14" fmla="*/ 572493 h 620201"/>
                <a:gd name="connsiteX15" fmla="*/ 98735 w 848239"/>
                <a:gd name="connsiteY15" fmla="*/ 294198 h 620201"/>
                <a:gd name="connsiteX16" fmla="*/ 178248 w 848239"/>
                <a:gd name="connsiteY16" fmla="*/ 135172 h 620201"/>
                <a:gd name="connsiteX17" fmla="*/ 218005 w 848239"/>
                <a:gd name="connsiteY17" fmla="*/ 79513 h 620201"/>
                <a:gd name="connsiteX18" fmla="*/ 249810 w 848239"/>
                <a:gd name="connsiteY18" fmla="*/ 63610 h 620201"/>
                <a:gd name="connsiteX19" fmla="*/ 305469 w 848239"/>
                <a:gd name="connsiteY19" fmla="*/ 31805 h 620201"/>
                <a:gd name="connsiteX20" fmla="*/ 384982 w 848239"/>
                <a:gd name="connsiteY20" fmla="*/ 15902 h 620201"/>
                <a:gd name="connsiteX21" fmla="*/ 432690 w 848239"/>
                <a:gd name="connsiteY21" fmla="*/ 0 h 620201"/>
                <a:gd name="connsiteX22" fmla="*/ 639424 w 848239"/>
                <a:gd name="connsiteY22" fmla="*/ 31805 h 620201"/>
                <a:gd name="connsiteX23" fmla="*/ 703034 w 848239"/>
                <a:gd name="connsiteY23" fmla="*/ 87464 h 620201"/>
                <a:gd name="connsiteX24" fmla="*/ 758693 w 848239"/>
                <a:gd name="connsiteY24" fmla="*/ 182880 h 620201"/>
                <a:gd name="connsiteX25" fmla="*/ 774596 w 848239"/>
                <a:gd name="connsiteY25" fmla="*/ 206733 h 620201"/>
                <a:gd name="connsiteX26" fmla="*/ 782547 w 848239"/>
                <a:gd name="connsiteY26" fmla="*/ 246490 h 620201"/>
                <a:gd name="connsiteX27" fmla="*/ 846158 w 848239"/>
                <a:gd name="connsiteY27" fmla="*/ 238539 h 62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8239" h="620201">
                  <a:moveTo>
                    <a:pt x="846158" y="238539"/>
                  </a:moveTo>
                  <a:cubicBezTo>
                    <a:pt x="831581" y="254442"/>
                    <a:pt x="773566" y="312475"/>
                    <a:pt x="695083" y="341906"/>
                  </a:cubicBezTo>
                  <a:cubicBezTo>
                    <a:pt x="687235" y="344849"/>
                    <a:pt x="679180" y="347207"/>
                    <a:pt x="671229" y="349857"/>
                  </a:cubicBezTo>
                  <a:cubicBezTo>
                    <a:pt x="663278" y="355158"/>
                    <a:pt x="655672" y="361019"/>
                    <a:pt x="647375" y="365760"/>
                  </a:cubicBezTo>
                  <a:cubicBezTo>
                    <a:pt x="637084" y="371641"/>
                    <a:pt x="625280" y="374865"/>
                    <a:pt x="615570" y="381662"/>
                  </a:cubicBezTo>
                  <a:cubicBezTo>
                    <a:pt x="598611" y="393533"/>
                    <a:pt x="585086" y="409936"/>
                    <a:pt x="567862" y="421419"/>
                  </a:cubicBezTo>
                  <a:cubicBezTo>
                    <a:pt x="560888" y="426068"/>
                    <a:pt x="551856" y="426427"/>
                    <a:pt x="544008" y="429370"/>
                  </a:cubicBezTo>
                  <a:cubicBezTo>
                    <a:pt x="530644" y="434382"/>
                    <a:pt x="516491" y="437930"/>
                    <a:pt x="504252" y="445273"/>
                  </a:cubicBezTo>
                  <a:cubicBezTo>
                    <a:pt x="489699" y="454005"/>
                    <a:pt x="478616" y="467664"/>
                    <a:pt x="464495" y="477078"/>
                  </a:cubicBezTo>
                  <a:cubicBezTo>
                    <a:pt x="454633" y="483653"/>
                    <a:pt x="442552" y="486405"/>
                    <a:pt x="432690" y="492980"/>
                  </a:cubicBezTo>
                  <a:cubicBezTo>
                    <a:pt x="418569" y="502394"/>
                    <a:pt x="407769" y="516544"/>
                    <a:pt x="392933" y="524786"/>
                  </a:cubicBezTo>
                  <a:cubicBezTo>
                    <a:pt x="383380" y="530093"/>
                    <a:pt x="371730" y="530087"/>
                    <a:pt x="361128" y="532737"/>
                  </a:cubicBezTo>
                  <a:cubicBezTo>
                    <a:pt x="331973" y="551290"/>
                    <a:pt x="305750" y="575562"/>
                    <a:pt x="273664" y="588396"/>
                  </a:cubicBezTo>
                  <a:cubicBezTo>
                    <a:pt x="222902" y="608701"/>
                    <a:pt x="246673" y="597916"/>
                    <a:pt x="202102" y="620201"/>
                  </a:cubicBezTo>
                  <a:cubicBezTo>
                    <a:pt x="141142" y="604298"/>
                    <a:pt x="60842" y="619788"/>
                    <a:pt x="19222" y="572493"/>
                  </a:cubicBezTo>
                  <a:cubicBezTo>
                    <a:pt x="-46673" y="497613"/>
                    <a:pt x="76168" y="344973"/>
                    <a:pt x="98735" y="294198"/>
                  </a:cubicBezTo>
                  <a:cubicBezTo>
                    <a:pt x="128838" y="226466"/>
                    <a:pt x="137365" y="202071"/>
                    <a:pt x="178248" y="135172"/>
                  </a:cubicBezTo>
                  <a:cubicBezTo>
                    <a:pt x="190137" y="115717"/>
                    <a:pt x="201883" y="95635"/>
                    <a:pt x="218005" y="79513"/>
                  </a:cubicBezTo>
                  <a:cubicBezTo>
                    <a:pt x="226386" y="71132"/>
                    <a:pt x="239404" y="69286"/>
                    <a:pt x="249810" y="63610"/>
                  </a:cubicBezTo>
                  <a:cubicBezTo>
                    <a:pt x="268569" y="53378"/>
                    <a:pt x="285319" y="38917"/>
                    <a:pt x="305469" y="31805"/>
                  </a:cubicBezTo>
                  <a:cubicBezTo>
                    <a:pt x="330957" y="22809"/>
                    <a:pt x="358760" y="22458"/>
                    <a:pt x="384982" y="15902"/>
                  </a:cubicBezTo>
                  <a:cubicBezTo>
                    <a:pt x="401244" y="11836"/>
                    <a:pt x="416787" y="5301"/>
                    <a:pt x="432690" y="0"/>
                  </a:cubicBezTo>
                  <a:cubicBezTo>
                    <a:pt x="501601" y="10602"/>
                    <a:pt x="573087" y="10343"/>
                    <a:pt x="639424" y="31805"/>
                  </a:cubicBezTo>
                  <a:cubicBezTo>
                    <a:pt x="666230" y="40478"/>
                    <a:pt x="683924" y="66761"/>
                    <a:pt x="703034" y="87464"/>
                  </a:cubicBezTo>
                  <a:cubicBezTo>
                    <a:pt x="730202" y="116896"/>
                    <a:pt x="739782" y="148840"/>
                    <a:pt x="758693" y="182880"/>
                  </a:cubicBezTo>
                  <a:cubicBezTo>
                    <a:pt x="763334" y="191234"/>
                    <a:pt x="769295" y="198782"/>
                    <a:pt x="774596" y="206733"/>
                  </a:cubicBezTo>
                  <a:cubicBezTo>
                    <a:pt x="777246" y="219985"/>
                    <a:pt x="772991" y="236934"/>
                    <a:pt x="782547" y="246490"/>
                  </a:cubicBezTo>
                  <a:cubicBezTo>
                    <a:pt x="794400" y="258343"/>
                    <a:pt x="860735" y="222636"/>
                    <a:pt x="846158" y="23853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Metodología</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4;p4">
            <a:extLst>
              <a:ext uri="{FF2B5EF4-FFF2-40B4-BE49-F238E27FC236}">
                <a16:creationId xmlns:a16="http://schemas.microsoft.com/office/drawing/2014/main" id="{16D8A06B-4217-92A0-59DE-23BBF04EB40A}"/>
              </a:ext>
            </a:extLst>
          </p:cNvPr>
          <p:cNvSpPr txBox="1"/>
          <p:nvPr/>
        </p:nvSpPr>
        <p:spPr>
          <a:xfrm>
            <a:off x="259704" y="1352826"/>
            <a:ext cx="2320416" cy="611466"/>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Metodología de construcción</a:t>
            </a:r>
          </a:p>
        </p:txBody>
      </p:sp>
      <p:sp>
        <p:nvSpPr>
          <p:cNvPr id="14" name="CuadroTexto 13">
            <a:extLst>
              <a:ext uri="{FF2B5EF4-FFF2-40B4-BE49-F238E27FC236}">
                <a16:creationId xmlns:a16="http://schemas.microsoft.com/office/drawing/2014/main" id="{49E8CC4B-A5E1-B1D6-A85B-C67B37A0FDD1}"/>
              </a:ext>
            </a:extLst>
          </p:cNvPr>
          <p:cNvSpPr txBox="1"/>
          <p:nvPr/>
        </p:nvSpPr>
        <p:spPr>
          <a:xfrm>
            <a:off x="3505784" y="7725680"/>
            <a:ext cx="5180431" cy="466794"/>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a:t>
            </a:r>
          </a:p>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profundidad del ODS 1, ODS 2, ODS 13, ODS 16 y ODS 17</a:t>
            </a:r>
          </a:p>
        </p:txBody>
      </p:sp>
      <p:sp>
        <p:nvSpPr>
          <p:cNvPr id="9" name="Arco 8">
            <a:extLst>
              <a:ext uri="{FF2B5EF4-FFF2-40B4-BE49-F238E27FC236}">
                <a16:creationId xmlns:a16="http://schemas.microsoft.com/office/drawing/2014/main" id="{28C82532-DC6A-E148-755A-4A661F3F5DD5}"/>
              </a:ext>
            </a:extLst>
          </p:cNvPr>
          <p:cNvSpPr/>
          <p:nvPr/>
        </p:nvSpPr>
        <p:spPr>
          <a:xfrm>
            <a:off x="8636709" y="5356251"/>
            <a:ext cx="3328110" cy="3328110"/>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Arco 10">
            <a:extLst>
              <a:ext uri="{FF2B5EF4-FFF2-40B4-BE49-F238E27FC236}">
                <a16:creationId xmlns:a16="http://schemas.microsoft.com/office/drawing/2014/main" id="{40213D20-C062-CC06-54E7-7EE606ECF7A7}"/>
              </a:ext>
            </a:extLst>
          </p:cNvPr>
          <p:cNvSpPr/>
          <p:nvPr/>
        </p:nvSpPr>
        <p:spPr>
          <a:xfrm>
            <a:off x="6574846" y="3451582"/>
            <a:ext cx="7451835" cy="7451835"/>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Arco 11">
            <a:extLst>
              <a:ext uri="{FF2B5EF4-FFF2-40B4-BE49-F238E27FC236}">
                <a16:creationId xmlns:a16="http://schemas.microsoft.com/office/drawing/2014/main" id="{755B1073-525C-982E-95B5-10F724988C02}"/>
              </a:ext>
            </a:extLst>
          </p:cNvPr>
          <p:cNvSpPr/>
          <p:nvPr/>
        </p:nvSpPr>
        <p:spPr>
          <a:xfrm>
            <a:off x="4791150" y="1598515"/>
            <a:ext cx="11029959" cy="11029959"/>
          </a:xfrm>
          <a:prstGeom prst="arc">
            <a:avLst>
              <a:gd name="adj1" fmla="val 10645908"/>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Arco 12">
            <a:extLst>
              <a:ext uri="{FF2B5EF4-FFF2-40B4-BE49-F238E27FC236}">
                <a16:creationId xmlns:a16="http://schemas.microsoft.com/office/drawing/2014/main" id="{FA431052-66F6-AA62-F507-4947CB8E003B}"/>
              </a:ext>
            </a:extLst>
          </p:cNvPr>
          <p:cNvSpPr/>
          <p:nvPr/>
        </p:nvSpPr>
        <p:spPr>
          <a:xfrm>
            <a:off x="3158002" y="-29267"/>
            <a:ext cx="14285521" cy="14285521"/>
          </a:xfrm>
          <a:prstGeom prst="arc">
            <a:avLst>
              <a:gd name="adj1" fmla="val 10733543"/>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Arco 14">
            <a:extLst>
              <a:ext uri="{FF2B5EF4-FFF2-40B4-BE49-F238E27FC236}">
                <a16:creationId xmlns:a16="http://schemas.microsoft.com/office/drawing/2014/main" id="{86652B35-6CDA-86AB-B74F-31AF8E419DA1}"/>
              </a:ext>
            </a:extLst>
          </p:cNvPr>
          <p:cNvSpPr/>
          <p:nvPr/>
        </p:nvSpPr>
        <p:spPr>
          <a:xfrm>
            <a:off x="1254667" y="-1868595"/>
            <a:ext cx="18092190" cy="18092190"/>
          </a:xfrm>
          <a:prstGeom prst="arc">
            <a:avLst>
              <a:gd name="adj1" fmla="val 10753584"/>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CuadroTexto 15">
            <a:extLst>
              <a:ext uri="{FF2B5EF4-FFF2-40B4-BE49-F238E27FC236}">
                <a16:creationId xmlns:a16="http://schemas.microsoft.com/office/drawing/2014/main" id="{DC1F4FB0-DA00-D57A-E19B-0C13264B068A}"/>
              </a:ext>
            </a:extLst>
          </p:cNvPr>
          <p:cNvSpPr txBox="1"/>
          <p:nvPr/>
        </p:nvSpPr>
        <p:spPr>
          <a:xfrm>
            <a:off x="254553" y="1964292"/>
            <a:ext cx="1760482" cy="1400383"/>
          </a:xfrm>
          <a:prstGeom prst="rect">
            <a:avLst/>
          </a:prstGeom>
          <a:noFill/>
        </p:spPr>
        <p:txBody>
          <a:bodyPr wrap="square">
            <a:spAutoFit/>
          </a:bodyPr>
          <a:lstStyle/>
          <a:p>
            <a:pPr marL="0" marR="0" lvl="0" indent="0" algn="just" defTabSz="914400" rtl="0" eaLnBrk="1" fontAlgn="auto" latinLnBrk="0" hangingPunct="1">
              <a:lnSpc>
                <a:spcPts val="17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en profundidad del ODS 1, ODS 2, ODS 13, ODS 16 y ODS 17</a:t>
            </a:r>
          </a:p>
        </p:txBody>
      </p:sp>
      <p:pic>
        <p:nvPicPr>
          <p:cNvPr id="19" name="Imagen 18">
            <a:extLst>
              <a:ext uri="{FF2B5EF4-FFF2-40B4-BE49-F238E27FC236}">
                <a16:creationId xmlns:a16="http://schemas.microsoft.com/office/drawing/2014/main" id="{BD52D16E-62C0-E6E5-329D-A7074D30D298}"/>
              </a:ext>
            </a:extLst>
          </p:cNvPr>
          <p:cNvPicPr>
            <a:picLocks noChangeAspect="1"/>
          </p:cNvPicPr>
          <p:nvPr/>
        </p:nvPicPr>
        <p:blipFill rotWithShape="1">
          <a:blip r:embed="rId3">
            <a:clrChange>
              <a:clrFrom>
                <a:srgbClr val="E5E6E8"/>
              </a:clrFrom>
              <a:clrTo>
                <a:srgbClr val="E5E6E8">
                  <a:alpha val="0"/>
                </a:srgbClr>
              </a:clrTo>
            </a:clrChange>
          </a:blip>
          <a:srcRect l="3201" t="7600" r="61888" b="7784"/>
          <a:stretch/>
        </p:blipFill>
        <p:spPr>
          <a:xfrm>
            <a:off x="-1165836" y="689735"/>
            <a:ext cx="997200" cy="997200"/>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58319FCC-5ABF-CB80-6CDB-3C4336893EFE}"/>
              </a:ext>
            </a:extLst>
          </p:cNvPr>
          <p:cNvPicPr>
            <a:picLocks noChangeAspect="1"/>
          </p:cNvPicPr>
          <p:nvPr/>
        </p:nvPicPr>
        <p:blipFill rotWithShape="1">
          <a:blip r:embed="rId3"/>
          <a:srcRect l="60829" t="7704" r="4268" b="7704"/>
          <a:stretch/>
        </p:blipFill>
        <p:spPr>
          <a:xfrm>
            <a:off x="-1165836" y="2575102"/>
            <a:ext cx="997200" cy="997200"/>
          </a:xfrm>
          <a:custGeom>
            <a:avLst/>
            <a:gdLst>
              <a:gd name="connsiteX0" fmla="*/ 1196803 w 2393606"/>
              <a:gd name="connsiteY0" fmla="*/ 0 h 2393606"/>
              <a:gd name="connsiteX1" fmla="*/ 2393606 w 2393606"/>
              <a:gd name="connsiteY1" fmla="*/ 1196803 h 2393606"/>
              <a:gd name="connsiteX2" fmla="*/ 1196803 w 2393606"/>
              <a:gd name="connsiteY2" fmla="*/ 2393606 h 2393606"/>
              <a:gd name="connsiteX3" fmla="*/ 0 w 2393606"/>
              <a:gd name="connsiteY3" fmla="*/ 1196803 h 2393606"/>
              <a:gd name="connsiteX4" fmla="*/ 1196803 w 2393606"/>
              <a:gd name="connsiteY4" fmla="*/ 0 h 239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06" h="2393606">
                <a:moveTo>
                  <a:pt x="1196803" y="0"/>
                </a:moveTo>
                <a:cubicBezTo>
                  <a:pt x="1857779" y="0"/>
                  <a:pt x="2393606" y="535827"/>
                  <a:pt x="2393606" y="1196803"/>
                </a:cubicBezTo>
                <a:cubicBezTo>
                  <a:pt x="2393606" y="1857779"/>
                  <a:pt x="1857779" y="2393606"/>
                  <a:pt x="1196803" y="2393606"/>
                </a:cubicBezTo>
                <a:cubicBezTo>
                  <a:pt x="535827" y="2393606"/>
                  <a:pt x="0" y="1857779"/>
                  <a:pt x="0" y="1196803"/>
                </a:cubicBezTo>
                <a:cubicBezTo>
                  <a:pt x="0" y="535827"/>
                  <a:pt x="535827" y="0"/>
                  <a:pt x="1196803" y="0"/>
                </a:cubicBezTo>
                <a:close/>
              </a:path>
            </a:pathLst>
          </a:custGeom>
          <a:effectLst>
            <a:outerShdw blurRad="50800" dist="38100" dir="5400000" algn="t" rotWithShape="0">
              <a:prstClr val="black">
                <a:alpha val="40000"/>
              </a:prstClr>
            </a:outerShdw>
          </a:effectLst>
        </p:spPr>
      </p:pic>
      <p:pic>
        <p:nvPicPr>
          <p:cNvPr id="21" name="Imagen 20">
            <a:extLst>
              <a:ext uri="{FF2B5EF4-FFF2-40B4-BE49-F238E27FC236}">
                <a16:creationId xmlns:a16="http://schemas.microsoft.com/office/drawing/2014/main" id="{72FBF6C4-05C8-6A0E-63B4-598DA6D2CB7C}"/>
              </a:ext>
            </a:extLst>
          </p:cNvPr>
          <p:cNvPicPr>
            <a:picLocks noChangeAspect="1"/>
          </p:cNvPicPr>
          <p:nvPr/>
        </p:nvPicPr>
        <p:blipFill rotWithShape="1">
          <a:blip r:embed="rId4"/>
          <a:srcRect l="1923" t="4386" r="62617" b="8321"/>
          <a:stretch/>
        </p:blipFill>
        <p:spPr>
          <a:xfrm>
            <a:off x="-1200394" y="4485689"/>
            <a:ext cx="997200" cy="997200"/>
          </a:xfrm>
          <a:custGeom>
            <a:avLst/>
            <a:gdLst>
              <a:gd name="connsiteX0" fmla="*/ 1215928 w 2431856"/>
              <a:gd name="connsiteY0" fmla="*/ 0 h 2431856"/>
              <a:gd name="connsiteX1" fmla="*/ 2431856 w 2431856"/>
              <a:gd name="connsiteY1" fmla="*/ 1215928 h 2431856"/>
              <a:gd name="connsiteX2" fmla="*/ 1215928 w 2431856"/>
              <a:gd name="connsiteY2" fmla="*/ 2431856 h 2431856"/>
              <a:gd name="connsiteX3" fmla="*/ 0 w 2431856"/>
              <a:gd name="connsiteY3" fmla="*/ 1215928 h 2431856"/>
              <a:gd name="connsiteX4" fmla="*/ 1215928 w 2431856"/>
              <a:gd name="connsiteY4" fmla="*/ 0 h 243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856" h="2431856">
                <a:moveTo>
                  <a:pt x="1215928" y="0"/>
                </a:moveTo>
                <a:cubicBezTo>
                  <a:pt x="1887466" y="0"/>
                  <a:pt x="2431856" y="544390"/>
                  <a:pt x="2431856" y="1215928"/>
                </a:cubicBezTo>
                <a:cubicBezTo>
                  <a:pt x="2431856" y="1887466"/>
                  <a:pt x="1887466" y="2431856"/>
                  <a:pt x="1215928" y="2431856"/>
                </a:cubicBezTo>
                <a:cubicBezTo>
                  <a:pt x="544390" y="2431856"/>
                  <a:pt x="0" y="1887466"/>
                  <a:pt x="0" y="1215928"/>
                </a:cubicBezTo>
                <a:cubicBezTo>
                  <a:pt x="0" y="544390"/>
                  <a:pt x="544390" y="0"/>
                  <a:pt x="1215928" y="0"/>
                </a:cubicBezTo>
                <a:close/>
              </a:path>
            </a:pathLst>
          </a:custGeom>
          <a:effectLst>
            <a:outerShdw blurRad="50800" dist="38100" dir="5400000" algn="t" rotWithShape="0">
              <a:prstClr val="black">
                <a:alpha val="40000"/>
              </a:prstClr>
            </a:outerShdw>
          </a:effectLst>
        </p:spPr>
      </p:pic>
      <p:pic>
        <p:nvPicPr>
          <p:cNvPr id="22" name="Imagen 21">
            <a:extLst>
              <a:ext uri="{FF2B5EF4-FFF2-40B4-BE49-F238E27FC236}">
                <a16:creationId xmlns:a16="http://schemas.microsoft.com/office/drawing/2014/main" id="{BB3C91D4-2505-15F3-03F6-968DD7387EC8}"/>
              </a:ext>
            </a:extLst>
          </p:cNvPr>
          <p:cNvPicPr>
            <a:picLocks noChangeAspect="1"/>
          </p:cNvPicPr>
          <p:nvPr/>
        </p:nvPicPr>
        <p:blipFill rotWithShape="1">
          <a:blip r:embed="rId4"/>
          <a:srcRect l="61510" t="4634" r="2337" b="6368"/>
          <a:stretch/>
        </p:blipFill>
        <p:spPr>
          <a:xfrm>
            <a:off x="-1465458" y="5658241"/>
            <a:ext cx="997200" cy="997200"/>
          </a:xfrm>
          <a:custGeom>
            <a:avLst/>
            <a:gdLst>
              <a:gd name="connsiteX0" fmla="*/ 1239685 w 2479370"/>
              <a:gd name="connsiteY0" fmla="*/ 0 h 2479370"/>
              <a:gd name="connsiteX1" fmla="*/ 2479370 w 2479370"/>
              <a:gd name="connsiteY1" fmla="*/ 1239685 h 2479370"/>
              <a:gd name="connsiteX2" fmla="*/ 1239685 w 2479370"/>
              <a:gd name="connsiteY2" fmla="*/ 2479370 h 2479370"/>
              <a:gd name="connsiteX3" fmla="*/ 0 w 2479370"/>
              <a:gd name="connsiteY3" fmla="*/ 1239685 h 2479370"/>
              <a:gd name="connsiteX4" fmla="*/ 1239685 w 2479370"/>
              <a:gd name="connsiteY4" fmla="*/ 0 h 247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370" h="2479370">
                <a:moveTo>
                  <a:pt x="1239685" y="0"/>
                </a:moveTo>
                <a:cubicBezTo>
                  <a:pt x="1924344" y="0"/>
                  <a:pt x="2479370" y="555026"/>
                  <a:pt x="2479370" y="1239685"/>
                </a:cubicBezTo>
                <a:cubicBezTo>
                  <a:pt x="2479370" y="1924344"/>
                  <a:pt x="1924344" y="2479370"/>
                  <a:pt x="1239685" y="2479370"/>
                </a:cubicBezTo>
                <a:cubicBezTo>
                  <a:pt x="555026" y="2479370"/>
                  <a:pt x="0" y="1924344"/>
                  <a:pt x="0" y="1239685"/>
                </a:cubicBezTo>
                <a:cubicBezTo>
                  <a:pt x="0" y="555026"/>
                  <a:pt x="555026" y="0"/>
                  <a:pt x="1239685" y="0"/>
                </a:cubicBezTo>
                <a:close/>
              </a:path>
            </a:pathLst>
          </a:custGeom>
          <a:effectLst>
            <a:outerShdw blurRad="50800" dist="38100" dir="5400000" algn="t" rotWithShape="0">
              <a:prstClr val="black">
                <a:alpha val="40000"/>
              </a:prstClr>
            </a:outerShdw>
          </a:effectLst>
        </p:spPr>
      </p:pic>
      <p:pic>
        <p:nvPicPr>
          <p:cNvPr id="23" name="Imagen 22">
            <a:extLst>
              <a:ext uri="{FF2B5EF4-FFF2-40B4-BE49-F238E27FC236}">
                <a16:creationId xmlns:a16="http://schemas.microsoft.com/office/drawing/2014/main" id="{C446E25D-86DC-E13B-E287-BD632029D2F2}"/>
              </a:ext>
            </a:extLst>
          </p:cNvPr>
          <p:cNvPicPr>
            <a:picLocks noChangeAspect="1"/>
          </p:cNvPicPr>
          <p:nvPr/>
        </p:nvPicPr>
        <p:blipFill>
          <a:blip r:embed="rId5"/>
          <a:srcRect l="9410" t="3907" r="8691" b="6377"/>
          <a:stretch>
            <a:fillRect/>
          </a:stretch>
        </p:blipFill>
        <p:spPr>
          <a:xfrm>
            <a:off x="-1085661" y="6863723"/>
            <a:ext cx="997200" cy="997200"/>
          </a:xfrm>
          <a:custGeom>
            <a:avLst/>
            <a:gdLst>
              <a:gd name="connsiteX0" fmla="*/ 1880002 w 3760004"/>
              <a:gd name="connsiteY0" fmla="*/ 0 h 3760004"/>
              <a:gd name="connsiteX1" fmla="*/ 3760004 w 3760004"/>
              <a:gd name="connsiteY1" fmla="*/ 1880002 h 3760004"/>
              <a:gd name="connsiteX2" fmla="*/ 1880002 w 3760004"/>
              <a:gd name="connsiteY2" fmla="*/ 3760004 h 3760004"/>
              <a:gd name="connsiteX3" fmla="*/ 0 w 3760004"/>
              <a:gd name="connsiteY3" fmla="*/ 1880002 h 3760004"/>
              <a:gd name="connsiteX4" fmla="*/ 1880002 w 3760004"/>
              <a:gd name="connsiteY4" fmla="*/ 0 h 376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004" h="3760004">
                <a:moveTo>
                  <a:pt x="1880002" y="0"/>
                </a:moveTo>
                <a:cubicBezTo>
                  <a:pt x="2918298" y="0"/>
                  <a:pt x="3760004" y="841706"/>
                  <a:pt x="3760004" y="1880002"/>
                </a:cubicBezTo>
                <a:cubicBezTo>
                  <a:pt x="3760004" y="2918298"/>
                  <a:pt x="2918298" y="3760004"/>
                  <a:pt x="1880002" y="3760004"/>
                </a:cubicBezTo>
                <a:cubicBezTo>
                  <a:pt x="841706" y="3760004"/>
                  <a:pt x="0" y="2918298"/>
                  <a:pt x="0" y="1880002"/>
                </a:cubicBezTo>
                <a:cubicBezTo>
                  <a:pt x="0" y="841706"/>
                  <a:pt x="841706" y="0"/>
                  <a:pt x="1880002" y="0"/>
                </a:cubicBezTo>
                <a:close/>
              </a:path>
            </a:pathLst>
          </a:custGeom>
          <a:effectLst>
            <a:outerShdw blurRad="50800" dist="38100" dir="5400000" algn="t" rotWithShape="0">
              <a:prstClr val="black">
                <a:alpha val="40000"/>
              </a:prstClr>
            </a:outerShdw>
          </a:effectLst>
        </p:spPr>
      </p:pic>
      <p:sp>
        <p:nvSpPr>
          <p:cNvPr id="33" name="CuadroTexto 32">
            <a:extLst>
              <a:ext uri="{FF2B5EF4-FFF2-40B4-BE49-F238E27FC236}">
                <a16:creationId xmlns:a16="http://schemas.microsoft.com/office/drawing/2014/main" id="{A6B48D67-DAA5-AFA4-20E6-FB07433685A7}"/>
              </a:ext>
            </a:extLst>
          </p:cNvPr>
          <p:cNvSpPr txBox="1"/>
          <p:nvPr/>
        </p:nvSpPr>
        <p:spPr>
          <a:xfrm>
            <a:off x="3970272" y="3291493"/>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las funciones del Estado</a:t>
            </a:r>
          </a:p>
        </p:txBody>
      </p:sp>
      <p:sp>
        <p:nvSpPr>
          <p:cNvPr id="34" name="CuadroTexto 33">
            <a:extLst>
              <a:ext uri="{FF2B5EF4-FFF2-40B4-BE49-F238E27FC236}">
                <a16:creationId xmlns:a16="http://schemas.microsoft.com/office/drawing/2014/main" id="{975DDD8F-3410-06E0-2444-5C8CA2A025E5}"/>
              </a:ext>
            </a:extLst>
          </p:cNvPr>
          <p:cNvSpPr txBox="1"/>
          <p:nvPr/>
        </p:nvSpPr>
        <p:spPr>
          <a:xfrm>
            <a:off x="5408246" y="4128624"/>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los diferentes actores</a:t>
            </a:r>
          </a:p>
        </p:txBody>
      </p:sp>
      <p:sp>
        <p:nvSpPr>
          <p:cNvPr id="39" name="CuadroTexto 38">
            <a:extLst>
              <a:ext uri="{FF2B5EF4-FFF2-40B4-BE49-F238E27FC236}">
                <a16:creationId xmlns:a16="http://schemas.microsoft.com/office/drawing/2014/main" id="{CC0DD45F-80C4-1C9E-6AF8-0D46DA018440}"/>
              </a:ext>
            </a:extLst>
          </p:cNvPr>
          <p:cNvSpPr txBox="1"/>
          <p:nvPr/>
        </p:nvSpPr>
        <p:spPr>
          <a:xfrm>
            <a:off x="7091085" y="5062042"/>
            <a:ext cx="1828778" cy="1400383"/>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Espacios de diálogo (talleres) Incorporación de sección para gobiernos locales en el ENV</a:t>
            </a:r>
            <a:endPar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40" name="CuadroTexto 39">
            <a:extLst>
              <a:ext uri="{FF2B5EF4-FFF2-40B4-BE49-F238E27FC236}">
                <a16:creationId xmlns:a16="http://schemas.microsoft.com/office/drawing/2014/main" id="{F4CC6DF1-936A-BD9A-E26C-089A9CDBEC09}"/>
              </a:ext>
            </a:extLst>
          </p:cNvPr>
          <p:cNvSpPr txBox="1"/>
          <p:nvPr/>
        </p:nvSpPr>
        <p:spPr>
          <a:xfrm>
            <a:off x="9156178" y="6311711"/>
            <a:ext cx="2372132" cy="528350"/>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Elaboración, revisión y validación del informe</a:t>
            </a:r>
            <a:endPar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nvGrpSpPr>
          <p:cNvPr id="41" name="Grupo 40">
            <a:extLst>
              <a:ext uri="{FF2B5EF4-FFF2-40B4-BE49-F238E27FC236}">
                <a16:creationId xmlns:a16="http://schemas.microsoft.com/office/drawing/2014/main" id="{85B4B430-CCCF-3B5C-4469-A1D9690CCDC2}"/>
              </a:ext>
            </a:extLst>
          </p:cNvPr>
          <p:cNvGrpSpPr/>
          <p:nvPr/>
        </p:nvGrpSpPr>
        <p:grpSpPr>
          <a:xfrm>
            <a:off x="14658661" y="7036653"/>
            <a:ext cx="1709279" cy="2333756"/>
            <a:chOff x="8255653" y="540073"/>
            <a:chExt cx="4287463" cy="5853866"/>
          </a:xfrm>
        </p:grpSpPr>
        <p:pic>
          <p:nvPicPr>
            <p:cNvPr id="42" name="Imagen 41">
              <a:extLst>
                <a:ext uri="{FF2B5EF4-FFF2-40B4-BE49-F238E27FC236}">
                  <a16:creationId xmlns:a16="http://schemas.microsoft.com/office/drawing/2014/main" id="{02EE477E-E514-57D2-477B-DC5D30BF430C}"/>
                </a:ext>
              </a:extLst>
            </p:cNvPr>
            <p:cNvPicPr>
              <a:picLocks noChangeAspect="1"/>
            </p:cNvPicPr>
            <p:nvPr/>
          </p:nvPicPr>
          <p:blipFill rotWithShape="1">
            <a:blip r:embed="rId6"/>
            <a:srcRect l="5834" t="6645" r="58382" b="10158"/>
            <a:stretch/>
          </p:blipFill>
          <p:spPr>
            <a:xfrm>
              <a:off x="8255653" y="540073"/>
              <a:ext cx="3447407" cy="4551400"/>
            </a:xfrm>
            <a:prstGeom prst="rect">
              <a:avLst/>
            </a:prstGeom>
            <a:effectLst>
              <a:outerShdw blurRad="254000" sx="102000" sy="102000" algn="ctr" rotWithShape="0">
                <a:prstClr val="black">
                  <a:alpha val="32000"/>
                </a:prstClr>
              </a:outerShdw>
            </a:effectLst>
          </p:spPr>
        </p:pic>
        <p:pic>
          <p:nvPicPr>
            <p:cNvPr id="43" name="Imagen 42">
              <a:extLst>
                <a:ext uri="{FF2B5EF4-FFF2-40B4-BE49-F238E27FC236}">
                  <a16:creationId xmlns:a16="http://schemas.microsoft.com/office/drawing/2014/main" id="{CCFDF72B-2C14-CDF6-E578-DC36BD988292}"/>
                </a:ext>
              </a:extLst>
            </p:cNvPr>
            <p:cNvPicPr>
              <a:picLocks noChangeAspect="1"/>
            </p:cNvPicPr>
            <p:nvPr/>
          </p:nvPicPr>
          <p:blipFill rotWithShape="1">
            <a:blip r:embed="rId6"/>
            <a:srcRect l="5834" t="6645" r="58382" b="10158"/>
            <a:stretch/>
          </p:blipFill>
          <p:spPr>
            <a:xfrm>
              <a:off x="8744593" y="1190175"/>
              <a:ext cx="3447407" cy="4551400"/>
            </a:xfrm>
            <a:prstGeom prst="rect">
              <a:avLst/>
            </a:prstGeom>
            <a:effectLst>
              <a:outerShdw blurRad="254000" sx="102000" sy="102000" algn="ctr" rotWithShape="0">
                <a:prstClr val="black">
                  <a:alpha val="32000"/>
                </a:prstClr>
              </a:outerShdw>
            </a:effectLst>
          </p:spPr>
        </p:pic>
        <p:pic>
          <p:nvPicPr>
            <p:cNvPr id="44" name="Imagen 43">
              <a:extLst>
                <a:ext uri="{FF2B5EF4-FFF2-40B4-BE49-F238E27FC236}">
                  <a16:creationId xmlns:a16="http://schemas.microsoft.com/office/drawing/2014/main" id="{CED57D2F-A7AA-2568-AAC7-F15983B13AA3}"/>
                </a:ext>
              </a:extLst>
            </p:cNvPr>
            <p:cNvPicPr>
              <a:picLocks noChangeAspect="1"/>
            </p:cNvPicPr>
            <p:nvPr/>
          </p:nvPicPr>
          <p:blipFill rotWithShape="1">
            <a:blip r:embed="rId6"/>
            <a:srcRect l="50831" t="7447" r="14366" b="9355"/>
            <a:stretch/>
          </p:blipFill>
          <p:spPr>
            <a:xfrm>
              <a:off x="9190316" y="1842539"/>
              <a:ext cx="3352800" cy="4551400"/>
            </a:xfrm>
            <a:prstGeom prst="rect">
              <a:avLst/>
            </a:prstGeom>
            <a:effectLst>
              <a:outerShdw blurRad="254000" sx="102000" sy="102000" algn="ctr" rotWithShape="0">
                <a:prstClr val="black">
                  <a:alpha val="32000"/>
                </a:prstClr>
              </a:outerShdw>
            </a:effectLst>
          </p:spPr>
        </p:pic>
      </p:grpSp>
      <p:pic>
        <p:nvPicPr>
          <p:cNvPr id="53" name="Gráfico 52" descr="Gráfico de barras">
            <a:extLst>
              <a:ext uri="{FF2B5EF4-FFF2-40B4-BE49-F238E27FC236}">
                <a16:creationId xmlns:a16="http://schemas.microsoft.com/office/drawing/2014/main" id="{7397E6A3-C5E4-A3B1-7970-D492816990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1865" y="1425269"/>
            <a:ext cx="761747" cy="761747"/>
          </a:xfrm>
          <a:prstGeom prst="rect">
            <a:avLst/>
          </a:prstGeom>
        </p:spPr>
      </p:pic>
      <p:pic>
        <p:nvPicPr>
          <p:cNvPr id="55" name="Gráfico 54" descr="Centro educativo">
            <a:extLst>
              <a:ext uri="{FF2B5EF4-FFF2-40B4-BE49-F238E27FC236}">
                <a16:creationId xmlns:a16="http://schemas.microsoft.com/office/drawing/2014/main" id="{C8FDBBCD-5DE5-94C0-1002-0AD96228C9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14924" y="2255881"/>
            <a:ext cx="914400" cy="914400"/>
          </a:xfrm>
          <a:prstGeom prst="rect">
            <a:avLst/>
          </a:prstGeom>
        </p:spPr>
      </p:pic>
      <p:pic>
        <p:nvPicPr>
          <p:cNvPr id="57" name="Gráfico 56" descr="Grupo">
            <a:extLst>
              <a:ext uri="{FF2B5EF4-FFF2-40B4-BE49-F238E27FC236}">
                <a16:creationId xmlns:a16="http://schemas.microsoft.com/office/drawing/2014/main" id="{15D8062F-C79F-6A53-391C-C31A3BB3BA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23553" y="3182221"/>
            <a:ext cx="838934" cy="838934"/>
          </a:xfrm>
          <a:prstGeom prst="rect">
            <a:avLst/>
          </a:prstGeom>
        </p:spPr>
      </p:pic>
      <p:pic>
        <p:nvPicPr>
          <p:cNvPr id="59" name="Gráfico 58" descr="Usuarios">
            <a:extLst>
              <a:ext uri="{FF2B5EF4-FFF2-40B4-BE49-F238E27FC236}">
                <a16:creationId xmlns:a16="http://schemas.microsoft.com/office/drawing/2014/main" id="{1A74FBBB-E1F1-058F-50BC-481CD8732C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06661" y="4160708"/>
            <a:ext cx="763722" cy="763722"/>
          </a:xfrm>
          <a:prstGeom prst="rect">
            <a:avLst/>
          </a:prstGeom>
        </p:spPr>
      </p:pic>
      <p:sp>
        <p:nvSpPr>
          <p:cNvPr id="61" name="CuadroTexto 60">
            <a:extLst>
              <a:ext uri="{FF2B5EF4-FFF2-40B4-BE49-F238E27FC236}">
                <a16:creationId xmlns:a16="http://schemas.microsoft.com/office/drawing/2014/main" id="{23767054-5ACF-F938-9AA2-6858081D29A9}"/>
              </a:ext>
            </a:extLst>
          </p:cNvPr>
          <p:cNvSpPr txBox="1"/>
          <p:nvPr/>
        </p:nvSpPr>
        <p:spPr>
          <a:xfrm>
            <a:off x="5408246" y="164522"/>
            <a:ext cx="6642043" cy="630942"/>
          </a:xfrm>
          <a:prstGeom prst="rect">
            <a:avLst/>
          </a:prstGeom>
          <a:noFill/>
        </p:spPr>
        <p:txBody>
          <a:bodyPr wrap="square" rtlCol="0">
            <a:spAutoFit/>
          </a:bodyPr>
          <a:lstStyle/>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8" name="Imagen 7">
            <a:extLst>
              <a:ext uri="{FF2B5EF4-FFF2-40B4-BE49-F238E27FC236}">
                <a16:creationId xmlns:a16="http://schemas.microsoft.com/office/drawing/2014/main" id="{E6DE28E3-C110-CA3F-C6F5-7179021725D2}"/>
              </a:ext>
            </a:extLst>
          </p:cNvPr>
          <p:cNvPicPr>
            <a:picLocks noChangeAspect="1"/>
          </p:cNvPicPr>
          <p:nvPr/>
        </p:nvPicPr>
        <p:blipFill>
          <a:blip r:embed="rId15"/>
          <a:stretch>
            <a:fillRect/>
          </a:stretch>
        </p:blipFill>
        <p:spPr>
          <a:xfrm>
            <a:off x="8618575" y="1935286"/>
            <a:ext cx="719675" cy="719675"/>
          </a:xfrm>
          <a:prstGeom prst="rect">
            <a:avLst/>
          </a:prstGeom>
        </p:spPr>
      </p:pic>
      <p:sp>
        <p:nvSpPr>
          <p:cNvPr id="7" name="CuadroTexto 6">
            <a:extLst>
              <a:ext uri="{FF2B5EF4-FFF2-40B4-BE49-F238E27FC236}">
                <a16:creationId xmlns:a16="http://schemas.microsoft.com/office/drawing/2014/main" id="{075020A9-78B8-ED59-70D7-421508384C41}"/>
              </a:ext>
            </a:extLst>
          </p:cNvPr>
          <p:cNvSpPr txBox="1"/>
          <p:nvPr/>
        </p:nvSpPr>
        <p:spPr>
          <a:xfrm>
            <a:off x="9233006" y="2273857"/>
            <a:ext cx="30139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proceso de actualización la página web de ODS Ecuador.</a:t>
            </a:r>
          </a:p>
        </p:txBody>
      </p:sp>
      <p:pic>
        <p:nvPicPr>
          <p:cNvPr id="10" name="Imagen 9">
            <a:extLst>
              <a:ext uri="{FF2B5EF4-FFF2-40B4-BE49-F238E27FC236}">
                <a16:creationId xmlns:a16="http://schemas.microsoft.com/office/drawing/2014/main" id="{CED92B4B-6466-9CCF-26FA-669A1FBCB3ED}"/>
              </a:ext>
            </a:extLst>
          </p:cNvPr>
          <p:cNvPicPr>
            <a:picLocks noChangeAspect="1"/>
          </p:cNvPicPr>
          <p:nvPr/>
        </p:nvPicPr>
        <p:blipFill rotWithShape="1">
          <a:blip r:embed="rId16"/>
          <a:srcRect t="10946" b="21705"/>
          <a:stretch/>
        </p:blipFill>
        <p:spPr>
          <a:xfrm>
            <a:off x="10516689" y="714841"/>
            <a:ext cx="1533600" cy="465314"/>
          </a:xfrm>
          <a:prstGeom prst="rect">
            <a:avLst/>
          </a:prstGeom>
        </p:spPr>
      </p:pic>
      <p:pic>
        <p:nvPicPr>
          <p:cNvPr id="18" name="Imagen 17">
            <a:extLst>
              <a:ext uri="{FF2B5EF4-FFF2-40B4-BE49-F238E27FC236}">
                <a16:creationId xmlns:a16="http://schemas.microsoft.com/office/drawing/2014/main" id="{8F0197F2-D1D2-E854-514F-EC5975E2B0AD}"/>
              </a:ext>
            </a:extLst>
          </p:cNvPr>
          <p:cNvPicPr>
            <a:picLocks noChangeAspect="1"/>
          </p:cNvPicPr>
          <p:nvPr/>
        </p:nvPicPr>
        <p:blipFill>
          <a:blip r:embed="rId17"/>
          <a:stretch>
            <a:fillRect/>
          </a:stretch>
        </p:blipFill>
        <p:spPr>
          <a:xfrm>
            <a:off x="9033997" y="7490275"/>
            <a:ext cx="3209925" cy="4629150"/>
          </a:xfrm>
          <a:prstGeom prst="rect">
            <a:avLst/>
          </a:prstGeom>
        </p:spPr>
      </p:pic>
      <p:sp>
        <p:nvSpPr>
          <p:cNvPr id="26" name="Rectángulo: esquinas redondeadas 25">
            <a:extLst>
              <a:ext uri="{FF2B5EF4-FFF2-40B4-BE49-F238E27FC236}">
                <a16:creationId xmlns:a16="http://schemas.microsoft.com/office/drawing/2014/main" id="{0F443EFA-EDED-C082-BCF4-A8DCF469C2AA}"/>
              </a:ext>
            </a:extLst>
          </p:cNvPr>
          <p:cNvSpPr/>
          <p:nvPr/>
        </p:nvSpPr>
        <p:spPr>
          <a:xfrm>
            <a:off x="13079059" y="8027392"/>
            <a:ext cx="1357675" cy="1949120"/>
          </a:xfrm>
          <a:prstGeom prst="roundRect">
            <a:avLst>
              <a:gd name="adj" fmla="val 70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7" name="Grupo 26">
            <a:extLst>
              <a:ext uri="{FF2B5EF4-FFF2-40B4-BE49-F238E27FC236}">
                <a16:creationId xmlns:a16="http://schemas.microsoft.com/office/drawing/2014/main" id="{B98B710D-DFB8-0049-42E9-03E2A445B856}"/>
              </a:ext>
            </a:extLst>
          </p:cNvPr>
          <p:cNvGrpSpPr/>
          <p:nvPr/>
        </p:nvGrpSpPr>
        <p:grpSpPr>
          <a:xfrm>
            <a:off x="9733453" y="4244288"/>
            <a:ext cx="1357675" cy="1949120"/>
            <a:chOff x="11343800" y="4284229"/>
            <a:chExt cx="1357675" cy="1949120"/>
          </a:xfrm>
        </p:grpSpPr>
        <p:sp>
          <p:nvSpPr>
            <p:cNvPr id="25" name="Rectángulo: esquinas redondeadas 24">
              <a:extLst>
                <a:ext uri="{FF2B5EF4-FFF2-40B4-BE49-F238E27FC236}">
                  <a16:creationId xmlns:a16="http://schemas.microsoft.com/office/drawing/2014/main" id="{D20A996F-EDE0-4D3C-CF69-274D87DC092F}"/>
                </a:ext>
              </a:extLst>
            </p:cNvPr>
            <p:cNvSpPr/>
            <p:nvPr/>
          </p:nvSpPr>
          <p:spPr>
            <a:xfrm>
              <a:off x="11343800" y="4284229"/>
              <a:ext cx="1357675" cy="1949120"/>
            </a:xfrm>
            <a:prstGeom prst="roundRect">
              <a:avLst>
                <a:gd name="adj" fmla="val 7049"/>
              </a:avLst>
            </a:prstGeom>
            <a:solidFill>
              <a:schemeClr val="bg1"/>
            </a:solidFill>
            <a:ln>
              <a:noFill/>
            </a:ln>
            <a:effectLst>
              <a:outerShdw blurRad="165100" sx="102000" sy="102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4" name="Imagen 23">
              <a:extLst>
                <a:ext uri="{FF2B5EF4-FFF2-40B4-BE49-F238E27FC236}">
                  <a16:creationId xmlns:a16="http://schemas.microsoft.com/office/drawing/2014/main" id="{9720389D-EACD-FACB-DAF5-1B07EC9BA0D5}"/>
                </a:ext>
              </a:extLst>
            </p:cNvPr>
            <p:cNvPicPr>
              <a:picLocks noChangeAspect="1"/>
            </p:cNvPicPr>
            <p:nvPr/>
          </p:nvPicPr>
          <p:blipFill>
            <a:blip r:embed="rId17"/>
            <a:stretch>
              <a:fillRect/>
            </a:stretch>
          </p:blipFill>
          <p:spPr>
            <a:xfrm>
              <a:off x="11585105" y="4606528"/>
              <a:ext cx="921814" cy="1329381"/>
            </a:xfrm>
            <a:prstGeom prst="rect">
              <a:avLst/>
            </a:prstGeom>
          </p:spPr>
        </p:pic>
      </p:grpSp>
      <p:sp>
        <p:nvSpPr>
          <p:cNvPr id="17" name="Elipse 16">
            <a:extLst>
              <a:ext uri="{FF2B5EF4-FFF2-40B4-BE49-F238E27FC236}">
                <a16:creationId xmlns:a16="http://schemas.microsoft.com/office/drawing/2014/main" id="{D93824F1-FCFA-E05F-31A9-DF1EE819D554}"/>
              </a:ext>
            </a:extLst>
          </p:cNvPr>
          <p:cNvSpPr/>
          <p:nvPr/>
        </p:nvSpPr>
        <p:spPr>
          <a:xfrm>
            <a:off x="2863434" y="-574872"/>
            <a:ext cx="14536700" cy="14536700"/>
          </a:xfrm>
          <a:prstGeom prst="ellipse">
            <a:avLst/>
          </a:prstGeom>
          <a:gradFill flip="none" rotWithShape="1">
            <a:gsLst>
              <a:gs pos="13000">
                <a:srgbClr val="DDE5F4"/>
              </a:gs>
              <a:gs pos="48000">
                <a:schemeClr val="accent1">
                  <a:lumMod val="45000"/>
                  <a:lumOff val="55000"/>
                </a:schemeClr>
              </a:gs>
              <a:gs pos="87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CuadroTexto 31">
            <a:extLst>
              <a:ext uri="{FF2B5EF4-FFF2-40B4-BE49-F238E27FC236}">
                <a16:creationId xmlns:a16="http://schemas.microsoft.com/office/drawing/2014/main" id="{0C618C1F-4C98-4EE0-1B39-2E051279FBBF}"/>
              </a:ext>
            </a:extLst>
          </p:cNvPr>
          <p:cNvSpPr txBox="1"/>
          <p:nvPr/>
        </p:nvSpPr>
        <p:spPr>
          <a:xfrm>
            <a:off x="2387985" y="2365057"/>
            <a:ext cx="1760482" cy="746358"/>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estadística</a:t>
            </a:r>
          </a:p>
        </p:txBody>
      </p:sp>
      <p:sp>
        <p:nvSpPr>
          <p:cNvPr id="28" name="CuadroTexto 27">
            <a:extLst>
              <a:ext uri="{FF2B5EF4-FFF2-40B4-BE49-F238E27FC236}">
                <a16:creationId xmlns:a16="http://schemas.microsoft.com/office/drawing/2014/main" id="{0F5B3F30-A9D4-4FAF-A5C9-B94B35E64EDB}"/>
              </a:ext>
            </a:extLst>
          </p:cNvPr>
          <p:cNvSpPr txBox="1"/>
          <p:nvPr/>
        </p:nvSpPr>
        <p:spPr>
          <a:xfrm>
            <a:off x="6967813" y="1915618"/>
            <a:ext cx="2972374" cy="535403"/>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400" b="0" i="0" u="none" strike="noStrike" kern="0" cap="none" spc="0" normalizeH="0" baseline="0" noProof="0" dirty="0">
                <a:ln>
                  <a:noFill/>
                </a:ln>
                <a:solidFill>
                  <a:srgbClr val="2C1C68"/>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400" b="0" i="0" u="none" strike="noStrike" kern="0" cap="none" spc="0" normalizeH="0" baseline="0" noProof="0" dirty="0" err="1">
                <a:ln>
                  <a:noFill/>
                </a:ln>
                <a:solidFill>
                  <a:srgbClr val="2C1C68"/>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400" b="0" i="0" u="none" strike="noStrike" kern="0" cap="none" spc="0" normalizeH="0" baseline="0" noProof="0" dirty="0">
                <a:ln>
                  <a:noFill/>
                </a:ln>
                <a:solidFill>
                  <a:srgbClr val="2C1C68"/>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estadística</a:t>
            </a:r>
          </a:p>
        </p:txBody>
      </p:sp>
      <p:cxnSp>
        <p:nvCxnSpPr>
          <p:cNvPr id="29" name="Conector recto 28">
            <a:extLst>
              <a:ext uri="{FF2B5EF4-FFF2-40B4-BE49-F238E27FC236}">
                <a16:creationId xmlns:a16="http://schemas.microsoft.com/office/drawing/2014/main" id="{EC901FF6-27B0-BFB9-BE13-8A460CB90DAE}"/>
              </a:ext>
            </a:extLst>
          </p:cNvPr>
          <p:cNvCxnSpPr/>
          <p:nvPr/>
        </p:nvCxnSpPr>
        <p:spPr>
          <a:xfrm>
            <a:off x="12264191" y="-1414454"/>
            <a:ext cx="0" cy="9169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BAA4C9EF-E55E-E189-62A8-A0B438AFA3B0}"/>
              </a:ext>
            </a:extLst>
          </p:cNvPr>
          <p:cNvCxnSpPr/>
          <p:nvPr/>
        </p:nvCxnSpPr>
        <p:spPr>
          <a:xfrm>
            <a:off x="1950090" y="6906126"/>
            <a:ext cx="13336969"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8EFB5FAC-CF90-DF0D-7EA0-1324250D8CCE}"/>
              </a:ext>
            </a:extLst>
          </p:cNvPr>
          <p:cNvSpPr txBox="1"/>
          <p:nvPr/>
        </p:nvSpPr>
        <p:spPr>
          <a:xfrm>
            <a:off x="5679433" y="2558057"/>
            <a:ext cx="5540483" cy="310341"/>
          </a:xfrm>
          <a:prstGeom prst="rect">
            <a:avLst/>
          </a:prstGeom>
          <a:noFill/>
        </p:spPr>
        <p:txBody>
          <a:bodyPr wrap="square">
            <a:spAutoFit/>
          </a:bodyPr>
          <a:lstStyle/>
          <a:p>
            <a:pPr marL="0" marR="0" lvl="0" indent="0" algn="just"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2024, se realizó la consolidación y procesamiento de información sobre: </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45" name="CuadroTexto 44">
            <a:extLst>
              <a:ext uri="{FF2B5EF4-FFF2-40B4-BE49-F238E27FC236}">
                <a16:creationId xmlns:a16="http://schemas.microsoft.com/office/drawing/2014/main" id="{1D9909B7-CF7C-C663-2CB7-3105A046770E}"/>
              </a:ext>
            </a:extLst>
          </p:cNvPr>
          <p:cNvSpPr txBox="1"/>
          <p:nvPr/>
        </p:nvSpPr>
        <p:spPr>
          <a:xfrm>
            <a:off x="5596495" y="3245756"/>
            <a:ext cx="6004203" cy="2605842"/>
          </a:xfrm>
          <a:prstGeom prst="rect">
            <a:avLst/>
          </a:prstGeom>
          <a:noFill/>
        </p:spPr>
        <p:txBody>
          <a:bodyPr wrap="square">
            <a:spAutoFit/>
          </a:bodyPr>
          <a:lstStyle/>
          <a:p>
            <a:pPr marL="285750" marR="0" lvl="0" indent="-285750" algn="just" defTabSz="914400" rtl="0" eaLnBrk="1" fontAlgn="auto" latinLnBrk="0" hangingPunct="1">
              <a:lnSpc>
                <a:spcPts val="1700"/>
              </a:lnSpc>
              <a:spcBef>
                <a:spcPts val="0"/>
              </a:spcBef>
              <a:spcAft>
                <a:spcPts val="1200"/>
              </a:spcAft>
              <a:buClr>
                <a:srgbClr val="000000"/>
              </a:buClr>
              <a:buSzTx/>
              <a:buFont typeface="Arial" panose="020B0604020202020204" pitchFamily="34" charset="0"/>
              <a:buChar char="•"/>
              <a:tabLst/>
              <a:defRPr/>
            </a:pPr>
            <a:r>
              <a:rPr kumimoji="0" lang="es-ES" sz="2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51</a:t>
            </a: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indicadores del Plan de Desarrollo Estadístico (PDE), </a:t>
            </a:r>
          </a:p>
          <a:p>
            <a:pPr marL="285750" marR="0" lvl="0" indent="-285750" algn="just" defTabSz="914400" rtl="0" eaLnBrk="1" fontAlgn="auto" latinLnBrk="0" hangingPunct="1">
              <a:lnSpc>
                <a:spcPts val="1700"/>
              </a:lnSpc>
              <a:spcBef>
                <a:spcPts val="0"/>
              </a:spcBef>
              <a:spcAft>
                <a:spcPts val="1200"/>
              </a:spcAft>
              <a:buClr>
                <a:srgbClr val="000000"/>
              </a:buClr>
              <a:buSzTx/>
              <a:buFont typeface="Arial" panose="020B0604020202020204" pitchFamily="34" charset="0"/>
              <a:buChar char="•"/>
              <a:tabLst/>
              <a:defRPr/>
            </a:pPr>
            <a:r>
              <a:rPr kumimoji="0" lang="es-ES" sz="2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91</a:t>
            </a: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indicadores del PND 2024-2025 </a:t>
            </a:r>
          </a:p>
          <a:p>
            <a:pPr marL="285750" marR="0" lvl="0" indent="-285750" algn="just" defTabSz="914400" rtl="0" eaLnBrk="1" fontAlgn="auto" latinLnBrk="0" hangingPunct="1">
              <a:lnSpc>
                <a:spcPts val="1700"/>
              </a:lnSpc>
              <a:spcBef>
                <a:spcPts val="0"/>
              </a:spcBef>
              <a:spcAft>
                <a:spcPts val="1200"/>
              </a:spcAft>
              <a:buClr>
                <a:srgbClr val="000000"/>
              </a:buClr>
              <a:buSzTx/>
              <a:buFont typeface="Arial" panose="020B0604020202020204" pitchFamily="34" charset="0"/>
              <a:buChar char="•"/>
              <a:tabLst/>
              <a:defRPr/>
            </a:pPr>
            <a:r>
              <a:rPr kumimoji="0" lang="es-ES" sz="2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10</a:t>
            </a: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indicadores que son parte tanto del PDE como del PND. </a:t>
            </a:r>
          </a:p>
          <a:p>
            <a:pPr marL="285750" marR="0" lvl="0" indent="-285750" algn="just" defTabSz="914400" rtl="0" eaLnBrk="1" fontAlgn="auto" latinLnBrk="0" hangingPunct="1">
              <a:lnSpc>
                <a:spcPts val="1700"/>
              </a:lnSpc>
              <a:spcBef>
                <a:spcPts val="0"/>
              </a:spcBef>
              <a:spcAft>
                <a:spcPts val="1200"/>
              </a:spcAft>
              <a:buClr>
                <a:srgbClr val="000000"/>
              </a:buClr>
              <a:buSzTx/>
              <a:buFont typeface="Arial" panose="020B0604020202020204" pitchFamily="34" charset="0"/>
              <a:buChar char="•"/>
              <a:tabLst/>
              <a:defRPr/>
            </a:pPr>
            <a:r>
              <a:rPr kumimoji="0" lang="es-ES" sz="2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6 </a:t>
            </a: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indicadores complementarios.</a:t>
            </a:r>
          </a:p>
          <a:p>
            <a:pPr marL="285750" marR="0" lvl="0" indent="-285750" algn="just" defTabSz="914400" rtl="0" eaLnBrk="1" fontAlgn="auto" latinLnBrk="0" hangingPunct="1">
              <a:lnSpc>
                <a:spcPts val="1700"/>
              </a:lnSpc>
              <a:spcBef>
                <a:spcPts val="0"/>
              </a:spcBef>
              <a:spcAft>
                <a:spcPts val="1200"/>
              </a:spcAft>
              <a:buClr>
                <a:srgbClr val="000000"/>
              </a:buClr>
              <a:buSzTx/>
              <a:buFont typeface="Arial" panose="020B0604020202020204" pitchFamily="34" charset="0"/>
              <a:buChar char="•"/>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Se incorporó información estadísticamente significativa de desagregaciones en varios indicadores, en aspectos como área, sexo, etnia, edad, provincia, entre otros. </a:t>
            </a:r>
          </a:p>
          <a:p>
            <a:pPr marL="285750" marR="0" lvl="0" indent="-285750" algn="just" defTabSz="914400" rtl="0" eaLnBrk="1" fontAlgn="auto" latinLnBrk="0" hangingPunct="1">
              <a:lnSpc>
                <a:spcPts val="1700"/>
              </a:lnSpc>
              <a:spcBef>
                <a:spcPts val="0"/>
              </a:spcBef>
              <a:spcAft>
                <a:spcPts val="1200"/>
              </a:spcAft>
              <a:buClr>
                <a:srgbClr val="000000"/>
              </a:buClr>
              <a:buSzTx/>
              <a:buFont typeface="Arial" panose="020B0604020202020204" pitchFamily="34" charset="0"/>
              <a:buChar char="•"/>
              <a:tabLst/>
              <a:defRPr/>
            </a:pP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52" name="CuadroTexto 51">
            <a:extLst>
              <a:ext uri="{FF2B5EF4-FFF2-40B4-BE49-F238E27FC236}">
                <a16:creationId xmlns:a16="http://schemas.microsoft.com/office/drawing/2014/main" id="{A387B32A-BD14-C63B-B471-CD2744BDD224}"/>
              </a:ext>
            </a:extLst>
          </p:cNvPr>
          <p:cNvSpPr txBox="1"/>
          <p:nvPr/>
        </p:nvSpPr>
        <p:spPr>
          <a:xfrm>
            <a:off x="5560646" y="316922"/>
            <a:ext cx="6642043" cy="630942"/>
          </a:xfrm>
          <a:prstGeom prst="rect">
            <a:avLst/>
          </a:prstGeom>
          <a:noFill/>
        </p:spPr>
        <p:txBody>
          <a:bodyPr wrap="square" rtlCol="0">
            <a:spAutoFit/>
          </a:bodyPr>
          <a:lstStyle/>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grpSp>
        <p:nvGrpSpPr>
          <p:cNvPr id="60" name="Grupo 59">
            <a:extLst>
              <a:ext uri="{FF2B5EF4-FFF2-40B4-BE49-F238E27FC236}">
                <a16:creationId xmlns:a16="http://schemas.microsoft.com/office/drawing/2014/main" id="{6B3EEDE2-3076-67E6-D6E7-FF9174847C21}"/>
              </a:ext>
            </a:extLst>
          </p:cNvPr>
          <p:cNvGrpSpPr/>
          <p:nvPr/>
        </p:nvGrpSpPr>
        <p:grpSpPr>
          <a:xfrm>
            <a:off x="10669089" y="867241"/>
            <a:ext cx="1533600" cy="465314"/>
            <a:chOff x="10516689" y="714841"/>
            <a:chExt cx="1533600" cy="465314"/>
          </a:xfrm>
        </p:grpSpPr>
        <p:pic>
          <p:nvPicPr>
            <p:cNvPr id="62" name="Imagen 61">
              <a:extLst>
                <a:ext uri="{FF2B5EF4-FFF2-40B4-BE49-F238E27FC236}">
                  <a16:creationId xmlns:a16="http://schemas.microsoft.com/office/drawing/2014/main" id="{9E5CCE80-03A9-56AB-7767-C05D205CFC92}"/>
                </a:ext>
              </a:extLst>
            </p:cNvPr>
            <p:cNvPicPr>
              <a:picLocks noChangeAspect="1"/>
            </p:cNvPicPr>
            <p:nvPr/>
          </p:nvPicPr>
          <p:blipFill rotWithShape="1">
            <a:blip r:embed="rId16"/>
            <a:srcRect t="10946" b="21705"/>
            <a:stretch/>
          </p:blipFill>
          <p:spPr>
            <a:xfrm>
              <a:off x="10516689" y="714841"/>
              <a:ext cx="1533600" cy="465314"/>
            </a:xfrm>
            <a:prstGeom prst="rect">
              <a:avLst/>
            </a:prstGeom>
          </p:spPr>
        </p:pic>
        <p:pic>
          <p:nvPicPr>
            <p:cNvPr id="63" name="Imagen 62">
              <a:extLst>
                <a:ext uri="{FF2B5EF4-FFF2-40B4-BE49-F238E27FC236}">
                  <a16:creationId xmlns:a16="http://schemas.microsoft.com/office/drawing/2014/main" id="{84BA321E-5854-26B3-793E-001C1E80516C}"/>
                </a:ext>
              </a:extLst>
            </p:cNvPr>
            <p:cNvPicPr>
              <a:picLocks noChangeAspect="1"/>
            </p:cNvPicPr>
            <p:nvPr/>
          </p:nvPicPr>
          <p:blipFill>
            <a:blip r:embed="rId18"/>
            <a:stretch>
              <a:fillRect/>
            </a:stretch>
          </p:blipFill>
          <p:spPr>
            <a:xfrm>
              <a:off x="10564156" y="898582"/>
              <a:ext cx="107075" cy="128489"/>
            </a:xfrm>
            <a:prstGeom prst="rect">
              <a:avLst/>
            </a:prstGeom>
          </p:spPr>
        </p:pic>
      </p:grpSp>
      <p:pic>
        <p:nvPicPr>
          <p:cNvPr id="65" name="Imagen 64">
            <a:extLst>
              <a:ext uri="{FF2B5EF4-FFF2-40B4-BE49-F238E27FC236}">
                <a16:creationId xmlns:a16="http://schemas.microsoft.com/office/drawing/2014/main" id="{AE42E83E-A89F-1E8C-1406-D168CC509388}"/>
              </a:ext>
            </a:extLst>
          </p:cNvPr>
          <p:cNvPicPr>
            <a:picLocks noChangeAspect="1"/>
          </p:cNvPicPr>
          <p:nvPr/>
        </p:nvPicPr>
        <p:blipFill rotWithShape="1">
          <a:blip r:embed="rId19"/>
          <a:srcRect l="17595" t="10733" r="16482" b="71751"/>
          <a:stretch/>
        </p:blipFill>
        <p:spPr>
          <a:xfrm>
            <a:off x="87567" y="6162010"/>
            <a:ext cx="2552014" cy="678051"/>
          </a:xfrm>
          <a:prstGeom prst="rect">
            <a:avLst/>
          </a:prstGeom>
        </p:spPr>
      </p:pic>
    </p:spTree>
    <p:extLst>
      <p:ext uri="{BB962C8B-B14F-4D97-AF65-F5344CB8AC3E}">
        <p14:creationId xmlns:p14="http://schemas.microsoft.com/office/powerpoint/2010/main" val="1049075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6" name="Rectángulo: esquinas superiores redondeadas 45">
            <a:extLst>
              <a:ext uri="{FF2B5EF4-FFF2-40B4-BE49-F238E27FC236}">
                <a16:creationId xmlns:a16="http://schemas.microsoft.com/office/drawing/2014/main" id="{37F94A3C-E932-7A1F-398F-557F13391820}"/>
              </a:ext>
            </a:extLst>
          </p:cNvPr>
          <p:cNvSpPr/>
          <p:nvPr/>
        </p:nvSpPr>
        <p:spPr>
          <a:xfrm rot="7260365">
            <a:off x="3103956" y="1394856"/>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Rectángulo: esquinas superiores redondeadas 46">
            <a:extLst>
              <a:ext uri="{FF2B5EF4-FFF2-40B4-BE49-F238E27FC236}">
                <a16:creationId xmlns:a16="http://schemas.microsoft.com/office/drawing/2014/main" id="{D82117E0-E621-5AB1-0A4C-B79B0B68A4AD}"/>
              </a:ext>
            </a:extLst>
          </p:cNvPr>
          <p:cNvSpPr/>
          <p:nvPr/>
        </p:nvSpPr>
        <p:spPr>
          <a:xfrm rot="7260365">
            <a:off x="4755682" y="2326468"/>
            <a:ext cx="940638" cy="940638"/>
          </a:xfrm>
          <a:prstGeom prst="round2SameRect">
            <a:avLst>
              <a:gd name="adj1" fmla="val 44445"/>
              <a:gd name="adj2" fmla="val 0"/>
            </a:avLst>
          </a:prstGeom>
          <a:solidFill>
            <a:srgbClr val="D0D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Rectángulo: esquinas superiores redondeadas 47">
            <a:extLst>
              <a:ext uri="{FF2B5EF4-FFF2-40B4-BE49-F238E27FC236}">
                <a16:creationId xmlns:a16="http://schemas.microsoft.com/office/drawing/2014/main" id="{15B5365F-6D47-EFFA-4BC3-086EEB505EA4}"/>
              </a:ext>
            </a:extLst>
          </p:cNvPr>
          <p:cNvSpPr/>
          <p:nvPr/>
        </p:nvSpPr>
        <p:spPr>
          <a:xfrm rot="7260365">
            <a:off x="6217686" y="3128715"/>
            <a:ext cx="940638" cy="940638"/>
          </a:xfrm>
          <a:prstGeom prst="round2SameRect">
            <a:avLst>
              <a:gd name="adj1" fmla="val 44445"/>
              <a:gd name="adj2" fmla="val 0"/>
            </a:avLst>
          </a:prstGeom>
          <a:solidFill>
            <a:srgbClr val="D8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1" name="Grupo 50">
            <a:extLst>
              <a:ext uri="{FF2B5EF4-FFF2-40B4-BE49-F238E27FC236}">
                <a16:creationId xmlns:a16="http://schemas.microsoft.com/office/drawing/2014/main" id="{86BBCF9A-A5F2-5C0F-E8E5-51C9B2F86FB6}"/>
              </a:ext>
            </a:extLst>
          </p:cNvPr>
          <p:cNvGrpSpPr/>
          <p:nvPr/>
        </p:nvGrpSpPr>
        <p:grpSpPr>
          <a:xfrm>
            <a:off x="7614030" y="3697357"/>
            <a:ext cx="1165327" cy="1291451"/>
            <a:chOff x="7614030" y="3697357"/>
            <a:chExt cx="1165327" cy="1291451"/>
          </a:xfrm>
        </p:grpSpPr>
        <p:sp>
          <p:nvSpPr>
            <p:cNvPr id="49" name="Rectángulo: esquinas superiores redondeadas 48">
              <a:extLst>
                <a:ext uri="{FF2B5EF4-FFF2-40B4-BE49-F238E27FC236}">
                  <a16:creationId xmlns:a16="http://schemas.microsoft.com/office/drawing/2014/main" id="{972E7715-4B0F-FE34-B5D4-45F9D41C417A}"/>
                </a:ext>
              </a:extLst>
            </p:cNvPr>
            <p:cNvSpPr/>
            <p:nvPr/>
          </p:nvSpPr>
          <p:spPr>
            <a:xfrm rot="7260365">
              <a:off x="7838719" y="4048170"/>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Forma libre: forma 49">
              <a:extLst>
                <a:ext uri="{FF2B5EF4-FFF2-40B4-BE49-F238E27FC236}">
                  <a16:creationId xmlns:a16="http://schemas.microsoft.com/office/drawing/2014/main" id="{DCF48ACC-4BF3-B703-63A2-905B66ADE9DC}"/>
                </a:ext>
              </a:extLst>
            </p:cNvPr>
            <p:cNvSpPr/>
            <p:nvPr/>
          </p:nvSpPr>
          <p:spPr>
            <a:xfrm>
              <a:off x="7614030" y="3697357"/>
              <a:ext cx="848239" cy="620201"/>
            </a:xfrm>
            <a:custGeom>
              <a:avLst/>
              <a:gdLst>
                <a:gd name="connsiteX0" fmla="*/ 846158 w 848239"/>
                <a:gd name="connsiteY0" fmla="*/ 238539 h 620201"/>
                <a:gd name="connsiteX1" fmla="*/ 695083 w 848239"/>
                <a:gd name="connsiteY1" fmla="*/ 341906 h 620201"/>
                <a:gd name="connsiteX2" fmla="*/ 671229 w 848239"/>
                <a:gd name="connsiteY2" fmla="*/ 349857 h 620201"/>
                <a:gd name="connsiteX3" fmla="*/ 647375 w 848239"/>
                <a:gd name="connsiteY3" fmla="*/ 365760 h 620201"/>
                <a:gd name="connsiteX4" fmla="*/ 615570 w 848239"/>
                <a:gd name="connsiteY4" fmla="*/ 381662 h 620201"/>
                <a:gd name="connsiteX5" fmla="*/ 567862 w 848239"/>
                <a:gd name="connsiteY5" fmla="*/ 421419 h 620201"/>
                <a:gd name="connsiteX6" fmla="*/ 544008 w 848239"/>
                <a:gd name="connsiteY6" fmla="*/ 429370 h 620201"/>
                <a:gd name="connsiteX7" fmla="*/ 504252 w 848239"/>
                <a:gd name="connsiteY7" fmla="*/ 445273 h 620201"/>
                <a:gd name="connsiteX8" fmla="*/ 464495 w 848239"/>
                <a:gd name="connsiteY8" fmla="*/ 477078 h 620201"/>
                <a:gd name="connsiteX9" fmla="*/ 432690 w 848239"/>
                <a:gd name="connsiteY9" fmla="*/ 492980 h 620201"/>
                <a:gd name="connsiteX10" fmla="*/ 392933 w 848239"/>
                <a:gd name="connsiteY10" fmla="*/ 524786 h 620201"/>
                <a:gd name="connsiteX11" fmla="*/ 361128 w 848239"/>
                <a:gd name="connsiteY11" fmla="*/ 532737 h 620201"/>
                <a:gd name="connsiteX12" fmla="*/ 273664 w 848239"/>
                <a:gd name="connsiteY12" fmla="*/ 588396 h 620201"/>
                <a:gd name="connsiteX13" fmla="*/ 202102 w 848239"/>
                <a:gd name="connsiteY13" fmla="*/ 620201 h 620201"/>
                <a:gd name="connsiteX14" fmla="*/ 19222 w 848239"/>
                <a:gd name="connsiteY14" fmla="*/ 572493 h 620201"/>
                <a:gd name="connsiteX15" fmla="*/ 98735 w 848239"/>
                <a:gd name="connsiteY15" fmla="*/ 294198 h 620201"/>
                <a:gd name="connsiteX16" fmla="*/ 178248 w 848239"/>
                <a:gd name="connsiteY16" fmla="*/ 135172 h 620201"/>
                <a:gd name="connsiteX17" fmla="*/ 218005 w 848239"/>
                <a:gd name="connsiteY17" fmla="*/ 79513 h 620201"/>
                <a:gd name="connsiteX18" fmla="*/ 249810 w 848239"/>
                <a:gd name="connsiteY18" fmla="*/ 63610 h 620201"/>
                <a:gd name="connsiteX19" fmla="*/ 305469 w 848239"/>
                <a:gd name="connsiteY19" fmla="*/ 31805 h 620201"/>
                <a:gd name="connsiteX20" fmla="*/ 384982 w 848239"/>
                <a:gd name="connsiteY20" fmla="*/ 15902 h 620201"/>
                <a:gd name="connsiteX21" fmla="*/ 432690 w 848239"/>
                <a:gd name="connsiteY21" fmla="*/ 0 h 620201"/>
                <a:gd name="connsiteX22" fmla="*/ 639424 w 848239"/>
                <a:gd name="connsiteY22" fmla="*/ 31805 h 620201"/>
                <a:gd name="connsiteX23" fmla="*/ 703034 w 848239"/>
                <a:gd name="connsiteY23" fmla="*/ 87464 h 620201"/>
                <a:gd name="connsiteX24" fmla="*/ 758693 w 848239"/>
                <a:gd name="connsiteY24" fmla="*/ 182880 h 620201"/>
                <a:gd name="connsiteX25" fmla="*/ 774596 w 848239"/>
                <a:gd name="connsiteY25" fmla="*/ 206733 h 620201"/>
                <a:gd name="connsiteX26" fmla="*/ 782547 w 848239"/>
                <a:gd name="connsiteY26" fmla="*/ 246490 h 620201"/>
                <a:gd name="connsiteX27" fmla="*/ 846158 w 848239"/>
                <a:gd name="connsiteY27" fmla="*/ 238539 h 62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8239" h="620201">
                  <a:moveTo>
                    <a:pt x="846158" y="238539"/>
                  </a:moveTo>
                  <a:cubicBezTo>
                    <a:pt x="831581" y="254442"/>
                    <a:pt x="773566" y="312475"/>
                    <a:pt x="695083" y="341906"/>
                  </a:cubicBezTo>
                  <a:cubicBezTo>
                    <a:pt x="687235" y="344849"/>
                    <a:pt x="679180" y="347207"/>
                    <a:pt x="671229" y="349857"/>
                  </a:cubicBezTo>
                  <a:cubicBezTo>
                    <a:pt x="663278" y="355158"/>
                    <a:pt x="655672" y="361019"/>
                    <a:pt x="647375" y="365760"/>
                  </a:cubicBezTo>
                  <a:cubicBezTo>
                    <a:pt x="637084" y="371641"/>
                    <a:pt x="625280" y="374865"/>
                    <a:pt x="615570" y="381662"/>
                  </a:cubicBezTo>
                  <a:cubicBezTo>
                    <a:pt x="598611" y="393533"/>
                    <a:pt x="585086" y="409936"/>
                    <a:pt x="567862" y="421419"/>
                  </a:cubicBezTo>
                  <a:cubicBezTo>
                    <a:pt x="560888" y="426068"/>
                    <a:pt x="551856" y="426427"/>
                    <a:pt x="544008" y="429370"/>
                  </a:cubicBezTo>
                  <a:cubicBezTo>
                    <a:pt x="530644" y="434382"/>
                    <a:pt x="516491" y="437930"/>
                    <a:pt x="504252" y="445273"/>
                  </a:cubicBezTo>
                  <a:cubicBezTo>
                    <a:pt x="489699" y="454005"/>
                    <a:pt x="478616" y="467664"/>
                    <a:pt x="464495" y="477078"/>
                  </a:cubicBezTo>
                  <a:cubicBezTo>
                    <a:pt x="454633" y="483653"/>
                    <a:pt x="442552" y="486405"/>
                    <a:pt x="432690" y="492980"/>
                  </a:cubicBezTo>
                  <a:cubicBezTo>
                    <a:pt x="418569" y="502394"/>
                    <a:pt x="407769" y="516544"/>
                    <a:pt x="392933" y="524786"/>
                  </a:cubicBezTo>
                  <a:cubicBezTo>
                    <a:pt x="383380" y="530093"/>
                    <a:pt x="371730" y="530087"/>
                    <a:pt x="361128" y="532737"/>
                  </a:cubicBezTo>
                  <a:cubicBezTo>
                    <a:pt x="331973" y="551290"/>
                    <a:pt x="305750" y="575562"/>
                    <a:pt x="273664" y="588396"/>
                  </a:cubicBezTo>
                  <a:cubicBezTo>
                    <a:pt x="222902" y="608701"/>
                    <a:pt x="246673" y="597916"/>
                    <a:pt x="202102" y="620201"/>
                  </a:cubicBezTo>
                  <a:cubicBezTo>
                    <a:pt x="141142" y="604298"/>
                    <a:pt x="60842" y="619788"/>
                    <a:pt x="19222" y="572493"/>
                  </a:cubicBezTo>
                  <a:cubicBezTo>
                    <a:pt x="-46673" y="497613"/>
                    <a:pt x="76168" y="344973"/>
                    <a:pt x="98735" y="294198"/>
                  </a:cubicBezTo>
                  <a:cubicBezTo>
                    <a:pt x="128838" y="226466"/>
                    <a:pt x="137365" y="202071"/>
                    <a:pt x="178248" y="135172"/>
                  </a:cubicBezTo>
                  <a:cubicBezTo>
                    <a:pt x="190137" y="115717"/>
                    <a:pt x="201883" y="95635"/>
                    <a:pt x="218005" y="79513"/>
                  </a:cubicBezTo>
                  <a:cubicBezTo>
                    <a:pt x="226386" y="71132"/>
                    <a:pt x="239404" y="69286"/>
                    <a:pt x="249810" y="63610"/>
                  </a:cubicBezTo>
                  <a:cubicBezTo>
                    <a:pt x="268569" y="53378"/>
                    <a:pt x="285319" y="38917"/>
                    <a:pt x="305469" y="31805"/>
                  </a:cubicBezTo>
                  <a:cubicBezTo>
                    <a:pt x="330957" y="22809"/>
                    <a:pt x="358760" y="22458"/>
                    <a:pt x="384982" y="15902"/>
                  </a:cubicBezTo>
                  <a:cubicBezTo>
                    <a:pt x="401244" y="11836"/>
                    <a:pt x="416787" y="5301"/>
                    <a:pt x="432690" y="0"/>
                  </a:cubicBezTo>
                  <a:cubicBezTo>
                    <a:pt x="501601" y="10602"/>
                    <a:pt x="573087" y="10343"/>
                    <a:pt x="639424" y="31805"/>
                  </a:cubicBezTo>
                  <a:cubicBezTo>
                    <a:pt x="666230" y="40478"/>
                    <a:pt x="683924" y="66761"/>
                    <a:pt x="703034" y="87464"/>
                  </a:cubicBezTo>
                  <a:cubicBezTo>
                    <a:pt x="730202" y="116896"/>
                    <a:pt x="739782" y="148840"/>
                    <a:pt x="758693" y="182880"/>
                  </a:cubicBezTo>
                  <a:cubicBezTo>
                    <a:pt x="763334" y="191234"/>
                    <a:pt x="769295" y="198782"/>
                    <a:pt x="774596" y="206733"/>
                  </a:cubicBezTo>
                  <a:cubicBezTo>
                    <a:pt x="777246" y="219985"/>
                    <a:pt x="772991" y="236934"/>
                    <a:pt x="782547" y="246490"/>
                  </a:cubicBezTo>
                  <a:cubicBezTo>
                    <a:pt x="794400" y="258343"/>
                    <a:pt x="860735" y="222636"/>
                    <a:pt x="846158" y="23853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Metodología</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4;p4">
            <a:extLst>
              <a:ext uri="{FF2B5EF4-FFF2-40B4-BE49-F238E27FC236}">
                <a16:creationId xmlns:a16="http://schemas.microsoft.com/office/drawing/2014/main" id="{16D8A06B-4217-92A0-59DE-23BBF04EB40A}"/>
              </a:ext>
            </a:extLst>
          </p:cNvPr>
          <p:cNvSpPr txBox="1"/>
          <p:nvPr/>
        </p:nvSpPr>
        <p:spPr>
          <a:xfrm>
            <a:off x="259704" y="1352826"/>
            <a:ext cx="2320416" cy="611466"/>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Metodología de construcción</a:t>
            </a:r>
          </a:p>
        </p:txBody>
      </p:sp>
      <p:sp>
        <p:nvSpPr>
          <p:cNvPr id="14" name="CuadroTexto 13">
            <a:extLst>
              <a:ext uri="{FF2B5EF4-FFF2-40B4-BE49-F238E27FC236}">
                <a16:creationId xmlns:a16="http://schemas.microsoft.com/office/drawing/2014/main" id="{49E8CC4B-A5E1-B1D6-A85B-C67B37A0FDD1}"/>
              </a:ext>
            </a:extLst>
          </p:cNvPr>
          <p:cNvSpPr txBox="1"/>
          <p:nvPr/>
        </p:nvSpPr>
        <p:spPr>
          <a:xfrm>
            <a:off x="3505784" y="7725680"/>
            <a:ext cx="5180431" cy="466794"/>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a:t>
            </a:r>
          </a:p>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profundidad del ODS 1, ODS 2, ODS 13, ODS 16 y ODS 17</a:t>
            </a:r>
          </a:p>
        </p:txBody>
      </p:sp>
      <p:sp>
        <p:nvSpPr>
          <p:cNvPr id="9" name="Arco 8">
            <a:extLst>
              <a:ext uri="{FF2B5EF4-FFF2-40B4-BE49-F238E27FC236}">
                <a16:creationId xmlns:a16="http://schemas.microsoft.com/office/drawing/2014/main" id="{28C82532-DC6A-E148-755A-4A661F3F5DD5}"/>
              </a:ext>
            </a:extLst>
          </p:cNvPr>
          <p:cNvSpPr/>
          <p:nvPr/>
        </p:nvSpPr>
        <p:spPr>
          <a:xfrm>
            <a:off x="8636709" y="5356251"/>
            <a:ext cx="3328110" cy="3328110"/>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Arco 10">
            <a:extLst>
              <a:ext uri="{FF2B5EF4-FFF2-40B4-BE49-F238E27FC236}">
                <a16:creationId xmlns:a16="http://schemas.microsoft.com/office/drawing/2014/main" id="{40213D20-C062-CC06-54E7-7EE606ECF7A7}"/>
              </a:ext>
            </a:extLst>
          </p:cNvPr>
          <p:cNvSpPr/>
          <p:nvPr/>
        </p:nvSpPr>
        <p:spPr>
          <a:xfrm>
            <a:off x="6574846" y="3451582"/>
            <a:ext cx="7451835" cy="7451835"/>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Arco 11">
            <a:extLst>
              <a:ext uri="{FF2B5EF4-FFF2-40B4-BE49-F238E27FC236}">
                <a16:creationId xmlns:a16="http://schemas.microsoft.com/office/drawing/2014/main" id="{755B1073-525C-982E-95B5-10F724988C02}"/>
              </a:ext>
            </a:extLst>
          </p:cNvPr>
          <p:cNvSpPr/>
          <p:nvPr/>
        </p:nvSpPr>
        <p:spPr>
          <a:xfrm>
            <a:off x="4791150" y="1598515"/>
            <a:ext cx="11029959" cy="11029959"/>
          </a:xfrm>
          <a:prstGeom prst="arc">
            <a:avLst>
              <a:gd name="adj1" fmla="val 10645908"/>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Arco 12">
            <a:extLst>
              <a:ext uri="{FF2B5EF4-FFF2-40B4-BE49-F238E27FC236}">
                <a16:creationId xmlns:a16="http://schemas.microsoft.com/office/drawing/2014/main" id="{FA431052-66F6-AA62-F507-4947CB8E003B}"/>
              </a:ext>
            </a:extLst>
          </p:cNvPr>
          <p:cNvSpPr/>
          <p:nvPr/>
        </p:nvSpPr>
        <p:spPr>
          <a:xfrm>
            <a:off x="3158002" y="-29267"/>
            <a:ext cx="14285521" cy="14285521"/>
          </a:xfrm>
          <a:prstGeom prst="arc">
            <a:avLst>
              <a:gd name="adj1" fmla="val 10733543"/>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Arco 14">
            <a:extLst>
              <a:ext uri="{FF2B5EF4-FFF2-40B4-BE49-F238E27FC236}">
                <a16:creationId xmlns:a16="http://schemas.microsoft.com/office/drawing/2014/main" id="{86652B35-6CDA-86AB-B74F-31AF8E419DA1}"/>
              </a:ext>
            </a:extLst>
          </p:cNvPr>
          <p:cNvSpPr/>
          <p:nvPr/>
        </p:nvSpPr>
        <p:spPr>
          <a:xfrm>
            <a:off x="1254667" y="-1868595"/>
            <a:ext cx="18092190" cy="18092190"/>
          </a:xfrm>
          <a:prstGeom prst="arc">
            <a:avLst>
              <a:gd name="adj1" fmla="val 10753584"/>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CuadroTexto 15">
            <a:extLst>
              <a:ext uri="{FF2B5EF4-FFF2-40B4-BE49-F238E27FC236}">
                <a16:creationId xmlns:a16="http://schemas.microsoft.com/office/drawing/2014/main" id="{DC1F4FB0-DA00-D57A-E19B-0C13264B068A}"/>
              </a:ext>
            </a:extLst>
          </p:cNvPr>
          <p:cNvSpPr txBox="1"/>
          <p:nvPr/>
        </p:nvSpPr>
        <p:spPr>
          <a:xfrm>
            <a:off x="254553" y="1964292"/>
            <a:ext cx="1760482" cy="1400383"/>
          </a:xfrm>
          <a:prstGeom prst="rect">
            <a:avLst/>
          </a:prstGeom>
          <a:noFill/>
        </p:spPr>
        <p:txBody>
          <a:bodyPr wrap="square">
            <a:spAutoFit/>
          </a:bodyPr>
          <a:lstStyle/>
          <a:p>
            <a:pPr marL="0" marR="0" lvl="0" indent="0" algn="just" defTabSz="914400" rtl="0" eaLnBrk="1" fontAlgn="auto" latinLnBrk="0" hangingPunct="1">
              <a:lnSpc>
                <a:spcPts val="17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en profundidad del ODS 1, ODS 2, ODS 13, ODS 16 y ODS 17</a:t>
            </a:r>
          </a:p>
        </p:txBody>
      </p:sp>
      <p:pic>
        <p:nvPicPr>
          <p:cNvPr id="19" name="Imagen 18">
            <a:extLst>
              <a:ext uri="{FF2B5EF4-FFF2-40B4-BE49-F238E27FC236}">
                <a16:creationId xmlns:a16="http://schemas.microsoft.com/office/drawing/2014/main" id="{BD52D16E-62C0-E6E5-329D-A7074D30D298}"/>
              </a:ext>
            </a:extLst>
          </p:cNvPr>
          <p:cNvPicPr>
            <a:picLocks noChangeAspect="1"/>
          </p:cNvPicPr>
          <p:nvPr/>
        </p:nvPicPr>
        <p:blipFill rotWithShape="1">
          <a:blip r:embed="rId3">
            <a:clrChange>
              <a:clrFrom>
                <a:srgbClr val="E5E6E8"/>
              </a:clrFrom>
              <a:clrTo>
                <a:srgbClr val="E5E6E8">
                  <a:alpha val="0"/>
                </a:srgbClr>
              </a:clrTo>
            </a:clrChange>
          </a:blip>
          <a:srcRect l="3201" t="7600" r="61888" b="7784"/>
          <a:stretch/>
        </p:blipFill>
        <p:spPr>
          <a:xfrm>
            <a:off x="-1165836" y="689735"/>
            <a:ext cx="997200" cy="997200"/>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58319FCC-5ABF-CB80-6CDB-3C4336893EFE}"/>
              </a:ext>
            </a:extLst>
          </p:cNvPr>
          <p:cNvPicPr>
            <a:picLocks noChangeAspect="1"/>
          </p:cNvPicPr>
          <p:nvPr/>
        </p:nvPicPr>
        <p:blipFill rotWithShape="1">
          <a:blip r:embed="rId3"/>
          <a:srcRect l="60829" t="7704" r="4268" b="7704"/>
          <a:stretch/>
        </p:blipFill>
        <p:spPr>
          <a:xfrm>
            <a:off x="-1165836" y="2575102"/>
            <a:ext cx="997200" cy="997200"/>
          </a:xfrm>
          <a:custGeom>
            <a:avLst/>
            <a:gdLst>
              <a:gd name="connsiteX0" fmla="*/ 1196803 w 2393606"/>
              <a:gd name="connsiteY0" fmla="*/ 0 h 2393606"/>
              <a:gd name="connsiteX1" fmla="*/ 2393606 w 2393606"/>
              <a:gd name="connsiteY1" fmla="*/ 1196803 h 2393606"/>
              <a:gd name="connsiteX2" fmla="*/ 1196803 w 2393606"/>
              <a:gd name="connsiteY2" fmla="*/ 2393606 h 2393606"/>
              <a:gd name="connsiteX3" fmla="*/ 0 w 2393606"/>
              <a:gd name="connsiteY3" fmla="*/ 1196803 h 2393606"/>
              <a:gd name="connsiteX4" fmla="*/ 1196803 w 2393606"/>
              <a:gd name="connsiteY4" fmla="*/ 0 h 239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06" h="2393606">
                <a:moveTo>
                  <a:pt x="1196803" y="0"/>
                </a:moveTo>
                <a:cubicBezTo>
                  <a:pt x="1857779" y="0"/>
                  <a:pt x="2393606" y="535827"/>
                  <a:pt x="2393606" y="1196803"/>
                </a:cubicBezTo>
                <a:cubicBezTo>
                  <a:pt x="2393606" y="1857779"/>
                  <a:pt x="1857779" y="2393606"/>
                  <a:pt x="1196803" y="2393606"/>
                </a:cubicBezTo>
                <a:cubicBezTo>
                  <a:pt x="535827" y="2393606"/>
                  <a:pt x="0" y="1857779"/>
                  <a:pt x="0" y="1196803"/>
                </a:cubicBezTo>
                <a:cubicBezTo>
                  <a:pt x="0" y="535827"/>
                  <a:pt x="535827" y="0"/>
                  <a:pt x="1196803" y="0"/>
                </a:cubicBezTo>
                <a:close/>
              </a:path>
            </a:pathLst>
          </a:custGeom>
          <a:effectLst>
            <a:outerShdw blurRad="50800" dist="38100" dir="5400000" algn="t" rotWithShape="0">
              <a:prstClr val="black">
                <a:alpha val="40000"/>
              </a:prstClr>
            </a:outerShdw>
          </a:effectLst>
        </p:spPr>
      </p:pic>
      <p:pic>
        <p:nvPicPr>
          <p:cNvPr id="21" name="Imagen 20">
            <a:extLst>
              <a:ext uri="{FF2B5EF4-FFF2-40B4-BE49-F238E27FC236}">
                <a16:creationId xmlns:a16="http://schemas.microsoft.com/office/drawing/2014/main" id="{72FBF6C4-05C8-6A0E-63B4-598DA6D2CB7C}"/>
              </a:ext>
            </a:extLst>
          </p:cNvPr>
          <p:cNvPicPr>
            <a:picLocks noChangeAspect="1"/>
          </p:cNvPicPr>
          <p:nvPr/>
        </p:nvPicPr>
        <p:blipFill rotWithShape="1">
          <a:blip r:embed="rId4"/>
          <a:srcRect l="1923" t="4386" r="62617" b="8321"/>
          <a:stretch/>
        </p:blipFill>
        <p:spPr>
          <a:xfrm>
            <a:off x="-1200394" y="4485689"/>
            <a:ext cx="997200" cy="997200"/>
          </a:xfrm>
          <a:custGeom>
            <a:avLst/>
            <a:gdLst>
              <a:gd name="connsiteX0" fmla="*/ 1215928 w 2431856"/>
              <a:gd name="connsiteY0" fmla="*/ 0 h 2431856"/>
              <a:gd name="connsiteX1" fmla="*/ 2431856 w 2431856"/>
              <a:gd name="connsiteY1" fmla="*/ 1215928 h 2431856"/>
              <a:gd name="connsiteX2" fmla="*/ 1215928 w 2431856"/>
              <a:gd name="connsiteY2" fmla="*/ 2431856 h 2431856"/>
              <a:gd name="connsiteX3" fmla="*/ 0 w 2431856"/>
              <a:gd name="connsiteY3" fmla="*/ 1215928 h 2431856"/>
              <a:gd name="connsiteX4" fmla="*/ 1215928 w 2431856"/>
              <a:gd name="connsiteY4" fmla="*/ 0 h 243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856" h="2431856">
                <a:moveTo>
                  <a:pt x="1215928" y="0"/>
                </a:moveTo>
                <a:cubicBezTo>
                  <a:pt x="1887466" y="0"/>
                  <a:pt x="2431856" y="544390"/>
                  <a:pt x="2431856" y="1215928"/>
                </a:cubicBezTo>
                <a:cubicBezTo>
                  <a:pt x="2431856" y="1887466"/>
                  <a:pt x="1887466" y="2431856"/>
                  <a:pt x="1215928" y="2431856"/>
                </a:cubicBezTo>
                <a:cubicBezTo>
                  <a:pt x="544390" y="2431856"/>
                  <a:pt x="0" y="1887466"/>
                  <a:pt x="0" y="1215928"/>
                </a:cubicBezTo>
                <a:cubicBezTo>
                  <a:pt x="0" y="544390"/>
                  <a:pt x="544390" y="0"/>
                  <a:pt x="1215928" y="0"/>
                </a:cubicBezTo>
                <a:close/>
              </a:path>
            </a:pathLst>
          </a:custGeom>
          <a:effectLst>
            <a:outerShdw blurRad="50800" dist="38100" dir="5400000" algn="t" rotWithShape="0">
              <a:prstClr val="black">
                <a:alpha val="40000"/>
              </a:prstClr>
            </a:outerShdw>
          </a:effectLst>
        </p:spPr>
      </p:pic>
      <p:pic>
        <p:nvPicPr>
          <p:cNvPr id="22" name="Imagen 21">
            <a:extLst>
              <a:ext uri="{FF2B5EF4-FFF2-40B4-BE49-F238E27FC236}">
                <a16:creationId xmlns:a16="http://schemas.microsoft.com/office/drawing/2014/main" id="{BB3C91D4-2505-15F3-03F6-968DD7387EC8}"/>
              </a:ext>
            </a:extLst>
          </p:cNvPr>
          <p:cNvPicPr>
            <a:picLocks noChangeAspect="1"/>
          </p:cNvPicPr>
          <p:nvPr/>
        </p:nvPicPr>
        <p:blipFill rotWithShape="1">
          <a:blip r:embed="rId4"/>
          <a:srcRect l="61510" t="4634" r="2337" b="6368"/>
          <a:stretch/>
        </p:blipFill>
        <p:spPr>
          <a:xfrm>
            <a:off x="-1465458" y="5658241"/>
            <a:ext cx="997200" cy="997200"/>
          </a:xfrm>
          <a:custGeom>
            <a:avLst/>
            <a:gdLst>
              <a:gd name="connsiteX0" fmla="*/ 1239685 w 2479370"/>
              <a:gd name="connsiteY0" fmla="*/ 0 h 2479370"/>
              <a:gd name="connsiteX1" fmla="*/ 2479370 w 2479370"/>
              <a:gd name="connsiteY1" fmla="*/ 1239685 h 2479370"/>
              <a:gd name="connsiteX2" fmla="*/ 1239685 w 2479370"/>
              <a:gd name="connsiteY2" fmla="*/ 2479370 h 2479370"/>
              <a:gd name="connsiteX3" fmla="*/ 0 w 2479370"/>
              <a:gd name="connsiteY3" fmla="*/ 1239685 h 2479370"/>
              <a:gd name="connsiteX4" fmla="*/ 1239685 w 2479370"/>
              <a:gd name="connsiteY4" fmla="*/ 0 h 247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370" h="2479370">
                <a:moveTo>
                  <a:pt x="1239685" y="0"/>
                </a:moveTo>
                <a:cubicBezTo>
                  <a:pt x="1924344" y="0"/>
                  <a:pt x="2479370" y="555026"/>
                  <a:pt x="2479370" y="1239685"/>
                </a:cubicBezTo>
                <a:cubicBezTo>
                  <a:pt x="2479370" y="1924344"/>
                  <a:pt x="1924344" y="2479370"/>
                  <a:pt x="1239685" y="2479370"/>
                </a:cubicBezTo>
                <a:cubicBezTo>
                  <a:pt x="555026" y="2479370"/>
                  <a:pt x="0" y="1924344"/>
                  <a:pt x="0" y="1239685"/>
                </a:cubicBezTo>
                <a:cubicBezTo>
                  <a:pt x="0" y="555026"/>
                  <a:pt x="555026" y="0"/>
                  <a:pt x="1239685" y="0"/>
                </a:cubicBezTo>
                <a:close/>
              </a:path>
            </a:pathLst>
          </a:custGeom>
          <a:effectLst>
            <a:outerShdw blurRad="50800" dist="38100" dir="5400000" algn="t" rotWithShape="0">
              <a:prstClr val="black">
                <a:alpha val="40000"/>
              </a:prstClr>
            </a:outerShdw>
          </a:effectLst>
        </p:spPr>
      </p:pic>
      <p:pic>
        <p:nvPicPr>
          <p:cNvPr id="23" name="Imagen 22">
            <a:extLst>
              <a:ext uri="{FF2B5EF4-FFF2-40B4-BE49-F238E27FC236}">
                <a16:creationId xmlns:a16="http://schemas.microsoft.com/office/drawing/2014/main" id="{C446E25D-86DC-E13B-E287-BD632029D2F2}"/>
              </a:ext>
            </a:extLst>
          </p:cNvPr>
          <p:cNvPicPr>
            <a:picLocks noChangeAspect="1"/>
          </p:cNvPicPr>
          <p:nvPr/>
        </p:nvPicPr>
        <p:blipFill>
          <a:blip r:embed="rId5"/>
          <a:srcRect l="9410" t="3907" r="8691" b="6377"/>
          <a:stretch>
            <a:fillRect/>
          </a:stretch>
        </p:blipFill>
        <p:spPr>
          <a:xfrm>
            <a:off x="-1085661" y="6863723"/>
            <a:ext cx="997200" cy="997200"/>
          </a:xfrm>
          <a:custGeom>
            <a:avLst/>
            <a:gdLst>
              <a:gd name="connsiteX0" fmla="*/ 1880002 w 3760004"/>
              <a:gd name="connsiteY0" fmla="*/ 0 h 3760004"/>
              <a:gd name="connsiteX1" fmla="*/ 3760004 w 3760004"/>
              <a:gd name="connsiteY1" fmla="*/ 1880002 h 3760004"/>
              <a:gd name="connsiteX2" fmla="*/ 1880002 w 3760004"/>
              <a:gd name="connsiteY2" fmla="*/ 3760004 h 3760004"/>
              <a:gd name="connsiteX3" fmla="*/ 0 w 3760004"/>
              <a:gd name="connsiteY3" fmla="*/ 1880002 h 3760004"/>
              <a:gd name="connsiteX4" fmla="*/ 1880002 w 3760004"/>
              <a:gd name="connsiteY4" fmla="*/ 0 h 376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004" h="3760004">
                <a:moveTo>
                  <a:pt x="1880002" y="0"/>
                </a:moveTo>
                <a:cubicBezTo>
                  <a:pt x="2918298" y="0"/>
                  <a:pt x="3760004" y="841706"/>
                  <a:pt x="3760004" y="1880002"/>
                </a:cubicBezTo>
                <a:cubicBezTo>
                  <a:pt x="3760004" y="2918298"/>
                  <a:pt x="2918298" y="3760004"/>
                  <a:pt x="1880002" y="3760004"/>
                </a:cubicBezTo>
                <a:cubicBezTo>
                  <a:pt x="841706" y="3760004"/>
                  <a:pt x="0" y="2918298"/>
                  <a:pt x="0" y="1880002"/>
                </a:cubicBezTo>
                <a:cubicBezTo>
                  <a:pt x="0" y="841706"/>
                  <a:pt x="841706" y="0"/>
                  <a:pt x="1880002" y="0"/>
                </a:cubicBezTo>
                <a:close/>
              </a:path>
            </a:pathLst>
          </a:custGeom>
          <a:effectLst>
            <a:outerShdw blurRad="50800" dist="38100" dir="5400000" algn="t" rotWithShape="0">
              <a:prstClr val="black">
                <a:alpha val="40000"/>
              </a:prstClr>
            </a:outerShdw>
          </a:effectLst>
        </p:spPr>
      </p:pic>
      <p:sp>
        <p:nvSpPr>
          <p:cNvPr id="33" name="CuadroTexto 32">
            <a:extLst>
              <a:ext uri="{FF2B5EF4-FFF2-40B4-BE49-F238E27FC236}">
                <a16:creationId xmlns:a16="http://schemas.microsoft.com/office/drawing/2014/main" id="{A6B48D67-DAA5-AFA4-20E6-FB07433685A7}"/>
              </a:ext>
            </a:extLst>
          </p:cNvPr>
          <p:cNvSpPr txBox="1"/>
          <p:nvPr/>
        </p:nvSpPr>
        <p:spPr>
          <a:xfrm>
            <a:off x="3970272" y="3291493"/>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las funciones del Estado</a:t>
            </a:r>
          </a:p>
        </p:txBody>
      </p:sp>
      <p:sp>
        <p:nvSpPr>
          <p:cNvPr id="34" name="CuadroTexto 33">
            <a:extLst>
              <a:ext uri="{FF2B5EF4-FFF2-40B4-BE49-F238E27FC236}">
                <a16:creationId xmlns:a16="http://schemas.microsoft.com/office/drawing/2014/main" id="{975DDD8F-3410-06E0-2444-5C8CA2A025E5}"/>
              </a:ext>
            </a:extLst>
          </p:cNvPr>
          <p:cNvSpPr txBox="1"/>
          <p:nvPr/>
        </p:nvSpPr>
        <p:spPr>
          <a:xfrm>
            <a:off x="5408246" y="4128624"/>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los diferentes actores</a:t>
            </a:r>
          </a:p>
        </p:txBody>
      </p:sp>
      <p:sp>
        <p:nvSpPr>
          <p:cNvPr id="39" name="CuadroTexto 38">
            <a:extLst>
              <a:ext uri="{FF2B5EF4-FFF2-40B4-BE49-F238E27FC236}">
                <a16:creationId xmlns:a16="http://schemas.microsoft.com/office/drawing/2014/main" id="{CC0DD45F-80C4-1C9E-6AF8-0D46DA018440}"/>
              </a:ext>
            </a:extLst>
          </p:cNvPr>
          <p:cNvSpPr txBox="1"/>
          <p:nvPr/>
        </p:nvSpPr>
        <p:spPr>
          <a:xfrm>
            <a:off x="7091085" y="5062042"/>
            <a:ext cx="1828778" cy="1400383"/>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Espacios de diálogo (talleres) Incorporación de sección para gobiernos locales en el ENV</a:t>
            </a:r>
            <a:endPar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40" name="CuadroTexto 39">
            <a:extLst>
              <a:ext uri="{FF2B5EF4-FFF2-40B4-BE49-F238E27FC236}">
                <a16:creationId xmlns:a16="http://schemas.microsoft.com/office/drawing/2014/main" id="{F4CC6DF1-936A-BD9A-E26C-089A9CDBEC09}"/>
              </a:ext>
            </a:extLst>
          </p:cNvPr>
          <p:cNvSpPr txBox="1"/>
          <p:nvPr/>
        </p:nvSpPr>
        <p:spPr>
          <a:xfrm>
            <a:off x="9156178" y="6311711"/>
            <a:ext cx="2372132" cy="528350"/>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Elaboración, revisión y validación del informe</a:t>
            </a:r>
            <a:endPar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nvGrpSpPr>
          <p:cNvPr id="41" name="Grupo 40">
            <a:extLst>
              <a:ext uri="{FF2B5EF4-FFF2-40B4-BE49-F238E27FC236}">
                <a16:creationId xmlns:a16="http://schemas.microsoft.com/office/drawing/2014/main" id="{85B4B430-CCCF-3B5C-4469-A1D9690CCDC2}"/>
              </a:ext>
            </a:extLst>
          </p:cNvPr>
          <p:cNvGrpSpPr/>
          <p:nvPr/>
        </p:nvGrpSpPr>
        <p:grpSpPr>
          <a:xfrm>
            <a:off x="14658661" y="7036653"/>
            <a:ext cx="1709279" cy="2333756"/>
            <a:chOff x="8255653" y="540073"/>
            <a:chExt cx="4287463" cy="5853866"/>
          </a:xfrm>
        </p:grpSpPr>
        <p:pic>
          <p:nvPicPr>
            <p:cNvPr id="42" name="Imagen 41">
              <a:extLst>
                <a:ext uri="{FF2B5EF4-FFF2-40B4-BE49-F238E27FC236}">
                  <a16:creationId xmlns:a16="http://schemas.microsoft.com/office/drawing/2014/main" id="{02EE477E-E514-57D2-477B-DC5D30BF430C}"/>
                </a:ext>
              </a:extLst>
            </p:cNvPr>
            <p:cNvPicPr>
              <a:picLocks noChangeAspect="1"/>
            </p:cNvPicPr>
            <p:nvPr/>
          </p:nvPicPr>
          <p:blipFill rotWithShape="1">
            <a:blip r:embed="rId6"/>
            <a:srcRect l="5834" t="6645" r="58382" b="10158"/>
            <a:stretch/>
          </p:blipFill>
          <p:spPr>
            <a:xfrm>
              <a:off x="8255653" y="540073"/>
              <a:ext cx="3447407" cy="4551400"/>
            </a:xfrm>
            <a:prstGeom prst="rect">
              <a:avLst/>
            </a:prstGeom>
            <a:effectLst>
              <a:outerShdw blurRad="254000" sx="102000" sy="102000" algn="ctr" rotWithShape="0">
                <a:prstClr val="black">
                  <a:alpha val="32000"/>
                </a:prstClr>
              </a:outerShdw>
            </a:effectLst>
          </p:spPr>
        </p:pic>
        <p:pic>
          <p:nvPicPr>
            <p:cNvPr id="43" name="Imagen 42">
              <a:extLst>
                <a:ext uri="{FF2B5EF4-FFF2-40B4-BE49-F238E27FC236}">
                  <a16:creationId xmlns:a16="http://schemas.microsoft.com/office/drawing/2014/main" id="{CCFDF72B-2C14-CDF6-E578-DC36BD988292}"/>
                </a:ext>
              </a:extLst>
            </p:cNvPr>
            <p:cNvPicPr>
              <a:picLocks noChangeAspect="1"/>
            </p:cNvPicPr>
            <p:nvPr/>
          </p:nvPicPr>
          <p:blipFill rotWithShape="1">
            <a:blip r:embed="rId6"/>
            <a:srcRect l="5834" t="6645" r="58382" b="10158"/>
            <a:stretch/>
          </p:blipFill>
          <p:spPr>
            <a:xfrm>
              <a:off x="8744593" y="1190175"/>
              <a:ext cx="3447407" cy="4551400"/>
            </a:xfrm>
            <a:prstGeom prst="rect">
              <a:avLst/>
            </a:prstGeom>
            <a:effectLst>
              <a:outerShdw blurRad="254000" sx="102000" sy="102000" algn="ctr" rotWithShape="0">
                <a:prstClr val="black">
                  <a:alpha val="32000"/>
                </a:prstClr>
              </a:outerShdw>
            </a:effectLst>
          </p:spPr>
        </p:pic>
        <p:pic>
          <p:nvPicPr>
            <p:cNvPr id="44" name="Imagen 43">
              <a:extLst>
                <a:ext uri="{FF2B5EF4-FFF2-40B4-BE49-F238E27FC236}">
                  <a16:creationId xmlns:a16="http://schemas.microsoft.com/office/drawing/2014/main" id="{CED57D2F-A7AA-2568-AAC7-F15983B13AA3}"/>
                </a:ext>
              </a:extLst>
            </p:cNvPr>
            <p:cNvPicPr>
              <a:picLocks noChangeAspect="1"/>
            </p:cNvPicPr>
            <p:nvPr/>
          </p:nvPicPr>
          <p:blipFill rotWithShape="1">
            <a:blip r:embed="rId6"/>
            <a:srcRect l="50831" t="7447" r="14366" b="9355"/>
            <a:stretch/>
          </p:blipFill>
          <p:spPr>
            <a:xfrm>
              <a:off x="9190316" y="1842539"/>
              <a:ext cx="3352800" cy="4551400"/>
            </a:xfrm>
            <a:prstGeom prst="rect">
              <a:avLst/>
            </a:prstGeom>
            <a:effectLst>
              <a:outerShdw blurRad="254000" sx="102000" sy="102000" algn="ctr" rotWithShape="0">
                <a:prstClr val="black">
                  <a:alpha val="32000"/>
                </a:prstClr>
              </a:outerShdw>
            </a:effectLst>
          </p:spPr>
        </p:pic>
      </p:grpSp>
      <p:pic>
        <p:nvPicPr>
          <p:cNvPr id="53" name="Gráfico 52" descr="Gráfico de barras">
            <a:extLst>
              <a:ext uri="{FF2B5EF4-FFF2-40B4-BE49-F238E27FC236}">
                <a16:creationId xmlns:a16="http://schemas.microsoft.com/office/drawing/2014/main" id="{7397E6A3-C5E4-A3B1-7970-D492816990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1865" y="1425269"/>
            <a:ext cx="761747" cy="761747"/>
          </a:xfrm>
          <a:prstGeom prst="rect">
            <a:avLst/>
          </a:prstGeom>
        </p:spPr>
      </p:pic>
      <p:pic>
        <p:nvPicPr>
          <p:cNvPr id="55" name="Gráfico 54" descr="Centro educativo">
            <a:extLst>
              <a:ext uri="{FF2B5EF4-FFF2-40B4-BE49-F238E27FC236}">
                <a16:creationId xmlns:a16="http://schemas.microsoft.com/office/drawing/2014/main" id="{C8FDBBCD-5DE5-94C0-1002-0AD96228C9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14924" y="2255881"/>
            <a:ext cx="914400" cy="914400"/>
          </a:xfrm>
          <a:prstGeom prst="rect">
            <a:avLst/>
          </a:prstGeom>
        </p:spPr>
      </p:pic>
      <p:pic>
        <p:nvPicPr>
          <p:cNvPr id="57" name="Gráfico 56" descr="Grupo">
            <a:extLst>
              <a:ext uri="{FF2B5EF4-FFF2-40B4-BE49-F238E27FC236}">
                <a16:creationId xmlns:a16="http://schemas.microsoft.com/office/drawing/2014/main" id="{15D8062F-C79F-6A53-391C-C31A3BB3BA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23553" y="3182221"/>
            <a:ext cx="838934" cy="838934"/>
          </a:xfrm>
          <a:prstGeom prst="rect">
            <a:avLst/>
          </a:prstGeom>
        </p:spPr>
      </p:pic>
      <p:pic>
        <p:nvPicPr>
          <p:cNvPr id="59" name="Gráfico 58" descr="Usuarios">
            <a:extLst>
              <a:ext uri="{FF2B5EF4-FFF2-40B4-BE49-F238E27FC236}">
                <a16:creationId xmlns:a16="http://schemas.microsoft.com/office/drawing/2014/main" id="{1A74FBBB-E1F1-058F-50BC-481CD8732C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06661" y="4160708"/>
            <a:ext cx="763722" cy="763722"/>
          </a:xfrm>
          <a:prstGeom prst="rect">
            <a:avLst/>
          </a:prstGeom>
        </p:spPr>
      </p:pic>
      <p:pic>
        <p:nvPicPr>
          <p:cNvPr id="8" name="Imagen 7">
            <a:extLst>
              <a:ext uri="{FF2B5EF4-FFF2-40B4-BE49-F238E27FC236}">
                <a16:creationId xmlns:a16="http://schemas.microsoft.com/office/drawing/2014/main" id="{E6DE28E3-C110-CA3F-C6F5-7179021725D2}"/>
              </a:ext>
            </a:extLst>
          </p:cNvPr>
          <p:cNvPicPr>
            <a:picLocks noChangeAspect="1"/>
          </p:cNvPicPr>
          <p:nvPr/>
        </p:nvPicPr>
        <p:blipFill>
          <a:blip r:embed="rId15"/>
          <a:stretch>
            <a:fillRect/>
          </a:stretch>
        </p:blipFill>
        <p:spPr>
          <a:xfrm>
            <a:off x="8618575" y="1935286"/>
            <a:ext cx="719675" cy="719675"/>
          </a:xfrm>
          <a:prstGeom prst="rect">
            <a:avLst/>
          </a:prstGeom>
        </p:spPr>
      </p:pic>
      <p:sp>
        <p:nvSpPr>
          <p:cNvPr id="7" name="CuadroTexto 6">
            <a:extLst>
              <a:ext uri="{FF2B5EF4-FFF2-40B4-BE49-F238E27FC236}">
                <a16:creationId xmlns:a16="http://schemas.microsoft.com/office/drawing/2014/main" id="{075020A9-78B8-ED59-70D7-421508384C41}"/>
              </a:ext>
            </a:extLst>
          </p:cNvPr>
          <p:cNvSpPr txBox="1"/>
          <p:nvPr/>
        </p:nvSpPr>
        <p:spPr>
          <a:xfrm>
            <a:off x="9233006" y="2273857"/>
            <a:ext cx="30139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proceso de actualización la página web de ODS Ecuador.</a:t>
            </a:r>
          </a:p>
        </p:txBody>
      </p:sp>
      <p:pic>
        <p:nvPicPr>
          <p:cNvPr id="10" name="Imagen 9">
            <a:extLst>
              <a:ext uri="{FF2B5EF4-FFF2-40B4-BE49-F238E27FC236}">
                <a16:creationId xmlns:a16="http://schemas.microsoft.com/office/drawing/2014/main" id="{CED92B4B-6466-9CCF-26FA-669A1FBCB3ED}"/>
              </a:ext>
            </a:extLst>
          </p:cNvPr>
          <p:cNvPicPr>
            <a:picLocks noChangeAspect="1"/>
          </p:cNvPicPr>
          <p:nvPr/>
        </p:nvPicPr>
        <p:blipFill rotWithShape="1">
          <a:blip r:embed="rId16"/>
          <a:srcRect t="10946" b="21705"/>
          <a:stretch/>
        </p:blipFill>
        <p:spPr>
          <a:xfrm>
            <a:off x="10516689" y="714841"/>
            <a:ext cx="1533600" cy="465314"/>
          </a:xfrm>
          <a:prstGeom prst="rect">
            <a:avLst/>
          </a:prstGeom>
        </p:spPr>
      </p:pic>
      <p:pic>
        <p:nvPicPr>
          <p:cNvPr id="18" name="Imagen 17">
            <a:extLst>
              <a:ext uri="{FF2B5EF4-FFF2-40B4-BE49-F238E27FC236}">
                <a16:creationId xmlns:a16="http://schemas.microsoft.com/office/drawing/2014/main" id="{8F0197F2-D1D2-E854-514F-EC5975E2B0AD}"/>
              </a:ext>
            </a:extLst>
          </p:cNvPr>
          <p:cNvPicPr>
            <a:picLocks noChangeAspect="1"/>
          </p:cNvPicPr>
          <p:nvPr/>
        </p:nvPicPr>
        <p:blipFill>
          <a:blip r:embed="rId17"/>
          <a:stretch>
            <a:fillRect/>
          </a:stretch>
        </p:blipFill>
        <p:spPr>
          <a:xfrm>
            <a:off x="9033997" y="7490275"/>
            <a:ext cx="3209925" cy="4629150"/>
          </a:xfrm>
          <a:prstGeom prst="rect">
            <a:avLst/>
          </a:prstGeom>
        </p:spPr>
      </p:pic>
      <p:sp>
        <p:nvSpPr>
          <p:cNvPr id="26" name="Rectángulo: esquinas redondeadas 25">
            <a:extLst>
              <a:ext uri="{FF2B5EF4-FFF2-40B4-BE49-F238E27FC236}">
                <a16:creationId xmlns:a16="http://schemas.microsoft.com/office/drawing/2014/main" id="{0F443EFA-EDED-C082-BCF4-A8DCF469C2AA}"/>
              </a:ext>
            </a:extLst>
          </p:cNvPr>
          <p:cNvSpPr/>
          <p:nvPr/>
        </p:nvSpPr>
        <p:spPr>
          <a:xfrm>
            <a:off x="13079059" y="8027392"/>
            <a:ext cx="1357675" cy="1949120"/>
          </a:xfrm>
          <a:prstGeom prst="roundRect">
            <a:avLst>
              <a:gd name="adj" fmla="val 70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7" name="Grupo 26">
            <a:extLst>
              <a:ext uri="{FF2B5EF4-FFF2-40B4-BE49-F238E27FC236}">
                <a16:creationId xmlns:a16="http://schemas.microsoft.com/office/drawing/2014/main" id="{B98B710D-DFB8-0049-42E9-03E2A445B856}"/>
              </a:ext>
            </a:extLst>
          </p:cNvPr>
          <p:cNvGrpSpPr/>
          <p:nvPr/>
        </p:nvGrpSpPr>
        <p:grpSpPr>
          <a:xfrm>
            <a:off x="9733453" y="4244288"/>
            <a:ext cx="1357675" cy="1949120"/>
            <a:chOff x="11343800" y="4284229"/>
            <a:chExt cx="1357675" cy="1949120"/>
          </a:xfrm>
        </p:grpSpPr>
        <p:sp>
          <p:nvSpPr>
            <p:cNvPr id="25" name="Rectángulo: esquinas redondeadas 24">
              <a:extLst>
                <a:ext uri="{FF2B5EF4-FFF2-40B4-BE49-F238E27FC236}">
                  <a16:creationId xmlns:a16="http://schemas.microsoft.com/office/drawing/2014/main" id="{D20A996F-EDE0-4D3C-CF69-274D87DC092F}"/>
                </a:ext>
              </a:extLst>
            </p:cNvPr>
            <p:cNvSpPr/>
            <p:nvPr/>
          </p:nvSpPr>
          <p:spPr>
            <a:xfrm>
              <a:off x="11343800" y="4284229"/>
              <a:ext cx="1357675" cy="1949120"/>
            </a:xfrm>
            <a:prstGeom prst="roundRect">
              <a:avLst>
                <a:gd name="adj" fmla="val 7049"/>
              </a:avLst>
            </a:prstGeom>
            <a:solidFill>
              <a:schemeClr val="bg1"/>
            </a:solidFill>
            <a:ln>
              <a:noFill/>
            </a:ln>
            <a:effectLst>
              <a:outerShdw blurRad="165100" sx="102000" sy="102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4" name="Imagen 23">
              <a:extLst>
                <a:ext uri="{FF2B5EF4-FFF2-40B4-BE49-F238E27FC236}">
                  <a16:creationId xmlns:a16="http://schemas.microsoft.com/office/drawing/2014/main" id="{9720389D-EACD-FACB-DAF5-1B07EC9BA0D5}"/>
                </a:ext>
              </a:extLst>
            </p:cNvPr>
            <p:cNvPicPr>
              <a:picLocks noChangeAspect="1"/>
            </p:cNvPicPr>
            <p:nvPr/>
          </p:nvPicPr>
          <p:blipFill>
            <a:blip r:embed="rId17"/>
            <a:stretch>
              <a:fillRect/>
            </a:stretch>
          </p:blipFill>
          <p:spPr>
            <a:xfrm>
              <a:off x="11585105" y="4606528"/>
              <a:ext cx="921814" cy="1329381"/>
            </a:xfrm>
            <a:prstGeom prst="rect">
              <a:avLst/>
            </a:prstGeom>
          </p:spPr>
        </p:pic>
      </p:grpSp>
      <p:sp>
        <p:nvSpPr>
          <p:cNvPr id="17" name="Elipse 16">
            <a:extLst>
              <a:ext uri="{FF2B5EF4-FFF2-40B4-BE49-F238E27FC236}">
                <a16:creationId xmlns:a16="http://schemas.microsoft.com/office/drawing/2014/main" id="{D93824F1-FCFA-E05F-31A9-DF1EE819D554}"/>
              </a:ext>
            </a:extLst>
          </p:cNvPr>
          <p:cNvSpPr/>
          <p:nvPr/>
        </p:nvSpPr>
        <p:spPr>
          <a:xfrm>
            <a:off x="4442649" y="624815"/>
            <a:ext cx="14536700" cy="14536700"/>
          </a:xfrm>
          <a:prstGeom prst="ellipse">
            <a:avLst/>
          </a:prstGeom>
          <a:gradFill flip="none" rotWithShape="1">
            <a:gsLst>
              <a:gs pos="13000">
                <a:srgbClr val="DDE5F4"/>
              </a:gs>
              <a:gs pos="48000">
                <a:schemeClr val="accent1">
                  <a:lumMod val="45000"/>
                  <a:lumOff val="55000"/>
                </a:schemeClr>
              </a:gs>
              <a:gs pos="87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CuadroTexto 31">
            <a:extLst>
              <a:ext uri="{FF2B5EF4-FFF2-40B4-BE49-F238E27FC236}">
                <a16:creationId xmlns:a16="http://schemas.microsoft.com/office/drawing/2014/main" id="{0C618C1F-4C98-4EE0-1B39-2E051279FBBF}"/>
              </a:ext>
            </a:extLst>
          </p:cNvPr>
          <p:cNvSpPr txBox="1"/>
          <p:nvPr/>
        </p:nvSpPr>
        <p:spPr>
          <a:xfrm>
            <a:off x="2387985" y="2365057"/>
            <a:ext cx="1760482" cy="746358"/>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estadística</a:t>
            </a:r>
          </a:p>
        </p:txBody>
      </p:sp>
      <p:sp>
        <p:nvSpPr>
          <p:cNvPr id="28" name="CuadroTexto 27">
            <a:extLst>
              <a:ext uri="{FF2B5EF4-FFF2-40B4-BE49-F238E27FC236}">
                <a16:creationId xmlns:a16="http://schemas.microsoft.com/office/drawing/2014/main" id="{0F5B3F30-A9D4-4FAF-A5C9-B94B35E64EDB}"/>
              </a:ext>
            </a:extLst>
          </p:cNvPr>
          <p:cNvSpPr txBox="1"/>
          <p:nvPr/>
        </p:nvSpPr>
        <p:spPr>
          <a:xfrm>
            <a:off x="7419808" y="2878815"/>
            <a:ext cx="2972374" cy="753411"/>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400" b="0" i="0" u="none" strike="noStrike" kern="0" cap="none" spc="0" normalizeH="0" baseline="0" noProof="0" dirty="0">
                <a:ln>
                  <a:noFill/>
                </a:ln>
                <a:solidFill>
                  <a:srgbClr val="2C1C68"/>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Gestión de información  desde las funciones del Estado</a:t>
            </a:r>
          </a:p>
        </p:txBody>
      </p:sp>
      <p:cxnSp>
        <p:nvCxnSpPr>
          <p:cNvPr id="29" name="Conector recto 28">
            <a:extLst>
              <a:ext uri="{FF2B5EF4-FFF2-40B4-BE49-F238E27FC236}">
                <a16:creationId xmlns:a16="http://schemas.microsoft.com/office/drawing/2014/main" id="{EC901FF6-27B0-BFB9-BE13-8A460CB90DAE}"/>
              </a:ext>
            </a:extLst>
          </p:cNvPr>
          <p:cNvCxnSpPr/>
          <p:nvPr/>
        </p:nvCxnSpPr>
        <p:spPr>
          <a:xfrm>
            <a:off x="12264191" y="-1414454"/>
            <a:ext cx="0" cy="9169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BAA4C9EF-E55E-E189-62A8-A0B438AFA3B0}"/>
              </a:ext>
            </a:extLst>
          </p:cNvPr>
          <p:cNvCxnSpPr/>
          <p:nvPr/>
        </p:nvCxnSpPr>
        <p:spPr>
          <a:xfrm>
            <a:off x="1950090" y="6906126"/>
            <a:ext cx="13336969"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8EFB5FAC-CF90-DF0D-7EA0-1324250D8CCE}"/>
              </a:ext>
            </a:extLst>
          </p:cNvPr>
          <p:cNvSpPr txBox="1"/>
          <p:nvPr/>
        </p:nvSpPr>
        <p:spPr>
          <a:xfrm>
            <a:off x="6255275" y="3777386"/>
            <a:ext cx="5540483" cy="964367"/>
          </a:xfrm>
          <a:prstGeom prst="rect">
            <a:avLst/>
          </a:prstGeom>
          <a:noFill/>
        </p:spPr>
        <p:txBody>
          <a:bodyPr wrap="square">
            <a:spAutoFit/>
          </a:bodyPr>
          <a:lstStyle/>
          <a:p>
            <a:pPr marL="0" marR="0" lvl="0" indent="0" algn="just"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Se recopiló información generada desde las diferentes funciones del Estado (Ejecutiva, Legislativa, Electoral, Judicial y de Transparencia, y Control Social), respecto a las acciones implementadas que aportan a la Agenda 2030 y las principales limitaciones identificadas. </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52" name="CuadroTexto 51">
            <a:extLst>
              <a:ext uri="{FF2B5EF4-FFF2-40B4-BE49-F238E27FC236}">
                <a16:creationId xmlns:a16="http://schemas.microsoft.com/office/drawing/2014/main" id="{464CF6B0-EDA1-1B2E-6AA2-68553DE20A93}"/>
              </a:ext>
            </a:extLst>
          </p:cNvPr>
          <p:cNvSpPr txBox="1"/>
          <p:nvPr/>
        </p:nvSpPr>
        <p:spPr>
          <a:xfrm>
            <a:off x="6255275" y="5052756"/>
            <a:ext cx="5540483" cy="964367"/>
          </a:xfrm>
          <a:prstGeom prst="rect">
            <a:avLst/>
          </a:prstGeom>
          <a:noFill/>
        </p:spPr>
        <p:txBody>
          <a:bodyPr wrap="square">
            <a:spAutoFit/>
          </a:bodyPr>
          <a:lstStyle/>
          <a:p>
            <a:pPr marL="0" marR="0" lvl="0" indent="0" algn="just"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Se contó con las acciones ejecutadas a través de los Consejos Nacionales de Igualdad (CNI) con la finalidad de conocer las intervenciones realizadas entorno a género, intergeneracional, movilidad humana, discapacidades y pueblos y nacionalidades.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54" name="CuadroTexto 53">
            <a:extLst>
              <a:ext uri="{FF2B5EF4-FFF2-40B4-BE49-F238E27FC236}">
                <a16:creationId xmlns:a16="http://schemas.microsoft.com/office/drawing/2014/main" id="{246D2E39-F9BA-9651-C550-97CCE22E48EA}"/>
              </a:ext>
            </a:extLst>
          </p:cNvPr>
          <p:cNvSpPr txBox="1"/>
          <p:nvPr/>
        </p:nvSpPr>
        <p:spPr>
          <a:xfrm>
            <a:off x="5560646" y="316922"/>
            <a:ext cx="6642043" cy="630942"/>
          </a:xfrm>
          <a:prstGeom prst="rect">
            <a:avLst/>
          </a:prstGeom>
          <a:noFill/>
        </p:spPr>
        <p:txBody>
          <a:bodyPr wrap="square" rtlCol="0">
            <a:spAutoFit/>
          </a:bodyPr>
          <a:lstStyle/>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grpSp>
        <p:nvGrpSpPr>
          <p:cNvPr id="45" name="Grupo 44">
            <a:extLst>
              <a:ext uri="{FF2B5EF4-FFF2-40B4-BE49-F238E27FC236}">
                <a16:creationId xmlns:a16="http://schemas.microsoft.com/office/drawing/2014/main" id="{8BA05CE4-A7E9-2DAB-F37E-CF43401974DE}"/>
              </a:ext>
            </a:extLst>
          </p:cNvPr>
          <p:cNvGrpSpPr/>
          <p:nvPr/>
        </p:nvGrpSpPr>
        <p:grpSpPr>
          <a:xfrm>
            <a:off x="10669089" y="867241"/>
            <a:ext cx="1533600" cy="465314"/>
            <a:chOff x="10516689" y="714841"/>
            <a:chExt cx="1533600" cy="465314"/>
          </a:xfrm>
        </p:grpSpPr>
        <p:pic>
          <p:nvPicPr>
            <p:cNvPr id="58" name="Imagen 57">
              <a:extLst>
                <a:ext uri="{FF2B5EF4-FFF2-40B4-BE49-F238E27FC236}">
                  <a16:creationId xmlns:a16="http://schemas.microsoft.com/office/drawing/2014/main" id="{D1427FA1-D8DE-7CE8-EA15-D2F46F76F357}"/>
                </a:ext>
              </a:extLst>
            </p:cNvPr>
            <p:cNvPicPr>
              <a:picLocks noChangeAspect="1"/>
            </p:cNvPicPr>
            <p:nvPr/>
          </p:nvPicPr>
          <p:blipFill rotWithShape="1">
            <a:blip r:embed="rId16"/>
            <a:srcRect t="10946" b="21705"/>
            <a:stretch/>
          </p:blipFill>
          <p:spPr>
            <a:xfrm>
              <a:off x="10516689" y="714841"/>
              <a:ext cx="1533600" cy="465314"/>
            </a:xfrm>
            <a:prstGeom prst="rect">
              <a:avLst/>
            </a:prstGeom>
          </p:spPr>
        </p:pic>
        <p:pic>
          <p:nvPicPr>
            <p:cNvPr id="60" name="Imagen 59">
              <a:extLst>
                <a:ext uri="{FF2B5EF4-FFF2-40B4-BE49-F238E27FC236}">
                  <a16:creationId xmlns:a16="http://schemas.microsoft.com/office/drawing/2014/main" id="{3DFA5249-1AB0-5CBB-61D9-1D259332ACAF}"/>
                </a:ext>
              </a:extLst>
            </p:cNvPr>
            <p:cNvPicPr>
              <a:picLocks noChangeAspect="1"/>
            </p:cNvPicPr>
            <p:nvPr/>
          </p:nvPicPr>
          <p:blipFill>
            <a:blip r:embed="rId18"/>
            <a:stretch>
              <a:fillRect/>
            </a:stretch>
          </p:blipFill>
          <p:spPr>
            <a:xfrm>
              <a:off x="10564156" y="898582"/>
              <a:ext cx="107075" cy="128489"/>
            </a:xfrm>
            <a:prstGeom prst="rect">
              <a:avLst/>
            </a:prstGeom>
          </p:spPr>
        </p:pic>
      </p:grpSp>
      <p:pic>
        <p:nvPicPr>
          <p:cNvPr id="61" name="Imagen 60">
            <a:extLst>
              <a:ext uri="{FF2B5EF4-FFF2-40B4-BE49-F238E27FC236}">
                <a16:creationId xmlns:a16="http://schemas.microsoft.com/office/drawing/2014/main" id="{ACBDDD68-5667-F140-E6A7-00EB2339A81A}"/>
              </a:ext>
            </a:extLst>
          </p:cNvPr>
          <p:cNvPicPr>
            <a:picLocks noChangeAspect="1"/>
          </p:cNvPicPr>
          <p:nvPr/>
        </p:nvPicPr>
        <p:blipFill rotWithShape="1">
          <a:blip r:embed="rId19"/>
          <a:srcRect l="17595" t="10733" r="16482" b="71751"/>
          <a:stretch/>
        </p:blipFill>
        <p:spPr>
          <a:xfrm>
            <a:off x="87567" y="6162010"/>
            <a:ext cx="2552014" cy="678051"/>
          </a:xfrm>
          <a:prstGeom prst="rect">
            <a:avLst/>
          </a:prstGeom>
        </p:spPr>
      </p:pic>
    </p:spTree>
    <p:extLst>
      <p:ext uri="{BB962C8B-B14F-4D97-AF65-F5344CB8AC3E}">
        <p14:creationId xmlns:p14="http://schemas.microsoft.com/office/powerpoint/2010/main" val="105372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6" name="Rectángulo: esquinas superiores redondeadas 45">
            <a:extLst>
              <a:ext uri="{FF2B5EF4-FFF2-40B4-BE49-F238E27FC236}">
                <a16:creationId xmlns:a16="http://schemas.microsoft.com/office/drawing/2014/main" id="{37F94A3C-E932-7A1F-398F-557F13391820}"/>
              </a:ext>
            </a:extLst>
          </p:cNvPr>
          <p:cNvSpPr/>
          <p:nvPr/>
        </p:nvSpPr>
        <p:spPr>
          <a:xfrm rot="7260365">
            <a:off x="3103956" y="1394856"/>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Rectángulo: esquinas superiores redondeadas 46">
            <a:extLst>
              <a:ext uri="{FF2B5EF4-FFF2-40B4-BE49-F238E27FC236}">
                <a16:creationId xmlns:a16="http://schemas.microsoft.com/office/drawing/2014/main" id="{D82117E0-E621-5AB1-0A4C-B79B0B68A4AD}"/>
              </a:ext>
            </a:extLst>
          </p:cNvPr>
          <p:cNvSpPr/>
          <p:nvPr/>
        </p:nvSpPr>
        <p:spPr>
          <a:xfrm rot="7260365">
            <a:off x="4755682" y="2326468"/>
            <a:ext cx="940638" cy="940638"/>
          </a:xfrm>
          <a:prstGeom prst="round2SameRect">
            <a:avLst>
              <a:gd name="adj1" fmla="val 44445"/>
              <a:gd name="adj2" fmla="val 0"/>
            </a:avLst>
          </a:prstGeom>
          <a:solidFill>
            <a:srgbClr val="D0D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Rectángulo: esquinas superiores redondeadas 47">
            <a:extLst>
              <a:ext uri="{FF2B5EF4-FFF2-40B4-BE49-F238E27FC236}">
                <a16:creationId xmlns:a16="http://schemas.microsoft.com/office/drawing/2014/main" id="{15B5365F-6D47-EFFA-4BC3-086EEB505EA4}"/>
              </a:ext>
            </a:extLst>
          </p:cNvPr>
          <p:cNvSpPr/>
          <p:nvPr/>
        </p:nvSpPr>
        <p:spPr>
          <a:xfrm rot="7260365">
            <a:off x="6217686" y="3128715"/>
            <a:ext cx="940638" cy="940638"/>
          </a:xfrm>
          <a:prstGeom prst="round2SameRect">
            <a:avLst>
              <a:gd name="adj1" fmla="val 44445"/>
              <a:gd name="adj2" fmla="val 0"/>
            </a:avLst>
          </a:prstGeom>
          <a:solidFill>
            <a:srgbClr val="D8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1" name="Grupo 50">
            <a:extLst>
              <a:ext uri="{FF2B5EF4-FFF2-40B4-BE49-F238E27FC236}">
                <a16:creationId xmlns:a16="http://schemas.microsoft.com/office/drawing/2014/main" id="{86BBCF9A-A5F2-5C0F-E8E5-51C9B2F86FB6}"/>
              </a:ext>
            </a:extLst>
          </p:cNvPr>
          <p:cNvGrpSpPr/>
          <p:nvPr/>
        </p:nvGrpSpPr>
        <p:grpSpPr>
          <a:xfrm>
            <a:off x="7614030" y="3697357"/>
            <a:ext cx="1165327" cy="1291451"/>
            <a:chOff x="7614030" y="3697357"/>
            <a:chExt cx="1165327" cy="1291451"/>
          </a:xfrm>
        </p:grpSpPr>
        <p:sp>
          <p:nvSpPr>
            <p:cNvPr id="49" name="Rectángulo: esquinas superiores redondeadas 48">
              <a:extLst>
                <a:ext uri="{FF2B5EF4-FFF2-40B4-BE49-F238E27FC236}">
                  <a16:creationId xmlns:a16="http://schemas.microsoft.com/office/drawing/2014/main" id="{972E7715-4B0F-FE34-B5D4-45F9D41C417A}"/>
                </a:ext>
              </a:extLst>
            </p:cNvPr>
            <p:cNvSpPr/>
            <p:nvPr/>
          </p:nvSpPr>
          <p:spPr>
            <a:xfrm rot="7260365">
              <a:off x="7838719" y="4048170"/>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Forma libre: forma 49">
              <a:extLst>
                <a:ext uri="{FF2B5EF4-FFF2-40B4-BE49-F238E27FC236}">
                  <a16:creationId xmlns:a16="http://schemas.microsoft.com/office/drawing/2014/main" id="{DCF48ACC-4BF3-B703-63A2-905B66ADE9DC}"/>
                </a:ext>
              </a:extLst>
            </p:cNvPr>
            <p:cNvSpPr/>
            <p:nvPr/>
          </p:nvSpPr>
          <p:spPr>
            <a:xfrm>
              <a:off x="7614030" y="3697357"/>
              <a:ext cx="848239" cy="620201"/>
            </a:xfrm>
            <a:custGeom>
              <a:avLst/>
              <a:gdLst>
                <a:gd name="connsiteX0" fmla="*/ 846158 w 848239"/>
                <a:gd name="connsiteY0" fmla="*/ 238539 h 620201"/>
                <a:gd name="connsiteX1" fmla="*/ 695083 w 848239"/>
                <a:gd name="connsiteY1" fmla="*/ 341906 h 620201"/>
                <a:gd name="connsiteX2" fmla="*/ 671229 w 848239"/>
                <a:gd name="connsiteY2" fmla="*/ 349857 h 620201"/>
                <a:gd name="connsiteX3" fmla="*/ 647375 w 848239"/>
                <a:gd name="connsiteY3" fmla="*/ 365760 h 620201"/>
                <a:gd name="connsiteX4" fmla="*/ 615570 w 848239"/>
                <a:gd name="connsiteY4" fmla="*/ 381662 h 620201"/>
                <a:gd name="connsiteX5" fmla="*/ 567862 w 848239"/>
                <a:gd name="connsiteY5" fmla="*/ 421419 h 620201"/>
                <a:gd name="connsiteX6" fmla="*/ 544008 w 848239"/>
                <a:gd name="connsiteY6" fmla="*/ 429370 h 620201"/>
                <a:gd name="connsiteX7" fmla="*/ 504252 w 848239"/>
                <a:gd name="connsiteY7" fmla="*/ 445273 h 620201"/>
                <a:gd name="connsiteX8" fmla="*/ 464495 w 848239"/>
                <a:gd name="connsiteY8" fmla="*/ 477078 h 620201"/>
                <a:gd name="connsiteX9" fmla="*/ 432690 w 848239"/>
                <a:gd name="connsiteY9" fmla="*/ 492980 h 620201"/>
                <a:gd name="connsiteX10" fmla="*/ 392933 w 848239"/>
                <a:gd name="connsiteY10" fmla="*/ 524786 h 620201"/>
                <a:gd name="connsiteX11" fmla="*/ 361128 w 848239"/>
                <a:gd name="connsiteY11" fmla="*/ 532737 h 620201"/>
                <a:gd name="connsiteX12" fmla="*/ 273664 w 848239"/>
                <a:gd name="connsiteY12" fmla="*/ 588396 h 620201"/>
                <a:gd name="connsiteX13" fmla="*/ 202102 w 848239"/>
                <a:gd name="connsiteY13" fmla="*/ 620201 h 620201"/>
                <a:gd name="connsiteX14" fmla="*/ 19222 w 848239"/>
                <a:gd name="connsiteY14" fmla="*/ 572493 h 620201"/>
                <a:gd name="connsiteX15" fmla="*/ 98735 w 848239"/>
                <a:gd name="connsiteY15" fmla="*/ 294198 h 620201"/>
                <a:gd name="connsiteX16" fmla="*/ 178248 w 848239"/>
                <a:gd name="connsiteY16" fmla="*/ 135172 h 620201"/>
                <a:gd name="connsiteX17" fmla="*/ 218005 w 848239"/>
                <a:gd name="connsiteY17" fmla="*/ 79513 h 620201"/>
                <a:gd name="connsiteX18" fmla="*/ 249810 w 848239"/>
                <a:gd name="connsiteY18" fmla="*/ 63610 h 620201"/>
                <a:gd name="connsiteX19" fmla="*/ 305469 w 848239"/>
                <a:gd name="connsiteY19" fmla="*/ 31805 h 620201"/>
                <a:gd name="connsiteX20" fmla="*/ 384982 w 848239"/>
                <a:gd name="connsiteY20" fmla="*/ 15902 h 620201"/>
                <a:gd name="connsiteX21" fmla="*/ 432690 w 848239"/>
                <a:gd name="connsiteY21" fmla="*/ 0 h 620201"/>
                <a:gd name="connsiteX22" fmla="*/ 639424 w 848239"/>
                <a:gd name="connsiteY22" fmla="*/ 31805 h 620201"/>
                <a:gd name="connsiteX23" fmla="*/ 703034 w 848239"/>
                <a:gd name="connsiteY23" fmla="*/ 87464 h 620201"/>
                <a:gd name="connsiteX24" fmla="*/ 758693 w 848239"/>
                <a:gd name="connsiteY24" fmla="*/ 182880 h 620201"/>
                <a:gd name="connsiteX25" fmla="*/ 774596 w 848239"/>
                <a:gd name="connsiteY25" fmla="*/ 206733 h 620201"/>
                <a:gd name="connsiteX26" fmla="*/ 782547 w 848239"/>
                <a:gd name="connsiteY26" fmla="*/ 246490 h 620201"/>
                <a:gd name="connsiteX27" fmla="*/ 846158 w 848239"/>
                <a:gd name="connsiteY27" fmla="*/ 238539 h 62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8239" h="620201">
                  <a:moveTo>
                    <a:pt x="846158" y="238539"/>
                  </a:moveTo>
                  <a:cubicBezTo>
                    <a:pt x="831581" y="254442"/>
                    <a:pt x="773566" y="312475"/>
                    <a:pt x="695083" y="341906"/>
                  </a:cubicBezTo>
                  <a:cubicBezTo>
                    <a:pt x="687235" y="344849"/>
                    <a:pt x="679180" y="347207"/>
                    <a:pt x="671229" y="349857"/>
                  </a:cubicBezTo>
                  <a:cubicBezTo>
                    <a:pt x="663278" y="355158"/>
                    <a:pt x="655672" y="361019"/>
                    <a:pt x="647375" y="365760"/>
                  </a:cubicBezTo>
                  <a:cubicBezTo>
                    <a:pt x="637084" y="371641"/>
                    <a:pt x="625280" y="374865"/>
                    <a:pt x="615570" y="381662"/>
                  </a:cubicBezTo>
                  <a:cubicBezTo>
                    <a:pt x="598611" y="393533"/>
                    <a:pt x="585086" y="409936"/>
                    <a:pt x="567862" y="421419"/>
                  </a:cubicBezTo>
                  <a:cubicBezTo>
                    <a:pt x="560888" y="426068"/>
                    <a:pt x="551856" y="426427"/>
                    <a:pt x="544008" y="429370"/>
                  </a:cubicBezTo>
                  <a:cubicBezTo>
                    <a:pt x="530644" y="434382"/>
                    <a:pt x="516491" y="437930"/>
                    <a:pt x="504252" y="445273"/>
                  </a:cubicBezTo>
                  <a:cubicBezTo>
                    <a:pt x="489699" y="454005"/>
                    <a:pt x="478616" y="467664"/>
                    <a:pt x="464495" y="477078"/>
                  </a:cubicBezTo>
                  <a:cubicBezTo>
                    <a:pt x="454633" y="483653"/>
                    <a:pt x="442552" y="486405"/>
                    <a:pt x="432690" y="492980"/>
                  </a:cubicBezTo>
                  <a:cubicBezTo>
                    <a:pt x="418569" y="502394"/>
                    <a:pt x="407769" y="516544"/>
                    <a:pt x="392933" y="524786"/>
                  </a:cubicBezTo>
                  <a:cubicBezTo>
                    <a:pt x="383380" y="530093"/>
                    <a:pt x="371730" y="530087"/>
                    <a:pt x="361128" y="532737"/>
                  </a:cubicBezTo>
                  <a:cubicBezTo>
                    <a:pt x="331973" y="551290"/>
                    <a:pt x="305750" y="575562"/>
                    <a:pt x="273664" y="588396"/>
                  </a:cubicBezTo>
                  <a:cubicBezTo>
                    <a:pt x="222902" y="608701"/>
                    <a:pt x="246673" y="597916"/>
                    <a:pt x="202102" y="620201"/>
                  </a:cubicBezTo>
                  <a:cubicBezTo>
                    <a:pt x="141142" y="604298"/>
                    <a:pt x="60842" y="619788"/>
                    <a:pt x="19222" y="572493"/>
                  </a:cubicBezTo>
                  <a:cubicBezTo>
                    <a:pt x="-46673" y="497613"/>
                    <a:pt x="76168" y="344973"/>
                    <a:pt x="98735" y="294198"/>
                  </a:cubicBezTo>
                  <a:cubicBezTo>
                    <a:pt x="128838" y="226466"/>
                    <a:pt x="137365" y="202071"/>
                    <a:pt x="178248" y="135172"/>
                  </a:cubicBezTo>
                  <a:cubicBezTo>
                    <a:pt x="190137" y="115717"/>
                    <a:pt x="201883" y="95635"/>
                    <a:pt x="218005" y="79513"/>
                  </a:cubicBezTo>
                  <a:cubicBezTo>
                    <a:pt x="226386" y="71132"/>
                    <a:pt x="239404" y="69286"/>
                    <a:pt x="249810" y="63610"/>
                  </a:cubicBezTo>
                  <a:cubicBezTo>
                    <a:pt x="268569" y="53378"/>
                    <a:pt x="285319" y="38917"/>
                    <a:pt x="305469" y="31805"/>
                  </a:cubicBezTo>
                  <a:cubicBezTo>
                    <a:pt x="330957" y="22809"/>
                    <a:pt x="358760" y="22458"/>
                    <a:pt x="384982" y="15902"/>
                  </a:cubicBezTo>
                  <a:cubicBezTo>
                    <a:pt x="401244" y="11836"/>
                    <a:pt x="416787" y="5301"/>
                    <a:pt x="432690" y="0"/>
                  </a:cubicBezTo>
                  <a:cubicBezTo>
                    <a:pt x="501601" y="10602"/>
                    <a:pt x="573087" y="10343"/>
                    <a:pt x="639424" y="31805"/>
                  </a:cubicBezTo>
                  <a:cubicBezTo>
                    <a:pt x="666230" y="40478"/>
                    <a:pt x="683924" y="66761"/>
                    <a:pt x="703034" y="87464"/>
                  </a:cubicBezTo>
                  <a:cubicBezTo>
                    <a:pt x="730202" y="116896"/>
                    <a:pt x="739782" y="148840"/>
                    <a:pt x="758693" y="182880"/>
                  </a:cubicBezTo>
                  <a:cubicBezTo>
                    <a:pt x="763334" y="191234"/>
                    <a:pt x="769295" y="198782"/>
                    <a:pt x="774596" y="206733"/>
                  </a:cubicBezTo>
                  <a:cubicBezTo>
                    <a:pt x="777246" y="219985"/>
                    <a:pt x="772991" y="236934"/>
                    <a:pt x="782547" y="246490"/>
                  </a:cubicBezTo>
                  <a:cubicBezTo>
                    <a:pt x="794400" y="258343"/>
                    <a:pt x="860735" y="222636"/>
                    <a:pt x="846158" y="23853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Metodología</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4;p4">
            <a:extLst>
              <a:ext uri="{FF2B5EF4-FFF2-40B4-BE49-F238E27FC236}">
                <a16:creationId xmlns:a16="http://schemas.microsoft.com/office/drawing/2014/main" id="{16D8A06B-4217-92A0-59DE-23BBF04EB40A}"/>
              </a:ext>
            </a:extLst>
          </p:cNvPr>
          <p:cNvSpPr txBox="1"/>
          <p:nvPr/>
        </p:nvSpPr>
        <p:spPr>
          <a:xfrm>
            <a:off x="259704" y="1352826"/>
            <a:ext cx="2320416" cy="611466"/>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Metodología de construcción</a:t>
            </a:r>
          </a:p>
        </p:txBody>
      </p:sp>
      <p:sp>
        <p:nvSpPr>
          <p:cNvPr id="14" name="CuadroTexto 13">
            <a:extLst>
              <a:ext uri="{FF2B5EF4-FFF2-40B4-BE49-F238E27FC236}">
                <a16:creationId xmlns:a16="http://schemas.microsoft.com/office/drawing/2014/main" id="{49E8CC4B-A5E1-B1D6-A85B-C67B37A0FDD1}"/>
              </a:ext>
            </a:extLst>
          </p:cNvPr>
          <p:cNvSpPr txBox="1"/>
          <p:nvPr/>
        </p:nvSpPr>
        <p:spPr>
          <a:xfrm>
            <a:off x="3505784" y="7725680"/>
            <a:ext cx="5180431" cy="466794"/>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a:t>
            </a:r>
          </a:p>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profundidad del ODS 1, ODS 2, ODS 13, ODS 16 y ODS 17</a:t>
            </a:r>
          </a:p>
        </p:txBody>
      </p:sp>
      <p:sp>
        <p:nvSpPr>
          <p:cNvPr id="9" name="Arco 8">
            <a:extLst>
              <a:ext uri="{FF2B5EF4-FFF2-40B4-BE49-F238E27FC236}">
                <a16:creationId xmlns:a16="http://schemas.microsoft.com/office/drawing/2014/main" id="{28C82532-DC6A-E148-755A-4A661F3F5DD5}"/>
              </a:ext>
            </a:extLst>
          </p:cNvPr>
          <p:cNvSpPr/>
          <p:nvPr/>
        </p:nvSpPr>
        <p:spPr>
          <a:xfrm>
            <a:off x="8636709" y="5356251"/>
            <a:ext cx="3328110" cy="3328110"/>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Arco 10">
            <a:extLst>
              <a:ext uri="{FF2B5EF4-FFF2-40B4-BE49-F238E27FC236}">
                <a16:creationId xmlns:a16="http://schemas.microsoft.com/office/drawing/2014/main" id="{40213D20-C062-CC06-54E7-7EE606ECF7A7}"/>
              </a:ext>
            </a:extLst>
          </p:cNvPr>
          <p:cNvSpPr/>
          <p:nvPr/>
        </p:nvSpPr>
        <p:spPr>
          <a:xfrm>
            <a:off x="6574846" y="3451582"/>
            <a:ext cx="7451835" cy="7451835"/>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Arco 11">
            <a:extLst>
              <a:ext uri="{FF2B5EF4-FFF2-40B4-BE49-F238E27FC236}">
                <a16:creationId xmlns:a16="http://schemas.microsoft.com/office/drawing/2014/main" id="{755B1073-525C-982E-95B5-10F724988C02}"/>
              </a:ext>
            </a:extLst>
          </p:cNvPr>
          <p:cNvSpPr/>
          <p:nvPr/>
        </p:nvSpPr>
        <p:spPr>
          <a:xfrm>
            <a:off x="4791150" y="1598515"/>
            <a:ext cx="11029959" cy="11029959"/>
          </a:xfrm>
          <a:prstGeom prst="arc">
            <a:avLst>
              <a:gd name="adj1" fmla="val 10645908"/>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Arco 12">
            <a:extLst>
              <a:ext uri="{FF2B5EF4-FFF2-40B4-BE49-F238E27FC236}">
                <a16:creationId xmlns:a16="http://schemas.microsoft.com/office/drawing/2014/main" id="{FA431052-66F6-AA62-F507-4947CB8E003B}"/>
              </a:ext>
            </a:extLst>
          </p:cNvPr>
          <p:cNvSpPr/>
          <p:nvPr/>
        </p:nvSpPr>
        <p:spPr>
          <a:xfrm>
            <a:off x="3158002" y="-29267"/>
            <a:ext cx="14285521" cy="14285521"/>
          </a:xfrm>
          <a:prstGeom prst="arc">
            <a:avLst>
              <a:gd name="adj1" fmla="val 10733543"/>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Arco 14">
            <a:extLst>
              <a:ext uri="{FF2B5EF4-FFF2-40B4-BE49-F238E27FC236}">
                <a16:creationId xmlns:a16="http://schemas.microsoft.com/office/drawing/2014/main" id="{86652B35-6CDA-86AB-B74F-31AF8E419DA1}"/>
              </a:ext>
            </a:extLst>
          </p:cNvPr>
          <p:cNvSpPr/>
          <p:nvPr/>
        </p:nvSpPr>
        <p:spPr>
          <a:xfrm>
            <a:off x="1254667" y="-1868595"/>
            <a:ext cx="18092190" cy="18092190"/>
          </a:xfrm>
          <a:prstGeom prst="arc">
            <a:avLst>
              <a:gd name="adj1" fmla="val 10753584"/>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CuadroTexto 15">
            <a:extLst>
              <a:ext uri="{FF2B5EF4-FFF2-40B4-BE49-F238E27FC236}">
                <a16:creationId xmlns:a16="http://schemas.microsoft.com/office/drawing/2014/main" id="{DC1F4FB0-DA00-D57A-E19B-0C13264B068A}"/>
              </a:ext>
            </a:extLst>
          </p:cNvPr>
          <p:cNvSpPr txBox="1"/>
          <p:nvPr/>
        </p:nvSpPr>
        <p:spPr>
          <a:xfrm>
            <a:off x="254553" y="1964292"/>
            <a:ext cx="1760482" cy="1400383"/>
          </a:xfrm>
          <a:prstGeom prst="rect">
            <a:avLst/>
          </a:prstGeom>
          <a:noFill/>
        </p:spPr>
        <p:txBody>
          <a:bodyPr wrap="square">
            <a:spAutoFit/>
          </a:bodyPr>
          <a:lstStyle/>
          <a:p>
            <a:pPr marL="0" marR="0" lvl="0" indent="0" algn="just" defTabSz="914400" rtl="0" eaLnBrk="1" fontAlgn="auto" latinLnBrk="0" hangingPunct="1">
              <a:lnSpc>
                <a:spcPts val="17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en profundidad del ODS 1, ODS 2, ODS 13, ODS 16 y ODS 17</a:t>
            </a:r>
          </a:p>
        </p:txBody>
      </p:sp>
      <p:pic>
        <p:nvPicPr>
          <p:cNvPr id="19" name="Imagen 18">
            <a:extLst>
              <a:ext uri="{FF2B5EF4-FFF2-40B4-BE49-F238E27FC236}">
                <a16:creationId xmlns:a16="http://schemas.microsoft.com/office/drawing/2014/main" id="{BD52D16E-62C0-E6E5-329D-A7074D30D298}"/>
              </a:ext>
            </a:extLst>
          </p:cNvPr>
          <p:cNvPicPr>
            <a:picLocks noChangeAspect="1"/>
          </p:cNvPicPr>
          <p:nvPr/>
        </p:nvPicPr>
        <p:blipFill rotWithShape="1">
          <a:blip r:embed="rId3">
            <a:clrChange>
              <a:clrFrom>
                <a:srgbClr val="E5E6E8"/>
              </a:clrFrom>
              <a:clrTo>
                <a:srgbClr val="E5E6E8">
                  <a:alpha val="0"/>
                </a:srgbClr>
              </a:clrTo>
            </a:clrChange>
          </a:blip>
          <a:srcRect l="3201" t="7600" r="61888" b="7784"/>
          <a:stretch/>
        </p:blipFill>
        <p:spPr>
          <a:xfrm>
            <a:off x="-1165836" y="689735"/>
            <a:ext cx="997200" cy="997200"/>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58319FCC-5ABF-CB80-6CDB-3C4336893EFE}"/>
              </a:ext>
            </a:extLst>
          </p:cNvPr>
          <p:cNvPicPr>
            <a:picLocks noChangeAspect="1"/>
          </p:cNvPicPr>
          <p:nvPr/>
        </p:nvPicPr>
        <p:blipFill rotWithShape="1">
          <a:blip r:embed="rId3"/>
          <a:srcRect l="60829" t="7704" r="4268" b="7704"/>
          <a:stretch/>
        </p:blipFill>
        <p:spPr>
          <a:xfrm>
            <a:off x="-1165836" y="2575102"/>
            <a:ext cx="997200" cy="997200"/>
          </a:xfrm>
          <a:custGeom>
            <a:avLst/>
            <a:gdLst>
              <a:gd name="connsiteX0" fmla="*/ 1196803 w 2393606"/>
              <a:gd name="connsiteY0" fmla="*/ 0 h 2393606"/>
              <a:gd name="connsiteX1" fmla="*/ 2393606 w 2393606"/>
              <a:gd name="connsiteY1" fmla="*/ 1196803 h 2393606"/>
              <a:gd name="connsiteX2" fmla="*/ 1196803 w 2393606"/>
              <a:gd name="connsiteY2" fmla="*/ 2393606 h 2393606"/>
              <a:gd name="connsiteX3" fmla="*/ 0 w 2393606"/>
              <a:gd name="connsiteY3" fmla="*/ 1196803 h 2393606"/>
              <a:gd name="connsiteX4" fmla="*/ 1196803 w 2393606"/>
              <a:gd name="connsiteY4" fmla="*/ 0 h 239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06" h="2393606">
                <a:moveTo>
                  <a:pt x="1196803" y="0"/>
                </a:moveTo>
                <a:cubicBezTo>
                  <a:pt x="1857779" y="0"/>
                  <a:pt x="2393606" y="535827"/>
                  <a:pt x="2393606" y="1196803"/>
                </a:cubicBezTo>
                <a:cubicBezTo>
                  <a:pt x="2393606" y="1857779"/>
                  <a:pt x="1857779" y="2393606"/>
                  <a:pt x="1196803" y="2393606"/>
                </a:cubicBezTo>
                <a:cubicBezTo>
                  <a:pt x="535827" y="2393606"/>
                  <a:pt x="0" y="1857779"/>
                  <a:pt x="0" y="1196803"/>
                </a:cubicBezTo>
                <a:cubicBezTo>
                  <a:pt x="0" y="535827"/>
                  <a:pt x="535827" y="0"/>
                  <a:pt x="1196803" y="0"/>
                </a:cubicBezTo>
                <a:close/>
              </a:path>
            </a:pathLst>
          </a:custGeom>
          <a:effectLst>
            <a:outerShdw blurRad="50800" dist="38100" dir="5400000" algn="t" rotWithShape="0">
              <a:prstClr val="black">
                <a:alpha val="40000"/>
              </a:prstClr>
            </a:outerShdw>
          </a:effectLst>
        </p:spPr>
      </p:pic>
      <p:pic>
        <p:nvPicPr>
          <p:cNvPr id="21" name="Imagen 20">
            <a:extLst>
              <a:ext uri="{FF2B5EF4-FFF2-40B4-BE49-F238E27FC236}">
                <a16:creationId xmlns:a16="http://schemas.microsoft.com/office/drawing/2014/main" id="{72FBF6C4-05C8-6A0E-63B4-598DA6D2CB7C}"/>
              </a:ext>
            </a:extLst>
          </p:cNvPr>
          <p:cNvPicPr>
            <a:picLocks noChangeAspect="1"/>
          </p:cNvPicPr>
          <p:nvPr/>
        </p:nvPicPr>
        <p:blipFill rotWithShape="1">
          <a:blip r:embed="rId4"/>
          <a:srcRect l="1923" t="4386" r="62617" b="8321"/>
          <a:stretch/>
        </p:blipFill>
        <p:spPr>
          <a:xfrm>
            <a:off x="-1200394" y="4485689"/>
            <a:ext cx="997200" cy="997200"/>
          </a:xfrm>
          <a:custGeom>
            <a:avLst/>
            <a:gdLst>
              <a:gd name="connsiteX0" fmla="*/ 1215928 w 2431856"/>
              <a:gd name="connsiteY0" fmla="*/ 0 h 2431856"/>
              <a:gd name="connsiteX1" fmla="*/ 2431856 w 2431856"/>
              <a:gd name="connsiteY1" fmla="*/ 1215928 h 2431856"/>
              <a:gd name="connsiteX2" fmla="*/ 1215928 w 2431856"/>
              <a:gd name="connsiteY2" fmla="*/ 2431856 h 2431856"/>
              <a:gd name="connsiteX3" fmla="*/ 0 w 2431856"/>
              <a:gd name="connsiteY3" fmla="*/ 1215928 h 2431856"/>
              <a:gd name="connsiteX4" fmla="*/ 1215928 w 2431856"/>
              <a:gd name="connsiteY4" fmla="*/ 0 h 243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856" h="2431856">
                <a:moveTo>
                  <a:pt x="1215928" y="0"/>
                </a:moveTo>
                <a:cubicBezTo>
                  <a:pt x="1887466" y="0"/>
                  <a:pt x="2431856" y="544390"/>
                  <a:pt x="2431856" y="1215928"/>
                </a:cubicBezTo>
                <a:cubicBezTo>
                  <a:pt x="2431856" y="1887466"/>
                  <a:pt x="1887466" y="2431856"/>
                  <a:pt x="1215928" y="2431856"/>
                </a:cubicBezTo>
                <a:cubicBezTo>
                  <a:pt x="544390" y="2431856"/>
                  <a:pt x="0" y="1887466"/>
                  <a:pt x="0" y="1215928"/>
                </a:cubicBezTo>
                <a:cubicBezTo>
                  <a:pt x="0" y="544390"/>
                  <a:pt x="544390" y="0"/>
                  <a:pt x="1215928" y="0"/>
                </a:cubicBezTo>
                <a:close/>
              </a:path>
            </a:pathLst>
          </a:custGeom>
          <a:effectLst>
            <a:outerShdw blurRad="50800" dist="38100" dir="5400000" algn="t" rotWithShape="0">
              <a:prstClr val="black">
                <a:alpha val="40000"/>
              </a:prstClr>
            </a:outerShdw>
          </a:effectLst>
        </p:spPr>
      </p:pic>
      <p:pic>
        <p:nvPicPr>
          <p:cNvPr id="22" name="Imagen 21">
            <a:extLst>
              <a:ext uri="{FF2B5EF4-FFF2-40B4-BE49-F238E27FC236}">
                <a16:creationId xmlns:a16="http://schemas.microsoft.com/office/drawing/2014/main" id="{BB3C91D4-2505-15F3-03F6-968DD7387EC8}"/>
              </a:ext>
            </a:extLst>
          </p:cNvPr>
          <p:cNvPicPr>
            <a:picLocks noChangeAspect="1"/>
          </p:cNvPicPr>
          <p:nvPr/>
        </p:nvPicPr>
        <p:blipFill rotWithShape="1">
          <a:blip r:embed="rId4"/>
          <a:srcRect l="61510" t="4634" r="2337" b="6368"/>
          <a:stretch/>
        </p:blipFill>
        <p:spPr>
          <a:xfrm>
            <a:off x="-1465458" y="5658241"/>
            <a:ext cx="997200" cy="997200"/>
          </a:xfrm>
          <a:custGeom>
            <a:avLst/>
            <a:gdLst>
              <a:gd name="connsiteX0" fmla="*/ 1239685 w 2479370"/>
              <a:gd name="connsiteY0" fmla="*/ 0 h 2479370"/>
              <a:gd name="connsiteX1" fmla="*/ 2479370 w 2479370"/>
              <a:gd name="connsiteY1" fmla="*/ 1239685 h 2479370"/>
              <a:gd name="connsiteX2" fmla="*/ 1239685 w 2479370"/>
              <a:gd name="connsiteY2" fmla="*/ 2479370 h 2479370"/>
              <a:gd name="connsiteX3" fmla="*/ 0 w 2479370"/>
              <a:gd name="connsiteY3" fmla="*/ 1239685 h 2479370"/>
              <a:gd name="connsiteX4" fmla="*/ 1239685 w 2479370"/>
              <a:gd name="connsiteY4" fmla="*/ 0 h 247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370" h="2479370">
                <a:moveTo>
                  <a:pt x="1239685" y="0"/>
                </a:moveTo>
                <a:cubicBezTo>
                  <a:pt x="1924344" y="0"/>
                  <a:pt x="2479370" y="555026"/>
                  <a:pt x="2479370" y="1239685"/>
                </a:cubicBezTo>
                <a:cubicBezTo>
                  <a:pt x="2479370" y="1924344"/>
                  <a:pt x="1924344" y="2479370"/>
                  <a:pt x="1239685" y="2479370"/>
                </a:cubicBezTo>
                <a:cubicBezTo>
                  <a:pt x="555026" y="2479370"/>
                  <a:pt x="0" y="1924344"/>
                  <a:pt x="0" y="1239685"/>
                </a:cubicBezTo>
                <a:cubicBezTo>
                  <a:pt x="0" y="555026"/>
                  <a:pt x="555026" y="0"/>
                  <a:pt x="1239685" y="0"/>
                </a:cubicBezTo>
                <a:close/>
              </a:path>
            </a:pathLst>
          </a:custGeom>
          <a:effectLst>
            <a:outerShdw blurRad="50800" dist="38100" dir="5400000" algn="t" rotWithShape="0">
              <a:prstClr val="black">
                <a:alpha val="40000"/>
              </a:prstClr>
            </a:outerShdw>
          </a:effectLst>
        </p:spPr>
      </p:pic>
      <p:pic>
        <p:nvPicPr>
          <p:cNvPr id="23" name="Imagen 22">
            <a:extLst>
              <a:ext uri="{FF2B5EF4-FFF2-40B4-BE49-F238E27FC236}">
                <a16:creationId xmlns:a16="http://schemas.microsoft.com/office/drawing/2014/main" id="{C446E25D-86DC-E13B-E287-BD632029D2F2}"/>
              </a:ext>
            </a:extLst>
          </p:cNvPr>
          <p:cNvPicPr>
            <a:picLocks noChangeAspect="1"/>
          </p:cNvPicPr>
          <p:nvPr/>
        </p:nvPicPr>
        <p:blipFill>
          <a:blip r:embed="rId5"/>
          <a:srcRect l="9410" t="3907" r="8691" b="6377"/>
          <a:stretch>
            <a:fillRect/>
          </a:stretch>
        </p:blipFill>
        <p:spPr>
          <a:xfrm>
            <a:off x="-1085661" y="6863723"/>
            <a:ext cx="997200" cy="997200"/>
          </a:xfrm>
          <a:custGeom>
            <a:avLst/>
            <a:gdLst>
              <a:gd name="connsiteX0" fmla="*/ 1880002 w 3760004"/>
              <a:gd name="connsiteY0" fmla="*/ 0 h 3760004"/>
              <a:gd name="connsiteX1" fmla="*/ 3760004 w 3760004"/>
              <a:gd name="connsiteY1" fmla="*/ 1880002 h 3760004"/>
              <a:gd name="connsiteX2" fmla="*/ 1880002 w 3760004"/>
              <a:gd name="connsiteY2" fmla="*/ 3760004 h 3760004"/>
              <a:gd name="connsiteX3" fmla="*/ 0 w 3760004"/>
              <a:gd name="connsiteY3" fmla="*/ 1880002 h 3760004"/>
              <a:gd name="connsiteX4" fmla="*/ 1880002 w 3760004"/>
              <a:gd name="connsiteY4" fmla="*/ 0 h 376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004" h="3760004">
                <a:moveTo>
                  <a:pt x="1880002" y="0"/>
                </a:moveTo>
                <a:cubicBezTo>
                  <a:pt x="2918298" y="0"/>
                  <a:pt x="3760004" y="841706"/>
                  <a:pt x="3760004" y="1880002"/>
                </a:cubicBezTo>
                <a:cubicBezTo>
                  <a:pt x="3760004" y="2918298"/>
                  <a:pt x="2918298" y="3760004"/>
                  <a:pt x="1880002" y="3760004"/>
                </a:cubicBezTo>
                <a:cubicBezTo>
                  <a:pt x="841706" y="3760004"/>
                  <a:pt x="0" y="2918298"/>
                  <a:pt x="0" y="1880002"/>
                </a:cubicBezTo>
                <a:cubicBezTo>
                  <a:pt x="0" y="841706"/>
                  <a:pt x="841706" y="0"/>
                  <a:pt x="1880002" y="0"/>
                </a:cubicBezTo>
                <a:close/>
              </a:path>
            </a:pathLst>
          </a:custGeom>
          <a:effectLst>
            <a:outerShdw blurRad="50800" dist="38100" dir="5400000" algn="t" rotWithShape="0">
              <a:prstClr val="black">
                <a:alpha val="40000"/>
              </a:prstClr>
            </a:outerShdw>
          </a:effectLst>
        </p:spPr>
      </p:pic>
      <p:sp>
        <p:nvSpPr>
          <p:cNvPr id="33" name="CuadroTexto 32">
            <a:extLst>
              <a:ext uri="{FF2B5EF4-FFF2-40B4-BE49-F238E27FC236}">
                <a16:creationId xmlns:a16="http://schemas.microsoft.com/office/drawing/2014/main" id="{A6B48D67-DAA5-AFA4-20E6-FB07433685A7}"/>
              </a:ext>
            </a:extLst>
          </p:cNvPr>
          <p:cNvSpPr txBox="1"/>
          <p:nvPr/>
        </p:nvSpPr>
        <p:spPr>
          <a:xfrm>
            <a:off x="3970272" y="3291493"/>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las funciones del Estado</a:t>
            </a:r>
          </a:p>
        </p:txBody>
      </p:sp>
      <p:sp>
        <p:nvSpPr>
          <p:cNvPr id="34" name="CuadroTexto 33">
            <a:extLst>
              <a:ext uri="{FF2B5EF4-FFF2-40B4-BE49-F238E27FC236}">
                <a16:creationId xmlns:a16="http://schemas.microsoft.com/office/drawing/2014/main" id="{975DDD8F-3410-06E0-2444-5C8CA2A025E5}"/>
              </a:ext>
            </a:extLst>
          </p:cNvPr>
          <p:cNvSpPr txBox="1"/>
          <p:nvPr/>
        </p:nvSpPr>
        <p:spPr>
          <a:xfrm>
            <a:off x="5408246" y="4128624"/>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los diferentes actores</a:t>
            </a:r>
          </a:p>
        </p:txBody>
      </p:sp>
      <p:sp>
        <p:nvSpPr>
          <p:cNvPr id="39" name="CuadroTexto 38">
            <a:extLst>
              <a:ext uri="{FF2B5EF4-FFF2-40B4-BE49-F238E27FC236}">
                <a16:creationId xmlns:a16="http://schemas.microsoft.com/office/drawing/2014/main" id="{CC0DD45F-80C4-1C9E-6AF8-0D46DA018440}"/>
              </a:ext>
            </a:extLst>
          </p:cNvPr>
          <p:cNvSpPr txBox="1"/>
          <p:nvPr/>
        </p:nvSpPr>
        <p:spPr>
          <a:xfrm>
            <a:off x="7091085" y="5062042"/>
            <a:ext cx="1828778" cy="1400383"/>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Espacios de diálogo (talleres) Incorporación de sección para gobiernos locales en el ENV</a:t>
            </a:r>
            <a:endPar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40" name="CuadroTexto 39">
            <a:extLst>
              <a:ext uri="{FF2B5EF4-FFF2-40B4-BE49-F238E27FC236}">
                <a16:creationId xmlns:a16="http://schemas.microsoft.com/office/drawing/2014/main" id="{F4CC6DF1-936A-BD9A-E26C-089A9CDBEC09}"/>
              </a:ext>
            </a:extLst>
          </p:cNvPr>
          <p:cNvSpPr txBox="1"/>
          <p:nvPr/>
        </p:nvSpPr>
        <p:spPr>
          <a:xfrm>
            <a:off x="9156178" y="6311711"/>
            <a:ext cx="2372132" cy="528350"/>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Elaboración, revisión y validación del informe</a:t>
            </a:r>
            <a:endPar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nvGrpSpPr>
          <p:cNvPr id="41" name="Grupo 40">
            <a:extLst>
              <a:ext uri="{FF2B5EF4-FFF2-40B4-BE49-F238E27FC236}">
                <a16:creationId xmlns:a16="http://schemas.microsoft.com/office/drawing/2014/main" id="{85B4B430-CCCF-3B5C-4469-A1D9690CCDC2}"/>
              </a:ext>
            </a:extLst>
          </p:cNvPr>
          <p:cNvGrpSpPr/>
          <p:nvPr/>
        </p:nvGrpSpPr>
        <p:grpSpPr>
          <a:xfrm>
            <a:off x="14658661" y="7036653"/>
            <a:ext cx="1709279" cy="2333756"/>
            <a:chOff x="8255653" y="540073"/>
            <a:chExt cx="4287463" cy="5853866"/>
          </a:xfrm>
        </p:grpSpPr>
        <p:pic>
          <p:nvPicPr>
            <p:cNvPr id="42" name="Imagen 41">
              <a:extLst>
                <a:ext uri="{FF2B5EF4-FFF2-40B4-BE49-F238E27FC236}">
                  <a16:creationId xmlns:a16="http://schemas.microsoft.com/office/drawing/2014/main" id="{02EE477E-E514-57D2-477B-DC5D30BF430C}"/>
                </a:ext>
              </a:extLst>
            </p:cNvPr>
            <p:cNvPicPr>
              <a:picLocks noChangeAspect="1"/>
            </p:cNvPicPr>
            <p:nvPr/>
          </p:nvPicPr>
          <p:blipFill rotWithShape="1">
            <a:blip r:embed="rId6"/>
            <a:srcRect l="5834" t="6645" r="58382" b="10158"/>
            <a:stretch/>
          </p:blipFill>
          <p:spPr>
            <a:xfrm>
              <a:off x="8255653" y="540073"/>
              <a:ext cx="3447407" cy="4551400"/>
            </a:xfrm>
            <a:prstGeom prst="rect">
              <a:avLst/>
            </a:prstGeom>
            <a:effectLst>
              <a:outerShdw blurRad="254000" sx="102000" sy="102000" algn="ctr" rotWithShape="0">
                <a:prstClr val="black">
                  <a:alpha val="32000"/>
                </a:prstClr>
              </a:outerShdw>
            </a:effectLst>
          </p:spPr>
        </p:pic>
        <p:pic>
          <p:nvPicPr>
            <p:cNvPr id="43" name="Imagen 42">
              <a:extLst>
                <a:ext uri="{FF2B5EF4-FFF2-40B4-BE49-F238E27FC236}">
                  <a16:creationId xmlns:a16="http://schemas.microsoft.com/office/drawing/2014/main" id="{CCFDF72B-2C14-CDF6-E578-DC36BD988292}"/>
                </a:ext>
              </a:extLst>
            </p:cNvPr>
            <p:cNvPicPr>
              <a:picLocks noChangeAspect="1"/>
            </p:cNvPicPr>
            <p:nvPr/>
          </p:nvPicPr>
          <p:blipFill rotWithShape="1">
            <a:blip r:embed="rId6"/>
            <a:srcRect l="5834" t="6645" r="58382" b="10158"/>
            <a:stretch/>
          </p:blipFill>
          <p:spPr>
            <a:xfrm>
              <a:off x="8744593" y="1190175"/>
              <a:ext cx="3447407" cy="4551400"/>
            </a:xfrm>
            <a:prstGeom prst="rect">
              <a:avLst/>
            </a:prstGeom>
            <a:effectLst>
              <a:outerShdw blurRad="254000" sx="102000" sy="102000" algn="ctr" rotWithShape="0">
                <a:prstClr val="black">
                  <a:alpha val="32000"/>
                </a:prstClr>
              </a:outerShdw>
            </a:effectLst>
          </p:spPr>
        </p:pic>
        <p:pic>
          <p:nvPicPr>
            <p:cNvPr id="44" name="Imagen 43">
              <a:extLst>
                <a:ext uri="{FF2B5EF4-FFF2-40B4-BE49-F238E27FC236}">
                  <a16:creationId xmlns:a16="http://schemas.microsoft.com/office/drawing/2014/main" id="{CED57D2F-A7AA-2568-AAC7-F15983B13AA3}"/>
                </a:ext>
              </a:extLst>
            </p:cNvPr>
            <p:cNvPicPr>
              <a:picLocks noChangeAspect="1"/>
            </p:cNvPicPr>
            <p:nvPr/>
          </p:nvPicPr>
          <p:blipFill rotWithShape="1">
            <a:blip r:embed="rId6"/>
            <a:srcRect l="50831" t="7447" r="14366" b="9355"/>
            <a:stretch/>
          </p:blipFill>
          <p:spPr>
            <a:xfrm>
              <a:off x="9190316" y="1842539"/>
              <a:ext cx="3352800" cy="4551400"/>
            </a:xfrm>
            <a:prstGeom prst="rect">
              <a:avLst/>
            </a:prstGeom>
            <a:effectLst>
              <a:outerShdw blurRad="254000" sx="102000" sy="102000" algn="ctr" rotWithShape="0">
                <a:prstClr val="black">
                  <a:alpha val="32000"/>
                </a:prstClr>
              </a:outerShdw>
            </a:effectLst>
          </p:spPr>
        </p:pic>
      </p:grpSp>
      <p:pic>
        <p:nvPicPr>
          <p:cNvPr id="53" name="Gráfico 52" descr="Gráfico de barras">
            <a:extLst>
              <a:ext uri="{FF2B5EF4-FFF2-40B4-BE49-F238E27FC236}">
                <a16:creationId xmlns:a16="http://schemas.microsoft.com/office/drawing/2014/main" id="{7397E6A3-C5E4-A3B1-7970-D492816990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1865" y="1425269"/>
            <a:ext cx="761747" cy="761747"/>
          </a:xfrm>
          <a:prstGeom prst="rect">
            <a:avLst/>
          </a:prstGeom>
        </p:spPr>
      </p:pic>
      <p:pic>
        <p:nvPicPr>
          <p:cNvPr id="55" name="Gráfico 54" descr="Centro educativo">
            <a:extLst>
              <a:ext uri="{FF2B5EF4-FFF2-40B4-BE49-F238E27FC236}">
                <a16:creationId xmlns:a16="http://schemas.microsoft.com/office/drawing/2014/main" id="{C8FDBBCD-5DE5-94C0-1002-0AD96228C9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14924" y="2255881"/>
            <a:ext cx="914400" cy="914400"/>
          </a:xfrm>
          <a:prstGeom prst="rect">
            <a:avLst/>
          </a:prstGeom>
        </p:spPr>
      </p:pic>
      <p:pic>
        <p:nvPicPr>
          <p:cNvPr id="57" name="Gráfico 56" descr="Grupo">
            <a:extLst>
              <a:ext uri="{FF2B5EF4-FFF2-40B4-BE49-F238E27FC236}">
                <a16:creationId xmlns:a16="http://schemas.microsoft.com/office/drawing/2014/main" id="{15D8062F-C79F-6A53-391C-C31A3BB3BA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23553" y="3182221"/>
            <a:ext cx="838934" cy="838934"/>
          </a:xfrm>
          <a:prstGeom prst="rect">
            <a:avLst/>
          </a:prstGeom>
        </p:spPr>
      </p:pic>
      <p:pic>
        <p:nvPicPr>
          <p:cNvPr id="59" name="Gráfico 58" descr="Usuarios">
            <a:extLst>
              <a:ext uri="{FF2B5EF4-FFF2-40B4-BE49-F238E27FC236}">
                <a16:creationId xmlns:a16="http://schemas.microsoft.com/office/drawing/2014/main" id="{1A74FBBB-E1F1-058F-50BC-481CD8732C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06661" y="4160708"/>
            <a:ext cx="763722" cy="763722"/>
          </a:xfrm>
          <a:prstGeom prst="rect">
            <a:avLst/>
          </a:prstGeom>
        </p:spPr>
      </p:pic>
      <p:sp>
        <p:nvSpPr>
          <p:cNvPr id="61" name="CuadroTexto 60">
            <a:extLst>
              <a:ext uri="{FF2B5EF4-FFF2-40B4-BE49-F238E27FC236}">
                <a16:creationId xmlns:a16="http://schemas.microsoft.com/office/drawing/2014/main" id="{23767054-5ACF-F938-9AA2-6858081D29A9}"/>
              </a:ext>
            </a:extLst>
          </p:cNvPr>
          <p:cNvSpPr txBox="1"/>
          <p:nvPr/>
        </p:nvSpPr>
        <p:spPr>
          <a:xfrm>
            <a:off x="5408246" y="164522"/>
            <a:ext cx="6642043" cy="630942"/>
          </a:xfrm>
          <a:prstGeom prst="rect">
            <a:avLst/>
          </a:prstGeom>
          <a:noFill/>
        </p:spPr>
        <p:txBody>
          <a:bodyPr wrap="square" rtlCol="0">
            <a:spAutoFit/>
          </a:bodyPr>
          <a:lstStyle/>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18" name="Imagen 17">
            <a:extLst>
              <a:ext uri="{FF2B5EF4-FFF2-40B4-BE49-F238E27FC236}">
                <a16:creationId xmlns:a16="http://schemas.microsoft.com/office/drawing/2014/main" id="{8F0197F2-D1D2-E854-514F-EC5975E2B0AD}"/>
              </a:ext>
            </a:extLst>
          </p:cNvPr>
          <p:cNvPicPr>
            <a:picLocks noChangeAspect="1"/>
          </p:cNvPicPr>
          <p:nvPr/>
        </p:nvPicPr>
        <p:blipFill>
          <a:blip r:embed="rId15"/>
          <a:stretch>
            <a:fillRect/>
          </a:stretch>
        </p:blipFill>
        <p:spPr>
          <a:xfrm>
            <a:off x="9033997" y="7490275"/>
            <a:ext cx="3209925" cy="4629150"/>
          </a:xfrm>
          <a:prstGeom prst="rect">
            <a:avLst/>
          </a:prstGeom>
        </p:spPr>
      </p:pic>
      <p:sp>
        <p:nvSpPr>
          <p:cNvPr id="26" name="Rectángulo: esquinas redondeadas 25">
            <a:extLst>
              <a:ext uri="{FF2B5EF4-FFF2-40B4-BE49-F238E27FC236}">
                <a16:creationId xmlns:a16="http://schemas.microsoft.com/office/drawing/2014/main" id="{0F443EFA-EDED-C082-BCF4-A8DCF469C2AA}"/>
              </a:ext>
            </a:extLst>
          </p:cNvPr>
          <p:cNvSpPr/>
          <p:nvPr/>
        </p:nvSpPr>
        <p:spPr>
          <a:xfrm>
            <a:off x="13079059" y="8027392"/>
            <a:ext cx="1357675" cy="1949120"/>
          </a:xfrm>
          <a:prstGeom prst="roundRect">
            <a:avLst>
              <a:gd name="adj" fmla="val 70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7" name="Grupo 26">
            <a:extLst>
              <a:ext uri="{FF2B5EF4-FFF2-40B4-BE49-F238E27FC236}">
                <a16:creationId xmlns:a16="http://schemas.microsoft.com/office/drawing/2014/main" id="{B98B710D-DFB8-0049-42E9-03E2A445B856}"/>
              </a:ext>
            </a:extLst>
          </p:cNvPr>
          <p:cNvGrpSpPr/>
          <p:nvPr/>
        </p:nvGrpSpPr>
        <p:grpSpPr>
          <a:xfrm>
            <a:off x="9733453" y="4244288"/>
            <a:ext cx="1357675" cy="1949120"/>
            <a:chOff x="11343800" y="4284229"/>
            <a:chExt cx="1357675" cy="1949120"/>
          </a:xfrm>
        </p:grpSpPr>
        <p:sp>
          <p:nvSpPr>
            <p:cNvPr id="25" name="Rectángulo: esquinas redondeadas 24">
              <a:extLst>
                <a:ext uri="{FF2B5EF4-FFF2-40B4-BE49-F238E27FC236}">
                  <a16:creationId xmlns:a16="http://schemas.microsoft.com/office/drawing/2014/main" id="{D20A996F-EDE0-4D3C-CF69-274D87DC092F}"/>
                </a:ext>
              </a:extLst>
            </p:cNvPr>
            <p:cNvSpPr/>
            <p:nvPr/>
          </p:nvSpPr>
          <p:spPr>
            <a:xfrm>
              <a:off x="11343800" y="4284229"/>
              <a:ext cx="1357675" cy="1949120"/>
            </a:xfrm>
            <a:prstGeom prst="roundRect">
              <a:avLst>
                <a:gd name="adj" fmla="val 7049"/>
              </a:avLst>
            </a:prstGeom>
            <a:solidFill>
              <a:schemeClr val="bg1"/>
            </a:solidFill>
            <a:ln>
              <a:noFill/>
            </a:ln>
            <a:effectLst>
              <a:outerShdw blurRad="165100" sx="102000" sy="102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4" name="Imagen 23">
              <a:extLst>
                <a:ext uri="{FF2B5EF4-FFF2-40B4-BE49-F238E27FC236}">
                  <a16:creationId xmlns:a16="http://schemas.microsoft.com/office/drawing/2014/main" id="{9720389D-EACD-FACB-DAF5-1B07EC9BA0D5}"/>
                </a:ext>
              </a:extLst>
            </p:cNvPr>
            <p:cNvPicPr>
              <a:picLocks noChangeAspect="1"/>
            </p:cNvPicPr>
            <p:nvPr/>
          </p:nvPicPr>
          <p:blipFill>
            <a:blip r:embed="rId15"/>
            <a:stretch>
              <a:fillRect/>
            </a:stretch>
          </p:blipFill>
          <p:spPr>
            <a:xfrm>
              <a:off x="11585105" y="4606528"/>
              <a:ext cx="921814" cy="1329381"/>
            </a:xfrm>
            <a:prstGeom prst="rect">
              <a:avLst/>
            </a:prstGeom>
          </p:spPr>
        </p:pic>
      </p:grpSp>
      <p:sp>
        <p:nvSpPr>
          <p:cNvPr id="17" name="Elipse 16">
            <a:extLst>
              <a:ext uri="{FF2B5EF4-FFF2-40B4-BE49-F238E27FC236}">
                <a16:creationId xmlns:a16="http://schemas.microsoft.com/office/drawing/2014/main" id="{D93824F1-FCFA-E05F-31A9-DF1EE819D554}"/>
              </a:ext>
            </a:extLst>
          </p:cNvPr>
          <p:cNvSpPr/>
          <p:nvPr/>
        </p:nvSpPr>
        <p:spPr>
          <a:xfrm>
            <a:off x="6004703" y="2839301"/>
            <a:ext cx="9630138" cy="9630138"/>
          </a:xfrm>
          <a:prstGeom prst="ellipse">
            <a:avLst/>
          </a:prstGeom>
          <a:gradFill flip="none" rotWithShape="1">
            <a:gsLst>
              <a:gs pos="13000">
                <a:srgbClr val="DDE5F4"/>
              </a:gs>
              <a:gs pos="48000">
                <a:schemeClr val="accent1">
                  <a:lumMod val="45000"/>
                  <a:lumOff val="55000"/>
                </a:schemeClr>
              </a:gs>
              <a:gs pos="87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CuadroTexto 31">
            <a:extLst>
              <a:ext uri="{FF2B5EF4-FFF2-40B4-BE49-F238E27FC236}">
                <a16:creationId xmlns:a16="http://schemas.microsoft.com/office/drawing/2014/main" id="{0C618C1F-4C98-4EE0-1B39-2E051279FBBF}"/>
              </a:ext>
            </a:extLst>
          </p:cNvPr>
          <p:cNvSpPr txBox="1"/>
          <p:nvPr/>
        </p:nvSpPr>
        <p:spPr>
          <a:xfrm>
            <a:off x="2387985" y="2365057"/>
            <a:ext cx="1760482" cy="746358"/>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estadística</a:t>
            </a:r>
          </a:p>
        </p:txBody>
      </p:sp>
      <p:sp>
        <p:nvSpPr>
          <p:cNvPr id="28" name="CuadroTexto 27">
            <a:extLst>
              <a:ext uri="{FF2B5EF4-FFF2-40B4-BE49-F238E27FC236}">
                <a16:creationId xmlns:a16="http://schemas.microsoft.com/office/drawing/2014/main" id="{0F5B3F30-A9D4-4FAF-A5C9-B94B35E64EDB}"/>
              </a:ext>
            </a:extLst>
          </p:cNvPr>
          <p:cNvSpPr txBox="1"/>
          <p:nvPr/>
        </p:nvSpPr>
        <p:spPr>
          <a:xfrm>
            <a:off x="8270399" y="3697994"/>
            <a:ext cx="2972374" cy="753411"/>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400" b="0" i="0" u="none" strike="noStrike" kern="0" cap="none" spc="0" normalizeH="0" baseline="0" noProof="0" dirty="0">
                <a:ln>
                  <a:noFill/>
                </a:ln>
                <a:solidFill>
                  <a:srgbClr val="2C1C68"/>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Gestión de información  desde los diferentes actores</a:t>
            </a:r>
          </a:p>
        </p:txBody>
      </p:sp>
      <p:cxnSp>
        <p:nvCxnSpPr>
          <p:cNvPr id="29" name="Conector recto 28">
            <a:extLst>
              <a:ext uri="{FF2B5EF4-FFF2-40B4-BE49-F238E27FC236}">
                <a16:creationId xmlns:a16="http://schemas.microsoft.com/office/drawing/2014/main" id="{EC901FF6-27B0-BFB9-BE13-8A460CB90DAE}"/>
              </a:ext>
            </a:extLst>
          </p:cNvPr>
          <p:cNvCxnSpPr/>
          <p:nvPr/>
        </p:nvCxnSpPr>
        <p:spPr>
          <a:xfrm>
            <a:off x="12264191" y="-1414454"/>
            <a:ext cx="0" cy="9169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BAA4C9EF-E55E-E189-62A8-A0B438AFA3B0}"/>
              </a:ext>
            </a:extLst>
          </p:cNvPr>
          <p:cNvCxnSpPr/>
          <p:nvPr/>
        </p:nvCxnSpPr>
        <p:spPr>
          <a:xfrm>
            <a:off x="1950090" y="6906126"/>
            <a:ext cx="13336969"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CuadroTexto 51">
            <a:extLst>
              <a:ext uri="{FF2B5EF4-FFF2-40B4-BE49-F238E27FC236}">
                <a16:creationId xmlns:a16="http://schemas.microsoft.com/office/drawing/2014/main" id="{464CF6B0-EDA1-1B2E-6AA2-68553DE20A93}"/>
              </a:ext>
            </a:extLst>
          </p:cNvPr>
          <p:cNvSpPr txBox="1"/>
          <p:nvPr/>
        </p:nvSpPr>
        <p:spPr>
          <a:xfrm>
            <a:off x="7343602" y="4599405"/>
            <a:ext cx="4730606" cy="873957"/>
          </a:xfrm>
          <a:prstGeom prst="rect">
            <a:avLst/>
          </a:prstGeom>
          <a:noFill/>
        </p:spPr>
        <p:txBody>
          <a:bodyPr wrap="square">
            <a:spAutoFit/>
          </a:bodyPr>
          <a:lstStyle/>
          <a:p>
            <a:pPr marL="0" marR="0" lvl="0" indent="0" algn="just" defTabSz="914400" rtl="0" eaLnBrk="1" fontAlgn="auto" latinLnBrk="0" hangingPunct="1">
              <a:lnSpc>
                <a:spcPts val="2100"/>
              </a:lnSpc>
              <a:spcBef>
                <a:spcPts val="0"/>
              </a:spcBef>
              <a:spcAft>
                <a:spcPts val="1200"/>
              </a:spcAft>
              <a:buClr>
                <a:srgbClr val="000000"/>
              </a:buClr>
              <a:buSzTx/>
              <a:buFont typeface="Arial"/>
              <a:buNone/>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Se levantó información de </a:t>
            </a:r>
            <a:r>
              <a:rPr kumimoji="0" lang="es-ES" sz="2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416 </a:t>
            </a: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iniciativas implementadas por </a:t>
            </a:r>
            <a:r>
              <a:rPr kumimoji="0" lang="es-ES" sz="2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130</a:t>
            </a: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actores de la sociedad civil, principalmente del sector académico y organizaciones de la sociedad civil.</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nvGrpSpPr>
          <p:cNvPr id="7" name="Grupo 6">
            <a:extLst>
              <a:ext uri="{FF2B5EF4-FFF2-40B4-BE49-F238E27FC236}">
                <a16:creationId xmlns:a16="http://schemas.microsoft.com/office/drawing/2014/main" id="{9BF4639F-CDC1-5286-5E04-5A61E83F3B27}"/>
              </a:ext>
            </a:extLst>
          </p:cNvPr>
          <p:cNvGrpSpPr/>
          <p:nvPr/>
        </p:nvGrpSpPr>
        <p:grpSpPr>
          <a:xfrm>
            <a:off x="10516689" y="714841"/>
            <a:ext cx="1533600" cy="465314"/>
            <a:chOff x="10516689" y="714841"/>
            <a:chExt cx="1533600" cy="465314"/>
          </a:xfrm>
        </p:grpSpPr>
        <p:pic>
          <p:nvPicPr>
            <p:cNvPr id="8" name="Imagen 7">
              <a:extLst>
                <a:ext uri="{FF2B5EF4-FFF2-40B4-BE49-F238E27FC236}">
                  <a16:creationId xmlns:a16="http://schemas.microsoft.com/office/drawing/2014/main" id="{B281D1F1-49A1-09F4-43B4-220E070C2424}"/>
                </a:ext>
              </a:extLst>
            </p:cNvPr>
            <p:cNvPicPr>
              <a:picLocks noChangeAspect="1"/>
            </p:cNvPicPr>
            <p:nvPr/>
          </p:nvPicPr>
          <p:blipFill rotWithShape="1">
            <a:blip r:embed="rId16"/>
            <a:srcRect t="10946" b="21705"/>
            <a:stretch/>
          </p:blipFill>
          <p:spPr>
            <a:xfrm>
              <a:off x="10516689" y="714841"/>
              <a:ext cx="1533600" cy="465314"/>
            </a:xfrm>
            <a:prstGeom prst="rect">
              <a:avLst/>
            </a:prstGeom>
          </p:spPr>
        </p:pic>
        <p:pic>
          <p:nvPicPr>
            <p:cNvPr id="31" name="Imagen 30">
              <a:extLst>
                <a:ext uri="{FF2B5EF4-FFF2-40B4-BE49-F238E27FC236}">
                  <a16:creationId xmlns:a16="http://schemas.microsoft.com/office/drawing/2014/main" id="{5115421E-3073-1623-4EEB-FB111217402E}"/>
                </a:ext>
              </a:extLst>
            </p:cNvPr>
            <p:cNvPicPr>
              <a:picLocks noChangeAspect="1"/>
            </p:cNvPicPr>
            <p:nvPr/>
          </p:nvPicPr>
          <p:blipFill>
            <a:blip r:embed="rId17"/>
            <a:stretch>
              <a:fillRect/>
            </a:stretch>
          </p:blipFill>
          <p:spPr>
            <a:xfrm>
              <a:off x="10564156" y="898582"/>
              <a:ext cx="107075" cy="128489"/>
            </a:xfrm>
            <a:prstGeom prst="rect">
              <a:avLst/>
            </a:prstGeom>
          </p:spPr>
        </p:pic>
      </p:grpSp>
      <p:pic>
        <p:nvPicPr>
          <p:cNvPr id="45" name="Imagen 44">
            <a:extLst>
              <a:ext uri="{FF2B5EF4-FFF2-40B4-BE49-F238E27FC236}">
                <a16:creationId xmlns:a16="http://schemas.microsoft.com/office/drawing/2014/main" id="{35729D6A-4B4B-0F55-8BCD-CB57B7A6B7D0}"/>
              </a:ext>
            </a:extLst>
          </p:cNvPr>
          <p:cNvPicPr>
            <a:picLocks noChangeAspect="1"/>
          </p:cNvPicPr>
          <p:nvPr/>
        </p:nvPicPr>
        <p:blipFill rotWithShape="1">
          <a:blip r:embed="rId18"/>
          <a:srcRect l="17595" t="10733" r="16482" b="71751"/>
          <a:stretch/>
        </p:blipFill>
        <p:spPr>
          <a:xfrm>
            <a:off x="87567" y="6162010"/>
            <a:ext cx="2552014" cy="678051"/>
          </a:xfrm>
          <a:prstGeom prst="rect">
            <a:avLst/>
          </a:prstGeom>
        </p:spPr>
      </p:pic>
    </p:spTree>
    <p:extLst>
      <p:ext uri="{BB962C8B-B14F-4D97-AF65-F5344CB8AC3E}">
        <p14:creationId xmlns:p14="http://schemas.microsoft.com/office/powerpoint/2010/main" val="1081366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6" name="Rectángulo: esquinas superiores redondeadas 45">
            <a:extLst>
              <a:ext uri="{FF2B5EF4-FFF2-40B4-BE49-F238E27FC236}">
                <a16:creationId xmlns:a16="http://schemas.microsoft.com/office/drawing/2014/main" id="{37F94A3C-E932-7A1F-398F-557F13391820}"/>
              </a:ext>
            </a:extLst>
          </p:cNvPr>
          <p:cNvSpPr/>
          <p:nvPr/>
        </p:nvSpPr>
        <p:spPr>
          <a:xfrm rot="7260365">
            <a:off x="3103956" y="1394856"/>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Rectángulo: esquinas superiores redondeadas 46">
            <a:extLst>
              <a:ext uri="{FF2B5EF4-FFF2-40B4-BE49-F238E27FC236}">
                <a16:creationId xmlns:a16="http://schemas.microsoft.com/office/drawing/2014/main" id="{D82117E0-E621-5AB1-0A4C-B79B0B68A4AD}"/>
              </a:ext>
            </a:extLst>
          </p:cNvPr>
          <p:cNvSpPr/>
          <p:nvPr/>
        </p:nvSpPr>
        <p:spPr>
          <a:xfrm rot="7260365">
            <a:off x="4755682" y="2326468"/>
            <a:ext cx="940638" cy="940638"/>
          </a:xfrm>
          <a:prstGeom prst="round2SameRect">
            <a:avLst>
              <a:gd name="adj1" fmla="val 44445"/>
              <a:gd name="adj2" fmla="val 0"/>
            </a:avLst>
          </a:prstGeom>
          <a:solidFill>
            <a:srgbClr val="D0D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Rectángulo: esquinas superiores redondeadas 47">
            <a:extLst>
              <a:ext uri="{FF2B5EF4-FFF2-40B4-BE49-F238E27FC236}">
                <a16:creationId xmlns:a16="http://schemas.microsoft.com/office/drawing/2014/main" id="{15B5365F-6D47-EFFA-4BC3-086EEB505EA4}"/>
              </a:ext>
            </a:extLst>
          </p:cNvPr>
          <p:cNvSpPr/>
          <p:nvPr/>
        </p:nvSpPr>
        <p:spPr>
          <a:xfrm rot="7260365">
            <a:off x="6217686" y="3128715"/>
            <a:ext cx="940638" cy="940638"/>
          </a:xfrm>
          <a:prstGeom prst="round2SameRect">
            <a:avLst>
              <a:gd name="adj1" fmla="val 44445"/>
              <a:gd name="adj2" fmla="val 0"/>
            </a:avLst>
          </a:prstGeom>
          <a:solidFill>
            <a:srgbClr val="D8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1" name="Grupo 50">
            <a:extLst>
              <a:ext uri="{FF2B5EF4-FFF2-40B4-BE49-F238E27FC236}">
                <a16:creationId xmlns:a16="http://schemas.microsoft.com/office/drawing/2014/main" id="{86BBCF9A-A5F2-5C0F-E8E5-51C9B2F86FB6}"/>
              </a:ext>
            </a:extLst>
          </p:cNvPr>
          <p:cNvGrpSpPr/>
          <p:nvPr/>
        </p:nvGrpSpPr>
        <p:grpSpPr>
          <a:xfrm>
            <a:off x="7614030" y="3697357"/>
            <a:ext cx="1165327" cy="1291451"/>
            <a:chOff x="7614030" y="3697357"/>
            <a:chExt cx="1165327" cy="1291451"/>
          </a:xfrm>
        </p:grpSpPr>
        <p:sp>
          <p:nvSpPr>
            <p:cNvPr id="49" name="Rectángulo: esquinas superiores redondeadas 48">
              <a:extLst>
                <a:ext uri="{FF2B5EF4-FFF2-40B4-BE49-F238E27FC236}">
                  <a16:creationId xmlns:a16="http://schemas.microsoft.com/office/drawing/2014/main" id="{972E7715-4B0F-FE34-B5D4-45F9D41C417A}"/>
                </a:ext>
              </a:extLst>
            </p:cNvPr>
            <p:cNvSpPr/>
            <p:nvPr/>
          </p:nvSpPr>
          <p:spPr>
            <a:xfrm rot="7260365">
              <a:off x="7838719" y="4048170"/>
              <a:ext cx="940638" cy="940638"/>
            </a:xfrm>
            <a:prstGeom prst="round2SameRect">
              <a:avLst>
                <a:gd name="adj1" fmla="val 44445"/>
                <a:gd name="adj2" fmla="val 0"/>
              </a:avLst>
            </a:prstGeom>
            <a:solidFill>
              <a:srgbClr val="CED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Forma libre: forma 49">
              <a:extLst>
                <a:ext uri="{FF2B5EF4-FFF2-40B4-BE49-F238E27FC236}">
                  <a16:creationId xmlns:a16="http://schemas.microsoft.com/office/drawing/2014/main" id="{DCF48ACC-4BF3-B703-63A2-905B66ADE9DC}"/>
                </a:ext>
              </a:extLst>
            </p:cNvPr>
            <p:cNvSpPr/>
            <p:nvPr/>
          </p:nvSpPr>
          <p:spPr>
            <a:xfrm>
              <a:off x="7614030" y="3697357"/>
              <a:ext cx="848239" cy="620201"/>
            </a:xfrm>
            <a:custGeom>
              <a:avLst/>
              <a:gdLst>
                <a:gd name="connsiteX0" fmla="*/ 846158 w 848239"/>
                <a:gd name="connsiteY0" fmla="*/ 238539 h 620201"/>
                <a:gd name="connsiteX1" fmla="*/ 695083 w 848239"/>
                <a:gd name="connsiteY1" fmla="*/ 341906 h 620201"/>
                <a:gd name="connsiteX2" fmla="*/ 671229 w 848239"/>
                <a:gd name="connsiteY2" fmla="*/ 349857 h 620201"/>
                <a:gd name="connsiteX3" fmla="*/ 647375 w 848239"/>
                <a:gd name="connsiteY3" fmla="*/ 365760 h 620201"/>
                <a:gd name="connsiteX4" fmla="*/ 615570 w 848239"/>
                <a:gd name="connsiteY4" fmla="*/ 381662 h 620201"/>
                <a:gd name="connsiteX5" fmla="*/ 567862 w 848239"/>
                <a:gd name="connsiteY5" fmla="*/ 421419 h 620201"/>
                <a:gd name="connsiteX6" fmla="*/ 544008 w 848239"/>
                <a:gd name="connsiteY6" fmla="*/ 429370 h 620201"/>
                <a:gd name="connsiteX7" fmla="*/ 504252 w 848239"/>
                <a:gd name="connsiteY7" fmla="*/ 445273 h 620201"/>
                <a:gd name="connsiteX8" fmla="*/ 464495 w 848239"/>
                <a:gd name="connsiteY8" fmla="*/ 477078 h 620201"/>
                <a:gd name="connsiteX9" fmla="*/ 432690 w 848239"/>
                <a:gd name="connsiteY9" fmla="*/ 492980 h 620201"/>
                <a:gd name="connsiteX10" fmla="*/ 392933 w 848239"/>
                <a:gd name="connsiteY10" fmla="*/ 524786 h 620201"/>
                <a:gd name="connsiteX11" fmla="*/ 361128 w 848239"/>
                <a:gd name="connsiteY11" fmla="*/ 532737 h 620201"/>
                <a:gd name="connsiteX12" fmla="*/ 273664 w 848239"/>
                <a:gd name="connsiteY12" fmla="*/ 588396 h 620201"/>
                <a:gd name="connsiteX13" fmla="*/ 202102 w 848239"/>
                <a:gd name="connsiteY13" fmla="*/ 620201 h 620201"/>
                <a:gd name="connsiteX14" fmla="*/ 19222 w 848239"/>
                <a:gd name="connsiteY14" fmla="*/ 572493 h 620201"/>
                <a:gd name="connsiteX15" fmla="*/ 98735 w 848239"/>
                <a:gd name="connsiteY15" fmla="*/ 294198 h 620201"/>
                <a:gd name="connsiteX16" fmla="*/ 178248 w 848239"/>
                <a:gd name="connsiteY16" fmla="*/ 135172 h 620201"/>
                <a:gd name="connsiteX17" fmla="*/ 218005 w 848239"/>
                <a:gd name="connsiteY17" fmla="*/ 79513 h 620201"/>
                <a:gd name="connsiteX18" fmla="*/ 249810 w 848239"/>
                <a:gd name="connsiteY18" fmla="*/ 63610 h 620201"/>
                <a:gd name="connsiteX19" fmla="*/ 305469 w 848239"/>
                <a:gd name="connsiteY19" fmla="*/ 31805 h 620201"/>
                <a:gd name="connsiteX20" fmla="*/ 384982 w 848239"/>
                <a:gd name="connsiteY20" fmla="*/ 15902 h 620201"/>
                <a:gd name="connsiteX21" fmla="*/ 432690 w 848239"/>
                <a:gd name="connsiteY21" fmla="*/ 0 h 620201"/>
                <a:gd name="connsiteX22" fmla="*/ 639424 w 848239"/>
                <a:gd name="connsiteY22" fmla="*/ 31805 h 620201"/>
                <a:gd name="connsiteX23" fmla="*/ 703034 w 848239"/>
                <a:gd name="connsiteY23" fmla="*/ 87464 h 620201"/>
                <a:gd name="connsiteX24" fmla="*/ 758693 w 848239"/>
                <a:gd name="connsiteY24" fmla="*/ 182880 h 620201"/>
                <a:gd name="connsiteX25" fmla="*/ 774596 w 848239"/>
                <a:gd name="connsiteY25" fmla="*/ 206733 h 620201"/>
                <a:gd name="connsiteX26" fmla="*/ 782547 w 848239"/>
                <a:gd name="connsiteY26" fmla="*/ 246490 h 620201"/>
                <a:gd name="connsiteX27" fmla="*/ 846158 w 848239"/>
                <a:gd name="connsiteY27" fmla="*/ 238539 h 62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8239" h="620201">
                  <a:moveTo>
                    <a:pt x="846158" y="238539"/>
                  </a:moveTo>
                  <a:cubicBezTo>
                    <a:pt x="831581" y="254442"/>
                    <a:pt x="773566" y="312475"/>
                    <a:pt x="695083" y="341906"/>
                  </a:cubicBezTo>
                  <a:cubicBezTo>
                    <a:pt x="687235" y="344849"/>
                    <a:pt x="679180" y="347207"/>
                    <a:pt x="671229" y="349857"/>
                  </a:cubicBezTo>
                  <a:cubicBezTo>
                    <a:pt x="663278" y="355158"/>
                    <a:pt x="655672" y="361019"/>
                    <a:pt x="647375" y="365760"/>
                  </a:cubicBezTo>
                  <a:cubicBezTo>
                    <a:pt x="637084" y="371641"/>
                    <a:pt x="625280" y="374865"/>
                    <a:pt x="615570" y="381662"/>
                  </a:cubicBezTo>
                  <a:cubicBezTo>
                    <a:pt x="598611" y="393533"/>
                    <a:pt x="585086" y="409936"/>
                    <a:pt x="567862" y="421419"/>
                  </a:cubicBezTo>
                  <a:cubicBezTo>
                    <a:pt x="560888" y="426068"/>
                    <a:pt x="551856" y="426427"/>
                    <a:pt x="544008" y="429370"/>
                  </a:cubicBezTo>
                  <a:cubicBezTo>
                    <a:pt x="530644" y="434382"/>
                    <a:pt x="516491" y="437930"/>
                    <a:pt x="504252" y="445273"/>
                  </a:cubicBezTo>
                  <a:cubicBezTo>
                    <a:pt x="489699" y="454005"/>
                    <a:pt x="478616" y="467664"/>
                    <a:pt x="464495" y="477078"/>
                  </a:cubicBezTo>
                  <a:cubicBezTo>
                    <a:pt x="454633" y="483653"/>
                    <a:pt x="442552" y="486405"/>
                    <a:pt x="432690" y="492980"/>
                  </a:cubicBezTo>
                  <a:cubicBezTo>
                    <a:pt x="418569" y="502394"/>
                    <a:pt x="407769" y="516544"/>
                    <a:pt x="392933" y="524786"/>
                  </a:cubicBezTo>
                  <a:cubicBezTo>
                    <a:pt x="383380" y="530093"/>
                    <a:pt x="371730" y="530087"/>
                    <a:pt x="361128" y="532737"/>
                  </a:cubicBezTo>
                  <a:cubicBezTo>
                    <a:pt x="331973" y="551290"/>
                    <a:pt x="305750" y="575562"/>
                    <a:pt x="273664" y="588396"/>
                  </a:cubicBezTo>
                  <a:cubicBezTo>
                    <a:pt x="222902" y="608701"/>
                    <a:pt x="246673" y="597916"/>
                    <a:pt x="202102" y="620201"/>
                  </a:cubicBezTo>
                  <a:cubicBezTo>
                    <a:pt x="141142" y="604298"/>
                    <a:pt x="60842" y="619788"/>
                    <a:pt x="19222" y="572493"/>
                  </a:cubicBezTo>
                  <a:cubicBezTo>
                    <a:pt x="-46673" y="497613"/>
                    <a:pt x="76168" y="344973"/>
                    <a:pt x="98735" y="294198"/>
                  </a:cubicBezTo>
                  <a:cubicBezTo>
                    <a:pt x="128838" y="226466"/>
                    <a:pt x="137365" y="202071"/>
                    <a:pt x="178248" y="135172"/>
                  </a:cubicBezTo>
                  <a:cubicBezTo>
                    <a:pt x="190137" y="115717"/>
                    <a:pt x="201883" y="95635"/>
                    <a:pt x="218005" y="79513"/>
                  </a:cubicBezTo>
                  <a:cubicBezTo>
                    <a:pt x="226386" y="71132"/>
                    <a:pt x="239404" y="69286"/>
                    <a:pt x="249810" y="63610"/>
                  </a:cubicBezTo>
                  <a:cubicBezTo>
                    <a:pt x="268569" y="53378"/>
                    <a:pt x="285319" y="38917"/>
                    <a:pt x="305469" y="31805"/>
                  </a:cubicBezTo>
                  <a:cubicBezTo>
                    <a:pt x="330957" y="22809"/>
                    <a:pt x="358760" y="22458"/>
                    <a:pt x="384982" y="15902"/>
                  </a:cubicBezTo>
                  <a:cubicBezTo>
                    <a:pt x="401244" y="11836"/>
                    <a:pt x="416787" y="5301"/>
                    <a:pt x="432690" y="0"/>
                  </a:cubicBezTo>
                  <a:cubicBezTo>
                    <a:pt x="501601" y="10602"/>
                    <a:pt x="573087" y="10343"/>
                    <a:pt x="639424" y="31805"/>
                  </a:cubicBezTo>
                  <a:cubicBezTo>
                    <a:pt x="666230" y="40478"/>
                    <a:pt x="683924" y="66761"/>
                    <a:pt x="703034" y="87464"/>
                  </a:cubicBezTo>
                  <a:cubicBezTo>
                    <a:pt x="730202" y="116896"/>
                    <a:pt x="739782" y="148840"/>
                    <a:pt x="758693" y="182880"/>
                  </a:cubicBezTo>
                  <a:cubicBezTo>
                    <a:pt x="763334" y="191234"/>
                    <a:pt x="769295" y="198782"/>
                    <a:pt x="774596" y="206733"/>
                  </a:cubicBezTo>
                  <a:cubicBezTo>
                    <a:pt x="777246" y="219985"/>
                    <a:pt x="772991" y="236934"/>
                    <a:pt x="782547" y="246490"/>
                  </a:cubicBezTo>
                  <a:cubicBezTo>
                    <a:pt x="794400" y="258343"/>
                    <a:pt x="860735" y="222636"/>
                    <a:pt x="846158" y="23853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Metodología</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4;p4">
            <a:extLst>
              <a:ext uri="{FF2B5EF4-FFF2-40B4-BE49-F238E27FC236}">
                <a16:creationId xmlns:a16="http://schemas.microsoft.com/office/drawing/2014/main" id="{16D8A06B-4217-92A0-59DE-23BBF04EB40A}"/>
              </a:ext>
            </a:extLst>
          </p:cNvPr>
          <p:cNvSpPr txBox="1"/>
          <p:nvPr/>
        </p:nvSpPr>
        <p:spPr>
          <a:xfrm>
            <a:off x="259704" y="1352826"/>
            <a:ext cx="2320416" cy="611466"/>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23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Metodología de construcción</a:t>
            </a:r>
          </a:p>
        </p:txBody>
      </p:sp>
      <p:sp>
        <p:nvSpPr>
          <p:cNvPr id="14" name="CuadroTexto 13">
            <a:extLst>
              <a:ext uri="{FF2B5EF4-FFF2-40B4-BE49-F238E27FC236}">
                <a16:creationId xmlns:a16="http://schemas.microsoft.com/office/drawing/2014/main" id="{49E8CC4B-A5E1-B1D6-A85B-C67B37A0FDD1}"/>
              </a:ext>
            </a:extLst>
          </p:cNvPr>
          <p:cNvSpPr txBox="1"/>
          <p:nvPr/>
        </p:nvSpPr>
        <p:spPr>
          <a:xfrm>
            <a:off x="3505784" y="7725680"/>
            <a:ext cx="5180431" cy="466794"/>
          </a:xfrm>
          <a:prstGeom prst="rect">
            <a:avLst/>
          </a:prstGeom>
          <a:noFill/>
        </p:spPr>
        <p:txBody>
          <a:bodyPr wrap="square">
            <a:spAutoFit/>
          </a:bodyPr>
          <a:lstStyle/>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a:t>
            </a:r>
          </a:p>
          <a:p>
            <a:pPr marL="0" marR="0" lvl="0" indent="0" algn="ctr" defTabSz="914400" rtl="0" eaLnBrk="1" fontAlgn="auto" latinLnBrk="0" hangingPunct="1">
              <a:lnSpc>
                <a:spcPts val="8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 profundidad del ODS 1, ODS 2, ODS 13, ODS 16 y ODS 17</a:t>
            </a:r>
          </a:p>
        </p:txBody>
      </p:sp>
      <p:sp>
        <p:nvSpPr>
          <p:cNvPr id="9" name="Arco 8">
            <a:extLst>
              <a:ext uri="{FF2B5EF4-FFF2-40B4-BE49-F238E27FC236}">
                <a16:creationId xmlns:a16="http://schemas.microsoft.com/office/drawing/2014/main" id="{28C82532-DC6A-E148-755A-4A661F3F5DD5}"/>
              </a:ext>
            </a:extLst>
          </p:cNvPr>
          <p:cNvSpPr/>
          <p:nvPr/>
        </p:nvSpPr>
        <p:spPr>
          <a:xfrm>
            <a:off x="8636709" y="5356251"/>
            <a:ext cx="3328110" cy="3328110"/>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Arco 10">
            <a:extLst>
              <a:ext uri="{FF2B5EF4-FFF2-40B4-BE49-F238E27FC236}">
                <a16:creationId xmlns:a16="http://schemas.microsoft.com/office/drawing/2014/main" id="{40213D20-C062-CC06-54E7-7EE606ECF7A7}"/>
              </a:ext>
            </a:extLst>
          </p:cNvPr>
          <p:cNvSpPr/>
          <p:nvPr/>
        </p:nvSpPr>
        <p:spPr>
          <a:xfrm>
            <a:off x="6574846" y="3451582"/>
            <a:ext cx="7451835" cy="7451835"/>
          </a:xfrm>
          <a:prstGeom prst="arc">
            <a:avLst>
              <a:gd name="adj1" fmla="val 10887810"/>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Arco 11">
            <a:extLst>
              <a:ext uri="{FF2B5EF4-FFF2-40B4-BE49-F238E27FC236}">
                <a16:creationId xmlns:a16="http://schemas.microsoft.com/office/drawing/2014/main" id="{755B1073-525C-982E-95B5-10F724988C02}"/>
              </a:ext>
            </a:extLst>
          </p:cNvPr>
          <p:cNvSpPr/>
          <p:nvPr/>
        </p:nvSpPr>
        <p:spPr>
          <a:xfrm>
            <a:off x="4791150" y="1598515"/>
            <a:ext cx="11029959" cy="11029959"/>
          </a:xfrm>
          <a:prstGeom prst="arc">
            <a:avLst>
              <a:gd name="adj1" fmla="val 10645908"/>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Arco 12">
            <a:extLst>
              <a:ext uri="{FF2B5EF4-FFF2-40B4-BE49-F238E27FC236}">
                <a16:creationId xmlns:a16="http://schemas.microsoft.com/office/drawing/2014/main" id="{FA431052-66F6-AA62-F507-4947CB8E003B}"/>
              </a:ext>
            </a:extLst>
          </p:cNvPr>
          <p:cNvSpPr/>
          <p:nvPr/>
        </p:nvSpPr>
        <p:spPr>
          <a:xfrm>
            <a:off x="3158002" y="-29267"/>
            <a:ext cx="14285521" cy="14285521"/>
          </a:xfrm>
          <a:prstGeom prst="arc">
            <a:avLst>
              <a:gd name="adj1" fmla="val 10733543"/>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Arco 14">
            <a:extLst>
              <a:ext uri="{FF2B5EF4-FFF2-40B4-BE49-F238E27FC236}">
                <a16:creationId xmlns:a16="http://schemas.microsoft.com/office/drawing/2014/main" id="{86652B35-6CDA-86AB-B74F-31AF8E419DA1}"/>
              </a:ext>
            </a:extLst>
          </p:cNvPr>
          <p:cNvSpPr/>
          <p:nvPr/>
        </p:nvSpPr>
        <p:spPr>
          <a:xfrm>
            <a:off x="1254667" y="-1868595"/>
            <a:ext cx="18092190" cy="18092190"/>
          </a:xfrm>
          <a:prstGeom prst="arc">
            <a:avLst>
              <a:gd name="adj1" fmla="val 10753584"/>
              <a:gd name="adj2" fmla="val 0"/>
            </a:avLst>
          </a:prstGeom>
          <a:ln w="215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CuadroTexto 15">
            <a:extLst>
              <a:ext uri="{FF2B5EF4-FFF2-40B4-BE49-F238E27FC236}">
                <a16:creationId xmlns:a16="http://schemas.microsoft.com/office/drawing/2014/main" id="{DC1F4FB0-DA00-D57A-E19B-0C13264B068A}"/>
              </a:ext>
            </a:extLst>
          </p:cNvPr>
          <p:cNvSpPr txBox="1"/>
          <p:nvPr/>
        </p:nvSpPr>
        <p:spPr>
          <a:xfrm>
            <a:off x="254553" y="1964292"/>
            <a:ext cx="1760482" cy="1400383"/>
          </a:xfrm>
          <a:prstGeom prst="rect">
            <a:avLst/>
          </a:prstGeom>
          <a:noFill/>
        </p:spPr>
        <p:txBody>
          <a:bodyPr wrap="square">
            <a:spAutoFit/>
          </a:bodyPr>
          <a:lstStyle/>
          <a:p>
            <a:pPr marL="0" marR="0" lvl="0" indent="0" algn="just" defTabSz="914400" rtl="0" eaLnBrk="1" fontAlgn="auto" latinLnBrk="0" hangingPunct="1">
              <a:lnSpc>
                <a:spcPts val="1700"/>
              </a:lnSpc>
              <a:spcBef>
                <a:spcPts val="0"/>
              </a:spcBef>
              <a:spcAft>
                <a:spcPts val="1200"/>
              </a:spcAft>
              <a:buClr>
                <a:srgbClr val="000000"/>
              </a:buClr>
              <a:buSzTx/>
              <a:buFont typeface="Arial"/>
              <a:buNone/>
              <a:tabLst/>
              <a:defRPr/>
            </a:pPr>
            <a:r>
              <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Las Naciones Unidas para 2024 decidió realizar una revisión en profundidad del ODS 1, ODS 2, ODS 13, ODS 16 y ODS 17</a:t>
            </a:r>
          </a:p>
        </p:txBody>
      </p:sp>
      <p:pic>
        <p:nvPicPr>
          <p:cNvPr id="19" name="Imagen 18">
            <a:extLst>
              <a:ext uri="{FF2B5EF4-FFF2-40B4-BE49-F238E27FC236}">
                <a16:creationId xmlns:a16="http://schemas.microsoft.com/office/drawing/2014/main" id="{BD52D16E-62C0-E6E5-329D-A7074D30D298}"/>
              </a:ext>
            </a:extLst>
          </p:cNvPr>
          <p:cNvPicPr>
            <a:picLocks noChangeAspect="1"/>
          </p:cNvPicPr>
          <p:nvPr/>
        </p:nvPicPr>
        <p:blipFill rotWithShape="1">
          <a:blip r:embed="rId3">
            <a:clrChange>
              <a:clrFrom>
                <a:srgbClr val="E5E6E8"/>
              </a:clrFrom>
              <a:clrTo>
                <a:srgbClr val="E5E6E8">
                  <a:alpha val="0"/>
                </a:srgbClr>
              </a:clrTo>
            </a:clrChange>
          </a:blip>
          <a:srcRect l="3201" t="7600" r="61888" b="7784"/>
          <a:stretch/>
        </p:blipFill>
        <p:spPr>
          <a:xfrm>
            <a:off x="-1165836" y="689735"/>
            <a:ext cx="997200" cy="997200"/>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58319FCC-5ABF-CB80-6CDB-3C4336893EFE}"/>
              </a:ext>
            </a:extLst>
          </p:cNvPr>
          <p:cNvPicPr>
            <a:picLocks noChangeAspect="1"/>
          </p:cNvPicPr>
          <p:nvPr/>
        </p:nvPicPr>
        <p:blipFill rotWithShape="1">
          <a:blip r:embed="rId3"/>
          <a:srcRect l="60829" t="7704" r="4268" b="7704"/>
          <a:stretch/>
        </p:blipFill>
        <p:spPr>
          <a:xfrm>
            <a:off x="-1165836" y="2575102"/>
            <a:ext cx="997200" cy="997200"/>
          </a:xfrm>
          <a:custGeom>
            <a:avLst/>
            <a:gdLst>
              <a:gd name="connsiteX0" fmla="*/ 1196803 w 2393606"/>
              <a:gd name="connsiteY0" fmla="*/ 0 h 2393606"/>
              <a:gd name="connsiteX1" fmla="*/ 2393606 w 2393606"/>
              <a:gd name="connsiteY1" fmla="*/ 1196803 h 2393606"/>
              <a:gd name="connsiteX2" fmla="*/ 1196803 w 2393606"/>
              <a:gd name="connsiteY2" fmla="*/ 2393606 h 2393606"/>
              <a:gd name="connsiteX3" fmla="*/ 0 w 2393606"/>
              <a:gd name="connsiteY3" fmla="*/ 1196803 h 2393606"/>
              <a:gd name="connsiteX4" fmla="*/ 1196803 w 2393606"/>
              <a:gd name="connsiteY4" fmla="*/ 0 h 239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06" h="2393606">
                <a:moveTo>
                  <a:pt x="1196803" y="0"/>
                </a:moveTo>
                <a:cubicBezTo>
                  <a:pt x="1857779" y="0"/>
                  <a:pt x="2393606" y="535827"/>
                  <a:pt x="2393606" y="1196803"/>
                </a:cubicBezTo>
                <a:cubicBezTo>
                  <a:pt x="2393606" y="1857779"/>
                  <a:pt x="1857779" y="2393606"/>
                  <a:pt x="1196803" y="2393606"/>
                </a:cubicBezTo>
                <a:cubicBezTo>
                  <a:pt x="535827" y="2393606"/>
                  <a:pt x="0" y="1857779"/>
                  <a:pt x="0" y="1196803"/>
                </a:cubicBezTo>
                <a:cubicBezTo>
                  <a:pt x="0" y="535827"/>
                  <a:pt x="535827" y="0"/>
                  <a:pt x="1196803" y="0"/>
                </a:cubicBezTo>
                <a:close/>
              </a:path>
            </a:pathLst>
          </a:custGeom>
          <a:effectLst>
            <a:outerShdw blurRad="50800" dist="38100" dir="5400000" algn="t" rotWithShape="0">
              <a:prstClr val="black">
                <a:alpha val="40000"/>
              </a:prstClr>
            </a:outerShdw>
          </a:effectLst>
        </p:spPr>
      </p:pic>
      <p:pic>
        <p:nvPicPr>
          <p:cNvPr id="21" name="Imagen 20">
            <a:extLst>
              <a:ext uri="{FF2B5EF4-FFF2-40B4-BE49-F238E27FC236}">
                <a16:creationId xmlns:a16="http://schemas.microsoft.com/office/drawing/2014/main" id="{72FBF6C4-05C8-6A0E-63B4-598DA6D2CB7C}"/>
              </a:ext>
            </a:extLst>
          </p:cNvPr>
          <p:cNvPicPr>
            <a:picLocks noChangeAspect="1"/>
          </p:cNvPicPr>
          <p:nvPr/>
        </p:nvPicPr>
        <p:blipFill rotWithShape="1">
          <a:blip r:embed="rId4"/>
          <a:srcRect l="1923" t="4386" r="62617" b="8321"/>
          <a:stretch/>
        </p:blipFill>
        <p:spPr>
          <a:xfrm>
            <a:off x="-1200394" y="4485689"/>
            <a:ext cx="997200" cy="997200"/>
          </a:xfrm>
          <a:custGeom>
            <a:avLst/>
            <a:gdLst>
              <a:gd name="connsiteX0" fmla="*/ 1215928 w 2431856"/>
              <a:gd name="connsiteY0" fmla="*/ 0 h 2431856"/>
              <a:gd name="connsiteX1" fmla="*/ 2431856 w 2431856"/>
              <a:gd name="connsiteY1" fmla="*/ 1215928 h 2431856"/>
              <a:gd name="connsiteX2" fmla="*/ 1215928 w 2431856"/>
              <a:gd name="connsiteY2" fmla="*/ 2431856 h 2431856"/>
              <a:gd name="connsiteX3" fmla="*/ 0 w 2431856"/>
              <a:gd name="connsiteY3" fmla="*/ 1215928 h 2431856"/>
              <a:gd name="connsiteX4" fmla="*/ 1215928 w 2431856"/>
              <a:gd name="connsiteY4" fmla="*/ 0 h 243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856" h="2431856">
                <a:moveTo>
                  <a:pt x="1215928" y="0"/>
                </a:moveTo>
                <a:cubicBezTo>
                  <a:pt x="1887466" y="0"/>
                  <a:pt x="2431856" y="544390"/>
                  <a:pt x="2431856" y="1215928"/>
                </a:cubicBezTo>
                <a:cubicBezTo>
                  <a:pt x="2431856" y="1887466"/>
                  <a:pt x="1887466" y="2431856"/>
                  <a:pt x="1215928" y="2431856"/>
                </a:cubicBezTo>
                <a:cubicBezTo>
                  <a:pt x="544390" y="2431856"/>
                  <a:pt x="0" y="1887466"/>
                  <a:pt x="0" y="1215928"/>
                </a:cubicBezTo>
                <a:cubicBezTo>
                  <a:pt x="0" y="544390"/>
                  <a:pt x="544390" y="0"/>
                  <a:pt x="1215928" y="0"/>
                </a:cubicBezTo>
                <a:close/>
              </a:path>
            </a:pathLst>
          </a:custGeom>
          <a:effectLst>
            <a:outerShdw blurRad="50800" dist="38100" dir="5400000" algn="t" rotWithShape="0">
              <a:prstClr val="black">
                <a:alpha val="40000"/>
              </a:prstClr>
            </a:outerShdw>
          </a:effectLst>
        </p:spPr>
      </p:pic>
      <p:pic>
        <p:nvPicPr>
          <p:cNvPr id="22" name="Imagen 21">
            <a:extLst>
              <a:ext uri="{FF2B5EF4-FFF2-40B4-BE49-F238E27FC236}">
                <a16:creationId xmlns:a16="http://schemas.microsoft.com/office/drawing/2014/main" id="{BB3C91D4-2505-15F3-03F6-968DD7387EC8}"/>
              </a:ext>
            </a:extLst>
          </p:cNvPr>
          <p:cNvPicPr>
            <a:picLocks noChangeAspect="1"/>
          </p:cNvPicPr>
          <p:nvPr/>
        </p:nvPicPr>
        <p:blipFill rotWithShape="1">
          <a:blip r:embed="rId4"/>
          <a:srcRect l="61510" t="4634" r="2337" b="6368"/>
          <a:stretch/>
        </p:blipFill>
        <p:spPr>
          <a:xfrm>
            <a:off x="-1465458" y="5658241"/>
            <a:ext cx="997200" cy="997200"/>
          </a:xfrm>
          <a:custGeom>
            <a:avLst/>
            <a:gdLst>
              <a:gd name="connsiteX0" fmla="*/ 1239685 w 2479370"/>
              <a:gd name="connsiteY0" fmla="*/ 0 h 2479370"/>
              <a:gd name="connsiteX1" fmla="*/ 2479370 w 2479370"/>
              <a:gd name="connsiteY1" fmla="*/ 1239685 h 2479370"/>
              <a:gd name="connsiteX2" fmla="*/ 1239685 w 2479370"/>
              <a:gd name="connsiteY2" fmla="*/ 2479370 h 2479370"/>
              <a:gd name="connsiteX3" fmla="*/ 0 w 2479370"/>
              <a:gd name="connsiteY3" fmla="*/ 1239685 h 2479370"/>
              <a:gd name="connsiteX4" fmla="*/ 1239685 w 2479370"/>
              <a:gd name="connsiteY4" fmla="*/ 0 h 247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370" h="2479370">
                <a:moveTo>
                  <a:pt x="1239685" y="0"/>
                </a:moveTo>
                <a:cubicBezTo>
                  <a:pt x="1924344" y="0"/>
                  <a:pt x="2479370" y="555026"/>
                  <a:pt x="2479370" y="1239685"/>
                </a:cubicBezTo>
                <a:cubicBezTo>
                  <a:pt x="2479370" y="1924344"/>
                  <a:pt x="1924344" y="2479370"/>
                  <a:pt x="1239685" y="2479370"/>
                </a:cubicBezTo>
                <a:cubicBezTo>
                  <a:pt x="555026" y="2479370"/>
                  <a:pt x="0" y="1924344"/>
                  <a:pt x="0" y="1239685"/>
                </a:cubicBezTo>
                <a:cubicBezTo>
                  <a:pt x="0" y="555026"/>
                  <a:pt x="555026" y="0"/>
                  <a:pt x="1239685" y="0"/>
                </a:cubicBezTo>
                <a:close/>
              </a:path>
            </a:pathLst>
          </a:custGeom>
          <a:effectLst>
            <a:outerShdw blurRad="50800" dist="38100" dir="5400000" algn="t" rotWithShape="0">
              <a:prstClr val="black">
                <a:alpha val="40000"/>
              </a:prstClr>
            </a:outerShdw>
          </a:effectLst>
        </p:spPr>
      </p:pic>
      <p:pic>
        <p:nvPicPr>
          <p:cNvPr id="23" name="Imagen 22">
            <a:extLst>
              <a:ext uri="{FF2B5EF4-FFF2-40B4-BE49-F238E27FC236}">
                <a16:creationId xmlns:a16="http://schemas.microsoft.com/office/drawing/2014/main" id="{C446E25D-86DC-E13B-E287-BD632029D2F2}"/>
              </a:ext>
            </a:extLst>
          </p:cNvPr>
          <p:cNvPicPr>
            <a:picLocks noChangeAspect="1"/>
          </p:cNvPicPr>
          <p:nvPr/>
        </p:nvPicPr>
        <p:blipFill>
          <a:blip r:embed="rId5"/>
          <a:srcRect l="9410" t="3907" r="8691" b="6377"/>
          <a:stretch>
            <a:fillRect/>
          </a:stretch>
        </p:blipFill>
        <p:spPr>
          <a:xfrm>
            <a:off x="-1085661" y="6863723"/>
            <a:ext cx="997200" cy="997200"/>
          </a:xfrm>
          <a:custGeom>
            <a:avLst/>
            <a:gdLst>
              <a:gd name="connsiteX0" fmla="*/ 1880002 w 3760004"/>
              <a:gd name="connsiteY0" fmla="*/ 0 h 3760004"/>
              <a:gd name="connsiteX1" fmla="*/ 3760004 w 3760004"/>
              <a:gd name="connsiteY1" fmla="*/ 1880002 h 3760004"/>
              <a:gd name="connsiteX2" fmla="*/ 1880002 w 3760004"/>
              <a:gd name="connsiteY2" fmla="*/ 3760004 h 3760004"/>
              <a:gd name="connsiteX3" fmla="*/ 0 w 3760004"/>
              <a:gd name="connsiteY3" fmla="*/ 1880002 h 3760004"/>
              <a:gd name="connsiteX4" fmla="*/ 1880002 w 3760004"/>
              <a:gd name="connsiteY4" fmla="*/ 0 h 376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004" h="3760004">
                <a:moveTo>
                  <a:pt x="1880002" y="0"/>
                </a:moveTo>
                <a:cubicBezTo>
                  <a:pt x="2918298" y="0"/>
                  <a:pt x="3760004" y="841706"/>
                  <a:pt x="3760004" y="1880002"/>
                </a:cubicBezTo>
                <a:cubicBezTo>
                  <a:pt x="3760004" y="2918298"/>
                  <a:pt x="2918298" y="3760004"/>
                  <a:pt x="1880002" y="3760004"/>
                </a:cubicBezTo>
                <a:cubicBezTo>
                  <a:pt x="841706" y="3760004"/>
                  <a:pt x="0" y="2918298"/>
                  <a:pt x="0" y="1880002"/>
                </a:cubicBezTo>
                <a:cubicBezTo>
                  <a:pt x="0" y="841706"/>
                  <a:pt x="841706" y="0"/>
                  <a:pt x="1880002" y="0"/>
                </a:cubicBezTo>
                <a:close/>
              </a:path>
            </a:pathLst>
          </a:custGeom>
          <a:effectLst>
            <a:outerShdw blurRad="50800" dist="38100" dir="5400000" algn="t" rotWithShape="0">
              <a:prstClr val="black">
                <a:alpha val="40000"/>
              </a:prstClr>
            </a:outerShdw>
          </a:effectLst>
        </p:spPr>
      </p:pic>
      <p:sp>
        <p:nvSpPr>
          <p:cNvPr id="33" name="CuadroTexto 32">
            <a:extLst>
              <a:ext uri="{FF2B5EF4-FFF2-40B4-BE49-F238E27FC236}">
                <a16:creationId xmlns:a16="http://schemas.microsoft.com/office/drawing/2014/main" id="{A6B48D67-DAA5-AFA4-20E6-FB07433685A7}"/>
              </a:ext>
            </a:extLst>
          </p:cNvPr>
          <p:cNvSpPr txBox="1"/>
          <p:nvPr/>
        </p:nvSpPr>
        <p:spPr>
          <a:xfrm>
            <a:off x="3970272" y="3291493"/>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las funciones del Estado</a:t>
            </a:r>
          </a:p>
        </p:txBody>
      </p:sp>
      <p:sp>
        <p:nvSpPr>
          <p:cNvPr id="34" name="CuadroTexto 33">
            <a:extLst>
              <a:ext uri="{FF2B5EF4-FFF2-40B4-BE49-F238E27FC236}">
                <a16:creationId xmlns:a16="http://schemas.microsoft.com/office/drawing/2014/main" id="{975DDD8F-3410-06E0-2444-5C8CA2A025E5}"/>
              </a:ext>
            </a:extLst>
          </p:cNvPr>
          <p:cNvSpPr txBox="1"/>
          <p:nvPr/>
        </p:nvSpPr>
        <p:spPr>
          <a:xfrm>
            <a:off x="5408246" y="4128624"/>
            <a:ext cx="1760482" cy="1182375"/>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desde los diferentes actores</a:t>
            </a:r>
          </a:p>
        </p:txBody>
      </p:sp>
      <p:sp>
        <p:nvSpPr>
          <p:cNvPr id="39" name="CuadroTexto 38">
            <a:extLst>
              <a:ext uri="{FF2B5EF4-FFF2-40B4-BE49-F238E27FC236}">
                <a16:creationId xmlns:a16="http://schemas.microsoft.com/office/drawing/2014/main" id="{CC0DD45F-80C4-1C9E-6AF8-0D46DA018440}"/>
              </a:ext>
            </a:extLst>
          </p:cNvPr>
          <p:cNvSpPr txBox="1"/>
          <p:nvPr/>
        </p:nvSpPr>
        <p:spPr>
          <a:xfrm>
            <a:off x="7091085" y="5062042"/>
            <a:ext cx="1828778" cy="1400383"/>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Espacios de diálogo (talleres) Incorporación de sección para gobiernos locales en el ENV</a:t>
            </a:r>
            <a:endPar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nvGrpSpPr>
          <p:cNvPr id="41" name="Grupo 40">
            <a:extLst>
              <a:ext uri="{FF2B5EF4-FFF2-40B4-BE49-F238E27FC236}">
                <a16:creationId xmlns:a16="http://schemas.microsoft.com/office/drawing/2014/main" id="{85B4B430-CCCF-3B5C-4469-A1D9690CCDC2}"/>
              </a:ext>
            </a:extLst>
          </p:cNvPr>
          <p:cNvGrpSpPr/>
          <p:nvPr/>
        </p:nvGrpSpPr>
        <p:grpSpPr>
          <a:xfrm>
            <a:off x="14658661" y="7036653"/>
            <a:ext cx="1709279" cy="2333756"/>
            <a:chOff x="8255653" y="540073"/>
            <a:chExt cx="4287463" cy="5853866"/>
          </a:xfrm>
        </p:grpSpPr>
        <p:pic>
          <p:nvPicPr>
            <p:cNvPr id="42" name="Imagen 41">
              <a:extLst>
                <a:ext uri="{FF2B5EF4-FFF2-40B4-BE49-F238E27FC236}">
                  <a16:creationId xmlns:a16="http://schemas.microsoft.com/office/drawing/2014/main" id="{02EE477E-E514-57D2-477B-DC5D30BF430C}"/>
                </a:ext>
              </a:extLst>
            </p:cNvPr>
            <p:cNvPicPr>
              <a:picLocks noChangeAspect="1"/>
            </p:cNvPicPr>
            <p:nvPr/>
          </p:nvPicPr>
          <p:blipFill rotWithShape="1">
            <a:blip r:embed="rId6"/>
            <a:srcRect l="5834" t="6645" r="58382" b="10158"/>
            <a:stretch/>
          </p:blipFill>
          <p:spPr>
            <a:xfrm>
              <a:off x="8255653" y="540073"/>
              <a:ext cx="3447407" cy="4551400"/>
            </a:xfrm>
            <a:prstGeom prst="rect">
              <a:avLst/>
            </a:prstGeom>
            <a:effectLst>
              <a:outerShdw blurRad="254000" sx="102000" sy="102000" algn="ctr" rotWithShape="0">
                <a:prstClr val="black">
                  <a:alpha val="32000"/>
                </a:prstClr>
              </a:outerShdw>
            </a:effectLst>
          </p:spPr>
        </p:pic>
        <p:pic>
          <p:nvPicPr>
            <p:cNvPr id="43" name="Imagen 42">
              <a:extLst>
                <a:ext uri="{FF2B5EF4-FFF2-40B4-BE49-F238E27FC236}">
                  <a16:creationId xmlns:a16="http://schemas.microsoft.com/office/drawing/2014/main" id="{CCFDF72B-2C14-CDF6-E578-DC36BD988292}"/>
                </a:ext>
              </a:extLst>
            </p:cNvPr>
            <p:cNvPicPr>
              <a:picLocks noChangeAspect="1"/>
            </p:cNvPicPr>
            <p:nvPr/>
          </p:nvPicPr>
          <p:blipFill rotWithShape="1">
            <a:blip r:embed="rId6"/>
            <a:srcRect l="5834" t="6645" r="58382" b="10158"/>
            <a:stretch/>
          </p:blipFill>
          <p:spPr>
            <a:xfrm>
              <a:off x="8744593" y="1190175"/>
              <a:ext cx="3447407" cy="4551400"/>
            </a:xfrm>
            <a:prstGeom prst="rect">
              <a:avLst/>
            </a:prstGeom>
            <a:effectLst>
              <a:outerShdw blurRad="254000" sx="102000" sy="102000" algn="ctr" rotWithShape="0">
                <a:prstClr val="black">
                  <a:alpha val="32000"/>
                </a:prstClr>
              </a:outerShdw>
            </a:effectLst>
          </p:spPr>
        </p:pic>
        <p:pic>
          <p:nvPicPr>
            <p:cNvPr id="44" name="Imagen 43">
              <a:extLst>
                <a:ext uri="{FF2B5EF4-FFF2-40B4-BE49-F238E27FC236}">
                  <a16:creationId xmlns:a16="http://schemas.microsoft.com/office/drawing/2014/main" id="{CED57D2F-A7AA-2568-AAC7-F15983B13AA3}"/>
                </a:ext>
              </a:extLst>
            </p:cNvPr>
            <p:cNvPicPr>
              <a:picLocks noChangeAspect="1"/>
            </p:cNvPicPr>
            <p:nvPr/>
          </p:nvPicPr>
          <p:blipFill rotWithShape="1">
            <a:blip r:embed="rId6"/>
            <a:srcRect l="50831" t="7447" r="14366" b="9355"/>
            <a:stretch/>
          </p:blipFill>
          <p:spPr>
            <a:xfrm>
              <a:off x="9190316" y="1842539"/>
              <a:ext cx="3352800" cy="4551400"/>
            </a:xfrm>
            <a:prstGeom prst="rect">
              <a:avLst/>
            </a:prstGeom>
            <a:effectLst>
              <a:outerShdw blurRad="254000" sx="102000" sy="102000" algn="ctr" rotWithShape="0">
                <a:prstClr val="black">
                  <a:alpha val="32000"/>
                </a:prstClr>
              </a:outerShdw>
            </a:effectLst>
          </p:spPr>
        </p:pic>
      </p:grpSp>
      <p:pic>
        <p:nvPicPr>
          <p:cNvPr id="53" name="Gráfico 52" descr="Gráfico de barras">
            <a:extLst>
              <a:ext uri="{FF2B5EF4-FFF2-40B4-BE49-F238E27FC236}">
                <a16:creationId xmlns:a16="http://schemas.microsoft.com/office/drawing/2014/main" id="{7397E6A3-C5E4-A3B1-7970-D492816990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1865" y="1425269"/>
            <a:ext cx="761747" cy="761747"/>
          </a:xfrm>
          <a:prstGeom prst="rect">
            <a:avLst/>
          </a:prstGeom>
        </p:spPr>
      </p:pic>
      <p:pic>
        <p:nvPicPr>
          <p:cNvPr id="55" name="Gráfico 54" descr="Centro educativo">
            <a:extLst>
              <a:ext uri="{FF2B5EF4-FFF2-40B4-BE49-F238E27FC236}">
                <a16:creationId xmlns:a16="http://schemas.microsoft.com/office/drawing/2014/main" id="{C8FDBBCD-5DE5-94C0-1002-0AD96228C9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14924" y="2255881"/>
            <a:ext cx="914400" cy="914400"/>
          </a:xfrm>
          <a:prstGeom prst="rect">
            <a:avLst/>
          </a:prstGeom>
        </p:spPr>
      </p:pic>
      <p:pic>
        <p:nvPicPr>
          <p:cNvPr id="57" name="Gráfico 56" descr="Grupo">
            <a:extLst>
              <a:ext uri="{FF2B5EF4-FFF2-40B4-BE49-F238E27FC236}">
                <a16:creationId xmlns:a16="http://schemas.microsoft.com/office/drawing/2014/main" id="{15D8062F-C79F-6A53-391C-C31A3BB3BA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23553" y="3182221"/>
            <a:ext cx="838934" cy="838934"/>
          </a:xfrm>
          <a:prstGeom prst="rect">
            <a:avLst/>
          </a:prstGeom>
        </p:spPr>
      </p:pic>
      <p:pic>
        <p:nvPicPr>
          <p:cNvPr id="59" name="Gráfico 58" descr="Usuarios">
            <a:extLst>
              <a:ext uri="{FF2B5EF4-FFF2-40B4-BE49-F238E27FC236}">
                <a16:creationId xmlns:a16="http://schemas.microsoft.com/office/drawing/2014/main" id="{1A74FBBB-E1F1-058F-50BC-481CD8732C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06661" y="4160708"/>
            <a:ext cx="763722" cy="763722"/>
          </a:xfrm>
          <a:prstGeom prst="rect">
            <a:avLst/>
          </a:prstGeom>
        </p:spPr>
      </p:pic>
      <p:sp>
        <p:nvSpPr>
          <p:cNvPr id="61" name="CuadroTexto 60">
            <a:extLst>
              <a:ext uri="{FF2B5EF4-FFF2-40B4-BE49-F238E27FC236}">
                <a16:creationId xmlns:a16="http://schemas.microsoft.com/office/drawing/2014/main" id="{23767054-5ACF-F938-9AA2-6858081D29A9}"/>
              </a:ext>
            </a:extLst>
          </p:cNvPr>
          <p:cNvSpPr txBox="1"/>
          <p:nvPr/>
        </p:nvSpPr>
        <p:spPr>
          <a:xfrm>
            <a:off x="5408246" y="164522"/>
            <a:ext cx="6642043" cy="630942"/>
          </a:xfrm>
          <a:prstGeom prst="rect">
            <a:avLst/>
          </a:prstGeom>
          <a:noFill/>
        </p:spPr>
        <p:txBody>
          <a:bodyPr wrap="square" rtlCol="0">
            <a:spAutoFit/>
          </a:bodyPr>
          <a:lstStyle/>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18" name="Imagen 17">
            <a:extLst>
              <a:ext uri="{FF2B5EF4-FFF2-40B4-BE49-F238E27FC236}">
                <a16:creationId xmlns:a16="http://schemas.microsoft.com/office/drawing/2014/main" id="{8F0197F2-D1D2-E854-514F-EC5975E2B0AD}"/>
              </a:ext>
            </a:extLst>
          </p:cNvPr>
          <p:cNvPicPr>
            <a:picLocks noChangeAspect="1"/>
          </p:cNvPicPr>
          <p:nvPr/>
        </p:nvPicPr>
        <p:blipFill>
          <a:blip r:embed="rId15"/>
          <a:stretch>
            <a:fillRect/>
          </a:stretch>
        </p:blipFill>
        <p:spPr>
          <a:xfrm>
            <a:off x="9033997" y="7490275"/>
            <a:ext cx="3209925" cy="4629150"/>
          </a:xfrm>
          <a:prstGeom prst="rect">
            <a:avLst/>
          </a:prstGeom>
        </p:spPr>
      </p:pic>
      <p:sp>
        <p:nvSpPr>
          <p:cNvPr id="26" name="Rectángulo: esquinas redondeadas 25">
            <a:extLst>
              <a:ext uri="{FF2B5EF4-FFF2-40B4-BE49-F238E27FC236}">
                <a16:creationId xmlns:a16="http://schemas.microsoft.com/office/drawing/2014/main" id="{0F443EFA-EDED-C082-BCF4-A8DCF469C2AA}"/>
              </a:ext>
            </a:extLst>
          </p:cNvPr>
          <p:cNvSpPr/>
          <p:nvPr/>
        </p:nvSpPr>
        <p:spPr>
          <a:xfrm>
            <a:off x="13079059" y="8027392"/>
            <a:ext cx="1357675" cy="1949120"/>
          </a:xfrm>
          <a:prstGeom prst="roundRect">
            <a:avLst>
              <a:gd name="adj" fmla="val 70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Elipse 16">
            <a:extLst>
              <a:ext uri="{FF2B5EF4-FFF2-40B4-BE49-F238E27FC236}">
                <a16:creationId xmlns:a16="http://schemas.microsoft.com/office/drawing/2014/main" id="{D93824F1-FCFA-E05F-31A9-DF1EE819D554}"/>
              </a:ext>
            </a:extLst>
          </p:cNvPr>
          <p:cNvSpPr/>
          <p:nvPr/>
        </p:nvSpPr>
        <p:spPr>
          <a:xfrm>
            <a:off x="8203772" y="4697817"/>
            <a:ext cx="6295887" cy="6295887"/>
          </a:xfrm>
          <a:prstGeom prst="ellipse">
            <a:avLst/>
          </a:prstGeom>
          <a:gradFill flip="none" rotWithShape="1">
            <a:gsLst>
              <a:gs pos="13000">
                <a:srgbClr val="DDE5F4"/>
              </a:gs>
              <a:gs pos="48000">
                <a:schemeClr val="accent1">
                  <a:lumMod val="45000"/>
                  <a:lumOff val="55000"/>
                </a:schemeClr>
              </a:gs>
              <a:gs pos="87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CuadroTexto 31">
            <a:extLst>
              <a:ext uri="{FF2B5EF4-FFF2-40B4-BE49-F238E27FC236}">
                <a16:creationId xmlns:a16="http://schemas.microsoft.com/office/drawing/2014/main" id="{0C618C1F-4C98-4EE0-1B39-2E051279FBBF}"/>
              </a:ext>
            </a:extLst>
          </p:cNvPr>
          <p:cNvSpPr txBox="1"/>
          <p:nvPr/>
        </p:nvSpPr>
        <p:spPr>
          <a:xfrm>
            <a:off x="2387985" y="2365057"/>
            <a:ext cx="1760482" cy="746358"/>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t>
            </a:r>
            <a:r>
              <a:rPr kumimoji="0" lang="es-EC" sz="20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estión</a:t>
            </a:r>
            <a:r>
              <a:rPr kumimoji="0" lang="es-EC" sz="20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 de información estadística</a:t>
            </a:r>
          </a:p>
        </p:txBody>
      </p:sp>
      <p:sp>
        <p:nvSpPr>
          <p:cNvPr id="28" name="CuadroTexto 27">
            <a:extLst>
              <a:ext uri="{FF2B5EF4-FFF2-40B4-BE49-F238E27FC236}">
                <a16:creationId xmlns:a16="http://schemas.microsoft.com/office/drawing/2014/main" id="{0F5B3F30-A9D4-4FAF-A5C9-B94B35E64EDB}"/>
              </a:ext>
            </a:extLst>
          </p:cNvPr>
          <p:cNvSpPr txBox="1"/>
          <p:nvPr/>
        </p:nvSpPr>
        <p:spPr>
          <a:xfrm>
            <a:off x="9804899" y="4534178"/>
            <a:ext cx="2007833" cy="580287"/>
          </a:xfrm>
          <a:prstGeom prst="rect">
            <a:avLst/>
          </a:prstGeom>
          <a:noFill/>
        </p:spPr>
        <p:txBody>
          <a:bodyPr wrap="square">
            <a:spAutoFit/>
          </a:bodyPr>
          <a:lstStyle/>
          <a:p>
            <a:pPr marL="0" marR="0" lvl="0" indent="0" algn="ctr" defTabSz="914400" rtl="0" eaLnBrk="1" fontAlgn="auto" latinLnBrk="0" hangingPunct="1">
              <a:lnSpc>
                <a:spcPts val="1900"/>
              </a:lnSpc>
              <a:spcBef>
                <a:spcPts val="0"/>
              </a:spcBef>
              <a:spcAft>
                <a:spcPts val="1200"/>
              </a:spcAft>
              <a:buClr>
                <a:srgbClr val="000000"/>
              </a:buClr>
              <a:buSzTx/>
              <a:buFont typeface="Arial"/>
              <a:buNone/>
              <a:tabLst/>
              <a:defRPr/>
            </a:pPr>
            <a:r>
              <a:rPr kumimoji="0" lang="es-ES" sz="2400" b="0" i="0" u="none" strike="noStrike" kern="0" cap="none" spc="0" normalizeH="0" baseline="0" noProof="0" dirty="0">
                <a:ln>
                  <a:noFill/>
                </a:ln>
                <a:solidFill>
                  <a:srgbClr val="2C1C68"/>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Espacios de diálogo</a:t>
            </a:r>
          </a:p>
        </p:txBody>
      </p:sp>
      <p:cxnSp>
        <p:nvCxnSpPr>
          <p:cNvPr id="29" name="Conector recto 28">
            <a:extLst>
              <a:ext uri="{FF2B5EF4-FFF2-40B4-BE49-F238E27FC236}">
                <a16:creationId xmlns:a16="http://schemas.microsoft.com/office/drawing/2014/main" id="{EC901FF6-27B0-BFB9-BE13-8A460CB90DAE}"/>
              </a:ext>
            </a:extLst>
          </p:cNvPr>
          <p:cNvCxnSpPr/>
          <p:nvPr/>
        </p:nvCxnSpPr>
        <p:spPr>
          <a:xfrm>
            <a:off x="12264191" y="-1414454"/>
            <a:ext cx="0" cy="9169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BAA4C9EF-E55E-E189-62A8-A0B438AFA3B0}"/>
              </a:ext>
            </a:extLst>
          </p:cNvPr>
          <p:cNvCxnSpPr/>
          <p:nvPr/>
        </p:nvCxnSpPr>
        <p:spPr>
          <a:xfrm>
            <a:off x="1950090" y="6906126"/>
            <a:ext cx="13336969"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CuadroTexto 51">
            <a:extLst>
              <a:ext uri="{FF2B5EF4-FFF2-40B4-BE49-F238E27FC236}">
                <a16:creationId xmlns:a16="http://schemas.microsoft.com/office/drawing/2014/main" id="{464CF6B0-EDA1-1B2E-6AA2-68553DE20A93}"/>
              </a:ext>
            </a:extLst>
          </p:cNvPr>
          <p:cNvSpPr txBox="1"/>
          <p:nvPr/>
        </p:nvSpPr>
        <p:spPr>
          <a:xfrm>
            <a:off x="9368203" y="5181309"/>
            <a:ext cx="2642605" cy="1490152"/>
          </a:xfrm>
          <a:prstGeom prst="rect">
            <a:avLst/>
          </a:prstGeom>
          <a:noFill/>
        </p:spPr>
        <p:txBody>
          <a:bodyPr wrap="square">
            <a:spAutoFit/>
          </a:bodyPr>
          <a:lstStyle/>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4 talleres participativos con actores claves </a:t>
            </a:r>
          </a:p>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33 participantes de diferentes sectores</a:t>
            </a:r>
          </a:p>
          <a:p>
            <a:pPr marL="0" marR="0" lvl="0" indent="0" algn="ctr" defTabSz="914400" rtl="0" eaLnBrk="1" fontAlgn="auto" latinLnBrk="0" hangingPunct="1">
              <a:lnSpc>
                <a:spcPts val="1700"/>
              </a:lnSpc>
              <a:spcBef>
                <a:spcPts val="0"/>
              </a:spcBef>
              <a:spcAft>
                <a:spcPts val="1200"/>
              </a:spcAft>
              <a:buClr>
                <a:srgbClr val="000000"/>
              </a:buClr>
              <a:buSzTx/>
              <a:buFont typeface="Arial"/>
              <a:buNone/>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Información de Gobiernos Locales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grpSp>
        <p:nvGrpSpPr>
          <p:cNvPr id="7" name="Grupo 6">
            <a:extLst>
              <a:ext uri="{FF2B5EF4-FFF2-40B4-BE49-F238E27FC236}">
                <a16:creationId xmlns:a16="http://schemas.microsoft.com/office/drawing/2014/main" id="{EF4F0738-2319-9A4B-A1CF-A4569329C51C}"/>
              </a:ext>
            </a:extLst>
          </p:cNvPr>
          <p:cNvGrpSpPr/>
          <p:nvPr/>
        </p:nvGrpSpPr>
        <p:grpSpPr>
          <a:xfrm>
            <a:off x="10516689" y="714841"/>
            <a:ext cx="1533600" cy="465314"/>
            <a:chOff x="10516689" y="714841"/>
            <a:chExt cx="1533600" cy="465314"/>
          </a:xfrm>
        </p:grpSpPr>
        <p:pic>
          <p:nvPicPr>
            <p:cNvPr id="8" name="Imagen 7">
              <a:extLst>
                <a:ext uri="{FF2B5EF4-FFF2-40B4-BE49-F238E27FC236}">
                  <a16:creationId xmlns:a16="http://schemas.microsoft.com/office/drawing/2014/main" id="{6F19A9A5-626B-A33E-7D90-6E799CA70568}"/>
                </a:ext>
              </a:extLst>
            </p:cNvPr>
            <p:cNvPicPr>
              <a:picLocks noChangeAspect="1"/>
            </p:cNvPicPr>
            <p:nvPr/>
          </p:nvPicPr>
          <p:blipFill rotWithShape="1">
            <a:blip r:embed="rId16"/>
            <a:srcRect t="10946" b="21705"/>
            <a:stretch/>
          </p:blipFill>
          <p:spPr>
            <a:xfrm>
              <a:off x="10516689" y="714841"/>
              <a:ext cx="1533600" cy="465314"/>
            </a:xfrm>
            <a:prstGeom prst="rect">
              <a:avLst/>
            </a:prstGeom>
          </p:spPr>
        </p:pic>
        <p:pic>
          <p:nvPicPr>
            <p:cNvPr id="24" name="Imagen 23">
              <a:extLst>
                <a:ext uri="{FF2B5EF4-FFF2-40B4-BE49-F238E27FC236}">
                  <a16:creationId xmlns:a16="http://schemas.microsoft.com/office/drawing/2014/main" id="{935733D2-6AB8-B968-75A3-61E0BB8E45C2}"/>
                </a:ext>
              </a:extLst>
            </p:cNvPr>
            <p:cNvPicPr>
              <a:picLocks noChangeAspect="1"/>
            </p:cNvPicPr>
            <p:nvPr/>
          </p:nvPicPr>
          <p:blipFill>
            <a:blip r:embed="rId17"/>
            <a:stretch>
              <a:fillRect/>
            </a:stretch>
          </p:blipFill>
          <p:spPr>
            <a:xfrm>
              <a:off x="10564156" y="898582"/>
              <a:ext cx="107075" cy="128489"/>
            </a:xfrm>
            <a:prstGeom prst="rect">
              <a:avLst/>
            </a:prstGeom>
          </p:spPr>
        </p:pic>
      </p:grpSp>
      <p:pic>
        <p:nvPicPr>
          <p:cNvPr id="25" name="Imagen 24">
            <a:extLst>
              <a:ext uri="{FF2B5EF4-FFF2-40B4-BE49-F238E27FC236}">
                <a16:creationId xmlns:a16="http://schemas.microsoft.com/office/drawing/2014/main" id="{B060CBD0-CCC3-CB90-09CA-0D821D460D14}"/>
              </a:ext>
            </a:extLst>
          </p:cNvPr>
          <p:cNvPicPr>
            <a:picLocks noChangeAspect="1"/>
          </p:cNvPicPr>
          <p:nvPr/>
        </p:nvPicPr>
        <p:blipFill rotWithShape="1">
          <a:blip r:embed="rId18"/>
          <a:srcRect l="17595" t="10733" r="16482" b="71751"/>
          <a:stretch/>
        </p:blipFill>
        <p:spPr>
          <a:xfrm>
            <a:off x="87567" y="6162010"/>
            <a:ext cx="2552014" cy="678051"/>
          </a:xfrm>
          <a:prstGeom prst="rect">
            <a:avLst/>
          </a:prstGeom>
        </p:spPr>
      </p:pic>
    </p:spTree>
    <p:extLst>
      <p:ext uri="{BB962C8B-B14F-4D97-AF65-F5344CB8AC3E}">
        <p14:creationId xmlns:p14="http://schemas.microsoft.com/office/powerpoint/2010/main" val="2453078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65D69CA-D36F-6256-F716-2064AE9AA285}"/>
              </a:ext>
            </a:extLst>
          </p:cNvPr>
          <p:cNvSpPr/>
          <p:nvPr/>
        </p:nvSpPr>
        <p:spPr>
          <a:xfrm>
            <a:off x="-24939" y="-7887771"/>
            <a:ext cx="9715500" cy="6858000"/>
          </a:xfrm>
          <a:prstGeom prst="rect">
            <a:avLst/>
          </a:prstGeom>
          <a:gradFill flip="none" rotWithShape="1">
            <a:gsLst>
              <a:gs pos="3670">
                <a:schemeClr val="bg1">
                  <a:alpha val="0"/>
                </a:schemeClr>
              </a:gs>
              <a:gs pos="56000">
                <a:schemeClr val="accent1">
                  <a:lumMod val="5000"/>
                  <a:lumOff val="95000"/>
                </a:schemeClr>
              </a:gs>
              <a:gs pos="100000">
                <a:srgbClr val="68C5E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ángulo 1">
            <a:extLst>
              <a:ext uri="{FF2B5EF4-FFF2-40B4-BE49-F238E27FC236}">
                <a16:creationId xmlns:a16="http://schemas.microsoft.com/office/drawing/2014/main" id="{FA80873D-BCBB-490C-354A-2055F7B188B3}"/>
              </a:ext>
            </a:extLst>
          </p:cNvPr>
          <p:cNvSpPr/>
          <p:nvPr/>
        </p:nvSpPr>
        <p:spPr>
          <a:xfrm>
            <a:off x="2022197" y="2823084"/>
            <a:ext cx="10169804" cy="1339918"/>
          </a:xfrm>
          <a:prstGeom prst="rect">
            <a:avLst/>
          </a:prstGeom>
          <a:gradFill>
            <a:gsLst>
              <a:gs pos="26000">
                <a:srgbClr val="009DDA"/>
              </a:gs>
              <a:gs pos="60000">
                <a:srgbClr val="009DDA"/>
              </a:gs>
              <a:gs pos="73000">
                <a:srgbClr val="009DDA">
                  <a:alpha val="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5121DDD2-F260-1195-7380-ADD768909BAD}"/>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ángulo 9">
            <a:extLst>
              <a:ext uri="{FF2B5EF4-FFF2-40B4-BE49-F238E27FC236}">
                <a16:creationId xmlns:a16="http://schemas.microsoft.com/office/drawing/2014/main" id="{C556DC3F-8430-0962-E137-1E2D26A70B76}"/>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ángulo 11">
            <a:extLst>
              <a:ext uri="{FF2B5EF4-FFF2-40B4-BE49-F238E27FC236}">
                <a16:creationId xmlns:a16="http://schemas.microsoft.com/office/drawing/2014/main" id="{55774E2C-E4C6-3DB0-9492-AA9817C9D4AF}"/>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ángulo 12">
            <a:extLst>
              <a:ext uri="{FF2B5EF4-FFF2-40B4-BE49-F238E27FC236}">
                <a16:creationId xmlns:a16="http://schemas.microsoft.com/office/drawing/2014/main" id="{E67F758A-3D32-8DEB-8A0F-48F3C818B03E}"/>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9" name="Grupo 18">
            <a:extLst>
              <a:ext uri="{FF2B5EF4-FFF2-40B4-BE49-F238E27FC236}">
                <a16:creationId xmlns:a16="http://schemas.microsoft.com/office/drawing/2014/main" id="{A1068D54-C0ED-4E95-BBDB-A6DBDC33C037}"/>
              </a:ext>
            </a:extLst>
          </p:cNvPr>
          <p:cNvGrpSpPr/>
          <p:nvPr/>
        </p:nvGrpSpPr>
        <p:grpSpPr>
          <a:xfrm>
            <a:off x="5260418" y="3102787"/>
            <a:ext cx="5371776" cy="830997"/>
            <a:chOff x="6552611" y="1144576"/>
            <a:chExt cx="6619649" cy="830997"/>
          </a:xfrm>
        </p:grpSpPr>
        <p:sp>
          <p:nvSpPr>
            <p:cNvPr id="21" name="TextBox 9">
              <a:hlinkClick r:id="rId2" action="ppaction://hlinksldjump"/>
              <a:extLst>
                <a:ext uri="{FF2B5EF4-FFF2-40B4-BE49-F238E27FC236}">
                  <a16:creationId xmlns:a16="http://schemas.microsoft.com/office/drawing/2014/main" id="{49FD1184-563E-29AE-CBB8-AE54AA6734CD}"/>
                </a:ext>
              </a:extLst>
            </p:cNvPr>
            <p:cNvSpPr txBox="1"/>
            <p:nvPr/>
          </p:nvSpPr>
          <p:spPr>
            <a:xfrm>
              <a:off x="6552611" y="1281517"/>
              <a:ext cx="803599" cy="584775"/>
            </a:xfrm>
            <a:prstGeom prst="rect">
              <a:avLst/>
            </a:prstGeom>
            <a:solidFill>
              <a:srgbClr val="68C5E9"/>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3200" b="1" i="0" u="none" strike="noStrike" kern="0" cap="none" spc="0" normalizeH="0" baseline="0" noProof="0" dirty="0">
                  <a:ln>
                    <a:noFill/>
                  </a:ln>
                  <a:solidFill>
                    <a:srgbClr val="FFFFFF"/>
                  </a:solidFill>
                  <a:effectLst/>
                  <a:uLnTx/>
                  <a:uFillTx/>
                  <a:latin typeface="Arial"/>
                  <a:cs typeface="Arial" pitchFamily="34" charset="0"/>
                  <a:sym typeface="Arial"/>
                </a:rPr>
                <a:t>03</a:t>
              </a:r>
              <a:endParaRPr kumimoji="0" lang="ko-KR" altLang="en-US" sz="3200" b="1" i="0" u="none" strike="noStrike" kern="0" cap="none" spc="0" normalizeH="0" baseline="0" noProof="0" dirty="0">
                <a:ln>
                  <a:noFill/>
                </a:ln>
                <a:solidFill>
                  <a:srgbClr val="FFFFFF"/>
                </a:solidFill>
                <a:effectLst/>
                <a:uLnTx/>
                <a:uFillTx/>
                <a:latin typeface="Arial"/>
                <a:cs typeface="Arial" pitchFamily="34" charset="0"/>
                <a:sym typeface="Arial"/>
              </a:endParaRPr>
            </a:p>
          </p:txBody>
        </p:sp>
        <p:sp>
          <p:nvSpPr>
            <p:cNvPr id="22" name="TextBox 16">
              <a:extLst>
                <a:ext uri="{FF2B5EF4-FFF2-40B4-BE49-F238E27FC236}">
                  <a16:creationId xmlns:a16="http://schemas.microsoft.com/office/drawing/2014/main" id="{B527DF2F-5901-52AF-10B2-75C0A07A9A92}"/>
                </a:ext>
              </a:extLst>
            </p:cNvPr>
            <p:cNvSpPr txBox="1"/>
            <p:nvPr/>
          </p:nvSpPr>
          <p:spPr>
            <a:xfrm>
              <a:off x="7435728" y="1144576"/>
              <a:ext cx="57365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altLang="ko-KR" sz="4800" b="1" i="0" u="none" strike="noStrike" kern="0" cap="none" spc="0" normalizeH="0" baseline="0" noProof="0" dirty="0">
                  <a:ln>
                    <a:noFill/>
                  </a:ln>
                  <a:solidFill>
                    <a:srgbClr val="FFFFFF"/>
                  </a:solidFill>
                  <a:effectLst/>
                  <a:uLnTx/>
                  <a:uFillTx/>
                  <a:latin typeface="Barlow Condensed" panose="00000506000000000000" pitchFamily="2" charset="0"/>
                  <a:cs typeface="Arial" pitchFamily="34" charset="0"/>
                  <a:sym typeface="Arial"/>
                </a:rPr>
                <a:t>Resultados</a:t>
              </a:r>
            </a:p>
          </p:txBody>
        </p:sp>
      </p:grpSp>
      <p:pic>
        <p:nvPicPr>
          <p:cNvPr id="25" name="Imagen 24">
            <a:extLst>
              <a:ext uri="{FF2B5EF4-FFF2-40B4-BE49-F238E27FC236}">
                <a16:creationId xmlns:a16="http://schemas.microsoft.com/office/drawing/2014/main" id="{1435938A-67FD-F3C8-B20B-B2E1A2E53371}"/>
              </a:ext>
            </a:extLst>
          </p:cNvPr>
          <p:cNvPicPr>
            <a:picLocks noChangeAspect="1"/>
          </p:cNvPicPr>
          <p:nvPr/>
        </p:nvPicPr>
        <p:blipFill>
          <a:blip r:embed="rId3"/>
          <a:stretch>
            <a:fillRect/>
          </a:stretch>
        </p:blipFill>
        <p:spPr>
          <a:xfrm>
            <a:off x="9406428" y="6274656"/>
            <a:ext cx="2693198" cy="553998"/>
          </a:xfrm>
          <a:prstGeom prst="rect">
            <a:avLst/>
          </a:prstGeom>
        </p:spPr>
      </p:pic>
      <p:pic>
        <p:nvPicPr>
          <p:cNvPr id="8" name="Imagen 7">
            <a:extLst>
              <a:ext uri="{FF2B5EF4-FFF2-40B4-BE49-F238E27FC236}">
                <a16:creationId xmlns:a16="http://schemas.microsoft.com/office/drawing/2014/main" id="{B1B78739-F4FB-98BC-FCCD-36786E014EFD}"/>
              </a:ext>
            </a:extLst>
          </p:cNvPr>
          <p:cNvPicPr>
            <a:picLocks noChangeAspect="1"/>
          </p:cNvPicPr>
          <p:nvPr/>
        </p:nvPicPr>
        <p:blipFill>
          <a:blip r:embed="rId4"/>
          <a:stretch>
            <a:fillRect/>
          </a:stretch>
        </p:blipFill>
        <p:spPr>
          <a:xfrm>
            <a:off x="-2166647" y="-134767"/>
            <a:ext cx="7188796" cy="7188796"/>
          </a:xfrm>
          <a:prstGeom prst="rect">
            <a:avLst/>
          </a:prstGeom>
        </p:spPr>
      </p:pic>
      <p:sp>
        <p:nvSpPr>
          <p:cNvPr id="4" name="Elipse 3">
            <a:extLst>
              <a:ext uri="{FF2B5EF4-FFF2-40B4-BE49-F238E27FC236}">
                <a16:creationId xmlns:a16="http://schemas.microsoft.com/office/drawing/2014/main" id="{5E124868-15BF-5B15-8E69-0C49DF914DC2}"/>
              </a:ext>
            </a:extLst>
          </p:cNvPr>
          <p:cNvSpPr/>
          <p:nvPr/>
        </p:nvSpPr>
        <p:spPr>
          <a:xfrm rot="8858102">
            <a:off x="-2214773" y="-158830"/>
            <a:ext cx="7188796" cy="7188796"/>
          </a:xfrm>
          <a:prstGeom prst="ellipse">
            <a:avLst/>
          </a:prstGeom>
          <a:gradFill>
            <a:gsLst>
              <a:gs pos="36000">
                <a:schemeClr val="bg1">
                  <a:alpha val="94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 name="Imagen 14">
            <a:extLst>
              <a:ext uri="{FF2B5EF4-FFF2-40B4-BE49-F238E27FC236}">
                <a16:creationId xmlns:a16="http://schemas.microsoft.com/office/drawing/2014/main" id="{F82B8DC0-38DA-4E31-A50A-66770ECAB8A4}"/>
              </a:ext>
            </a:extLst>
          </p:cNvPr>
          <p:cNvPicPr>
            <a:picLocks noChangeAspect="1"/>
          </p:cNvPicPr>
          <p:nvPr/>
        </p:nvPicPr>
        <p:blipFill>
          <a:blip r:embed="rId5"/>
          <a:stretch>
            <a:fillRect/>
          </a:stretch>
        </p:blipFill>
        <p:spPr>
          <a:xfrm>
            <a:off x="99808" y="2695544"/>
            <a:ext cx="3040660" cy="1521485"/>
          </a:xfrm>
          <a:prstGeom prst="rect">
            <a:avLst/>
          </a:prstGeom>
        </p:spPr>
      </p:pic>
      <p:sp>
        <p:nvSpPr>
          <p:cNvPr id="6" name="CuadroTexto 5">
            <a:extLst>
              <a:ext uri="{FF2B5EF4-FFF2-40B4-BE49-F238E27FC236}">
                <a16:creationId xmlns:a16="http://schemas.microsoft.com/office/drawing/2014/main" id="{194EECE4-300E-CDDD-9FC3-0CBB34AF8D04}"/>
              </a:ext>
            </a:extLst>
          </p:cNvPr>
          <p:cNvSpPr txBox="1"/>
          <p:nvPr/>
        </p:nvSpPr>
        <p:spPr>
          <a:xfrm>
            <a:off x="5406923" y="1436351"/>
            <a:ext cx="6642043" cy="913070"/>
          </a:xfrm>
          <a:prstGeom prst="rect">
            <a:avLst/>
          </a:prstGeom>
          <a:noFill/>
        </p:spPr>
        <p:txBody>
          <a:bodyPr wrap="square" rtlCol="0">
            <a:spAutoFit/>
          </a:bodyPr>
          <a:lstStyle/>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17" name="Imagen 16">
            <a:extLst>
              <a:ext uri="{FF2B5EF4-FFF2-40B4-BE49-F238E27FC236}">
                <a16:creationId xmlns:a16="http://schemas.microsoft.com/office/drawing/2014/main" id="{9618AE36-5483-4989-B7C0-10B48AFB691D}"/>
              </a:ext>
            </a:extLst>
          </p:cNvPr>
          <p:cNvPicPr>
            <a:picLocks noChangeAspect="1"/>
          </p:cNvPicPr>
          <p:nvPr/>
        </p:nvPicPr>
        <p:blipFill rotWithShape="1">
          <a:blip r:embed="rId6"/>
          <a:srcRect t="10946" b="21705"/>
          <a:stretch/>
        </p:blipFill>
        <p:spPr>
          <a:xfrm>
            <a:off x="9821187" y="2219394"/>
            <a:ext cx="2131200" cy="646634"/>
          </a:xfrm>
          <a:prstGeom prst="rect">
            <a:avLst/>
          </a:prstGeom>
        </p:spPr>
      </p:pic>
      <p:pic>
        <p:nvPicPr>
          <p:cNvPr id="3" name="Imagen 2">
            <a:extLst>
              <a:ext uri="{FF2B5EF4-FFF2-40B4-BE49-F238E27FC236}">
                <a16:creationId xmlns:a16="http://schemas.microsoft.com/office/drawing/2014/main" id="{7BE4EEB4-7201-619D-602F-64AC41298CD3}"/>
              </a:ext>
            </a:extLst>
          </p:cNvPr>
          <p:cNvPicPr>
            <a:picLocks noChangeAspect="1"/>
          </p:cNvPicPr>
          <p:nvPr/>
        </p:nvPicPr>
        <p:blipFill>
          <a:blip r:embed="rId7"/>
          <a:stretch>
            <a:fillRect/>
          </a:stretch>
        </p:blipFill>
        <p:spPr>
          <a:xfrm>
            <a:off x="9893692" y="2483574"/>
            <a:ext cx="129561" cy="155472"/>
          </a:xfrm>
          <a:prstGeom prst="rect">
            <a:avLst/>
          </a:prstGeom>
        </p:spPr>
      </p:pic>
    </p:spTree>
    <p:extLst>
      <p:ext uri="{BB962C8B-B14F-4D97-AF65-F5344CB8AC3E}">
        <p14:creationId xmlns:p14="http://schemas.microsoft.com/office/powerpoint/2010/main" val="461065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sp>
        <p:nvSpPr>
          <p:cNvPr id="145" name="Rectángulo 144">
            <a:extLst>
              <a:ext uri="{FF2B5EF4-FFF2-40B4-BE49-F238E27FC236}">
                <a16:creationId xmlns:a16="http://schemas.microsoft.com/office/drawing/2014/main" id="{13D3E3A7-17F8-440B-AE72-2E2E71A11F0F}"/>
              </a:ext>
            </a:extLst>
          </p:cNvPr>
          <p:cNvSpPr/>
          <p:nvPr/>
        </p:nvSpPr>
        <p:spPr>
          <a:xfrm>
            <a:off x="0" y="0"/>
            <a:ext cx="9715500" cy="6858000"/>
          </a:xfrm>
          <a:prstGeom prst="rect">
            <a:avLst/>
          </a:prstGeom>
          <a:gradFill flip="none" rotWithShape="1">
            <a:gsLst>
              <a:gs pos="100000">
                <a:srgbClr val="E8F6FC"/>
              </a:gs>
              <a:gs pos="3670">
                <a:schemeClr val="bg1">
                  <a:alpha val="0"/>
                </a:schemeClr>
              </a:gs>
              <a:gs pos="65000">
                <a:schemeClr val="accent1">
                  <a:lumMod val="5000"/>
                  <a:lumOff val="9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Rectángulo 24">
            <a:extLst>
              <a:ext uri="{FF2B5EF4-FFF2-40B4-BE49-F238E27FC236}">
                <a16:creationId xmlns:a16="http://schemas.microsoft.com/office/drawing/2014/main" id="{5F06DACC-3EA3-40F5-BC65-23FF69EECF62}"/>
              </a:ext>
            </a:extLst>
          </p:cNvPr>
          <p:cNvSpPr/>
          <p:nvPr/>
        </p:nvSpPr>
        <p:spPr>
          <a:xfrm>
            <a:off x="-306723" y="-2058869"/>
            <a:ext cx="12175410" cy="918000"/>
          </a:xfrm>
          <a:prstGeom prst="rect">
            <a:avLst/>
          </a:prstGeom>
          <a:gradFill flip="none" rotWithShape="1">
            <a:gsLst>
              <a:gs pos="26000">
                <a:srgbClr val="009DDA"/>
              </a:gs>
              <a:gs pos="60000">
                <a:srgbClr val="009DDA"/>
              </a:gs>
              <a:gs pos="20000">
                <a:srgbClr val="009DDA">
                  <a:alpha val="0"/>
                </a:srgbClr>
              </a:gs>
              <a:gs pos="83000">
                <a:srgbClr val="009DDA">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4867497"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Información estadística para el ENV 2024</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5" name="Freeform 6">
            <a:extLst>
              <a:ext uri="{FF2B5EF4-FFF2-40B4-BE49-F238E27FC236}">
                <a16:creationId xmlns:a16="http://schemas.microsoft.com/office/drawing/2014/main" id="{FBF33839-407D-E35C-92BF-9D825435D253}"/>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CuadroTexto 147">
            <a:extLst>
              <a:ext uri="{FF2B5EF4-FFF2-40B4-BE49-F238E27FC236}">
                <a16:creationId xmlns:a16="http://schemas.microsoft.com/office/drawing/2014/main" id="{359DF80A-6520-4ABF-B5AA-76CCB602773E}"/>
              </a:ext>
            </a:extLst>
          </p:cNvPr>
          <p:cNvSpPr txBox="1"/>
          <p:nvPr/>
        </p:nvSpPr>
        <p:spPr>
          <a:xfrm>
            <a:off x="3787340" y="-1816596"/>
            <a:ext cx="5466560" cy="374461"/>
          </a:xfrm>
          <a:prstGeom prst="rect">
            <a:avLst/>
          </a:prstGeom>
          <a:noFill/>
        </p:spPr>
        <p:txBody>
          <a:bodyPr wrap="square" rtlCol="0">
            <a:spAutoFit/>
          </a:bodyPr>
          <a:lstStyle/>
          <a:p>
            <a:pPr marL="0" marR="0" lvl="0" indent="0" algn="r" defTabSz="914400" rtl="0" eaLnBrk="1" fontAlgn="auto" latinLnBrk="0" hangingPunct="1">
              <a:lnSpc>
                <a:spcPts val="22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Examen Nacional  Voluntario 2024</a:t>
            </a:r>
          </a:p>
        </p:txBody>
      </p:sp>
      <p:pic>
        <p:nvPicPr>
          <p:cNvPr id="76" name="Imagen 75">
            <a:extLst>
              <a:ext uri="{FF2B5EF4-FFF2-40B4-BE49-F238E27FC236}">
                <a16:creationId xmlns:a16="http://schemas.microsoft.com/office/drawing/2014/main" id="{59610C22-D69A-4416-9A65-3FD5F2FE4E4D}"/>
              </a:ext>
            </a:extLst>
          </p:cNvPr>
          <p:cNvPicPr>
            <a:picLocks noChangeAspect="1"/>
          </p:cNvPicPr>
          <p:nvPr/>
        </p:nvPicPr>
        <p:blipFill>
          <a:blip r:embed="rId3"/>
          <a:stretch>
            <a:fillRect/>
          </a:stretch>
        </p:blipFill>
        <p:spPr>
          <a:xfrm>
            <a:off x="2524176" y="1001506"/>
            <a:ext cx="900000" cy="900000"/>
          </a:xfrm>
          <a:prstGeom prst="roundRect">
            <a:avLst>
              <a:gd name="adj" fmla="val 16667"/>
            </a:avLst>
          </a:prstGeom>
          <a:ln>
            <a:noFill/>
          </a:ln>
          <a:effectLst/>
        </p:spPr>
      </p:pic>
      <p:pic>
        <p:nvPicPr>
          <p:cNvPr id="77" name="Imagen 76">
            <a:extLst>
              <a:ext uri="{FF2B5EF4-FFF2-40B4-BE49-F238E27FC236}">
                <a16:creationId xmlns:a16="http://schemas.microsoft.com/office/drawing/2014/main" id="{67074370-1493-44A2-8841-5ABE3983D293}"/>
              </a:ext>
            </a:extLst>
          </p:cNvPr>
          <p:cNvPicPr>
            <a:picLocks noChangeAspect="1"/>
          </p:cNvPicPr>
          <p:nvPr/>
        </p:nvPicPr>
        <p:blipFill>
          <a:blip r:embed="rId4"/>
          <a:stretch>
            <a:fillRect/>
          </a:stretch>
        </p:blipFill>
        <p:spPr>
          <a:xfrm>
            <a:off x="4947128" y="1001506"/>
            <a:ext cx="900000" cy="900000"/>
          </a:xfrm>
          <a:prstGeom prst="roundRect">
            <a:avLst>
              <a:gd name="adj" fmla="val 16667"/>
            </a:avLst>
          </a:prstGeom>
          <a:ln>
            <a:noFill/>
          </a:ln>
          <a:effectLst/>
        </p:spPr>
      </p:pic>
      <p:pic>
        <p:nvPicPr>
          <p:cNvPr id="78" name="Imagen 77">
            <a:extLst>
              <a:ext uri="{FF2B5EF4-FFF2-40B4-BE49-F238E27FC236}">
                <a16:creationId xmlns:a16="http://schemas.microsoft.com/office/drawing/2014/main" id="{54F0D94D-B695-4C91-96E4-EC8D35979577}"/>
              </a:ext>
            </a:extLst>
          </p:cNvPr>
          <p:cNvPicPr>
            <a:picLocks noChangeAspect="1"/>
          </p:cNvPicPr>
          <p:nvPr/>
        </p:nvPicPr>
        <p:blipFill>
          <a:blip r:embed="rId5"/>
          <a:stretch>
            <a:fillRect/>
          </a:stretch>
        </p:blipFill>
        <p:spPr>
          <a:xfrm>
            <a:off x="7404348" y="1001506"/>
            <a:ext cx="900000" cy="900000"/>
          </a:xfrm>
          <a:prstGeom prst="roundRect">
            <a:avLst>
              <a:gd name="adj" fmla="val 16667"/>
            </a:avLst>
          </a:prstGeom>
          <a:ln>
            <a:noFill/>
          </a:ln>
          <a:effectLst/>
        </p:spPr>
      </p:pic>
      <p:pic>
        <p:nvPicPr>
          <p:cNvPr id="79" name="Imagen 78">
            <a:extLst>
              <a:ext uri="{FF2B5EF4-FFF2-40B4-BE49-F238E27FC236}">
                <a16:creationId xmlns:a16="http://schemas.microsoft.com/office/drawing/2014/main" id="{E5091987-9094-43D9-AA79-92CB8FA83B61}"/>
              </a:ext>
            </a:extLst>
          </p:cNvPr>
          <p:cNvPicPr>
            <a:picLocks noChangeAspect="1"/>
          </p:cNvPicPr>
          <p:nvPr/>
        </p:nvPicPr>
        <p:blipFill>
          <a:blip r:embed="rId6"/>
          <a:stretch>
            <a:fillRect/>
          </a:stretch>
        </p:blipFill>
        <p:spPr>
          <a:xfrm>
            <a:off x="9873182" y="1001506"/>
            <a:ext cx="900000" cy="900000"/>
          </a:xfrm>
          <a:prstGeom prst="roundRect">
            <a:avLst>
              <a:gd name="adj" fmla="val 16667"/>
            </a:avLst>
          </a:prstGeom>
          <a:ln>
            <a:noFill/>
          </a:ln>
          <a:effectLst/>
        </p:spPr>
      </p:pic>
      <p:pic>
        <p:nvPicPr>
          <p:cNvPr id="80" name="Imagen 79">
            <a:extLst>
              <a:ext uri="{FF2B5EF4-FFF2-40B4-BE49-F238E27FC236}">
                <a16:creationId xmlns:a16="http://schemas.microsoft.com/office/drawing/2014/main" id="{9C5268AC-4190-440A-9F0E-1D2E52CD2FD6}"/>
              </a:ext>
            </a:extLst>
          </p:cNvPr>
          <p:cNvPicPr>
            <a:picLocks noChangeAspect="1"/>
          </p:cNvPicPr>
          <p:nvPr/>
        </p:nvPicPr>
        <p:blipFill>
          <a:blip r:embed="rId7"/>
          <a:stretch>
            <a:fillRect/>
          </a:stretch>
        </p:blipFill>
        <p:spPr>
          <a:xfrm>
            <a:off x="147274" y="2543653"/>
            <a:ext cx="900000" cy="900000"/>
          </a:xfrm>
          <a:prstGeom prst="roundRect">
            <a:avLst>
              <a:gd name="adj" fmla="val 16667"/>
            </a:avLst>
          </a:prstGeom>
          <a:ln>
            <a:noFill/>
          </a:ln>
          <a:effectLst/>
        </p:spPr>
      </p:pic>
      <p:pic>
        <p:nvPicPr>
          <p:cNvPr id="81" name="Imagen 80">
            <a:extLst>
              <a:ext uri="{FF2B5EF4-FFF2-40B4-BE49-F238E27FC236}">
                <a16:creationId xmlns:a16="http://schemas.microsoft.com/office/drawing/2014/main" id="{055D3A1F-456A-4903-B468-47FB37ABCDBF}"/>
              </a:ext>
            </a:extLst>
          </p:cNvPr>
          <p:cNvPicPr>
            <a:picLocks noChangeAspect="1"/>
          </p:cNvPicPr>
          <p:nvPr/>
        </p:nvPicPr>
        <p:blipFill>
          <a:blip r:embed="rId8"/>
          <a:stretch>
            <a:fillRect/>
          </a:stretch>
        </p:blipFill>
        <p:spPr>
          <a:xfrm>
            <a:off x="2524176" y="2543653"/>
            <a:ext cx="900000" cy="900000"/>
          </a:xfrm>
          <a:prstGeom prst="roundRect">
            <a:avLst>
              <a:gd name="adj" fmla="val 16667"/>
            </a:avLst>
          </a:prstGeom>
          <a:ln>
            <a:noFill/>
          </a:ln>
          <a:effectLst/>
        </p:spPr>
      </p:pic>
      <p:pic>
        <p:nvPicPr>
          <p:cNvPr id="82" name="Imagen 81">
            <a:extLst>
              <a:ext uri="{FF2B5EF4-FFF2-40B4-BE49-F238E27FC236}">
                <a16:creationId xmlns:a16="http://schemas.microsoft.com/office/drawing/2014/main" id="{9700FD91-4055-46B8-BDF3-8E25FD87D358}"/>
              </a:ext>
            </a:extLst>
          </p:cNvPr>
          <p:cNvPicPr>
            <a:picLocks noChangeAspect="1"/>
          </p:cNvPicPr>
          <p:nvPr/>
        </p:nvPicPr>
        <p:blipFill>
          <a:blip r:embed="rId9"/>
          <a:stretch>
            <a:fillRect/>
          </a:stretch>
        </p:blipFill>
        <p:spPr>
          <a:xfrm>
            <a:off x="4947128" y="2543653"/>
            <a:ext cx="900000" cy="900000"/>
          </a:xfrm>
          <a:prstGeom prst="roundRect">
            <a:avLst>
              <a:gd name="adj" fmla="val 16667"/>
            </a:avLst>
          </a:prstGeom>
          <a:ln>
            <a:noFill/>
          </a:ln>
          <a:effectLst/>
        </p:spPr>
      </p:pic>
      <p:pic>
        <p:nvPicPr>
          <p:cNvPr id="83" name="Imagen 82">
            <a:extLst>
              <a:ext uri="{FF2B5EF4-FFF2-40B4-BE49-F238E27FC236}">
                <a16:creationId xmlns:a16="http://schemas.microsoft.com/office/drawing/2014/main" id="{95F303E3-399B-4E57-8F8E-8782A3412D20}"/>
              </a:ext>
            </a:extLst>
          </p:cNvPr>
          <p:cNvPicPr>
            <a:picLocks noChangeAspect="1"/>
          </p:cNvPicPr>
          <p:nvPr/>
        </p:nvPicPr>
        <p:blipFill>
          <a:blip r:embed="rId10"/>
          <a:stretch>
            <a:fillRect/>
          </a:stretch>
        </p:blipFill>
        <p:spPr>
          <a:xfrm>
            <a:off x="7404348" y="2543653"/>
            <a:ext cx="900000" cy="900000"/>
          </a:xfrm>
          <a:prstGeom prst="roundRect">
            <a:avLst>
              <a:gd name="adj" fmla="val 16667"/>
            </a:avLst>
          </a:prstGeom>
          <a:ln>
            <a:noFill/>
          </a:ln>
          <a:effectLst/>
        </p:spPr>
      </p:pic>
      <p:pic>
        <p:nvPicPr>
          <p:cNvPr id="84" name="Imagen 83">
            <a:extLst>
              <a:ext uri="{FF2B5EF4-FFF2-40B4-BE49-F238E27FC236}">
                <a16:creationId xmlns:a16="http://schemas.microsoft.com/office/drawing/2014/main" id="{05A2189B-C13B-4098-8D57-ED4804FCD9DA}"/>
              </a:ext>
            </a:extLst>
          </p:cNvPr>
          <p:cNvPicPr>
            <a:picLocks noChangeAspect="1"/>
          </p:cNvPicPr>
          <p:nvPr/>
        </p:nvPicPr>
        <p:blipFill>
          <a:blip r:embed="rId11"/>
          <a:stretch>
            <a:fillRect/>
          </a:stretch>
        </p:blipFill>
        <p:spPr>
          <a:xfrm>
            <a:off x="9873182" y="2543653"/>
            <a:ext cx="900000" cy="900000"/>
          </a:xfrm>
          <a:prstGeom prst="roundRect">
            <a:avLst>
              <a:gd name="adj" fmla="val 16667"/>
            </a:avLst>
          </a:prstGeom>
          <a:ln>
            <a:noFill/>
          </a:ln>
          <a:effectLst/>
        </p:spPr>
      </p:pic>
      <p:pic>
        <p:nvPicPr>
          <p:cNvPr id="85" name="Imagen 84">
            <a:extLst>
              <a:ext uri="{FF2B5EF4-FFF2-40B4-BE49-F238E27FC236}">
                <a16:creationId xmlns:a16="http://schemas.microsoft.com/office/drawing/2014/main" id="{50173770-0B2E-4615-8BD1-986AC269F075}"/>
              </a:ext>
            </a:extLst>
          </p:cNvPr>
          <p:cNvPicPr>
            <a:picLocks noChangeAspect="1"/>
          </p:cNvPicPr>
          <p:nvPr/>
        </p:nvPicPr>
        <p:blipFill>
          <a:blip r:embed="rId12"/>
          <a:stretch>
            <a:fillRect/>
          </a:stretch>
        </p:blipFill>
        <p:spPr>
          <a:xfrm>
            <a:off x="147274" y="4071280"/>
            <a:ext cx="900000" cy="900000"/>
          </a:xfrm>
          <a:prstGeom prst="roundRect">
            <a:avLst>
              <a:gd name="adj" fmla="val 16667"/>
            </a:avLst>
          </a:prstGeom>
          <a:ln>
            <a:noFill/>
          </a:ln>
          <a:effectLst/>
        </p:spPr>
      </p:pic>
      <p:pic>
        <p:nvPicPr>
          <p:cNvPr id="86" name="Imagen 85">
            <a:extLst>
              <a:ext uri="{FF2B5EF4-FFF2-40B4-BE49-F238E27FC236}">
                <a16:creationId xmlns:a16="http://schemas.microsoft.com/office/drawing/2014/main" id="{A960A9CC-DE85-4868-AF5F-60E830FDC6F8}"/>
              </a:ext>
            </a:extLst>
          </p:cNvPr>
          <p:cNvPicPr>
            <a:picLocks noChangeAspect="1"/>
          </p:cNvPicPr>
          <p:nvPr/>
        </p:nvPicPr>
        <p:blipFill>
          <a:blip r:embed="rId13"/>
          <a:stretch>
            <a:fillRect/>
          </a:stretch>
        </p:blipFill>
        <p:spPr>
          <a:xfrm>
            <a:off x="2524176" y="4071280"/>
            <a:ext cx="900000" cy="900000"/>
          </a:xfrm>
          <a:prstGeom prst="roundRect">
            <a:avLst>
              <a:gd name="adj" fmla="val 16667"/>
            </a:avLst>
          </a:prstGeom>
          <a:ln>
            <a:noFill/>
          </a:ln>
          <a:effectLst/>
        </p:spPr>
      </p:pic>
      <p:pic>
        <p:nvPicPr>
          <p:cNvPr id="87" name="Imagen 86">
            <a:extLst>
              <a:ext uri="{FF2B5EF4-FFF2-40B4-BE49-F238E27FC236}">
                <a16:creationId xmlns:a16="http://schemas.microsoft.com/office/drawing/2014/main" id="{9AF9F83D-BFA7-4136-B88C-24BBC59A4AE9}"/>
              </a:ext>
            </a:extLst>
          </p:cNvPr>
          <p:cNvPicPr>
            <a:picLocks noChangeAspect="1"/>
          </p:cNvPicPr>
          <p:nvPr/>
        </p:nvPicPr>
        <p:blipFill>
          <a:blip r:embed="rId14"/>
          <a:stretch>
            <a:fillRect/>
          </a:stretch>
        </p:blipFill>
        <p:spPr>
          <a:xfrm>
            <a:off x="4947128" y="4071280"/>
            <a:ext cx="900000" cy="900000"/>
          </a:xfrm>
          <a:prstGeom prst="roundRect">
            <a:avLst>
              <a:gd name="adj" fmla="val 16667"/>
            </a:avLst>
          </a:prstGeom>
          <a:ln>
            <a:noFill/>
          </a:ln>
          <a:effectLst/>
        </p:spPr>
      </p:pic>
      <p:pic>
        <p:nvPicPr>
          <p:cNvPr id="88" name="Imagen 87">
            <a:extLst>
              <a:ext uri="{FF2B5EF4-FFF2-40B4-BE49-F238E27FC236}">
                <a16:creationId xmlns:a16="http://schemas.microsoft.com/office/drawing/2014/main" id="{516F163A-2913-4B56-86EB-847277D5D7ED}"/>
              </a:ext>
            </a:extLst>
          </p:cNvPr>
          <p:cNvPicPr>
            <a:picLocks noChangeAspect="1"/>
          </p:cNvPicPr>
          <p:nvPr/>
        </p:nvPicPr>
        <p:blipFill>
          <a:blip r:embed="rId15"/>
          <a:stretch>
            <a:fillRect/>
          </a:stretch>
        </p:blipFill>
        <p:spPr>
          <a:xfrm>
            <a:off x="7404348" y="4071280"/>
            <a:ext cx="900000" cy="900000"/>
          </a:xfrm>
          <a:prstGeom prst="roundRect">
            <a:avLst>
              <a:gd name="adj" fmla="val 16667"/>
            </a:avLst>
          </a:prstGeom>
          <a:ln>
            <a:noFill/>
          </a:ln>
          <a:effectLst/>
        </p:spPr>
      </p:pic>
      <p:pic>
        <p:nvPicPr>
          <p:cNvPr id="89" name="Imagen 88">
            <a:extLst>
              <a:ext uri="{FF2B5EF4-FFF2-40B4-BE49-F238E27FC236}">
                <a16:creationId xmlns:a16="http://schemas.microsoft.com/office/drawing/2014/main" id="{3E8CAC78-F396-4AE7-B0D4-FC8920310D31}"/>
              </a:ext>
            </a:extLst>
          </p:cNvPr>
          <p:cNvPicPr>
            <a:picLocks noChangeAspect="1"/>
          </p:cNvPicPr>
          <p:nvPr/>
        </p:nvPicPr>
        <p:blipFill>
          <a:blip r:embed="rId16"/>
          <a:stretch>
            <a:fillRect/>
          </a:stretch>
        </p:blipFill>
        <p:spPr>
          <a:xfrm>
            <a:off x="9873182" y="4071280"/>
            <a:ext cx="900000" cy="900000"/>
          </a:xfrm>
          <a:prstGeom prst="roundRect">
            <a:avLst>
              <a:gd name="adj" fmla="val 16667"/>
            </a:avLst>
          </a:prstGeom>
          <a:ln>
            <a:noFill/>
          </a:ln>
          <a:effectLst/>
        </p:spPr>
      </p:pic>
      <p:pic>
        <p:nvPicPr>
          <p:cNvPr id="90" name="Imagen 89">
            <a:extLst>
              <a:ext uri="{FF2B5EF4-FFF2-40B4-BE49-F238E27FC236}">
                <a16:creationId xmlns:a16="http://schemas.microsoft.com/office/drawing/2014/main" id="{2BF870A4-6386-43A7-98D0-08DB934B5408}"/>
              </a:ext>
            </a:extLst>
          </p:cNvPr>
          <p:cNvPicPr>
            <a:picLocks noChangeAspect="1"/>
          </p:cNvPicPr>
          <p:nvPr/>
        </p:nvPicPr>
        <p:blipFill>
          <a:blip r:embed="rId17"/>
          <a:stretch>
            <a:fillRect/>
          </a:stretch>
        </p:blipFill>
        <p:spPr>
          <a:xfrm>
            <a:off x="147274" y="5682367"/>
            <a:ext cx="900000" cy="900000"/>
          </a:xfrm>
          <a:prstGeom prst="roundRect">
            <a:avLst>
              <a:gd name="adj" fmla="val 16667"/>
            </a:avLst>
          </a:prstGeom>
          <a:ln>
            <a:noFill/>
          </a:ln>
          <a:effectLst/>
        </p:spPr>
      </p:pic>
      <p:pic>
        <p:nvPicPr>
          <p:cNvPr id="91" name="Imagen 90">
            <a:extLst>
              <a:ext uri="{FF2B5EF4-FFF2-40B4-BE49-F238E27FC236}">
                <a16:creationId xmlns:a16="http://schemas.microsoft.com/office/drawing/2014/main" id="{DB1984BF-C91B-4D11-B788-5E0C11544474}"/>
              </a:ext>
            </a:extLst>
          </p:cNvPr>
          <p:cNvPicPr>
            <a:picLocks noChangeAspect="1"/>
          </p:cNvPicPr>
          <p:nvPr/>
        </p:nvPicPr>
        <p:blipFill>
          <a:blip r:embed="rId18"/>
          <a:stretch>
            <a:fillRect/>
          </a:stretch>
        </p:blipFill>
        <p:spPr>
          <a:xfrm>
            <a:off x="2524176" y="5682367"/>
            <a:ext cx="900000" cy="900000"/>
          </a:xfrm>
          <a:prstGeom prst="roundRect">
            <a:avLst>
              <a:gd name="adj" fmla="val 16667"/>
            </a:avLst>
          </a:prstGeom>
          <a:ln>
            <a:noFill/>
          </a:ln>
          <a:effectLst/>
        </p:spPr>
      </p:pic>
      <p:pic>
        <p:nvPicPr>
          <p:cNvPr id="75" name="Imagen 74">
            <a:extLst>
              <a:ext uri="{FF2B5EF4-FFF2-40B4-BE49-F238E27FC236}">
                <a16:creationId xmlns:a16="http://schemas.microsoft.com/office/drawing/2014/main" id="{04E22B6A-10DC-4EEB-A4C9-C2A1AE354C27}"/>
              </a:ext>
            </a:extLst>
          </p:cNvPr>
          <p:cNvPicPr>
            <a:picLocks noChangeAspect="1"/>
          </p:cNvPicPr>
          <p:nvPr/>
        </p:nvPicPr>
        <p:blipFill>
          <a:blip r:embed="rId19"/>
          <a:stretch>
            <a:fillRect/>
          </a:stretch>
        </p:blipFill>
        <p:spPr>
          <a:xfrm>
            <a:off x="147274" y="1001506"/>
            <a:ext cx="900000" cy="900000"/>
          </a:xfrm>
          <a:prstGeom prst="roundRect">
            <a:avLst>
              <a:gd name="adj" fmla="val 16667"/>
            </a:avLst>
          </a:prstGeom>
          <a:ln>
            <a:noFill/>
          </a:ln>
          <a:effectLst/>
        </p:spPr>
      </p:pic>
      <p:grpSp>
        <p:nvGrpSpPr>
          <p:cNvPr id="9" name="Grupo 8">
            <a:extLst>
              <a:ext uri="{FF2B5EF4-FFF2-40B4-BE49-F238E27FC236}">
                <a16:creationId xmlns:a16="http://schemas.microsoft.com/office/drawing/2014/main" id="{D5ED27CD-270D-419B-B145-0AECCA536F53}"/>
              </a:ext>
            </a:extLst>
          </p:cNvPr>
          <p:cNvGrpSpPr/>
          <p:nvPr/>
        </p:nvGrpSpPr>
        <p:grpSpPr>
          <a:xfrm>
            <a:off x="1090134" y="1109086"/>
            <a:ext cx="1341652" cy="682615"/>
            <a:chOff x="1042266" y="926351"/>
            <a:chExt cx="1341652" cy="682615"/>
          </a:xfrm>
          <a:effectLst/>
        </p:grpSpPr>
        <p:sp>
          <p:nvSpPr>
            <p:cNvPr id="3" name="Rectángulo: esquinas redondeadas 2">
              <a:extLst>
                <a:ext uri="{FF2B5EF4-FFF2-40B4-BE49-F238E27FC236}">
                  <a16:creationId xmlns:a16="http://schemas.microsoft.com/office/drawing/2014/main" id="{4DD209E9-EE22-4277-866E-9A0B90B14DA3}"/>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2</a:t>
              </a:r>
            </a:p>
          </p:txBody>
        </p:sp>
        <p:sp>
          <p:nvSpPr>
            <p:cNvPr id="93" name="Rectángulo: esquinas redondeadas 92">
              <a:extLst>
                <a:ext uri="{FF2B5EF4-FFF2-40B4-BE49-F238E27FC236}">
                  <a16:creationId xmlns:a16="http://schemas.microsoft.com/office/drawing/2014/main" id="{BF3D41E1-13D9-455E-B1E2-7FFA8764C14A}"/>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3</a:t>
              </a:r>
            </a:p>
          </p:txBody>
        </p:sp>
        <p:sp>
          <p:nvSpPr>
            <p:cNvPr id="6" name="CuadroTexto 5">
              <a:extLst>
                <a:ext uri="{FF2B5EF4-FFF2-40B4-BE49-F238E27FC236}">
                  <a16:creationId xmlns:a16="http://schemas.microsoft.com/office/drawing/2014/main" id="{453EFA8A-D728-438A-800B-576A7C81F99C}"/>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96" name="CuadroTexto 95">
              <a:extLst>
                <a:ext uri="{FF2B5EF4-FFF2-40B4-BE49-F238E27FC236}">
                  <a16:creationId xmlns:a16="http://schemas.microsoft.com/office/drawing/2014/main" id="{BF8C6222-C565-4A68-9CCE-069E0AE41D6D}"/>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grpSp>
      <p:sp>
        <p:nvSpPr>
          <p:cNvPr id="242" name="Rectángulo: esquinas redondeadas 241">
            <a:extLst>
              <a:ext uri="{FF2B5EF4-FFF2-40B4-BE49-F238E27FC236}">
                <a16:creationId xmlns:a16="http://schemas.microsoft.com/office/drawing/2014/main" id="{275DA253-569C-4668-BAC5-9A428176FD8D}"/>
              </a:ext>
            </a:extLst>
          </p:cNvPr>
          <p:cNvSpPr/>
          <p:nvPr/>
        </p:nvSpPr>
        <p:spPr>
          <a:xfrm>
            <a:off x="3474107" y="880484"/>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6</a:t>
            </a:r>
          </a:p>
        </p:txBody>
      </p:sp>
      <p:sp>
        <p:nvSpPr>
          <p:cNvPr id="243" name="Rectángulo: esquinas redondeadas 242">
            <a:extLst>
              <a:ext uri="{FF2B5EF4-FFF2-40B4-BE49-F238E27FC236}">
                <a16:creationId xmlns:a16="http://schemas.microsoft.com/office/drawing/2014/main" id="{FB2BFBEC-44AF-43BA-937D-DE70915742FE}"/>
              </a:ext>
            </a:extLst>
          </p:cNvPr>
          <p:cNvSpPr/>
          <p:nvPr/>
        </p:nvSpPr>
        <p:spPr>
          <a:xfrm>
            <a:off x="3474107" y="1239099"/>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2</a:t>
            </a:r>
          </a:p>
        </p:txBody>
      </p:sp>
      <p:sp>
        <p:nvSpPr>
          <p:cNvPr id="245" name="CuadroTexto 244">
            <a:extLst>
              <a:ext uri="{FF2B5EF4-FFF2-40B4-BE49-F238E27FC236}">
                <a16:creationId xmlns:a16="http://schemas.microsoft.com/office/drawing/2014/main" id="{0BC3B86D-3405-4950-A03C-947FA4A5FC0B}"/>
              </a:ext>
            </a:extLst>
          </p:cNvPr>
          <p:cNvSpPr txBox="1"/>
          <p:nvPr/>
        </p:nvSpPr>
        <p:spPr>
          <a:xfrm>
            <a:off x="3911859" y="898931"/>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246" name="CuadroTexto 245">
            <a:extLst>
              <a:ext uri="{FF2B5EF4-FFF2-40B4-BE49-F238E27FC236}">
                <a16:creationId xmlns:a16="http://schemas.microsoft.com/office/drawing/2014/main" id="{76EEACCD-A97D-4B45-9760-A82230F8A068}"/>
              </a:ext>
            </a:extLst>
          </p:cNvPr>
          <p:cNvSpPr txBox="1"/>
          <p:nvPr/>
        </p:nvSpPr>
        <p:spPr>
          <a:xfrm>
            <a:off x="3911859" y="1257547"/>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grpSp>
        <p:nvGrpSpPr>
          <p:cNvPr id="248" name="Grupo 247">
            <a:extLst>
              <a:ext uri="{FF2B5EF4-FFF2-40B4-BE49-F238E27FC236}">
                <a16:creationId xmlns:a16="http://schemas.microsoft.com/office/drawing/2014/main" id="{0A97AB67-714F-48C7-B205-745324CD4036}"/>
              </a:ext>
            </a:extLst>
          </p:cNvPr>
          <p:cNvGrpSpPr/>
          <p:nvPr/>
        </p:nvGrpSpPr>
        <p:grpSpPr>
          <a:xfrm>
            <a:off x="5897581" y="916794"/>
            <a:ext cx="1594382" cy="1069425"/>
            <a:chOff x="1042266" y="926351"/>
            <a:chExt cx="1594382" cy="1069425"/>
          </a:xfrm>
          <a:effectLst/>
        </p:grpSpPr>
        <p:sp>
          <p:nvSpPr>
            <p:cNvPr id="249" name="Rectángulo: esquinas redondeadas 248">
              <a:extLst>
                <a:ext uri="{FF2B5EF4-FFF2-40B4-BE49-F238E27FC236}">
                  <a16:creationId xmlns:a16="http://schemas.microsoft.com/office/drawing/2014/main" id="{97A7089A-E4EF-429D-B905-8A1E79855420}"/>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8</a:t>
              </a:r>
            </a:p>
          </p:txBody>
        </p:sp>
        <p:sp>
          <p:nvSpPr>
            <p:cNvPr id="250" name="Rectángulo: esquinas redondeadas 249">
              <a:extLst>
                <a:ext uri="{FF2B5EF4-FFF2-40B4-BE49-F238E27FC236}">
                  <a16:creationId xmlns:a16="http://schemas.microsoft.com/office/drawing/2014/main" id="{495D87A3-2962-4E8F-83E6-BF7D957080F0}"/>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5</a:t>
              </a:r>
            </a:p>
          </p:txBody>
        </p:sp>
        <p:sp>
          <p:nvSpPr>
            <p:cNvPr id="251" name="Rectángulo: esquinas redondeadas 250">
              <a:extLst>
                <a:ext uri="{FF2B5EF4-FFF2-40B4-BE49-F238E27FC236}">
                  <a16:creationId xmlns:a16="http://schemas.microsoft.com/office/drawing/2014/main" id="{BC68BC5F-C32E-4A71-B4FC-194100EA9F84}"/>
                </a:ext>
              </a:extLst>
            </p:cNvPr>
            <p:cNvSpPr/>
            <p:nvPr/>
          </p:nvSpPr>
          <p:spPr>
            <a:xfrm>
              <a:off x="1042266" y="1671776"/>
              <a:ext cx="396000" cy="324000"/>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3</a:t>
              </a:r>
            </a:p>
          </p:txBody>
        </p:sp>
        <p:sp>
          <p:nvSpPr>
            <p:cNvPr id="252" name="CuadroTexto 251">
              <a:extLst>
                <a:ext uri="{FF2B5EF4-FFF2-40B4-BE49-F238E27FC236}">
                  <a16:creationId xmlns:a16="http://schemas.microsoft.com/office/drawing/2014/main" id="{456C5B5C-4D6B-4964-A776-0271C72A03B1}"/>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253" name="CuadroTexto 252">
              <a:extLst>
                <a:ext uri="{FF2B5EF4-FFF2-40B4-BE49-F238E27FC236}">
                  <a16:creationId xmlns:a16="http://schemas.microsoft.com/office/drawing/2014/main" id="{5FCED587-FFB0-426E-B65F-17BA063532EA}"/>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sp>
          <p:nvSpPr>
            <p:cNvPr id="254" name="CuadroTexto 253">
              <a:extLst>
                <a:ext uri="{FF2B5EF4-FFF2-40B4-BE49-F238E27FC236}">
                  <a16:creationId xmlns:a16="http://schemas.microsoft.com/office/drawing/2014/main" id="{E07B7D42-29AC-4059-9826-ED60EF335B17}"/>
                </a:ext>
              </a:extLst>
            </p:cNvPr>
            <p:cNvSpPr txBox="1"/>
            <p:nvPr/>
          </p:nvSpPr>
          <p:spPr>
            <a:xfrm>
              <a:off x="1480018" y="1674724"/>
              <a:ext cx="11566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lumMod val="50000"/>
                    </a:srgbClr>
                  </a:solidFill>
                  <a:effectLst/>
                  <a:uLnTx/>
                  <a:uFillTx/>
                  <a:latin typeface="Barlow Condensed" panose="020B0604020202020204" charset="0"/>
                  <a:cs typeface="Arial"/>
                  <a:sym typeface="Arial"/>
                </a:rPr>
                <a:t>PND y PDE</a:t>
              </a:r>
            </a:p>
          </p:txBody>
        </p:sp>
      </p:grpSp>
      <p:grpSp>
        <p:nvGrpSpPr>
          <p:cNvPr id="255" name="Grupo 254">
            <a:extLst>
              <a:ext uri="{FF2B5EF4-FFF2-40B4-BE49-F238E27FC236}">
                <a16:creationId xmlns:a16="http://schemas.microsoft.com/office/drawing/2014/main" id="{F63528DB-1A66-4FAC-A34F-02E1CEE84BB2}"/>
              </a:ext>
            </a:extLst>
          </p:cNvPr>
          <p:cNvGrpSpPr/>
          <p:nvPr/>
        </p:nvGrpSpPr>
        <p:grpSpPr>
          <a:xfrm>
            <a:off x="10806534" y="3894796"/>
            <a:ext cx="1341652" cy="324000"/>
            <a:chOff x="1042266" y="926351"/>
            <a:chExt cx="1341652" cy="324000"/>
          </a:xfrm>
          <a:effectLst/>
        </p:grpSpPr>
        <p:sp>
          <p:nvSpPr>
            <p:cNvPr id="256" name="Rectángulo: esquinas redondeadas 255">
              <a:extLst>
                <a:ext uri="{FF2B5EF4-FFF2-40B4-BE49-F238E27FC236}">
                  <a16:creationId xmlns:a16="http://schemas.microsoft.com/office/drawing/2014/main" id="{C2A54E29-A04A-4954-8D4F-81A9C4BBF446}"/>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259" name="CuadroTexto 258">
              <a:extLst>
                <a:ext uri="{FF2B5EF4-FFF2-40B4-BE49-F238E27FC236}">
                  <a16:creationId xmlns:a16="http://schemas.microsoft.com/office/drawing/2014/main" id="{9D1059E0-E84A-4E88-94B8-2D15363BEAD2}"/>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grpSp>
      <p:grpSp>
        <p:nvGrpSpPr>
          <p:cNvPr id="262" name="Grupo 261">
            <a:extLst>
              <a:ext uri="{FF2B5EF4-FFF2-40B4-BE49-F238E27FC236}">
                <a16:creationId xmlns:a16="http://schemas.microsoft.com/office/drawing/2014/main" id="{EC1C1861-511B-4948-BF3E-DC7091C86C0A}"/>
              </a:ext>
            </a:extLst>
          </p:cNvPr>
          <p:cNvGrpSpPr/>
          <p:nvPr/>
        </p:nvGrpSpPr>
        <p:grpSpPr>
          <a:xfrm>
            <a:off x="10828813" y="1109086"/>
            <a:ext cx="1341652" cy="682615"/>
            <a:chOff x="1042266" y="926351"/>
            <a:chExt cx="1341652" cy="682615"/>
          </a:xfrm>
          <a:effectLst/>
        </p:grpSpPr>
        <p:sp>
          <p:nvSpPr>
            <p:cNvPr id="263" name="Rectángulo: esquinas redondeadas 262">
              <a:extLst>
                <a:ext uri="{FF2B5EF4-FFF2-40B4-BE49-F238E27FC236}">
                  <a16:creationId xmlns:a16="http://schemas.microsoft.com/office/drawing/2014/main" id="{5A6541AF-3162-4EC7-94A3-906A2913BA2F}"/>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264" name="Rectángulo: esquinas redondeadas 263">
              <a:extLst>
                <a:ext uri="{FF2B5EF4-FFF2-40B4-BE49-F238E27FC236}">
                  <a16:creationId xmlns:a16="http://schemas.microsoft.com/office/drawing/2014/main" id="{3A271434-02AF-4065-8ACE-3FD0068100F8}"/>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6</a:t>
              </a:r>
            </a:p>
          </p:txBody>
        </p:sp>
        <p:sp>
          <p:nvSpPr>
            <p:cNvPr id="266" name="CuadroTexto 265">
              <a:extLst>
                <a:ext uri="{FF2B5EF4-FFF2-40B4-BE49-F238E27FC236}">
                  <a16:creationId xmlns:a16="http://schemas.microsoft.com/office/drawing/2014/main" id="{BF195E6C-4024-4E13-AC60-A38900D3123E}"/>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267" name="CuadroTexto 266">
              <a:extLst>
                <a:ext uri="{FF2B5EF4-FFF2-40B4-BE49-F238E27FC236}">
                  <a16:creationId xmlns:a16="http://schemas.microsoft.com/office/drawing/2014/main" id="{90ED4D91-C06A-408B-BE8C-E047A1A3AD7B}"/>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grpSp>
      <p:grpSp>
        <p:nvGrpSpPr>
          <p:cNvPr id="269" name="Grupo 268">
            <a:extLst>
              <a:ext uri="{FF2B5EF4-FFF2-40B4-BE49-F238E27FC236}">
                <a16:creationId xmlns:a16="http://schemas.microsoft.com/office/drawing/2014/main" id="{96BD0C26-C6CC-4BB3-9E2F-75167909F60D}"/>
              </a:ext>
            </a:extLst>
          </p:cNvPr>
          <p:cNvGrpSpPr/>
          <p:nvPr/>
        </p:nvGrpSpPr>
        <p:grpSpPr>
          <a:xfrm>
            <a:off x="1090134" y="2656370"/>
            <a:ext cx="1341652" cy="682615"/>
            <a:chOff x="1042266" y="926351"/>
            <a:chExt cx="1341652" cy="682615"/>
          </a:xfrm>
          <a:effectLst/>
        </p:grpSpPr>
        <p:sp>
          <p:nvSpPr>
            <p:cNvPr id="270" name="Rectángulo: esquinas redondeadas 269">
              <a:extLst>
                <a:ext uri="{FF2B5EF4-FFF2-40B4-BE49-F238E27FC236}">
                  <a16:creationId xmlns:a16="http://schemas.microsoft.com/office/drawing/2014/main" id="{6D68A85A-86B1-447F-954E-C9D263FE0720}"/>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4</a:t>
              </a:r>
            </a:p>
          </p:txBody>
        </p:sp>
        <p:sp>
          <p:nvSpPr>
            <p:cNvPr id="271" name="Rectángulo: esquinas redondeadas 270">
              <a:extLst>
                <a:ext uri="{FF2B5EF4-FFF2-40B4-BE49-F238E27FC236}">
                  <a16:creationId xmlns:a16="http://schemas.microsoft.com/office/drawing/2014/main" id="{9ACC69DE-863A-4004-B55B-78283A1C94EB}"/>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3</a:t>
              </a:r>
            </a:p>
          </p:txBody>
        </p:sp>
        <p:sp>
          <p:nvSpPr>
            <p:cNvPr id="273" name="CuadroTexto 272">
              <a:extLst>
                <a:ext uri="{FF2B5EF4-FFF2-40B4-BE49-F238E27FC236}">
                  <a16:creationId xmlns:a16="http://schemas.microsoft.com/office/drawing/2014/main" id="{9B345753-004A-4538-A839-1FF6D99407D4}"/>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274" name="CuadroTexto 273">
              <a:extLst>
                <a:ext uri="{FF2B5EF4-FFF2-40B4-BE49-F238E27FC236}">
                  <a16:creationId xmlns:a16="http://schemas.microsoft.com/office/drawing/2014/main" id="{9A09CF49-DDD9-47A2-91B8-AFCECD70BE73}"/>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grpSp>
      <p:grpSp>
        <p:nvGrpSpPr>
          <p:cNvPr id="276" name="Grupo 275">
            <a:extLst>
              <a:ext uri="{FF2B5EF4-FFF2-40B4-BE49-F238E27FC236}">
                <a16:creationId xmlns:a16="http://schemas.microsoft.com/office/drawing/2014/main" id="{02EE4FE5-E5C1-4AA7-AE12-7277A9A688A4}"/>
              </a:ext>
            </a:extLst>
          </p:cNvPr>
          <p:cNvGrpSpPr/>
          <p:nvPr/>
        </p:nvGrpSpPr>
        <p:grpSpPr>
          <a:xfrm>
            <a:off x="3474107" y="2656370"/>
            <a:ext cx="1341652" cy="682615"/>
            <a:chOff x="1042266" y="926351"/>
            <a:chExt cx="1341652" cy="682615"/>
          </a:xfrm>
          <a:effectLst/>
        </p:grpSpPr>
        <p:sp>
          <p:nvSpPr>
            <p:cNvPr id="277" name="Rectángulo: esquinas redondeadas 276">
              <a:extLst>
                <a:ext uri="{FF2B5EF4-FFF2-40B4-BE49-F238E27FC236}">
                  <a16:creationId xmlns:a16="http://schemas.microsoft.com/office/drawing/2014/main" id="{B58C76DE-085B-4E81-8776-403863E4B71A}"/>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4</a:t>
              </a:r>
            </a:p>
          </p:txBody>
        </p:sp>
        <p:sp>
          <p:nvSpPr>
            <p:cNvPr id="278" name="Rectángulo: esquinas redondeadas 277">
              <a:extLst>
                <a:ext uri="{FF2B5EF4-FFF2-40B4-BE49-F238E27FC236}">
                  <a16:creationId xmlns:a16="http://schemas.microsoft.com/office/drawing/2014/main" id="{9A69AE8C-6051-409B-8E61-389CB9EAE35F}"/>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4</a:t>
              </a:r>
            </a:p>
          </p:txBody>
        </p:sp>
        <p:sp>
          <p:nvSpPr>
            <p:cNvPr id="280" name="CuadroTexto 279">
              <a:extLst>
                <a:ext uri="{FF2B5EF4-FFF2-40B4-BE49-F238E27FC236}">
                  <a16:creationId xmlns:a16="http://schemas.microsoft.com/office/drawing/2014/main" id="{7A42FBDA-9611-4030-A22F-61084AA26C5B}"/>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281" name="CuadroTexto 280">
              <a:extLst>
                <a:ext uri="{FF2B5EF4-FFF2-40B4-BE49-F238E27FC236}">
                  <a16:creationId xmlns:a16="http://schemas.microsoft.com/office/drawing/2014/main" id="{294E8B8E-45E2-4F64-8404-6DEA2ECAF20E}"/>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grpSp>
      <p:grpSp>
        <p:nvGrpSpPr>
          <p:cNvPr id="283" name="Grupo 282">
            <a:extLst>
              <a:ext uri="{FF2B5EF4-FFF2-40B4-BE49-F238E27FC236}">
                <a16:creationId xmlns:a16="http://schemas.microsoft.com/office/drawing/2014/main" id="{C7EBA57A-03EE-4E89-8BB4-64187E83A7E2}"/>
              </a:ext>
            </a:extLst>
          </p:cNvPr>
          <p:cNvGrpSpPr/>
          <p:nvPr/>
        </p:nvGrpSpPr>
        <p:grpSpPr>
          <a:xfrm>
            <a:off x="5897581" y="2458941"/>
            <a:ext cx="1594382" cy="1069425"/>
            <a:chOff x="1042266" y="926351"/>
            <a:chExt cx="1594382" cy="1069425"/>
          </a:xfrm>
          <a:effectLst/>
        </p:grpSpPr>
        <p:sp>
          <p:nvSpPr>
            <p:cNvPr id="284" name="Rectángulo: esquinas redondeadas 283">
              <a:extLst>
                <a:ext uri="{FF2B5EF4-FFF2-40B4-BE49-F238E27FC236}">
                  <a16:creationId xmlns:a16="http://schemas.microsoft.com/office/drawing/2014/main" id="{BAC5E201-2931-4DB9-9F61-35AB7C86E671}"/>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9</a:t>
              </a:r>
            </a:p>
          </p:txBody>
        </p:sp>
        <p:sp>
          <p:nvSpPr>
            <p:cNvPr id="285" name="Rectángulo: esquinas redondeadas 284">
              <a:extLst>
                <a:ext uri="{FF2B5EF4-FFF2-40B4-BE49-F238E27FC236}">
                  <a16:creationId xmlns:a16="http://schemas.microsoft.com/office/drawing/2014/main" id="{A0115C3C-FF01-4255-91E5-EBA38F2B76D2}"/>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3</a:t>
              </a:r>
            </a:p>
          </p:txBody>
        </p:sp>
        <p:sp>
          <p:nvSpPr>
            <p:cNvPr id="286" name="Rectángulo: esquinas redondeadas 285">
              <a:extLst>
                <a:ext uri="{FF2B5EF4-FFF2-40B4-BE49-F238E27FC236}">
                  <a16:creationId xmlns:a16="http://schemas.microsoft.com/office/drawing/2014/main" id="{6E425479-4797-48CF-942E-95B85BA134BC}"/>
                </a:ext>
              </a:extLst>
            </p:cNvPr>
            <p:cNvSpPr/>
            <p:nvPr/>
          </p:nvSpPr>
          <p:spPr>
            <a:xfrm>
              <a:off x="1042266" y="1671776"/>
              <a:ext cx="396000" cy="324000"/>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3</a:t>
              </a:r>
            </a:p>
          </p:txBody>
        </p:sp>
        <p:sp>
          <p:nvSpPr>
            <p:cNvPr id="287" name="CuadroTexto 286">
              <a:extLst>
                <a:ext uri="{FF2B5EF4-FFF2-40B4-BE49-F238E27FC236}">
                  <a16:creationId xmlns:a16="http://schemas.microsoft.com/office/drawing/2014/main" id="{6B6ADE50-BABB-4EBC-8B38-5AB4BD96777E}"/>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288" name="CuadroTexto 287">
              <a:extLst>
                <a:ext uri="{FF2B5EF4-FFF2-40B4-BE49-F238E27FC236}">
                  <a16:creationId xmlns:a16="http://schemas.microsoft.com/office/drawing/2014/main" id="{111F144B-BF6C-470A-A20C-AF889CB34E9B}"/>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sp>
          <p:nvSpPr>
            <p:cNvPr id="289" name="CuadroTexto 288">
              <a:extLst>
                <a:ext uri="{FF2B5EF4-FFF2-40B4-BE49-F238E27FC236}">
                  <a16:creationId xmlns:a16="http://schemas.microsoft.com/office/drawing/2014/main" id="{3853E44F-7C2E-4738-A605-DD10784D9A36}"/>
                </a:ext>
              </a:extLst>
            </p:cNvPr>
            <p:cNvSpPr txBox="1"/>
            <p:nvPr/>
          </p:nvSpPr>
          <p:spPr>
            <a:xfrm>
              <a:off x="1480018" y="1674724"/>
              <a:ext cx="11566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lumMod val="50000"/>
                    </a:srgbClr>
                  </a:solidFill>
                  <a:effectLst/>
                  <a:uLnTx/>
                  <a:uFillTx/>
                  <a:latin typeface="Barlow Condensed" panose="020B0604020202020204" charset="0"/>
                  <a:cs typeface="Arial"/>
                  <a:sym typeface="Arial"/>
                </a:rPr>
                <a:t>PND y PDE</a:t>
              </a:r>
            </a:p>
          </p:txBody>
        </p:sp>
      </p:grpSp>
      <p:grpSp>
        <p:nvGrpSpPr>
          <p:cNvPr id="290" name="Grupo 289">
            <a:extLst>
              <a:ext uri="{FF2B5EF4-FFF2-40B4-BE49-F238E27FC236}">
                <a16:creationId xmlns:a16="http://schemas.microsoft.com/office/drawing/2014/main" id="{DA84A8B8-1C23-4F84-BD68-F7EA2CEE4700}"/>
              </a:ext>
            </a:extLst>
          </p:cNvPr>
          <p:cNvGrpSpPr/>
          <p:nvPr/>
        </p:nvGrpSpPr>
        <p:grpSpPr>
          <a:xfrm>
            <a:off x="8354127" y="2458941"/>
            <a:ext cx="1594382" cy="1069425"/>
            <a:chOff x="1042266" y="926351"/>
            <a:chExt cx="1594382" cy="1069425"/>
          </a:xfrm>
          <a:effectLst/>
        </p:grpSpPr>
        <p:sp>
          <p:nvSpPr>
            <p:cNvPr id="291" name="Rectángulo: esquinas redondeadas 290">
              <a:extLst>
                <a:ext uri="{FF2B5EF4-FFF2-40B4-BE49-F238E27FC236}">
                  <a16:creationId xmlns:a16="http://schemas.microsoft.com/office/drawing/2014/main" id="{29E0C144-DBCA-4442-89D5-C9BF7F0FCE32}"/>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8</a:t>
              </a:r>
            </a:p>
          </p:txBody>
        </p:sp>
        <p:sp>
          <p:nvSpPr>
            <p:cNvPr id="292" name="Rectángulo: esquinas redondeadas 291">
              <a:extLst>
                <a:ext uri="{FF2B5EF4-FFF2-40B4-BE49-F238E27FC236}">
                  <a16:creationId xmlns:a16="http://schemas.microsoft.com/office/drawing/2014/main" id="{F98F6138-DE04-4905-8F8C-9E33617F1E4C}"/>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5</a:t>
              </a:r>
            </a:p>
          </p:txBody>
        </p:sp>
        <p:sp>
          <p:nvSpPr>
            <p:cNvPr id="293" name="Rectángulo: esquinas redondeadas 292">
              <a:extLst>
                <a:ext uri="{FF2B5EF4-FFF2-40B4-BE49-F238E27FC236}">
                  <a16:creationId xmlns:a16="http://schemas.microsoft.com/office/drawing/2014/main" id="{9738D90B-3258-442B-80E7-5B781FFEFBA2}"/>
                </a:ext>
              </a:extLst>
            </p:cNvPr>
            <p:cNvSpPr/>
            <p:nvPr/>
          </p:nvSpPr>
          <p:spPr>
            <a:xfrm>
              <a:off x="1042266" y="1671776"/>
              <a:ext cx="396000" cy="324000"/>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2</a:t>
              </a:r>
            </a:p>
          </p:txBody>
        </p:sp>
        <p:sp>
          <p:nvSpPr>
            <p:cNvPr id="294" name="CuadroTexto 293">
              <a:extLst>
                <a:ext uri="{FF2B5EF4-FFF2-40B4-BE49-F238E27FC236}">
                  <a16:creationId xmlns:a16="http://schemas.microsoft.com/office/drawing/2014/main" id="{71DC94E6-F721-4428-BDBD-435004EB6016}"/>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295" name="CuadroTexto 294">
              <a:extLst>
                <a:ext uri="{FF2B5EF4-FFF2-40B4-BE49-F238E27FC236}">
                  <a16:creationId xmlns:a16="http://schemas.microsoft.com/office/drawing/2014/main" id="{39C4FAA1-181C-4FE7-8143-58C7E7ED07EA}"/>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sp>
          <p:nvSpPr>
            <p:cNvPr id="296" name="CuadroTexto 295">
              <a:extLst>
                <a:ext uri="{FF2B5EF4-FFF2-40B4-BE49-F238E27FC236}">
                  <a16:creationId xmlns:a16="http://schemas.microsoft.com/office/drawing/2014/main" id="{FC4FA0B7-D49B-4418-B1FA-DAF100D0CBDB}"/>
                </a:ext>
              </a:extLst>
            </p:cNvPr>
            <p:cNvSpPr txBox="1"/>
            <p:nvPr/>
          </p:nvSpPr>
          <p:spPr>
            <a:xfrm>
              <a:off x="1480018" y="1674724"/>
              <a:ext cx="11566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lumMod val="50000"/>
                    </a:srgbClr>
                  </a:solidFill>
                  <a:effectLst/>
                  <a:uLnTx/>
                  <a:uFillTx/>
                  <a:latin typeface="Barlow Condensed" panose="020B0604020202020204" charset="0"/>
                  <a:cs typeface="Arial"/>
                  <a:sym typeface="Arial"/>
                </a:rPr>
                <a:t>PND y PDE</a:t>
              </a:r>
            </a:p>
          </p:txBody>
        </p:sp>
      </p:grpSp>
      <p:grpSp>
        <p:nvGrpSpPr>
          <p:cNvPr id="297" name="Grupo 296">
            <a:extLst>
              <a:ext uri="{FF2B5EF4-FFF2-40B4-BE49-F238E27FC236}">
                <a16:creationId xmlns:a16="http://schemas.microsoft.com/office/drawing/2014/main" id="{0261A34D-5B89-44C1-B196-D76C8946AA3A}"/>
              </a:ext>
            </a:extLst>
          </p:cNvPr>
          <p:cNvGrpSpPr/>
          <p:nvPr/>
        </p:nvGrpSpPr>
        <p:grpSpPr>
          <a:xfrm>
            <a:off x="10828813" y="2651233"/>
            <a:ext cx="1341652" cy="682615"/>
            <a:chOff x="1042266" y="926351"/>
            <a:chExt cx="1341652" cy="682615"/>
          </a:xfrm>
          <a:effectLst/>
        </p:grpSpPr>
        <p:sp>
          <p:nvSpPr>
            <p:cNvPr id="298" name="Rectángulo: esquinas redondeadas 297">
              <a:extLst>
                <a:ext uri="{FF2B5EF4-FFF2-40B4-BE49-F238E27FC236}">
                  <a16:creationId xmlns:a16="http://schemas.microsoft.com/office/drawing/2014/main" id="{D0615F89-3A75-4B27-BBC7-CDE2B51D2440}"/>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2</a:t>
              </a:r>
            </a:p>
          </p:txBody>
        </p:sp>
        <p:sp>
          <p:nvSpPr>
            <p:cNvPr id="299" name="Rectángulo: esquinas redondeadas 298">
              <a:extLst>
                <a:ext uri="{FF2B5EF4-FFF2-40B4-BE49-F238E27FC236}">
                  <a16:creationId xmlns:a16="http://schemas.microsoft.com/office/drawing/2014/main" id="{7A2B00A9-949C-4EEC-818A-2618DE702B93}"/>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4</a:t>
              </a:r>
            </a:p>
          </p:txBody>
        </p:sp>
        <p:sp>
          <p:nvSpPr>
            <p:cNvPr id="301" name="CuadroTexto 300">
              <a:extLst>
                <a:ext uri="{FF2B5EF4-FFF2-40B4-BE49-F238E27FC236}">
                  <a16:creationId xmlns:a16="http://schemas.microsoft.com/office/drawing/2014/main" id="{B804B1FA-F7A4-446E-BAFC-A025D6498ABD}"/>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302" name="CuadroTexto 301">
              <a:extLst>
                <a:ext uri="{FF2B5EF4-FFF2-40B4-BE49-F238E27FC236}">
                  <a16:creationId xmlns:a16="http://schemas.microsoft.com/office/drawing/2014/main" id="{A2241DEA-2AA1-450C-96B6-95D7B788C5F6}"/>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grpSp>
      <p:grpSp>
        <p:nvGrpSpPr>
          <p:cNvPr id="304" name="Grupo 303">
            <a:extLst>
              <a:ext uri="{FF2B5EF4-FFF2-40B4-BE49-F238E27FC236}">
                <a16:creationId xmlns:a16="http://schemas.microsoft.com/office/drawing/2014/main" id="{A2599759-4A43-46E5-94E0-55BD98EF2010}"/>
              </a:ext>
            </a:extLst>
          </p:cNvPr>
          <p:cNvGrpSpPr/>
          <p:nvPr/>
        </p:nvGrpSpPr>
        <p:grpSpPr>
          <a:xfrm>
            <a:off x="1090134" y="4178860"/>
            <a:ext cx="1341652" cy="682615"/>
            <a:chOff x="1042266" y="926351"/>
            <a:chExt cx="1341652" cy="682615"/>
          </a:xfrm>
          <a:effectLst/>
        </p:grpSpPr>
        <p:sp>
          <p:nvSpPr>
            <p:cNvPr id="305" name="Rectángulo: esquinas redondeadas 304">
              <a:extLst>
                <a:ext uri="{FF2B5EF4-FFF2-40B4-BE49-F238E27FC236}">
                  <a16:creationId xmlns:a16="http://schemas.microsoft.com/office/drawing/2014/main" id="{1623E3FA-5395-48FB-8AF1-E8E9F84E1F3D}"/>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7</a:t>
              </a:r>
            </a:p>
          </p:txBody>
        </p:sp>
        <p:sp>
          <p:nvSpPr>
            <p:cNvPr id="306" name="Rectángulo: esquinas redondeadas 305">
              <a:extLst>
                <a:ext uri="{FF2B5EF4-FFF2-40B4-BE49-F238E27FC236}">
                  <a16:creationId xmlns:a16="http://schemas.microsoft.com/office/drawing/2014/main" id="{582D7FF4-A103-4BEF-B648-D7580A101F33}"/>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308" name="CuadroTexto 307">
              <a:extLst>
                <a:ext uri="{FF2B5EF4-FFF2-40B4-BE49-F238E27FC236}">
                  <a16:creationId xmlns:a16="http://schemas.microsoft.com/office/drawing/2014/main" id="{1D08D41D-EE16-4464-9E0D-02C2E0419E4A}"/>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309" name="CuadroTexto 308">
              <a:extLst>
                <a:ext uri="{FF2B5EF4-FFF2-40B4-BE49-F238E27FC236}">
                  <a16:creationId xmlns:a16="http://schemas.microsoft.com/office/drawing/2014/main" id="{8DDD8BBA-C749-4294-B78D-9DA875AAD9D7}"/>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grpSp>
      <p:grpSp>
        <p:nvGrpSpPr>
          <p:cNvPr id="311" name="Grupo 310">
            <a:extLst>
              <a:ext uri="{FF2B5EF4-FFF2-40B4-BE49-F238E27FC236}">
                <a16:creationId xmlns:a16="http://schemas.microsoft.com/office/drawing/2014/main" id="{9B432331-C526-45B3-A3E7-F9E03C149233}"/>
              </a:ext>
            </a:extLst>
          </p:cNvPr>
          <p:cNvGrpSpPr/>
          <p:nvPr/>
        </p:nvGrpSpPr>
        <p:grpSpPr>
          <a:xfrm>
            <a:off x="1090134" y="5597655"/>
            <a:ext cx="1594382" cy="1069425"/>
            <a:chOff x="1042266" y="926351"/>
            <a:chExt cx="1594382" cy="1069425"/>
          </a:xfrm>
          <a:effectLst/>
        </p:grpSpPr>
        <p:sp>
          <p:nvSpPr>
            <p:cNvPr id="312" name="Rectángulo: esquinas redondeadas 311">
              <a:extLst>
                <a:ext uri="{FF2B5EF4-FFF2-40B4-BE49-F238E27FC236}">
                  <a16:creationId xmlns:a16="http://schemas.microsoft.com/office/drawing/2014/main" id="{2C770B99-50A4-47AD-9BEF-4E570B1A0062}"/>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16</a:t>
              </a:r>
            </a:p>
          </p:txBody>
        </p:sp>
        <p:sp>
          <p:nvSpPr>
            <p:cNvPr id="313" name="Rectángulo: esquinas redondeadas 312">
              <a:extLst>
                <a:ext uri="{FF2B5EF4-FFF2-40B4-BE49-F238E27FC236}">
                  <a16:creationId xmlns:a16="http://schemas.microsoft.com/office/drawing/2014/main" id="{CC5B9D92-9704-4B90-A79E-F86BEAD9C818}"/>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2</a:t>
              </a:r>
            </a:p>
          </p:txBody>
        </p:sp>
        <p:sp>
          <p:nvSpPr>
            <p:cNvPr id="314" name="Rectángulo: esquinas redondeadas 313">
              <a:extLst>
                <a:ext uri="{FF2B5EF4-FFF2-40B4-BE49-F238E27FC236}">
                  <a16:creationId xmlns:a16="http://schemas.microsoft.com/office/drawing/2014/main" id="{9D1F82CA-AD21-40D7-9E8D-AEB874612C1B}"/>
                </a:ext>
              </a:extLst>
            </p:cNvPr>
            <p:cNvSpPr/>
            <p:nvPr/>
          </p:nvSpPr>
          <p:spPr>
            <a:xfrm>
              <a:off x="1042266" y="1671776"/>
              <a:ext cx="396000" cy="324000"/>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315" name="CuadroTexto 314">
              <a:extLst>
                <a:ext uri="{FF2B5EF4-FFF2-40B4-BE49-F238E27FC236}">
                  <a16:creationId xmlns:a16="http://schemas.microsoft.com/office/drawing/2014/main" id="{1D6647B1-94C3-4E11-8138-DADC5DC5466B}"/>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316" name="CuadroTexto 315">
              <a:extLst>
                <a:ext uri="{FF2B5EF4-FFF2-40B4-BE49-F238E27FC236}">
                  <a16:creationId xmlns:a16="http://schemas.microsoft.com/office/drawing/2014/main" id="{2813EBDD-4AFD-47F5-8207-46904FC92AAB}"/>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sp>
          <p:nvSpPr>
            <p:cNvPr id="317" name="CuadroTexto 316">
              <a:extLst>
                <a:ext uri="{FF2B5EF4-FFF2-40B4-BE49-F238E27FC236}">
                  <a16:creationId xmlns:a16="http://schemas.microsoft.com/office/drawing/2014/main" id="{74613B42-0C74-447F-969B-4FCEF24E79D7}"/>
                </a:ext>
              </a:extLst>
            </p:cNvPr>
            <p:cNvSpPr txBox="1"/>
            <p:nvPr/>
          </p:nvSpPr>
          <p:spPr>
            <a:xfrm>
              <a:off x="1480018" y="1674724"/>
              <a:ext cx="11566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lumMod val="50000"/>
                    </a:srgbClr>
                  </a:solidFill>
                  <a:effectLst/>
                  <a:uLnTx/>
                  <a:uFillTx/>
                  <a:latin typeface="Barlow Condensed" panose="020B0604020202020204" charset="0"/>
                  <a:cs typeface="Arial"/>
                  <a:sym typeface="Arial"/>
                </a:rPr>
                <a:t>PND y PDE</a:t>
              </a:r>
            </a:p>
          </p:txBody>
        </p:sp>
      </p:grpSp>
      <p:grpSp>
        <p:nvGrpSpPr>
          <p:cNvPr id="318" name="Grupo 317">
            <a:extLst>
              <a:ext uri="{FF2B5EF4-FFF2-40B4-BE49-F238E27FC236}">
                <a16:creationId xmlns:a16="http://schemas.microsoft.com/office/drawing/2014/main" id="{5AEF36F2-FB67-4D43-8EE8-ED2FD3D6C1F5}"/>
              </a:ext>
            </a:extLst>
          </p:cNvPr>
          <p:cNvGrpSpPr/>
          <p:nvPr/>
        </p:nvGrpSpPr>
        <p:grpSpPr>
          <a:xfrm>
            <a:off x="3474107" y="5592518"/>
            <a:ext cx="1341652" cy="682615"/>
            <a:chOff x="1042266" y="926351"/>
            <a:chExt cx="1341652" cy="682615"/>
          </a:xfrm>
          <a:effectLst/>
        </p:grpSpPr>
        <p:sp>
          <p:nvSpPr>
            <p:cNvPr id="319" name="Rectángulo: esquinas redondeadas 318">
              <a:extLst>
                <a:ext uri="{FF2B5EF4-FFF2-40B4-BE49-F238E27FC236}">
                  <a16:creationId xmlns:a16="http://schemas.microsoft.com/office/drawing/2014/main" id="{9C3EF209-6BDF-4380-B461-61BFD97C25A8}"/>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10</a:t>
              </a:r>
            </a:p>
          </p:txBody>
        </p:sp>
        <p:sp>
          <p:nvSpPr>
            <p:cNvPr id="320" name="Rectángulo: esquinas redondeadas 319">
              <a:extLst>
                <a:ext uri="{FF2B5EF4-FFF2-40B4-BE49-F238E27FC236}">
                  <a16:creationId xmlns:a16="http://schemas.microsoft.com/office/drawing/2014/main" id="{A7DDE142-5E76-41C1-BD5B-F3BD0C193D23}"/>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5</a:t>
              </a:r>
            </a:p>
          </p:txBody>
        </p:sp>
        <p:sp>
          <p:nvSpPr>
            <p:cNvPr id="322" name="CuadroTexto 321">
              <a:extLst>
                <a:ext uri="{FF2B5EF4-FFF2-40B4-BE49-F238E27FC236}">
                  <a16:creationId xmlns:a16="http://schemas.microsoft.com/office/drawing/2014/main" id="{583481D1-69D9-4703-965F-6C8FAEBC4168}"/>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323" name="CuadroTexto 322">
              <a:extLst>
                <a:ext uri="{FF2B5EF4-FFF2-40B4-BE49-F238E27FC236}">
                  <a16:creationId xmlns:a16="http://schemas.microsoft.com/office/drawing/2014/main" id="{91E16E39-9CBF-49AE-AA24-9F029F97E94B}"/>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grpSp>
      <p:grpSp>
        <p:nvGrpSpPr>
          <p:cNvPr id="325" name="Grupo 324">
            <a:extLst>
              <a:ext uri="{FF2B5EF4-FFF2-40B4-BE49-F238E27FC236}">
                <a16:creationId xmlns:a16="http://schemas.microsoft.com/office/drawing/2014/main" id="{5A889B29-1CEE-40A3-8E30-A01B25798B53}"/>
              </a:ext>
            </a:extLst>
          </p:cNvPr>
          <p:cNvGrpSpPr/>
          <p:nvPr/>
        </p:nvGrpSpPr>
        <p:grpSpPr>
          <a:xfrm>
            <a:off x="3474107" y="3986568"/>
            <a:ext cx="1594382" cy="1069425"/>
            <a:chOff x="1042266" y="926351"/>
            <a:chExt cx="1594382" cy="1069425"/>
          </a:xfrm>
          <a:effectLst/>
        </p:grpSpPr>
        <p:sp>
          <p:nvSpPr>
            <p:cNvPr id="326" name="Rectángulo: esquinas redondeadas 325">
              <a:extLst>
                <a:ext uri="{FF2B5EF4-FFF2-40B4-BE49-F238E27FC236}">
                  <a16:creationId xmlns:a16="http://schemas.microsoft.com/office/drawing/2014/main" id="{DADF70E5-766B-4AE8-BB24-F90635CE2065}"/>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2</a:t>
              </a:r>
            </a:p>
          </p:txBody>
        </p:sp>
        <p:sp>
          <p:nvSpPr>
            <p:cNvPr id="327" name="Rectángulo: esquinas redondeadas 326">
              <a:extLst>
                <a:ext uri="{FF2B5EF4-FFF2-40B4-BE49-F238E27FC236}">
                  <a16:creationId xmlns:a16="http://schemas.microsoft.com/office/drawing/2014/main" id="{E2F26958-1E93-4565-A31C-53459B0BE60E}"/>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2</a:t>
              </a:r>
            </a:p>
          </p:txBody>
        </p:sp>
        <p:sp>
          <p:nvSpPr>
            <p:cNvPr id="328" name="Rectángulo: esquinas redondeadas 327">
              <a:extLst>
                <a:ext uri="{FF2B5EF4-FFF2-40B4-BE49-F238E27FC236}">
                  <a16:creationId xmlns:a16="http://schemas.microsoft.com/office/drawing/2014/main" id="{51373955-5E8F-4AF8-BF6B-34A40606F4CB}"/>
                </a:ext>
              </a:extLst>
            </p:cNvPr>
            <p:cNvSpPr/>
            <p:nvPr/>
          </p:nvSpPr>
          <p:spPr>
            <a:xfrm>
              <a:off x="1042266" y="1671776"/>
              <a:ext cx="396000" cy="324000"/>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329" name="CuadroTexto 328">
              <a:extLst>
                <a:ext uri="{FF2B5EF4-FFF2-40B4-BE49-F238E27FC236}">
                  <a16:creationId xmlns:a16="http://schemas.microsoft.com/office/drawing/2014/main" id="{32BB32A7-16F6-4930-AEC1-2E1A06829D2F}"/>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330" name="CuadroTexto 329">
              <a:extLst>
                <a:ext uri="{FF2B5EF4-FFF2-40B4-BE49-F238E27FC236}">
                  <a16:creationId xmlns:a16="http://schemas.microsoft.com/office/drawing/2014/main" id="{5822869F-534C-45FE-984C-C28851AAB0D2}"/>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sp>
          <p:nvSpPr>
            <p:cNvPr id="331" name="CuadroTexto 330">
              <a:extLst>
                <a:ext uri="{FF2B5EF4-FFF2-40B4-BE49-F238E27FC236}">
                  <a16:creationId xmlns:a16="http://schemas.microsoft.com/office/drawing/2014/main" id="{A7D2560A-5E25-4A8B-BC5B-3D17E2E4D5B4}"/>
                </a:ext>
              </a:extLst>
            </p:cNvPr>
            <p:cNvSpPr txBox="1"/>
            <p:nvPr/>
          </p:nvSpPr>
          <p:spPr>
            <a:xfrm>
              <a:off x="1480018" y="1674724"/>
              <a:ext cx="11566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lumMod val="50000"/>
                    </a:srgbClr>
                  </a:solidFill>
                  <a:effectLst/>
                  <a:uLnTx/>
                  <a:uFillTx/>
                  <a:latin typeface="Barlow Condensed" panose="020B0604020202020204" charset="0"/>
                  <a:cs typeface="Arial"/>
                  <a:sym typeface="Arial"/>
                </a:rPr>
                <a:t>PND y PDE</a:t>
              </a:r>
            </a:p>
          </p:txBody>
        </p:sp>
      </p:grpSp>
      <p:grpSp>
        <p:nvGrpSpPr>
          <p:cNvPr id="346" name="Grupo 345">
            <a:extLst>
              <a:ext uri="{FF2B5EF4-FFF2-40B4-BE49-F238E27FC236}">
                <a16:creationId xmlns:a16="http://schemas.microsoft.com/office/drawing/2014/main" id="{DD1FB21B-7345-4239-84DE-3B7297910E2C}"/>
              </a:ext>
            </a:extLst>
          </p:cNvPr>
          <p:cNvGrpSpPr/>
          <p:nvPr/>
        </p:nvGrpSpPr>
        <p:grpSpPr>
          <a:xfrm>
            <a:off x="10828813" y="4311349"/>
            <a:ext cx="1594382" cy="710810"/>
            <a:chOff x="1042266" y="1284966"/>
            <a:chExt cx="1594382" cy="710810"/>
          </a:xfrm>
          <a:effectLst/>
        </p:grpSpPr>
        <p:sp>
          <p:nvSpPr>
            <p:cNvPr id="348" name="Rectángulo: esquinas redondeadas 347">
              <a:extLst>
                <a:ext uri="{FF2B5EF4-FFF2-40B4-BE49-F238E27FC236}">
                  <a16:creationId xmlns:a16="http://schemas.microsoft.com/office/drawing/2014/main" id="{99A048A4-7226-450D-8790-85C3E719E811}"/>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4</a:t>
              </a:r>
            </a:p>
          </p:txBody>
        </p:sp>
        <p:sp>
          <p:nvSpPr>
            <p:cNvPr id="349" name="Rectángulo: esquinas redondeadas 348">
              <a:extLst>
                <a:ext uri="{FF2B5EF4-FFF2-40B4-BE49-F238E27FC236}">
                  <a16:creationId xmlns:a16="http://schemas.microsoft.com/office/drawing/2014/main" id="{2594D7FE-D1B7-49AE-8FE5-27465FE35942}"/>
                </a:ext>
              </a:extLst>
            </p:cNvPr>
            <p:cNvSpPr/>
            <p:nvPr/>
          </p:nvSpPr>
          <p:spPr>
            <a:xfrm>
              <a:off x="1042266" y="1671776"/>
              <a:ext cx="396000" cy="324000"/>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351" name="CuadroTexto 350">
              <a:extLst>
                <a:ext uri="{FF2B5EF4-FFF2-40B4-BE49-F238E27FC236}">
                  <a16:creationId xmlns:a16="http://schemas.microsoft.com/office/drawing/2014/main" id="{87CC4BEF-3ABD-45A6-95F1-5D6874811964}"/>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sp>
          <p:nvSpPr>
            <p:cNvPr id="352" name="CuadroTexto 351">
              <a:extLst>
                <a:ext uri="{FF2B5EF4-FFF2-40B4-BE49-F238E27FC236}">
                  <a16:creationId xmlns:a16="http://schemas.microsoft.com/office/drawing/2014/main" id="{FAC1528F-4A9D-471C-A436-4DA3EE3470A5}"/>
                </a:ext>
              </a:extLst>
            </p:cNvPr>
            <p:cNvSpPr txBox="1"/>
            <p:nvPr/>
          </p:nvSpPr>
          <p:spPr>
            <a:xfrm>
              <a:off x="1480018" y="1674724"/>
              <a:ext cx="11566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lumMod val="50000"/>
                    </a:srgbClr>
                  </a:solidFill>
                  <a:effectLst/>
                  <a:uLnTx/>
                  <a:uFillTx/>
                  <a:latin typeface="Barlow Condensed" panose="020B0604020202020204" charset="0"/>
                  <a:cs typeface="Arial"/>
                  <a:sym typeface="Arial"/>
                </a:rPr>
                <a:t>COMPLEM.</a:t>
              </a:r>
            </a:p>
          </p:txBody>
        </p:sp>
      </p:grpSp>
      <p:grpSp>
        <p:nvGrpSpPr>
          <p:cNvPr id="16" name="Grupo 15">
            <a:extLst>
              <a:ext uri="{FF2B5EF4-FFF2-40B4-BE49-F238E27FC236}">
                <a16:creationId xmlns:a16="http://schemas.microsoft.com/office/drawing/2014/main" id="{B506DF81-9390-4E71-AEEB-8F123C58E771}"/>
              </a:ext>
            </a:extLst>
          </p:cNvPr>
          <p:cNvGrpSpPr/>
          <p:nvPr/>
        </p:nvGrpSpPr>
        <p:grpSpPr>
          <a:xfrm>
            <a:off x="4815994" y="5181600"/>
            <a:ext cx="4111977" cy="1688319"/>
            <a:chOff x="7909831" y="5181600"/>
            <a:chExt cx="4134895" cy="1688319"/>
          </a:xfrm>
        </p:grpSpPr>
        <p:sp>
          <p:nvSpPr>
            <p:cNvPr id="354" name="Rectángulo: esquinas redondeadas 353">
              <a:extLst>
                <a:ext uri="{FF2B5EF4-FFF2-40B4-BE49-F238E27FC236}">
                  <a16:creationId xmlns:a16="http://schemas.microsoft.com/office/drawing/2014/main" id="{B5EDD381-36F2-4B31-A19C-BBD77603FC47}"/>
                </a:ext>
              </a:extLst>
            </p:cNvPr>
            <p:cNvSpPr/>
            <p:nvPr/>
          </p:nvSpPr>
          <p:spPr>
            <a:xfrm>
              <a:off x="7909831" y="5181600"/>
              <a:ext cx="4134894" cy="1569939"/>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5" name="Rectángulo 354">
              <a:extLst>
                <a:ext uri="{FF2B5EF4-FFF2-40B4-BE49-F238E27FC236}">
                  <a16:creationId xmlns:a16="http://schemas.microsoft.com/office/drawing/2014/main" id="{72ADBC32-623D-474C-9E2F-1589B0CF307E}"/>
                </a:ext>
              </a:extLst>
            </p:cNvPr>
            <p:cNvSpPr/>
            <p:nvPr/>
          </p:nvSpPr>
          <p:spPr>
            <a:xfrm>
              <a:off x="7909832" y="5282010"/>
              <a:ext cx="4134894"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0" name="CuadroTexto 359">
              <a:extLst>
                <a:ext uri="{FF2B5EF4-FFF2-40B4-BE49-F238E27FC236}">
                  <a16:creationId xmlns:a16="http://schemas.microsoft.com/office/drawing/2014/main" id="{287F7629-BFF9-475E-893B-56F240DC0572}"/>
                </a:ext>
              </a:extLst>
            </p:cNvPr>
            <p:cNvSpPr txBox="1"/>
            <p:nvPr/>
          </p:nvSpPr>
          <p:spPr>
            <a:xfrm>
              <a:off x="9085963" y="5303965"/>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158 Indicadores</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pic>
          <p:nvPicPr>
            <p:cNvPr id="362" name="Gráfico 361" descr="Indicador">
              <a:extLst>
                <a:ext uri="{FF2B5EF4-FFF2-40B4-BE49-F238E27FC236}">
                  <a16:creationId xmlns:a16="http://schemas.microsoft.com/office/drawing/2014/main" id="{92554385-D1A1-4870-8608-A6C34068B00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654602" y="5689374"/>
              <a:ext cx="360000" cy="360000"/>
            </a:xfrm>
            <a:prstGeom prst="rect">
              <a:avLst/>
            </a:prstGeom>
          </p:spPr>
        </p:pic>
        <p:sp>
          <p:nvSpPr>
            <p:cNvPr id="363" name="Google Shape;62;p14">
              <a:extLst>
                <a:ext uri="{FF2B5EF4-FFF2-40B4-BE49-F238E27FC236}">
                  <a16:creationId xmlns:a16="http://schemas.microsoft.com/office/drawing/2014/main" id="{45C89351-A5F5-442C-ADF0-899E58BAC5FC}"/>
                </a:ext>
              </a:extLst>
            </p:cNvPr>
            <p:cNvSpPr txBox="1"/>
            <p:nvPr/>
          </p:nvSpPr>
          <p:spPr>
            <a:xfrm>
              <a:off x="9036403" y="5638853"/>
              <a:ext cx="2400853" cy="123106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1600" b="1" i="0" u="none" strike="noStrike" kern="0" cap="none" spc="0" normalizeH="0" baseline="0" noProof="0" dirty="0">
                  <a:ln>
                    <a:noFill/>
                  </a:ln>
                  <a:solidFill>
                    <a:srgbClr val="4472C4">
                      <a:lumMod val="50000"/>
                    </a:srgbClr>
                  </a:solidFill>
                  <a:effectLst/>
                  <a:uLnTx/>
                  <a:uFillTx/>
                  <a:latin typeface="Barlow Condensed" panose="00000506000000000000" pitchFamily="2" charset="0"/>
                  <a:ea typeface="Barlow Condensed Light"/>
                  <a:cs typeface="Arial" panose="020B0604020202020204" pitchFamily="34" charset="0"/>
                  <a:sym typeface="Barlow Condensed Light"/>
                </a:rPr>
                <a:t>91 indicadores PND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1600" b="1" i="0" u="none" strike="noStrike" kern="0" cap="none" spc="0" normalizeH="0" baseline="0" noProof="0" dirty="0">
                  <a:ln>
                    <a:noFill/>
                  </a:ln>
                  <a:solidFill>
                    <a:srgbClr val="4472C4">
                      <a:lumMod val="50000"/>
                    </a:srgbClr>
                  </a:solidFill>
                  <a:effectLst/>
                  <a:uLnTx/>
                  <a:uFillTx/>
                  <a:latin typeface="Barlow Condensed" panose="00000506000000000000" pitchFamily="2" charset="0"/>
                  <a:ea typeface="Barlow Condensed Light"/>
                  <a:cs typeface="Arial" panose="020B0604020202020204" pitchFamily="34" charset="0"/>
                  <a:sym typeface="Barlow Condensed Light"/>
                </a:rPr>
                <a:t>51 indicadores PDE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1600" b="1" i="0" u="none" strike="noStrike" kern="0" cap="none" spc="0" normalizeH="0" baseline="0" noProof="0" dirty="0">
                  <a:ln>
                    <a:noFill/>
                  </a:ln>
                  <a:solidFill>
                    <a:srgbClr val="4472C4">
                      <a:lumMod val="50000"/>
                    </a:srgbClr>
                  </a:solidFill>
                  <a:effectLst/>
                  <a:uLnTx/>
                  <a:uFillTx/>
                  <a:latin typeface="Barlow Condensed" panose="00000506000000000000" pitchFamily="2" charset="0"/>
                  <a:ea typeface="Barlow Condensed Light"/>
                  <a:cs typeface="Arial" panose="020B0604020202020204" pitchFamily="34" charset="0"/>
                  <a:sym typeface="Barlow Condensed Light"/>
                </a:rPr>
                <a:t>10 indicadores PND y PDE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1600" b="1" i="0" u="none" strike="noStrike" kern="0" cap="none" spc="0" normalizeH="0" baseline="0" noProof="0" dirty="0">
                  <a:ln>
                    <a:noFill/>
                  </a:ln>
                  <a:solidFill>
                    <a:srgbClr val="4472C4">
                      <a:lumMod val="50000"/>
                    </a:srgbClr>
                  </a:solidFill>
                  <a:effectLst/>
                  <a:uLnTx/>
                  <a:uFillTx/>
                  <a:latin typeface="Barlow Condensed" panose="00000506000000000000" pitchFamily="2" charset="0"/>
                  <a:ea typeface="Barlow Condensed Light"/>
                  <a:cs typeface="Arial" panose="020B0604020202020204" pitchFamily="34" charset="0"/>
                  <a:sym typeface="Barlow Condensed Light"/>
                </a:rPr>
                <a:t>6 Complementarios</a:t>
              </a:r>
            </a:p>
          </p:txBody>
        </p:sp>
        <p:pic>
          <p:nvPicPr>
            <p:cNvPr id="364" name="Gráfico 363" descr="Indicador">
              <a:extLst>
                <a:ext uri="{FF2B5EF4-FFF2-40B4-BE49-F238E27FC236}">
                  <a16:creationId xmlns:a16="http://schemas.microsoft.com/office/drawing/2014/main" id="{A625E4E3-FDDF-4F3E-A9A7-9FB68559D30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654602" y="5898323"/>
              <a:ext cx="360000" cy="360000"/>
            </a:xfrm>
            <a:prstGeom prst="rect">
              <a:avLst/>
            </a:prstGeom>
          </p:spPr>
        </p:pic>
        <p:pic>
          <p:nvPicPr>
            <p:cNvPr id="366" name="Gráfico 365" descr="Indicador">
              <a:extLst>
                <a:ext uri="{FF2B5EF4-FFF2-40B4-BE49-F238E27FC236}">
                  <a16:creationId xmlns:a16="http://schemas.microsoft.com/office/drawing/2014/main" id="{634F8025-0662-4CC1-80F7-EDA30AD2B90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654602" y="6141678"/>
              <a:ext cx="360000" cy="360000"/>
            </a:xfrm>
            <a:prstGeom prst="rect">
              <a:avLst/>
            </a:prstGeom>
          </p:spPr>
        </p:pic>
      </p:grpSp>
      <p:pic>
        <p:nvPicPr>
          <p:cNvPr id="368" name="Imagen 367">
            <a:extLst>
              <a:ext uri="{FF2B5EF4-FFF2-40B4-BE49-F238E27FC236}">
                <a16:creationId xmlns:a16="http://schemas.microsoft.com/office/drawing/2014/main" id="{572F965C-FD4C-4F99-B339-B44F1F5D6058}"/>
              </a:ext>
            </a:extLst>
          </p:cNvPr>
          <p:cNvPicPr>
            <a:picLocks noChangeAspect="1"/>
          </p:cNvPicPr>
          <p:nvPr/>
        </p:nvPicPr>
        <p:blipFill>
          <a:blip r:embed="rId22"/>
          <a:stretch>
            <a:fillRect/>
          </a:stretch>
        </p:blipFill>
        <p:spPr>
          <a:xfrm>
            <a:off x="9406428" y="6274656"/>
            <a:ext cx="2693198" cy="553998"/>
          </a:xfrm>
          <a:prstGeom prst="rect">
            <a:avLst/>
          </a:prstGeom>
        </p:spPr>
      </p:pic>
      <p:grpSp>
        <p:nvGrpSpPr>
          <p:cNvPr id="131" name="Grupo 130">
            <a:extLst>
              <a:ext uri="{FF2B5EF4-FFF2-40B4-BE49-F238E27FC236}">
                <a16:creationId xmlns:a16="http://schemas.microsoft.com/office/drawing/2014/main" id="{A007656A-C91B-40CD-BFA9-968E2DEAA0F9}"/>
              </a:ext>
            </a:extLst>
          </p:cNvPr>
          <p:cNvGrpSpPr/>
          <p:nvPr/>
        </p:nvGrpSpPr>
        <p:grpSpPr>
          <a:xfrm>
            <a:off x="5881333" y="4159750"/>
            <a:ext cx="1341652" cy="682615"/>
            <a:chOff x="1042266" y="926351"/>
            <a:chExt cx="1341652" cy="682615"/>
          </a:xfrm>
          <a:effectLst/>
        </p:grpSpPr>
        <p:sp>
          <p:nvSpPr>
            <p:cNvPr id="132" name="Rectángulo: esquinas redondeadas 131">
              <a:extLst>
                <a:ext uri="{FF2B5EF4-FFF2-40B4-BE49-F238E27FC236}">
                  <a16:creationId xmlns:a16="http://schemas.microsoft.com/office/drawing/2014/main" id="{6CBD7011-17D8-4F35-AD45-D38890C84136}"/>
                </a:ext>
              </a:extLst>
            </p:cNvPr>
            <p:cNvSpPr/>
            <p:nvPr/>
          </p:nvSpPr>
          <p:spPr>
            <a:xfrm>
              <a:off x="1042266" y="926351"/>
              <a:ext cx="396000" cy="324000"/>
            </a:xfrm>
            <a:prstGeom prst="roundRect">
              <a:avLst/>
            </a:prstGeom>
            <a:solidFill>
              <a:srgbClr val="C4A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133" name="Rectángulo: esquinas redondeadas 132">
              <a:extLst>
                <a:ext uri="{FF2B5EF4-FFF2-40B4-BE49-F238E27FC236}">
                  <a16:creationId xmlns:a16="http://schemas.microsoft.com/office/drawing/2014/main" id="{DE5F4D01-E714-4E28-89B4-980D2A0FD5F3}"/>
                </a:ext>
              </a:extLst>
            </p:cNvPr>
            <p:cNvSpPr/>
            <p:nvPr/>
          </p:nvSpPr>
          <p:spPr>
            <a:xfrm>
              <a:off x="1042266" y="1284966"/>
              <a:ext cx="396000" cy="324000"/>
            </a:xfrm>
            <a:prstGeom prst="roundRect">
              <a:avLst/>
            </a:prstGeom>
            <a:solidFill>
              <a:srgbClr val="0033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2</a:t>
              </a:r>
            </a:p>
          </p:txBody>
        </p:sp>
        <p:sp>
          <p:nvSpPr>
            <p:cNvPr id="135" name="CuadroTexto 134">
              <a:extLst>
                <a:ext uri="{FF2B5EF4-FFF2-40B4-BE49-F238E27FC236}">
                  <a16:creationId xmlns:a16="http://schemas.microsoft.com/office/drawing/2014/main" id="{278A6036-A96A-4B8C-A450-BA80B1B0AA0B}"/>
                </a:ext>
              </a:extLst>
            </p:cNvPr>
            <p:cNvSpPr txBox="1"/>
            <p:nvPr/>
          </p:nvSpPr>
          <p:spPr>
            <a:xfrm>
              <a:off x="1480018" y="944798"/>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714188"/>
                  </a:solidFill>
                  <a:effectLst/>
                  <a:uLnTx/>
                  <a:uFillTx/>
                  <a:latin typeface="Barlow Condensed" panose="020B0604020202020204" charset="0"/>
                  <a:cs typeface="Arial"/>
                  <a:sym typeface="Arial"/>
                </a:rPr>
                <a:t>PND</a:t>
              </a:r>
            </a:p>
          </p:txBody>
        </p:sp>
        <p:sp>
          <p:nvSpPr>
            <p:cNvPr id="136" name="CuadroTexto 135">
              <a:extLst>
                <a:ext uri="{FF2B5EF4-FFF2-40B4-BE49-F238E27FC236}">
                  <a16:creationId xmlns:a16="http://schemas.microsoft.com/office/drawing/2014/main" id="{C4E815DD-D0EB-4AE3-902C-C46DDC2599AA}"/>
                </a:ext>
              </a:extLst>
            </p:cNvPr>
            <p:cNvSpPr txBox="1"/>
            <p:nvPr/>
          </p:nvSpPr>
          <p:spPr>
            <a:xfrm>
              <a:off x="1480018" y="1303414"/>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PDE</a:t>
              </a:r>
            </a:p>
          </p:txBody>
        </p:sp>
      </p:grpSp>
      <p:sp>
        <p:nvSpPr>
          <p:cNvPr id="134" name="Rectángulo: esquinas redondeadas 133">
            <a:extLst>
              <a:ext uri="{FF2B5EF4-FFF2-40B4-BE49-F238E27FC236}">
                <a16:creationId xmlns:a16="http://schemas.microsoft.com/office/drawing/2014/main" id="{A60133AB-9C2D-4E89-AF75-C9DBE4EE35FD}"/>
              </a:ext>
            </a:extLst>
          </p:cNvPr>
          <p:cNvSpPr/>
          <p:nvPr/>
        </p:nvSpPr>
        <p:spPr>
          <a:xfrm>
            <a:off x="3481033" y="1588928"/>
            <a:ext cx="396000" cy="324000"/>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137" name="CuadroTexto 136">
            <a:extLst>
              <a:ext uri="{FF2B5EF4-FFF2-40B4-BE49-F238E27FC236}">
                <a16:creationId xmlns:a16="http://schemas.microsoft.com/office/drawing/2014/main" id="{9B476A9F-56F6-4ED1-A029-081D981127A9}"/>
              </a:ext>
            </a:extLst>
          </p:cNvPr>
          <p:cNvSpPr txBox="1"/>
          <p:nvPr/>
        </p:nvSpPr>
        <p:spPr>
          <a:xfrm>
            <a:off x="3918785" y="1596985"/>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COMPLEM.</a:t>
            </a:r>
          </a:p>
        </p:txBody>
      </p:sp>
      <p:sp>
        <p:nvSpPr>
          <p:cNvPr id="138" name="Rectángulo: esquinas redondeadas 137">
            <a:extLst>
              <a:ext uri="{FF2B5EF4-FFF2-40B4-BE49-F238E27FC236}">
                <a16:creationId xmlns:a16="http://schemas.microsoft.com/office/drawing/2014/main" id="{4A803FAE-3A8C-42B7-8517-1FFFD32BB907}"/>
              </a:ext>
            </a:extLst>
          </p:cNvPr>
          <p:cNvSpPr/>
          <p:nvPr/>
        </p:nvSpPr>
        <p:spPr>
          <a:xfrm>
            <a:off x="8361294" y="1481553"/>
            <a:ext cx="396000" cy="324000"/>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139" name="CuadroTexto 138">
            <a:extLst>
              <a:ext uri="{FF2B5EF4-FFF2-40B4-BE49-F238E27FC236}">
                <a16:creationId xmlns:a16="http://schemas.microsoft.com/office/drawing/2014/main" id="{8B7CDAA8-409D-4514-AA67-A1C70CF37932}"/>
              </a:ext>
            </a:extLst>
          </p:cNvPr>
          <p:cNvSpPr txBox="1"/>
          <p:nvPr/>
        </p:nvSpPr>
        <p:spPr>
          <a:xfrm>
            <a:off x="8799046" y="1510392"/>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COMPLEM.</a:t>
            </a:r>
          </a:p>
        </p:txBody>
      </p:sp>
      <p:sp>
        <p:nvSpPr>
          <p:cNvPr id="140" name="Rectángulo: esquinas redondeadas 139">
            <a:extLst>
              <a:ext uri="{FF2B5EF4-FFF2-40B4-BE49-F238E27FC236}">
                <a16:creationId xmlns:a16="http://schemas.microsoft.com/office/drawing/2014/main" id="{618CFAA2-E20F-4FAB-AE18-4D8582786B1E}"/>
              </a:ext>
            </a:extLst>
          </p:cNvPr>
          <p:cNvSpPr/>
          <p:nvPr/>
        </p:nvSpPr>
        <p:spPr>
          <a:xfrm>
            <a:off x="8378611" y="4325198"/>
            <a:ext cx="396000" cy="324000"/>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2</a:t>
            </a:r>
          </a:p>
        </p:txBody>
      </p:sp>
      <p:sp>
        <p:nvSpPr>
          <p:cNvPr id="141" name="CuadroTexto 140">
            <a:extLst>
              <a:ext uri="{FF2B5EF4-FFF2-40B4-BE49-F238E27FC236}">
                <a16:creationId xmlns:a16="http://schemas.microsoft.com/office/drawing/2014/main" id="{65336C7A-671F-4FEC-9B86-304057DE26D8}"/>
              </a:ext>
            </a:extLst>
          </p:cNvPr>
          <p:cNvSpPr txBox="1"/>
          <p:nvPr/>
        </p:nvSpPr>
        <p:spPr>
          <a:xfrm>
            <a:off x="8816363" y="4354037"/>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COMPLEM.</a:t>
            </a:r>
          </a:p>
        </p:txBody>
      </p:sp>
      <p:sp>
        <p:nvSpPr>
          <p:cNvPr id="142" name="Rectángulo: esquinas redondeadas 141">
            <a:extLst>
              <a:ext uri="{FF2B5EF4-FFF2-40B4-BE49-F238E27FC236}">
                <a16:creationId xmlns:a16="http://schemas.microsoft.com/office/drawing/2014/main" id="{B8BA0261-07DD-4212-8177-78D1803707C8}"/>
              </a:ext>
            </a:extLst>
          </p:cNvPr>
          <p:cNvSpPr/>
          <p:nvPr/>
        </p:nvSpPr>
        <p:spPr>
          <a:xfrm>
            <a:off x="3475569" y="6313439"/>
            <a:ext cx="396000" cy="324000"/>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FFFFFF"/>
                </a:solidFill>
                <a:effectLst/>
                <a:uLnTx/>
                <a:uFillTx/>
                <a:latin typeface="Barlow Condensed" panose="020B0604020202020204" charset="0"/>
                <a:ea typeface="+mn-ea"/>
                <a:cs typeface="+mn-cs"/>
                <a:sym typeface="Arial"/>
              </a:rPr>
              <a:t>1</a:t>
            </a:r>
          </a:p>
        </p:txBody>
      </p:sp>
      <p:sp>
        <p:nvSpPr>
          <p:cNvPr id="143" name="CuadroTexto 142">
            <a:extLst>
              <a:ext uri="{FF2B5EF4-FFF2-40B4-BE49-F238E27FC236}">
                <a16:creationId xmlns:a16="http://schemas.microsoft.com/office/drawing/2014/main" id="{2B8C98F1-A37E-413A-B628-BD428F9123C3}"/>
              </a:ext>
            </a:extLst>
          </p:cNvPr>
          <p:cNvSpPr txBox="1"/>
          <p:nvPr/>
        </p:nvSpPr>
        <p:spPr>
          <a:xfrm>
            <a:off x="3913321" y="6321496"/>
            <a:ext cx="9039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336A"/>
                </a:solidFill>
                <a:effectLst/>
                <a:uLnTx/>
                <a:uFillTx/>
                <a:latin typeface="Barlow Condensed" panose="020B0604020202020204" charset="0"/>
                <a:cs typeface="Arial"/>
                <a:sym typeface="Arial"/>
              </a:rPr>
              <a:t>COMPLEM.</a:t>
            </a:r>
          </a:p>
        </p:txBody>
      </p:sp>
      <p:pic>
        <p:nvPicPr>
          <p:cNvPr id="144" name="Gráfico 143" descr="Indicador">
            <a:extLst>
              <a:ext uri="{FF2B5EF4-FFF2-40B4-BE49-F238E27FC236}">
                <a16:creationId xmlns:a16="http://schemas.microsoft.com/office/drawing/2014/main" id="{542DDCBD-1B72-4EE5-9189-6439BEAAAC5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542781" y="6377206"/>
            <a:ext cx="358005" cy="360000"/>
          </a:xfrm>
          <a:prstGeom prst="rect">
            <a:avLst/>
          </a:prstGeom>
        </p:spPr>
      </p:pic>
    </p:spTree>
    <p:extLst>
      <p:ext uri="{BB962C8B-B14F-4D97-AF65-F5344CB8AC3E}">
        <p14:creationId xmlns:p14="http://schemas.microsoft.com/office/powerpoint/2010/main" val="942764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19" name="Grupo 18">
            <a:extLst>
              <a:ext uri="{FF2B5EF4-FFF2-40B4-BE49-F238E27FC236}">
                <a16:creationId xmlns:a16="http://schemas.microsoft.com/office/drawing/2014/main" id="{52697E23-B18E-C607-2FE7-B5DDD028EC2B}"/>
              </a:ext>
            </a:extLst>
          </p:cNvPr>
          <p:cNvGrpSpPr/>
          <p:nvPr/>
        </p:nvGrpSpPr>
        <p:grpSpPr>
          <a:xfrm>
            <a:off x="-23264" y="4038980"/>
            <a:ext cx="12215263" cy="2819020"/>
            <a:chOff x="-23264" y="4038980"/>
            <a:chExt cx="12215263" cy="2819020"/>
          </a:xfrm>
        </p:grpSpPr>
        <p:sp>
          <p:nvSpPr>
            <p:cNvPr id="70" name="Rectángulo 69">
              <a:extLst>
                <a:ext uri="{FF2B5EF4-FFF2-40B4-BE49-F238E27FC236}">
                  <a16:creationId xmlns:a16="http://schemas.microsoft.com/office/drawing/2014/main" id="{0D0630B3-459E-3928-0B53-EC3B4E7B0FF2}"/>
                </a:ext>
              </a:extLst>
            </p:cNvPr>
            <p:cNvSpPr/>
            <p:nvPr/>
          </p:nvSpPr>
          <p:spPr>
            <a:xfrm>
              <a:off x="-23264" y="4038980"/>
              <a:ext cx="12215263" cy="2819020"/>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4" name="Grupo 13">
              <a:extLst>
                <a:ext uri="{FF2B5EF4-FFF2-40B4-BE49-F238E27FC236}">
                  <a16:creationId xmlns:a16="http://schemas.microsoft.com/office/drawing/2014/main" id="{3357B81A-27C7-14E7-55A6-E7F851F62C8B}"/>
                </a:ext>
              </a:extLst>
            </p:cNvPr>
            <p:cNvGrpSpPr/>
            <p:nvPr/>
          </p:nvGrpSpPr>
          <p:grpSpPr>
            <a:xfrm>
              <a:off x="-23264" y="5397416"/>
              <a:ext cx="7827913" cy="1394490"/>
              <a:chOff x="-23264" y="5397416"/>
              <a:chExt cx="7827913" cy="1394490"/>
            </a:xfrm>
          </p:grpSpPr>
          <p:sp>
            <p:nvSpPr>
              <p:cNvPr id="305" name="CuadroTexto 304">
                <a:extLst>
                  <a:ext uri="{FF2B5EF4-FFF2-40B4-BE49-F238E27FC236}">
                    <a16:creationId xmlns:a16="http://schemas.microsoft.com/office/drawing/2014/main" id="{35280DDE-3ED4-229E-1273-C55095F7BB4D}"/>
                  </a:ext>
                </a:extLst>
              </p:cNvPr>
              <p:cNvSpPr txBox="1"/>
              <p:nvPr/>
            </p:nvSpPr>
            <p:spPr>
              <a:xfrm>
                <a:off x="1571843" y="6561074"/>
                <a:ext cx="5008155"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900" b="1"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Fuente:</a:t>
                </a:r>
                <a:r>
                  <a:rPr kumimoji="0" lang="es-ES_tradnl" sz="900" b="0"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 Instituto Nacional de Estadística y Censos (INEC): Encuesta de Empleo, Desempleo y Subempleo (ENEMDU).</a:t>
                </a:r>
                <a:endParaRPr kumimoji="0" lang="es-EC" sz="1200" b="0" i="0" u="none" strike="noStrike" kern="0" cap="none" spc="0" normalizeH="0" baseline="0" noProof="0" dirty="0">
                  <a:ln>
                    <a:noFill/>
                  </a:ln>
                  <a:solidFill>
                    <a:srgbClr val="595959"/>
                  </a:solidFill>
                  <a:effectLst/>
                  <a:uLnTx/>
                  <a:uFillTx/>
                  <a:latin typeface="Barlow Condensed" panose="00000506000000000000" pitchFamily="2" charset="0"/>
                  <a:ea typeface="Calibri" panose="020F0502020204030204" pitchFamily="34" charset="0"/>
                  <a:cs typeface="Times New Roman" panose="02020603050405020304" pitchFamily="18" charset="0"/>
                  <a:sym typeface="Arial"/>
                </a:endParaRPr>
              </a:p>
            </p:txBody>
          </p:sp>
          <p:sp>
            <p:nvSpPr>
              <p:cNvPr id="306" name="Rectángulo: esquinas superiores redondeadas 305">
                <a:extLst>
                  <a:ext uri="{FF2B5EF4-FFF2-40B4-BE49-F238E27FC236}">
                    <a16:creationId xmlns:a16="http://schemas.microsoft.com/office/drawing/2014/main" id="{BC1CA0E9-5F7F-7982-6E34-7312F8EB6A88}"/>
                  </a:ext>
                </a:extLst>
              </p:cNvPr>
              <p:cNvSpPr/>
              <p:nvPr/>
            </p:nvSpPr>
            <p:spPr>
              <a:xfrm rot="5400000">
                <a:off x="150782" y="5251021"/>
                <a:ext cx="1153435" cy="1501527"/>
              </a:xfrm>
              <a:prstGeom prst="round2SameRect">
                <a:avLst/>
              </a:prstGeom>
              <a:solidFill>
                <a:srgbClr val="E5243B"/>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7" name="Google Shape;94;p4">
                <a:extLst>
                  <a:ext uri="{FF2B5EF4-FFF2-40B4-BE49-F238E27FC236}">
                    <a16:creationId xmlns:a16="http://schemas.microsoft.com/office/drawing/2014/main" id="{8B2DAC56-5BD3-9D0F-1B65-7F1FC2BEBF59}"/>
                  </a:ext>
                </a:extLst>
              </p:cNvPr>
              <p:cNvSpPr txBox="1"/>
              <p:nvPr/>
            </p:nvSpPr>
            <p:spPr>
              <a:xfrm>
                <a:off x="58655" y="5756751"/>
                <a:ext cx="1311680" cy="483225"/>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rPr>
                  <a:t>Tasa de pobreza multidimensional</a:t>
                </a:r>
              </a:p>
            </p:txBody>
          </p:sp>
          <p:grpSp>
            <p:nvGrpSpPr>
              <p:cNvPr id="308" name="Grupo 307">
                <a:extLst>
                  <a:ext uri="{FF2B5EF4-FFF2-40B4-BE49-F238E27FC236}">
                    <a16:creationId xmlns:a16="http://schemas.microsoft.com/office/drawing/2014/main" id="{0FBB532A-E36E-FC7A-437D-DEE5348C5746}"/>
                  </a:ext>
                </a:extLst>
              </p:cNvPr>
              <p:cNvGrpSpPr/>
              <p:nvPr/>
            </p:nvGrpSpPr>
            <p:grpSpPr>
              <a:xfrm>
                <a:off x="1663216" y="5972977"/>
                <a:ext cx="1770370" cy="434027"/>
                <a:chOff x="1663216" y="1749570"/>
                <a:chExt cx="1770370" cy="434027"/>
              </a:xfrm>
            </p:grpSpPr>
            <p:sp>
              <p:nvSpPr>
                <p:cNvPr id="343" name="Rectángulo: esquinas redondeadas 342">
                  <a:extLst>
                    <a:ext uri="{FF2B5EF4-FFF2-40B4-BE49-F238E27FC236}">
                      <a16:creationId xmlns:a16="http://schemas.microsoft.com/office/drawing/2014/main" id="{1AD1ED89-49A1-464D-45AB-6314B68D97B4}"/>
                    </a:ext>
                  </a:extLst>
                </p:cNvPr>
                <p:cNvSpPr/>
                <p:nvPr/>
              </p:nvSpPr>
              <p:spPr>
                <a:xfrm>
                  <a:off x="1663216" y="1749570"/>
                  <a:ext cx="1770370" cy="434027"/>
                </a:xfrm>
                <a:prstGeom prst="round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4" name="Google Shape;92;p4">
                  <a:extLst>
                    <a:ext uri="{FF2B5EF4-FFF2-40B4-BE49-F238E27FC236}">
                      <a16:creationId xmlns:a16="http://schemas.microsoft.com/office/drawing/2014/main" id="{1CF98DA7-4A66-E29A-C090-99C1EA2BEE20}"/>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39,63%</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45" name="Rectángulo: esquinas superiores redondeadas 344">
                  <a:extLst>
                    <a:ext uri="{FF2B5EF4-FFF2-40B4-BE49-F238E27FC236}">
                      <a16:creationId xmlns:a16="http://schemas.microsoft.com/office/drawing/2014/main" id="{E2F76529-A75B-FFDD-D338-6EBF1D5E4559}"/>
                    </a:ext>
                  </a:extLst>
                </p:cNvPr>
                <p:cNvSpPr/>
                <p:nvPr/>
              </p:nvSpPr>
              <p:spPr>
                <a:xfrm rot="16200000">
                  <a:off x="1863964" y="1558491"/>
                  <a:ext cx="424357" cy="825854"/>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46" name="Gráfico 345" descr="Calendario giratorio">
                  <a:extLst>
                    <a:ext uri="{FF2B5EF4-FFF2-40B4-BE49-F238E27FC236}">
                      <a16:creationId xmlns:a16="http://schemas.microsoft.com/office/drawing/2014/main" id="{4D6226B0-C6D7-1EF8-7ED2-DA480C47C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347" name="Google Shape;92;p4">
                  <a:extLst>
                    <a:ext uri="{FF2B5EF4-FFF2-40B4-BE49-F238E27FC236}">
                      <a16:creationId xmlns:a16="http://schemas.microsoft.com/office/drawing/2014/main" id="{2A21794F-2C39-6247-EB43-BB00BE4CE4F9}"/>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309" name="Grupo 308">
                <a:extLst>
                  <a:ext uri="{FF2B5EF4-FFF2-40B4-BE49-F238E27FC236}">
                    <a16:creationId xmlns:a16="http://schemas.microsoft.com/office/drawing/2014/main" id="{4114BB4B-33F5-9DD6-973D-CAC6882FF04F}"/>
                  </a:ext>
                </a:extLst>
              </p:cNvPr>
              <p:cNvGrpSpPr/>
              <p:nvPr/>
            </p:nvGrpSpPr>
            <p:grpSpPr>
              <a:xfrm>
                <a:off x="3768179" y="5398042"/>
                <a:ext cx="4036470" cy="434027"/>
                <a:chOff x="3768179" y="1544793"/>
                <a:chExt cx="4036470" cy="434027"/>
              </a:xfrm>
            </p:grpSpPr>
            <p:grpSp>
              <p:nvGrpSpPr>
                <p:cNvPr id="333" name="Grupo 332">
                  <a:extLst>
                    <a:ext uri="{FF2B5EF4-FFF2-40B4-BE49-F238E27FC236}">
                      <a16:creationId xmlns:a16="http://schemas.microsoft.com/office/drawing/2014/main" id="{F2E11D0D-45DA-F7F8-3796-FDFFCC9E6A8B}"/>
                    </a:ext>
                  </a:extLst>
                </p:cNvPr>
                <p:cNvGrpSpPr/>
                <p:nvPr/>
              </p:nvGrpSpPr>
              <p:grpSpPr>
                <a:xfrm>
                  <a:off x="3768179" y="1544793"/>
                  <a:ext cx="2018404" cy="434027"/>
                  <a:chOff x="4203068" y="1542937"/>
                  <a:chExt cx="2018404" cy="434027"/>
                </a:xfrm>
              </p:grpSpPr>
              <p:sp>
                <p:nvSpPr>
                  <p:cNvPr id="339" name="Rectángulo: esquinas redondeadas 338">
                    <a:extLst>
                      <a:ext uri="{FF2B5EF4-FFF2-40B4-BE49-F238E27FC236}">
                        <a16:creationId xmlns:a16="http://schemas.microsoft.com/office/drawing/2014/main" id="{EA7A738C-2ADB-817B-90B2-D0FDDE1ED718}"/>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0" name="Google Shape;92;p4">
                    <a:extLst>
                      <a:ext uri="{FF2B5EF4-FFF2-40B4-BE49-F238E27FC236}">
                        <a16:creationId xmlns:a16="http://schemas.microsoft.com/office/drawing/2014/main" id="{3F5C399C-73C5-09D2-541D-44BF5B1FA2C6}"/>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65,95%</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41" name="Rectángulo: esquinas superiores redondeadas 340">
                    <a:extLst>
                      <a:ext uri="{FF2B5EF4-FFF2-40B4-BE49-F238E27FC236}">
                        <a16:creationId xmlns:a16="http://schemas.microsoft.com/office/drawing/2014/main" id="{9EADA3C7-F607-6B13-35E1-AB03A212CAA6}"/>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2" name="Google Shape;92;p4">
                    <a:extLst>
                      <a:ext uri="{FF2B5EF4-FFF2-40B4-BE49-F238E27FC236}">
                        <a16:creationId xmlns:a16="http://schemas.microsoft.com/office/drawing/2014/main" id="{43D99963-BEF1-0C81-E00C-8BDA2D22073D}"/>
                      </a:ext>
                    </a:extLst>
                  </p:cNvPr>
                  <p:cNvSpPr txBox="1"/>
                  <p:nvPr/>
                </p:nvSpPr>
                <p:spPr>
                  <a:xfrm>
                    <a:off x="4714440" y="1590443"/>
                    <a:ext cx="601361"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Rural</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334" name="Grupo 333">
                  <a:extLst>
                    <a:ext uri="{FF2B5EF4-FFF2-40B4-BE49-F238E27FC236}">
                      <a16:creationId xmlns:a16="http://schemas.microsoft.com/office/drawing/2014/main" id="{59BA1D3C-D226-09D5-589B-268AB7D4E153}"/>
                    </a:ext>
                  </a:extLst>
                </p:cNvPr>
                <p:cNvGrpSpPr/>
                <p:nvPr/>
              </p:nvGrpSpPr>
              <p:grpSpPr>
                <a:xfrm>
                  <a:off x="5786245" y="1544793"/>
                  <a:ext cx="2018404" cy="434027"/>
                  <a:chOff x="4203068" y="1542937"/>
                  <a:chExt cx="2018404" cy="434027"/>
                </a:xfrm>
              </p:grpSpPr>
              <p:sp>
                <p:nvSpPr>
                  <p:cNvPr id="335" name="Rectángulo: esquinas redondeadas 334">
                    <a:extLst>
                      <a:ext uri="{FF2B5EF4-FFF2-40B4-BE49-F238E27FC236}">
                        <a16:creationId xmlns:a16="http://schemas.microsoft.com/office/drawing/2014/main" id="{9B79D76A-58DB-A9FF-B7BD-68E9BA198513}"/>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36" name="Google Shape;92;p4">
                    <a:extLst>
                      <a:ext uri="{FF2B5EF4-FFF2-40B4-BE49-F238E27FC236}">
                        <a16:creationId xmlns:a16="http://schemas.microsoft.com/office/drawing/2014/main" id="{9927D9FF-920E-7E8B-956E-F47BBF6D4236}"/>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23,37%</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37" name="Rectángulo: esquinas superiores redondeadas 336">
                    <a:extLst>
                      <a:ext uri="{FF2B5EF4-FFF2-40B4-BE49-F238E27FC236}">
                        <a16:creationId xmlns:a16="http://schemas.microsoft.com/office/drawing/2014/main" id="{82675DEE-9E38-4D4E-2251-CDDF3165B20B}"/>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8" name="Google Shape;92;p4">
                    <a:extLst>
                      <a:ext uri="{FF2B5EF4-FFF2-40B4-BE49-F238E27FC236}">
                        <a16:creationId xmlns:a16="http://schemas.microsoft.com/office/drawing/2014/main" id="{1D104207-DCB5-278A-A849-7C7BC672A43D}"/>
                      </a:ext>
                    </a:extLst>
                  </p:cNvPr>
                  <p:cNvSpPr txBox="1"/>
                  <p:nvPr/>
                </p:nvSpPr>
                <p:spPr>
                  <a:xfrm>
                    <a:off x="4547412" y="1590443"/>
                    <a:ext cx="768389"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Urbana</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nvGrpSpPr>
              <p:cNvPr id="310" name="Grupo 309">
                <a:extLst>
                  <a:ext uri="{FF2B5EF4-FFF2-40B4-BE49-F238E27FC236}">
                    <a16:creationId xmlns:a16="http://schemas.microsoft.com/office/drawing/2014/main" id="{615E39AC-85F3-F1AB-4CC4-941CC4E2E45C}"/>
                  </a:ext>
                </a:extLst>
              </p:cNvPr>
              <p:cNvGrpSpPr/>
              <p:nvPr/>
            </p:nvGrpSpPr>
            <p:grpSpPr>
              <a:xfrm>
                <a:off x="3768179" y="6115584"/>
                <a:ext cx="4036470" cy="434027"/>
                <a:chOff x="3768179" y="1544793"/>
                <a:chExt cx="4036470" cy="434027"/>
              </a:xfrm>
            </p:grpSpPr>
            <p:grpSp>
              <p:nvGrpSpPr>
                <p:cNvPr id="323" name="Grupo 322">
                  <a:extLst>
                    <a:ext uri="{FF2B5EF4-FFF2-40B4-BE49-F238E27FC236}">
                      <a16:creationId xmlns:a16="http://schemas.microsoft.com/office/drawing/2014/main" id="{623F6CC4-1F98-88D2-2C81-5E811DFD4A10}"/>
                    </a:ext>
                  </a:extLst>
                </p:cNvPr>
                <p:cNvGrpSpPr/>
                <p:nvPr/>
              </p:nvGrpSpPr>
              <p:grpSpPr>
                <a:xfrm>
                  <a:off x="3768179" y="1544793"/>
                  <a:ext cx="2018404" cy="434027"/>
                  <a:chOff x="4203068" y="1542937"/>
                  <a:chExt cx="2018404" cy="434027"/>
                </a:xfrm>
              </p:grpSpPr>
              <p:sp>
                <p:nvSpPr>
                  <p:cNvPr id="329" name="Rectángulo: esquinas redondeadas 328">
                    <a:extLst>
                      <a:ext uri="{FF2B5EF4-FFF2-40B4-BE49-F238E27FC236}">
                        <a16:creationId xmlns:a16="http://schemas.microsoft.com/office/drawing/2014/main" id="{479D0AEE-528C-B7B1-4E6F-7CF99CE416CA}"/>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30" name="Google Shape;92;p4">
                    <a:extLst>
                      <a:ext uri="{FF2B5EF4-FFF2-40B4-BE49-F238E27FC236}">
                        <a16:creationId xmlns:a16="http://schemas.microsoft.com/office/drawing/2014/main" id="{373D1E70-A8D3-2CCC-D325-BE77CF3363CA}"/>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31,26%</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31" name="Rectángulo: esquinas superiores redondeadas 330">
                    <a:extLst>
                      <a:ext uri="{FF2B5EF4-FFF2-40B4-BE49-F238E27FC236}">
                        <a16:creationId xmlns:a16="http://schemas.microsoft.com/office/drawing/2014/main" id="{F302FA98-0B94-B6FB-9EB3-D2677F3EF4E0}"/>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2" name="Google Shape;92;p4">
                    <a:extLst>
                      <a:ext uri="{FF2B5EF4-FFF2-40B4-BE49-F238E27FC236}">
                        <a16:creationId xmlns:a16="http://schemas.microsoft.com/office/drawing/2014/main" id="{6F570227-9E4F-F4ED-2A19-C8572C901DFF}"/>
                      </a:ext>
                    </a:extLst>
                  </p:cNvPr>
                  <p:cNvSpPr txBox="1"/>
                  <p:nvPr/>
                </p:nvSpPr>
                <p:spPr>
                  <a:xfrm>
                    <a:off x="4575620" y="1590443"/>
                    <a:ext cx="740182"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Hombre</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324" name="Grupo 323">
                  <a:extLst>
                    <a:ext uri="{FF2B5EF4-FFF2-40B4-BE49-F238E27FC236}">
                      <a16:creationId xmlns:a16="http://schemas.microsoft.com/office/drawing/2014/main" id="{8BE63B89-E370-B3B3-D56B-2D3E20D71841}"/>
                    </a:ext>
                  </a:extLst>
                </p:cNvPr>
                <p:cNvGrpSpPr/>
                <p:nvPr/>
              </p:nvGrpSpPr>
              <p:grpSpPr>
                <a:xfrm>
                  <a:off x="5786245" y="1544793"/>
                  <a:ext cx="2018404" cy="434027"/>
                  <a:chOff x="4203068" y="1542937"/>
                  <a:chExt cx="2018404" cy="434027"/>
                </a:xfrm>
              </p:grpSpPr>
              <p:sp>
                <p:nvSpPr>
                  <p:cNvPr id="325" name="Rectángulo: esquinas redondeadas 324">
                    <a:extLst>
                      <a:ext uri="{FF2B5EF4-FFF2-40B4-BE49-F238E27FC236}">
                        <a16:creationId xmlns:a16="http://schemas.microsoft.com/office/drawing/2014/main" id="{711AD440-C982-0897-0C75-9579D19F8CD2}"/>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26" name="Google Shape;92;p4">
                    <a:extLst>
                      <a:ext uri="{FF2B5EF4-FFF2-40B4-BE49-F238E27FC236}">
                        <a16:creationId xmlns:a16="http://schemas.microsoft.com/office/drawing/2014/main" id="{FA0C8553-94FD-767F-CC4D-08B3A32DD78B}"/>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26,98%</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27" name="Rectángulo: esquinas superiores redondeadas 326">
                    <a:extLst>
                      <a:ext uri="{FF2B5EF4-FFF2-40B4-BE49-F238E27FC236}">
                        <a16:creationId xmlns:a16="http://schemas.microsoft.com/office/drawing/2014/main" id="{F08B7108-9FF8-AF1D-D0D9-11BE55EA251F}"/>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8" name="Google Shape;92;p4">
                    <a:extLst>
                      <a:ext uri="{FF2B5EF4-FFF2-40B4-BE49-F238E27FC236}">
                        <a16:creationId xmlns:a16="http://schemas.microsoft.com/office/drawing/2014/main" id="{AD4CB3CD-4B92-0DE0-6E28-63F40262D3F9}"/>
                      </a:ext>
                    </a:extLst>
                  </p:cNvPr>
                  <p:cNvSpPr txBox="1"/>
                  <p:nvPr/>
                </p:nvSpPr>
                <p:spPr>
                  <a:xfrm>
                    <a:off x="4602737" y="1590443"/>
                    <a:ext cx="713064"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Mujer</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sp>
            <p:nvSpPr>
              <p:cNvPr id="311" name="Rectángulo 117">
                <a:extLst>
                  <a:ext uri="{FF2B5EF4-FFF2-40B4-BE49-F238E27FC236}">
                    <a16:creationId xmlns:a16="http://schemas.microsoft.com/office/drawing/2014/main" id="{2665C2C2-8372-7197-7F2E-513EEDE49554}"/>
                  </a:ext>
                </a:extLst>
              </p:cNvPr>
              <p:cNvSpPr/>
              <p:nvPr/>
            </p:nvSpPr>
            <p:spPr>
              <a:xfrm>
                <a:off x="3394539" y="5397416"/>
                <a:ext cx="406648" cy="472204"/>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276446 h 700804"/>
                  <a:gd name="connsiteX1" fmla="*/ 402218 w 763725"/>
                  <a:gd name="connsiteY1" fmla="*/ 0 h 700804"/>
                  <a:gd name="connsiteX2" fmla="*/ 763725 w 763725"/>
                  <a:gd name="connsiteY2" fmla="*/ 700804 h 700804"/>
                  <a:gd name="connsiteX3" fmla="*/ 0 w 763725"/>
                  <a:gd name="connsiteY3" fmla="*/ 700804 h 700804"/>
                  <a:gd name="connsiteX4" fmla="*/ 0 w 763725"/>
                  <a:gd name="connsiteY4" fmla="*/ 276446 h 700804"/>
                  <a:gd name="connsiteX0" fmla="*/ 0 w 402218"/>
                  <a:gd name="connsiteY0" fmla="*/ 276446 h 700804"/>
                  <a:gd name="connsiteX1" fmla="*/ 402218 w 402218"/>
                  <a:gd name="connsiteY1" fmla="*/ 0 h 700804"/>
                  <a:gd name="connsiteX2" fmla="*/ 327790 w 402218"/>
                  <a:gd name="connsiteY2" fmla="*/ 466888 h 700804"/>
                  <a:gd name="connsiteX3" fmla="*/ 0 w 402218"/>
                  <a:gd name="connsiteY3" fmla="*/ 700804 h 700804"/>
                  <a:gd name="connsiteX4" fmla="*/ 0 w 402218"/>
                  <a:gd name="connsiteY4" fmla="*/ 276446 h 700804"/>
                  <a:gd name="connsiteX0" fmla="*/ 0 w 444748"/>
                  <a:gd name="connsiteY0" fmla="*/ 276446 h 700804"/>
                  <a:gd name="connsiteX1" fmla="*/ 402218 w 444748"/>
                  <a:gd name="connsiteY1" fmla="*/ 0 h 700804"/>
                  <a:gd name="connsiteX2" fmla="*/ 444748 w 444748"/>
                  <a:gd name="connsiteY2" fmla="*/ 403092 h 700804"/>
                  <a:gd name="connsiteX3" fmla="*/ 0 w 444748"/>
                  <a:gd name="connsiteY3" fmla="*/ 700804 h 700804"/>
                  <a:gd name="connsiteX4" fmla="*/ 0 w 444748"/>
                  <a:gd name="connsiteY4" fmla="*/ 276446 h 700804"/>
                  <a:gd name="connsiteX0" fmla="*/ 0 w 406648"/>
                  <a:gd name="connsiteY0" fmla="*/ 276446 h 700804"/>
                  <a:gd name="connsiteX1" fmla="*/ 402218 w 406648"/>
                  <a:gd name="connsiteY1" fmla="*/ 0 h 700804"/>
                  <a:gd name="connsiteX2" fmla="*/ 406648 w 406648"/>
                  <a:gd name="connsiteY2" fmla="*/ 660267 h 700804"/>
                  <a:gd name="connsiteX3" fmla="*/ 0 w 406648"/>
                  <a:gd name="connsiteY3" fmla="*/ 700804 h 700804"/>
                  <a:gd name="connsiteX4" fmla="*/ 0 w 406648"/>
                  <a:gd name="connsiteY4" fmla="*/ 276446 h 700804"/>
                  <a:gd name="connsiteX0" fmla="*/ 0 w 449877"/>
                  <a:gd name="connsiteY0" fmla="*/ 66896 h 491254"/>
                  <a:gd name="connsiteX1" fmla="*/ 449843 w 449877"/>
                  <a:gd name="connsiteY1" fmla="*/ 0 h 491254"/>
                  <a:gd name="connsiteX2" fmla="*/ 406648 w 449877"/>
                  <a:gd name="connsiteY2" fmla="*/ 450717 h 491254"/>
                  <a:gd name="connsiteX3" fmla="*/ 0 w 449877"/>
                  <a:gd name="connsiteY3" fmla="*/ 491254 h 491254"/>
                  <a:gd name="connsiteX4" fmla="*/ 0 w 449877"/>
                  <a:gd name="connsiteY4" fmla="*/ 66896 h 491254"/>
                  <a:gd name="connsiteX0" fmla="*/ 0 w 406648"/>
                  <a:gd name="connsiteY0" fmla="*/ 47846 h 472204"/>
                  <a:gd name="connsiteX1" fmla="*/ 402218 w 406648"/>
                  <a:gd name="connsiteY1" fmla="*/ 0 h 472204"/>
                  <a:gd name="connsiteX2" fmla="*/ 406648 w 406648"/>
                  <a:gd name="connsiteY2" fmla="*/ 431667 h 472204"/>
                  <a:gd name="connsiteX3" fmla="*/ 0 w 406648"/>
                  <a:gd name="connsiteY3" fmla="*/ 472204 h 472204"/>
                  <a:gd name="connsiteX4" fmla="*/ 0 w 406648"/>
                  <a:gd name="connsiteY4" fmla="*/ 47846 h 472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48" h="472204">
                    <a:moveTo>
                      <a:pt x="0" y="47846"/>
                    </a:moveTo>
                    <a:lnTo>
                      <a:pt x="402218" y="0"/>
                    </a:lnTo>
                    <a:cubicBezTo>
                      <a:pt x="403695" y="220089"/>
                      <a:pt x="405171" y="211578"/>
                      <a:pt x="406648" y="431667"/>
                    </a:cubicBezTo>
                    <a:lnTo>
                      <a:pt x="0" y="472204"/>
                    </a:lnTo>
                    <a:lnTo>
                      <a:pt x="0" y="47846"/>
                    </a:lnTo>
                    <a:close/>
                  </a:path>
                </a:pathLst>
              </a:custGeom>
              <a:gradFill>
                <a:gsLst>
                  <a:gs pos="99083">
                    <a:srgbClr val="00A2E1">
                      <a:alpha val="18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2" name="Rectángulo 118">
                <a:extLst>
                  <a:ext uri="{FF2B5EF4-FFF2-40B4-BE49-F238E27FC236}">
                    <a16:creationId xmlns:a16="http://schemas.microsoft.com/office/drawing/2014/main" id="{7F34E10C-99F7-76DD-CD5F-7B59CE94337E}"/>
                  </a:ext>
                </a:extLst>
              </p:cNvPr>
              <p:cNvSpPr/>
              <p:nvPr/>
            </p:nvSpPr>
            <p:spPr>
              <a:xfrm>
                <a:off x="3356683" y="5459965"/>
                <a:ext cx="474430" cy="1107279"/>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0 h 945354"/>
                  <a:gd name="connsiteX1" fmla="*/ 763725 w 763725"/>
                  <a:gd name="connsiteY1" fmla="*/ 0 h 945354"/>
                  <a:gd name="connsiteX2" fmla="*/ 444748 w 763725"/>
                  <a:gd name="connsiteY2" fmla="*/ 945354 h 945354"/>
                  <a:gd name="connsiteX3" fmla="*/ 0 w 763725"/>
                  <a:gd name="connsiteY3" fmla="*/ 424358 h 945354"/>
                  <a:gd name="connsiteX4" fmla="*/ 0 w 763725"/>
                  <a:gd name="connsiteY4" fmla="*/ 0 h 945354"/>
                  <a:gd name="connsiteX0" fmla="*/ 0 w 540441"/>
                  <a:gd name="connsiteY0" fmla="*/ 0 h 945354"/>
                  <a:gd name="connsiteX1" fmla="*/ 540441 w 540441"/>
                  <a:gd name="connsiteY1" fmla="*/ 595424 h 945354"/>
                  <a:gd name="connsiteX2" fmla="*/ 444748 w 540441"/>
                  <a:gd name="connsiteY2" fmla="*/ 945354 h 945354"/>
                  <a:gd name="connsiteX3" fmla="*/ 0 w 540441"/>
                  <a:gd name="connsiteY3" fmla="*/ 424358 h 945354"/>
                  <a:gd name="connsiteX4" fmla="*/ 0 w 540441"/>
                  <a:gd name="connsiteY4" fmla="*/ 0 h 945354"/>
                  <a:gd name="connsiteX0" fmla="*/ 0 w 444748"/>
                  <a:gd name="connsiteY0" fmla="*/ 0 h 945354"/>
                  <a:gd name="connsiteX1" fmla="*/ 380952 w 444748"/>
                  <a:gd name="connsiteY1" fmla="*/ 606056 h 945354"/>
                  <a:gd name="connsiteX2" fmla="*/ 444748 w 444748"/>
                  <a:gd name="connsiteY2" fmla="*/ 945354 h 945354"/>
                  <a:gd name="connsiteX3" fmla="*/ 0 w 444748"/>
                  <a:gd name="connsiteY3" fmla="*/ 424358 h 945354"/>
                  <a:gd name="connsiteX4" fmla="*/ 0 w 444748"/>
                  <a:gd name="connsiteY4" fmla="*/ 0 h 945354"/>
                  <a:gd name="connsiteX0" fmla="*/ 0 w 455380"/>
                  <a:gd name="connsiteY0" fmla="*/ 0 h 945354"/>
                  <a:gd name="connsiteX1" fmla="*/ 455380 w 455380"/>
                  <a:gd name="connsiteY1" fmla="*/ 520996 h 945354"/>
                  <a:gd name="connsiteX2" fmla="*/ 444748 w 455380"/>
                  <a:gd name="connsiteY2" fmla="*/ 945354 h 945354"/>
                  <a:gd name="connsiteX3" fmla="*/ 0 w 455380"/>
                  <a:gd name="connsiteY3" fmla="*/ 424358 h 945354"/>
                  <a:gd name="connsiteX4" fmla="*/ 0 w 455380"/>
                  <a:gd name="connsiteY4" fmla="*/ 0 h 945354"/>
                  <a:gd name="connsiteX0" fmla="*/ 0 w 473323"/>
                  <a:gd name="connsiteY0" fmla="*/ 0 h 1107279"/>
                  <a:gd name="connsiteX1" fmla="*/ 455380 w 473323"/>
                  <a:gd name="connsiteY1" fmla="*/ 520996 h 1107279"/>
                  <a:gd name="connsiteX2" fmla="*/ 473323 w 473323"/>
                  <a:gd name="connsiteY2" fmla="*/ 1107279 h 1107279"/>
                  <a:gd name="connsiteX3" fmla="*/ 0 w 473323"/>
                  <a:gd name="connsiteY3" fmla="*/ 424358 h 1107279"/>
                  <a:gd name="connsiteX4" fmla="*/ 0 w 473323"/>
                  <a:gd name="connsiteY4" fmla="*/ 0 h 1107279"/>
                  <a:gd name="connsiteX0" fmla="*/ 0 w 474430"/>
                  <a:gd name="connsiteY0" fmla="*/ 0 h 1107279"/>
                  <a:gd name="connsiteX1" fmla="*/ 474430 w 474430"/>
                  <a:gd name="connsiteY1" fmla="*/ 673396 h 1107279"/>
                  <a:gd name="connsiteX2" fmla="*/ 473323 w 474430"/>
                  <a:gd name="connsiteY2" fmla="*/ 1107279 h 1107279"/>
                  <a:gd name="connsiteX3" fmla="*/ 0 w 474430"/>
                  <a:gd name="connsiteY3" fmla="*/ 424358 h 1107279"/>
                  <a:gd name="connsiteX4" fmla="*/ 0 w 474430"/>
                  <a:gd name="connsiteY4" fmla="*/ 0 h 110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30" h="1107279">
                    <a:moveTo>
                      <a:pt x="0" y="0"/>
                    </a:moveTo>
                    <a:lnTo>
                      <a:pt x="474430" y="673396"/>
                    </a:lnTo>
                    <a:lnTo>
                      <a:pt x="473323" y="1107279"/>
                    </a:lnTo>
                    <a:lnTo>
                      <a:pt x="0" y="424358"/>
                    </a:lnTo>
                    <a:lnTo>
                      <a:pt x="0" y="0"/>
                    </a:lnTo>
                    <a:close/>
                  </a:path>
                </a:pathLst>
              </a:custGeom>
              <a:gradFill>
                <a:gsLst>
                  <a:gs pos="99083">
                    <a:srgbClr val="00A2E1">
                      <a:alpha val="3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13" name="Grupo 312">
                <a:extLst>
                  <a:ext uri="{FF2B5EF4-FFF2-40B4-BE49-F238E27FC236}">
                    <a16:creationId xmlns:a16="http://schemas.microsoft.com/office/drawing/2014/main" id="{74A1ABAF-92E7-B91A-0F91-CF2158FEE381}"/>
                  </a:ext>
                </a:extLst>
              </p:cNvPr>
              <p:cNvGrpSpPr/>
              <p:nvPr/>
            </p:nvGrpSpPr>
            <p:grpSpPr>
              <a:xfrm>
                <a:off x="1663216" y="5444716"/>
                <a:ext cx="1845153" cy="434027"/>
                <a:chOff x="1663216" y="1749570"/>
                <a:chExt cx="1845153" cy="434027"/>
              </a:xfrm>
            </p:grpSpPr>
            <p:sp>
              <p:nvSpPr>
                <p:cNvPr id="318" name="Rectángulo: esquinas redondeadas 317">
                  <a:extLst>
                    <a:ext uri="{FF2B5EF4-FFF2-40B4-BE49-F238E27FC236}">
                      <a16:creationId xmlns:a16="http://schemas.microsoft.com/office/drawing/2014/main" id="{07538E7F-7E31-C8FF-80DE-5928708A9A5A}"/>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19" name="Google Shape;92;p4">
                  <a:extLst>
                    <a:ext uri="{FF2B5EF4-FFF2-40B4-BE49-F238E27FC236}">
                      <a16:creationId xmlns:a16="http://schemas.microsoft.com/office/drawing/2014/main" id="{C7AD0C44-DC3E-31E8-B520-EA070A58DB02}"/>
                    </a:ext>
                  </a:extLst>
                </p:cNvPr>
                <p:cNvSpPr txBox="1"/>
                <p:nvPr/>
              </p:nvSpPr>
              <p:spPr>
                <a:xfrm>
                  <a:off x="2406944" y="1781361"/>
                  <a:ext cx="1101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36,92% </a:t>
                  </a:r>
                  <a:r>
                    <a:rPr kumimoji="0" lang="en-US" sz="1050" b="1" i="0" u="none" strike="noStrike" kern="0" cap="none" spc="0" normalizeH="0" baseline="0" noProof="0" dirty="0">
                      <a:ln>
                        <a:noFill/>
                      </a:ln>
                      <a:solidFill>
                        <a:srgbClr val="ED7D31">
                          <a:lumMod val="75000"/>
                        </a:srgbClr>
                      </a:solidFill>
                      <a:effectLst/>
                      <a:uLnTx/>
                      <a:uFillTx/>
                      <a:latin typeface="Barlow Condensed"/>
                      <a:ea typeface="Barlow Condensed"/>
                      <a:cs typeface="Barlow Condensed"/>
                      <a:sym typeface="Barlow Condensed"/>
                    </a:rPr>
                    <a:t>(+)</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20" name="Rectángulo: esquinas superiores redondeadas 319">
                  <a:extLst>
                    <a:ext uri="{FF2B5EF4-FFF2-40B4-BE49-F238E27FC236}">
                      <a16:creationId xmlns:a16="http://schemas.microsoft.com/office/drawing/2014/main" id="{1E160B62-19C2-642B-33AD-0AB1A5FA977C}"/>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21" name="Gráfico 320" descr="Calendario giratorio">
                  <a:extLst>
                    <a:ext uri="{FF2B5EF4-FFF2-40B4-BE49-F238E27FC236}">
                      <a16:creationId xmlns:a16="http://schemas.microsoft.com/office/drawing/2014/main" id="{75B84A9C-A9FF-778C-2FD8-40F131FF6A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322" name="Google Shape;92;p4">
                  <a:extLst>
                    <a:ext uri="{FF2B5EF4-FFF2-40B4-BE49-F238E27FC236}">
                      <a16:creationId xmlns:a16="http://schemas.microsoft.com/office/drawing/2014/main" id="{D7A88701-3C41-2D79-FCB4-62BCA73860AB}"/>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pic>
            <p:nvPicPr>
              <p:cNvPr id="314" name="Gráfico 313" descr="Hombre">
                <a:extLst>
                  <a:ext uri="{FF2B5EF4-FFF2-40B4-BE49-F238E27FC236}">
                    <a16:creationId xmlns:a16="http://schemas.microsoft.com/office/drawing/2014/main" id="{D2C92EA5-6785-8E0C-5D3A-1D0C3C1218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6796" y="6150683"/>
                <a:ext cx="359528" cy="359528"/>
              </a:xfrm>
              <a:prstGeom prst="rect">
                <a:avLst/>
              </a:prstGeom>
            </p:spPr>
          </p:pic>
          <p:pic>
            <p:nvPicPr>
              <p:cNvPr id="315" name="Gráfico 314" descr="Mujer">
                <a:extLst>
                  <a:ext uri="{FF2B5EF4-FFF2-40B4-BE49-F238E27FC236}">
                    <a16:creationId xmlns:a16="http://schemas.microsoft.com/office/drawing/2014/main" id="{F881950F-81DE-2606-0E19-7D9DD50EF1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8135" y="6149640"/>
                <a:ext cx="359528" cy="359528"/>
              </a:xfrm>
              <a:prstGeom prst="rect">
                <a:avLst/>
              </a:prstGeom>
            </p:spPr>
          </p:pic>
          <p:pic>
            <p:nvPicPr>
              <p:cNvPr id="316" name="Gráfico 315" descr="Casa">
                <a:extLst>
                  <a:ext uri="{FF2B5EF4-FFF2-40B4-BE49-F238E27FC236}">
                    <a16:creationId xmlns:a16="http://schemas.microsoft.com/office/drawing/2014/main" id="{E0056CCD-4DD6-E203-39FE-81EB99EE80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8422" y="5455212"/>
                <a:ext cx="281372" cy="281372"/>
              </a:xfrm>
              <a:prstGeom prst="rect">
                <a:avLst/>
              </a:prstGeom>
            </p:spPr>
          </p:pic>
          <p:pic>
            <p:nvPicPr>
              <p:cNvPr id="317" name="Gráfico 316" descr="Ciudad">
                <a:extLst>
                  <a:ext uri="{FF2B5EF4-FFF2-40B4-BE49-F238E27FC236}">
                    <a16:creationId xmlns:a16="http://schemas.microsoft.com/office/drawing/2014/main" id="{C5BB13D1-A7F8-7B6C-3077-4A3F5B29AF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1695" y="5482803"/>
                <a:ext cx="278749" cy="278749"/>
              </a:xfrm>
              <a:prstGeom prst="rect">
                <a:avLst/>
              </a:prstGeom>
            </p:spPr>
          </p:pic>
        </p:grpSp>
      </p:grpSp>
      <p:grpSp>
        <p:nvGrpSpPr>
          <p:cNvPr id="17" name="Grupo 16">
            <a:extLst>
              <a:ext uri="{FF2B5EF4-FFF2-40B4-BE49-F238E27FC236}">
                <a16:creationId xmlns:a16="http://schemas.microsoft.com/office/drawing/2014/main" id="{518C1D22-A0BA-6320-EF78-72D791248C15}"/>
              </a:ext>
            </a:extLst>
          </p:cNvPr>
          <p:cNvGrpSpPr/>
          <p:nvPr/>
        </p:nvGrpSpPr>
        <p:grpSpPr>
          <a:xfrm>
            <a:off x="-23264" y="2592161"/>
            <a:ext cx="12215263" cy="2580422"/>
            <a:chOff x="-23264" y="2592161"/>
            <a:chExt cx="12215263" cy="2580422"/>
          </a:xfrm>
        </p:grpSpPr>
        <p:sp>
          <p:nvSpPr>
            <p:cNvPr id="69" name="Rectángulo 68">
              <a:extLst>
                <a:ext uri="{FF2B5EF4-FFF2-40B4-BE49-F238E27FC236}">
                  <a16:creationId xmlns:a16="http://schemas.microsoft.com/office/drawing/2014/main" id="{2731A594-24D9-2761-5684-6D411A01716D}"/>
                </a:ext>
              </a:extLst>
            </p:cNvPr>
            <p:cNvSpPr/>
            <p:nvPr/>
          </p:nvSpPr>
          <p:spPr>
            <a:xfrm>
              <a:off x="-23264" y="2592161"/>
              <a:ext cx="12215263" cy="2580422"/>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Grupo 12">
              <a:extLst>
                <a:ext uri="{FF2B5EF4-FFF2-40B4-BE49-F238E27FC236}">
                  <a16:creationId xmlns:a16="http://schemas.microsoft.com/office/drawing/2014/main" id="{69A14BA6-9FFE-9989-93FC-256168D7B2C4}"/>
                </a:ext>
              </a:extLst>
            </p:cNvPr>
            <p:cNvGrpSpPr/>
            <p:nvPr/>
          </p:nvGrpSpPr>
          <p:grpSpPr>
            <a:xfrm>
              <a:off x="-23264" y="3659367"/>
              <a:ext cx="7827913" cy="1394490"/>
              <a:chOff x="-23264" y="3659367"/>
              <a:chExt cx="7827913" cy="1394490"/>
            </a:xfrm>
          </p:grpSpPr>
          <p:sp>
            <p:nvSpPr>
              <p:cNvPr id="261" name="CuadroTexto 260">
                <a:extLst>
                  <a:ext uri="{FF2B5EF4-FFF2-40B4-BE49-F238E27FC236}">
                    <a16:creationId xmlns:a16="http://schemas.microsoft.com/office/drawing/2014/main" id="{BD6F4D71-20AF-3DBB-E038-0E2A5453EB5E}"/>
                  </a:ext>
                </a:extLst>
              </p:cNvPr>
              <p:cNvSpPr txBox="1"/>
              <p:nvPr/>
            </p:nvSpPr>
            <p:spPr>
              <a:xfrm>
                <a:off x="1571843" y="4823025"/>
                <a:ext cx="5008155"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900" b="1"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Fuente:</a:t>
                </a:r>
                <a:r>
                  <a:rPr kumimoji="0" lang="es-ES_tradnl" sz="900" b="0"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 Instituto Nacional de Estadística y Censos (INEC): Encuesta de Empleo, Desempleo y Subempleo (ENEMDU).</a:t>
                </a:r>
                <a:endParaRPr kumimoji="0" lang="es-EC" sz="1200" b="0" i="0" u="none" strike="noStrike" kern="0" cap="none" spc="0" normalizeH="0" baseline="0" noProof="0" dirty="0">
                  <a:ln>
                    <a:noFill/>
                  </a:ln>
                  <a:solidFill>
                    <a:srgbClr val="595959"/>
                  </a:solidFill>
                  <a:effectLst/>
                  <a:uLnTx/>
                  <a:uFillTx/>
                  <a:latin typeface="Barlow Condensed" panose="00000506000000000000" pitchFamily="2" charset="0"/>
                  <a:ea typeface="Calibri" panose="020F0502020204030204" pitchFamily="34" charset="0"/>
                  <a:cs typeface="Times New Roman" panose="02020603050405020304" pitchFamily="18" charset="0"/>
                  <a:sym typeface="Arial"/>
                </a:endParaRPr>
              </a:p>
            </p:txBody>
          </p:sp>
          <p:sp>
            <p:nvSpPr>
              <p:cNvPr id="262" name="Rectángulo: esquinas superiores redondeadas 261">
                <a:extLst>
                  <a:ext uri="{FF2B5EF4-FFF2-40B4-BE49-F238E27FC236}">
                    <a16:creationId xmlns:a16="http://schemas.microsoft.com/office/drawing/2014/main" id="{D91D6627-E04B-F7A0-F530-295BB21C703B}"/>
                  </a:ext>
                </a:extLst>
              </p:cNvPr>
              <p:cNvSpPr/>
              <p:nvPr/>
            </p:nvSpPr>
            <p:spPr>
              <a:xfrm rot="5400000">
                <a:off x="150782" y="3512972"/>
                <a:ext cx="1153435" cy="1501527"/>
              </a:xfrm>
              <a:prstGeom prst="round2SameRect">
                <a:avLst/>
              </a:prstGeom>
              <a:solidFill>
                <a:srgbClr val="E5243B"/>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3" name="Google Shape;94;p4">
                <a:extLst>
                  <a:ext uri="{FF2B5EF4-FFF2-40B4-BE49-F238E27FC236}">
                    <a16:creationId xmlns:a16="http://schemas.microsoft.com/office/drawing/2014/main" id="{42D2FAAE-B4F9-91FC-D9C4-0B68B47CDB97}"/>
                  </a:ext>
                </a:extLst>
              </p:cNvPr>
              <p:cNvSpPr txBox="1"/>
              <p:nvPr/>
            </p:nvSpPr>
            <p:spPr>
              <a:xfrm>
                <a:off x="58655" y="3812559"/>
                <a:ext cx="1311680" cy="944890"/>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rPr>
                  <a:t>Tasa de pobreza por necesidades básicas insatisfechas</a:t>
                </a:r>
              </a:p>
            </p:txBody>
          </p:sp>
          <p:grpSp>
            <p:nvGrpSpPr>
              <p:cNvPr id="264" name="Grupo 263">
                <a:extLst>
                  <a:ext uri="{FF2B5EF4-FFF2-40B4-BE49-F238E27FC236}">
                    <a16:creationId xmlns:a16="http://schemas.microsoft.com/office/drawing/2014/main" id="{337FDB46-ED16-A098-DDE9-84B945C25878}"/>
                  </a:ext>
                </a:extLst>
              </p:cNvPr>
              <p:cNvGrpSpPr/>
              <p:nvPr/>
            </p:nvGrpSpPr>
            <p:grpSpPr>
              <a:xfrm>
                <a:off x="1663216" y="4234928"/>
                <a:ext cx="1770370" cy="434027"/>
                <a:chOff x="1663216" y="1749570"/>
                <a:chExt cx="1770370" cy="434027"/>
              </a:xfrm>
            </p:grpSpPr>
            <p:sp>
              <p:nvSpPr>
                <p:cNvPr id="299" name="Rectángulo: esquinas redondeadas 298">
                  <a:extLst>
                    <a:ext uri="{FF2B5EF4-FFF2-40B4-BE49-F238E27FC236}">
                      <a16:creationId xmlns:a16="http://schemas.microsoft.com/office/drawing/2014/main" id="{90B2BA12-B8E3-8983-B887-50EF33764CC0}"/>
                    </a:ext>
                  </a:extLst>
                </p:cNvPr>
                <p:cNvSpPr/>
                <p:nvPr/>
              </p:nvSpPr>
              <p:spPr>
                <a:xfrm>
                  <a:off x="1663216" y="1749570"/>
                  <a:ext cx="1770370" cy="434027"/>
                </a:xfrm>
                <a:prstGeom prst="round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00" name="Google Shape;92;p4">
                  <a:extLst>
                    <a:ext uri="{FF2B5EF4-FFF2-40B4-BE49-F238E27FC236}">
                      <a16:creationId xmlns:a16="http://schemas.microsoft.com/office/drawing/2014/main" id="{B4C1C0B2-6A58-34E0-2CE4-2BE915CD433D}"/>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31,12%</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01" name="Rectángulo: esquinas superiores redondeadas 300">
                  <a:extLst>
                    <a:ext uri="{FF2B5EF4-FFF2-40B4-BE49-F238E27FC236}">
                      <a16:creationId xmlns:a16="http://schemas.microsoft.com/office/drawing/2014/main" id="{1C5408F6-5F2B-D03D-8019-EA9B58F47EE0}"/>
                    </a:ext>
                  </a:extLst>
                </p:cNvPr>
                <p:cNvSpPr/>
                <p:nvPr/>
              </p:nvSpPr>
              <p:spPr>
                <a:xfrm rot="16200000">
                  <a:off x="1863964" y="1558491"/>
                  <a:ext cx="424357" cy="825854"/>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02" name="Gráfico 301" descr="Calendario giratorio">
                  <a:extLst>
                    <a:ext uri="{FF2B5EF4-FFF2-40B4-BE49-F238E27FC236}">
                      <a16:creationId xmlns:a16="http://schemas.microsoft.com/office/drawing/2014/main" id="{D8CC9F6B-FB30-0736-E31B-8CA97D635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303" name="Google Shape;92;p4">
                  <a:extLst>
                    <a:ext uri="{FF2B5EF4-FFF2-40B4-BE49-F238E27FC236}">
                      <a16:creationId xmlns:a16="http://schemas.microsoft.com/office/drawing/2014/main" id="{D04EDFD2-A84B-C9EE-110A-42A9023DD5A2}"/>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65" name="Grupo 264">
                <a:extLst>
                  <a:ext uri="{FF2B5EF4-FFF2-40B4-BE49-F238E27FC236}">
                    <a16:creationId xmlns:a16="http://schemas.microsoft.com/office/drawing/2014/main" id="{83E381BB-696C-E099-5F65-78F56DB2E340}"/>
                  </a:ext>
                </a:extLst>
              </p:cNvPr>
              <p:cNvGrpSpPr/>
              <p:nvPr/>
            </p:nvGrpSpPr>
            <p:grpSpPr>
              <a:xfrm>
                <a:off x="3768179" y="3659993"/>
                <a:ext cx="4036470" cy="434027"/>
                <a:chOff x="3768179" y="1544793"/>
                <a:chExt cx="4036470" cy="434027"/>
              </a:xfrm>
            </p:grpSpPr>
            <p:grpSp>
              <p:nvGrpSpPr>
                <p:cNvPr id="289" name="Grupo 288">
                  <a:extLst>
                    <a:ext uri="{FF2B5EF4-FFF2-40B4-BE49-F238E27FC236}">
                      <a16:creationId xmlns:a16="http://schemas.microsoft.com/office/drawing/2014/main" id="{F90AAECC-47A6-B107-18C1-F292E134CB36}"/>
                    </a:ext>
                  </a:extLst>
                </p:cNvPr>
                <p:cNvGrpSpPr/>
                <p:nvPr/>
              </p:nvGrpSpPr>
              <p:grpSpPr>
                <a:xfrm>
                  <a:off x="3768179" y="1544793"/>
                  <a:ext cx="2018404" cy="434027"/>
                  <a:chOff x="4203068" y="1542937"/>
                  <a:chExt cx="2018404" cy="434027"/>
                </a:xfrm>
              </p:grpSpPr>
              <p:sp>
                <p:nvSpPr>
                  <p:cNvPr id="295" name="Rectángulo: esquinas redondeadas 294">
                    <a:extLst>
                      <a:ext uri="{FF2B5EF4-FFF2-40B4-BE49-F238E27FC236}">
                        <a16:creationId xmlns:a16="http://schemas.microsoft.com/office/drawing/2014/main" id="{DF8AEE2C-26D1-2AFA-1047-2E1FCB3A912A}"/>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96" name="Google Shape;92;p4">
                    <a:extLst>
                      <a:ext uri="{FF2B5EF4-FFF2-40B4-BE49-F238E27FC236}">
                        <a16:creationId xmlns:a16="http://schemas.microsoft.com/office/drawing/2014/main" id="{F81E3F7D-EC29-281B-5569-885B434CE53D}"/>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48,67%</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97" name="Rectángulo: esquinas superiores redondeadas 296">
                    <a:extLst>
                      <a:ext uri="{FF2B5EF4-FFF2-40B4-BE49-F238E27FC236}">
                        <a16:creationId xmlns:a16="http://schemas.microsoft.com/office/drawing/2014/main" id="{200B4D36-6955-E141-104A-B55C1319CC91}"/>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8" name="Google Shape;92;p4">
                    <a:extLst>
                      <a:ext uri="{FF2B5EF4-FFF2-40B4-BE49-F238E27FC236}">
                        <a16:creationId xmlns:a16="http://schemas.microsoft.com/office/drawing/2014/main" id="{85965834-ACF1-ADC9-25CA-2159336A0835}"/>
                      </a:ext>
                    </a:extLst>
                  </p:cNvPr>
                  <p:cNvSpPr txBox="1"/>
                  <p:nvPr/>
                </p:nvSpPr>
                <p:spPr>
                  <a:xfrm>
                    <a:off x="4714440" y="1590443"/>
                    <a:ext cx="601361"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Rural</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90" name="Grupo 289">
                  <a:extLst>
                    <a:ext uri="{FF2B5EF4-FFF2-40B4-BE49-F238E27FC236}">
                      <a16:creationId xmlns:a16="http://schemas.microsoft.com/office/drawing/2014/main" id="{224F2078-071E-907F-CB31-8F8F92DEF5F9}"/>
                    </a:ext>
                  </a:extLst>
                </p:cNvPr>
                <p:cNvGrpSpPr/>
                <p:nvPr/>
              </p:nvGrpSpPr>
              <p:grpSpPr>
                <a:xfrm>
                  <a:off x="5786245" y="1544793"/>
                  <a:ext cx="2018404" cy="434027"/>
                  <a:chOff x="4203068" y="1542937"/>
                  <a:chExt cx="2018404" cy="434027"/>
                </a:xfrm>
              </p:grpSpPr>
              <p:sp>
                <p:nvSpPr>
                  <p:cNvPr id="291" name="Rectángulo: esquinas redondeadas 290">
                    <a:extLst>
                      <a:ext uri="{FF2B5EF4-FFF2-40B4-BE49-F238E27FC236}">
                        <a16:creationId xmlns:a16="http://schemas.microsoft.com/office/drawing/2014/main" id="{6929D1B8-7DB5-7082-9379-4389AED47F83}"/>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92" name="Google Shape;92;p4">
                    <a:extLst>
                      <a:ext uri="{FF2B5EF4-FFF2-40B4-BE49-F238E27FC236}">
                        <a16:creationId xmlns:a16="http://schemas.microsoft.com/office/drawing/2014/main" id="{D8C4B577-ED59-93E4-8690-78DB3BD17D8F}"/>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18,96%</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93" name="Rectángulo: esquinas superiores redondeadas 292">
                    <a:extLst>
                      <a:ext uri="{FF2B5EF4-FFF2-40B4-BE49-F238E27FC236}">
                        <a16:creationId xmlns:a16="http://schemas.microsoft.com/office/drawing/2014/main" id="{5954EEEF-AB68-AB5C-1863-ECD0EC38A0B1}"/>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4" name="Google Shape;92;p4">
                    <a:extLst>
                      <a:ext uri="{FF2B5EF4-FFF2-40B4-BE49-F238E27FC236}">
                        <a16:creationId xmlns:a16="http://schemas.microsoft.com/office/drawing/2014/main" id="{5D82FDDD-3EA9-DB73-4F34-37E7B82E2C3C}"/>
                      </a:ext>
                    </a:extLst>
                  </p:cNvPr>
                  <p:cNvSpPr txBox="1"/>
                  <p:nvPr/>
                </p:nvSpPr>
                <p:spPr>
                  <a:xfrm>
                    <a:off x="4547412" y="1590443"/>
                    <a:ext cx="768389"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Urbana</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nvGrpSpPr>
              <p:cNvPr id="266" name="Grupo 265">
                <a:extLst>
                  <a:ext uri="{FF2B5EF4-FFF2-40B4-BE49-F238E27FC236}">
                    <a16:creationId xmlns:a16="http://schemas.microsoft.com/office/drawing/2014/main" id="{E4ADC794-0B84-BCFD-8D89-EFCC835B587A}"/>
                  </a:ext>
                </a:extLst>
              </p:cNvPr>
              <p:cNvGrpSpPr/>
              <p:nvPr/>
            </p:nvGrpSpPr>
            <p:grpSpPr>
              <a:xfrm>
                <a:off x="3768179" y="4377535"/>
                <a:ext cx="4036470" cy="434027"/>
                <a:chOff x="3768179" y="1544793"/>
                <a:chExt cx="4036470" cy="434027"/>
              </a:xfrm>
            </p:grpSpPr>
            <p:grpSp>
              <p:nvGrpSpPr>
                <p:cNvPr id="279" name="Grupo 278">
                  <a:extLst>
                    <a:ext uri="{FF2B5EF4-FFF2-40B4-BE49-F238E27FC236}">
                      <a16:creationId xmlns:a16="http://schemas.microsoft.com/office/drawing/2014/main" id="{EC6CA634-6681-ECEA-6CF3-923207F84C52}"/>
                    </a:ext>
                  </a:extLst>
                </p:cNvPr>
                <p:cNvGrpSpPr/>
                <p:nvPr/>
              </p:nvGrpSpPr>
              <p:grpSpPr>
                <a:xfrm>
                  <a:off x="3768179" y="1544793"/>
                  <a:ext cx="2018404" cy="434027"/>
                  <a:chOff x="4203068" y="1542937"/>
                  <a:chExt cx="2018404" cy="434027"/>
                </a:xfrm>
              </p:grpSpPr>
              <p:sp>
                <p:nvSpPr>
                  <p:cNvPr id="285" name="Rectángulo: esquinas redondeadas 284">
                    <a:extLst>
                      <a:ext uri="{FF2B5EF4-FFF2-40B4-BE49-F238E27FC236}">
                        <a16:creationId xmlns:a16="http://schemas.microsoft.com/office/drawing/2014/main" id="{826D9D3D-8AFC-218B-2E3A-347B9468ACB3}"/>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6" name="Google Shape;92;p4">
                    <a:extLst>
                      <a:ext uri="{FF2B5EF4-FFF2-40B4-BE49-F238E27FC236}">
                        <a16:creationId xmlns:a16="http://schemas.microsoft.com/office/drawing/2014/main" id="{39E8DFE8-6F9C-4F45-7279-4D96AA58DFB4}"/>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24,75%</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87" name="Rectángulo: esquinas superiores redondeadas 286">
                    <a:extLst>
                      <a:ext uri="{FF2B5EF4-FFF2-40B4-BE49-F238E27FC236}">
                        <a16:creationId xmlns:a16="http://schemas.microsoft.com/office/drawing/2014/main" id="{6031B78A-03B5-9925-6F24-F85D3DDD434B}"/>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8" name="Google Shape;92;p4">
                    <a:extLst>
                      <a:ext uri="{FF2B5EF4-FFF2-40B4-BE49-F238E27FC236}">
                        <a16:creationId xmlns:a16="http://schemas.microsoft.com/office/drawing/2014/main" id="{A3BC9723-2B53-19DD-54D6-A4A2C02A333C}"/>
                      </a:ext>
                    </a:extLst>
                  </p:cNvPr>
                  <p:cNvSpPr txBox="1"/>
                  <p:nvPr/>
                </p:nvSpPr>
                <p:spPr>
                  <a:xfrm>
                    <a:off x="4575620" y="1590443"/>
                    <a:ext cx="740182"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Hombre</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80" name="Grupo 279">
                  <a:extLst>
                    <a:ext uri="{FF2B5EF4-FFF2-40B4-BE49-F238E27FC236}">
                      <a16:creationId xmlns:a16="http://schemas.microsoft.com/office/drawing/2014/main" id="{B2DB8E2D-3654-0BB8-9162-7D086325EE50}"/>
                    </a:ext>
                  </a:extLst>
                </p:cNvPr>
                <p:cNvGrpSpPr/>
                <p:nvPr/>
              </p:nvGrpSpPr>
              <p:grpSpPr>
                <a:xfrm>
                  <a:off x="5786245" y="1544793"/>
                  <a:ext cx="2018404" cy="434027"/>
                  <a:chOff x="4203068" y="1542937"/>
                  <a:chExt cx="2018404" cy="434027"/>
                </a:xfrm>
              </p:grpSpPr>
              <p:sp>
                <p:nvSpPr>
                  <p:cNvPr id="281" name="Rectángulo: esquinas redondeadas 280">
                    <a:extLst>
                      <a:ext uri="{FF2B5EF4-FFF2-40B4-BE49-F238E27FC236}">
                        <a16:creationId xmlns:a16="http://schemas.microsoft.com/office/drawing/2014/main" id="{C5424822-078B-C827-8E58-ED43EE5E8147}"/>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2" name="Google Shape;92;p4">
                    <a:extLst>
                      <a:ext uri="{FF2B5EF4-FFF2-40B4-BE49-F238E27FC236}">
                        <a16:creationId xmlns:a16="http://schemas.microsoft.com/office/drawing/2014/main" id="{D400F959-F377-759B-0E8C-51B6C009EF7B}"/>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22,37%</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83" name="Rectángulo: esquinas superiores redondeadas 282">
                    <a:extLst>
                      <a:ext uri="{FF2B5EF4-FFF2-40B4-BE49-F238E27FC236}">
                        <a16:creationId xmlns:a16="http://schemas.microsoft.com/office/drawing/2014/main" id="{12D0CD0D-2168-BDA5-361F-4583BA36F5D0}"/>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4" name="Google Shape;92;p4">
                    <a:extLst>
                      <a:ext uri="{FF2B5EF4-FFF2-40B4-BE49-F238E27FC236}">
                        <a16:creationId xmlns:a16="http://schemas.microsoft.com/office/drawing/2014/main" id="{2B32BC59-6F55-47D3-00FF-6F0E9833B559}"/>
                      </a:ext>
                    </a:extLst>
                  </p:cNvPr>
                  <p:cNvSpPr txBox="1"/>
                  <p:nvPr/>
                </p:nvSpPr>
                <p:spPr>
                  <a:xfrm>
                    <a:off x="4602737" y="1590443"/>
                    <a:ext cx="713064"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Mujer</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sp>
            <p:nvSpPr>
              <p:cNvPr id="267" name="Rectángulo 117">
                <a:extLst>
                  <a:ext uri="{FF2B5EF4-FFF2-40B4-BE49-F238E27FC236}">
                    <a16:creationId xmlns:a16="http://schemas.microsoft.com/office/drawing/2014/main" id="{0002ADB6-9746-5C8C-70F1-3ED374A66723}"/>
                  </a:ext>
                </a:extLst>
              </p:cNvPr>
              <p:cNvSpPr/>
              <p:nvPr/>
            </p:nvSpPr>
            <p:spPr>
              <a:xfrm>
                <a:off x="3394539" y="3659367"/>
                <a:ext cx="406648" cy="472204"/>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276446 h 700804"/>
                  <a:gd name="connsiteX1" fmla="*/ 402218 w 763725"/>
                  <a:gd name="connsiteY1" fmla="*/ 0 h 700804"/>
                  <a:gd name="connsiteX2" fmla="*/ 763725 w 763725"/>
                  <a:gd name="connsiteY2" fmla="*/ 700804 h 700804"/>
                  <a:gd name="connsiteX3" fmla="*/ 0 w 763725"/>
                  <a:gd name="connsiteY3" fmla="*/ 700804 h 700804"/>
                  <a:gd name="connsiteX4" fmla="*/ 0 w 763725"/>
                  <a:gd name="connsiteY4" fmla="*/ 276446 h 700804"/>
                  <a:gd name="connsiteX0" fmla="*/ 0 w 402218"/>
                  <a:gd name="connsiteY0" fmla="*/ 276446 h 700804"/>
                  <a:gd name="connsiteX1" fmla="*/ 402218 w 402218"/>
                  <a:gd name="connsiteY1" fmla="*/ 0 h 700804"/>
                  <a:gd name="connsiteX2" fmla="*/ 327790 w 402218"/>
                  <a:gd name="connsiteY2" fmla="*/ 466888 h 700804"/>
                  <a:gd name="connsiteX3" fmla="*/ 0 w 402218"/>
                  <a:gd name="connsiteY3" fmla="*/ 700804 h 700804"/>
                  <a:gd name="connsiteX4" fmla="*/ 0 w 402218"/>
                  <a:gd name="connsiteY4" fmla="*/ 276446 h 700804"/>
                  <a:gd name="connsiteX0" fmla="*/ 0 w 444748"/>
                  <a:gd name="connsiteY0" fmla="*/ 276446 h 700804"/>
                  <a:gd name="connsiteX1" fmla="*/ 402218 w 444748"/>
                  <a:gd name="connsiteY1" fmla="*/ 0 h 700804"/>
                  <a:gd name="connsiteX2" fmla="*/ 444748 w 444748"/>
                  <a:gd name="connsiteY2" fmla="*/ 403092 h 700804"/>
                  <a:gd name="connsiteX3" fmla="*/ 0 w 444748"/>
                  <a:gd name="connsiteY3" fmla="*/ 700804 h 700804"/>
                  <a:gd name="connsiteX4" fmla="*/ 0 w 444748"/>
                  <a:gd name="connsiteY4" fmla="*/ 276446 h 700804"/>
                  <a:gd name="connsiteX0" fmla="*/ 0 w 406648"/>
                  <a:gd name="connsiteY0" fmla="*/ 276446 h 700804"/>
                  <a:gd name="connsiteX1" fmla="*/ 402218 w 406648"/>
                  <a:gd name="connsiteY1" fmla="*/ 0 h 700804"/>
                  <a:gd name="connsiteX2" fmla="*/ 406648 w 406648"/>
                  <a:gd name="connsiteY2" fmla="*/ 660267 h 700804"/>
                  <a:gd name="connsiteX3" fmla="*/ 0 w 406648"/>
                  <a:gd name="connsiteY3" fmla="*/ 700804 h 700804"/>
                  <a:gd name="connsiteX4" fmla="*/ 0 w 406648"/>
                  <a:gd name="connsiteY4" fmla="*/ 276446 h 700804"/>
                  <a:gd name="connsiteX0" fmla="*/ 0 w 449877"/>
                  <a:gd name="connsiteY0" fmla="*/ 66896 h 491254"/>
                  <a:gd name="connsiteX1" fmla="*/ 449843 w 449877"/>
                  <a:gd name="connsiteY1" fmla="*/ 0 h 491254"/>
                  <a:gd name="connsiteX2" fmla="*/ 406648 w 449877"/>
                  <a:gd name="connsiteY2" fmla="*/ 450717 h 491254"/>
                  <a:gd name="connsiteX3" fmla="*/ 0 w 449877"/>
                  <a:gd name="connsiteY3" fmla="*/ 491254 h 491254"/>
                  <a:gd name="connsiteX4" fmla="*/ 0 w 449877"/>
                  <a:gd name="connsiteY4" fmla="*/ 66896 h 491254"/>
                  <a:gd name="connsiteX0" fmla="*/ 0 w 406648"/>
                  <a:gd name="connsiteY0" fmla="*/ 47846 h 472204"/>
                  <a:gd name="connsiteX1" fmla="*/ 402218 w 406648"/>
                  <a:gd name="connsiteY1" fmla="*/ 0 h 472204"/>
                  <a:gd name="connsiteX2" fmla="*/ 406648 w 406648"/>
                  <a:gd name="connsiteY2" fmla="*/ 431667 h 472204"/>
                  <a:gd name="connsiteX3" fmla="*/ 0 w 406648"/>
                  <a:gd name="connsiteY3" fmla="*/ 472204 h 472204"/>
                  <a:gd name="connsiteX4" fmla="*/ 0 w 406648"/>
                  <a:gd name="connsiteY4" fmla="*/ 47846 h 472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48" h="472204">
                    <a:moveTo>
                      <a:pt x="0" y="47846"/>
                    </a:moveTo>
                    <a:lnTo>
                      <a:pt x="402218" y="0"/>
                    </a:lnTo>
                    <a:cubicBezTo>
                      <a:pt x="403695" y="220089"/>
                      <a:pt x="405171" y="211578"/>
                      <a:pt x="406648" y="431667"/>
                    </a:cubicBezTo>
                    <a:lnTo>
                      <a:pt x="0" y="472204"/>
                    </a:lnTo>
                    <a:lnTo>
                      <a:pt x="0" y="47846"/>
                    </a:lnTo>
                    <a:close/>
                  </a:path>
                </a:pathLst>
              </a:custGeom>
              <a:gradFill>
                <a:gsLst>
                  <a:gs pos="99083">
                    <a:srgbClr val="00A2E1">
                      <a:alpha val="18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8" name="Rectángulo 118">
                <a:extLst>
                  <a:ext uri="{FF2B5EF4-FFF2-40B4-BE49-F238E27FC236}">
                    <a16:creationId xmlns:a16="http://schemas.microsoft.com/office/drawing/2014/main" id="{72105227-382E-1261-5913-A78F76CD2DE1}"/>
                  </a:ext>
                </a:extLst>
              </p:cNvPr>
              <p:cNvSpPr/>
              <p:nvPr/>
            </p:nvSpPr>
            <p:spPr>
              <a:xfrm>
                <a:off x="3356683" y="3721916"/>
                <a:ext cx="474430" cy="1107279"/>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0 h 945354"/>
                  <a:gd name="connsiteX1" fmla="*/ 763725 w 763725"/>
                  <a:gd name="connsiteY1" fmla="*/ 0 h 945354"/>
                  <a:gd name="connsiteX2" fmla="*/ 444748 w 763725"/>
                  <a:gd name="connsiteY2" fmla="*/ 945354 h 945354"/>
                  <a:gd name="connsiteX3" fmla="*/ 0 w 763725"/>
                  <a:gd name="connsiteY3" fmla="*/ 424358 h 945354"/>
                  <a:gd name="connsiteX4" fmla="*/ 0 w 763725"/>
                  <a:gd name="connsiteY4" fmla="*/ 0 h 945354"/>
                  <a:gd name="connsiteX0" fmla="*/ 0 w 540441"/>
                  <a:gd name="connsiteY0" fmla="*/ 0 h 945354"/>
                  <a:gd name="connsiteX1" fmla="*/ 540441 w 540441"/>
                  <a:gd name="connsiteY1" fmla="*/ 595424 h 945354"/>
                  <a:gd name="connsiteX2" fmla="*/ 444748 w 540441"/>
                  <a:gd name="connsiteY2" fmla="*/ 945354 h 945354"/>
                  <a:gd name="connsiteX3" fmla="*/ 0 w 540441"/>
                  <a:gd name="connsiteY3" fmla="*/ 424358 h 945354"/>
                  <a:gd name="connsiteX4" fmla="*/ 0 w 540441"/>
                  <a:gd name="connsiteY4" fmla="*/ 0 h 945354"/>
                  <a:gd name="connsiteX0" fmla="*/ 0 w 444748"/>
                  <a:gd name="connsiteY0" fmla="*/ 0 h 945354"/>
                  <a:gd name="connsiteX1" fmla="*/ 380952 w 444748"/>
                  <a:gd name="connsiteY1" fmla="*/ 606056 h 945354"/>
                  <a:gd name="connsiteX2" fmla="*/ 444748 w 444748"/>
                  <a:gd name="connsiteY2" fmla="*/ 945354 h 945354"/>
                  <a:gd name="connsiteX3" fmla="*/ 0 w 444748"/>
                  <a:gd name="connsiteY3" fmla="*/ 424358 h 945354"/>
                  <a:gd name="connsiteX4" fmla="*/ 0 w 444748"/>
                  <a:gd name="connsiteY4" fmla="*/ 0 h 945354"/>
                  <a:gd name="connsiteX0" fmla="*/ 0 w 455380"/>
                  <a:gd name="connsiteY0" fmla="*/ 0 h 945354"/>
                  <a:gd name="connsiteX1" fmla="*/ 455380 w 455380"/>
                  <a:gd name="connsiteY1" fmla="*/ 520996 h 945354"/>
                  <a:gd name="connsiteX2" fmla="*/ 444748 w 455380"/>
                  <a:gd name="connsiteY2" fmla="*/ 945354 h 945354"/>
                  <a:gd name="connsiteX3" fmla="*/ 0 w 455380"/>
                  <a:gd name="connsiteY3" fmla="*/ 424358 h 945354"/>
                  <a:gd name="connsiteX4" fmla="*/ 0 w 455380"/>
                  <a:gd name="connsiteY4" fmla="*/ 0 h 945354"/>
                  <a:gd name="connsiteX0" fmla="*/ 0 w 473323"/>
                  <a:gd name="connsiteY0" fmla="*/ 0 h 1107279"/>
                  <a:gd name="connsiteX1" fmla="*/ 455380 w 473323"/>
                  <a:gd name="connsiteY1" fmla="*/ 520996 h 1107279"/>
                  <a:gd name="connsiteX2" fmla="*/ 473323 w 473323"/>
                  <a:gd name="connsiteY2" fmla="*/ 1107279 h 1107279"/>
                  <a:gd name="connsiteX3" fmla="*/ 0 w 473323"/>
                  <a:gd name="connsiteY3" fmla="*/ 424358 h 1107279"/>
                  <a:gd name="connsiteX4" fmla="*/ 0 w 473323"/>
                  <a:gd name="connsiteY4" fmla="*/ 0 h 1107279"/>
                  <a:gd name="connsiteX0" fmla="*/ 0 w 474430"/>
                  <a:gd name="connsiteY0" fmla="*/ 0 h 1107279"/>
                  <a:gd name="connsiteX1" fmla="*/ 474430 w 474430"/>
                  <a:gd name="connsiteY1" fmla="*/ 673396 h 1107279"/>
                  <a:gd name="connsiteX2" fmla="*/ 473323 w 474430"/>
                  <a:gd name="connsiteY2" fmla="*/ 1107279 h 1107279"/>
                  <a:gd name="connsiteX3" fmla="*/ 0 w 474430"/>
                  <a:gd name="connsiteY3" fmla="*/ 424358 h 1107279"/>
                  <a:gd name="connsiteX4" fmla="*/ 0 w 474430"/>
                  <a:gd name="connsiteY4" fmla="*/ 0 h 110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30" h="1107279">
                    <a:moveTo>
                      <a:pt x="0" y="0"/>
                    </a:moveTo>
                    <a:lnTo>
                      <a:pt x="474430" y="673396"/>
                    </a:lnTo>
                    <a:lnTo>
                      <a:pt x="473323" y="1107279"/>
                    </a:lnTo>
                    <a:lnTo>
                      <a:pt x="0" y="424358"/>
                    </a:lnTo>
                    <a:lnTo>
                      <a:pt x="0" y="0"/>
                    </a:lnTo>
                    <a:close/>
                  </a:path>
                </a:pathLst>
              </a:custGeom>
              <a:gradFill>
                <a:gsLst>
                  <a:gs pos="99083">
                    <a:srgbClr val="00A2E1">
                      <a:alpha val="3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69" name="Grupo 268">
                <a:extLst>
                  <a:ext uri="{FF2B5EF4-FFF2-40B4-BE49-F238E27FC236}">
                    <a16:creationId xmlns:a16="http://schemas.microsoft.com/office/drawing/2014/main" id="{17567940-C758-D088-A9DB-DEC30805D68C}"/>
                  </a:ext>
                </a:extLst>
              </p:cNvPr>
              <p:cNvGrpSpPr/>
              <p:nvPr/>
            </p:nvGrpSpPr>
            <p:grpSpPr>
              <a:xfrm>
                <a:off x="1663216" y="3706667"/>
                <a:ext cx="1852620" cy="434027"/>
                <a:chOff x="1663216" y="1749570"/>
                <a:chExt cx="1852620" cy="434027"/>
              </a:xfrm>
            </p:grpSpPr>
            <p:sp>
              <p:nvSpPr>
                <p:cNvPr id="274" name="Rectángulo: esquinas redondeadas 273">
                  <a:extLst>
                    <a:ext uri="{FF2B5EF4-FFF2-40B4-BE49-F238E27FC236}">
                      <a16:creationId xmlns:a16="http://schemas.microsoft.com/office/drawing/2014/main" id="{0702AF86-9079-9DC9-DC0C-E2FE37FCD9FC}"/>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75" name="Google Shape;92;p4">
                  <a:extLst>
                    <a:ext uri="{FF2B5EF4-FFF2-40B4-BE49-F238E27FC236}">
                      <a16:creationId xmlns:a16="http://schemas.microsoft.com/office/drawing/2014/main" id="{5B2ED60C-2B67-30A0-9991-63F8BC701BBE}"/>
                    </a:ext>
                  </a:extLst>
                </p:cNvPr>
                <p:cNvSpPr txBox="1"/>
                <p:nvPr/>
              </p:nvSpPr>
              <p:spPr>
                <a:xfrm>
                  <a:off x="2373893" y="1781361"/>
                  <a:ext cx="1141943"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28,42% </a:t>
                  </a:r>
                  <a:r>
                    <a:rPr kumimoji="0" lang="en-US" sz="1050" b="1" i="0" u="none" strike="noStrike" kern="0" cap="none" spc="0" normalizeH="0" baseline="0" noProof="0" dirty="0">
                      <a:ln>
                        <a:noFill/>
                      </a:ln>
                      <a:solidFill>
                        <a:srgbClr val="ED7D31">
                          <a:lumMod val="75000"/>
                        </a:srgbClr>
                      </a:solidFill>
                      <a:effectLst/>
                      <a:uLnTx/>
                      <a:uFillTx/>
                      <a:latin typeface="Barlow Condensed"/>
                      <a:ea typeface="Barlow Condensed"/>
                      <a:cs typeface="Barlow Condensed"/>
                      <a:sym typeface="Barlow Condensed"/>
                    </a:rPr>
                    <a:t>(+)</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76" name="Rectángulo: esquinas superiores redondeadas 275">
                  <a:extLst>
                    <a:ext uri="{FF2B5EF4-FFF2-40B4-BE49-F238E27FC236}">
                      <a16:creationId xmlns:a16="http://schemas.microsoft.com/office/drawing/2014/main" id="{C24F58A7-67D3-0E6D-3CA9-3B0375E60770}"/>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77" name="Gráfico 276" descr="Calendario giratorio">
                  <a:extLst>
                    <a:ext uri="{FF2B5EF4-FFF2-40B4-BE49-F238E27FC236}">
                      <a16:creationId xmlns:a16="http://schemas.microsoft.com/office/drawing/2014/main" id="{85C66F96-7624-58DA-ACDF-813FE7A041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278" name="Google Shape;92;p4">
                  <a:extLst>
                    <a:ext uri="{FF2B5EF4-FFF2-40B4-BE49-F238E27FC236}">
                      <a16:creationId xmlns:a16="http://schemas.microsoft.com/office/drawing/2014/main" id="{FA383575-B8FD-727B-C5ED-A54D6B2CD39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pic>
            <p:nvPicPr>
              <p:cNvPr id="270" name="Gráfico 269" descr="Hombre">
                <a:extLst>
                  <a:ext uri="{FF2B5EF4-FFF2-40B4-BE49-F238E27FC236}">
                    <a16:creationId xmlns:a16="http://schemas.microsoft.com/office/drawing/2014/main" id="{63FB9C84-C259-485D-8772-1D80E67840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6796" y="4412634"/>
                <a:ext cx="359528" cy="359528"/>
              </a:xfrm>
              <a:prstGeom prst="rect">
                <a:avLst/>
              </a:prstGeom>
            </p:spPr>
          </p:pic>
          <p:pic>
            <p:nvPicPr>
              <p:cNvPr id="271" name="Gráfico 270" descr="Mujer">
                <a:extLst>
                  <a:ext uri="{FF2B5EF4-FFF2-40B4-BE49-F238E27FC236}">
                    <a16:creationId xmlns:a16="http://schemas.microsoft.com/office/drawing/2014/main" id="{D801D141-DE63-3F62-5FE5-5F3F92B178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8135" y="4411591"/>
                <a:ext cx="359528" cy="359528"/>
              </a:xfrm>
              <a:prstGeom prst="rect">
                <a:avLst/>
              </a:prstGeom>
            </p:spPr>
          </p:pic>
          <p:pic>
            <p:nvPicPr>
              <p:cNvPr id="272" name="Gráfico 271" descr="Casa">
                <a:extLst>
                  <a:ext uri="{FF2B5EF4-FFF2-40B4-BE49-F238E27FC236}">
                    <a16:creationId xmlns:a16="http://schemas.microsoft.com/office/drawing/2014/main" id="{900493AC-4739-E780-494E-AC6182DF8F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8422" y="3717163"/>
                <a:ext cx="281372" cy="281372"/>
              </a:xfrm>
              <a:prstGeom prst="rect">
                <a:avLst/>
              </a:prstGeom>
            </p:spPr>
          </p:pic>
          <p:pic>
            <p:nvPicPr>
              <p:cNvPr id="273" name="Gráfico 272" descr="Ciudad">
                <a:extLst>
                  <a:ext uri="{FF2B5EF4-FFF2-40B4-BE49-F238E27FC236}">
                    <a16:creationId xmlns:a16="http://schemas.microsoft.com/office/drawing/2014/main" id="{3DED8F2B-7FC5-8BDC-AD4C-5D8252572C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1695" y="3744754"/>
                <a:ext cx="278749" cy="278749"/>
              </a:xfrm>
              <a:prstGeom prst="rect">
                <a:avLst/>
              </a:prstGeom>
            </p:spPr>
          </p:pic>
        </p:grpSp>
      </p:grpSp>
      <p:grpSp>
        <p:nvGrpSpPr>
          <p:cNvPr id="15" name="Grupo 14">
            <a:extLst>
              <a:ext uri="{FF2B5EF4-FFF2-40B4-BE49-F238E27FC236}">
                <a16:creationId xmlns:a16="http://schemas.microsoft.com/office/drawing/2014/main" id="{ED3EDBC2-4E05-628F-7282-0822A7316B07}"/>
              </a:ext>
            </a:extLst>
          </p:cNvPr>
          <p:cNvGrpSpPr/>
          <p:nvPr/>
        </p:nvGrpSpPr>
        <p:grpSpPr>
          <a:xfrm>
            <a:off x="-23264" y="-15324"/>
            <a:ext cx="12215263" cy="3428727"/>
            <a:chOff x="-23264" y="-15324"/>
            <a:chExt cx="12215263" cy="3428727"/>
          </a:xfrm>
        </p:grpSpPr>
        <p:sp>
          <p:nvSpPr>
            <p:cNvPr id="68" name="Rectángulo 67">
              <a:extLst>
                <a:ext uri="{FF2B5EF4-FFF2-40B4-BE49-F238E27FC236}">
                  <a16:creationId xmlns:a16="http://schemas.microsoft.com/office/drawing/2014/main" id="{09B6A8A7-E9CC-0A62-27EC-F1C82A4993BD}"/>
                </a:ext>
              </a:extLst>
            </p:cNvPr>
            <p:cNvSpPr/>
            <p:nvPr/>
          </p:nvSpPr>
          <p:spPr>
            <a:xfrm>
              <a:off x="-23264" y="-15324"/>
              <a:ext cx="12215263" cy="3428727"/>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1" name="Grupo 10">
              <a:extLst>
                <a:ext uri="{FF2B5EF4-FFF2-40B4-BE49-F238E27FC236}">
                  <a16:creationId xmlns:a16="http://schemas.microsoft.com/office/drawing/2014/main" id="{9C21EF52-D73C-44ED-FF9E-AEC906C7C894}"/>
                </a:ext>
              </a:extLst>
            </p:cNvPr>
            <p:cNvGrpSpPr/>
            <p:nvPr/>
          </p:nvGrpSpPr>
          <p:grpSpPr>
            <a:xfrm>
              <a:off x="-23264" y="1801342"/>
              <a:ext cx="7827913" cy="1394490"/>
              <a:chOff x="-23264" y="1801342"/>
              <a:chExt cx="7827913" cy="1394490"/>
            </a:xfrm>
          </p:grpSpPr>
          <p:sp>
            <p:nvSpPr>
              <p:cNvPr id="30" name="CuadroTexto 29">
                <a:extLst>
                  <a:ext uri="{FF2B5EF4-FFF2-40B4-BE49-F238E27FC236}">
                    <a16:creationId xmlns:a16="http://schemas.microsoft.com/office/drawing/2014/main" id="{0142216A-ABBE-7EC2-59A3-22F4E0495AE9}"/>
                  </a:ext>
                </a:extLst>
              </p:cNvPr>
              <p:cNvSpPr txBox="1"/>
              <p:nvPr/>
            </p:nvSpPr>
            <p:spPr>
              <a:xfrm>
                <a:off x="1571843" y="2965000"/>
                <a:ext cx="5008155"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900" b="1"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Fuente:</a:t>
                </a:r>
                <a:r>
                  <a:rPr kumimoji="0" lang="es-ES_tradnl" sz="900" b="0"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 Instituto Nacional de Estadística y Censos (INEC): Encuesta de Empleo, Desempleo y Subempleo (ENEMDU).</a:t>
                </a:r>
                <a:endParaRPr kumimoji="0" lang="es-EC" sz="1200" b="0" i="0" u="none" strike="noStrike" kern="0" cap="none" spc="0" normalizeH="0" baseline="0" noProof="0" dirty="0">
                  <a:ln>
                    <a:noFill/>
                  </a:ln>
                  <a:solidFill>
                    <a:srgbClr val="595959"/>
                  </a:solidFill>
                  <a:effectLst/>
                  <a:uLnTx/>
                  <a:uFillTx/>
                  <a:latin typeface="Barlow Condensed" panose="00000506000000000000" pitchFamily="2" charset="0"/>
                  <a:ea typeface="Calibri" panose="020F0502020204030204" pitchFamily="34" charset="0"/>
                  <a:cs typeface="Times New Roman" panose="02020603050405020304" pitchFamily="18" charset="0"/>
                  <a:sym typeface="Arial"/>
                </a:endParaRPr>
              </a:p>
            </p:txBody>
          </p:sp>
          <p:sp>
            <p:nvSpPr>
              <p:cNvPr id="78" name="Rectángulo: esquinas superiores redondeadas 77">
                <a:extLst>
                  <a:ext uri="{FF2B5EF4-FFF2-40B4-BE49-F238E27FC236}">
                    <a16:creationId xmlns:a16="http://schemas.microsoft.com/office/drawing/2014/main" id="{C7321B02-D545-B9AC-B347-A829FE5ACDD0}"/>
                  </a:ext>
                </a:extLst>
              </p:cNvPr>
              <p:cNvSpPr/>
              <p:nvPr/>
            </p:nvSpPr>
            <p:spPr>
              <a:xfrm rot="5400000">
                <a:off x="150782" y="1654947"/>
                <a:ext cx="1153435" cy="1501527"/>
              </a:xfrm>
              <a:prstGeom prst="round2SameRect">
                <a:avLst/>
              </a:prstGeom>
              <a:solidFill>
                <a:srgbClr val="E5243B"/>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94;p4">
                <a:extLst>
                  <a:ext uri="{FF2B5EF4-FFF2-40B4-BE49-F238E27FC236}">
                    <a16:creationId xmlns:a16="http://schemas.microsoft.com/office/drawing/2014/main" id="{20CB42EB-DC43-8479-C3FF-0FAD347EC944}"/>
                  </a:ext>
                </a:extLst>
              </p:cNvPr>
              <p:cNvSpPr txBox="1"/>
              <p:nvPr/>
            </p:nvSpPr>
            <p:spPr>
              <a:xfrm>
                <a:off x="58655" y="2038757"/>
                <a:ext cx="1311680" cy="714058"/>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rPr>
                  <a:t>Tasa de pobreza extrema por ingresos</a:t>
                </a:r>
              </a:p>
            </p:txBody>
          </p:sp>
          <p:grpSp>
            <p:nvGrpSpPr>
              <p:cNvPr id="84" name="Grupo 83">
                <a:extLst>
                  <a:ext uri="{FF2B5EF4-FFF2-40B4-BE49-F238E27FC236}">
                    <a16:creationId xmlns:a16="http://schemas.microsoft.com/office/drawing/2014/main" id="{8D3B712F-6F74-8DAC-EF8D-609FEBE024A8}"/>
                  </a:ext>
                </a:extLst>
              </p:cNvPr>
              <p:cNvGrpSpPr/>
              <p:nvPr/>
            </p:nvGrpSpPr>
            <p:grpSpPr>
              <a:xfrm>
                <a:off x="1663216" y="2376903"/>
                <a:ext cx="1770370" cy="434027"/>
                <a:chOff x="1663216" y="1749570"/>
                <a:chExt cx="1770370" cy="434027"/>
              </a:xfrm>
            </p:grpSpPr>
            <p:sp>
              <p:nvSpPr>
                <p:cNvPr id="77" name="Rectángulo: esquinas redondeadas 76">
                  <a:extLst>
                    <a:ext uri="{FF2B5EF4-FFF2-40B4-BE49-F238E27FC236}">
                      <a16:creationId xmlns:a16="http://schemas.microsoft.com/office/drawing/2014/main" id="{F2531E0B-DF43-959D-6063-955EE4039837}"/>
                    </a:ext>
                  </a:extLst>
                </p:cNvPr>
                <p:cNvSpPr/>
                <p:nvPr/>
              </p:nvSpPr>
              <p:spPr>
                <a:xfrm>
                  <a:off x="1663216" y="1749570"/>
                  <a:ext cx="1770370" cy="434027"/>
                </a:xfrm>
                <a:prstGeom prst="round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2" name="Google Shape;92;p4">
                  <a:extLst>
                    <a:ext uri="{FF2B5EF4-FFF2-40B4-BE49-F238E27FC236}">
                      <a16:creationId xmlns:a16="http://schemas.microsoft.com/office/drawing/2014/main" id="{8BCF2268-594E-0BC3-A961-7CDE379F0F73}"/>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10,27%</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83" name="Rectángulo: esquinas superiores redondeadas 82">
                  <a:extLst>
                    <a:ext uri="{FF2B5EF4-FFF2-40B4-BE49-F238E27FC236}">
                      <a16:creationId xmlns:a16="http://schemas.microsoft.com/office/drawing/2014/main" id="{408A9CCF-9AE7-D1C0-BF54-7E2D718DD06F}"/>
                    </a:ext>
                  </a:extLst>
                </p:cNvPr>
                <p:cNvSpPr/>
                <p:nvPr/>
              </p:nvSpPr>
              <p:spPr>
                <a:xfrm rot="16200000">
                  <a:off x="1863964" y="1558491"/>
                  <a:ext cx="424357" cy="825854"/>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0" name="Gráfico 79" descr="Calendario giratorio">
                  <a:extLst>
                    <a:ext uri="{FF2B5EF4-FFF2-40B4-BE49-F238E27FC236}">
                      <a16:creationId xmlns:a16="http://schemas.microsoft.com/office/drawing/2014/main" id="{FF939005-E1BC-2145-B6CF-D77103F6FB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81" name="Google Shape;92;p4">
                  <a:extLst>
                    <a:ext uri="{FF2B5EF4-FFF2-40B4-BE49-F238E27FC236}">
                      <a16:creationId xmlns:a16="http://schemas.microsoft.com/office/drawing/2014/main" id="{7377979E-2052-0D89-6A60-50B6B700B992}"/>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05" name="Grupo 104">
                <a:extLst>
                  <a:ext uri="{FF2B5EF4-FFF2-40B4-BE49-F238E27FC236}">
                    <a16:creationId xmlns:a16="http://schemas.microsoft.com/office/drawing/2014/main" id="{FFBB5465-7CCE-7E25-212B-67C3BAF0A943}"/>
                  </a:ext>
                </a:extLst>
              </p:cNvPr>
              <p:cNvGrpSpPr/>
              <p:nvPr/>
            </p:nvGrpSpPr>
            <p:grpSpPr>
              <a:xfrm>
                <a:off x="3768179" y="1801968"/>
                <a:ext cx="4036470" cy="434027"/>
                <a:chOff x="3768179" y="1544793"/>
                <a:chExt cx="4036470" cy="434027"/>
              </a:xfrm>
            </p:grpSpPr>
            <p:grpSp>
              <p:nvGrpSpPr>
                <p:cNvPr id="99" name="Grupo 98">
                  <a:extLst>
                    <a:ext uri="{FF2B5EF4-FFF2-40B4-BE49-F238E27FC236}">
                      <a16:creationId xmlns:a16="http://schemas.microsoft.com/office/drawing/2014/main" id="{B5F90CB3-102E-5340-B44E-D3D9129A0114}"/>
                    </a:ext>
                  </a:extLst>
                </p:cNvPr>
                <p:cNvGrpSpPr/>
                <p:nvPr/>
              </p:nvGrpSpPr>
              <p:grpSpPr>
                <a:xfrm>
                  <a:off x="3768179" y="1544793"/>
                  <a:ext cx="2018404" cy="434027"/>
                  <a:chOff x="4203068" y="1542937"/>
                  <a:chExt cx="2018404" cy="434027"/>
                </a:xfrm>
              </p:grpSpPr>
              <p:sp>
                <p:nvSpPr>
                  <p:cNvPr id="92" name="Rectángulo: esquinas redondeadas 91">
                    <a:extLst>
                      <a:ext uri="{FF2B5EF4-FFF2-40B4-BE49-F238E27FC236}">
                        <a16:creationId xmlns:a16="http://schemas.microsoft.com/office/drawing/2014/main" id="{62670745-180E-AA0F-3FFB-951B9ED1A9B3}"/>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3" name="Google Shape;92;p4">
                    <a:extLst>
                      <a:ext uri="{FF2B5EF4-FFF2-40B4-BE49-F238E27FC236}">
                        <a16:creationId xmlns:a16="http://schemas.microsoft.com/office/drawing/2014/main" id="{FFBD20EE-7EF3-3EBC-31B9-E1E97055E7E3}"/>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18,52%</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94" name="Rectángulo: esquinas superiores redondeadas 93">
                    <a:extLst>
                      <a:ext uri="{FF2B5EF4-FFF2-40B4-BE49-F238E27FC236}">
                        <a16:creationId xmlns:a16="http://schemas.microsoft.com/office/drawing/2014/main" id="{6AD853C9-ADDD-D25F-87E6-FE33D7D5470E}"/>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Google Shape;92;p4">
                    <a:extLst>
                      <a:ext uri="{FF2B5EF4-FFF2-40B4-BE49-F238E27FC236}">
                        <a16:creationId xmlns:a16="http://schemas.microsoft.com/office/drawing/2014/main" id="{24F4EC2C-9912-0E0F-0083-6FEE3E5F3DEE}"/>
                      </a:ext>
                    </a:extLst>
                  </p:cNvPr>
                  <p:cNvSpPr txBox="1"/>
                  <p:nvPr/>
                </p:nvSpPr>
                <p:spPr>
                  <a:xfrm>
                    <a:off x="4714440" y="1590443"/>
                    <a:ext cx="601361"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Rural</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00" name="Grupo 99">
                  <a:extLst>
                    <a:ext uri="{FF2B5EF4-FFF2-40B4-BE49-F238E27FC236}">
                      <a16:creationId xmlns:a16="http://schemas.microsoft.com/office/drawing/2014/main" id="{594C670B-2C2F-5920-37B8-B44EAD934C82}"/>
                    </a:ext>
                  </a:extLst>
                </p:cNvPr>
                <p:cNvGrpSpPr/>
                <p:nvPr/>
              </p:nvGrpSpPr>
              <p:grpSpPr>
                <a:xfrm>
                  <a:off x="5786245" y="1544793"/>
                  <a:ext cx="2018404" cy="434027"/>
                  <a:chOff x="4203068" y="1542937"/>
                  <a:chExt cx="2018404" cy="434027"/>
                </a:xfrm>
              </p:grpSpPr>
              <p:sp>
                <p:nvSpPr>
                  <p:cNvPr id="101" name="Rectángulo: esquinas redondeadas 100">
                    <a:extLst>
                      <a:ext uri="{FF2B5EF4-FFF2-40B4-BE49-F238E27FC236}">
                        <a16:creationId xmlns:a16="http://schemas.microsoft.com/office/drawing/2014/main" id="{177EFA58-AB5C-19EA-E315-1786B69F63FA}"/>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 name="Google Shape;92;p4">
                    <a:extLst>
                      <a:ext uri="{FF2B5EF4-FFF2-40B4-BE49-F238E27FC236}">
                        <a16:creationId xmlns:a16="http://schemas.microsoft.com/office/drawing/2014/main" id="{8A463DBB-73AF-9352-024A-8465754466A2}"/>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4,18%</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03" name="Rectángulo: esquinas superiores redondeadas 102">
                    <a:extLst>
                      <a:ext uri="{FF2B5EF4-FFF2-40B4-BE49-F238E27FC236}">
                        <a16:creationId xmlns:a16="http://schemas.microsoft.com/office/drawing/2014/main" id="{99AFD5B1-7322-AF9C-447E-6738360DA3BB}"/>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Google Shape;92;p4">
                    <a:extLst>
                      <a:ext uri="{FF2B5EF4-FFF2-40B4-BE49-F238E27FC236}">
                        <a16:creationId xmlns:a16="http://schemas.microsoft.com/office/drawing/2014/main" id="{0EF1A7AB-C7FE-ED6C-C8FE-CE0F96B51F45}"/>
                      </a:ext>
                    </a:extLst>
                  </p:cNvPr>
                  <p:cNvSpPr txBox="1"/>
                  <p:nvPr/>
                </p:nvSpPr>
                <p:spPr>
                  <a:xfrm>
                    <a:off x="4547412" y="1590443"/>
                    <a:ext cx="768389"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Urbana</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nvGrpSpPr>
              <p:cNvPr id="106" name="Grupo 105">
                <a:extLst>
                  <a:ext uri="{FF2B5EF4-FFF2-40B4-BE49-F238E27FC236}">
                    <a16:creationId xmlns:a16="http://schemas.microsoft.com/office/drawing/2014/main" id="{AB803DC5-BAA5-991F-CA24-CD1A361CF7BC}"/>
                  </a:ext>
                </a:extLst>
              </p:cNvPr>
              <p:cNvGrpSpPr/>
              <p:nvPr/>
            </p:nvGrpSpPr>
            <p:grpSpPr>
              <a:xfrm>
                <a:off x="3768179" y="2519510"/>
                <a:ext cx="4036470" cy="434027"/>
                <a:chOff x="3768179" y="1544793"/>
                <a:chExt cx="4036470" cy="434027"/>
              </a:xfrm>
            </p:grpSpPr>
            <p:grpSp>
              <p:nvGrpSpPr>
                <p:cNvPr id="107" name="Grupo 106">
                  <a:extLst>
                    <a:ext uri="{FF2B5EF4-FFF2-40B4-BE49-F238E27FC236}">
                      <a16:creationId xmlns:a16="http://schemas.microsoft.com/office/drawing/2014/main" id="{0345A677-2691-AADF-7A3E-84AC14EBB049}"/>
                    </a:ext>
                  </a:extLst>
                </p:cNvPr>
                <p:cNvGrpSpPr/>
                <p:nvPr/>
              </p:nvGrpSpPr>
              <p:grpSpPr>
                <a:xfrm>
                  <a:off x="3768179" y="1544793"/>
                  <a:ext cx="2018404" cy="434027"/>
                  <a:chOff x="4203068" y="1542937"/>
                  <a:chExt cx="2018404" cy="434027"/>
                </a:xfrm>
              </p:grpSpPr>
              <p:sp>
                <p:nvSpPr>
                  <p:cNvPr id="114" name="Rectángulo: esquinas redondeadas 113">
                    <a:extLst>
                      <a:ext uri="{FF2B5EF4-FFF2-40B4-BE49-F238E27FC236}">
                        <a16:creationId xmlns:a16="http://schemas.microsoft.com/office/drawing/2014/main" id="{E11C2425-8ACD-E88A-B26B-85C0EED28C7D}"/>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 name="Google Shape;92;p4">
                    <a:extLst>
                      <a:ext uri="{FF2B5EF4-FFF2-40B4-BE49-F238E27FC236}">
                        <a16:creationId xmlns:a16="http://schemas.microsoft.com/office/drawing/2014/main" id="{EC9ACC3C-7E6D-123A-C130-151169FF9343}"/>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6,59%</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16" name="Rectángulo: esquinas superiores redondeadas 115">
                    <a:extLst>
                      <a:ext uri="{FF2B5EF4-FFF2-40B4-BE49-F238E27FC236}">
                        <a16:creationId xmlns:a16="http://schemas.microsoft.com/office/drawing/2014/main" id="{02AABB0C-810A-9413-CD12-2F5AF32FB482}"/>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7" name="Google Shape;92;p4">
                    <a:extLst>
                      <a:ext uri="{FF2B5EF4-FFF2-40B4-BE49-F238E27FC236}">
                        <a16:creationId xmlns:a16="http://schemas.microsoft.com/office/drawing/2014/main" id="{A4360F63-941C-2794-AB0D-08D77362384F}"/>
                      </a:ext>
                    </a:extLst>
                  </p:cNvPr>
                  <p:cNvSpPr txBox="1"/>
                  <p:nvPr/>
                </p:nvSpPr>
                <p:spPr>
                  <a:xfrm>
                    <a:off x="4575620" y="1590443"/>
                    <a:ext cx="740182"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Hombre</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09" name="Grupo 108">
                  <a:extLst>
                    <a:ext uri="{FF2B5EF4-FFF2-40B4-BE49-F238E27FC236}">
                      <a16:creationId xmlns:a16="http://schemas.microsoft.com/office/drawing/2014/main" id="{E5F27B82-E313-D6C3-4D18-3347876C079A}"/>
                    </a:ext>
                  </a:extLst>
                </p:cNvPr>
                <p:cNvGrpSpPr/>
                <p:nvPr/>
              </p:nvGrpSpPr>
              <p:grpSpPr>
                <a:xfrm>
                  <a:off x="5786245" y="1544793"/>
                  <a:ext cx="2018404" cy="434027"/>
                  <a:chOff x="4203068" y="1542937"/>
                  <a:chExt cx="2018404" cy="434027"/>
                </a:xfrm>
              </p:grpSpPr>
              <p:sp>
                <p:nvSpPr>
                  <p:cNvPr id="110" name="Rectángulo: esquinas redondeadas 109">
                    <a:extLst>
                      <a:ext uri="{FF2B5EF4-FFF2-40B4-BE49-F238E27FC236}">
                        <a16:creationId xmlns:a16="http://schemas.microsoft.com/office/drawing/2014/main" id="{24150B1C-4DB8-D2D8-7DE2-0E8F43B30807}"/>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 name="Google Shape;92;p4">
                    <a:extLst>
                      <a:ext uri="{FF2B5EF4-FFF2-40B4-BE49-F238E27FC236}">
                        <a16:creationId xmlns:a16="http://schemas.microsoft.com/office/drawing/2014/main" id="{523DD73C-7BC4-18E0-7531-43B94ED783D1}"/>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6,21%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12" name="Rectángulo: esquinas superiores redondeadas 111">
                    <a:extLst>
                      <a:ext uri="{FF2B5EF4-FFF2-40B4-BE49-F238E27FC236}">
                        <a16:creationId xmlns:a16="http://schemas.microsoft.com/office/drawing/2014/main" id="{3C9FEE8A-E9E2-3D98-A68D-1F46E53D5BBA}"/>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3" name="Google Shape;92;p4">
                    <a:extLst>
                      <a:ext uri="{FF2B5EF4-FFF2-40B4-BE49-F238E27FC236}">
                        <a16:creationId xmlns:a16="http://schemas.microsoft.com/office/drawing/2014/main" id="{E06DA346-4C2D-AB05-96B2-6F6AD37D7950}"/>
                      </a:ext>
                    </a:extLst>
                  </p:cNvPr>
                  <p:cNvSpPr txBox="1"/>
                  <p:nvPr/>
                </p:nvSpPr>
                <p:spPr>
                  <a:xfrm>
                    <a:off x="4602737" y="1590443"/>
                    <a:ext cx="713064"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Mujer</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sp>
            <p:nvSpPr>
              <p:cNvPr id="118" name="Rectángulo 117">
                <a:extLst>
                  <a:ext uri="{FF2B5EF4-FFF2-40B4-BE49-F238E27FC236}">
                    <a16:creationId xmlns:a16="http://schemas.microsoft.com/office/drawing/2014/main" id="{1847C0F5-DDAC-AD17-5896-930F48EC4BC9}"/>
                  </a:ext>
                </a:extLst>
              </p:cNvPr>
              <p:cNvSpPr/>
              <p:nvPr/>
            </p:nvSpPr>
            <p:spPr>
              <a:xfrm>
                <a:off x="3394539" y="1801342"/>
                <a:ext cx="406648" cy="472204"/>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276446 h 700804"/>
                  <a:gd name="connsiteX1" fmla="*/ 402218 w 763725"/>
                  <a:gd name="connsiteY1" fmla="*/ 0 h 700804"/>
                  <a:gd name="connsiteX2" fmla="*/ 763725 w 763725"/>
                  <a:gd name="connsiteY2" fmla="*/ 700804 h 700804"/>
                  <a:gd name="connsiteX3" fmla="*/ 0 w 763725"/>
                  <a:gd name="connsiteY3" fmla="*/ 700804 h 700804"/>
                  <a:gd name="connsiteX4" fmla="*/ 0 w 763725"/>
                  <a:gd name="connsiteY4" fmla="*/ 276446 h 700804"/>
                  <a:gd name="connsiteX0" fmla="*/ 0 w 402218"/>
                  <a:gd name="connsiteY0" fmla="*/ 276446 h 700804"/>
                  <a:gd name="connsiteX1" fmla="*/ 402218 w 402218"/>
                  <a:gd name="connsiteY1" fmla="*/ 0 h 700804"/>
                  <a:gd name="connsiteX2" fmla="*/ 327790 w 402218"/>
                  <a:gd name="connsiteY2" fmla="*/ 466888 h 700804"/>
                  <a:gd name="connsiteX3" fmla="*/ 0 w 402218"/>
                  <a:gd name="connsiteY3" fmla="*/ 700804 h 700804"/>
                  <a:gd name="connsiteX4" fmla="*/ 0 w 402218"/>
                  <a:gd name="connsiteY4" fmla="*/ 276446 h 700804"/>
                  <a:gd name="connsiteX0" fmla="*/ 0 w 444748"/>
                  <a:gd name="connsiteY0" fmla="*/ 276446 h 700804"/>
                  <a:gd name="connsiteX1" fmla="*/ 402218 w 444748"/>
                  <a:gd name="connsiteY1" fmla="*/ 0 h 700804"/>
                  <a:gd name="connsiteX2" fmla="*/ 444748 w 444748"/>
                  <a:gd name="connsiteY2" fmla="*/ 403092 h 700804"/>
                  <a:gd name="connsiteX3" fmla="*/ 0 w 444748"/>
                  <a:gd name="connsiteY3" fmla="*/ 700804 h 700804"/>
                  <a:gd name="connsiteX4" fmla="*/ 0 w 444748"/>
                  <a:gd name="connsiteY4" fmla="*/ 276446 h 700804"/>
                  <a:gd name="connsiteX0" fmla="*/ 0 w 406648"/>
                  <a:gd name="connsiteY0" fmla="*/ 276446 h 700804"/>
                  <a:gd name="connsiteX1" fmla="*/ 402218 w 406648"/>
                  <a:gd name="connsiteY1" fmla="*/ 0 h 700804"/>
                  <a:gd name="connsiteX2" fmla="*/ 406648 w 406648"/>
                  <a:gd name="connsiteY2" fmla="*/ 660267 h 700804"/>
                  <a:gd name="connsiteX3" fmla="*/ 0 w 406648"/>
                  <a:gd name="connsiteY3" fmla="*/ 700804 h 700804"/>
                  <a:gd name="connsiteX4" fmla="*/ 0 w 406648"/>
                  <a:gd name="connsiteY4" fmla="*/ 276446 h 700804"/>
                  <a:gd name="connsiteX0" fmla="*/ 0 w 449877"/>
                  <a:gd name="connsiteY0" fmla="*/ 66896 h 491254"/>
                  <a:gd name="connsiteX1" fmla="*/ 449843 w 449877"/>
                  <a:gd name="connsiteY1" fmla="*/ 0 h 491254"/>
                  <a:gd name="connsiteX2" fmla="*/ 406648 w 449877"/>
                  <a:gd name="connsiteY2" fmla="*/ 450717 h 491254"/>
                  <a:gd name="connsiteX3" fmla="*/ 0 w 449877"/>
                  <a:gd name="connsiteY3" fmla="*/ 491254 h 491254"/>
                  <a:gd name="connsiteX4" fmla="*/ 0 w 449877"/>
                  <a:gd name="connsiteY4" fmla="*/ 66896 h 491254"/>
                  <a:gd name="connsiteX0" fmla="*/ 0 w 406648"/>
                  <a:gd name="connsiteY0" fmla="*/ 47846 h 472204"/>
                  <a:gd name="connsiteX1" fmla="*/ 402218 w 406648"/>
                  <a:gd name="connsiteY1" fmla="*/ 0 h 472204"/>
                  <a:gd name="connsiteX2" fmla="*/ 406648 w 406648"/>
                  <a:gd name="connsiteY2" fmla="*/ 431667 h 472204"/>
                  <a:gd name="connsiteX3" fmla="*/ 0 w 406648"/>
                  <a:gd name="connsiteY3" fmla="*/ 472204 h 472204"/>
                  <a:gd name="connsiteX4" fmla="*/ 0 w 406648"/>
                  <a:gd name="connsiteY4" fmla="*/ 47846 h 472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48" h="472204">
                    <a:moveTo>
                      <a:pt x="0" y="47846"/>
                    </a:moveTo>
                    <a:lnTo>
                      <a:pt x="402218" y="0"/>
                    </a:lnTo>
                    <a:cubicBezTo>
                      <a:pt x="403695" y="220089"/>
                      <a:pt x="405171" y="211578"/>
                      <a:pt x="406648" y="431667"/>
                    </a:cubicBezTo>
                    <a:lnTo>
                      <a:pt x="0" y="472204"/>
                    </a:lnTo>
                    <a:lnTo>
                      <a:pt x="0" y="47846"/>
                    </a:lnTo>
                    <a:close/>
                  </a:path>
                </a:pathLst>
              </a:custGeom>
              <a:gradFill>
                <a:gsLst>
                  <a:gs pos="99083">
                    <a:srgbClr val="00A2E1">
                      <a:alpha val="18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Rectángulo 118">
                <a:extLst>
                  <a:ext uri="{FF2B5EF4-FFF2-40B4-BE49-F238E27FC236}">
                    <a16:creationId xmlns:a16="http://schemas.microsoft.com/office/drawing/2014/main" id="{1B1B3DC3-767B-7C3A-A18F-E46CA4D26CDC}"/>
                  </a:ext>
                </a:extLst>
              </p:cNvPr>
              <p:cNvSpPr/>
              <p:nvPr/>
            </p:nvSpPr>
            <p:spPr>
              <a:xfrm>
                <a:off x="3356683" y="1863891"/>
                <a:ext cx="474430" cy="1107279"/>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0 h 945354"/>
                  <a:gd name="connsiteX1" fmla="*/ 763725 w 763725"/>
                  <a:gd name="connsiteY1" fmla="*/ 0 h 945354"/>
                  <a:gd name="connsiteX2" fmla="*/ 444748 w 763725"/>
                  <a:gd name="connsiteY2" fmla="*/ 945354 h 945354"/>
                  <a:gd name="connsiteX3" fmla="*/ 0 w 763725"/>
                  <a:gd name="connsiteY3" fmla="*/ 424358 h 945354"/>
                  <a:gd name="connsiteX4" fmla="*/ 0 w 763725"/>
                  <a:gd name="connsiteY4" fmla="*/ 0 h 945354"/>
                  <a:gd name="connsiteX0" fmla="*/ 0 w 540441"/>
                  <a:gd name="connsiteY0" fmla="*/ 0 h 945354"/>
                  <a:gd name="connsiteX1" fmla="*/ 540441 w 540441"/>
                  <a:gd name="connsiteY1" fmla="*/ 595424 h 945354"/>
                  <a:gd name="connsiteX2" fmla="*/ 444748 w 540441"/>
                  <a:gd name="connsiteY2" fmla="*/ 945354 h 945354"/>
                  <a:gd name="connsiteX3" fmla="*/ 0 w 540441"/>
                  <a:gd name="connsiteY3" fmla="*/ 424358 h 945354"/>
                  <a:gd name="connsiteX4" fmla="*/ 0 w 540441"/>
                  <a:gd name="connsiteY4" fmla="*/ 0 h 945354"/>
                  <a:gd name="connsiteX0" fmla="*/ 0 w 444748"/>
                  <a:gd name="connsiteY0" fmla="*/ 0 h 945354"/>
                  <a:gd name="connsiteX1" fmla="*/ 380952 w 444748"/>
                  <a:gd name="connsiteY1" fmla="*/ 606056 h 945354"/>
                  <a:gd name="connsiteX2" fmla="*/ 444748 w 444748"/>
                  <a:gd name="connsiteY2" fmla="*/ 945354 h 945354"/>
                  <a:gd name="connsiteX3" fmla="*/ 0 w 444748"/>
                  <a:gd name="connsiteY3" fmla="*/ 424358 h 945354"/>
                  <a:gd name="connsiteX4" fmla="*/ 0 w 444748"/>
                  <a:gd name="connsiteY4" fmla="*/ 0 h 945354"/>
                  <a:gd name="connsiteX0" fmla="*/ 0 w 455380"/>
                  <a:gd name="connsiteY0" fmla="*/ 0 h 945354"/>
                  <a:gd name="connsiteX1" fmla="*/ 455380 w 455380"/>
                  <a:gd name="connsiteY1" fmla="*/ 520996 h 945354"/>
                  <a:gd name="connsiteX2" fmla="*/ 444748 w 455380"/>
                  <a:gd name="connsiteY2" fmla="*/ 945354 h 945354"/>
                  <a:gd name="connsiteX3" fmla="*/ 0 w 455380"/>
                  <a:gd name="connsiteY3" fmla="*/ 424358 h 945354"/>
                  <a:gd name="connsiteX4" fmla="*/ 0 w 455380"/>
                  <a:gd name="connsiteY4" fmla="*/ 0 h 945354"/>
                  <a:gd name="connsiteX0" fmla="*/ 0 w 473323"/>
                  <a:gd name="connsiteY0" fmla="*/ 0 h 1107279"/>
                  <a:gd name="connsiteX1" fmla="*/ 455380 w 473323"/>
                  <a:gd name="connsiteY1" fmla="*/ 520996 h 1107279"/>
                  <a:gd name="connsiteX2" fmla="*/ 473323 w 473323"/>
                  <a:gd name="connsiteY2" fmla="*/ 1107279 h 1107279"/>
                  <a:gd name="connsiteX3" fmla="*/ 0 w 473323"/>
                  <a:gd name="connsiteY3" fmla="*/ 424358 h 1107279"/>
                  <a:gd name="connsiteX4" fmla="*/ 0 w 473323"/>
                  <a:gd name="connsiteY4" fmla="*/ 0 h 1107279"/>
                  <a:gd name="connsiteX0" fmla="*/ 0 w 474430"/>
                  <a:gd name="connsiteY0" fmla="*/ 0 h 1107279"/>
                  <a:gd name="connsiteX1" fmla="*/ 474430 w 474430"/>
                  <a:gd name="connsiteY1" fmla="*/ 673396 h 1107279"/>
                  <a:gd name="connsiteX2" fmla="*/ 473323 w 474430"/>
                  <a:gd name="connsiteY2" fmla="*/ 1107279 h 1107279"/>
                  <a:gd name="connsiteX3" fmla="*/ 0 w 474430"/>
                  <a:gd name="connsiteY3" fmla="*/ 424358 h 1107279"/>
                  <a:gd name="connsiteX4" fmla="*/ 0 w 474430"/>
                  <a:gd name="connsiteY4" fmla="*/ 0 h 110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30" h="1107279">
                    <a:moveTo>
                      <a:pt x="0" y="0"/>
                    </a:moveTo>
                    <a:lnTo>
                      <a:pt x="474430" y="673396"/>
                    </a:lnTo>
                    <a:lnTo>
                      <a:pt x="473323" y="1107279"/>
                    </a:lnTo>
                    <a:lnTo>
                      <a:pt x="0" y="424358"/>
                    </a:lnTo>
                    <a:lnTo>
                      <a:pt x="0" y="0"/>
                    </a:lnTo>
                    <a:close/>
                  </a:path>
                </a:pathLst>
              </a:custGeom>
              <a:gradFill>
                <a:gsLst>
                  <a:gs pos="99083">
                    <a:srgbClr val="00A2E1">
                      <a:alpha val="3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85" name="Grupo 84">
                <a:extLst>
                  <a:ext uri="{FF2B5EF4-FFF2-40B4-BE49-F238E27FC236}">
                    <a16:creationId xmlns:a16="http://schemas.microsoft.com/office/drawing/2014/main" id="{4A068DD7-61E5-5456-234C-9813FE1CAA76}"/>
                  </a:ext>
                </a:extLst>
              </p:cNvPr>
              <p:cNvGrpSpPr/>
              <p:nvPr/>
            </p:nvGrpSpPr>
            <p:grpSpPr>
              <a:xfrm>
                <a:off x="1663216" y="1848642"/>
                <a:ext cx="1770370" cy="434027"/>
                <a:chOff x="1663216" y="1749570"/>
                <a:chExt cx="1770370" cy="434027"/>
              </a:xfrm>
            </p:grpSpPr>
            <p:sp>
              <p:nvSpPr>
                <p:cNvPr id="86" name="Rectángulo: esquinas redondeadas 85">
                  <a:extLst>
                    <a:ext uri="{FF2B5EF4-FFF2-40B4-BE49-F238E27FC236}">
                      <a16:creationId xmlns:a16="http://schemas.microsoft.com/office/drawing/2014/main" id="{8BE0EA45-2257-ED56-D218-1BF0309C7775}"/>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7" name="Google Shape;92;p4">
                  <a:extLst>
                    <a:ext uri="{FF2B5EF4-FFF2-40B4-BE49-F238E27FC236}">
                      <a16:creationId xmlns:a16="http://schemas.microsoft.com/office/drawing/2014/main" id="{F5D249AF-2B8D-4ECE-97D9-D5B79B678C42}"/>
                    </a:ext>
                  </a:extLst>
                </p:cNvPr>
                <p:cNvSpPr txBox="1"/>
                <p:nvPr/>
              </p:nvSpPr>
              <p:spPr>
                <a:xfrm>
                  <a:off x="2454088" y="1781361"/>
                  <a:ext cx="940452"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8,75% </a:t>
                  </a:r>
                  <a:r>
                    <a:rPr kumimoji="0" lang="en-US" sz="1050" b="1" i="0" u="none" strike="noStrike" kern="0" cap="none" spc="0" normalizeH="0" baseline="0" noProof="0" dirty="0">
                      <a:ln>
                        <a:noFill/>
                      </a:ln>
                      <a:solidFill>
                        <a:srgbClr val="ED7D31">
                          <a:lumMod val="75000"/>
                        </a:srgbClr>
                      </a:solidFill>
                      <a:effectLst/>
                      <a:uLnTx/>
                      <a:uFillTx/>
                      <a:latin typeface="Barlow Condensed"/>
                      <a:ea typeface="Barlow Condensed"/>
                      <a:cs typeface="Barlow Condensed"/>
                      <a:sym typeface="Barlow Condensed"/>
                    </a:rPr>
                    <a:t>(+)</a:t>
                  </a:r>
                  <a:endParaRPr kumimoji="0" sz="1800" b="1" i="0" u="none" strike="noStrike" kern="0" cap="none" spc="0" normalizeH="0" baseline="0" noProof="0" dirty="0">
                    <a:ln>
                      <a:noFill/>
                    </a:ln>
                    <a:solidFill>
                      <a:srgbClr val="ED7D31">
                        <a:lumMod val="75000"/>
                      </a:srgbClr>
                    </a:solidFill>
                    <a:effectLst/>
                    <a:uLnTx/>
                    <a:uFillTx/>
                    <a:latin typeface="Barlow Condensed"/>
                    <a:ea typeface="Barlow Condensed"/>
                    <a:cs typeface="Barlow Condensed"/>
                    <a:sym typeface="Barlow Condensed"/>
                  </a:endParaRPr>
                </a:p>
              </p:txBody>
            </p:sp>
            <p:sp>
              <p:nvSpPr>
                <p:cNvPr id="88" name="Rectángulo: esquinas superiores redondeadas 87">
                  <a:extLst>
                    <a:ext uri="{FF2B5EF4-FFF2-40B4-BE49-F238E27FC236}">
                      <a16:creationId xmlns:a16="http://schemas.microsoft.com/office/drawing/2014/main" id="{797C539A-ABA5-5D2A-9807-D45F0EFB9235}"/>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9" name="Gráfico 88" descr="Calendario giratorio">
                  <a:extLst>
                    <a:ext uri="{FF2B5EF4-FFF2-40B4-BE49-F238E27FC236}">
                      <a16:creationId xmlns:a16="http://schemas.microsoft.com/office/drawing/2014/main" id="{ADF4DA08-26AE-F384-E517-04A472C802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90" name="Google Shape;92;p4">
                  <a:extLst>
                    <a:ext uri="{FF2B5EF4-FFF2-40B4-BE49-F238E27FC236}">
                      <a16:creationId xmlns:a16="http://schemas.microsoft.com/office/drawing/2014/main" id="{CF6AF325-1D14-B6CA-BEEF-F36F6C62B65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pic>
            <p:nvPicPr>
              <p:cNvPr id="164" name="Gráfico 163" descr="Hombre">
                <a:extLst>
                  <a:ext uri="{FF2B5EF4-FFF2-40B4-BE49-F238E27FC236}">
                    <a16:creationId xmlns:a16="http://schemas.microsoft.com/office/drawing/2014/main" id="{E35C2DAA-F241-1E1F-6496-90636848E5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6796" y="2554609"/>
                <a:ext cx="359528" cy="359528"/>
              </a:xfrm>
              <a:prstGeom prst="rect">
                <a:avLst/>
              </a:prstGeom>
            </p:spPr>
          </p:pic>
          <p:pic>
            <p:nvPicPr>
              <p:cNvPr id="166" name="Gráfico 165" descr="Mujer">
                <a:extLst>
                  <a:ext uri="{FF2B5EF4-FFF2-40B4-BE49-F238E27FC236}">
                    <a16:creationId xmlns:a16="http://schemas.microsoft.com/office/drawing/2014/main" id="{7EF13E03-993A-B01F-F867-2F19D77240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8135" y="2553566"/>
                <a:ext cx="359528" cy="359528"/>
              </a:xfrm>
              <a:prstGeom prst="rect">
                <a:avLst/>
              </a:prstGeom>
            </p:spPr>
          </p:pic>
          <p:pic>
            <p:nvPicPr>
              <p:cNvPr id="168" name="Gráfico 167" descr="Casa">
                <a:extLst>
                  <a:ext uri="{FF2B5EF4-FFF2-40B4-BE49-F238E27FC236}">
                    <a16:creationId xmlns:a16="http://schemas.microsoft.com/office/drawing/2014/main" id="{D4A1A4C2-FB8B-3D9F-C30B-31FCAAE9EC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8422" y="1859138"/>
                <a:ext cx="281372" cy="281372"/>
              </a:xfrm>
              <a:prstGeom prst="rect">
                <a:avLst/>
              </a:prstGeom>
            </p:spPr>
          </p:pic>
          <p:pic>
            <p:nvPicPr>
              <p:cNvPr id="170" name="Gráfico 169" descr="Ciudad">
                <a:extLst>
                  <a:ext uri="{FF2B5EF4-FFF2-40B4-BE49-F238E27FC236}">
                    <a16:creationId xmlns:a16="http://schemas.microsoft.com/office/drawing/2014/main" id="{0EBBC525-D72E-CC0A-0936-3EF36621EE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1695" y="1886729"/>
                <a:ext cx="278749" cy="278749"/>
              </a:xfrm>
              <a:prstGeom prst="rect">
                <a:avLst/>
              </a:prstGeom>
            </p:spPr>
          </p:pic>
        </p:grpSp>
      </p:grpSp>
      <p:sp>
        <p:nvSpPr>
          <p:cNvPr id="67" name="Rectángulo 66">
            <a:extLst>
              <a:ext uri="{FF2B5EF4-FFF2-40B4-BE49-F238E27FC236}">
                <a16:creationId xmlns:a16="http://schemas.microsoft.com/office/drawing/2014/main" id="{31F3EF45-FDBE-6461-8C2E-484175D54F8B}"/>
              </a:ext>
            </a:extLst>
          </p:cNvPr>
          <p:cNvSpPr/>
          <p:nvPr/>
        </p:nvSpPr>
        <p:spPr>
          <a:xfrm>
            <a:off x="7898921" y="-15324"/>
            <a:ext cx="4276489" cy="6873324"/>
          </a:xfrm>
          <a:prstGeom prst="rect">
            <a:avLst/>
          </a:prstGeom>
          <a:gradFill flip="none" rotWithShape="1">
            <a:gsLst>
              <a:gs pos="100000">
                <a:schemeClr val="bg1">
                  <a:lumMod val="85000"/>
                </a:schemeClr>
              </a:gs>
              <a:gs pos="3670">
                <a:schemeClr val="bg1"/>
              </a:gs>
              <a:gs pos="46000">
                <a:schemeClr val="accent1">
                  <a:lumMod val="5000"/>
                  <a:lumOff val="95000"/>
                </a:schemeClr>
              </a:gs>
            </a:gsLst>
            <a:lin ang="5400000" scaled="1"/>
            <a:tileRect/>
          </a:gradFill>
          <a:ln>
            <a:noFill/>
          </a:ln>
          <a:effectLst>
            <a:outerShdw blurRad="3175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3" name="CuadroTexto 32">
            <a:extLst>
              <a:ext uri="{FF2B5EF4-FFF2-40B4-BE49-F238E27FC236}">
                <a16:creationId xmlns:a16="http://schemas.microsoft.com/office/drawing/2014/main" id="{E762E034-DF14-669A-689F-DBD7A5B89EBC}"/>
              </a:ext>
            </a:extLst>
          </p:cNvPr>
          <p:cNvSpPr txBox="1"/>
          <p:nvPr/>
        </p:nvSpPr>
        <p:spPr>
          <a:xfrm>
            <a:off x="8514643" y="1719875"/>
            <a:ext cx="3313541" cy="4401205"/>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_tradnl"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76.794 niños menores de 2 años y mujeres gestantes atendidas en los Centros de Desarrollo Infantil y Programa Creciendo con Nuestros Hijos.</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C"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_tradnl"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178.805 beneficiarios se capacitan en las Escuelas de Inclusión Económica y Escuelas de Empleabilidad y Autoempleo.</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C"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_tradnl"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621.861 beneficiarios con el Bono de Desarrollo Humano.</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C"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_tradnl"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84.579 mujeres en gestación y niño/as beneficiados con el Bono de 1.000 días</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C"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_tradnl"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303.821 adultos mayores en situación de pobreza y extrema pobreza beneficiados con la Pensión Mis Mejores Años.</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C"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_tradnl"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3.816 niñas, niños y adolescentes se desvincularon del Trabajo Infantil.</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C"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_tradnl"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1.985 emprendedores vinculados en actividades comerciales cuyo monto de ventas ascendieron a 724.247,60 miles de dólares.</a:t>
            </a:r>
            <a:endParaRPr kumimoji="0" lang="es-EC"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41" name="Gráfico 40" descr="Mujer cambiando a bebé">
            <a:extLst>
              <a:ext uri="{FF2B5EF4-FFF2-40B4-BE49-F238E27FC236}">
                <a16:creationId xmlns:a16="http://schemas.microsoft.com/office/drawing/2014/main" id="{962A73D4-ED5B-FCFD-3FE3-ED9C972886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29397" y="1848855"/>
            <a:ext cx="457200" cy="457200"/>
          </a:xfrm>
          <a:prstGeom prst="rect">
            <a:avLst/>
          </a:prstGeom>
        </p:spPr>
      </p:pic>
      <p:pic>
        <p:nvPicPr>
          <p:cNvPr id="45" name="Imagen 44">
            <a:extLst>
              <a:ext uri="{FF2B5EF4-FFF2-40B4-BE49-F238E27FC236}">
                <a16:creationId xmlns:a16="http://schemas.microsoft.com/office/drawing/2014/main" id="{23701B37-CFBF-15B4-8B63-D9E9AD48C740}"/>
              </a:ext>
            </a:extLst>
          </p:cNvPr>
          <p:cNvPicPr>
            <a:picLocks noChangeAspect="1"/>
          </p:cNvPicPr>
          <p:nvPr/>
        </p:nvPicPr>
        <p:blipFill>
          <a:blip r:embed="rId15"/>
          <a:stretch>
            <a:fillRect/>
          </a:stretch>
        </p:blipFill>
        <p:spPr>
          <a:xfrm>
            <a:off x="8029397" y="4175498"/>
            <a:ext cx="457200" cy="457200"/>
          </a:xfrm>
          <a:prstGeom prst="rect">
            <a:avLst/>
          </a:prstGeom>
        </p:spPr>
      </p:pic>
      <p:pic>
        <p:nvPicPr>
          <p:cNvPr id="47" name="Imagen 46">
            <a:extLst>
              <a:ext uri="{FF2B5EF4-FFF2-40B4-BE49-F238E27FC236}">
                <a16:creationId xmlns:a16="http://schemas.microsoft.com/office/drawing/2014/main" id="{53DA4F1B-DB72-56D2-4643-2B9FA0EA7E82}"/>
              </a:ext>
            </a:extLst>
          </p:cNvPr>
          <p:cNvPicPr>
            <a:picLocks noChangeAspect="1"/>
          </p:cNvPicPr>
          <p:nvPr/>
        </p:nvPicPr>
        <p:blipFill>
          <a:blip r:embed="rId16"/>
          <a:stretch>
            <a:fillRect/>
          </a:stretch>
        </p:blipFill>
        <p:spPr>
          <a:xfrm>
            <a:off x="8029397" y="3621102"/>
            <a:ext cx="457200" cy="457200"/>
          </a:xfrm>
          <a:prstGeom prst="rect">
            <a:avLst/>
          </a:prstGeom>
        </p:spPr>
      </p:pic>
      <p:pic>
        <p:nvPicPr>
          <p:cNvPr id="49" name="Imagen 48">
            <a:extLst>
              <a:ext uri="{FF2B5EF4-FFF2-40B4-BE49-F238E27FC236}">
                <a16:creationId xmlns:a16="http://schemas.microsoft.com/office/drawing/2014/main" id="{4DC0D947-E51A-DE54-A6E7-8A745576059D}"/>
              </a:ext>
            </a:extLst>
          </p:cNvPr>
          <p:cNvPicPr>
            <a:picLocks noChangeAspect="1"/>
          </p:cNvPicPr>
          <p:nvPr/>
        </p:nvPicPr>
        <p:blipFill>
          <a:blip r:embed="rId17"/>
          <a:stretch>
            <a:fillRect/>
          </a:stretch>
        </p:blipFill>
        <p:spPr>
          <a:xfrm>
            <a:off x="8029397" y="4857321"/>
            <a:ext cx="457200" cy="457200"/>
          </a:xfrm>
          <a:prstGeom prst="rect">
            <a:avLst/>
          </a:prstGeom>
        </p:spPr>
      </p:pic>
      <p:pic>
        <p:nvPicPr>
          <p:cNvPr id="51" name="Imagen 50">
            <a:extLst>
              <a:ext uri="{FF2B5EF4-FFF2-40B4-BE49-F238E27FC236}">
                <a16:creationId xmlns:a16="http://schemas.microsoft.com/office/drawing/2014/main" id="{9B7F40A8-0AF5-7B53-DD83-496267216C80}"/>
              </a:ext>
            </a:extLst>
          </p:cNvPr>
          <p:cNvPicPr>
            <a:picLocks noChangeAspect="1"/>
          </p:cNvPicPr>
          <p:nvPr/>
        </p:nvPicPr>
        <p:blipFill>
          <a:blip r:embed="rId18"/>
          <a:stretch>
            <a:fillRect/>
          </a:stretch>
        </p:blipFill>
        <p:spPr>
          <a:xfrm rot="203636">
            <a:off x="8029397" y="2473706"/>
            <a:ext cx="457200" cy="457200"/>
          </a:xfrm>
          <a:prstGeom prst="rect">
            <a:avLst/>
          </a:prstGeom>
        </p:spPr>
      </p:pic>
      <p:pic>
        <p:nvPicPr>
          <p:cNvPr id="53" name="Imagen 52">
            <a:extLst>
              <a:ext uri="{FF2B5EF4-FFF2-40B4-BE49-F238E27FC236}">
                <a16:creationId xmlns:a16="http://schemas.microsoft.com/office/drawing/2014/main" id="{A5BD490E-2E82-AA44-A8C1-1C8C5AF4264E}"/>
              </a:ext>
            </a:extLst>
          </p:cNvPr>
          <p:cNvPicPr>
            <a:picLocks noChangeAspect="1"/>
          </p:cNvPicPr>
          <p:nvPr/>
        </p:nvPicPr>
        <p:blipFill>
          <a:blip r:embed="rId19"/>
          <a:stretch>
            <a:fillRect/>
          </a:stretch>
        </p:blipFill>
        <p:spPr>
          <a:xfrm>
            <a:off x="8029397" y="3080336"/>
            <a:ext cx="457200" cy="457200"/>
          </a:xfrm>
          <a:prstGeom prst="rect">
            <a:avLst/>
          </a:prstGeom>
        </p:spPr>
      </p:pic>
      <p:pic>
        <p:nvPicPr>
          <p:cNvPr id="55" name="Imagen 54">
            <a:extLst>
              <a:ext uri="{FF2B5EF4-FFF2-40B4-BE49-F238E27FC236}">
                <a16:creationId xmlns:a16="http://schemas.microsoft.com/office/drawing/2014/main" id="{45CBCAE9-4B7D-EDD0-02B2-DB3D970CB5DB}"/>
              </a:ext>
            </a:extLst>
          </p:cNvPr>
          <p:cNvPicPr>
            <a:picLocks noChangeAspect="1"/>
          </p:cNvPicPr>
          <p:nvPr/>
        </p:nvPicPr>
        <p:blipFill>
          <a:blip r:embed="rId20"/>
          <a:stretch>
            <a:fillRect/>
          </a:stretch>
        </p:blipFill>
        <p:spPr>
          <a:xfrm>
            <a:off x="8029397" y="5539144"/>
            <a:ext cx="457200" cy="457200"/>
          </a:xfrm>
          <a:prstGeom prst="rect">
            <a:avLst/>
          </a:prstGeom>
        </p:spPr>
      </p:pic>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9406428" y="6274656"/>
            <a:ext cx="2693198" cy="553998"/>
          </a:xfrm>
          <a:prstGeom prst="rect">
            <a:avLst/>
          </a:prstGeom>
        </p:spPr>
      </p:pic>
      <p:pic>
        <p:nvPicPr>
          <p:cNvPr id="8" name="Imagen 7">
            <a:extLst>
              <a:ext uri="{FF2B5EF4-FFF2-40B4-BE49-F238E27FC236}">
                <a16:creationId xmlns:a16="http://schemas.microsoft.com/office/drawing/2014/main" id="{4B06B3F5-720C-1228-B0F4-F5F0C7901321}"/>
              </a:ext>
            </a:extLst>
          </p:cNvPr>
          <p:cNvPicPr>
            <a:picLocks noChangeAspect="1"/>
          </p:cNvPicPr>
          <p:nvPr/>
        </p:nvPicPr>
        <p:blipFill>
          <a:blip r:embed="rId22"/>
          <a:stretch>
            <a:fillRect/>
          </a:stretch>
        </p:blipFill>
        <p:spPr>
          <a:xfrm>
            <a:off x="-10059163" y="-1118399"/>
            <a:ext cx="2450826" cy="2450826"/>
          </a:xfrm>
          <a:prstGeom prst="rect">
            <a:avLst/>
          </a:prstGeom>
        </p:spPr>
      </p:pic>
      <p:pic>
        <p:nvPicPr>
          <p:cNvPr id="10" name="Imagen 9">
            <a:extLst>
              <a:ext uri="{FF2B5EF4-FFF2-40B4-BE49-F238E27FC236}">
                <a16:creationId xmlns:a16="http://schemas.microsoft.com/office/drawing/2014/main" id="{7E58C6DD-79DD-D4CC-1C36-D9E630478AFE}"/>
              </a:ext>
            </a:extLst>
          </p:cNvPr>
          <p:cNvPicPr>
            <a:picLocks noChangeAspect="1"/>
          </p:cNvPicPr>
          <p:nvPr/>
        </p:nvPicPr>
        <p:blipFill>
          <a:blip r:embed="rId23"/>
          <a:stretch>
            <a:fillRect/>
          </a:stretch>
        </p:blipFill>
        <p:spPr>
          <a:xfrm>
            <a:off x="-3868702" y="-2141854"/>
            <a:ext cx="2450826" cy="2450826"/>
          </a:xfrm>
          <a:prstGeom prst="rect">
            <a:avLst/>
          </a:prstGeom>
        </p:spPr>
      </p:pic>
      <p:pic>
        <p:nvPicPr>
          <p:cNvPr id="12" name="Imagen 11">
            <a:extLst>
              <a:ext uri="{FF2B5EF4-FFF2-40B4-BE49-F238E27FC236}">
                <a16:creationId xmlns:a16="http://schemas.microsoft.com/office/drawing/2014/main" id="{DF622C9B-A646-AA46-84DA-ED6DB0F3A08C}"/>
              </a:ext>
            </a:extLst>
          </p:cNvPr>
          <p:cNvPicPr>
            <a:picLocks noChangeAspect="1"/>
          </p:cNvPicPr>
          <p:nvPr/>
        </p:nvPicPr>
        <p:blipFill>
          <a:blip r:embed="rId24"/>
          <a:stretch>
            <a:fillRect/>
          </a:stretch>
        </p:blipFill>
        <p:spPr>
          <a:xfrm>
            <a:off x="-9759163" y="-818399"/>
            <a:ext cx="2450826" cy="2450826"/>
          </a:xfrm>
          <a:prstGeom prst="rect">
            <a:avLst/>
          </a:prstGeom>
        </p:spPr>
      </p:pic>
      <p:pic>
        <p:nvPicPr>
          <p:cNvPr id="16" name="Imagen 15">
            <a:extLst>
              <a:ext uri="{FF2B5EF4-FFF2-40B4-BE49-F238E27FC236}">
                <a16:creationId xmlns:a16="http://schemas.microsoft.com/office/drawing/2014/main" id="{28C5E817-4CCA-6CD8-2345-953D173B3EE1}"/>
              </a:ext>
            </a:extLst>
          </p:cNvPr>
          <p:cNvPicPr>
            <a:picLocks noChangeAspect="1"/>
          </p:cNvPicPr>
          <p:nvPr/>
        </p:nvPicPr>
        <p:blipFill>
          <a:blip r:embed="rId25"/>
          <a:stretch>
            <a:fillRect/>
          </a:stretch>
        </p:blipFill>
        <p:spPr>
          <a:xfrm>
            <a:off x="-9609163" y="-668399"/>
            <a:ext cx="2450826" cy="2450826"/>
          </a:xfrm>
          <a:prstGeom prst="rect">
            <a:avLst/>
          </a:prstGeom>
        </p:spPr>
      </p:pic>
      <p:pic>
        <p:nvPicPr>
          <p:cNvPr id="18" name="Imagen 17">
            <a:extLst>
              <a:ext uri="{FF2B5EF4-FFF2-40B4-BE49-F238E27FC236}">
                <a16:creationId xmlns:a16="http://schemas.microsoft.com/office/drawing/2014/main" id="{E6C45844-FF1E-36FE-6B24-C79A056BAE97}"/>
              </a:ext>
            </a:extLst>
          </p:cNvPr>
          <p:cNvPicPr>
            <a:picLocks noChangeAspect="1"/>
          </p:cNvPicPr>
          <p:nvPr/>
        </p:nvPicPr>
        <p:blipFill>
          <a:blip r:embed="rId26"/>
          <a:stretch>
            <a:fillRect/>
          </a:stretch>
        </p:blipFill>
        <p:spPr>
          <a:xfrm>
            <a:off x="-9459163" y="-518399"/>
            <a:ext cx="2450826" cy="2450826"/>
          </a:xfrm>
          <a:prstGeom prst="rect">
            <a:avLst/>
          </a:prstGeom>
        </p:spPr>
      </p:pic>
      <p:pic>
        <p:nvPicPr>
          <p:cNvPr id="28" name="Imagen 27">
            <a:extLst>
              <a:ext uri="{FF2B5EF4-FFF2-40B4-BE49-F238E27FC236}">
                <a16:creationId xmlns:a16="http://schemas.microsoft.com/office/drawing/2014/main" id="{DB2B959B-D23F-B666-056A-05AF7CA75002}"/>
              </a:ext>
            </a:extLst>
          </p:cNvPr>
          <p:cNvPicPr>
            <a:picLocks noChangeAspect="1"/>
          </p:cNvPicPr>
          <p:nvPr/>
        </p:nvPicPr>
        <p:blipFill>
          <a:blip r:embed="rId27"/>
          <a:stretch>
            <a:fillRect/>
          </a:stretch>
        </p:blipFill>
        <p:spPr>
          <a:xfrm>
            <a:off x="-9309163" y="-368399"/>
            <a:ext cx="2450826" cy="2450826"/>
          </a:xfrm>
          <a:prstGeom prst="rect">
            <a:avLst/>
          </a:prstGeom>
        </p:spPr>
      </p:pic>
      <p:pic>
        <p:nvPicPr>
          <p:cNvPr id="32" name="Imagen 31">
            <a:extLst>
              <a:ext uri="{FF2B5EF4-FFF2-40B4-BE49-F238E27FC236}">
                <a16:creationId xmlns:a16="http://schemas.microsoft.com/office/drawing/2014/main" id="{F347ABBD-7D2A-3BA1-4456-D7BAB89F2D51}"/>
              </a:ext>
            </a:extLst>
          </p:cNvPr>
          <p:cNvPicPr>
            <a:picLocks noChangeAspect="1"/>
          </p:cNvPicPr>
          <p:nvPr/>
        </p:nvPicPr>
        <p:blipFill>
          <a:blip r:embed="rId28"/>
          <a:stretch>
            <a:fillRect/>
          </a:stretch>
        </p:blipFill>
        <p:spPr>
          <a:xfrm>
            <a:off x="-9159163" y="-218399"/>
            <a:ext cx="2450826" cy="2450826"/>
          </a:xfrm>
          <a:prstGeom prst="rect">
            <a:avLst/>
          </a:prstGeom>
        </p:spPr>
      </p:pic>
      <p:pic>
        <p:nvPicPr>
          <p:cNvPr id="39" name="Imagen 38">
            <a:extLst>
              <a:ext uri="{FF2B5EF4-FFF2-40B4-BE49-F238E27FC236}">
                <a16:creationId xmlns:a16="http://schemas.microsoft.com/office/drawing/2014/main" id="{26057B4C-6A6E-24B2-D4F6-8FA4E52CE17D}"/>
              </a:ext>
            </a:extLst>
          </p:cNvPr>
          <p:cNvPicPr>
            <a:picLocks noChangeAspect="1"/>
          </p:cNvPicPr>
          <p:nvPr/>
        </p:nvPicPr>
        <p:blipFill>
          <a:blip r:embed="rId29"/>
          <a:stretch>
            <a:fillRect/>
          </a:stretch>
        </p:blipFill>
        <p:spPr>
          <a:xfrm>
            <a:off x="-9009163" y="-68399"/>
            <a:ext cx="2450826" cy="2450826"/>
          </a:xfrm>
          <a:prstGeom prst="rect">
            <a:avLst/>
          </a:prstGeom>
        </p:spPr>
      </p:pic>
      <p:pic>
        <p:nvPicPr>
          <p:cNvPr id="42" name="Imagen 41">
            <a:extLst>
              <a:ext uri="{FF2B5EF4-FFF2-40B4-BE49-F238E27FC236}">
                <a16:creationId xmlns:a16="http://schemas.microsoft.com/office/drawing/2014/main" id="{B34A3EB7-1120-B97D-94FB-38139387CFE9}"/>
              </a:ext>
            </a:extLst>
          </p:cNvPr>
          <p:cNvPicPr>
            <a:picLocks noChangeAspect="1"/>
          </p:cNvPicPr>
          <p:nvPr/>
        </p:nvPicPr>
        <p:blipFill>
          <a:blip r:embed="rId30"/>
          <a:stretch>
            <a:fillRect/>
          </a:stretch>
        </p:blipFill>
        <p:spPr>
          <a:xfrm>
            <a:off x="-8859163" y="81601"/>
            <a:ext cx="2450826" cy="2450826"/>
          </a:xfrm>
          <a:prstGeom prst="rect">
            <a:avLst/>
          </a:prstGeom>
        </p:spPr>
      </p:pic>
      <p:pic>
        <p:nvPicPr>
          <p:cNvPr id="44" name="Imagen 43">
            <a:extLst>
              <a:ext uri="{FF2B5EF4-FFF2-40B4-BE49-F238E27FC236}">
                <a16:creationId xmlns:a16="http://schemas.microsoft.com/office/drawing/2014/main" id="{1F516AF4-4CC8-B7BC-8FC8-5A6309E88A21}"/>
              </a:ext>
            </a:extLst>
          </p:cNvPr>
          <p:cNvPicPr>
            <a:picLocks noChangeAspect="1"/>
          </p:cNvPicPr>
          <p:nvPr/>
        </p:nvPicPr>
        <p:blipFill>
          <a:blip r:embed="rId31"/>
          <a:stretch>
            <a:fillRect/>
          </a:stretch>
        </p:blipFill>
        <p:spPr>
          <a:xfrm>
            <a:off x="-8709163" y="231601"/>
            <a:ext cx="2450826" cy="2450826"/>
          </a:xfrm>
          <a:prstGeom prst="rect">
            <a:avLst/>
          </a:prstGeom>
        </p:spPr>
      </p:pic>
      <p:pic>
        <p:nvPicPr>
          <p:cNvPr id="48" name="Imagen 47">
            <a:extLst>
              <a:ext uri="{FF2B5EF4-FFF2-40B4-BE49-F238E27FC236}">
                <a16:creationId xmlns:a16="http://schemas.microsoft.com/office/drawing/2014/main" id="{D7DAAC89-5832-AB34-72E7-520248691CC2}"/>
              </a:ext>
            </a:extLst>
          </p:cNvPr>
          <p:cNvPicPr>
            <a:picLocks noChangeAspect="1"/>
          </p:cNvPicPr>
          <p:nvPr/>
        </p:nvPicPr>
        <p:blipFill>
          <a:blip r:embed="rId32"/>
          <a:stretch>
            <a:fillRect/>
          </a:stretch>
        </p:blipFill>
        <p:spPr>
          <a:xfrm>
            <a:off x="-8559163" y="381601"/>
            <a:ext cx="2450826" cy="2450826"/>
          </a:xfrm>
          <a:prstGeom prst="rect">
            <a:avLst/>
          </a:prstGeom>
        </p:spPr>
      </p:pic>
      <p:pic>
        <p:nvPicPr>
          <p:cNvPr id="52" name="Imagen 51">
            <a:extLst>
              <a:ext uri="{FF2B5EF4-FFF2-40B4-BE49-F238E27FC236}">
                <a16:creationId xmlns:a16="http://schemas.microsoft.com/office/drawing/2014/main" id="{5A92D35B-D3FD-EA5E-E84F-39E5127401BB}"/>
              </a:ext>
            </a:extLst>
          </p:cNvPr>
          <p:cNvPicPr>
            <a:picLocks noChangeAspect="1"/>
          </p:cNvPicPr>
          <p:nvPr/>
        </p:nvPicPr>
        <p:blipFill>
          <a:blip r:embed="rId33"/>
          <a:stretch>
            <a:fillRect/>
          </a:stretch>
        </p:blipFill>
        <p:spPr>
          <a:xfrm>
            <a:off x="-8409163" y="531601"/>
            <a:ext cx="2450826" cy="2450826"/>
          </a:xfrm>
          <a:prstGeom prst="rect">
            <a:avLst/>
          </a:prstGeom>
        </p:spPr>
      </p:pic>
      <p:pic>
        <p:nvPicPr>
          <p:cNvPr id="57" name="Imagen 56">
            <a:extLst>
              <a:ext uri="{FF2B5EF4-FFF2-40B4-BE49-F238E27FC236}">
                <a16:creationId xmlns:a16="http://schemas.microsoft.com/office/drawing/2014/main" id="{93D55257-3E6A-9F0B-AB3A-7F4787661FC4}"/>
              </a:ext>
            </a:extLst>
          </p:cNvPr>
          <p:cNvPicPr>
            <a:picLocks noChangeAspect="1"/>
          </p:cNvPicPr>
          <p:nvPr/>
        </p:nvPicPr>
        <p:blipFill>
          <a:blip r:embed="rId34"/>
          <a:stretch>
            <a:fillRect/>
          </a:stretch>
        </p:blipFill>
        <p:spPr>
          <a:xfrm>
            <a:off x="-3667726" y="631674"/>
            <a:ext cx="2450826" cy="2450826"/>
          </a:xfrm>
          <a:prstGeom prst="rect">
            <a:avLst/>
          </a:prstGeom>
        </p:spPr>
      </p:pic>
      <p:pic>
        <p:nvPicPr>
          <p:cNvPr id="59" name="Imagen 58">
            <a:extLst>
              <a:ext uri="{FF2B5EF4-FFF2-40B4-BE49-F238E27FC236}">
                <a16:creationId xmlns:a16="http://schemas.microsoft.com/office/drawing/2014/main" id="{B0E06DA4-074F-7725-1D03-96E213ADDB94}"/>
              </a:ext>
            </a:extLst>
          </p:cNvPr>
          <p:cNvPicPr>
            <a:picLocks noChangeAspect="1"/>
          </p:cNvPicPr>
          <p:nvPr/>
        </p:nvPicPr>
        <p:blipFill>
          <a:blip r:embed="rId35"/>
          <a:stretch>
            <a:fillRect/>
          </a:stretch>
        </p:blipFill>
        <p:spPr>
          <a:xfrm>
            <a:off x="-8109163" y="831601"/>
            <a:ext cx="2450826" cy="2450826"/>
          </a:xfrm>
          <a:prstGeom prst="rect">
            <a:avLst/>
          </a:prstGeom>
        </p:spPr>
      </p:pic>
      <p:pic>
        <p:nvPicPr>
          <p:cNvPr id="61" name="Imagen 60">
            <a:extLst>
              <a:ext uri="{FF2B5EF4-FFF2-40B4-BE49-F238E27FC236}">
                <a16:creationId xmlns:a16="http://schemas.microsoft.com/office/drawing/2014/main" id="{71B6EF40-0CCC-D7A9-150E-1411FFAB0878}"/>
              </a:ext>
            </a:extLst>
          </p:cNvPr>
          <p:cNvPicPr>
            <a:picLocks noChangeAspect="1"/>
          </p:cNvPicPr>
          <p:nvPr/>
        </p:nvPicPr>
        <p:blipFill>
          <a:blip r:embed="rId36"/>
          <a:stretch>
            <a:fillRect/>
          </a:stretch>
        </p:blipFill>
        <p:spPr>
          <a:xfrm>
            <a:off x="-7959163" y="981601"/>
            <a:ext cx="2450826" cy="2450826"/>
          </a:xfrm>
          <a:prstGeom prst="rect">
            <a:avLst/>
          </a:prstGeom>
        </p:spPr>
      </p:pic>
      <p:pic>
        <p:nvPicPr>
          <p:cNvPr id="63" name="Imagen 62">
            <a:extLst>
              <a:ext uri="{FF2B5EF4-FFF2-40B4-BE49-F238E27FC236}">
                <a16:creationId xmlns:a16="http://schemas.microsoft.com/office/drawing/2014/main" id="{A7CA8932-20B5-63B7-B8D2-335C8C37CD91}"/>
              </a:ext>
            </a:extLst>
          </p:cNvPr>
          <p:cNvPicPr>
            <a:picLocks noChangeAspect="1"/>
          </p:cNvPicPr>
          <p:nvPr/>
        </p:nvPicPr>
        <p:blipFill>
          <a:blip r:embed="rId37"/>
          <a:stretch>
            <a:fillRect/>
          </a:stretch>
        </p:blipFill>
        <p:spPr>
          <a:xfrm>
            <a:off x="-3904186" y="3342181"/>
            <a:ext cx="2450826" cy="2450826"/>
          </a:xfrm>
          <a:prstGeom prst="rect">
            <a:avLst/>
          </a:prstGeom>
        </p:spPr>
      </p:pic>
      <p:pic>
        <p:nvPicPr>
          <p:cNvPr id="65" name="Imagen 64">
            <a:extLst>
              <a:ext uri="{FF2B5EF4-FFF2-40B4-BE49-F238E27FC236}">
                <a16:creationId xmlns:a16="http://schemas.microsoft.com/office/drawing/2014/main" id="{B62B8E68-60F6-ADBE-D5F5-688510AFE960}"/>
              </a:ext>
            </a:extLst>
          </p:cNvPr>
          <p:cNvPicPr>
            <a:picLocks noChangeAspect="1"/>
          </p:cNvPicPr>
          <p:nvPr/>
        </p:nvPicPr>
        <p:blipFill>
          <a:blip r:embed="rId38"/>
          <a:stretch>
            <a:fillRect/>
          </a:stretch>
        </p:blipFill>
        <p:spPr>
          <a:xfrm>
            <a:off x="-4895414" y="5538522"/>
            <a:ext cx="2450826" cy="2450826"/>
          </a:xfrm>
          <a:prstGeom prst="rect">
            <a:avLst/>
          </a:prstGeom>
        </p:spPr>
      </p:pic>
      <p:sp>
        <p:nvSpPr>
          <p:cNvPr id="74" name="Google Shape;94;p4">
            <a:extLst>
              <a:ext uri="{FF2B5EF4-FFF2-40B4-BE49-F238E27FC236}">
                <a16:creationId xmlns:a16="http://schemas.microsoft.com/office/drawing/2014/main" id="{9C869B0A-DB73-3C27-3F98-3800BA72FE3A}"/>
              </a:ext>
            </a:extLst>
          </p:cNvPr>
          <p:cNvSpPr txBox="1"/>
          <p:nvPr/>
        </p:nvSpPr>
        <p:spPr>
          <a:xfrm>
            <a:off x="8094309" y="1103276"/>
            <a:ext cx="3794290" cy="390892"/>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Logros</a:t>
            </a:r>
          </a:p>
        </p:txBody>
      </p:sp>
      <p:cxnSp>
        <p:nvCxnSpPr>
          <p:cNvPr id="7" name="Conector recto 6">
            <a:extLst>
              <a:ext uri="{FF2B5EF4-FFF2-40B4-BE49-F238E27FC236}">
                <a16:creationId xmlns:a16="http://schemas.microsoft.com/office/drawing/2014/main" id="{57103B9A-79FF-F586-559D-D777B96E6CA5}"/>
              </a:ext>
            </a:extLst>
          </p:cNvPr>
          <p:cNvCxnSpPr/>
          <p:nvPr/>
        </p:nvCxnSpPr>
        <p:spPr>
          <a:xfrm>
            <a:off x="-2045285" y="3389352"/>
            <a:ext cx="20029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672CD75E-6F5C-B8AC-20F4-7F56EFC4C6F0}"/>
              </a:ext>
            </a:extLst>
          </p:cNvPr>
          <p:cNvCxnSpPr/>
          <p:nvPr/>
        </p:nvCxnSpPr>
        <p:spPr>
          <a:xfrm>
            <a:off x="-2125114" y="5152836"/>
            <a:ext cx="200297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upo 20">
            <a:extLst>
              <a:ext uri="{FF2B5EF4-FFF2-40B4-BE49-F238E27FC236}">
                <a16:creationId xmlns:a16="http://schemas.microsoft.com/office/drawing/2014/main" id="{F9101B3A-4084-0897-5D45-61AAE154009C}"/>
              </a:ext>
            </a:extLst>
          </p:cNvPr>
          <p:cNvGrpSpPr/>
          <p:nvPr/>
        </p:nvGrpSpPr>
        <p:grpSpPr>
          <a:xfrm>
            <a:off x="921428" y="-15324"/>
            <a:ext cx="11270572" cy="1483125"/>
            <a:chOff x="940478" y="-15324"/>
            <a:chExt cx="11270572" cy="1483126"/>
          </a:xfrm>
          <a:gradFill>
            <a:gsLst>
              <a:gs pos="93578">
                <a:srgbClr val="E5243B"/>
              </a:gs>
              <a:gs pos="0">
                <a:srgbClr val="E5243B"/>
              </a:gs>
            </a:gsLst>
            <a:lin ang="10800000" scaled="1"/>
          </a:gradFill>
        </p:grpSpPr>
        <p:sp>
          <p:nvSpPr>
            <p:cNvPr id="6" name="Rectángulo 5">
              <a:extLst>
                <a:ext uri="{FF2B5EF4-FFF2-40B4-BE49-F238E27FC236}">
                  <a16:creationId xmlns:a16="http://schemas.microsoft.com/office/drawing/2014/main" id="{A13F46C0-EFCA-32E9-6DE7-509888C71C5D}"/>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Luna 19">
              <a:extLst>
                <a:ext uri="{FF2B5EF4-FFF2-40B4-BE49-F238E27FC236}">
                  <a16:creationId xmlns:a16="http://schemas.microsoft.com/office/drawing/2014/main" id="{275A82AA-8504-242A-62B2-1D1BA4337EAB}"/>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Google Shape;62;p14">
            <a:extLst>
              <a:ext uri="{FF2B5EF4-FFF2-40B4-BE49-F238E27FC236}">
                <a16:creationId xmlns:a16="http://schemas.microsoft.com/office/drawing/2014/main" id="{C1763B77-AD29-51F6-8AA6-13A51735B072}"/>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Resultados de indicadores</a:t>
            </a:r>
          </a:p>
        </p:txBody>
      </p:sp>
      <p:pic>
        <p:nvPicPr>
          <p:cNvPr id="66" name="Imagen 65">
            <a:extLst>
              <a:ext uri="{FF2B5EF4-FFF2-40B4-BE49-F238E27FC236}">
                <a16:creationId xmlns:a16="http://schemas.microsoft.com/office/drawing/2014/main" id="{FAA1C0B5-87E7-3C93-7B95-88F0F77CA2C7}"/>
              </a:ext>
            </a:extLst>
          </p:cNvPr>
          <p:cNvPicPr>
            <a:picLocks noChangeAspect="1"/>
          </p:cNvPicPr>
          <p:nvPr/>
        </p:nvPicPr>
        <p:blipFill>
          <a:blip r:embed="rId22"/>
          <a:stretch>
            <a:fillRect/>
          </a:stretch>
        </p:blipFill>
        <p:spPr>
          <a:xfrm>
            <a:off x="-42313" y="-15324"/>
            <a:ext cx="1633788" cy="1633788"/>
          </a:xfrm>
          <a:prstGeom prst="rect">
            <a:avLst/>
          </a:prstGeom>
          <a:effectLst>
            <a:outerShdw blurRad="177800" dist="38100" dir="2700000" algn="tl" rotWithShape="0">
              <a:prstClr val="black">
                <a:alpha val="40000"/>
              </a:prstClr>
            </a:outerShdw>
          </a:effectLst>
        </p:spPr>
      </p:pic>
      <p:pic>
        <p:nvPicPr>
          <p:cNvPr id="23" name="Imagen 22">
            <a:extLst>
              <a:ext uri="{FF2B5EF4-FFF2-40B4-BE49-F238E27FC236}">
                <a16:creationId xmlns:a16="http://schemas.microsoft.com/office/drawing/2014/main" id="{8CE0DE2D-F599-3F8E-DC5E-FBD078FF6CD6}"/>
              </a:ext>
            </a:extLst>
          </p:cNvPr>
          <p:cNvPicPr>
            <a:picLocks noChangeAspect="1"/>
          </p:cNvPicPr>
          <p:nvPr/>
        </p:nvPicPr>
        <p:blipFill rotWithShape="1">
          <a:blip r:embed="rId39">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sp>
        <p:nvSpPr>
          <p:cNvPr id="26" name="CuadroTexto 25">
            <a:extLst>
              <a:ext uri="{FF2B5EF4-FFF2-40B4-BE49-F238E27FC236}">
                <a16:creationId xmlns:a16="http://schemas.microsoft.com/office/drawing/2014/main" id="{59827AA8-A21E-0766-F208-31908FC1895A}"/>
              </a:ext>
            </a:extLst>
          </p:cNvPr>
          <p:cNvSpPr txBox="1"/>
          <p:nvPr/>
        </p:nvSpPr>
        <p:spPr>
          <a:xfrm>
            <a:off x="18656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185" name="Imagen 184">
            <a:extLst>
              <a:ext uri="{FF2B5EF4-FFF2-40B4-BE49-F238E27FC236}">
                <a16:creationId xmlns:a16="http://schemas.microsoft.com/office/drawing/2014/main" id="{DBA94965-8B56-4382-8997-B9C1EECE01C2}"/>
              </a:ext>
            </a:extLst>
          </p:cNvPr>
          <p:cNvPicPr>
            <a:picLocks noChangeAspect="1"/>
          </p:cNvPicPr>
          <p:nvPr/>
        </p:nvPicPr>
        <p:blipFill rotWithShape="1">
          <a:blip r:embed="rId40"/>
          <a:srcRect t="10946" b="21705"/>
          <a:stretch/>
        </p:blipFill>
        <p:spPr>
          <a:xfrm>
            <a:off x="4931767" y="767028"/>
            <a:ext cx="2181600" cy="661926"/>
          </a:xfrm>
          <a:prstGeom prst="rect">
            <a:avLst/>
          </a:prstGeom>
        </p:spPr>
      </p:pic>
    </p:spTree>
    <p:extLst>
      <p:ext uri="{BB962C8B-B14F-4D97-AF65-F5344CB8AC3E}">
        <p14:creationId xmlns:p14="http://schemas.microsoft.com/office/powerpoint/2010/main" val="405791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500" fill="hold"/>
                                        <p:tgtEl>
                                          <p:spTgt spid="17"/>
                                        </p:tgtEl>
                                        <p:attrNameLst>
                                          <p:attrName>ppt_x</p:attrName>
                                        </p:attrNameLst>
                                      </p:cBhvr>
                                      <p:tavLst>
                                        <p:tav tm="0">
                                          <p:val>
                                            <p:strVal val="#ppt_x"/>
                                          </p:val>
                                        </p:tav>
                                        <p:tav tm="100000">
                                          <p:val>
                                            <p:strVal val="#ppt_x"/>
                                          </p:val>
                                        </p:tav>
                                      </p:tavLst>
                                    </p:anim>
                                    <p:anim calcmode="lin" valueType="num">
                                      <p:cBhvr additive="base">
                                        <p:cTn id="14"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ppt_x"/>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additive="base">
                                        <p:cTn id="57" dur="500" fill="hold"/>
                                        <p:tgtEl>
                                          <p:spTgt spid="74"/>
                                        </p:tgtEl>
                                        <p:attrNameLst>
                                          <p:attrName>ppt_x</p:attrName>
                                        </p:attrNameLst>
                                      </p:cBhvr>
                                      <p:tavLst>
                                        <p:tav tm="0">
                                          <p:val>
                                            <p:strVal val="#ppt_x"/>
                                          </p:val>
                                        </p:tav>
                                        <p:tav tm="100000">
                                          <p:val>
                                            <p:strVal val="#ppt_x"/>
                                          </p:val>
                                        </p:tav>
                                      </p:tavLst>
                                    </p:anim>
                                    <p:anim calcmode="lin" valueType="num">
                                      <p:cBhvr additive="base">
                                        <p:cTn id="58" dur="500" fill="hold"/>
                                        <p:tgtEl>
                                          <p:spTgt spid="7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500" fill="hold"/>
                                        <p:tgtEl>
                                          <p:spTgt spid="67"/>
                                        </p:tgtEl>
                                        <p:attrNameLst>
                                          <p:attrName>ppt_x</p:attrName>
                                        </p:attrNameLst>
                                      </p:cBhvr>
                                      <p:tavLst>
                                        <p:tav tm="0">
                                          <p:val>
                                            <p:strVal val="#ppt_x"/>
                                          </p:val>
                                        </p:tav>
                                        <p:tav tm="100000">
                                          <p:val>
                                            <p:strVal val="#ppt_x"/>
                                          </p:val>
                                        </p:tav>
                                      </p:tavLst>
                                    </p:anim>
                                    <p:anim calcmode="lin" valueType="num">
                                      <p:cBhvr additive="base">
                                        <p:cTn id="6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3" grpId="0"/>
      <p:bldP spid="7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10" name="Grupo 9">
            <a:extLst>
              <a:ext uri="{FF2B5EF4-FFF2-40B4-BE49-F238E27FC236}">
                <a16:creationId xmlns:a16="http://schemas.microsoft.com/office/drawing/2014/main" id="{B48A37B9-BEC2-42CA-9171-C6C8C0578779}"/>
              </a:ext>
            </a:extLst>
          </p:cNvPr>
          <p:cNvGrpSpPr/>
          <p:nvPr/>
        </p:nvGrpSpPr>
        <p:grpSpPr>
          <a:xfrm>
            <a:off x="-23264" y="3389352"/>
            <a:ext cx="12215263" cy="3459631"/>
            <a:chOff x="-23264" y="3389352"/>
            <a:chExt cx="12215263" cy="3459631"/>
          </a:xfrm>
        </p:grpSpPr>
        <p:sp>
          <p:nvSpPr>
            <p:cNvPr id="69" name="Rectángulo 68">
              <a:extLst>
                <a:ext uri="{FF2B5EF4-FFF2-40B4-BE49-F238E27FC236}">
                  <a16:creationId xmlns:a16="http://schemas.microsoft.com/office/drawing/2014/main" id="{2731A594-24D9-2761-5684-6D411A01716D}"/>
                </a:ext>
              </a:extLst>
            </p:cNvPr>
            <p:cNvSpPr/>
            <p:nvPr/>
          </p:nvSpPr>
          <p:spPr>
            <a:xfrm>
              <a:off x="-23264" y="3389352"/>
              <a:ext cx="12215263" cy="3459631"/>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06428" y="6274656"/>
              <a:ext cx="2693198" cy="553998"/>
            </a:xfrm>
            <a:prstGeom prst="rect">
              <a:avLst/>
            </a:prstGeom>
          </p:spPr>
        </p:pic>
        <p:grpSp>
          <p:nvGrpSpPr>
            <p:cNvPr id="95" name="Grupo 94">
              <a:extLst>
                <a:ext uri="{FF2B5EF4-FFF2-40B4-BE49-F238E27FC236}">
                  <a16:creationId xmlns:a16="http://schemas.microsoft.com/office/drawing/2014/main" id="{7F3B2E4D-AD1D-7AD1-B66E-FEF4807FC4E3}"/>
                </a:ext>
              </a:extLst>
            </p:cNvPr>
            <p:cNvGrpSpPr/>
            <p:nvPr/>
          </p:nvGrpSpPr>
          <p:grpSpPr>
            <a:xfrm>
              <a:off x="213602" y="5035557"/>
              <a:ext cx="2263494" cy="818642"/>
              <a:chOff x="213602" y="4768857"/>
              <a:chExt cx="2263494" cy="818642"/>
            </a:xfrm>
          </p:grpSpPr>
          <p:sp>
            <p:nvSpPr>
              <p:cNvPr id="76" name="Google Shape;94;p4">
                <a:extLst>
                  <a:ext uri="{FF2B5EF4-FFF2-40B4-BE49-F238E27FC236}">
                    <a16:creationId xmlns:a16="http://schemas.microsoft.com/office/drawing/2014/main" id="{C07D639B-9AA4-AB37-3753-8D9C31988F48}"/>
                  </a:ext>
                </a:extLst>
              </p:cNvPr>
              <p:cNvSpPr txBox="1"/>
              <p:nvPr/>
            </p:nvSpPr>
            <p:spPr>
              <a:xfrm>
                <a:off x="1133449" y="4958782"/>
                <a:ext cx="1343647" cy="25239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Desafíos</a:t>
                </a:r>
              </a:p>
            </p:txBody>
          </p:sp>
          <p:sp>
            <p:nvSpPr>
              <p:cNvPr id="79" name="Rectángulo: esquinas redondeadas 78">
                <a:extLst>
                  <a:ext uri="{FF2B5EF4-FFF2-40B4-BE49-F238E27FC236}">
                    <a16:creationId xmlns:a16="http://schemas.microsoft.com/office/drawing/2014/main" id="{C2D95FD7-BC18-AAD5-EF24-AEC4C959A4F3}"/>
                  </a:ext>
                </a:extLst>
              </p:cNvPr>
              <p:cNvSpPr/>
              <p:nvPr/>
            </p:nvSpPr>
            <p:spPr>
              <a:xfrm>
                <a:off x="228358" y="4768857"/>
                <a:ext cx="818642" cy="818642"/>
              </a:xfrm>
              <a:prstGeom prst="roundRect">
                <a:avLst/>
              </a:prstGeom>
              <a:solidFill>
                <a:srgbClr val="E5243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71" name="Grupo 70">
                <a:extLst>
                  <a:ext uri="{FF2B5EF4-FFF2-40B4-BE49-F238E27FC236}">
                    <a16:creationId xmlns:a16="http://schemas.microsoft.com/office/drawing/2014/main" id="{E6BD2C6E-F941-B4EF-E558-A4726A198802}"/>
                  </a:ext>
                </a:extLst>
              </p:cNvPr>
              <p:cNvGrpSpPr/>
              <p:nvPr/>
            </p:nvGrpSpPr>
            <p:grpSpPr>
              <a:xfrm>
                <a:off x="213602" y="4779156"/>
                <a:ext cx="834536" cy="726597"/>
                <a:chOff x="8201971" y="6989464"/>
                <a:chExt cx="1506811" cy="1311919"/>
              </a:xfrm>
              <a:solidFill>
                <a:schemeClr val="bg1"/>
              </a:solidFill>
            </p:grpSpPr>
            <p:pic>
              <p:nvPicPr>
                <p:cNvPr id="62" name="Gráfico 61" descr="Montañas">
                  <a:extLst>
                    <a:ext uri="{FF2B5EF4-FFF2-40B4-BE49-F238E27FC236}">
                      <a16:creationId xmlns:a16="http://schemas.microsoft.com/office/drawing/2014/main" id="{0DBC3111-164D-CAB2-7D41-EAF7B5639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6863" y="6989464"/>
                  <a:ext cx="1311919" cy="1311919"/>
                </a:xfrm>
                <a:prstGeom prst="rect">
                  <a:avLst/>
                </a:prstGeom>
              </p:spPr>
            </p:pic>
            <p:pic>
              <p:nvPicPr>
                <p:cNvPr id="64" name="Gráfico 63" descr="Ejecutar">
                  <a:extLst>
                    <a:ext uri="{FF2B5EF4-FFF2-40B4-BE49-F238E27FC236}">
                      <a16:creationId xmlns:a16="http://schemas.microsoft.com/office/drawing/2014/main" id="{B935DC4A-2C99-AB09-DA28-5A09F088FC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56725">
                  <a:off x="8201971" y="7394600"/>
                  <a:ext cx="526694" cy="526694"/>
                </a:xfrm>
                <a:prstGeom prst="rect">
                  <a:avLst/>
                </a:prstGeom>
              </p:spPr>
            </p:pic>
          </p:grpSp>
        </p:grpSp>
        <p:sp>
          <p:nvSpPr>
            <p:cNvPr id="97" name="CuadroTexto 96">
              <a:extLst>
                <a:ext uri="{FF2B5EF4-FFF2-40B4-BE49-F238E27FC236}">
                  <a16:creationId xmlns:a16="http://schemas.microsoft.com/office/drawing/2014/main" id="{3DE9E150-B7FA-4867-A588-10FFBA250AC2}"/>
                </a:ext>
              </a:extLst>
            </p:cNvPr>
            <p:cNvSpPr txBox="1"/>
            <p:nvPr/>
          </p:nvSpPr>
          <p:spPr>
            <a:xfrm>
              <a:off x="2887625" y="5014113"/>
              <a:ext cx="2461891" cy="707886"/>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_tradnl"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Formular políticas públicas integrales orientadas a reducir la desigualdad.</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98" name="CuadroTexto 97">
              <a:extLst>
                <a:ext uri="{FF2B5EF4-FFF2-40B4-BE49-F238E27FC236}">
                  <a16:creationId xmlns:a16="http://schemas.microsoft.com/office/drawing/2014/main" id="{C148A62B-ACD1-B7AE-D88D-A207CDB6AA67}"/>
                </a:ext>
              </a:extLst>
            </p:cNvPr>
            <p:cNvSpPr txBox="1"/>
            <p:nvPr/>
          </p:nvSpPr>
          <p:spPr>
            <a:xfrm>
              <a:off x="5958057" y="5014113"/>
              <a:ext cx="2461891" cy="707886"/>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Proporcionar redes de seguridad social para proteger a los más vulnerables.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108" name="CuadroTexto 107">
              <a:extLst>
                <a:ext uri="{FF2B5EF4-FFF2-40B4-BE49-F238E27FC236}">
                  <a16:creationId xmlns:a16="http://schemas.microsoft.com/office/drawing/2014/main" id="{BFC12847-AEEC-335B-DBB3-EF09D0C6F470}"/>
                </a:ext>
              </a:extLst>
            </p:cNvPr>
            <p:cNvSpPr txBox="1"/>
            <p:nvPr/>
          </p:nvSpPr>
          <p:spPr>
            <a:xfrm>
              <a:off x="9075028" y="5014113"/>
              <a:ext cx="2461891" cy="913070"/>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Promover oportunidades de empleabilidad y generación de ingresos a las familias y acceso a servicios básicos de calidad.</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cxnSp>
          <p:nvCxnSpPr>
            <p:cNvPr id="121" name="Conector recto 120">
              <a:extLst>
                <a:ext uri="{FF2B5EF4-FFF2-40B4-BE49-F238E27FC236}">
                  <a16:creationId xmlns:a16="http://schemas.microsoft.com/office/drawing/2014/main" id="{2E1D1E7D-A324-F2F8-ADEA-E234F2D9F927}"/>
                </a:ext>
              </a:extLst>
            </p:cNvPr>
            <p:cNvCxnSpPr>
              <a:cxnSpLocks/>
            </p:cNvCxnSpPr>
            <p:nvPr/>
          </p:nvCxnSpPr>
          <p:spPr>
            <a:xfrm>
              <a:off x="5684230"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6AD64F3E-879E-A06D-E376-323195D24542}"/>
                </a:ext>
              </a:extLst>
            </p:cNvPr>
            <p:cNvCxnSpPr>
              <a:cxnSpLocks/>
            </p:cNvCxnSpPr>
            <p:nvPr/>
          </p:nvCxnSpPr>
          <p:spPr>
            <a:xfrm>
              <a:off x="8759834"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8" name="Rectángulo 67">
            <a:extLst>
              <a:ext uri="{FF2B5EF4-FFF2-40B4-BE49-F238E27FC236}">
                <a16:creationId xmlns:a16="http://schemas.microsoft.com/office/drawing/2014/main" id="{09B6A8A7-E9CC-0A62-27EC-F1C82A4993BD}"/>
              </a:ext>
            </a:extLst>
          </p:cNvPr>
          <p:cNvSpPr/>
          <p:nvPr/>
        </p:nvSpPr>
        <p:spPr>
          <a:xfrm>
            <a:off x="-23264" y="-15325"/>
            <a:ext cx="12215263" cy="4657489"/>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rupo 20">
            <a:extLst>
              <a:ext uri="{FF2B5EF4-FFF2-40B4-BE49-F238E27FC236}">
                <a16:creationId xmlns:a16="http://schemas.microsoft.com/office/drawing/2014/main" id="{F9101B3A-4084-0897-5D45-61AAE154009C}"/>
              </a:ext>
            </a:extLst>
          </p:cNvPr>
          <p:cNvGrpSpPr/>
          <p:nvPr/>
        </p:nvGrpSpPr>
        <p:grpSpPr>
          <a:xfrm>
            <a:off x="921428" y="-15324"/>
            <a:ext cx="11270572" cy="1483125"/>
            <a:chOff x="940478" y="-15324"/>
            <a:chExt cx="11270572" cy="1483126"/>
          </a:xfrm>
          <a:gradFill>
            <a:gsLst>
              <a:gs pos="93578">
                <a:srgbClr val="E5243B"/>
              </a:gs>
              <a:gs pos="0">
                <a:srgbClr val="E5243B"/>
              </a:gs>
            </a:gsLst>
            <a:lin ang="10800000" scaled="1"/>
          </a:gradFill>
        </p:grpSpPr>
        <p:sp>
          <p:nvSpPr>
            <p:cNvPr id="6" name="Rectángulo 5">
              <a:extLst>
                <a:ext uri="{FF2B5EF4-FFF2-40B4-BE49-F238E27FC236}">
                  <a16:creationId xmlns:a16="http://schemas.microsoft.com/office/drawing/2014/main" id="{A13F46C0-EFCA-32E9-6DE7-509888C71C5D}"/>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Luna 19">
              <a:extLst>
                <a:ext uri="{FF2B5EF4-FFF2-40B4-BE49-F238E27FC236}">
                  <a16:creationId xmlns:a16="http://schemas.microsoft.com/office/drawing/2014/main" id="{275A82AA-8504-242A-62B2-1D1BA4337EAB}"/>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Google Shape;62;p14">
            <a:extLst>
              <a:ext uri="{FF2B5EF4-FFF2-40B4-BE49-F238E27FC236}">
                <a16:creationId xmlns:a16="http://schemas.microsoft.com/office/drawing/2014/main" id="{C1763B77-AD29-51F6-8AA6-13A51735B072}"/>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Acciones y desafíos</a:t>
            </a:r>
          </a:p>
        </p:txBody>
      </p:sp>
      <p:pic>
        <p:nvPicPr>
          <p:cNvPr id="66" name="Imagen 65">
            <a:extLst>
              <a:ext uri="{FF2B5EF4-FFF2-40B4-BE49-F238E27FC236}">
                <a16:creationId xmlns:a16="http://schemas.microsoft.com/office/drawing/2014/main" id="{FAA1C0B5-87E7-3C93-7B95-88F0F77CA2C7}"/>
              </a:ext>
            </a:extLst>
          </p:cNvPr>
          <p:cNvPicPr>
            <a:picLocks noChangeAspect="1"/>
          </p:cNvPicPr>
          <p:nvPr/>
        </p:nvPicPr>
        <p:blipFill>
          <a:blip r:embed="rId8"/>
          <a:stretch>
            <a:fillRect/>
          </a:stretch>
        </p:blipFill>
        <p:spPr>
          <a:xfrm>
            <a:off x="-42313" y="-15324"/>
            <a:ext cx="1633788" cy="1633788"/>
          </a:xfrm>
          <a:prstGeom prst="rect">
            <a:avLst/>
          </a:prstGeom>
          <a:effectLst>
            <a:outerShdw blurRad="177800" dist="38100" dir="2700000" algn="tl" rotWithShape="0">
              <a:prstClr val="black">
                <a:alpha val="40000"/>
              </a:prstClr>
            </a:outerShdw>
          </a:effectLst>
        </p:spPr>
      </p:pic>
      <p:pic>
        <p:nvPicPr>
          <p:cNvPr id="23" name="Imagen 22">
            <a:extLst>
              <a:ext uri="{FF2B5EF4-FFF2-40B4-BE49-F238E27FC236}">
                <a16:creationId xmlns:a16="http://schemas.microsoft.com/office/drawing/2014/main" id="{8CE0DE2D-F599-3F8E-DC5E-FBD078FF6CD6}"/>
              </a:ext>
            </a:extLst>
          </p:cNvPr>
          <p:cNvPicPr>
            <a:picLocks noChangeAspect="1"/>
          </p:cNvPicPr>
          <p:nvPr/>
        </p:nvPicPr>
        <p:blipFill rotWithShape="1">
          <a:blip r:embed="rId9">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sp>
        <p:nvSpPr>
          <p:cNvPr id="26" name="CuadroTexto 25">
            <a:extLst>
              <a:ext uri="{FF2B5EF4-FFF2-40B4-BE49-F238E27FC236}">
                <a16:creationId xmlns:a16="http://schemas.microsoft.com/office/drawing/2014/main" id="{59827AA8-A21E-0766-F208-31908FC1895A}"/>
              </a:ext>
            </a:extLst>
          </p:cNvPr>
          <p:cNvSpPr txBox="1"/>
          <p:nvPr/>
        </p:nvSpPr>
        <p:spPr>
          <a:xfrm>
            <a:off x="36563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27" name="Imagen 26">
            <a:extLst>
              <a:ext uri="{FF2B5EF4-FFF2-40B4-BE49-F238E27FC236}">
                <a16:creationId xmlns:a16="http://schemas.microsoft.com/office/drawing/2014/main" id="{287BA8F6-6C87-C534-6B88-ACCC1F6B5F37}"/>
              </a:ext>
            </a:extLst>
          </p:cNvPr>
          <p:cNvPicPr>
            <a:picLocks noChangeAspect="1"/>
          </p:cNvPicPr>
          <p:nvPr/>
        </p:nvPicPr>
        <p:blipFill>
          <a:blip r:embed="rId10">
            <a:clrChange>
              <a:clrFrom>
                <a:srgbClr val="92D050"/>
              </a:clrFrom>
              <a:clrTo>
                <a:srgbClr val="92D050">
                  <a:alpha val="0"/>
                </a:srgbClr>
              </a:clrTo>
            </a:clrChange>
          </a:blip>
          <a:stretch>
            <a:fillRect/>
          </a:stretch>
        </p:blipFill>
        <p:spPr>
          <a:xfrm>
            <a:off x="6775020" y="867065"/>
            <a:ext cx="2181486" cy="434027"/>
          </a:xfrm>
          <a:prstGeom prst="rect">
            <a:avLst/>
          </a:prstGeom>
        </p:spPr>
      </p:pic>
      <p:pic>
        <p:nvPicPr>
          <p:cNvPr id="40" name="Gráfico 39" descr="Flechas de cheurón">
            <a:extLst>
              <a:ext uri="{FF2B5EF4-FFF2-40B4-BE49-F238E27FC236}">
                <a16:creationId xmlns:a16="http://schemas.microsoft.com/office/drawing/2014/main" id="{025B7EC7-60C9-CBDD-EF2F-D7B2496536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810402" y="5315253"/>
            <a:ext cx="914400" cy="914400"/>
          </a:xfrm>
          <a:prstGeom prst="rect">
            <a:avLst/>
          </a:prstGeom>
        </p:spPr>
      </p:pic>
      <p:pic>
        <p:nvPicPr>
          <p:cNvPr id="46" name="Gráfico 45" descr="Trofeo">
            <a:extLst>
              <a:ext uri="{FF2B5EF4-FFF2-40B4-BE49-F238E27FC236}">
                <a16:creationId xmlns:a16="http://schemas.microsoft.com/office/drawing/2014/main" id="{C98A40DF-A669-2F64-FE0E-925404B52D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240216" y="5283987"/>
            <a:ext cx="914400" cy="914400"/>
          </a:xfrm>
          <a:prstGeom prst="rect">
            <a:avLst/>
          </a:prstGeom>
        </p:spPr>
      </p:pic>
      <p:pic>
        <p:nvPicPr>
          <p:cNvPr id="58" name="Gráfico 57" descr="Escalar">
            <a:extLst>
              <a:ext uri="{FF2B5EF4-FFF2-40B4-BE49-F238E27FC236}">
                <a16:creationId xmlns:a16="http://schemas.microsoft.com/office/drawing/2014/main" id="{08F6DAA7-3F71-925F-246E-8A215D1E7D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860745" y="4678920"/>
            <a:ext cx="914400" cy="914400"/>
          </a:xfrm>
          <a:prstGeom prst="rect">
            <a:avLst/>
          </a:prstGeom>
        </p:spPr>
      </p:pic>
      <p:grpSp>
        <p:nvGrpSpPr>
          <p:cNvPr id="73" name="Grupo 72">
            <a:extLst>
              <a:ext uri="{FF2B5EF4-FFF2-40B4-BE49-F238E27FC236}">
                <a16:creationId xmlns:a16="http://schemas.microsoft.com/office/drawing/2014/main" id="{194D74B9-5E21-6FD5-5B54-953673C29CB4}"/>
              </a:ext>
            </a:extLst>
          </p:cNvPr>
          <p:cNvGrpSpPr/>
          <p:nvPr/>
        </p:nvGrpSpPr>
        <p:grpSpPr>
          <a:xfrm>
            <a:off x="228358" y="2189626"/>
            <a:ext cx="2929978" cy="818642"/>
            <a:chOff x="310246" y="2189626"/>
            <a:chExt cx="2929978" cy="818642"/>
          </a:xfrm>
        </p:grpSpPr>
        <p:sp>
          <p:nvSpPr>
            <p:cNvPr id="22" name="Google Shape;94;p4">
              <a:extLst>
                <a:ext uri="{FF2B5EF4-FFF2-40B4-BE49-F238E27FC236}">
                  <a16:creationId xmlns:a16="http://schemas.microsoft.com/office/drawing/2014/main" id="{2D94B607-6625-B49D-0DF3-E1BD339F8D73}"/>
                </a:ext>
              </a:extLst>
            </p:cNvPr>
            <p:cNvSpPr txBox="1"/>
            <p:nvPr/>
          </p:nvSpPr>
          <p:spPr>
            <a:xfrm>
              <a:off x="1215337" y="2379551"/>
              <a:ext cx="2024887" cy="483225"/>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Acciones </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destacadas</a:t>
              </a:r>
            </a:p>
          </p:txBody>
        </p:sp>
        <p:sp>
          <p:nvSpPr>
            <p:cNvPr id="72" name="Rectángulo: esquinas redondeadas 71">
              <a:extLst>
                <a:ext uri="{FF2B5EF4-FFF2-40B4-BE49-F238E27FC236}">
                  <a16:creationId xmlns:a16="http://schemas.microsoft.com/office/drawing/2014/main" id="{BF3E0AB1-AA73-AE67-9758-2B998D44E9B2}"/>
                </a:ext>
              </a:extLst>
            </p:cNvPr>
            <p:cNvSpPr/>
            <p:nvPr/>
          </p:nvSpPr>
          <p:spPr>
            <a:xfrm>
              <a:off x="310246" y="2189626"/>
              <a:ext cx="818642" cy="818642"/>
            </a:xfrm>
            <a:prstGeom prst="roundRect">
              <a:avLst/>
            </a:prstGeom>
            <a:solidFill>
              <a:srgbClr val="E5243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1" name="Gráfico 30" descr="Diana">
              <a:extLst>
                <a:ext uri="{FF2B5EF4-FFF2-40B4-BE49-F238E27FC236}">
                  <a16:creationId xmlns:a16="http://schemas.microsoft.com/office/drawing/2014/main" id="{203A32A3-287C-E142-705E-5E182D62233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0443" y="2249805"/>
              <a:ext cx="698247" cy="698247"/>
            </a:xfrm>
            <a:prstGeom prst="rect">
              <a:avLst/>
            </a:prstGeom>
          </p:spPr>
        </p:pic>
      </p:grpSp>
      <p:sp>
        <p:nvSpPr>
          <p:cNvPr id="133" name="Rectángulo: esquinas superiores redondeadas 132">
            <a:extLst>
              <a:ext uri="{FF2B5EF4-FFF2-40B4-BE49-F238E27FC236}">
                <a16:creationId xmlns:a16="http://schemas.microsoft.com/office/drawing/2014/main" id="{235EFBA9-5A85-1E71-7CC3-37B175A81BEF}"/>
              </a:ext>
            </a:extLst>
          </p:cNvPr>
          <p:cNvSpPr/>
          <p:nvPr/>
        </p:nvSpPr>
        <p:spPr>
          <a:xfrm rot="10800000">
            <a:off x="5555082" y="7990922"/>
            <a:ext cx="3055635" cy="1308482"/>
          </a:xfrm>
          <a:prstGeom prst="round2SameRect">
            <a:avLst>
              <a:gd name="adj1" fmla="val 31234"/>
              <a:gd name="adj2" fmla="val 0"/>
            </a:avLst>
          </a:prstGeom>
          <a:solidFill>
            <a:schemeClr val="accent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7" name="Grupo 6">
            <a:extLst>
              <a:ext uri="{FF2B5EF4-FFF2-40B4-BE49-F238E27FC236}">
                <a16:creationId xmlns:a16="http://schemas.microsoft.com/office/drawing/2014/main" id="{C16E5252-C5C6-0E27-4A38-45092B61102D}"/>
              </a:ext>
            </a:extLst>
          </p:cNvPr>
          <p:cNvGrpSpPr/>
          <p:nvPr/>
        </p:nvGrpSpPr>
        <p:grpSpPr>
          <a:xfrm>
            <a:off x="2465135" y="1593172"/>
            <a:ext cx="3065894" cy="2715645"/>
            <a:chOff x="2465135" y="1593172"/>
            <a:chExt cx="3065894" cy="2715645"/>
          </a:xfrm>
        </p:grpSpPr>
        <p:sp>
          <p:nvSpPr>
            <p:cNvPr id="123" name="Rectángulo: esquinas redondeadas 122">
              <a:extLst>
                <a:ext uri="{FF2B5EF4-FFF2-40B4-BE49-F238E27FC236}">
                  <a16:creationId xmlns:a16="http://schemas.microsoft.com/office/drawing/2014/main" id="{410DD1F6-149A-5534-E681-9BFD9739CBA9}"/>
                </a:ext>
              </a:extLst>
            </p:cNvPr>
            <p:cNvSpPr/>
            <p:nvPr/>
          </p:nvSpPr>
          <p:spPr>
            <a:xfrm>
              <a:off x="2465140" y="1593172"/>
              <a:ext cx="3065889" cy="2715645"/>
            </a:xfrm>
            <a:prstGeom prst="roundRect">
              <a:avLst/>
            </a:prstGeom>
            <a:solidFill>
              <a:schemeClr val="lt1"/>
            </a:solidFill>
            <a:ln>
              <a:noFill/>
            </a:ln>
            <a:effectLst>
              <a:outerShdw blurRad="139700" sx="102000" sy="102000" algn="ctr"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CuadroTexto 32">
              <a:extLst>
                <a:ext uri="{FF2B5EF4-FFF2-40B4-BE49-F238E27FC236}">
                  <a16:creationId xmlns:a16="http://schemas.microsoft.com/office/drawing/2014/main" id="{E762E034-DF14-669A-689F-DBD7A5B89EBC}"/>
                </a:ext>
              </a:extLst>
            </p:cNvPr>
            <p:cNvSpPr txBox="1"/>
            <p:nvPr/>
          </p:nvSpPr>
          <p:spPr>
            <a:xfrm>
              <a:off x="2585341" y="2000555"/>
              <a:ext cx="2812301" cy="810478"/>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Implementación de políticas sociales en beneficio de la población en situación de pobreza y pobreza extrema.</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134" name="Imagen 133" descr="Ecuador emite Bono Social Soberano | El Oficial">
              <a:extLst>
                <a:ext uri="{FF2B5EF4-FFF2-40B4-BE49-F238E27FC236}">
                  <a16:creationId xmlns:a16="http://schemas.microsoft.com/office/drawing/2014/main" id="{409866C4-69FD-D86A-B9CA-171F8B49145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1036" t="25200" r="1529" b="19169"/>
            <a:stretch>
              <a:fillRect/>
            </a:stretch>
          </p:blipFill>
          <p:spPr bwMode="auto">
            <a:xfrm>
              <a:off x="2465135" y="2987407"/>
              <a:ext cx="3065889"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a:solidFill>
              <a:schemeClr val="lt1">
                <a:alpha val="52000"/>
              </a:schemeClr>
            </a:solidFill>
          </p:spPr>
        </p:pic>
      </p:grpSp>
      <p:grpSp>
        <p:nvGrpSpPr>
          <p:cNvPr id="8" name="Grupo 7">
            <a:extLst>
              <a:ext uri="{FF2B5EF4-FFF2-40B4-BE49-F238E27FC236}">
                <a16:creationId xmlns:a16="http://schemas.microsoft.com/office/drawing/2014/main" id="{76E9A346-2996-F859-7987-88F254DCB7BA}"/>
              </a:ext>
            </a:extLst>
          </p:cNvPr>
          <p:cNvGrpSpPr/>
          <p:nvPr/>
        </p:nvGrpSpPr>
        <p:grpSpPr>
          <a:xfrm>
            <a:off x="5701456" y="1593172"/>
            <a:ext cx="3065889" cy="2715645"/>
            <a:chOff x="5701456" y="1593172"/>
            <a:chExt cx="3065889" cy="2715645"/>
          </a:xfrm>
        </p:grpSpPr>
        <p:sp>
          <p:nvSpPr>
            <p:cNvPr id="124" name="Rectángulo: esquinas redondeadas 123">
              <a:extLst>
                <a:ext uri="{FF2B5EF4-FFF2-40B4-BE49-F238E27FC236}">
                  <a16:creationId xmlns:a16="http://schemas.microsoft.com/office/drawing/2014/main" id="{40BC55EF-BDBF-8D11-3160-8383299EE528}"/>
                </a:ext>
              </a:extLst>
            </p:cNvPr>
            <p:cNvSpPr/>
            <p:nvPr/>
          </p:nvSpPr>
          <p:spPr>
            <a:xfrm>
              <a:off x="5701456" y="1593172"/>
              <a:ext cx="3065889" cy="2715645"/>
            </a:xfrm>
            <a:prstGeom prst="roundRect">
              <a:avLst/>
            </a:prstGeom>
            <a:solidFill>
              <a:schemeClr val="lt1"/>
            </a:solidFill>
            <a:ln>
              <a:noFill/>
            </a:ln>
            <a:effectLst>
              <a:outerShdw blurRad="139700" sx="102000" sy="102000" algn="ctr"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CuadroTexto 129">
              <a:extLst>
                <a:ext uri="{FF2B5EF4-FFF2-40B4-BE49-F238E27FC236}">
                  <a16:creationId xmlns:a16="http://schemas.microsoft.com/office/drawing/2014/main" id="{EABCDD30-CCE1-F73B-9025-243C0D286CF7}"/>
                </a:ext>
              </a:extLst>
            </p:cNvPr>
            <p:cNvSpPr txBox="1"/>
            <p:nvPr/>
          </p:nvSpPr>
          <p:spPr>
            <a:xfrm>
              <a:off x="5798416" y="3179658"/>
              <a:ext cx="2812301" cy="810478"/>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Entrega de créditos para fomentar el emprendimiento y mejorar las condiciones de vida de la población en situación de pobreza.</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140" name="Imagen 139">
              <a:extLst>
                <a:ext uri="{FF2B5EF4-FFF2-40B4-BE49-F238E27FC236}">
                  <a16:creationId xmlns:a16="http://schemas.microsoft.com/office/drawing/2014/main" id="{7C521F20-A01E-E41B-2D64-0A2DB83359CF}"/>
                </a:ext>
              </a:extLst>
            </p:cNvPr>
            <p:cNvPicPr>
              <a:picLocks noChangeAspect="1"/>
            </p:cNvPicPr>
            <p:nvPr/>
          </p:nvPicPr>
          <p:blipFill>
            <a:blip r:embed="rId20"/>
            <a:srcRect l="441" t="8858" r="881" b="22068"/>
            <a:stretch>
              <a:fillRect/>
            </a:stretch>
          </p:blipFill>
          <p:spPr>
            <a:xfrm>
              <a:off x="5701456" y="1593172"/>
              <a:ext cx="3063290" cy="1308482"/>
            </a:xfrm>
            <a:custGeom>
              <a:avLst/>
              <a:gdLst>
                <a:gd name="connsiteX0" fmla="*/ 408691 w 3055635"/>
                <a:gd name="connsiteY0" fmla="*/ 0 h 1308482"/>
                <a:gd name="connsiteX1" fmla="*/ 2646944 w 3055635"/>
                <a:gd name="connsiteY1" fmla="*/ 0 h 1308482"/>
                <a:gd name="connsiteX2" fmla="*/ 3055635 w 3055635"/>
                <a:gd name="connsiteY2" fmla="*/ 408691 h 1308482"/>
                <a:gd name="connsiteX3" fmla="*/ 3055635 w 3055635"/>
                <a:gd name="connsiteY3" fmla="*/ 1308482 h 1308482"/>
                <a:gd name="connsiteX4" fmla="*/ 0 w 3055635"/>
                <a:gd name="connsiteY4" fmla="*/ 1308482 h 1308482"/>
                <a:gd name="connsiteX5" fmla="*/ 0 w 3055635"/>
                <a:gd name="connsiteY5" fmla="*/ 408691 h 1308482"/>
                <a:gd name="connsiteX6" fmla="*/ 408691 w 3055635"/>
                <a:gd name="connsiteY6" fmla="*/ 0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5635" h="1308482">
                  <a:moveTo>
                    <a:pt x="408691" y="0"/>
                  </a:moveTo>
                  <a:lnTo>
                    <a:pt x="2646944" y="0"/>
                  </a:lnTo>
                  <a:cubicBezTo>
                    <a:pt x="2872658" y="0"/>
                    <a:pt x="3055635" y="182977"/>
                    <a:pt x="3055635" y="408691"/>
                  </a:cubicBezTo>
                  <a:lnTo>
                    <a:pt x="3055635" y="1308482"/>
                  </a:lnTo>
                  <a:lnTo>
                    <a:pt x="0" y="1308482"/>
                  </a:lnTo>
                  <a:lnTo>
                    <a:pt x="0" y="408691"/>
                  </a:lnTo>
                  <a:cubicBezTo>
                    <a:pt x="0" y="182977"/>
                    <a:pt x="182977" y="0"/>
                    <a:pt x="408691" y="0"/>
                  </a:cubicBezTo>
                  <a:close/>
                </a:path>
              </a:pathLst>
            </a:custGeom>
          </p:spPr>
        </p:pic>
      </p:grpSp>
      <p:grpSp>
        <p:nvGrpSpPr>
          <p:cNvPr id="9" name="Grupo 8">
            <a:extLst>
              <a:ext uri="{FF2B5EF4-FFF2-40B4-BE49-F238E27FC236}">
                <a16:creationId xmlns:a16="http://schemas.microsoft.com/office/drawing/2014/main" id="{B8394406-B194-3DF6-CA90-F2A027D87727}"/>
              </a:ext>
            </a:extLst>
          </p:cNvPr>
          <p:cNvGrpSpPr/>
          <p:nvPr/>
        </p:nvGrpSpPr>
        <p:grpSpPr>
          <a:xfrm>
            <a:off x="8937772" y="1593172"/>
            <a:ext cx="3073545" cy="2715645"/>
            <a:chOff x="8937772" y="1593172"/>
            <a:chExt cx="3073545" cy="2715645"/>
          </a:xfrm>
        </p:grpSpPr>
        <p:sp>
          <p:nvSpPr>
            <p:cNvPr id="125" name="Rectángulo: esquinas redondeadas 124">
              <a:extLst>
                <a:ext uri="{FF2B5EF4-FFF2-40B4-BE49-F238E27FC236}">
                  <a16:creationId xmlns:a16="http://schemas.microsoft.com/office/drawing/2014/main" id="{48C1FEE0-FCB4-80A1-6F00-6C85D45319E1}"/>
                </a:ext>
              </a:extLst>
            </p:cNvPr>
            <p:cNvSpPr/>
            <p:nvPr/>
          </p:nvSpPr>
          <p:spPr>
            <a:xfrm>
              <a:off x="8945428" y="1593172"/>
              <a:ext cx="3065889" cy="2715645"/>
            </a:xfrm>
            <a:prstGeom prst="roundRect">
              <a:avLst/>
            </a:prstGeom>
            <a:solidFill>
              <a:schemeClr val="lt1"/>
            </a:solidFill>
            <a:ln>
              <a:noFill/>
            </a:ln>
            <a:effectLst>
              <a:outerShdw blurRad="139700" sx="102000" sy="102000" algn="ctr"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CuadroTexto 130">
              <a:extLst>
                <a:ext uri="{FF2B5EF4-FFF2-40B4-BE49-F238E27FC236}">
                  <a16:creationId xmlns:a16="http://schemas.microsoft.com/office/drawing/2014/main" id="{2E08D6CC-8898-2DF4-B356-5264F1BA6EB9}"/>
                </a:ext>
              </a:extLst>
            </p:cNvPr>
            <p:cNvSpPr txBox="1"/>
            <p:nvPr/>
          </p:nvSpPr>
          <p:spPr>
            <a:xfrm>
              <a:off x="9069190" y="2137035"/>
              <a:ext cx="2812301" cy="451406"/>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Atención de niños y niñas en centros de desarrollo infantil</a:t>
              </a:r>
              <a:r>
                <a:rPr kumimoji="0" lang="es-ES_tradnl"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144" name="Imagen 143">
              <a:extLst>
                <a:ext uri="{FF2B5EF4-FFF2-40B4-BE49-F238E27FC236}">
                  <a16:creationId xmlns:a16="http://schemas.microsoft.com/office/drawing/2014/main" id="{F8EA1CA7-0C4D-A0C4-58D9-8598A5BEC68A}"/>
                </a:ext>
              </a:extLst>
            </p:cNvPr>
            <p:cNvPicPr>
              <a:picLocks noChangeAspect="1"/>
            </p:cNvPicPr>
            <p:nvPr/>
          </p:nvPicPr>
          <p:blipFill>
            <a:blip r:embed="rId21"/>
            <a:srcRect l="2227" t="16088" r="1059" b="15774"/>
            <a:stretch>
              <a:fillRect/>
            </a:stretch>
          </p:blipFill>
          <p:spPr>
            <a:xfrm>
              <a:off x="8937772" y="3000334"/>
              <a:ext cx="3073545"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spTree>
    <p:extLst>
      <p:ext uri="{BB962C8B-B14F-4D97-AF65-F5344CB8AC3E}">
        <p14:creationId xmlns:p14="http://schemas.microsoft.com/office/powerpoint/2010/main" val="341586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500" fill="hold"/>
                                        <p:tgtEl>
                                          <p:spTgt spid="10"/>
                                        </p:tgtEl>
                                        <p:attrNameLst>
                                          <p:attrName>ppt_x</p:attrName>
                                        </p:attrNameLst>
                                      </p:cBhvr>
                                      <p:tavLst>
                                        <p:tav tm="0">
                                          <p:val>
                                            <p:strVal val="#ppt_x"/>
                                          </p:val>
                                        </p:tav>
                                        <p:tav tm="100000">
                                          <p:val>
                                            <p:strVal val="#ppt_x"/>
                                          </p:val>
                                        </p:tav>
                                      </p:tavLst>
                                    </p:anim>
                                    <p:anim calcmode="lin" valueType="num">
                                      <p:cBhvr additive="base">
                                        <p:cTn id="22"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11" name="Grupo 10">
            <a:extLst>
              <a:ext uri="{FF2B5EF4-FFF2-40B4-BE49-F238E27FC236}">
                <a16:creationId xmlns:a16="http://schemas.microsoft.com/office/drawing/2014/main" id="{158C0175-4FDB-961E-C394-64E6BE359FBD}"/>
              </a:ext>
            </a:extLst>
          </p:cNvPr>
          <p:cNvGrpSpPr/>
          <p:nvPr/>
        </p:nvGrpSpPr>
        <p:grpSpPr>
          <a:xfrm>
            <a:off x="-23264" y="4038980"/>
            <a:ext cx="12215263" cy="2819020"/>
            <a:chOff x="-23264" y="4038980"/>
            <a:chExt cx="12215263" cy="2819020"/>
          </a:xfrm>
        </p:grpSpPr>
        <p:sp>
          <p:nvSpPr>
            <p:cNvPr id="70" name="Rectángulo 69">
              <a:extLst>
                <a:ext uri="{FF2B5EF4-FFF2-40B4-BE49-F238E27FC236}">
                  <a16:creationId xmlns:a16="http://schemas.microsoft.com/office/drawing/2014/main" id="{0D0630B3-459E-3928-0B53-EC3B4E7B0FF2}"/>
                </a:ext>
              </a:extLst>
            </p:cNvPr>
            <p:cNvSpPr/>
            <p:nvPr/>
          </p:nvSpPr>
          <p:spPr>
            <a:xfrm>
              <a:off x="-23264" y="4038980"/>
              <a:ext cx="12215263" cy="2819020"/>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9" name="Grupo 8">
              <a:extLst>
                <a:ext uri="{FF2B5EF4-FFF2-40B4-BE49-F238E27FC236}">
                  <a16:creationId xmlns:a16="http://schemas.microsoft.com/office/drawing/2014/main" id="{FB44C8C6-6E35-9BDB-B0FD-E7CCBB9056D7}"/>
                </a:ext>
              </a:extLst>
            </p:cNvPr>
            <p:cNvGrpSpPr/>
            <p:nvPr/>
          </p:nvGrpSpPr>
          <p:grpSpPr>
            <a:xfrm>
              <a:off x="-23264" y="5397416"/>
              <a:ext cx="7827913" cy="1394490"/>
              <a:chOff x="-23264" y="5397416"/>
              <a:chExt cx="7827913" cy="1394490"/>
            </a:xfrm>
          </p:grpSpPr>
          <p:sp>
            <p:nvSpPr>
              <p:cNvPr id="305" name="CuadroTexto 304">
                <a:extLst>
                  <a:ext uri="{FF2B5EF4-FFF2-40B4-BE49-F238E27FC236}">
                    <a16:creationId xmlns:a16="http://schemas.microsoft.com/office/drawing/2014/main" id="{35280DDE-3ED4-229E-1273-C55095F7BB4D}"/>
                  </a:ext>
                </a:extLst>
              </p:cNvPr>
              <p:cNvSpPr txBox="1"/>
              <p:nvPr/>
            </p:nvSpPr>
            <p:spPr>
              <a:xfrm>
                <a:off x="1571843" y="6561074"/>
                <a:ext cx="5008155"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900" b="1"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Fuente:</a:t>
                </a:r>
                <a:r>
                  <a:rPr kumimoji="0" lang="es-ES_tradnl" sz="900" b="0"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 Instituto Nacional de Estadística y Censos (INEC): Encuesta de Empleo, Desempleo y Subempleo (ENEMDU).</a:t>
                </a:r>
                <a:endParaRPr kumimoji="0" lang="es-EC" sz="1200" b="0" i="0" u="none" strike="noStrike" kern="0" cap="none" spc="0" normalizeH="0" baseline="0" noProof="0" dirty="0">
                  <a:ln>
                    <a:noFill/>
                  </a:ln>
                  <a:solidFill>
                    <a:srgbClr val="595959"/>
                  </a:solidFill>
                  <a:effectLst/>
                  <a:uLnTx/>
                  <a:uFillTx/>
                  <a:latin typeface="Barlow Condensed" panose="00000506000000000000" pitchFamily="2" charset="0"/>
                  <a:ea typeface="Calibri" panose="020F0502020204030204" pitchFamily="34" charset="0"/>
                  <a:cs typeface="Times New Roman" panose="02020603050405020304" pitchFamily="18" charset="0"/>
                  <a:sym typeface="Arial"/>
                </a:endParaRPr>
              </a:p>
            </p:txBody>
          </p:sp>
          <p:sp>
            <p:nvSpPr>
              <p:cNvPr id="306" name="Rectángulo: esquinas superiores redondeadas 305">
                <a:extLst>
                  <a:ext uri="{FF2B5EF4-FFF2-40B4-BE49-F238E27FC236}">
                    <a16:creationId xmlns:a16="http://schemas.microsoft.com/office/drawing/2014/main" id="{BC1CA0E9-5F7F-7982-6E34-7312F8EB6A88}"/>
                  </a:ext>
                </a:extLst>
              </p:cNvPr>
              <p:cNvSpPr/>
              <p:nvPr/>
            </p:nvSpPr>
            <p:spPr>
              <a:xfrm rot="5400000">
                <a:off x="150782" y="5251021"/>
                <a:ext cx="1153435" cy="1501527"/>
              </a:xfrm>
              <a:prstGeom prst="round2SameRect">
                <a:avLst/>
              </a:prstGeom>
              <a:solidFill>
                <a:srgbClr val="DDA83A"/>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7" name="Google Shape;94;p4">
                <a:extLst>
                  <a:ext uri="{FF2B5EF4-FFF2-40B4-BE49-F238E27FC236}">
                    <a16:creationId xmlns:a16="http://schemas.microsoft.com/office/drawing/2014/main" id="{8B2DAC56-5BD3-9D0F-1B65-7F1FC2BEBF59}"/>
                  </a:ext>
                </a:extLst>
              </p:cNvPr>
              <p:cNvSpPr txBox="1"/>
              <p:nvPr/>
            </p:nvSpPr>
            <p:spPr>
              <a:xfrm>
                <a:off x="58655" y="5624671"/>
                <a:ext cx="1311680" cy="714058"/>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rPr>
                  <a:t>Crédito Público Agropecuario</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rPr>
                  <a:t>(millones USD)</a:t>
                </a:r>
              </a:p>
            </p:txBody>
          </p:sp>
          <p:grpSp>
            <p:nvGrpSpPr>
              <p:cNvPr id="308" name="Grupo 307">
                <a:extLst>
                  <a:ext uri="{FF2B5EF4-FFF2-40B4-BE49-F238E27FC236}">
                    <a16:creationId xmlns:a16="http://schemas.microsoft.com/office/drawing/2014/main" id="{0FBB532A-E36E-FC7A-437D-DEE5348C5746}"/>
                  </a:ext>
                </a:extLst>
              </p:cNvPr>
              <p:cNvGrpSpPr/>
              <p:nvPr/>
            </p:nvGrpSpPr>
            <p:grpSpPr>
              <a:xfrm>
                <a:off x="1663216" y="5972977"/>
                <a:ext cx="1770370" cy="434027"/>
                <a:chOff x="1663216" y="1749570"/>
                <a:chExt cx="1770370" cy="434027"/>
              </a:xfrm>
            </p:grpSpPr>
            <p:sp>
              <p:nvSpPr>
                <p:cNvPr id="343" name="Rectángulo: esquinas redondeadas 342">
                  <a:extLst>
                    <a:ext uri="{FF2B5EF4-FFF2-40B4-BE49-F238E27FC236}">
                      <a16:creationId xmlns:a16="http://schemas.microsoft.com/office/drawing/2014/main" id="{1AD1ED89-49A1-464D-45AB-6314B68D97B4}"/>
                    </a:ext>
                  </a:extLst>
                </p:cNvPr>
                <p:cNvSpPr/>
                <p:nvPr/>
              </p:nvSpPr>
              <p:spPr>
                <a:xfrm>
                  <a:off x="1663216" y="1749570"/>
                  <a:ext cx="1770370" cy="434027"/>
                </a:xfrm>
                <a:prstGeom prst="round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4" name="Google Shape;92;p4">
                  <a:extLst>
                    <a:ext uri="{FF2B5EF4-FFF2-40B4-BE49-F238E27FC236}">
                      <a16:creationId xmlns:a16="http://schemas.microsoft.com/office/drawing/2014/main" id="{1CF98DA7-4A66-E29A-C090-99C1EA2BEE20}"/>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324,94</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45" name="Rectángulo: esquinas superiores redondeadas 344">
                  <a:extLst>
                    <a:ext uri="{FF2B5EF4-FFF2-40B4-BE49-F238E27FC236}">
                      <a16:creationId xmlns:a16="http://schemas.microsoft.com/office/drawing/2014/main" id="{E2F76529-A75B-FFDD-D338-6EBF1D5E4559}"/>
                    </a:ext>
                  </a:extLst>
                </p:cNvPr>
                <p:cNvSpPr/>
                <p:nvPr/>
              </p:nvSpPr>
              <p:spPr>
                <a:xfrm rot="16200000">
                  <a:off x="1863964" y="1558491"/>
                  <a:ext cx="424357" cy="825854"/>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46" name="Gráfico 345" descr="Calendario giratorio">
                  <a:extLst>
                    <a:ext uri="{FF2B5EF4-FFF2-40B4-BE49-F238E27FC236}">
                      <a16:creationId xmlns:a16="http://schemas.microsoft.com/office/drawing/2014/main" id="{4D6226B0-C6D7-1EF8-7ED2-DA480C47C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347" name="Google Shape;92;p4">
                  <a:extLst>
                    <a:ext uri="{FF2B5EF4-FFF2-40B4-BE49-F238E27FC236}">
                      <a16:creationId xmlns:a16="http://schemas.microsoft.com/office/drawing/2014/main" id="{2A21794F-2C39-6247-EB43-BB00BE4CE4F9}"/>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309" name="Grupo 308">
                <a:extLst>
                  <a:ext uri="{FF2B5EF4-FFF2-40B4-BE49-F238E27FC236}">
                    <a16:creationId xmlns:a16="http://schemas.microsoft.com/office/drawing/2014/main" id="{4114BB4B-33F5-9DD6-973D-CAC6882FF04F}"/>
                  </a:ext>
                </a:extLst>
              </p:cNvPr>
              <p:cNvGrpSpPr/>
              <p:nvPr/>
            </p:nvGrpSpPr>
            <p:grpSpPr>
              <a:xfrm>
                <a:off x="3768179" y="5398042"/>
                <a:ext cx="4036470" cy="434027"/>
                <a:chOff x="3768179" y="1544793"/>
                <a:chExt cx="4036470" cy="434027"/>
              </a:xfrm>
            </p:grpSpPr>
            <p:grpSp>
              <p:nvGrpSpPr>
                <p:cNvPr id="333" name="Grupo 332">
                  <a:extLst>
                    <a:ext uri="{FF2B5EF4-FFF2-40B4-BE49-F238E27FC236}">
                      <a16:creationId xmlns:a16="http://schemas.microsoft.com/office/drawing/2014/main" id="{F2E11D0D-45DA-F7F8-3796-FDFFCC9E6A8B}"/>
                    </a:ext>
                  </a:extLst>
                </p:cNvPr>
                <p:cNvGrpSpPr/>
                <p:nvPr/>
              </p:nvGrpSpPr>
              <p:grpSpPr>
                <a:xfrm>
                  <a:off x="3768179" y="1544793"/>
                  <a:ext cx="2018404" cy="434027"/>
                  <a:chOff x="4203068" y="1542937"/>
                  <a:chExt cx="2018404" cy="434027"/>
                </a:xfrm>
              </p:grpSpPr>
              <p:sp>
                <p:nvSpPr>
                  <p:cNvPr id="339" name="Rectángulo: esquinas redondeadas 338">
                    <a:extLst>
                      <a:ext uri="{FF2B5EF4-FFF2-40B4-BE49-F238E27FC236}">
                        <a16:creationId xmlns:a16="http://schemas.microsoft.com/office/drawing/2014/main" id="{EA7A738C-2ADB-817B-90B2-D0FDDE1ED718}"/>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0" name="Google Shape;92;p4">
                    <a:extLst>
                      <a:ext uri="{FF2B5EF4-FFF2-40B4-BE49-F238E27FC236}">
                        <a16:creationId xmlns:a16="http://schemas.microsoft.com/office/drawing/2014/main" id="{3F5C399C-73C5-09D2-541D-44BF5B1FA2C6}"/>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354,55</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41" name="Rectángulo: esquinas superiores redondeadas 340">
                    <a:extLst>
                      <a:ext uri="{FF2B5EF4-FFF2-40B4-BE49-F238E27FC236}">
                        <a16:creationId xmlns:a16="http://schemas.microsoft.com/office/drawing/2014/main" id="{9EADA3C7-F607-6B13-35E1-AB03A212CAA6}"/>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2" name="Google Shape;92;p4">
                    <a:extLst>
                      <a:ext uri="{FF2B5EF4-FFF2-40B4-BE49-F238E27FC236}">
                        <a16:creationId xmlns:a16="http://schemas.microsoft.com/office/drawing/2014/main" id="{43D99963-BEF1-0C81-E00C-8BDA2D22073D}"/>
                      </a:ext>
                    </a:extLst>
                  </p:cNvPr>
                  <p:cNvSpPr txBox="1"/>
                  <p:nvPr/>
                </p:nvSpPr>
                <p:spPr>
                  <a:xfrm>
                    <a:off x="4330348" y="1590443"/>
                    <a:ext cx="985453"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Banecuador</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334" name="Grupo 333">
                  <a:extLst>
                    <a:ext uri="{FF2B5EF4-FFF2-40B4-BE49-F238E27FC236}">
                      <a16:creationId xmlns:a16="http://schemas.microsoft.com/office/drawing/2014/main" id="{59BA1D3C-D226-09D5-589B-268AB7D4E153}"/>
                    </a:ext>
                  </a:extLst>
                </p:cNvPr>
                <p:cNvGrpSpPr/>
                <p:nvPr/>
              </p:nvGrpSpPr>
              <p:grpSpPr>
                <a:xfrm>
                  <a:off x="5786245" y="1544793"/>
                  <a:ext cx="2018404" cy="434027"/>
                  <a:chOff x="4203068" y="1542937"/>
                  <a:chExt cx="2018404" cy="434027"/>
                </a:xfrm>
              </p:grpSpPr>
              <p:sp>
                <p:nvSpPr>
                  <p:cNvPr id="335" name="Rectángulo: esquinas redondeadas 334">
                    <a:extLst>
                      <a:ext uri="{FF2B5EF4-FFF2-40B4-BE49-F238E27FC236}">
                        <a16:creationId xmlns:a16="http://schemas.microsoft.com/office/drawing/2014/main" id="{9B79D76A-58DB-A9FF-B7BD-68E9BA198513}"/>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36" name="Google Shape;92;p4">
                    <a:extLst>
                      <a:ext uri="{FF2B5EF4-FFF2-40B4-BE49-F238E27FC236}">
                        <a16:creationId xmlns:a16="http://schemas.microsoft.com/office/drawing/2014/main" id="{9927D9FF-920E-7E8B-956E-F47BBF6D4236}"/>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0,71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37" name="Rectángulo: esquinas superiores redondeadas 336">
                    <a:extLst>
                      <a:ext uri="{FF2B5EF4-FFF2-40B4-BE49-F238E27FC236}">
                        <a16:creationId xmlns:a16="http://schemas.microsoft.com/office/drawing/2014/main" id="{82675DEE-9E38-4D4E-2251-CDDF3165B20B}"/>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8" name="Google Shape;92;p4">
                    <a:extLst>
                      <a:ext uri="{FF2B5EF4-FFF2-40B4-BE49-F238E27FC236}">
                        <a16:creationId xmlns:a16="http://schemas.microsoft.com/office/drawing/2014/main" id="{1D104207-DCB5-278A-A849-7C7BC672A43D}"/>
                      </a:ext>
                    </a:extLst>
                  </p:cNvPr>
                  <p:cNvSpPr txBox="1"/>
                  <p:nvPr/>
                </p:nvSpPr>
                <p:spPr>
                  <a:xfrm>
                    <a:off x="4547412" y="1590443"/>
                    <a:ext cx="768389"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CFN</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nvGrpSpPr>
              <p:cNvPr id="310" name="Grupo 309">
                <a:extLst>
                  <a:ext uri="{FF2B5EF4-FFF2-40B4-BE49-F238E27FC236}">
                    <a16:creationId xmlns:a16="http://schemas.microsoft.com/office/drawing/2014/main" id="{615E39AC-85F3-F1AB-4CC4-941CC4E2E45C}"/>
                  </a:ext>
                </a:extLst>
              </p:cNvPr>
              <p:cNvGrpSpPr/>
              <p:nvPr/>
            </p:nvGrpSpPr>
            <p:grpSpPr>
              <a:xfrm>
                <a:off x="3768179" y="6115584"/>
                <a:ext cx="4036470" cy="434027"/>
                <a:chOff x="3768179" y="1544793"/>
                <a:chExt cx="4036470" cy="434027"/>
              </a:xfrm>
            </p:grpSpPr>
            <p:grpSp>
              <p:nvGrpSpPr>
                <p:cNvPr id="323" name="Grupo 322">
                  <a:extLst>
                    <a:ext uri="{FF2B5EF4-FFF2-40B4-BE49-F238E27FC236}">
                      <a16:creationId xmlns:a16="http://schemas.microsoft.com/office/drawing/2014/main" id="{623F6CC4-1F98-88D2-2C81-5E811DFD4A10}"/>
                    </a:ext>
                  </a:extLst>
                </p:cNvPr>
                <p:cNvGrpSpPr/>
                <p:nvPr/>
              </p:nvGrpSpPr>
              <p:grpSpPr>
                <a:xfrm>
                  <a:off x="3768179" y="1544793"/>
                  <a:ext cx="2018404" cy="434027"/>
                  <a:chOff x="4203068" y="1542937"/>
                  <a:chExt cx="2018404" cy="434027"/>
                </a:xfrm>
              </p:grpSpPr>
              <p:sp>
                <p:nvSpPr>
                  <p:cNvPr id="329" name="Rectángulo: esquinas redondeadas 328">
                    <a:extLst>
                      <a:ext uri="{FF2B5EF4-FFF2-40B4-BE49-F238E27FC236}">
                        <a16:creationId xmlns:a16="http://schemas.microsoft.com/office/drawing/2014/main" id="{479D0AEE-528C-B7B1-4E6F-7CF99CE416CA}"/>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30" name="Google Shape;92;p4">
                    <a:extLst>
                      <a:ext uri="{FF2B5EF4-FFF2-40B4-BE49-F238E27FC236}">
                        <a16:creationId xmlns:a16="http://schemas.microsoft.com/office/drawing/2014/main" id="{373D1E70-A8D3-2CCC-D325-BE77CF3363CA}"/>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198,55</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31" name="Rectángulo: esquinas superiores redondeadas 330">
                    <a:extLst>
                      <a:ext uri="{FF2B5EF4-FFF2-40B4-BE49-F238E27FC236}">
                        <a16:creationId xmlns:a16="http://schemas.microsoft.com/office/drawing/2014/main" id="{F302FA98-0B94-B6FB-9EB3-D2677F3EF4E0}"/>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2" name="Google Shape;92;p4">
                    <a:extLst>
                      <a:ext uri="{FF2B5EF4-FFF2-40B4-BE49-F238E27FC236}">
                        <a16:creationId xmlns:a16="http://schemas.microsoft.com/office/drawing/2014/main" id="{6F570227-9E4F-F4ED-2A19-C8572C901DFF}"/>
                      </a:ext>
                    </a:extLst>
                  </p:cNvPr>
                  <p:cNvSpPr txBox="1"/>
                  <p:nvPr/>
                </p:nvSpPr>
                <p:spPr>
                  <a:xfrm>
                    <a:off x="4575620" y="1590443"/>
                    <a:ext cx="740182"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Hombre</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324" name="Grupo 323">
                  <a:extLst>
                    <a:ext uri="{FF2B5EF4-FFF2-40B4-BE49-F238E27FC236}">
                      <a16:creationId xmlns:a16="http://schemas.microsoft.com/office/drawing/2014/main" id="{8BE63B89-E370-B3B3-D56B-2D3E20D71841}"/>
                    </a:ext>
                  </a:extLst>
                </p:cNvPr>
                <p:cNvGrpSpPr/>
                <p:nvPr/>
              </p:nvGrpSpPr>
              <p:grpSpPr>
                <a:xfrm>
                  <a:off x="5786245" y="1544793"/>
                  <a:ext cx="2018404" cy="434027"/>
                  <a:chOff x="4203068" y="1542937"/>
                  <a:chExt cx="2018404" cy="434027"/>
                </a:xfrm>
              </p:grpSpPr>
              <p:sp>
                <p:nvSpPr>
                  <p:cNvPr id="325" name="Rectángulo: esquinas redondeadas 324">
                    <a:extLst>
                      <a:ext uri="{FF2B5EF4-FFF2-40B4-BE49-F238E27FC236}">
                        <a16:creationId xmlns:a16="http://schemas.microsoft.com/office/drawing/2014/main" id="{711AD440-C982-0897-0C75-9579D19F8CD2}"/>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26" name="Google Shape;92;p4">
                    <a:extLst>
                      <a:ext uri="{FF2B5EF4-FFF2-40B4-BE49-F238E27FC236}">
                        <a16:creationId xmlns:a16="http://schemas.microsoft.com/office/drawing/2014/main" id="{FA0C8553-94FD-767F-CC4D-08B3A32DD78B}"/>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147,71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27" name="Rectángulo: esquinas superiores redondeadas 326">
                    <a:extLst>
                      <a:ext uri="{FF2B5EF4-FFF2-40B4-BE49-F238E27FC236}">
                        <a16:creationId xmlns:a16="http://schemas.microsoft.com/office/drawing/2014/main" id="{F08B7108-9FF8-AF1D-D0D9-11BE55EA251F}"/>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8" name="Google Shape;92;p4">
                    <a:extLst>
                      <a:ext uri="{FF2B5EF4-FFF2-40B4-BE49-F238E27FC236}">
                        <a16:creationId xmlns:a16="http://schemas.microsoft.com/office/drawing/2014/main" id="{AD4CB3CD-4B92-0DE0-6E28-63F40262D3F9}"/>
                      </a:ext>
                    </a:extLst>
                  </p:cNvPr>
                  <p:cNvSpPr txBox="1"/>
                  <p:nvPr/>
                </p:nvSpPr>
                <p:spPr>
                  <a:xfrm>
                    <a:off x="4602737" y="1590443"/>
                    <a:ext cx="713064"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Mujer</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sp>
            <p:nvSpPr>
              <p:cNvPr id="311" name="Rectángulo 117">
                <a:extLst>
                  <a:ext uri="{FF2B5EF4-FFF2-40B4-BE49-F238E27FC236}">
                    <a16:creationId xmlns:a16="http://schemas.microsoft.com/office/drawing/2014/main" id="{2665C2C2-8372-7197-7F2E-513EEDE49554}"/>
                  </a:ext>
                </a:extLst>
              </p:cNvPr>
              <p:cNvSpPr/>
              <p:nvPr/>
            </p:nvSpPr>
            <p:spPr>
              <a:xfrm>
                <a:off x="3394539" y="5397416"/>
                <a:ext cx="406648" cy="472204"/>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276446 h 700804"/>
                  <a:gd name="connsiteX1" fmla="*/ 402218 w 763725"/>
                  <a:gd name="connsiteY1" fmla="*/ 0 h 700804"/>
                  <a:gd name="connsiteX2" fmla="*/ 763725 w 763725"/>
                  <a:gd name="connsiteY2" fmla="*/ 700804 h 700804"/>
                  <a:gd name="connsiteX3" fmla="*/ 0 w 763725"/>
                  <a:gd name="connsiteY3" fmla="*/ 700804 h 700804"/>
                  <a:gd name="connsiteX4" fmla="*/ 0 w 763725"/>
                  <a:gd name="connsiteY4" fmla="*/ 276446 h 700804"/>
                  <a:gd name="connsiteX0" fmla="*/ 0 w 402218"/>
                  <a:gd name="connsiteY0" fmla="*/ 276446 h 700804"/>
                  <a:gd name="connsiteX1" fmla="*/ 402218 w 402218"/>
                  <a:gd name="connsiteY1" fmla="*/ 0 h 700804"/>
                  <a:gd name="connsiteX2" fmla="*/ 327790 w 402218"/>
                  <a:gd name="connsiteY2" fmla="*/ 466888 h 700804"/>
                  <a:gd name="connsiteX3" fmla="*/ 0 w 402218"/>
                  <a:gd name="connsiteY3" fmla="*/ 700804 h 700804"/>
                  <a:gd name="connsiteX4" fmla="*/ 0 w 402218"/>
                  <a:gd name="connsiteY4" fmla="*/ 276446 h 700804"/>
                  <a:gd name="connsiteX0" fmla="*/ 0 w 444748"/>
                  <a:gd name="connsiteY0" fmla="*/ 276446 h 700804"/>
                  <a:gd name="connsiteX1" fmla="*/ 402218 w 444748"/>
                  <a:gd name="connsiteY1" fmla="*/ 0 h 700804"/>
                  <a:gd name="connsiteX2" fmla="*/ 444748 w 444748"/>
                  <a:gd name="connsiteY2" fmla="*/ 403092 h 700804"/>
                  <a:gd name="connsiteX3" fmla="*/ 0 w 444748"/>
                  <a:gd name="connsiteY3" fmla="*/ 700804 h 700804"/>
                  <a:gd name="connsiteX4" fmla="*/ 0 w 444748"/>
                  <a:gd name="connsiteY4" fmla="*/ 276446 h 700804"/>
                  <a:gd name="connsiteX0" fmla="*/ 0 w 406648"/>
                  <a:gd name="connsiteY0" fmla="*/ 276446 h 700804"/>
                  <a:gd name="connsiteX1" fmla="*/ 402218 w 406648"/>
                  <a:gd name="connsiteY1" fmla="*/ 0 h 700804"/>
                  <a:gd name="connsiteX2" fmla="*/ 406648 w 406648"/>
                  <a:gd name="connsiteY2" fmla="*/ 660267 h 700804"/>
                  <a:gd name="connsiteX3" fmla="*/ 0 w 406648"/>
                  <a:gd name="connsiteY3" fmla="*/ 700804 h 700804"/>
                  <a:gd name="connsiteX4" fmla="*/ 0 w 406648"/>
                  <a:gd name="connsiteY4" fmla="*/ 276446 h 700804"/>
                  <a:gd name="connsiteX0" fmla="*/ 0 w 449877"/>
                  <a:gd name="connsiteY0" fmla="*/ 66896 h 491254"/>
                  <a:gd name="connsiteX1" fmla="*/ 449843 w 449877"/>
                  <a:gd name="connsiteY1" fmla="*/ 0 h 491254"/>
                  <a:gd name="connsiteX2" fmla="*/ 406648 w 449877"/>
                  <a:gd name="connsiteY2" fmla="*/ 450717 h 491254"/>
                  <a:gd name="connsiteX3" fmla="*/ 0 w 449877"/>
                  <a:gd name="connsiteY3" fmla="*/ 491254 h 491254"/>
                  <a:gd name="connsiteX4" fmla="*/ 0 w 449877"/>
                  <a:gd name="connsiteY4" fmla="*/ 66896 h 491254"/>
                  <a:gd name="connsiteX0" fmla="*/ 0 w 406648"/>
                  <a:gd name="connsiteY0" fmla="*/ 47846 h 472204"/>
                  <a:gd name="connsiteX1" fmla="*/ 402218 w 406648"/>
                  <a:gd name="connsiteY1" fmla="*/ 0 h 472204"/>
                  <a:gd name="connsiteX2" fmla="*/ 406648 w 406648"/>
                  <a:gd name="connsiteY2" fmla="*/ 431667 h 472204"/>
                  <a:gd name="connsiteX3" fmla="*/ 0 w 406648"/>
                  <a:gd name="connsiteY3" fmla="*/ 472204 h 472204"/>
                  <a:gd name="connsiteX4" fmla="*/ 0 w 406648"/>
                  <a:gd name="connsiteY4" fmla="*/ 47846 h 472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48" h="472204">
                    <a:moveTo>
                      <a:pt x="0" y="47846"/>
                    </a:moveTo>
                    <a:lnTo>
                      <a:pt x="402218" y="0"/>
                    </a:lnTo>
                    <a:cubicBezTo>
                      <a:pt x="403695" y="220089"/>
                      <a:pt x="405171" y="211578"/>
                      <a:pt x="406648" y="431667"/>
                    </a:cubicBezTo>
                    <a:lnTo>
                      <a:pt x="0" y="472204"/>
                    </a:lnTo>
                    <a:lnTo>
                      <a:pt x="0" y="47846"/>
                    </a:lnTo>
                    <a:close/>
                  </a:path>
                </a:pathLst>
              </a:custGeom>
              <a:gradFill>
                <a:gsLst>
                  <a:gs pos="99083">
                    <a:srgbClr val="00A2E1">
                      <a:alpha val="18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2" name="Rectángulo 118">
                <a:extLst>
                  <a:ext uri="{FF2B5EF4-FFF2-40B4-BE49-F238E27FC236}">
                    <a16:creationId xmlns:a16="http://schemas.microsoft.com/office/drawing/2014/main" id="{7F34E10C-99F7-76DD-CD5F-7B59CE94337E}"/>
                  </a:ext>
                </a:extLst>
              </p:cNvPr>
              <p:cNvSpPr/>
              <p:nvPr/>
            </p:nvSpPr>
            <p:spPr>
              <a:xfrm>
                <a:off x="3356683" y="5459965"/>
                <a:ext cx="474430" cy="1107279"/>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0 h 945354"/>
                  <a:gd name="connsiteX1" fmla="*/ 763725 w 763725"/>
                  <a:gd name="connsiteY1" fmla="*/ 0 h 945354"/>
                  <a:gd name="connsiteX2" fmla="*/ 444748 w 763725"/>
                  <a:gd name="connsiteY2" fmla="*/ 945354 h 945354"/>
                  <a:gd name="connsiteX3" fmla="*/ 0 w 763725"/>
                  <a:gd name="connsiteY3" fmla="*/ 424358 h 945354"/>
                  <a:gd name="connsiteX4" fmla="*/ 0 w 763725"/>
                  <a:gd name="connsiteY4" fmla="*/ 0 h 945354"/>
                  <a:gd name="connsiteX0" fmla="*/ 0 w 540441"/>
                  <a:gd name="connsiteY0" fmla="*/ 0 h 945354"/>
                  <a:gd name="connsiteX1" fmla="*/ 540441 w 540441"/>
                  <a:gd name="connsiteY1" fmla="*/ 595424 h 945354"/>
                  <a:gd name="connsiteX2" fmla="*/ 444748 w 540441"/>
                  <a:gd name="connsiteY2" fmla="*/ 945354 h 945354"/>
                  <a:gd name="connsiteX3" fmla="*/ 0 w 540441"/>
                  <a:gd name="connsiteY3" fmla="*/ 424358 h 945354"/>
                  <a:gd name="connsiteX4" fmla="*/ 0 w 540441"/>
                  <a:gd name="connsiteY4" fmla="*/ 0 h 945354"/>
                  <a:gd name="connsiteX0" fmla="*/ 0 w 444748"/>
                  <a:gd name="connsiteY0" fmla="*/ 0 h 945354"/>
                  <a:gd name="connsiteX1" fmla="*/ 380952 w 444748"/>
                  <a:gd name="connsiteY1" fmla="*/ 606056 h 945354"/>
                  <a:gd name="connsiteX2" fmla="*/ 444748 w 444748"/>
                  <a:gd name="connsiteY2" fmla="*/ 945354 h 945354"/>
                  <a:gd name="connsiteX3" fmla="*/ 0 w 444748"/>
                  <a:gd name="connsiteY3" fmla="*/ 424358 h 945354"/>
                  <a:gd name="connsiteX4" fmla="*/ 0 w 444748"/>
                  <a:gd name="connsiteY4" fmla="*/ 0 h 945354"/>
                  <a:gd name="connsiteX0" fmla="*/ 0 w 455380"/>
                  <a:gd name="connsiteY0" fmla="*/ 0 h 945354"/>
                  <a:gd name="connsiteX1" fmla="*/ 455380 w 455380"/>
                  <a:gd name="connsiteY1" fmla="*/ 520996 h 945354"/>
                  <a:gd name="connsiteX2" fmla="*/ 444748 w 455380"/>
                  <a:gd name="connsiteY2" fmla="*/ 945354 h 945354"/>
                  <a:gd name="connsiteX3" fmla="*/ 0 w 455380"/>
                  <a:gd name="connsiteY3" fmla="*/ 424358 h 945354"/>
                  <a:gd name="connsiteX4" fmla="*/ 0 w 455380"/>
                  <a:gd name="connsiteY4" fmla="*/ 0 h 945354"/>
                  <a:gd name="connsiteX0" fmla="*/ 0 w 473323"/>
                  <a:gd name="connsiteY0" fmla="*/ 0 h 1107279"/>
                  <a:gd name="connsiteX1" fmla="*/ 455380 w 473323"/>
                  <a:gd name="connsiteY1" fmla="*/ 520996 h 1107279"/>
                  <a:gd name="connsiteX2" fmla="*/ 473323 w 473323"/>
                  <a:gd name="connsiteY2" fmla="*/ 1107279 h 1107279"/>
                  <a:gd name="connsiteX3" fmla="*/ 0 w 473323"/>
                  <a:gd name="connsiteY3" fmla="*/ 424358 h 1107279"/>
                  <a:gd name="connsiteX4" fmla="*/ 0 w 473323"/>
                  <a:gd name="connsiteY4" fmla="*/ 0 h 1107279"/>
                  <a:gd name="connsiteX0" fmla="*/ 0 w 474430"/>
                  <a:gd name="connsiteY0" fmla="*/ 0 h 1107279"/>
                  <a:gd name="connsiteX1" fmla="*/ 474430 w 474430"/>
                  <a:gd name="connsiteY1" fmla="*/ 673396 h 1107279"/>
                  <a:gd name="connsiteX2" fmla="*/ 473323 w 474430"/>
                  <a:gd name="connsiteY2" fmla="*/ 1107279 h 1107279"/>
                  <a:gd name="connsiteX3" fmla="*/ 0 w 474430"/>
                  <a:gd name="connsiteY3" fmla="*/ 424358 h 1107279"/>
                  <a:gd name="connsiteX4" fmla="*/ 0 w 474430"/>
                  <a:gd name="connsiteY4" fmla="*/ 0 h 110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30" h="1107279">
                    <a:moveTo>
                      <a:pt x="0" y="0"/>
                    </a:moveTo>
                    <a:lnTo>
                      <a:pt x="474430" y="673396"/>
                    </a:lnTo>
                    <a:lnTo>
                      <a:pt x="473323" y="1107279"/>
                    </a:lnTo>
                    <a:lnTo>
                      <a:pt x="0" y="424358"/>
                    </a:lnTo>
                    <a:lnTo>
                      <a:pt x="0" y="0"/>
                    </a:lnTo>
                    <a:close/>
                  </a:path>
                </a:pathLst>
              </a:custGeom>
              <a:gradFill>
                <a:gsLst>
                  <a:gs pos="99083">
                    <a:srgbClr val="00A2E1">
                      <a:alpha val="3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13" name="Grupo 312">
                <a:extLst>
                  <a:ext uri="{FF2B5EF4-FFF2-40B4-BE49-F238E27FC236}">
                    <a16:creationId xmlns:a16="http://schemas.microsoft.com/office/drawing/2014/main" id="{74A1ABAF-92E7-B91A-0F91-CF2158FEE381}"/>
                  </a:ext>
                </a:extLst>
              </p:cNvPr>
              <p:cNvGrpSpPr/>
              <p:nvPr/>
            </p:nvGrpSpPr>
            <p:grpSpPr>
              <a:xfrm>
                <a:off x="1663216" y="5444716"/>
                <a:ext cx="1770370" cy="434027"/>
                <a:chOff x="1663216" y="1749570"/>
                <a:chExt cx="1770370" cy="434027"/>
              </a:xfrm>
            </p:grpSpPr>
            <p:sp>
              <p:nvSpPr>
                <p:cNvPr id="318" name="Rectángulo: esquinas redondeadas 317">
                  <a:extLst>
                    <a:ext uri="{FF2B5EF4-FFF2-40B4-BE49-F238E27FC236}">
                      <a16:creationId xmlns:a16="http://schemas.microsoft.com/office/drawing/2014/main" id="{07538E7F-7E31-C8FF-80DE-5928708A9A5A}"/>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19" name="Google Shape;92;p4">
                  <a:extLst>
                    <a:ext uri="{FF2B5EF4-FFF2-40B4-BE49-F238E27FC236}">
                      <a16:creationId xmlns:a16="http://schemas.microsoft.com/office/drawing/2014/main" id="{C7AD0C44-DC3E-31E8-B520-EA070A58DB02}"/>
                    </a:ext>
                  </a:extLst>
                </p:cNvPr>
                <p:cNvSpPr txBox="1"/>
                <p:nvPr/>
              </p:nvSpPr>
              <p:spPr>
                <a:xfrm>
                  <a:off x="2441210" y="1781361"/>
                  <a:ext cx="977394"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355,26</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320" name="Rectángulo: esquinas superiores redondeadas 319">
                  <a:extLst>
                    <a:ext uri="{FF2B5EF4-FFF2-40B4-BE49-F238E27FC236}">
                      <a16:creationId xmlns:a16="http://schemas.microsoft.com/office/drawing/2014/main" id="{1E160B62-19C2-642B-33AD-0AB1A5FA977C}"/>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21" name="Gráfico 320" descr="Calendario giratorio">
                  <a:extLst>
                    <a:ext uri="{FF2B5EF4-FFF2-40B4-BE49-F238E27FC236}">
                      <a16:creationId xmlns:a16="http://schemas.microsoft.com/office/drawing/2014/main" id="{75B84A9C-A9FF-778C-2FD8-40F131FF6A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322" name="Google Shape;92;p4">
                  <a:extLst>
                    <a:ext uri="{FF2B5EF4-FFF2-40B4-BE49-F238E27FC236}">
                      <a16:creationId xmlns:a16="http://schemas.microsoft.com/office/drawing/2014/main" id="{D7A88701-3C41-2D79-FCB4-62BCA73860AB}"/>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pic>
            <p:nvPicPr>
              <p:cNvPr id="314" name="Gráfico 313" descr="Hombre">
                <a:extLst>
                  <a:ext uri="{FF2B5EF4-FFF2-40B4-BE49-F238E27FC236}">
                    <a16:creationId xmlns:a16="http://schemas.microsoft.com/office/drawing/2014/main" id="{D2C92EA5-6785-8E0C-5D3A-1D0C3C1218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6796" y="6150683"/>
                <a:ext cx="359528" cy="359528"/>
              </a:xfrm>
              <a:prstGeom prst="rect">
                <a:avLst/>
              </a:prstGeom>
            </p:spPr>
          </p:pic>
          <p:pic>
            <p:nvPicPr>
              <p:cNvPr id="315" name="Gráfico 314" descr="Mujer">
                <a:extLst>
                  <a:ext uri="{FF2B5EF4-FFF2-40B4-BE49-F238E27FC236}">
                    <a16:creationId xmlns:a16="http://schemas.microsoft.com/office/drawing/2014/main" id="{F881950F-81DE-2606-0E19-7D9DD50EF1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8135" y="6149640"/>
                <a:ext cx="359528" cy="359528"/>
              </a:xfrm>
              <a:prstGeom prst="rect">
                <a:avLst/>
              </a:prstGeom>
            </p:spPr>
          </p:pic>
        </p:grpSp>
      </p:grpSp>
      <p:grpSp>
        <p:nvGrpSpPr>
          <p:cNvPr id="7" name="Grupo 6">
            <a:extLst>
              <a:ext uri="{FF2B5EF4-FFF2-40B4-BE49-F238E27FC236}">
                <a16:creationId xmlns:a16="http://schemas.microsoft.com/office/drawing/2014/main" id="{6BE92ED6-A1D2-B1D4-756B-FA056F66986C}"/>
              </a:ext>
            </a:extLst>
          </p:cNvPr>
          <p:cNvGrpSpPr/>
          <p:nvPr/>
        </p:nvGrpSpPr>
        <p:grpSpPr>
          <a:xfrm>
            <a:off x="-23264" y="2592161"/>
            <a:ext cx="12215263" cy="2580422"/>
            <a:chOff x="-23264" y="2592161"/>
            <a:chExt cx="12215263" cy="2580422"/>
          </a:xfrm>
        </p:grpSpPr>
        <p:sp>
          <p:nvSpPr>
            <p:cNvPr id="69" name="Rectángulo 68">
              <a:extLst>
                <a:ext uri="{FF2B5EF4-FFF2-40B4-BE49-F238E27FC236}">
                  <a16:creationId xmlns:a16="http://schemas.microsoft.com/office/drawing/2014/main" id="{2731A594-24D9-2761-5684-6D411A01716D}"/>
                </a:ext>
              </a:extLst>
            </p:cNvPr>
            <p:cNvSpPr/>
            <p:nvPr/>
          </p:nvSpPr>
          <p:spPr>
            <a:xfrm>
              <a:off x="-23264" y="2592161"/>
              <a:ext cx="12215263" cy="2580422"/>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260" name="Grupo 259">
              <a:extLst>
                <a:ext uri="{FF2B5EF4-FFF2-40B4-BE49-F238E27FC236}">
                  <a16:creationId xmlns:a16="http://schemas.microsoft.com/office/drawing/2014/main" id="{61CB25C1-2E96-24D4-4E39-D65BACDA2289}"/>
                </a:ext>
              </a:extLst>
            </p:cNvPr>
            <p:cNvGrpSpPr/>
            <p:nvPr/>
          </p:nvGrpSpPr>
          <p:grpSpPr>
            <a:xfrm>
              <a:off x="-23264" y="3659367"/>
              <a:ext cx="7827913" cy="1394490"/>
              <a:chOff x="-23264" y="1801342"/>
              <a:chExt cx="7827913" cy="1394490"/>
            </a:xfrm>
          </p:grpSpPr>
          <p:sp>
            <p:nvSpPr>
              <p:cNvPr id="261" name="CuadroTexto 260">
                <a:extLst>
                  <a:ext uri="{FF2B5EF4-FFF2-40B4-BE49-F238E27FC236}">
                    <a16:creationId xmlns:a16="http://schemas.microsoft.com/office/drawing/2014/main" id="{BD6F4D71-20AF-3DBB-E038-0E2A5453EB5E}"/>
                  </a:ext>
                </a:extLst>
              </p:cNvPr>
              <p:cNvSpPr txBox="1"/>
              <p:nvPr/>
            </p:nvSpPr>
            <p:spPr>
              <a:xfrm>
                <a:off x="1571843" y="2965000"/>
                <a:ext cx="5008155"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900" b="1"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Fuente:</a:t>
                </a:r>
                <a:r>
                  <a:rPr kumimoji="0" lang="es-ES_tradnl" sz="900" b="0"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 Instituto Nacional de Estadística y Censos (INEC): Encuesta de Empleo, Desempleo y Subempleo (ENEMDU).</a:t>
                </a:r>
                <a:endParaRPr kumimoji="0" lang="es-EC" sz="1200" b="0" i="0" u="none" strike="noStrike" kern="0" cap="none" spc="0" normalizeH="0" baseline="0" noProof="0" dirty="0">
                  <a:ln>
                    <a:noFill/>
                  </a:ln>
                  <a:solidFill>
                    <a:srgbClr val="595959"/>
                  </a:solidFill>
                  <a:effectLst/>
                  <a:uLnTx/>
                  <a:uFillTx/>
                  <a:latin typeface="Barlow Condensed" panose="00000506000000000000" pitchFamily="2" charset="0"/>
                  <a:ea typeface="Calibri" panose="020F0502020204030204" pitchFamily="34" charset="0"/>
                  <a:cs typeface="Times New Roman" panose="02020603050405020304" pitchFamily="18" charset="0"/>
                  <a:sym typeface="Arial"/>
                </a:endParaRPr>
              </a:p>
            </p:txBody>
          </p:sp>
          <p:sp>
            <p:nvSpPr>
              <p:cNvPr id="262" name="Rectángulo: esquinas superiores redondeadas 261">
                <a:extLst>
                  <a:ext uri="{FF2B5EF4-FFF2-40B4-BE49-F238E27FC236}">
                    <a16:creationId xmlns:a16="http://schemas.microsoft.com/office/drawing/2014/main" id="{D91D6627-E04B-F7A0-F530-295BB21C703B}"/>
                  </a:ext>
                </a:extLst>
              </p:cNvPr>
              <p:cNvSpPr/>
              <p:nvPr/>
            </p:nvSpPr>
            <p:spPr>
              <a:xfrm rot="5400000">
                <a:off x="150782" y="1654947"/>
                <a:ext cx="1153435" cy="1501527"/>
              </a:xfrm>
              <a:prstGeom prst="round2SameRect">
                <a:avLst/>
              </a:prstGeom>
              <a:solidFill>
                <a:srgbClr val="DDA83A"/>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3" name="Google Shape;94;p4">
                <a:extLst>
                  <a:ext uri="{FF2B5EF4-FFF2-40B4-BE49-F238E27FC236}">
                    <a16:creationId xmlns:a16="http://schemas.microsoft.com/office/drawing/2014/main" id="{42D2FAAE-B4F9-91FC-D9C4-0B68B47CDB97}"/>
                  </a:ext>
                </a:extLst>
              </p:cNvPr>
              <p:cNvSpPr txBox="1"/>
              <p:nvPr/>
            </p:nvSpPr>
            <p:spPr>
              <a:xfrm>
                <a:off x="58655" y="1812294"/>
                <a:ext cx="1311680" cy="1175723"/>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FFFFFF"/>
                    </a:solidFill>
                    <a:effectLst/>
                    <a:uLnTx/>
                    <a:uFillTx/>
                    <a:latin typeface="Barlow Condensed"/>
                    <a:cs typeface="Arial"/>
                    <a:sym typeface="Barlow Condensed"/>
                  </a:rPr>
                  <a:t>Prevalencia de desnutrición crónica en niñas y niños menores de cinco años</a:t>
                </a:r>
                <a:endPar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endParaRPr>
              </a:p>
            </p:txBody>
          </p:sp>
          <p:grpSp>
            <p:nvGrpSpPr>
              <p:cNvPr id="265" name="Grupo 264">
                <a:extLst>
                  <a:ext uri="{FF2B5EF4-FFF2-40B4-BE49-F238E27FC236}">
                    <a16:creationId xmlns:a16="http://schemas.microsoft.com/office/drawing/2014/main" id="{83E381BB-696C-E099-5F65-78F56DB2E340}"/>
                  </a:ext>
                </a:extLst>
              </p:cNvPr>
              <p:cNvGrpSpPr/>
              <p:nvPr/>
            </p:nvGrpSpPr>
            <p:grpSpPr>
              <a:xfrm>
                <a:off x="3768179" y="1801968"/>
                <a:ext cx="4036470" cy="434027"/>
                <a:chOff x="3768179" y="1544793"/>
                <a:chExt cx="4036470" cy="434027"/>
              </a:xfrm>
            </p:grpSpPr>
            <p:grpSp>
              <p:nvGrpSpPr>
                <p:cNvPr id="289" name="Grupo 288">
                  <a:extLst>
                    <a:ext uri="{FF2B5EF4-FFF2-40B4-BE49-F238E27FC236}">
                      <a16:creationId xmlns:a16="http://schemas.microsoft.com/office/drawing/2014/main" id="{F90AAECC-47A6-B107-18C1-F292E134CB36}"/>
                    </a:ext>
                  </a:extLst>
                </p:cNvPr>
                <p:cNvGrpSpPr/>
                <p:nvPr/>
              </p:nvGrpSpPr>
              <p:grpSpPr>
                <a:xfrm>
                  <a:off x="3768179" y="1544793"/>
                  <a:ext cx="2018404" cy="434027"/>
                  <a:chOff x="4203068" y="1542937"/>
                  <a:chExt cx="2018404" cy="434027"/>
                </a:xfrm>
              </p:grpSpPr>
              <p:sp>
                <p:nvSpPr>
                  <p:cNvPr id="295" name="Rectángulo: esquinas redondeadas 294">
                    <a:extLst>
                      <a:ext uri="{FF2B5EF4-FFF2-40B4-BE49-F238E27FC236}">
                        <a16:creationId xmlns:a16="http://schemas.microsoft.com/office/drawing/2014/main" id="{DF8AEE2C-26D1-2AFA-1047-2E1FCB3A912A}"/>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96" name="Google Shape;92;p4">
                    <a:extLst>
                      <a:ext uri="{FF2B5EF4-FFF2-40B4-BE49-F238E27FC236}">
                        <a16:creationId xmlns:a16="http://schemas.microsoft.com/office/drawing/2014/main" id="{F81E3F7D-EC29-281B-5569-885B434CE53D}"/>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21,37%</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97" name="Rectángulo: esquinas superiores redondeadas 296">
                    <a:extLst>
                      <a:ext uri="{FF2B5EF4-FFF2-40B4-BE49-F238E27FC236}">
                        <a16:creationId xmlns:a16="http://schemas.microsoft.com/office/drawing/2014/main" id="{200B4D36-6955-E141-104A-B55C1319CC91}"/>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8" name="Google Shape;92;p4">
                    <a:extLst>
                      <a:ext uri="{FF2B5EF4-FFF2-40B4-BE49-F238E27FC236}">
                        <a16:creationId xmlns:a16="http://schemas.microsoft.com/office/drawing/2014/main" id="{85965834-ACF1-ADC9-25CA-2159336A0835}"/>
                      </a:ext>
                    </a:extLst>
                  </p:cNvPr>
                  <p:cNvSpPr txBox="1"/>
                  <p:nvPr/>
                </p:nvSpPr>
                <p:spPr>
                  <a:xfrm>
                    <a:off x="4714440" y="1590443"/>
                    <a:ext cx="601361"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Rural</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90" name="Grupo 289">
                  <a:extLst>
                    <a:ext uri="{FF2B5EF4-FFF2-40B4-BE49-F238E27FC236}">
                      <a16:creationId xmlns:a16="http://schemas.microsoft.com/office/drawing/2014/main" id="{224F2078-071E-907F-CB31-8F8F92DEF5F9}"/>
                    </a:ext>
                  </a:extLst>
                </p:cNvPr>
                <p:cNvGrpSpPr/>
                <p:nvPr/>
              </p:nvGrpSpPr>
              <p:grpSpPr>
                <a:xfrm>
                  <a:off x="5786245" y="1544793"/>
                  <a:ext cx="2018404" cy="434027"/>
                  <a:chOff x="4203068" y="1542937"/>
                  <a:chExt cx="2018404" cy="434027"/>
                </a:xfrm>
              </p:grpSpPr>
              <p:sp>
                <p:nvSpPr>
                  <p:cNvPr id="291" name="Rectángulo: esquinas redondeadas 290">
                    <a:extLst>
                      <a:ext uri="{FF2B5EF4-FFF2-40B4-BE49-F238E27FC236}">
                        <a16:creationId xmlns:a16="http://schemas.microsoft.com/office/drawing/2014/main" id="{6929D1B8-7DB5-7082-9379-4389AED47F83}"/>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92" name="Google Shape;92;p4">
                    <a:extLst>
                      <a:ext uri="{FF2B5EF4-FFF2-40B4-BE49-F238E27FC236}">
                        <a16:creationId xmlns:a16="http://schemas.microsoft.com/office/drawing/2014/main" id="{D8C4B577-ED59-93E4-8690-78DB3BD17D8F}"/>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15,36%</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93" name="Rectángulo: esquinas superiores redondeadas 292">
                    <a:extLst>
                      <a:ext uri="{FF2B5EF4-FFF2-40B4-BE49-F238E27FC236}">
                        <a16:creationId xmlns:a16="http://schemas.microsoft.com/office/drawing/2014/main" id="{5954EEEF-AB68-AB5C-1863-ECD0EC38A0B1}"/>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4" name="Google Shape;92;p4">
                    <a:extLst>
                      <a:ext uri="{FF2B5EF4-FFF2-40B4-BE49-F238E27FC236}">
                        <a16:creationId xmlns:a16="http://schemas.microsoft.com/office/drawing/2014/main" id="{5D82FDDD-3EA9-DB73-4F34-37E7B82E2C3C}"/>
                      </a:ext>
                    </a:extLst>
                  </p:cNvPr>
                  <p:cNvSpPr txBox="1"/>
                  <p:nvPr/>
                </p:nvSpPr>
                <p:spPr>
                  <a:xfrm>
                    <a:off x="4547412" y="1590443"/>
                    <a:ext cx="768389"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Urbana</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nvGrpSpPr>
              <p:cNvPr id="266" name="Grupo 265">
                <a:extLst>
                  <a:ext uri="{FF2B5EF4-FFF2-40B4-BE49-F238E27FC236}">
                    <a16:creationId xmlns:a16="http://schemas.microsoft.com/office/drawing/2014/main" id="{E4ADC794-0B84-BCFD-8D89-EFCC835B587A}"/>
                  </a:ext>
                </a:extLst>
              </p:cNvPr>
              <p:cNvGrpSpPr/>
              <p:nvPr/>
            </p:nvGrpSpPr>
            <p:grpSpPr>
              <a:xfrm>
                <a:off x="3768179" y="2519510"/>
                <a:ext cx="4036470" cy="434027"/>
                <a:chOff x="3768179" y="1544793"/>
                <a:chExt cx="4036470" cy="434027"/>
              </a:xfrm>
            </p:grpSpPr>
            <p:grpSp>
              <p:nvGrpSpPr>
                <p:cNvPr id="279" name="Grupo 278">
                  <a:extLst>
                    <a:ext uri="{FF2B5EF4-FFF2-40B4-BE49-F238E27FC236}">
                      <a16:creationId xmlns:a16="http://schemas.microsoft.com/office/drawing/2014/main" id="{EC6CA634-6681-ECEA-6CF3-923207F84C52}"/>
                    </a:ext>
                  </a:extLst>
                </p:cNvPr>
                <p:cNvGrpSpPr/>
                <p:nvPr/>
              </p:nvGrpSpPr>
              <p:grpSpPr>
                <a:xfrm>
                  <a:off x="3768179" y="1544793"/>
                  <a:ext cx="2018404" cy="434027"/>
                  <a:chOff x="4203068" y="1542937"/>
                  <a:chExt cx="2018404" cy="434027"/>
                </a:xfrm>
              </p:grpSpPr>
              <p:sp>
                <p:nvSpPr>
                  <p:cNvPr id="285" name="Rectángulo: esquinas redondeadas 284">
                    <a:extLst>
                      <a:ext uri="{FF2B5EF4-FFF2-40B4-BE49-F238E27FC236}">
                        <a16:creationId xmlns:a16="http://schemas.microsoft.com/office/drawing/2014/main" id="{826D9D3D-8AFC-218B-2E3A-347B9468ACB3}"/>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6" name="Google Shape;92;p4">
                    <a:extLst>
                      <a:ext uri="{FF2B5EF4-FFF2-40B4-BE49-F238E27FC236}">
                        <a16:creationId xmlns:a16="http://schemas.microsoft.com/office/drawing/2014/main" id="{39E8DFE8-6F9C-4F45-7279-4D96AA58DFB4}"/>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18,63%</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87" name="Rectángulo: esquinas superiores redondeadas 286">
                    <a:extLst>
                      <a:ext uri="{FF2B5EF4-FFF2-40B4-BE49-F238E27FC236}">
                        <a16:creationId xmlns:a16="http://schemas.microsoft.com/office/drawing/2014/main" id="{6031B78A-03B5-9925-6F24-F85D3DDD434B}"/>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8" name="Google Shape;92;p4">
                    <a:extLst>
                      <a:ext uri="{FF2B5EF4-FFF2-40B4-BE49-F238E27FC236}">
                        <a16:creationId xmlns:a16="http://schemas.microsoft.com/office/drawing/2014/main" id="{A3BC9723-2B53-19DD-54D6-A4A2C02A333C}"/>
                      </a:ext>
                    </a:extLst>
                  </p:cNvPr>
                  <p:cNvSpPr txBox="1"/>
                  <p:nvPr/>
                </p:nvSpPr>
                <p:spPr>
                  <a:xfrm>
                    <a:off x="4575620" y="1590443"/>
                    <a:ext cx="740182"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Hombre</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80" name="Grupo 279">
                  <a:extLst>
                    <a:ext uri="{FF2B5EF4-FFF2-40B4-BE49-F238E27FC236}">
                      <a16:creationId xmlns:a16="http://schemas.microsoft.com/office/drawing/2014/main" id="{B2DB8E2D-3654-0BB8-9162-7D086325EE50}"/>
                    </a:ext>
                  </a:extLst>
                </p:cNvPr>
                <p:cNvGrpSpPr/>
                <p:nvPr/>
              </p:nvGrpSpPr>
              <p:grpSpPr>
                <a:xfrm>
                  <a:off x="5786245" y="1544793"/>
                  <a:ext cx="2018404" cy="434027"/>
                  <a:chOff x="4203068" y="1542937"/>
                  <a:chExt cx="2018404" cy="434027"/>
                </a:xfrm>
              </p:grpSpPr>
              <p:sp>
                <p:nvSpPr>
                  <p:cNvPr id="281" name="Rectángulo: esquinas redondeadas 280">
                    <a:extLst>
                      <a:ext uri="{FF2B5EF4-FFF2-40B4-BE49-F238E27FC236}">
                        <a16:creationId xmlns:a16="http://schemas.microsoft.com/office/drawing/2014/main" id="{C5424822-078B-C827-8E58-ED43EE5E8147}"/>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2" name="Google Shape;92;p4">
                    <a:extLst>
                      <a:ext uri="{FF2B5EF4-FFF2-40B4-BE49-F238E27FC236}">
                        <a16:creationId xmlns:a16="http://schemas.microsoft.com/office/drawing/2014/main" id="{D400F959-F377-759B-0E8C-51B6C009EF7B}"/>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16,36%</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83" name="Rectángulo: esquinas superiores redondeadas 282">
                    <a:extLst>
                      <a:ext uri="{FF2B5EF4-FFF2-40B4-BE49-F238E27FC236}">
                        <a16:creationId xmlns:a16="http://schemas.microsoft.com/office/drawing/2014/main" id="{12D0CD0D-2168-BDA5-361F-4583BA36F5D0}"/>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4" name="Google Shape;92;p4">
                    <a:extLst>
                      <a:ext uri="{FF2B5EF4-FFF2-40B4-BE49-F238E27FC236}">
                        <a16:creationId xmlns:a16="http://schemas.microsoft.com/office/drawing/2014/main" id="{2B32BC59-6F55-47D3-00FF-6F0E9833B559}"/>
                      </a:ext>
                    </a:extLst>
                  </p:cNvPr>
                  <p:cNvSpPr txBox="1"/>
                  <p:nvPr/>
                </p:nvSpPr>
                <p:spPr>
                  <a:xfrm>
                    <a:off x="4602737" y="1590443"/>
                    <a:ext cx="713064"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Mujer</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sp>
            <p:nvSpPr>
              <p:cNvPr id="267" name="Rectángulo 117">
                <a:extLst>
                  <a:ext uri="{FF2B5EF4-FFF2-40B4-BE49-F238E27FC236}">
                    <a16:creationId xmlns:a16="http://schemas.microsoft.com/office/drawing/2014/main" id="{0002ADB6-9746-5C8C-70F1-3ED374A66723}"/>
                  </a:ext>
                </a:extLst>
              </p:cNvPr>
              <p:cNvSpPr/>
              <p:nvPr/>
            </p:nvSpPr>
            <p:spPr>
              <a:xfrm>
                <a:off x="3394539" y="1801342"/>
                <a:ext cx="406648" cy="472204"/>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276446 h 700804"/>
                  <a:gd name="connsiteX1" fmla="*/ 402218 w 763725"/>
                  <a:gd name="connsiteY1" fmla="*/ 0 h 700804"/>
                  <a:gd name="connsiteX2" fmla="*/ 763725 w 763725"/>
                  <a:gd name="connsiteY2" fmla="*/ 700804 h 700804"/>
                  <a:gd name="connsiteX3" fmla="*/ 0 w 763725"/>
                  <a:gd name="connsiteY3" fmla="*/ 700804 h 700804"/>
                  <a:gd name="connsiteX4" fmla="*/ 0 w 763725"/>
                  <a:gd name="connsiteY4" fmla="*/ 276446 h 700804"/>
                  <a:gd name="connsiteX0" fmla="*/ 0 w 402218"/>
                  <a:gd name="connsiteY0" fmla="*/ 276446 h 700804"/>
                  <a:gd name="connsiteX1" fmla="*/ 402218 w 402218"/>
                  <a:gd name="connsiteY1" fmla="*/ 0 h 700804"/>
                  <a:gd name="connsiteX2" fmla="*/ 327790 w 402218"/>
                  <a:gd name="connsiteY2" fmla="*/ 466888 h 700804"/>
                  <a:gd name="connsiteX3" fmla="*/ 0 w 402218"/>
                  <a:gd name="connsiteY3" fmla="*/ 700804 h 700804"/>
                  <a:gd name="connsiteX4" fmla="*/ 0 w 402218"/>
                  <a:gd name="connsiteY4" fmla="*/ 276446 h 700804"/>
                  <a:gd name="connsiteX0" fmla="*/ 0 w 444748"/>
                  <a:gd name="connsiteY0" fmla="*/ 276446 h 700804"/>
                  <a:gd name="connsiteX1" fmla="*/ 402218 w 444748"/>
                  <a:gd name="connsiteY1" fmla="*/ 0 h 700804"/>
                  <a:gd name="connsiteX2" fmla="*/ 444748 w 444748"/>
                  <a:gd name="connsiteY2" fmla="*/ 403092 h 700804"/>
                  <a:gd name="connsiteX3" fmla="*/ 0 w 444748"/>
                  <a:gd name="connsiteY3" fmla="*/ 700804 h 700804"/>
                  <a:gd name="connsiteX4" fmla="*/ 0 w 444748"/>
                  <a:gd name="connsiteY4" fmla="*/ 276446 h 700804"/>
                  <a:gd name="connsiteX0" fmla="*/ 0 w 406648"/>
                  <a:gd name="connsiteY0" fmla="*/ 276446 h 700804"/>
                  <a:gd name="connsiteX1" fmla="*/ 402218 w 406648"/>
                  <a:gd name="connsiteY1" fmla="*/ 0 h 700804"/>
                  <a:gd name="connsiteX2" fmla="*/ 406648 w 406648"/>
                  <a:gd name="connsiteY2" fmla="*/ 660267 h 700804"/>
                  <a:gd name="connsiteX3" fmla="*/ 0 w 406648"/>
                  <a:gd name="connsiteY3" fmla="*/ 700804 h 700804"/>
                  <a:gd name="connsiteX4" fmla="*/ 0 w 406648"/>
                  <a:gd name="connsiteY4" fmla="*/ 276446 h 700804"/>
                  <a:gd name="connsiteX0" fmla="*/ 0 w 449877"/>
                  <a:gd name="connsiteY0" fmla="*/ 66896 h 491254"/>
                  <a:gd name="connsiteX1" fmla="*/ 449843 w 449877"/>
                  <a:gd name="connsiteY1" fmla="*/ 0 h 491254"/>
                  <a:gd name="connsiteX2" fmla="*/ 406648 w 449877"/>
                  <a:gd name="connsiteY2" fmla="*/ 450717 h 491254"/>
                  <a:gd name="connsiteX3" fmla="*/ 0 w 449877"/>
                  <a:gd name="connsiteY3" fmla="*/ 491254 h 491254"/>
                  <a:gd name="connsiteX4" fmla="*/ 0 w 449877"/>
                  <a:gd name="connsiteY4" fmla="*/ 66896 h 491254"/>
                  <a:gd name="connsiteX0" fmla="*/ 0 w 406648"/>
                  <a:gd name="connsiteY0" fmla="*/ 47846 h 472204"/>
                  <a:gd name="connsiteX1" fmla="*/ 402218 w 406648"/>
                  <a:gd name="connsiteY1" fmla="*/ 0 h 472204"/>
                  <a:gd name="connsiteX2" fmla="*/ 406648 w 406648"/>
                  <a:gd name="connsiteY2" fmla="*/ 431667 h 472204"/>
                  <a:gd name="connsiteX3" fmla="*/ 0 w 406648"/>
                  <a:gd name="connsiteY3" fmla="*/ 472204 h 472204"/>
                  <a:gd name="connsiteX4" fmla="*/ 0 w 406648"/>
                  <a:gd name="connsiteY4" fmla="*/ 47846 h 472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48" h="472204">
                    <a:moveTo>
                      <a:pt x="0" y="47846"/>
                    </a:moveTo>
                    <a:lnTo>
                      <a:pt x="402218" y="0"/>
                    </a:lnTo>
                    <a:cubicBezTo>
                      <a:pt x="403695" y="220089"/>
                      <a:pt x="405171" y="211578"/>
                      <a:pt x="406648" y="431667"/>
                    </a:cubicBezTo>
                    <a:lnTo>
                      <a:pt x="0" y="472204"/>
                    </a:lnTo>
                    <a:lnTo>
                      <a:pt x="0" y="47846"/>
                    </a:lnTo>
                    <a:close/>
                  </a:path>
                </a:pathLst>
              </a:custGeom>
              <a:gradFill>
                <a:gsLst>
                  <a:gs pos="99083">
                    <a:srgbClr val="00A2E1">
                      <a:alpha val="18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8" name="Rectángulo 118">
                <a:extLst>
                  <a:ext uri="{FF2B5EF4-FFF2-40B4-BE49-F238E27FC236}">
                    <a16:creationId xmlns:a16="http://schemas.microsoft.com/office/drawing/2014/main" id="{72105227-382E-1261-5913-A78F76CD2DE1}"/>
                  </a:ext>
                </a:extLst>
              </p:cNvPr>
              <p:cNvSpPr/>
              <p:nvPr/>
            </p:nvSpPr>
            <p:spPr>
              <a:xfrm>
                <a:off x="3356683" y="1863891"/>
                <a:ext cx="474430" cy="1107279"/>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0 h 945354"/>
                  <a:gd name="connsiteX1" fmla="*/ 763725 w 763725"/>
                  <a:gd name="connsiteY1" fmla="*/ 0 h 945354"/>
                  <a:gd name="connsiteX2" fmla="*/ 444748 w 763725"/>
                  <a:gd name="connsiteY2" fmla="*/ 945354 h 945354"/>
                  <a:gd name="connsiteX3" fmla="*/ 0 w 763725"/>
                  <a:gd name="connsiteY3" fmla="*/ 424358 h 945354"/>
                  <a:gd name="connsiteX4" fmla="*/ 0 w 763725"/>
                  <a:gd name="connsiteY4" fmla="*/ 0 h 945354"/>
                  <a:gd name="connsiteX0" fmla="*/ 0 w 540441"/>
                  <a:gd name="connsiteY0" fmla="*/ 0 h 945354"/>
                  <a:gd name="connsiteX1" fmla="*/ 540441 w 540441"/>
                  <a:gd name="connsiteY1" fmla="*/ 595424 h 945354"/>
                  <a:gd name="connsiteX2" fmla="*/ 444748 w 540441"/>
                  <a:gd name="connsiteY2" fmla="*/ 945354 h 945354"/>
                  <a:gd name="connsiteX3" fmla="*/ 0 w 540441"/>
                  <a:gd name="connsiteY3" fmla="*/ 424358 h 945354"/>
                  <a:gd name="connsiteX4" fmla="*/ 0 w 540441"/>
                  <a:gd name="connsiteY4" fmla="*/ 0 h 945354"/>
                  <a:gd name="connsiteX0" fmla="*/ 0 w 444748"/>
                  <a:gd name="connsiteY0" fmla="*/ 0 h 945354"/>
                  <a:gd name="connsiteX1" fmla="*/ 380952 w 444748"/>
                  <a:gd name="connsiteY1" fmla="*/ 606056 h 945354"/>
                  <a:gd name="connsiteX2" fmla="*/ 444748 w 444748"/>
                  <a:gd name="connsiteY2" fmla="*/ 945354 h 945354"/>
                  <a:gd name="connsiteX3" fmla="*/ 0 w 444748"/>
                  <a:gd name="connsiteY3" fmla="*/ 424358 h 945354"/>
                  <a:gd name="connsiteX4" fmla="*/ 0 w 444748"/>
                  <a:gd name="connsiteY4" fmla="*/ 0 h 945354"/>
                  <a:gd name="connsiteX0" fmla="*/ 0 w 455380"/>
                  <a:gd name="connsiteY0" fmla="*/ 0 h 945354"/>
                  <a:gd name="connsiteX1" fmla="*/ 455380 w 455380"/>
                  <a:gd name="connsiteY1" fmla="*/ 520996 h 945354"/>
                  <a:gd name="connsiteX2" fmla="*/ 444748 w 455380"/>
                  <a:gd name="connsiteY2" fmla="*/ 945354 h 945354"/>
                  <a:gd name="connsiteX3" fmla="*/ 0 w 455380"/>
                  <a:gd name="connsiteY3" fmla="*/ 424358 h 945354"/>
                  <a:gd name="connsiteX4" fmla="*/ 0 w 455380"/>
                  <a:gd name="connsiteY4" fmla="*/ 0 h 945354"/>
                  <a:gd name="connsiteX0" fmla="*/ 0 w 473323"/>
                  <a:gd name="connsiteY0" fmla="*/ 0 h 1107279"/>
                  <a:gd name="connsiteX1" fmla="*/ 455380 w 473323"/>
                  <a:gd name="connsiteY1" fmla="*/ 520996 h 1107279"/>
                  <a:gd name="connsiteX2" fmla="*/ 473323 w 473323"/>
                  <a:gd name="connsiteY2" fmla="*/ 1107279 h 1107279"/>
                  <a:gd name="connsiteX3" fmla="*/ 0 w 473323"/>
                  <a:gd name="connsiteY3" fmla="*/ 424358 h 1107279"/>
                  <a:gd name="connsiteX4" fmla="*/ 0 w 473323"/>
                  <a:gd name="connsiteY4" fmla="*/ 0 h 1107279"/>
                  <a:gd name="connsiteX0" fmla="*/ 0 w 474430"/>
                  <a:gd name="connsiteY0" fmla="*/ 0 h 1107279"/>
                  <a:gd name="connsiteX1" fmla="*/ 474430 w 474430"/>
                  <a:gd name="connsiteY1" fmla="*/ 673396 h 1107279"/>
                  <a:gd name="connsiteX2" fmla="*/ 473323 w 474430"/>
                  <a:gd name="connsiteY2" fmla="*/ 1107279 h 1107279"/>
                  <a:gd name="connsiteX3" fmla="*/ 0 w 474430"/>
                  <a:gd name="connsiteY3" fmla="*/ 424358 h 1107279"/>
                  <a:gd name="connsiteX4" fmla="*/ 0 w 474430"/>
                  <a:gd name="connsiteY4" fmla="*/ 0 h 110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30" h="1107279">
                    <a:moveTo>
                      <a:pt x="0" y="0"/>
                    </a:moveTo>
                    <a:lnTo>
                      <a:pt x="474430" y="673396"/>
                    </a:lnTo>
                    <a:lnTo>
                      <a:pt x="473323" y="1107279"/>
                    </a:lnTo>
                    <a:lnTo>
                      <a:pt x="0" y="424358"/>
                    </a:lnTo>
                    <a:lnTo>
                      <a:pt x="0" y="0"/>
                    </a:lnTo>
                    <a:close/>
                  </a:path>
                </a:pathLst>
              </a:custGeom>
              <a:gradFill>
                <a:gsLst>
                  <a:gs pos="99083">
                    <a:srgbClr val="00A2E1">
                      <a:alpha val="3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69" name="Grupo 268">
                <a:extLst>
                  <a:ext uri="{FF2B5EF4-FFF2-40B4-BE49-F238E27FC236}">
                    <a16:creationId xmlns:a16="http://schemas.microsoft.com/office/drawing/2014/main" id="{17567940-C758-D088-A9DB-DEC30805D68C}"/>
                  </a:ext>
                </a:extLst>
              </p:cNvPr>
              <p:cNvGrpSpPr/>
              <p:nvPr/>
            </p:nvGrpSpPr>
            <p:grpSpPr>
              <a:xfrm>
                <a:off x="1663216" y="1848642"/>
                <a:ext cx="1770370" cy="434027"/>
                <a:chOff x="1663216" y="1749570"/>
                <a:chExt cx="1770370" cy="434027"/>
              </a:xfrm>
            </p:grpSpPr>
            <p:sp>
              <p:nvSpPr>
                <p:cNvPr id="274" name="Rectángulo: esquinas redondeadas 273">
                  <a:extLst>
                    <a:ext uri="{FF2B5EF4-FFF2-40B4-BE49-F238E27FC236}">
                      <a16:creationId xmlns:a16="http://schemas.microsoft.com/office/drawing/2014/main" id="{0702AF86-9079-9DC9-DC0C-E2FE37FCD9FC}"/>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75" name="Google Shape;92;p4">
                  <a:extLst>
                    <a:ext uri="{FF2B5EF4-FFF2-40B4-BE49-F238E27FC236}">
                      <a16:creationId xmlns:a16="http://schemas.microsoft.com/office/drawing/2014/main" id="{5B2ED60C-2B67-30A0-9991-63F8BC701BBE}"/>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17,50%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76" name="Rectángulo: esquinas superiores redondeadas 275">
                  <a:extLst>
                    <a:ext uri="{FF2B5EF4-FFF2-40B4-BE49-F238E27FC236}">
                      <a16:creationId xmlns:a16="http://schemas.microsoft.com/office/drawing/2014/main" id="{C24F58A7-67D3-0E6D-3CA9-3B0375E60770}"/>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77" name="Gráfico 276" descr="Calendario giratorio">
                  <a:extLst>
                    <a:ext uri="{FF2B5EF4-FFF2-40B4-BE49-F238E27FC236}">
                      <a16:creationId xmlns:a16="http://schemas.microsoft.com/office/drawing/2014/main" id="{85C66F96-7624-58DA-ACDF-813FE7A041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278" name="Google Shape;92;p4">
                  <a:extLst>
                    <a:ext uri="{FF2B5EF4-FFF2-40B4-BE49-F238E27FC236}">
                      <a16:creationId xmlns:a16="http://schemas.microsoft.com/office/drawing/2014/main" id="{FA383575-B8FD-727B-C5ED-A54D6B2CD39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pic>
            <p:nvPicPr>
              <p:cNvPr id="270" name="Gráfico 269" descr="Hombre">
                <a:extLst>
                  <a:ext uri="{FF2B5EF4-FFF2-40B4-BE49-F238E27FC236}">
                    <a16:creationId xmlns:a16="http://schemas.microsoft.com/office/drawing/2014/main" id="{63FB9C84-C259-485D-8772-1D80E67840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6796" y="2554609"/>
                <a:ext cx="359528" cy="359528"/>
              </a:xfrm>
              <a:prstGeom prst="rect">
                <a:avLst/>
              </a:prstGeom>
            </p:spPr>
          </p:pic>
          <p:pic>
            <p:nvPicPr>
              <p:cNvPr id="271" name="Gráfico 270" descr="Mujer">
                <a:extLst>
                  <a:ext uri="{FF2B5EF4-FFF2-40B4-BE49-F238E27FC236}">
                    <a16:creationId xmlns:a16="http://schemas.microsoft.com/office/drawing/2014/main" id="{D801D141-DE63-3F62-5FE5-5F3F92B178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8135" y="2553566"/>
                <a:ext cx="359528" cy="359528"/>
              </a:xfrm>
              <a:prstGeom prst="rect">
                <a:avLst/>
              </a:prstGeom>
            </p:spPr>
          </p:pic>
          <p:pic>
            <p:nvPicPr>
              <p:cNvPr id="272" name="Gráfico 271" descr="Casa">
                <a:extLst>
                  <a:ext uri="{FF2B5EF4-FFF2-40B4-BE49-F238E27FC236}">
                    <a16:creationId xmlns:a16="http://schemas.microsoft.com/office/drawing/2014/main" id="{900493AC-4739-E780-494E-AC6182DF8F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8422" y="1859138"/>
                <a:ext cx="281372" cy="281372"/>
              </a:xfrm>
              <a:prstGeom prst="rect">
                <a:avLst/>
              </a:prstGeom>
            </p:spPr>
          </p:pic>
          <p:pic>
            <p:nvPicPr>
              <p:cNvPr id="273" name="Gráfico 272" descr="Ciudad">
                <a:extLst>
                  <a:ext uri="{FF2B5EF4-FFF2-40B4-BE49-F238E27FC236}">
                    <a16:creationId xmlns:a16="http://schemas.microsoft.com/office/drawing/2014/main" id="{3DED8F2B-7FC5-8BDC-AD4C-5D8252572C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1695" y="1886729"/>
                <a:ext cx="278749" cy="278749"/>
              </a:xfrm>
              <a:prstGeom prst="rect">
                <a:avLst/>
              </a:prstGeom>
            </p:spPr>
          </p:pic>
        </p:grpSp>
      </p:grpSp>
      <p:grpSp>
        <p:nvGrpSpPr>
          <p:cNvPr id="6" name="Grupo 5">
            <a:extLst>
              <a:ext uri="{FF2B5EF4-FFF2-40B4-BE49-F238E27FC236}">
                <a16:creationId xmlns:a16="http://schemas.microsoft.com/office/drawing/2014/main" id="{80561D3C-81D7-1484-0C3D-D13DA8002883}"/>
              </a:ext>
            </a:extLst>
          </p:cNvPr>
          <p:cNvGrpSpPr/>
          <p:nvPr/>
        </p:nvGrpSpPr>
        <p:grpSpPr>
          <a:xfrm>
            <a:off x="-23264" y="-15324"/>
            <a:ext cx="12215263" cy="3428727"/>
            <a:chOff x="-23264" y="-15324"/>
            <a:chExt cx="12215263" cy="3428727"/>
          </a:xfrm>
        </p:grpSpPr>
        <p:sp>
          <p:nvSpPr>
            <p:cNvPr id="68" name="Rectángulo 67">
              <a:extLst>
                <a:ext uri="{FF2B5EF4-FFF2-40B4-BE49-F238E27FC236}">
                  <a16:creationId xmlns:a16="http://schemas.microsoft.com/office/drawing/2014/main" id="{09B6A8A7-E9CC-0A62-27EC-F1C82A4993BD}"/>
                </a:ext>
              </a:extLst>
            </p:cNvPr>
            <p:cNvSpPr/>
            <p:nvPr/>
          </p:nvSpPr>
          <p:spPr>
            <a:xfrm>
              <a:off x="-23264" y="-15324"/>
              <a:ext cx="12215263" cy="3428727"/>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71" name="Grupo 170">
              <a:extLst>
                <a:ext uri="{FF2B5EF4-FFF2-40B4-BE49-F238E27FC236}">
                  <a16:creationId xmlns:a16="http://schemas.microsoft.com/office/drawing/2014/main" id="{3B0E9EE5-10D4-99CC-739D-EDFF20CC0CF5}"/>
                </a:ext>
              </a:extLst>
            </p:cNvPr>
            <p:cNvGrpSpPr/>
            <p:nvPr/>
          </p:nvGrpSpPr>
          <p:grpSpPr>
            <a:xfrm>
              <a:off x="-23264" y="1801342"/>
              <a:ext cx="7827913" cy="1394410"/>
              <a:chOff x="-23264" y="1801342"/>
              <a:chExt cx="7827913" cy="1394410"/>
            </a:xfrm>
          </p:grpSpPr>
          <p:sp>
            <p:nvSpPr>
              <p:cNvPr id="30" name="CuadroTexto 29">
                <a:extLst>
                  <a:ext uri="{FF2B5EF4-FFF2-40B4-BE49-F238E27FC236}">
                    <a16:creationId xmlns:a16="http://schemas.microsoft.com/office/drawing/2014/main" id="{0142216A-ABBE-7EC2-59A3-22F4E0495AE9}"/>
                  </a:ext>
                </a:extLst>
              </p:cNvPr>
              <p:cNvSpPr txBox="1"/>
              <p:nvPr/>
            </p:nvSpPr>
            <p:spPr>
              <a:xfrm>
                <a:off x="1571843" y="2964920"/>
                <a:ext cx="5008155"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900" b="1"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Fuente:</a:t>
                </a:r>
                <a:r>
                  <a:rPr kumimoji="0" lang="es-ES_tradnl" sz="900" b="0" i="0" u="none" strike="noStrike" kern="0" cap="none" spc="0" normalizeH="0" baseline="0" noProof="0" dirty="0">
                    <a:ln>
                      <a:noFill/>
                    </a:ln>
                    <a:solidFill>
                      <a:srgbClr val="595959"/>
                    </a:solidFill>
                    <a:effectLst/>
                    <a:uLnTx/>
                    <a:uFillTx/>
                    <a:latin typeface="Barlow Condensed" panose="00000506000000000000" pitchFamily="2" charset="0"/>
                    <a:ea typeface="MS Gothic" panose="020B0609070205080204" pitchFamily="49" charset="-128"/>
                    <a:cs typeface="Arial" panose="020B0604020202020204" pitchFamily="34" charset="0"/>
                    <a:sym typeface="Arial"/>
                  </a:rPr>
                  <a:t> Instituto Nacional de Estadística y Censos (INEC): Encuesta de Empleo, Desempleo y Subempleo (ENEMDU).</a:t>
                </a:r>
                <a:endParaRPr kumimoji="0" lang="es-EC" sz="1200" b="0" i="0" u="none" strike="noStrike" kern="0" cap="none" spc="0" normalizeH="0" baseline="0" noProof="0" dirty="0">
                  <a:ln>
                    <a:noFill/>
                  </a:ln>
                  <a:solidFill>
                    <a:srgbClr val="595959"/>
                  </a:solidFill>
                  <a:effectLst/>
                  <a:uLnTx/>
                  <a:uFillTx/>
                  <a:latin typeface="Barlow Condensed" panose="00000506000000000000" pitchFamily="2" charset="0"/>
                  <a:ea typeface="Calibri" panose="020F0502020204030204" pitchFamily="34" charset="0"/>
                  <a:cs typeface="Times New Roman" panose="02020603050405020304" pitchFamily="18" charset="0"/>
                  <a:sym typeface="Arial"/>
                </a:endParaRPr>
              </a:p>
            </p:txBody>
          </p:sp>
          <p:sp>
            <p:nvSpPr>
              <p:cNvPr id="78" name="Rectángulo: esquinas superiores redondeadas 77">
                <a:extLst>
                  <a:ext uri="{FF2B5EF4-FFF2-40B4-BE49-F238E27FC236}">
                    <a16:creationId xmlns:a16="http://schemas.microsoft.com/office/drawing/2014/main" id="{C7321B02-D545-B9AC-B347-A829FE5ACDD0}"/>
                  </a:ext>
                </a:extLst>
              </p:cNvPr>
              <p:cNvSpPr/>
              <p:nvPr/>
            </p:nvSpPr>
            <p:spPr>
              <a:xfrm rot="5400000">
                <a:off x="150782" y="1654947"/>
                <a:ext cx="1153435" cy="1501527"/>
              </a:xfrm>
              <a:prstGeom prst="round2SameRect">
                <a:avLst/>
              </a:prstGeom>
              <a:solidFill>
                <a:srgbClr val="DDA83A"/>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94;p4">
                <a:extLst>
                  <a:ext uri="{FF2B5EF4-FFF2-40B4-BE49-F238E27FC236}">
                    <a16:creationId xmlns:a16="http://schemas.microsoft.com/office/drawing/2014/main" id="{20CB42EB-DC43-8479-C3FF-0FAD347EC944}"/>
                  </a:ext>
                </a:extLst>
              </p:cNvPr>
              <p:cNvSpPr txBox="1"/>
              <p:nvPr/>
            </p:nvSpPr>
            <p:spPr>
              <a:xfrm>
                <a:off x="58655" y="1815237"/>
                <a:ext cx="1311680" cy="1175723"/>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FFFFFF"/>
                    </a:solidFill>
                    <a:effectLst/>
                    <a:uLnTx/>
                    <a:uFillTx/>
                    <a:latin typeface="Barlow Condensed"/>
                    <a:cs typeface="Arial"/>
                    <a:sym typeface="Barlow Condensed"/>
                  </a:rPr>
                  <a:t>Prevalencia de desnutrición crónica en niñas y niños menores de dos años</a:t>
                </a:r>
                <a:endPar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endParaRPr>
              </a:p>
            </p:txBody>
          </p:sp>
          <p:grpSp>
            <p:nvGrpSpPr>
              <p:cNvPr id="105" name="Grupo 104">
                <a:extLst>
                  <a:ext uri="{FF2B5EF4-FFF2-40B4-BE49-F238E27FC236}">
                    <a16:creationId xmlns:a16="http://schemas.microsoft.com/office/drawing/2014/main" id="{FFBB5465-7CCE-7E25-212B-67C3BAF0A943}"/>
                  </a:ext>
                </a:extLst>
              </p:cNvPr>
              <p:cNvGrpSpPr/>
              <p:nvPr/>
            </p:nvGrpSpPr>
            <p:grpSpPr>
              <a:xfrm>
                <a:off x="3768179" y="1801968"/>
                <a:ext cx="4036470" cy="434027"/>
                <a:chOff x="3768179" y="1544793"/>
                <a:chExt cx="4036470" cy="434027"/>
              </a:xfrm>
            </p:grpSpPr>
            <p:grpSp>
              <p:nvGrpSpPr>
                <p:cNvPr id="99" name="Grupo 98">
                  <a:extLst>
                    <a:ext uri="{FF2B5EF4-FFF2-40B4-BE49-F238E27FC236}">
                      <a16:creationId xmlns:a16="http://schemas.microsoft.com/office/drawing/2014/main" id="{B5F90CB3-102E-5340-B44E-D3D9129A0114}"/>
                    </a:ext>
                  </a:extLst>
                </p:cNvPr>
                <p:cNvGrpSpPr/>
                <p:nvPr/>
              </p:nvGrpSpPr>
              <p:grpSpPr>
                <a:xfrm>
                  <a:off x="3768179" y="1544793"/>
                  <a:ext cx="2018404" cy="434027"/>
                  <a:chOff x="4203068" y="1542937"/>
                  <a:chExt cx="2018404" cy="434027"/>
                </a:xfrm>
              </p:grpSpPr>
              <p:sp>
                <p:nvSpPr>
                  <p:cNvPr id="92" name="Rectángulo: esquinas redondeadas 91">
                    <a:extLst>
                      <a:ext uri="{FF2B5EF4-FFF2-40B4-BE49-F238E27FC236}">
                        <a16:creationId xmlns:a16="http://schemas.microsoft.com/office/drawing/2014/main" id="{62670745-180E-AA0F-3FFB-951B9ED1A9B3}"/>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3" name="Google Shape;92;p4">
                    <a:extLst>
                      <a:ext uri="{FF2B5EF4-FFF2-40B4-BE49-F238E27FC236}">
                        <a16:creationId xmlns:a16="http://schemas.microsoft.com/office/drawing/2014/main" id="{FFBD20EE-7EF3-3EBC-31B9-E1E97055E7E3}"/>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21,94%</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94" name="Rectángulo: esquinas superiores redondeadas 93">
                    <a:extLst>
                      <a:ext uri="{FF2B5EF4-FFF2-40B4-BE49-F238E27FC236}">
                        <a16:creationId xmlns:a16="http://schemas.microsoft.com/office/drawing/2014/main" id="{6AD853C9-ADDD-D25F-87E6-FE33D7D5470E}"/>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Google Shape;92;p4">
                    <a:extLst>
                      <a:ext uri="{FF2B5EF4-FFF2-40B4-BE49-F238E27FC236}">
                        <a16:creationId xmlns:a16="http://schemas.microsoft.com/office/drawing/2014/main" id="{24F4EC2C-9912-0E0F-0083-6FEE3E5F3DEE}"/>
                      </a:ext>
                    </a:extLst>
                  </p:cNvPr>
                  <p:cNvSpPr txBox="1"/>
                  <p:nvPr/>
                </p:nvSpPr>
                <p:spPr>
                  <a:xfrm>
                    <a:off x="4714440" y="1590443"/>
                    <a:ext cx="601361"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Rural</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00" name="Grupo 99">
                  <a:extLst>
                    <a:ext uri="{FF2B5EF4-FFF2-40B4-BE49-F238E27FC236}">
                      <a16:creationId xmlns:a16="http://schemas.microsoft.com/office/drawing/2014/main" id="{594C670B-2C2F-5920-37B8-B44EAD934C82}"/>
                    </a:ext>
                  </a:extLst>
                </p:cNvPr>
                <p:cNvGrpSpPr/>
                <p:nvPr/>
              </p:nvGrpSpPr>
              <p:grpSpPr>
                <a:xfrm>
                  <a:off x="5786245" y="1544793"/>
                  <a:ext cx="2018404" cy="434027"/>
                  <a:chOff x="4203068" y="1542937"/>
                  <a:chExt cx="2018404" cy="434027"/>
                </a:xfrm>
              </p:grpSpPr>
              <p:sp>
                <p:nvSpPr>
                  <p:cNvPr id="101" name="Rectángulo: esquinas redondeadas 100">
                    <a:extLst>
                      <a:ext uri="{FF2B5EF4-FFF2-40B4-BE49-F238E27FC236}">
                        <a16:creationId xmlns:a16="http://schemas.microsoft.com/office/drawing/2014/main" id="{177EFA58-AB5C-19EA-E315-1786B69F63FA}"/>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 name="Google Shape;92;p4">
                    <a:extLst>
                      <a:ext uri="{FF2B5EF4-FFF2-40B4-BE49-F238E27FC236}">
                        <a16:creationId xmlns:a16="http://schemas.microsoft.com/office/drawing/2014/main" id="{8A463DBB-73AF-9352-024A-8465754466A2}"/>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18,94%</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03" name="Rectángulo: esquinas superiores redondeadas 102">
                    <a:extLst>
                      <a:ext uri="{FF2B5EF4-FFF2-40B4-BE49-F238E27FC236}">
                        <a16:creationId xmlns:a16="http://schemas.microsoft.com/office/drawing/2014/main" id="{99AFD5B1-7322-AF9C-447E-6738360DA3BB}"/>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Google Shape;92;p4">
                    <a:extLst>
                      <a:ext uri="{FF2B5EF4-FFF2-40B4-BE49-F238E27FC236}">
                        <a16:creationId xmlns:a16="http://schemas.microsoft.com/office/drawing/2014/main" id="{0EF1A7AB-C7FE-ED6C-C8FE-CE0F96B51F45}"/>
                      </a:ext>
                    </a:extLst>
                  </p:cNvPr>
                  <p:cNvSpPr txBox="1"/>
                  <p:nvPr/>
                </p:nvSpPr>
                <p:spPr>
                  <a:xfrm>
                    <a:off x="4547412" y="1590443"/>
                    <a:ext cx="768389"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Urbana</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nvGrpSpPr>
              <p:cNvPr id="106" name="Grupo 105">
                <a:extLst>
                  <a:ext uri="{FF2B5EF4-FFF2-40B4-BE49-F238E27FC236}">
                    <a16:creationId xmlns:a16="http://schemas.microsoft.com/office/drawing/2014/main" id="{AB803DC5-BAA5-991F-CA24-CD1A361CF7BC}"/>
                  </a:ext>
                </a:extLst>
              </p:cNvPr>
              <p:cNvGrpSpPr/>
              <p:nvPr/>
            </p:nvGrpSpPr>
            <p:grpSpPr>
              <a:xfrm>
                <a:off x="3768179" y="2519510"/>
                <a:ext cx="4036470" cy="434027"/>
                <a:chOff x="3768179" y="1544793"/>
                <a:chExt cx="4036470" cy="434027"/>
              </a:xfrm>
            </p:grpSpPr>
            <p:grpSp>
              <p:nvGrpSpPr>
                <p:cNvPr id="107" name="Grupo 106">
                  <a:extLst>
                    <a:ext uri="{FF2B5EF4-FFF2-40B4-BE49-F238E27FC236}">
                      <a16:creationId xmlns:a16="http://schemas.microsoft.com/office/drawing/2014/main" id="{0345A677-2691-AADF-7A3E-84AC14EBB049}"/>
                    </a:ext>
                  </a:extLst>
                </p:cNvPr>
                <p:cNvGrpSpPr/>
                <p:nvPr/>
              </p:nvGrpSpPr>
              <p:grpSpPr>
                <a:xfrm>
                  <a:off x="3768179" y="1544793"/>
                  <a:ext cx="2018404" cy="434027"/>
                  <a:chOff x="4203068" y="1542937"/>
                  <a:chExt cx="2018404" cy="434027"/>
                </a:xfrm>
              </p:grpSpPr>
              <p:sp>
                <p:nvSpPr>
                  <p:cNvPr id="114" name="Rectángulo: esquinas redondeadas 113">
                    <a:extLst>
                      <a:ext uri="{FF2B5EF4-FFF2-40B4-BE49-F238E27FC236}">
                        <a16:creationId xmlns:a16="http://schemas.microsoft.com/office/drawing/2014/main" id="{E11C2425-8ACD-E88A-B26B-85C0EED28C7D}"/>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 name="Google Shape;92;p4">
                    <a:extLst>
                      <a:ext uri="{FF2B5EF4-FFF2-40B4-BE49-F238E27FC236}">
                        <a16:creationId xmlns:a16="http://schemas.microsoft.com/office/drawing/2014/main" id="{EC9ACC3C-7E6D-123A-C130-151169FF9343}"/>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23,47%</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16" name="Rectángulo: esquinas superiores redondeadas 115">
                    <a:extLst>
                      <a:ext uri="{FF2B5EF4-FFF2-40B4-BE49-F238E27FC236}">
                        <a16:creationId xmlns:a16="http://schemas.microsoft.com/office/drawing/2014/main" id="{02AABB0C-810A-9413-CD12-2F5AF32FB482}"/>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7" name="Google Shape;92;p4">
                    <a:extLst>
                      <a:ext uri="{FF2B5EF4-FFF2-40B4-BE49-F238E27FC236}">
                        <a16:creationId xmlns:a16="http://schemas.microsoft.com/office/drawing/2014/main" id="{A4360F63-941C-2794-AB0D-08D77362384F}"/>
                      </a:ext>
                    </a:extLst>
                  </p:cNvPr>
                  <p:cNvSpPr txBox="1"/>
                  <p:nvPr/>
                </p:nvSpPr>
                <p:spPr>
                  <a:xfrm>
                    <a:off x="4575620" y="1590443"/>
                    <a:ext cx="740182"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Hombre</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09" name="Grupo 108">
                  <a:extLst>
                    <a:ext uri="{FF2B5EF4-FFF2-40B4-BE49-F238E27FC236}">
                      <a16:creationId xmlns:a16="http://schemas.microsoft.com/office/drawing/2014/main" id="{E5F27B82-E313-D6C3-4D18-3347876C079A}"/>
                    </a:ext>
                  </a:extLst>
                </p:cNvPr>
                <p:cNvGrpSpPr/>
                <p:nvPr/>
              </p:nvGrpSpPr>
              <p:grpSpPr>
                <a:xfrm>
                  <a:off x="5786245" y="1544793"/>
                  <a:ext cx="2018404" cy="434027"/>
                  <a:chOff x="4203068" y="1542937"/>
                  <a:chExt cx="2018404" cy="434027"/>
                </a:xfrm>
              </p:grpSpPr>
              <p:sp>
                <p:nvSpPr>
                  <p:cNvPr id="110" name="Rectángulo: esquinas redondeadas 109">
                    <a:extLst>
                      <a:ext uri="{FF2B5EF4-FFF2-40B4-BE49-F238E27FC236}">
                        <a16:creationId xmlns:a16="http://schemas.microsoft.com/office/drawing/2014/main" id="{24150B1C-4DB8-D2D8-7DE2-0E8F43B30807}"/>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 name="Google Shape;92;p4">
                    <a:extLst>
                      <a:ext uri="{FF2B5EF4-FFF2-40B4-BE49-F238E27FC236}">
                        <a16:creationId xmlns:a16="http://schemas.microsoft.com/office/drawing/2014/main" id="{523DD73C-7BC4-18E0-7531-43B94ED783D1}"/>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16,49%</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12" name="Rectángulo: esquinas superiores redondeadas 111">
                    <a:extLst>
                      <a:ext uri="{FF2B5EF4-FFF2-40B4-BE49-F238E27FC236}">
                        <a16:creationId xmlns:a16="http://schemas.microsoft.com/office/drawing/2014/main" id="{3C9FEE8A-E9E2-3D98-A68D-1F46E53D5BBA}"/>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3" name="Google Shape;92;p4">
                    <a:extLst>
                      <a:ext uri="{FF2B5EF4-FFF2-40B4-BE49-F238E27FC236}">
                        <a16:creationId xmlns:a16="http://schemas.microsoft.com/office/drawing/2014/main" id="{E06DA346-4C2D-AB05-96B2-6F6AD37D7950}"/>
                      </a:ext>
                    </a:extLst>
                  </p:cNvPr>
                  <p:cNvSpPr txBox="1"/>
                  <p:nvPr/>
                </p:nvSpPr>
                <p:spPr>
                  <a:xfrm>
                    <a:off x="4602737" y="1590443"/>
                    <a:ext cx="713064"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Mujer</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sp>
            <p:nvSpPr>
              <p:cNvPr id="118" name="Rectángulo 117">
                <a:extLst>
                  <a:ext uri="{FF2B5EF4-FFF2-40B4-BE49-F238E27FC236}">
                    <a16:creationId xmlns:a16="http://schemas.microsoft.com/office/drawing/2014/main" id="{1847C0F5-DDAC-AD17-5896-930F48EC4BC9}"/>
                  </a:ext>
                </a:extLst>
              </p:cNvPr>
              <p:cNvSpPr/>
              <p:nvPr/>
            </p:nvSpPr>
            <p:spPr>
              <a:xfrm>
                <a:off x="3394539" y="1801342"/>
                <a:ext cx="406648" cy="472204"/>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276446 h 700804"/>
                  <a:gd name="connsiteX1" fmla="*/ 402218 w 763725"/>
                  <a:gd name="connsiteY1" fmla="*/ 0 h 700804"/>
                  <a:gd name="connsiteX2" fmla="*/ 763725 w 763725"/>
                  <a:gd name="connsiteY2" fmla="*/ 700804 h 700804"/>
                  <a:gd name="connsiteX3" fmla="*/ 0 w 763725"/>
                  <a:gd name="connsiteY3" fmla="*/ 700804 h 700804"/>
                  <a:gd name="connsiteX4" fmla="*/ 0 w 763725"/>
                  <a:gd name="connsiteY4" fmla="*/ 276446 h 700804"/>
                  <a:gd name="connsiteX0" fmla="*/ 0 w 402218"/>
                  <a:gd name="connsiteY0" fmla="*/ 276446 h 700804"/>
                  <a:gd name="connsiteX1" fmla="*/ 402218 w 402218"/>
                  <a:gd name="connsiteY1" fmla="*/ 0 h 700804"/>
                  <a:gd name="connsiteX2" fmla="*/ 327790 w 402218"/>
                  <a:gd name="connsiteY2" fmla="*/ 466888 h 700804"/>
                  <a:gd name="connsiteX3" fmla="*/ 0 w 402218"/>
                  <a:gd name="connsiteY3" fmla="*/ 700804 h 700804"/>
                  <a:gd name="connsiteX4" fmla="*/ 0 w 402218"/>
                  <a:gd name="connsiteY4" fmla="*/ 276446 h 700804"/>
                  <a:gd name="connsiteX0" fmla="*/ 0 w 444748"/>
                  <a:gd name="connsiteY0" fmla="*/ 276446 h 700804"/>
                  <a:gd name="connsiteX1" fmla="*/ 402218 w 444748"/>
                  <a:gd name="connsiteY1" fmla="*/ 0 h 700804"/>
                  <a:gd name="connsiteX2" fmla="*/ 444748 w 444748"/>
                  <a:gd name="connsiteY2" fmla="*/ 403092 h 700804"/>
                  <a:gd name="connsiteX3" fmla="*/ 0 w 444748"/>
                  <a:gd name="connsiteY3" fmla="*/ 700804 h 700804"/>
                  <a:gd name="connsiteX4" fmla="*/ 0 w 444748"/>
                  <a:gd name="connsiteY4" fmla="*/ 276446 h 700804"/>
                  <a:gd name="connsiteX0" fmla="*/ 0 w 406648"/>
                  <a:gd name="connsiteY0" fmla="*/ 276446 h 700804"/>
                  <a:gd name="connsiteX1" fmla="*/ 402218 w 406648"/>
                  <a:gd name="connsiteY1" fmla="*/ 0 h 700804"/>
                  <a:gd name="connsiteX2" fmla="*/ 406648 w 406648"/>
                  <a:gd name="connsiteY2" fmla="*/ 660267 h 700804"/>
                  <a:gd name="connsiteX3" fmla="*/ 0 w 406648"/>
                  <a:gd name="connsiteY3" fmla="*/ 700804 h 700804"/>
                  <a:gd name="connsiteX4" fmla="*/ 0 w 406648"/>
                  <a:gd name="connsiteY4" fmla="*/ 276446 h 700804"/>
                  <a:gd name="connsiteX0" fmla="*/ 0 w 449877"/>
                  <a:gd name="connsiteY0" fmla="*/ 66896 h 491254"/>
                  <a:gd name="connsiteX1" fmla="*/ 449843 w 449877"/>
                  <a:gd name="connsiteY1" fmla="*/ 0 h 491254"/>
                  <a:gd name="connsiteX2" fmla="*/ 406648 w 449877"/>
                  <a:gd name="connsiteY2" fmla="*/ 450717 h 491254"/>
                  <a:gd name="connsiteX3" fmla="*/ 0 w 449877"/>
                  <a:gd name="connsiteY3" fmla="*/ 491254 h 491254"/>
                  <a:gd name="connsiteX4" fmla="*/ 0 w 449877"/>
                  <a:gd name="connsiteY4" fmla="*/ 66896 h 491254"/>
                  <a:gd name="connsiteX0" fmla="*/ 0 w 406648"/>
                  <a:gd name="connsiteY0" fmla="*/ 47846 h 472204"/>
                  <a:gd name="connsiteX1" fmla="*/ 402218 w 406648"/>
                  <a:gd name="connsiteY1" fmla="*/ 0 h 472204"/>
                  <a:gd name="connsiteX2" fmla="*/ 406648 w 406648"/>
                  <a:gd name="connsiteY2" fmla="*/ 431667 h 472204"/>
                  <a:gd name="connsiteX3" fmla="*/ 0 w 406648"/>
                  <a:gd name="connsiteY3" fmla="*/ 472204 h 472204"/>
                  <a:gd name="connsiteX4" fmla="*/ 0 w 406648"/>
                  <a:gd name="connsiteY4" fmla="*/ 47846 h 472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48" h="472204">
                    <a:moveTo>
                      <a:pt x="0" y="47846"/>
                    </a:moveTo>
                    <a:lnTo>
                      <a:pt x="402218" y="0"/>
                    </a:lnTo>
                    <a:cubicBezTo>
                      <a:pt x="403695" y="220089"/>
                      <a:pt x="405171" y="211578"/>
                      <a:pt x="406648" y="431667"/>
                    </a:cubicBezTo>
                    <a:lnTo>
                      <a:pt x="0" y="472204"/>
                    </a:lnTo>
                    <a:lnTo>
                      <a:pt x="0" y="47846"/>
                    </a:lnTo>
                    <a:close/>
                  </a:path>
                </a:pathLst>
              </a:custGeom>
              <a:gradFill>
                <a:gsLst>
                  <a:gs pos="99083">
                    <a:srgbClr val="00A2E1">
                      <a:alpha val="18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Rectángulo 118">
                <a:extLst>
                  <a:ext uri="{FF2B5EF4-FFF2-40B4-BE49-F238E27FC236}">
                    <a16:creationId xmlns:a16="http://schemas.microsoft.com/office/drawing/2014/main" id="{1B1B3DC3-767B-7C3A-A18F-E46CA4D26CDC}"/>
                  </a:ext>
                </a:extLst>
              </p:cNvPr>
              <p:cNvSpPr/>
              <p:nvPr/>
            </p:nvSpPr>
            <p:spPr>
              <a:xfrm>
                <a:off x="3356683" y="1863891"/>
                <a:ext cx="474430" cy="1107279"/>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0 h 945354"/>
                  <a:gd name="connsiteX1" fmla="*/ 763725 w 763725"/>
                  <a:gd name="connsiteY1" fmla="*/ 0 h 945354"/>
                  <a:gd name="connsiteX2" fmla="*/ 444748 w 763725"/>
                  <a:gd name="connsiteY2" fmla="*/ 945354 h 945354"/>
                  <a:gd name="connsiteX3" fmla="*/ 0 w 763725"/>
                  <a:gd name="connsiteY3" fmla="*/ 424358 h 945354"/>
                  <a:gd name="connsiteX4" fmla="*/ 0 w 763725"/>
                  <a:gd name="connsiteY4" fmla="*/ 0 h 945354"/>
                  <a:gd name="connsiteX0" fmla="*/ 0 w 540441"/>
                  <a:gd name="connsiteY0" fmla="*/ 0 h 945354"/>
                  <a:gd name="connsiteX1" fmla="*/ 540441 w 540441"/>
                  <a:gd name="connsiteY1" fmla="*/ 595424 h 945354"/>
                  <a:gd name="connsiteX2" fmla="*/ 444748 w 540441"/>
                  <a:gd name="connsiteY2" fmla="*/ 945354 h 945354"/>
                  <a:gd name="connsiteX3" fmla="*/ 0 w 540441"/>
                  <a:gd name="connsiteY3" fmla="*/ 424358 h 945354"/>
                  <a:gd name="connsiteX4" fmla="*/ 0 w 540441"/>
                  <a:gd name="connsiteY4" fmla="*/ 0 h 945354"/>
                  <a:gd name="connsiteX0" fmla="*/ 0 w 444748"/>
                  <a:gd name="connsiteY0" fmla="*/ 0 h 945354"/>
                  <a:gd name="connsiteX1" fmla="*/ 380952 w 444748"/>
                  <a:gd name="connsiteY1" fmla="*/ 606056 h 945354"/>
                  <a:gd name="connsiteX2" fmla="*/ 444748 w 444748"/>
                  <a:gd name="connsiteY2" fmla="*/ 945354 h 945354"/>
                  <a:gd name="connsiteX3" fmla="*/ 0 w 444748"/>
                  <a:gd name="connsiteY3" fmla="*/ 424358 h 945354"/>
                  <a:gd name="connsiteX4" fmla="*/ 0 w 444748"/>
                  <a:gd name="connsiteY4" fmla="*/ 0 h 945354"/>
                  <a:gd name="connsiteX0" fmla="*/ 0 w 455380"/>
                  <a:gd name="connsiteY0" fmla="*/ 0 h 945354"/>
                  <a:gd name="connsiteX1" fmla="*/ 455380 w 455380"/>
                  <a:gd name="connsiteY1" fmla="*/ 520996 h 945354"/>
                  <a:gd name="connsiteX2" fmla="*/ 444748 w 455380"/>
                  <a:gd name="connsiteY2" fmla="*/ 945354 h 945354"/>
                  <a:gd name="connsiteX3" fmla="*/ 0 w 455380"/>
                  <a:gd name="connsiteY3" fmla="*/ 424358 h 945354"/>
                  <a:gd name="connsiteX4" fmla="*/ 0 w 455380"/>
                  <a:gd name="connsiteY4" fmla="*/ 0 h 945354"/>
                  <a:gd name="connsiteX0" fmla="*/ 0 w 473323"/>
                  <a:gd name="connsiteY0" fmla="*/ 0 h 1107279"/>
                  <a:gd name="connsiteX1" fmla="*/ 455380 w 473323"/>
                  <a:gd name="connsiteY1" fmla="*/ 520996 h 1107279"/>
                  <a:gd name="connsiteX2" fmla="*/ 473323 w 473323"/>
                  <a:gd name="connsiteY2" fmla="*/ 1107279 h 1107279"/>
                  <a:gd name="connsiteX3" fmla="*/ 0 w 473323"/>
                  <a:gd name="connsiteY3" fmla="*/ 424358 h 1107279"/>
                  <a:gd name="connsiteX4" fmla="*/ 0 w 473323"/>
                  <a:gd name="connsiteY4" fmla="*/ 0 h 1107279"/>
                  <a:gd name="connsiteX0" fmla="*/ 0 w 474430"/>
                  <a:gd name="connsiteY0" fmla="*/ 0 h 1107279"/>
                  <a:gd name="connsiteX1" fmla="*/ 474430 w 474430"/>
                  <a:gd name="connsiteY1" fmla="*/ 673396 h 1107279"/>
                  <a:gd name="connsiteX2" fmla="*/ 473323 w 474430"/>
                  <a:gd name="connsiteY2" fmla="*/ 1107279 h 1107279"/>
                  <a:gd name="connsiteX3" fmla="*/ 0 w 474430"/>
                  <a:gd name="connsiteY3" fmla="*/ 424358 h 1107279"/>
                  <a:gd name="connsiteX4" fmla="*/ 0 w 474430"/>
                  <a:gd name="connsiteY4" fmla="*/ 0 h 110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30" h="1107279">
                    <a:moveTo>
                      <a:pt x="0" y="0"/>
                    </a:moveTo>
                    <a:lnTo>
                      <a:pt x="474430" y="673396"/>
                    </a:lnTo>
                    <a:lnTo>
                      <a:pt x="473323" y="1107279"/>
                    </a:lnTo>
                    <a:lnTo>
                      <a:pt x="0" y="424358"/>
                    </a:lnTo>
                    <a:lnTo>
                      <a:pt x="0" y="0"/>
                    </a:lnTo>
                    <a:close/>
                  </a:path>
                </a:pathLst>
              </a:custGeom>
              <a:gradFill>
                <a:gsLst>
                  <a:gs pos="99083">
                    <a:srgbClr val="00A2E1">
                      <a:alpha val="3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85" name="Grupo 84">
                <a:extLst>
                  <a:ext uri="{FF2B5EF4-FFF2-40B4-BE49-F238E27FC236}">
                    <a16:creationId xmlns:a16="http://schemas.microsoft.com/office/drawing/2014/main" id="{4A068DD7-61E5-5456-234C-9813FE1CAA76}"/>
                  </a:ext>
                </a:extLst>
              </p:cNvPr>
              <p:cNvGrpSpPr/>
              <p:nvPr/>
            </p:nvGrpSpPr>
            <p:grpSpPr>
              <a:xfrm>
                <a:off x="1663216" y="1848642"/>
                <a:ext cx="1770370" cy="434027"/>
                <a:chOff x="1663216" y="1749570"/>
                <a:chExt cx="1770370" cy="434027"/>
              </a:xfrm>
            </p:grpSpPr>
            <p:sp>
              <p:nvSpPr>
                <p:cNvPr id="86" name="Rectángulo: esquinas redondeadas 85">
                  <a:extLst>
                    <a:ext uri="{FF2B5EF4-FFF2-40B4-BE49-F238E27FC236}">
                      <a16:creationId xmlns:a16="http://schemas.microsoft.com/office/drawing/2014/main" id="{8BE0EA45-2257-ED56-D218-1BF0309C7775}"/>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7" name="Google Shape;92;p4">
                  <a:extLst>
                    <a:ext uri="{FF2B5EF4-FFF2-40B4-BE49-F238E27FC236}">
                      <a16:creationId xmlns:a16="http://schemas.microsoft.com/office/drawing/2014/main" id="{F5D249AF-2B8D-4ECE-97D9-D5B79B678C42}"/>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20,10%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88" name="Rectángulo: esquinas superiores redondeadas 87">
                  <a:extLst>
                    <a:ext uri="{FF2B5EF4-FFF2-40B4-BE49-F238E27FC236}">
                      <a16:creationId xmlns:a16="http://schemas.microsoft.com/office/drawing/2014/main" id="{797C539A-ABA5-5D2A-9807-D45F0EFB9235}"/>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9" name="Gráfico 88" descr="Calendario giratorio">
                  <a:extLst>
                    <a:ext uri="{FF2B5EF4-FFF2-40B4-BE49-F238E27FC236}">
                      <a16:creationId xmlns:a16="http://schemas.microsoft.com/office/drawing/2014/main" id="{ADF4DA08-26AE-F384-E517-04A472C802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90" name="Google Shape;92;p4">
                  <a:extLst>
                    <a:ext uri="{FF2B5EF4-FFF2-40B4-BE49-F238E27FC236}">
                      <a16:creationId xmlns:a16="http://schemas.microsoft.com/office/drawing/2014/main" id="{CF6AF325-1D14-B6CA-BEEF-F36F6C62B65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pic>
            <p:nvPicPr>
              <p:cNvPr id="164" name="Gráfico 163" descr="Hombre">
                <a:extLst>
                  <a:ext uri="{FF2B5EF4-FFF2-40B4-BE49-F238E27FC236}">
                    <a16:creationId xmlns:a16="http://schemas.microsoft.com/office/drawing/2014/main" id="{E35C2DAA-F241-1E1F-6496-90636848E5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6796" y="2554609"/>
                <a:ext cx="359528" cy="359528"/>
              </a:xfrm>
              <a:prstGeom prst="rect">
                <a:avLst/>
              </a:prstGeom>
            </p:spPr>
          </p:pic>
          <p:pic>
            <p:nvPicPr>
              <p:cNvPr id="166" name="Gráfico 165" descr="Mujer">
                <a:extLst>
                  <a:ext uri="{FF2B5EF4-FFF2-40B4-BE49-F238E27FC236}">
                    <a16:creationId xmlns:a16="http://schemas.microsoft.com/office/drawing/2014/main" id="{7EF13E03-993A-B01F-F867-2F19D77240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8135" y="2553566"/>
                <a:ext cx="359528" cy="359528"/>
              </a:xfrm>
              <a:prstGeom prst="rect">
                <a:avLst/>
              </a:prstGeom>
            </p:spPr>
          </p:pic>
          <p:pic>
            <p:nvPicPr>
              <p:cNvPr id="168" name="Gráfico 167" descr="Casa">
                <a:extLst>
                  <a:ext uri="{FF2B5EF4-FFF2-40B4-BE49-F238E27FC236}">
                    <a16:creationId xmlns:a16="http://schemas.microsoft.com/office/drawing/2014/main" id="{D4A1A4C2-FB8B-3D9F-C30B-31FCAAE9EC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8422" y="1859138"/>
                <a:ext cx="281372" cy="281372"/>
              </a:xfrm>
              <a:prstGeom prst="rect">
                <a:avLst/>
              </a:prstGeom>
            </p:spPr>
          </p:pic>
          <p:pic>
            <p:nvPicPr>
              <p:cNvPr id="170" name="Gráfico 169" descr="Ciudad">
                <a:extLst>
                  <a:ext uri="{FF2B5EF4-FFF2-40B4-BE49-F238E27FC236}">
                    <a16:creationId xmlns:a16="http://schemas.microsoft.com/office/drawing/2014/main" id="{0EBBC525-D72E-CC0A-0936-3EF36621EE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1695" y="1886729"/>
                <a:ext cx="278749" cy="278749"/>
              </a:xfrm>
              <a:prstGeom prst="rect">
                <a:avLst/>
              </a:prstGeom>
            </p:spPr>
          </p:pic>
        </p:grpSp>
      </p:grpSp>
      <p:sp>
        <p:nvSpPr>
          <p:cNvPr id="67" name="Rectángulo 66">
            <a:extLst>
              <a:ext uri="{FF2B5EF4-FFF2-40B4-BE49-F238E27FC236}">
                <a16:creationId xmlns:a16="http://schemas.microsoft.com/office/drawing/2014/main" id="{31F3EF45-FDBE-6461-8C2E-484175D54F8B}"/>
              </a:ext>
            </a:extLst>
          </p:cNvPr>
          <p:cNvSpPr/>
          <p:nvPr/>
        </p:nvSpPr>
        <p:spPr>
          <a:xfrm>
            <a:off x="7919241" y="-15324"/>
            <a:ext cx="4276489" cy="6873324"/>
          </a:xfrm>
          <a:prstGeom prst="rect">
            <a:avLst/>
          </a:prstGeom>
          <a:gradFill flip="none" rotWithShape="1">
            <a:gsLst>
              <a:gs pos="3670">
                <a:schemeClr val="bg1"/>
              </a:gs>
              <a:gs pos="46000">
                <a:schemeClr val="accent1">
                  <a:lumMod val="5000"/>
                  <a:lumOff val="95000"/>
                </a:schemeClr>
              </a:gs>
              <a:gs pos="100000">
                <a:schemeClr val="bg1">
                  <a:lumMod val="85000"/>
                </a:schemeClr>
              </a:gs>
            </a:gsLst>
            <a:lin ang="5400000" scaled="1"/>
            <a:tileRect/>
          </a:gradFill>
          <a:ln>
            <a:noFill/>
          </a:ln>
          <a:effectLst>
            <a:outerShdw blurRad="3175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06428" y="6274656"/>
            <a:ext cx="2693198" cy="553998"/>
          </a:xfrm>
          <a:prstGeom prst="rect">
            <a:avLst/>
          </a:prstGeom>
        </p:spPr>
      </p:pic>
      <p:pic>
        <p:nvPicPr>
          <p:cNvPr id="8" name="Imagen 7">
            <a:extLst>
              <a:ext uri="{FF2B5EF4-FFF2-40B4-BE49-F238E27FC236}">
                <a16:creationId xmlns:a16="http://schemas.microsoft.com/office/drawing/2014/main" id="{4B06B3F5-720C-1228-B0F4-F5F0C7901321}"/>
              </a:ext>
            </a:extLst>
          </p:cNvPr>
          <p:cNvPicPr>
            <a:picLocks noChangeAspect="1"/>
          </p:cNvPicPr>
          <p:nvPr/>
        </p:nvPicPr>
        <p:blipFill>
          <a:blip r:embed="rId14"/>
          <a:stretch>
            <a:fillRect/>
          </a:stretch>
        </p:blipFill>
        <p:spPr>
          <a:xfrm>
            <a:off x="-10059163" y="-1118399"/>
            <a:ext cx="2450826" cy="2450826"/>
          </a:xfrm>
          <a:prstGeom prst="rect">
            <a:avLst/>
          </a:prstGeom>
        </p:spPr>
      </p:pic>
      <p:pic>
        <p:nvPicPr>
          <p:cNvPr id="10" name="Imagen 9">
            <a:extLst>
              <a:ext uri="{FF2B5EF4-FFF2-40B4-BE49-F238E27FC236}">
                <a16:creationId xmlns:a16="http://schemas.microsoft.com/office/drawing/2014/main" id="{7E58C6DD-79DD-D4CC-1C36-D9E630478AFE}"/>
              </a:ext>
            </a:extLst>
          </p:cNvPr>
          <p:cNvPicPr>
            <a:picLocks noChangeAspect="1"/>
          </p:cNvPicPr>
          <p:nvPr/>
        </p:nvPicPr>
        <p:blipFill>
          <a:blip r:embed="rId15"/>
          <a:stretch>
            <a:fillRect/>
          </a:stretch>
        </p:blipFill>
        <p:spPr>
          <a:xfrm>
            <a:off x="-3868702" y="-2141854"/>
            <a:ext cx="2450826" cy="2450826"/>
          </a:xfrm>
          <a:prstGeom prst="rect">
            <a:avLst/>
          </a:prstGeom>
        </p:spPr>
      </p:pic>
      <p:pic>
        <p:nvPicPr>
          <p:cNvPr id="12" name="Imagen 11">
            <a:extLst>
              <a:ext uri="{FF2B5EF4-FFF2-40B4-BE49-F238E27FC236}">
                <a16:creationId xmlns:a16="http://schemas.microsoft.com/office/drawing/2014/main" id="{DF622C9B-A646-AA46-84DA-ED6DB0F3A08C}"/>
              </a:ext>
            </a:extLst>
          </p:cNvPr>
          <p:cNvPicPr>
            <a:picLocks noChangeAspect="1"/>
          </p:cNvPicPr>
          <p:nvPr/>
        </p:nvPicPr>
        <p:blipFill>
          <a:blip r:embed="rId16"/>
          <a:stretch>
            <a:fillRect/>
          </a:stretch>
        </p:blipFill>
        <p:spPr>
          <a:xfrm>
            <a:off x="-9759163" y="-818399"/>
            <a:ext cx="2450826" cy="2450826"/>
          </a:xfrm>
          <a:prstGeom prst="rect">
            <a:avLst/>
          </a:prstGeom>
        </p:spPr>
      </p:pic>
      <p:pic>
        <p:nvPicPr>
          <p:cNvPr id="16" name="Imagen 15">
            <a:extLst>
              <a:ext uri="{FF2B5EF4-FFF2-40B4-BE49-F238E27FC236}">
                <a16:creationId xmlns:a16="http://schemas.microsoft.com/office/drawing/2014/main" id="{28C5E817-4CCA-6CD8-2345-953D173B3EE1}"/>
              </a:ext>
            </a:extLst>
          </p:cNvPr>
          <p:cNvPicPr>
            <a:picLocks noChangeAspect="1"/>
          </p:cNvPicPr>
          <p:nvPr/>
        </p:nvPicPr>
        <p:blipFill>
          <a:blip r:embed="rId17"/>
          <a:stretch>
            <a:fillRect/>
          </a:stretch>
        </p:blipFill>
        <p:spPr>
          <a:xfrm>
            <a:off x="-9609163" y="-668399"/>
            <a:ext cx="2450826" cy="2450826"/>
          </a:xfrm>
          <a:prstGeom prst="rect">
            <a:avLst/>
          </a:prstGeom>
        </p:spPr>
      </p:pic>
      <p:pic>
        <p:nvPicPr>
          <p:cNvPr id="18" name="Imagen 17">
            <a:extLst>
              <a:ext uri="{FF2B5EF4-FFF2-40B4-BE49-F238E27FC236}">
                <a16:creationId xmlns:a16="http://schemas.microsoft.com/office/drawing/2014/main" id="{E6C45844-FF1E-36FE-6B24-C79A056BAE97}"/>
              </a:ext>
            </a:extLst>
          </p:cNvPr>
          <p:cNvPicPr>
            <a:picLocks noChangeAspect="1"/>
          </p:cNvPicPr>
          <p:nvPr/>
        </p:nvPicPr>
        <p:blipFill>
          <a:blip r:embed="rId18"/>
          <a:stretch>
            <a:fillRect/>
          </a:stretch>
        </p:blipFill>
        <p:spPr>
          <a:xfrm>
            <a:off x="-9459163" y="-518399"/>
            <a:ext cx="2450826" cy="2450826"/>
          </a:xfrm>
          <a:prstGeom prst="rect">
            <a:avLst/>
          </a:prstGeom>
        </p:spPr>
      </p:pic>
      <p:pic>
        <p:nvPicPr>
          <p:cNvPr id="28" name="Imagen 27">
            <a:extLst>
              <a:ext uri="{FF2B5EF4-FFF2-40B4-BE49-F238E27FC236}">
                <a16:creationId xmlns:a16="http://schemas.microsoft.com/office/drawing/2014/main" id="{DB2B959B-D23F-B666-056A-05AF7CA75002}"/>
              </a:ext>
            </a:extLst>
          </p:cNvPr>
          <p:cNvPicPr>
            <a:picLocks noChangeAspect="1"/>
          </p:cNvPicPr>
          <p:nvPr/>
        </p:nvPicPr>
        <p:blipFill>
          <a:blip r:embed="rId19"/>
          <a:stretch>
            <a:fillRect/>
          </a:stretch>
        </p:blipFill>
        <p:spPr>
          <a:xfrm>
            <a:off x="-9309163" y="-368399"/>
            <a:ext cx="2450826" cy="2450826"/>
          </a:xfrm>
          <a:prstGeom prst="rect">
            <a:avLst/>
          </a:prstGeom>
        </p:spPr>
      </p:pic>
      <p:pic>
        <p:nvPicPr>
          <p:cNvPr id="32" name="Imagen 31">
            <a:extLst>
              <a:ext uri="{FF2B5EF4-FFF2-40B4-BE49-F238E27FC236}">
                <a16:creationId xmlns:a16="http://schemas.microsoft.com/office/drawing/2014/main" id="{F347ABBD-7D2A-3BA1-4456-D7BAB89F2D51}"/>
              </a:ext>
            </a:extLst>
          </p:cNvPr>
          <p:cNvPicPr>
            <a:picLocks noChangeAspect="1"/>
          </p:cNvPicPr>
          <p:nvPr/>
        </p:nvPicPr>
        <p:blipFill>
          <a:blip r:embed="rId20"/>
          <a:stretch>
            <a:fillRect/>
          </a:stretch>
        </p:blipFill>
        <p:spPr>
          <a:xfrm>
            <a:off x="-9159163" y="-218399"/>
            <a:ext cx="2450826" cy="2450826"/>
          </a:xfrm>
          <a:prstGeom prst="rect">
            <a:avLst/>
          </a:prstGeom>
        </p:spPr>
      </p:pic>
      <p:pic>
        <p:nvPicPr>
          <p:cNvPr id="39" name="Imagen 38">
            <a:extLst>
              <a:ext uri="{FF2B5EF4-FFF2-40B4-BE49-F238E27FC236}">
                <a16:creationId xmlns:a16="http://schemas.microsoft.com/office/drawing/2014/main" id="{26057B4C-6A6E-24B2-D4F6-8FA4E52CE17D}"/>
              </a:ext>
            </a:extLst>
          </p:cNvPr>
          <p:cNvPicPr>
            <a:picLocks noChangeAspect="1"/>
          </p:cNvPicPr>
          <p:nvPr/>
        </p:nvPicPr>
        <p:blipFill>
          <a:blip r:embed="rId21"/>
          <a:stretch>
            <a:fillRect/>
          </a:stretch>
        </p:blipFill>
        <p:spPr>
          <a:xfrm>
            <a:off x="-9009163" y="-68399"/>
            <a:ext cx="2450826" cy="2450826"/>
          </a:xfrm>
          <a:prstGeom prst="rect">
            <a:avLst/>
          </a:prstGeom>
        </p:spPr>
      </p:pic>
      <p:pic>
        <p:nvPicPr>
          <p:cNvPr id="42" name="Imagen 41">
            <a:extLst>
              <a:ext uri="{FF2B5EF4-FFF2-40B4-BE49-F238E27FC236}">
                <a16:creationId xmlns:a16="http://schemas.microsoft.com/office/drawing/2014/main" id="{B34A3EB7-1120-B97D-94FB-38139387CFE9}"/>
              </a:ext>
            </a:extLst>
          </p:cNvPr>
          <p:cNvPicPr>
            <a:picLocks noChangeAspect="1"/>
          </p:cNvPicPr>
          <p:nvPr/>
        </p:nvPicPr>
        <p:blipFill>
          <a:blip r:embed="rId22"/>
          <a:stretch>
            <a:fillRect/>
          </a:stretch>
        </p:blipFill>
        <p:spPr>
          <a:xfrm>
            <a:off x="-8859163" y="81601"/>
            <a:ext cx="2450826" cy="2450826"/>
          </a:xfrm>
          <a:prstGeom prst="rect">
            <a:avLst/>
          </a:prstGeom>
        </p:spPr>
      </p:pic>
      <p:pic>
        <p:nvPicPr>
          <p:cNvPr id="44" name="Imagen 43">
            <a:extLst>
              <a:ext uri="{FF2B5EF4-FFF2-40B4-BE49-F238E27FC236}">
                <a16:creationId xmlns:a16="http://schemas.microsoft.com/office/drawing/2014/main" id="{1F516AF4-4CC8-B7BC-8FC8-5A6309E88A21}"/>
              </a:ext>
            </a:extLst>
          </p:cNvPr>
          <p:cNvPicPr>
            <a:picLocks noChangeAspect="1"/>
          </p:cNvPicPr>
          <p:nvPr/>
        </p:nvPicPr>
        <p:blipFill>
          <a:blip r:embed="rId23"/>
          <a:stretch>
            <a:fillRect/>
          </a:stretch>
        </p:blipFill>
        <p:spPr>
          <a:xfrm>
            <a:off x="-8709163" y="231601"/>
            <a:ext cx="2450826" cy="2450826"/>
          </a:xfrm>
          <a:prstGeom prst="rect">
            <a:avLst/>
          </a:prstGeom>
        </p:spPr>
      </p:pic>
      <p:pic>
        <p:nvPicPr>
          <p:cNvPr id="48" name="Imagen 47">
            <a:extLst>
              <a:ext uri="{FF2B5EF4-FFF2-40B4-BE49-F238E27FC236}">
                <a16:creationId xmlns:a16="http://schemas.microsoft.com/office/drawing/2014/main" id="{D7DAAC89-5832-AB34-72E7-520248691CC2}"/>
              </a:ext>
            </a:extLst>
          </p:cNvPr>
          <p:cNvPicPr>
            <a:picLocks noChangeAspect="1"/>
          </p:cNvPicPr>
          <p:nvPr/>
        </p:nvPicPr>
        <p:blipFill>
          <a:blip r:embed="rId24"/>
          <a:stretch>
            <a:fillRect/>
          </a:stretch>
        </p:blipFill>
        <p:spPr>
          <a:xfrm>
            <a:off x="-8559163" y="381601"/>
            <a:ext cx="2450826" cy="2450826"/>
          </a:xfrm>
          <a:prstGeom prst="rect">
            <a:avLst/>
          </a:prstGeom>
        </p:spPr>
      </p:pic>
      <p:pic>
        <p:nvPicPr>
          <p:cNvPr id="52" name="Imagen 51">
            <a:extLst>
              <a:ext uri="{FF2B5EF4-FFF2-40B4-BE49-F238E27FC236}">
                <a16:creationId xmlns:a16="http://schemas.microsoft.com/office/drawing/2014/main" id="{5A92D35B-D3FD-EA5E-E84F-39E5127401BB}"/>
              </a:ext>
            </a:extLst>
          </p:cNvPr>
          <p:cNvPicPr>
            <a:picLocks noChangeAspect="1"/>
          </p:cNvPicPr>
          <p:nvPr/>
        </p:nvPicPr>
        <p:blipFill>
          <a:blip r:embed="rId25"/>
          <a:stretch>
            <a:fillRect/>
          </a:stretch>
        </p:blipFill>
        <p:spPr>
          <a:xfrm>
            <a:off x="-8409163" y="531601"/>
            <a:ext cx="2450826" cy="2450826"/>
          </a:xfrm>
          <a:prstGeom prst="rect">
            <a:avLst/>
          </a:prstGeom>
        </p:spPr>
      </p:pic>
      <p:pic>
        <p:nvPicPr>
          <p:cNvPr id="57" name="Imagen 56">
            <a:extLst>
              <a:ext uri="{FF2B5EF4-FFF2-40B4-BE49-F238E27FC236}">
                <a16:creationId xmlns:a16="http://schemas.microsoft.com/office/drawing/2014/main" id="{93D55257-3E6A-9F0B-AB3A-7F4787661FC4}"/>
              </a:ext>
            </a:extLst>
          </p:cNvPr>
          <p:cNvPicPr>
            <a:picLocks noChangeAspect="1"/>
          </p:cNvPicPr>
          <p:nvPr/>
        </p:nvPicPr>
        <p:blipFill>
          <a:blip r:embed="rId26"/>
          <a:stretch>
            <a:fillRect/>
          </a:stretch>
        </p:blipFill>
        <p:spPr>
          <a:xfrm>
            <a:off x="-3667726" y="631674"/>
            <a:ext cx="2450826" cy="2450826"/>
          </a:xfrm>
          <a:prstGeom prst="rect">
            <a:avLst/>
          </a:prstGeom>
        </p:spPr>
      </p:pic>
      <p:pic>
        <p:nvPicPr>
          <p:cNvPr id="59" name="Imagen 58">
            <a:extLst>
              <a:ext uri="{FF2B5EF4-FFF2-40B4-BE49-F238E27FC236}">
                <a16:creationId xmlns:a16="http://schemas.microsoft.com/office/drawing/2014/main" id="{B0E06DA4-074F-7725-1D03-96E213ADDB94}"/>
              </a:ext>
            </a:extLst>
          </p:cNvPr>
          <p:cNvPicPr>
            <a:picLocks noChangeAspect="1"/>
          </p:cNvPicPr>
          <p:nvPr/>
        </p:nvPicPr>
        <p:blipFill>
          <a:blip r:embed="rId27"/>
          <a:stretch>
            <a:fillRect/>
          </a:stretch>
        </p:blipFill>
        <p:spPr>
          <a:xfrm>
            <a:off x="-8109163" y="831601"/>
            <a:ext cx="2450826" cy="2450826"/>
          </a:xfrm>
          <a:prstGeom prst="rect">
            <a:avLst/>
          </a:prstGeom>
        </p:spPr>
      </p:pic>
      <p:pic>
        <p:nvPicPr>
          <p:cNvPr id="61" name="Imagen 60">
            <a:extLst>
              <a:ext uri="{FF2B5EF4-FFF2-40B4-BE49-F238E27FC236}">
                <a16:creationId xmlns:a16="http://schemas.microsoft.com/office/drawing/2014/main" id="{71B6EF40-0CCC-D7A9-150E-1411FFAB0878}"/>
              </a:ext>
            </a:extLst>
          </p:cNvPr>
          <p:cNvPicPr>
            <a:picLocks noChangeAspect="1"/>
          </p:cNvPicPr>
          <p:nvPr/>
        </p:nvPicPr>
        <p:blipFill>
          <a:blip r:embed="rId28"/>
          <a:stretch>
            <a:fillRect/>
          </a:stretch>
        </p:blipFill>
        <p:spPr>
          <a:xfrm>
            <a:off x="-7959163" y="981601"/>
            <a:ext cx="2450826" cy="2450826"/>
          </a:xfrm>
          <a:prstGeom prst="rect">
            <a:avLst/>
          </a:prstGeom>
        </p:spPr>
      </p:pic>
      <p:pic>
        <p:nvPicPr>
          <p:cNvPr id="63" name="Imagen 62">
            <a:extLst>
              <a:ext uri="{FF2B5EF4-FFF2-40B4-BE49-F238E27FC236}">
                <a16:creationId xmlns:a16="http://schemas.microsoft.com/office/drawing/2014/main" id="{A7CA8932-20B5-63B7-B8D2-335C8C37CD91}"/>
              </a:ext>
            </a:extLst>
          </p:cNvPr>
          <p:cNvPicPr>
            <a:picLocks noChangeAspect="1"/>
          </p:cNvPicPr>
          <p:nvPr/>
        </p:nvPicPr>
        <p:blipFill>
          <a:blip r:embed="rId29"/>
          <a:stretch>
            <a:fillRect/>
          </a:stretch>
        </p:blipFill>
        <p:spPr>
          <a:xfrm>
            <a:off x="-3904186" y="3342181"/>
            <a:ext cx="2450826" cy="2450826"/>
          </a:xfrm>
          <a:prstGeom prst="rect">
            <a:avLst/>
          </a:prstGeom>
        </p:spPr>
      </p:pic>
      <p:pic>
        <p:nvPicPr>
          <p:cNvPr id="65" name="Imagen 64">
            <a:extLst>
              <a:ext uri="{FF2B5EF4-FFF2-40B4-BE49-F238E27FC236}">
                <a16:creationId xmlns:a16="http://schemas.microsoft.com/office/drawing/2014/main" id="{B62B8E68-60F6-ADBE-D5F5-688510AFE960}"/>
              </a:ext>
            </a:extLst>
          </p:cNvPr>
          <p:cNvPicPr>
            <a:picLocks noChangeAspect="1"/>
          </p:cNvPicPr>
          <p:nvPr/>
        </p:nvPicPr>
        <p:blipFill>
          <a:blip r:embed="rId30"/>
          <a:stretch>
            <a:fillRect/>
          </a:stretch>
        </p:blipFill>
        <p:spPr>
          <a:xfrm>
            <a:off x="-4895414" y="5538522"/>
            <a:ext cx="2450826" cy="2450826"/>
          </a:xfrm>
          <a:prstGeom prst="rect">
            <a:avLst/>
          </a:prstGeom>
        </p:spPr>
      </p:pic>
      <p:sp>
        <p:nvSpPr>
          <p:cNvPr id="178" name="CuadroTexto 177">
            <a:extLst>
              <a:ext uri="{FF2B5EF4-FFF2-40B4-BE49-F238E27FC236}">
                <a16:creationId xmlns:a16="http://schemas.microsoft.com/office/drawing/2014/main" id="{61661AFB-96C3-46ED-97AF-DDCB070BABD2}"/>
              </a:ext>
            </a:extLst>
          </p:cNvPr>
          <p:cNvSpPr txBox="1"/>
          <p:nvPr/>
        </p:nvSpPr>
        <p:spPr>
          <a:xfrm>
            <a:off x="8514643" y="1566205"/>
            <a:ext cx="3313541" cy="4580741"/>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193.867 niños y niñas en periodo de gestación y menores de 2 años tienen al día sus controles prenatales, sus controles de niño sano (temas nutricionales), su inscripción de nacimiento en el registro civil.</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6.982 productores participantes en 335 Circuitos Alternativos de Comercialización (CIALCO) para la negociación y venta directa de productos de la Agricultura Familiar Campesina (AFC).</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427 productores autorizados con el uso del Sello Agricultura Familiar Campesina (AFC).</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6.887 productores beneficiados mediante la entrega de 21.192 paquetes tecnológicos de semillas certificada y asistencia técnica.</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1.871 productores beneficiarios del riego parcelario para el mejoramiento de producción de los cultivos no tradicionales.</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0,53 kg más de peso y 1,38 cm más de talla, tienen los niños de un año de edad que asisten a los Centros de Desarrollo Infantil.</a:t>
            </a:r>
          </a:p>
        </p:txBody>
      </p:sp>
      <p:pic>
        <p:nvPicPr>
          <p:cNvPr id="181" name="Imagen 180">
            <a:extLst>
              <a:ext uri="{FF2B5EF4-FFF2-40B4-BE49-F238E27FC236}">
                <a16:creationId xmlns:a16="http://schemas.microsoft.com/office/drawing/2014/main" id="{E9D0C863-7981-4845-A7CF-B06B76EFEABA}"/>
              </a:ext>
            </a:extLst>
          </p:cNvPr>
          <p:cNvPicPr>
            <a:picLocks noChangeAspect="1"/>
          </p:cNvPicPr>
          <p:nvPr/>
        </p:nvPicPr>
        <p:blipFill>
          <a:blip r:embed="rId31"/>
          <a:stretch>
            <a:fillRect/>
          </a:stretch>
        </p:blipFill>
        <p:spPr>
          <a:xfrm>
            <a:off x="8062614" y="1776310"/>
            <a:ext cx="457200" cy="457200"/>
          </a:xfrm>
          <a:prstGeom prst="rect">
            <a:avLst/>
          </a:prstGeom>
        </p:spPr>
      </p:pic>
      <p:pic>
        <p:nvPicPr>
          <p:cNvPr id="182" name="Imagen 181">
            <a:extLst>
              <a:ext uri="{FF2B5EF4-FFF2-40B4-BE49-F238E27FC236}">
                <a16:creationId xmlns:a16="http://schemas.microsoft.com/office/drawing/2014/main" id="{6F2CCDE5-B4B3-421A-AB54-EE15F6E41253}"/>
              </a:ext>
            </a:extLst>
          </p:cNvPr>
          <p:cNvPicPr>
            <a:picLocks noChangeAspect="1"/>
          </p:cNvPicPr>
          <p:nvPr/>
        </p:nvPicPr>
        <p:blipFill>
          <a:blip r:embed="rId32"/>
          <a:stretch>
            <a:fillRect/>
          </a:stretch>
        </p:blipFill>
        <p:spPr>
          <a:xfrm>
            <a:off x="8062614" y="2769273"/>
            <a:ext cx="457200" cy="457200"/>
          </a:xfrm>
          <a:prstGeom prst="rect">
            <a:avLst/>
          </a:prstGeom>
        </p:spPr>
      </p:pic>
      <p:pic>
        <p:nvPicPr>
          <p:cNvPr id="183" name="Imagen 182">
            <a:extLst>
              <a:ext uri="{FF2B5EF4-FFF2-40B4-BE49-F238E27FC236}">
                <a16:creationId xmlns:a16="http://schemas.microsoft.com/office/drawing/2014/main" id="{6629A885-CD61-443A-83C8-1784B8F6A9E3}"/>
              </a:ext>
            </a:extLst>
          </p:cNvPr>
          <p:cNvPicPr>
            <a:picLocks noChangeAspect="1"/>
          </p:cNvPicPr>
          <p:nvPr/>
        </p:nvPicPr>
        <p:blipFill>
          <a:blip r:embed="rId33"/>
          <a:stretch>
            <a:fillRect/>
          </a:stretch>
        </p:blipFill>
        <p:spPr>
          <a:xfrm>
            <a:off x="8062614" y="3476856"/>
            <a:ext cx="457200" cy="457200"/>
          </a:xfrm>
          <a:prstGeom prst="rect">
            <a:avLst/>
          </a:prstGeom>
        </p:spPr>
      </p:pic>
      <p:pic>
        <p:nvPicPr>
          <p:cNvPr id="184" name="Imagen 183">
            <a:extLst>
              <a:ext uri="{FF2B5EF4-FFF2-40B4-BE49-F238E27FC236}">
                <a16:creationId xmlns:a16="http://schemas.microsoft.com/office/drawing/2014/main" id="{91E46ED6-0B84-4A72-8DC5-7A40D3C58DC1}"/>
              </a:ext>
            </a:extLst>
          </p:cNvPr>
          <p:cNvPicPr>
            <a:picLocks noChangeAspect="1"/>
          </p:cNvPicPr>
          <p:nvPr/>
        </p:nvPicPr>
        <p:blipFill>
          <a:blip r:embed="rId34"/>
          <a:stretch>
            <a:fillRect/>
          </a:stretch>
        </p:blipFill>
        <p:spPr>
          <a:xfrm>
            <a:off x="8062614" y="4095583"/>
            <a:ext cx="457200" cy="457200"/>
          </a:xfrm>
          <a:prstGeom prst="rect">
            <a:avLst/>
          </a:prstGeom>
        </p:spPr>
      </p:pic>
      <p:pic>
        <p:nvPicPr>
          <p:cNvPr id="185" name="Imagen 184">
            <a:extLst>
              <a:ext uri="{FF2B5EF4-FFF2-40B4-BE49-F238E27FC236}">
                <a16:creationId xmlns:a16="http://schemas.microsoft.com/office/drawing/2014/main" id="{7B6A1114-1839-40E1-8B40-4469E9CCE6CF}"/>
              </a:ext>
            </a:extLst>
          </p:cNvPr>
          <p:cNvPicPr>
            <a:picLocks noChangeAspect="1"/>
          </p:cNvPicPr>
          <p:nvPr/>
        </p:nvPicPr>
        <p:blipFill>
          <a:blip r:embed="rId35"/>
          <a:stretch>
            <a:fillRect/>
          </a:stretch>
        </p:blipFill>
        <p:spPr>
          <a:xfrm>
            <a:off x="8062614" y="4849233"/>
            <a:ext cx="457200" cy="457200"/>
          </a:xfrm>
          <a:prstGeom prst="rect">
            <a:avLst/>
          </a:prstGeom>
        </p:spPr>
      </p:pic>
      <p:pic>
        <p:nvPicPr>
          <p:cNvPr id="186" name="Imagen 185">
            <a:extLst>
              <a:ext uri="{FF2B5EF4-FFF2-40B4-BE49-F238E27FC236}">
                <a16:creationId xmlns:a16="http://schemas.microsoft.com/office/drawing/2014/main" id="{F0A53AEF-AB70-45D4-B050-8850F2ADC633}"/>
              </a:ext>
            </a:extLst>
          </p:cNvPr>
          <p:cNvPicPr>
            <a:picLocks noChangeAspect="1"/>
          </p:cNvPicPr>
          <p:nvPr/>
        </p:nvPicPr>
        <p:blipFill>
          <a:blip r:embed="rId36"/>
          <a:stretch>
            <a:fillRect/>
          </a:stretch>
        </p:blipFill>
        <p:spPr>
          <a:xfrm>
            <a:off x="8062614" y="5555955"/>
            <a:ext cx="457200" cy="457200"/>
          </a:xfrm>
          <a:prstGeom prst="rect">
            <a:avLst/>
          </a:prstGeom>
        </p:spPr>
      </p:pic>
      <p:sp>
        <p:nvSpPr>
          <p:cNvPr id="187" name="Google Shape;94;p4">
            <a:extLst>
              <a:ext uri="{FF2B5EF4-FFF2-40B4-BE49-F238E27FC236}">
                <a16:creationId xmlns:a16="http://schemas.microsoft.com/office/drawing/2014/main" id="{A5446A01-56E0-473A-B91C-01AE90E08EA5}"/>
              </a:ext>
            </a:extLst>
          </p:cNvPr>
          <p:cNvSpPr txBox="1"/>
          <p:nvPr/>
        </p:nvSpPr>
        <p:spPr>
          <a:xfrm>
            <a:off x="8094309" y="1103276"/>
            <a:ext cx="3794290" cy="390892"/>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Logros</a:t>
            </a:r>
          </a:p>
        </p:txBody>
      </p:sp>
      <p:grpSp>
        <p:nvGrpSpPr>
          <p:cNvPr id="13" name="Grupo 12">
            <a:extLst>
              <a:ext uri="{FF2B5EF4-FFF2-40B4-BE49-F238E27FC236}">
                <a16:creationId xmlns:a16="http://schemas.microsoft.com/office/drawing/2014/main" id="{14DCF04C-BDD8-8D2D-DEEA-78CC1B10BAF4}"/>
              </a:ext>
            </a:extLst>
          </p:cNvPr>
          <p:cNvGrpSpPr/>
          <p:nvPr/>
        </p:nvGrpSpPr>
        <p:grpSpPr>
          <a:xfrm>
            <a:off x="921428" y="-15324"/>
            <a:ext cx="11270572" cy="1483125"/>
            <a:chOff x="940478" y="-15324"/>
            <a:chExt cx="11270572" cy="1483126"/>
          </a:xfrm>
          <a:solidFill>
            <a:srgbClr val="DDA83A"/>
          </a:solidFill>
        </p:grpSpPr>
        <p:sp>
          <p:nvSpPr>
            <p:cNvPr id="14" name="Rectángulo 13">
              <a:extLst>
                <a:ext uri="{FF2B5EF4-FFF2-40B4-BE49-F238E27FC236}">
                  <a16:creationId xmlns:a16="http://schemas.microsoft.com/office/drawing/2014/main" id="{DF4A4B9C-A31F-4F32-B9B0-B74D6DF1AD7F}"/>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Luna 14">
              <a:extLst>
                <a:ext uri="{FF2B5EF4-FFF2-40B4-BE49-F238E27FC236}">
                  <a16:creationId xmlns:a16="http://schemas.microsoft.com/office/drawing/2014/main" id="{625190FD-52DE-6806-23C5-B544C972D648}"/>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7" name="Google Shape;62;p14">
            <a:extLst>
              <a:ext uri="{FF2B5EF4-FFF2-40B4-BE49-F238E27FC236}">
                <a16:creationId xmlns:a16="http://schemas.microsoft.com/office/drawing/2014/main" id="{A25567FA-51F9-03FA-F6DA-953A341E5596}"/>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Resultados de indicadores</a:t>
            </a:r>
          </a:p>
        </p:txBody>
      </p:sp>
      <p:pic>
        <p:nvPicPr>
          <p:cNvPr id="19" name="Imagen 18">
            <a:extLst>
              <a:ext uri="{FF2B5EF4-FFF2-40B4-BE49-F238E27FC236}">
                <a16:creationId xmlns:a16="http://schemas.microsoft.com/office/drawing/2014/main" id="{E6943BEC-267E-22AC-530D-84553A40F996}"/>
              </a:ext>
            </a:extLst>
          </p:cNvPr>
          <p:cNvPicPr>
            <a:picLocks noChangeAspect="1"/>
          </p:cNvPicPr>
          <p:nvPr/>
        </p:nvPicPr>
        <p:blipFill rotWithShape="1">
          <a:blip r:embed="rId37">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sp>
        <p:nvSpPr>
          <p:cNvPr id="20" name="CuadroTexto 19">
            <a:extLst>
              <a:ext uri="{FF2B5EF4-FFF2-40B4-BE49-F238E27FC236}">
                <a16:creationId xmlns:a16="http://schemas.microsoft.com/office/drawing/2014/main" id="{137B346B-033F-90AC-AF97-4C8974414883}"/>
              </a:ext>
            </a:extLst>
          </p:cNvPr>
          <p:cNvSpPr txBox="1"/>
          <p:nvPr/>
        </p:nvSpPr>
        <p:spPr>
          <a:xfrm>
            <a:off x="18656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177" name="Imagen 176">
            <a:extLst>
              <a:ext uri="{FF2B5EF4-FFF2-40B4-BE49-F238E27FC236}">
                <a16:creationId xmlns:a16="http://schemas.microsoft.com/office/drawing/2014/main" id="{AA022EE8-0972-40F9-BBBB-96EF149A0894}"/>
              </a:ext>
            </a:extLst>
          </p:cNvPr>
          <p:cNvPicPr>
            <a:picLocks noChangeAspect="1"/>
          </p:cNvPicPr>
          <p:nvPr/>
        </p:nvPicPr>
        <p:blipFill>
          <a:blip r:embed="rId15"/>
          <a:stretch>
            <a:fillRect/>
          </a:stretch>
        </p:blipFill>
        <p:spPr>
          <a:xfrm>
            <a:off x="-21985" y="-19988"/>
            <a:ext cx="1634400" cy="1634400"/>
          </a:xfrm>
          <a:prstGeom prst="rect">
            <a:avLst/>
          </a:prstGeom>
          <a:effectLst>
            <a:outerShdw blurRad="177800" dist="38100" dir="2700000" algn="ctr" rotWithShape="0">
              <a:srgbClr val="000000">
                <a:alpha val="40000"/>
              </a:srgbClr>
            </a:outerShdw>
          </a:effectLst>
        </p:spPr>
      </p:pic>
      <p:pic>
        <p:nvPicPr>
          <p:cNvPr id="167" name="Imagen 166">
            <a:extLst>
              <a:ext uri="{FF2B5EF4-FFF2-40B4-BE49-F238E27FC236}">
                <a16:creationId xmlns:a16="http://schemas.microsoft.com/office/drawing/2014/main" id="{6E0190DD-843B-4E5B-9497-C5CCE2554B27}"/>
              </a:ext>
            </a:extLst>
          </p:cNvPr>
          <p:cNvPicPr>
            <a:picLocks noChangeAspect="1"/>
          </p:cNvPicPr>
          <p:nvPr/>
        </p:nvPicPr>
        <p:blipFill rotWithShape="1">
          <a:blip r:embed="rId38"/>
          <a:srcRect t="10946" b="21705"/>
          <a:stretch/>
        </p:blipFill>
        <p:spPr>
          <a:xfrm>
            <a:off x="4931767" y="767028"/>
            <a:ext cx="2181600" cy="661926"/>
          </a:xfrm>
          <a:prstGeom prst="rect">
            <a:avLst/>
          </a:prstGeom>
        </p:spPr>
      </p:pic>
    </p:spTree>
    <p:extLst>
      <p:ext uri="{BB962C8B-B14F-4D97-AF65-F5344CB8AC3E}">
        <p14:creationId xmlns:p14="http://schemas.microsoft.com/office/powerpoint/2010/main" val="26524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ppt_x"/>
                                          </p:val>
                                        </p:tav>
                                        <p:tav tm="100000">
                                          <p:val>
                                            <p:strVal val="#ppt_x"/>
                                          </p:val>
                                        </p:tav>
                                      </p:tavLst>
                                    </p:anim>
                                    <p:anim calcmode="lin" valueType="num">
                                      <p:cBhvr additive="base">
                                        <p:cTn id="14"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ppt_x"/>
                                          </p:val>
                                        </p:tav>
                                        <p:tav tm="100000">
                                          <p:val>
                                            <p:strVal val="#ppt_x"/>
                                          </p:val>
                                        </p:tav>
                                      </p:tavLst>
                                    </p:anim>
                                    <p:anim calcmode="lin" valueType="num">
                                      <p:cBhvr additive="base">
                                        <p:cTn id="20"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8"/>
                                        </p:tgtEl>
                                        <p:attrNameLst>
                                          <p:attrName>style.visibility</p:attrName>
                                        </p:attrNameLst>
                                      </p:cBhvr>
                                      <p:to>
                                        <p:strVal val="visible"/>
                                      </p:to>
                                    </p:set>
                                    <p:anim calcmode="lin" valueType="num">
                                      <p:cBhvr additive="base">
                                        <p:cTn id="25" dur="500" fill="hold"/>
                                        <p:tgtEl>
                                          <p:spTgt spid="178"/>
                                        </p:tgtEl>
                                        <p:attrNameLst>
                                          <p:attrName>ppt_x</p:attrName>
                                        </p:attrNameLst>
                                      </p:cBhvr>
                                      <p:tavLst>
                                        <p:tav tm="0">
                                          <p:val>
                                            <p:strVal val="#ppt_x"/>
                                          </p:val>
                                        </p:tav>
                                        <p:tav tm="100000">
                                          <p:val>
                                            <p:strVal val="#ppt_x"/>
                                          </p:val>
                                        </p:tav>
                                      </p:tavLst>
                                    </p:anim>
                                    <p:anim calcmode="lin" valueType="num">
                                      <p:cBhvr additive="base">
                                        <p:cTn id="26" dur="500" fill="hold"/>
                                        <p:tgtEl>
                                          <p:spTgt spid="17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1"/>
                                        </p:tgtEl>
                                        <p:attrNameLst>
                                          <p:attrName>style.visibility</p:attrName>
                                        </p:attrNameLst>
                                      </p:cBhvr>
                                      <p:to>
                                        <p:strVal val="visible"/>
                                      </p:to>
                                    </p:set>
                                    <p:anim calcmode="lin" valueType="num">
                                      <p:cBhvr additive="base">
                                        <p:cTn id="29" dur="500" fill="hold"/>
                                        <p:tgtEl>
                                          <p:spTgt spid="181"/>
                                        </p:tgtEl>
                                        <p:attrNameLst>
                                          <p:attrName>ppt_x</p:attrName>
                                        </p:attrNameLst>
                                      </p:cBhvr>
                                      <p:tavLst>
                                        <p:tav tm="0">
                                          <p:val>
                                            <p:strVal val="#ppt_x"/>
                                          </p:val>
                                        </p:tav>
                                        <p:tav tm="100000">
                                          <p:val>
                                            <p:strVal val="#ppt_x"/>
                                          </p:val>
                                        </p:tav>
                                      </p:tavLst>
                                    </p:anim>
                                    <p:anim calcmode="lin" valueType="num">
                                      <p:cBhvr additive="base">
                                        <p:cTn id="30" dur="500" fill="hold"/>
                                        <p:tgtEl>
                                          <p:spTgt spid="18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2"/>
                                        </p:tgtEl>
                                        <p:attrNameLst>
                                          <p:attrName>style.visibility</p:attrName>
                                        </p:attrNameLst>
                                      </p:cBhvr>
                                      <p:to>
                                        <p:strVal val="visible"/>
                                      </p:to>
                                    </p:set>
                                    <p:anim calcmode="lin" valueType="num">
                                      <p:cBhvr additive="base">
                                        <p:cTn id="33" dur="500" fill="hold"/>
                                        <p:tgtEl>
                                          <p:spTgt spid="182"/>
                                        </p:tgtEl>
                                        <p:attrNameLst>
                                          <p:attrName>ppt_x</p:attrName>
                                        </p:attrNameLst>
                                      </p:cBhvr>
                                      <p:tavLst>
                                        <p:tav tm="0">
                                          <p:val>
                                            <p:strVal val="#ppt_x"/>
                                          </p:val>
                                        </p:tav>
                                        <p:tav tm="100000">
                                          <p:val>
                                            <p:strVal val="#ppt_x"/>
                                          </p:val>
                                        </p:tav>
                                      </p:tavLst>
                                    </p:anim>
                                    <p:anim calcmode="lin" valueType="num">
                                      <p:cBhvr additive="base">
                                        <p:cTn id="34" dur="500" fill="hold"/>
                                        <p:tgtEl>
                                          <p:spTgt spid="1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3"/>
                                        </p:tgtEl>
                                        <p:attrNameLst>
                                          <p:attrName>style.visibility</p:attrName>
                                        </p:attrNameLst>
                                      </p:cBhvr>
                                      <p:to>
                                        <p:strVal val="visible"/>
                                      </p:to>
                                    </p:set>
                                    <p:anim calcmode="lin" valueType="num">
                                      <p:cBhvr additive="base">
                                        <p:cTn id="37" dur="500" fill="hold"/>
                                        <p:tgtEl>
                                          <p:spTgt spid="183"/>
                                        </p:tgtEl>
                                        <p:attrNameLst>
                                          <p:attrName>ppt_x</p:attrName>
                                        </p:attrNameLst>
                                      </p:cBhvr>
                                      <p:tavLst>
                                        <p:tav tm="0">
                                          <p:val>
                                            <p:strVal val="#ppt_x"/>
                                          </p:val>
                                        </p:tav>
                                        <p:tav tm="100000">
                                          <p:val>
                                            <p:strVal val="#ppt_x"/>
                                          </p:val>
                                        </p:tav>
                                      </p:tavLst>
                                    </p:anim>
                                    <p:anim calcmode="lin" valueType="num">
                                      <p:cBhvr additive="base">
                                        <p:cTn id="38" dur="500" fill="hold"/>
                                        <p:tgtEl>
                                          <p:spTgt spid="18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4"/>
                                        </p:tgtEl>
                                        <p:attrNameLst>
                                          <p:attrName>style.visibility</p:attrName>
                                        </p:attrNameLst>
                                      </p:cBhvr>
                                      <p:to>
                                        <p:strVal val="visible"/>
                                      </p:to>
                                    </p:set>
                                    <p:anim calcmode="lin" valueType="num">
                                      <p:cBhvr additive="base">
                                        <p:cTn id="41" dur="500" fill="hold"/>
                                        <p:tgtEl>
                                          <p:spTgt spid="184"/>
                                        </p:tgtEl>
                                        <p:attrNameLst>
                                          <p:attrName>ppt_x</p:attrName>
                                        </p:attrNameLst>
                                      </p:cBhvr>
                                      <p:tavLst>
                                        <p:tav tm="0">
                                          <p:val>
                                            <p:strVal val="#ppt_x"/>
                                          </p:val>
                                        </p:tav>
                                        <p:tav tm="100000">
                                          <p:val>
                                            <p:strVal val="#ppt_x"/>
                                          </p:val>
                                        </p:tav>
                                      </p:tavLst>
                                    </p:anim>
                                    <p:anim calcmode="lin" valueType="num">
                                      <p:cBhvr additive="base">
                                        <p:cTn id="42" dur="500" fill="hold"/>
                                        <p:tgtEl>
                                          <p:spTgt spid="18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5"/>
                                        </p:tgtEl>
                                        <p:attrNameLst>
                                          <p:attrName>style.visibility</p:attrName>
                                        </p:attrNameLst>
                                      </p:cBhvr>
                                      <p:to>
                                        <p:strVal val="visible"/>
                                      </p:to>
                                    </p:set>
                                    <p:anim calcmode="lin" valueType="num">
                                      <p:cBhvr additive="base">
                                        <p:cTn id="45" dur="500" fill="hold"/>
                                        <p:tgtEl>
                                          <p:spTgt spid="185"/>
                                        </p:tgtEl>
                                        <p:attrNameLst>
                                          <p:attrName>ppt_x</p:attrName>
                                        </p:attrNameLst>
                                      </p:cBhvr>
                                      <p:tavLst>
                                        <p:tav tm="0">
                                          <p:val>
                                            <p:strVal val="#ppt_x"/>
                                          </p:val>
                                        </p:tav>
                                        <p:tav tm="100000">
                                          <p:val>
                                            <p:strVal val="#ppt_x"/>
                                          </p:val>
                                        </p:tav>
                                      </p:tavLst>
                                    </p:anim>
                                    <p:anim calcmode="lin" valueType="num">
                                      <p:cBhvr additive="base">
                                        <p:cTn id="46" dur="500" fill="hold"/>
                                        <p:tgtEl>
                                          <p:spTgt spid="1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6"/>
                                        </p:tgtEl>
                                        <p:attrNameLst>
                                          <p:attrName>style.visibility</p:attrName>
                                        </p:attrNameLst>
                                      </p:cBhvr>
                                      <p:to>
                                        <p:strVal val="visible"/>
                                      </p:to>
                                    </p:set>
                                    <p:anim calcmode="lin" valueType="num">
                                      <p:cBhvr additive="base">
                                        <p:cTn id="49" dur="500" fill="hold"/>
                                        <p:tgtEl>
                                          <p:spTgt spid="186"/>
                                        </p:tgtEl>
                                        <p:attrNameLst>
                                          <p:attrName>ppt_x</p:attrName>
                                        </p:attrNameLst>
                                      </p:cBhvr>
                                      <p:tavLst>
                                        <p:tav tm="0">
                                          <p:val>
                                            <p:strVal val="#ppt_x"/>
                                          </p:val>
                                        </p:tav>
                                        <p:tav tm="100000">
                                          <p:val>
                                            <p:strVal val="#ppt_x"/>
                                          </p:val>
                                        </p:tav>
                                      </p:tavLst>
                                    </p:anim>
                                    <p:anim calcmode="lin" valueType="num">
                                      <p:cBhvr additive="base">
                                        <p:cTn id="50" dur="500" fill="hold"/>
                                        <p:tgtEl>
                                          <p:spTgt spid="18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7"/>
                                        </p:tgtEl>
                                        <p:attrNameLst>
                                          <p:attrName>style.visibility</p:attrName>
                                        </p:attrNameLst>
                                      </p:cBhvr>
                                      <p:to>
                                        <p:strVal val="visible"/>
                                      </p:to>
                                    </p:set>
                                    <p:anim calcmode="lin" valueType="num">
                                      <p:cBhvr additive="base">
                                        <p:cTn id="53" dur="500" fill="hold"/>
                                        <p:tgtEl>
                                          <p:spTgt spid="187"/>
                                        </p:tgtEl>
                                        <p:attrNameLst>
                                          <p:attrName>ppt_x</p:attrName>
                                        </p:attrNameLst>
                                      </p:cBhvr>
                                      <p:tavLst>
                                        <p:tav tm="0">
                                          <p:val>
                                            <p:strVal val="#ppt_x"/>
                                          </p:val>
                                        </p:tav>
                                        <p:tav tm="100000">
                                          <p:val>
                                            <p:strVal val="#ppt_x"/>
                                          </p:val>
                                        </p:tav>
                                      </p:tavLst>
                                    </p:anim>
                                    <p:anim calcmode="lin" valueType="num">
                                      <p:cBhvr additive="base">
                                        <p:cTn id="54" dur="500" fill="hold"/>
                                        <p:tgtEl>
                                          <p:spTgt spid="18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additive="base">
                                        <p:cTn id="57" dur="500" fill="hold"/>
                                        <p:tgtEl>
                                          <p:spTgt spid="67"/>
                                        </p:tgtEl>
                                        <p:attrNameLst>
                                          <p:attrName>ppt_x</p:attrName>
                                        </p:attrNameLst>
                                      </p:cBhvr>
                                      <p:tavLst>
                                        <p:tav tm="0">
                                          <p:val>
                                            <p:strVal val="#ppt_x"/>
                                          </p:val>
                                        </p:tav>
                                        <p:tav tm="100000">
                                          <p:val>
                                            <p:strVal val="#ppt_x"/>
                                          </p:val>
                                        </p:tav>
                                      </p:tavLst>
                                    </p:anim>
                                    <p:anim calcmode="lin" valueType="num">
                                      <p:cBhvr additive="base">
                                        <p:cTn id="5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78" grpId="0"/>
      <p:bldP spid="1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65D69CA-D36F-6256-F716-2064AE9AA285}"/>
              </a:ext>
            </a:extLst>
          </p:cNvPr>
          <p:cNvSpPr/>
          <p:nvPr/>
        </p:nvSpPr>
        <p:spPr>
          <a:xfrm>
            <a:off x="-24939" y="-7887771"/>
            <a:ext cx="9715500" cy="6858000"/>
          </a:xfrm>
          <a:prstGeom prst="rect">
            <a:avLst/>
          </a:prstGeom>
          <a:gradFill flip="none" rotWithShape="1">
            <a:gsLst>
              <a:gs pos="3670">
                <a:schemeClr val="bg1">
                  <a:alpha val="0"/>
                </a:schemeClr>
              </a:gs>
              <a:gs pos="56000">
                <a:schemeClr val="accent1">
                  <a:lumMod val="5000"/>
                  <a:lumOff val="95000"/>
                </a:schemeClr>
              </a:gs>
              <a:gs pos="100000">
                <a:srgbClr val="68C5E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ángulo 1">
            <a:extLst>
              <a:ext uri="{FF2B5EF4-FFF2-40B4-BE49-F238E27FC236}">
                <a16:creationId xmlns:a16="http://schemas.microsoft.com/office/drawing/2014/main" id="{FA80873D-BCBB-490C-354A-2055F7B188B3}"/>
              </a:ext>
            </a:extLst>
          </p:cNvPr>
          <p:cNvSpPr/>
          <p:nvPr/>
        </p:nvSpPr>
        <p:spPr>
          <a:xfrm>
            <a:off x="2022197" y="2823084"/>
            <a:ext cx="10169804" cy="1339918"/>
          </a:xfrm>
          <a:prstGeom prst="rect">
            <a:avLst/>
          </a:prstGeom>
          <a:gradFill>
            <a:gsLst>
              <a:gs pos="26000">
                <a:srgbClr val="009DDA"/>
              </a:gs>
              <a:gs pos="60000">
                <a:srgbClr val="009DDA"/>
              </a:gs>
              <a:gs pos="73000">
                <a:srgbClr val="009DDA">
                  <a:alpha val="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5121DDD2-F260-1195-7380-ADD768909BAD}"/>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ángulo 9">
            <a:extLst>
              <a:ext uri="{FF2B5EF4-FFF2-40B4-BE49-F238E27FC236}">
                <a16:creationId xmlns:a16="http://schemas.microsoft.com/office/drawing/2014/main" id="{C556DC3F-8430-0962-E137-1E2D26A70B76}"/>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ángulo 11">
            <a:extLst>
              <a:ext uri="{FF2B5EF4-FFF2-40B4-BE49-F238E27FC236}">
                <a16:creationId xmlns:a16="http://schemas.microsoft.com/office/drawing/2014/main" id="{55774E2C-E4C6-3DB0-9492-AA9817C9D4AF}"/>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ángulo 12">
            <a:extLst>
              <a:ext uri="{FF2B5EF4-FFF2-40B4-BE49-F238E27FC236}">
                <a16:creationId xmlns:a16="http://schemas.microsoft.com/office/drawing/2014/main" id="{E67F758A-3D32-8DEB-8A0F-48F3C818B03E}"/>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9" name="Grupo 18">
            <a:extLst>
              <a:ext uri="{FF2B5EF4-FFF2-40B4-BE49-F238E27FC236}">
                <a16:creationId xmlns:a16="http://schemas.microsoft.com/office/drawing/2014/main" id="{A1068D54-C0ED-4E95-BBDB-A6DBDC33C037}"/>
              </a:ext>
            </a:extLst>
          </p:cNvPr>
          <p:cNvGrpSpPr/>
          <p:nvPr/>
        </p:nvGrpSpPr>
        <p:grpSpPr>
          <a:xfrm>
            <a:off x="5260418" y="3102787"/>
            <a:ext cx="5371776" cy="830997"/>
            <a:chOff x="6552611" y="1144576"/>
            <a:chExt cx="6619649" cy="830997"/>
          </a:xfrm>
        </p:grpSpPr>
        <p:sp>
          <p:nvSpPr>
            <p:cNvPr id="21" name="TextBox 9">
              <a:hlinkClick r:id="rId2" action="ppaction://hlinksldjump"/>
              <a:extLst>
                <a:ext uri="{FF2B5EF4-FFF2-40B4-BE49-F238E27FC236}">
                  <a16:creationId xmlns:a16="http://schemas.microsoft.com/office/drawing/2014/main" id="{49FD1184-563E-29AE-CBB8-AE54AA6734CD}"/>
                </a:ext>
              </a:extLst>
            </p:cNvPr>
            <p:cNvSpPr txBox="1"/>
            <p:nvPr/>
          </p:nvSpPr>
          <p:spPr>
            <a:xfrm>
              <a:off x="6552611" y="1281517"/>
              <a:ext cx="803599" cy="584775"/>
            </a:xfrm>
            <a:prstGeom prst="rect">
              <a:avLst/>
            </a:prstGeom>
            <a:solidFill>
              <a:srgbClr val="68C5E9"/>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3200" b="1" i="0" u="none" strike="noStrike" kern="0" cap="none" spc="0" normalizeH="0" baseline="0" noProof="0" dirty="0">
                  <a:ln>
                    <a:noFill/>
                  </a:ln>
                  <a:solidFill>
                    <a:srgbClr val="FFFFFF"/>
                  </a:solidFill>
                  <a:effectLst/>
                  <a:uLnTx/>
                  <a:uFillTx/>
                  <a:latin typeface="Arial"/>
                  <a:cs typeface="Arial" pitchFamily="34" charset="0"/>
                  <a:sym typeface="Arial"/>
                </a:rPr>
                <a:t>01</a:t>
              </a:r>
              <a:endParaRPr kumimoji="0" lang="ko-KR" altLang="en-US" sz="3200" b="1" i="0" u="none" strike="noStrike" kern="0" cap="none" spc="0" normalizeH="0" baseline="0" noProof="0" dirty="0">
                <a:ln>
                  <a:noFill/>
                </a:ln>
                <a:solidFill>
                  <a:srgbClr val="FFFFFF"/>
                </a:solidFill>
                <a:effectLst/>
                <a:uLnTx/>
                <a:uFillTx/>
                <a:latin typeface="Arial"/>
                <a:cs typeface="Arial" pitchFamily="34" charset="0"/>
                <a:sym typeface="Arial"/>
              </a:endParaRPr>
            </a:p>
          </p:txBody>
        </p:sp>
        <p:sp>
          <p:nvSpPr>
            <p:cNvPr id="22" name="TextBox 16">
              <a:extLst>
                <a:ext uri="{FF2B5EF4-FFF2-40B4-BE49-F238E27FC236}">
                  <a16:creationId xmlns:a16="http://schemas.microsoft.com/office/drawing/2014/main" id="{B527DF2F-5901-52AF-10B2-75C0A07A9A92}"/>
                </a:ext>
              </a:extLst>
            </p:cNvPr>
            <p:cNvSpPr txBox="1"/>
            <p:nvPr/>
          </p:nvSpPr>
          <p:spPr>
            <a:xfrm>
              <a:off x="7435728" y="1144576"/>
              <a:ext cx="57365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altLang="ko-KR" sz="4800" b="1" i="0" u="none" strike="noStrike" kern="0" cap="none" spc="0" normalizeH="0" baseline="0" noProof="0" dirty="0">
                  <a:ln>
                    <a:noFill/>
                  </a:ln>
                  <a:solidFill>
                    <a:srgbClr val="FFFFFF"/>
                  </a:solidFill>
                  <a:effectLst/>
                  <a:uLnTx/>
                  <a:uFillTx/>
                  <a:latin typeface="Barlow Condensed" panose="00000506000000000000" pitchFamily="2" charset="0"/>
                  <a:cs typeface="Arial" pitchFamily="34" charset="0"/>
                  <a:sym typeface="Arial"/>
                </a:rPr>
                <a:t>Marco Normativo</a:t>
              </a:r>
            </a:p>
          </p:txBody>
        </p:sp>
      </p:grpSp>
      <p:pic>
        <p:nvPicPr>
          <p:cNvPr id="8" name="Imagen 7">
            <a:extLst>
              <a:ext uri="{FF2B5EF4-FFF2-40B4-BE49-F238E27FC236}">
                <a16:creationId xmlns:a16="http://schemas.microsoft.com/office/drawing/2014/main" id="{B1B78739-F4FB-98BC-FCCD-36786E014EFD}"/>
              </a:ext>
            </a:extLst>
          </p:cNvPr>
          <p:cNvPicPr>
            <a:picLocks noChangeAspect="1"/>
          </p:cNvPicPr>
          <p:nvPr/>
        </p:nvPicPr>
        <p:blipFill>
          <a:blip r:embed="rId3"/>
          <a:stretch>
            <a:fillRect/>
          </a:stretch>
        </p:blipFill>
        <p:spPr>
          <a:xfrm>
            <a:off x="-2166647" y="-134767"/>
            <a:ext cx="7188796" cy="7188796"/>
          </a:xfrm>
          <a:prstGeom prst="rect">
            <a:avLst/>
          </a:prstGeom>
        </p:spPr>
      </p:pic>
      <p:sp>
        <p:nvSpPr>
          <p:cNvPr id="4" name="Elipse 3">
            <a:extLst>
              <a:ext uri="{FF2B5EF4-FFF2-40B4-BE49-F238E27FC236}">
                <a16:creationId xmlns:a16="http://schemas.microsoft.com/office/drawing/2014/main" id="{5E124868-15BF-5B15-8E69-0C49DF914DC2}"/>
              </a:ext>
            </a:extLst>
          </p:cNvPr>
          <p:cNvSpPr/>
          <p:nvPr/>
        </p:nvSpPr>
        <p:spPr>
          <a:xfrm rot="8858102">
            <a:off x="-2214773" y="-158830"/>
            <a:ext cx="7188796" cy="7188796"/>
          </a:xfrm>
          <a:prstGeom prst="ellipse">
            <a:avLst/>
          </a:prstGeom>
          <a:gradFill>
            <a:gsLst>
              <a:gs pos="36000">
                <a:schemeClr val="bg1">
                  <a:alpha val="94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 name="Imagen 14">
            <a:extLst>
              <a:ext uri="{FF2B5EF4-FFF2-40B4-BE49-F238E27FC236}">
                <a16:creationId xmlns:a16="http://schemas.microsoft.com/office/drawing/2014/main" id="{F82B8DC0-38DA-4E31-A50A-66770ECAB8A4}"/>
              </a:ext>
            </a:extLst>
          </p:cNvPr>
          <p:cNvPicPr>
            <a:picLocks noChangeAspect="1"/>
          </p:cNvPicPr>
          <p:nvPr/>
        </p:nvPicPr>
        <p:blipFill>
          <a:blip r:embed="rId4"/>
          <a:stretch>
            <a:fillRect/>
          </a:stretch>
        </p:blipFill>
        <p:spPr>
          <a:xfrm>
            <a:off x="78542" y="2695544"/>
            <a:ext cx="3040660" cy="1521485"/>
          </a:xfrm>
          <a:prstGeom prst="rect">
            <a:avLst/>
          </a:prstGeom>
        </p:spPr>
      </p:pic>
      <p:sp>
        <p:nvSpPr>
          <p:cNvPr id="6" name="CuadroTexto 5">
            <a:extLst>
              <a:ext uri="{FF2B5EF4-FFF2-40B4-BE49-F238E27FC236}">
                <a16:creationId xmlns:a16="http://schemas.microsoft.com/office/drawing/2014/main" id="{194EECE4-300E-CDDD-9FC3-0CBB34AF8D04}"/>
              </a:ext>
            </a:extLst>
          </p:cNvPr>
          <p:cNvSpPr txBox="1"/>
          <p:nvPr/>
        </p:nvSpPr>
        <p:spPr>
          <a:xfrm>
            <a:off x="5406923" y="1436351"/>
            <a:ext cx="6642043" cy="913070"/>
          </a:xfrm>
          <a:prstGeom prst="rect">
            <a:avLst/>
          </a:prstGeom>
          <a:noFill/>
        </p:spPr>
        <p:txBody>
          <a:bodyPr wrap="square" rtlCol="0">
            <a:spAutoFit/>
          </a:bodyPr>
          <a:lstStyle/>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17" name="Imagen 16">
            <a:extLst>
              <a:ext uri="{FF2B5EF4-FFF2-40B4-BE49-F238E27FC236}">
                <a16:creationId xmlns:a16="http://schemas.microsoft.com/office/drawing/2014/main" id="{9725AB27-E13B-42E6-B801-19AB5D4C4745}"/>
              </a:ext>
            </a:extLst>
          </p:cNvPr>
          <p:cNvPicPr>
            <a:picLocks noChangeAspect="1"/>
          </p:cNvPicPr>
          <p:nvPr/>
        </p:nvPicPr>
        <p:blipFill rotWithShape="1">
          <a:blip r:embed="rId5"/>
          <a:srcRect t="10946" b="21705"/>
          <a:stretch/>
        </p:blipFill>
        <p:spPr>
          <a:xfrm>
            <a:off x="9821187" y="2219394"/>
            <a:ext cx="2131200" cy="646634"/>
          </a:xfrm>
          <a:prstGeom prst="rect">
            <a:avLst/>
          </a:prstGeom>
        </p:spPr>
      </p:pic>
      <p:pic>
        <p:nvPicPr>
          <p:cNvPr id="3" name="Imagen 2">
            <a:extLst>
              <a:ext uri="{FF2B5EF4-FFF2-40B4-BE49-F238E27FC236}">
                <a16:creationId xmlns:a16="http://schemas.microsoft.com/office/drawing/2014/main" id="{4B2178B1-995E-1D13-5AAB-F4745E686EEB}"/>
              </a:ext>
            </a:extLst>
          </p:cNvPr>
          <p:cNvPicPr>
            <a:picLocks noChangeAspect="1"/>
          </p:cNvPicPr>
          <p:nvPr/>
        </p:nvPicPr>
        <p:blipFill>
          <a:blip r:embed="rId6"/>
          <a:stretch>
            <a:fillRect/>
          </a:stretch>
        </p:blipFill>
        <p:spPr>
          <a:xfrm>
            <a:off x="9919210" y="2502325"/>
            <a:ext cx="129560" cy="155472"/>
          </a:xfrm>
          <a:prstGeom prst="rect">
            <a:avLst/>
          </a:prstGeom>
        </p:spPr>
      </p:pic>
      <p:pic>
        <p:nvPicPr>
          <p:cNvPr id="7" name="Imagen 6">
            <a:extLst>
              <a:ext uri="{FF2B5EF4-FFF2-40B4-BE49-F238E27FC236}">
                <a16:creationId xmlns:a16="http://schemas.microsoft.com/office/drawing/2014/main" id="{53A47650-FC9B-1459-0D5A-122714415AE5}"/>
              </a:ext>
            </a:extLst>
          </p:cNvPr>
          <p:cNvPicPr>
            <a:picLocks noChangeAspect="1"/>
          </p:cNvPicPr>
          <p:nvPr/>
        </p:nvPicPr>
        <p:blipFill rotWithShape="1">
          <a:blip r:embed="rId7"/>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2941354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11" name="Grupo 10">
            <a:extLst>
              <a:ext uri="{FF2B5EF4-FFF2-40B4-BE49-F238E27FC236}">
                <a16:creationId xmlns:a16="http://schemas.microsoft.com/office/drawing/2014/main" id="{70BC2B66-58D6-50EB-843C-2FEC55F80BF6}"/>
              </a:ext>
            </a:extLst>
          </p:cNvPr>
          <p:cNvGrpSpPr/>
          <p:nvPr/>
        </p:nvGrpSpPr>
        <p:grpSpPr>
          <a:xfrm>
            <a:off x="-23264" y="3389352"/>
            <a:ext cx="12215263" cy="3459631"/>
            <a:chOff x="-23264" y="3389352"/>
            <a:chExt cx="12215263" cy="3459631"/>
          </a:xfrm>
        </p:grpSpPr>
        <p:sp>
          <p:nvSpPr>
            <p:cNvPr id="69" name="Rectángulo 68">
              <a:extLst>
                <a:ext uri="{FF2B5EF4-FFF2-40B4-BE49-F238E27FC236}">
                  <a16:creationId xmlns:a16="http://schemas.microsoft.com/office/drawing/2014/main" id="{2731A594-24D9-2761-5684-6D411A01716D}"/>
                </a:ext>
              </a:extLst>
            </p:cNvPr>
            <p:cNvSpPr/>
            <p:nvPr/>
          </p:nvSpPr>
          <p:spPr>
            <a:xfrm>
              <a:off x="-23264" y="3389352"/>
              <a:ext cx="12215263" cy="3459631"/>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06428" y="6274656"/>
              <a:ext cx="2693198" cy="553998"/>
            </a:xfrm>
            <a:prstGeom prst="rect">
              <a:avLst/>
            </a:prstGeom>
          </p:spPr>
        </p:pic>
        <p:grpSp>
          <p:nvGrpSpPr>
            <p:cNvPr id="95" name="Grupo 94">
              <a:extLst>
                <a:ext uri="{FF2B5EF4-FFF2-40B4-BE49-F238E27FC236}">
                  <a16:creationId xmlns:a16="http://schemas.microsoft.com/office/drawing/2014/main" id="{7F3B2E4D-AD1D-7AD1-B66E-FEF4807FC4E3}"/>
                </a:ext>
              </a:extLst>
            </p:cNvPr>
            <p:cNvGrpSpPr/>
            <p:nvPr/>
          </p:nvGrpSpPr>
          <p:grpSpPr>
            <a:xfrm>
              <a:off x="213602" y="5035557"/>
              <a:ext cx="2263494" cy="818642"/>
              <a:chOff x="213602" y="4768857"/>
              <a:chExt cx="2263494" cy="818642"/>
            </a:xfrm>
          </p:grpSpPr>
          <p:sp>
            <p:nvSpPr>
              <p:cNvPr id="76" name="Google Shape;94;p4">
                <a:extLst>
                  <a:ext uri="{FF2B5EF4-FFF2-40B4-BE49-F238E27FC236}">
                    <a16:creationId xmlns:a16="http://schemas.microsoft.com/office/drawing/2014/main" id="{C07D639B-9AA4-AB37-3753-8D9C31988F48}"/>
                  </a:ext>
                </a:extLst>
              </p:cNvPr>
              <p:cNvSpPr txBox="1"/>
              <p:nvPr/>
            </p:nvSpPr>
            <p:spPr>
              <a:xfrm>
                <a:off x="1133449" y="4958782"/>
                <a:ext cx="1343647" cy="25239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Desafíos</a:t>
                </a:r>
              </a:p>
            </p:txBody>
          </p:sp>
          <p:sp>
            <p:nvSpPr>
              <p:cNvPr id="79" name="Rectángulo: esquinas redondeadas 78">
                <a:extLst>
                  <a:ext uri="{FF2B5EF4-FFF2-40B4-BE49-F238E27FC236}">
                    <a16:creationId xmlns:a16="http://schemas.microsoft.com/office/drawing/2014/main" id="{C2D95FD7-BC18-AAD5-EF24-AEC4C959A4F3}"/>
                  </a:ext>
                </a:extLst>
              </p:cNvPr>
              <p:cNvSpPr/>
              <p:nvPr/>
            </p:nvSpPr>
            <p:spPr>
              <a:xfrm>
                <a:off x="228358" y="4768857"/>
                <a:ext cx="818642" cy="818642"/>
              </a:xfrm>
              <a:prstGeom prst="roundRect">
                <a:avLst/>
              </a:prstGeom>
              <a:solidFill>
                <a:srgbClr val="DDA83A"/>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71" name="Grupo 70">
                <a:extLst>
                  <a:ext uri="{FF2B5EF4-FFF2-40B4-BE49-F238E27FC236}">
                    <a16:creationId xmlns:a16="http://schemas.microsoft.com/office/drawing/2014/main" id="{E6BD2C6E-F941-B4EF-E558-A4726A198802}"/>
                  </a:ext>
                </a:extLst>
              </p:cNvPr>
              <p:cNvGrpSpPr/>
              <p:nvPr/>
            </p:nvGrpSpPr>
            <p:grpSpPr>
              <a:xfrm>
                <a:off x="213602" y="4779156"/>
                <a:ext cx="834536" cy="726597"/>
                <a:chOff x="8201971" y="6989464"/>
                <a:chExt cx="1506811" cy="1311919"/>
              </a:xfrm>
              <a:solidFill>
                <a:schemeClr val="bg1"/>
              </a:solidFill>
            </p:grpSpPr>
            <p:pic>
              <p:nvPicPr>
                <p:cNvPr id="62" name="Gráfico 61" descr="Montañas">
                  <a:extLst>
                    <a:ext uri="{FF2B5EF4-FFF2-40B4-BE49-F238E27FC236}">
                      <a16:creationId xmlns:a16="http://schemas.microsoft.com/office/drawing/2014/main" id="{0DBC3111-164D-CAB2-7D41-EAF7B5639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6863" y="6989464"/>
                  <a:ext cx="1311919" cy="1311919"/>
                </a:xfrm>
                <a:prstGeom prst="rect">
                  <a:avLst/>
                </a:prstGeom>
              </p:spPr>
            </p:pic>
            <p:pic>
              <p:nvPicPr>
                <p:cNvPr id="64" name="Gráfico 63" descr="Ejecutar">
                  <a:extLst>
                    <a:ext uri="{FF2B5EF4-FFF2-40B4-BE49-F238E27FC236}">
                      <a16:creationId xmlns:a16="http://schemas.microsoft.com/office/drawing/2014/main" id="{B935DC4A-2C99-AB09-DA28-5A09F088FC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56725">
                  <a:off x="8201971" y="7394600"/>
                  <a:ext cx="526694" cy="526694"/>
                </a:xfrm>
                <a:prstGeom prst="rect">
                  <a:avLst/>
                </a:prstGeom>
              </p:spPr>
            </p:pic>
          </p:grpSp>
        </p:grpSp>
        <p:sp>
          <p:nvSpPr>
            <p:cNvPr id="97" name="CuadroTexto 96">
              <a:extLst>
                <a:ext uri="{FF2B5EF4-FFF2-40B4-BE49-F238E27FC236}">
                  <a16:creationId xmlns:a16="http://schemas.microsoft.com/office/drawing/2014/main" id="{3DE9E150-B7FA-4867-A588-10FFBA250AC2}"/>
                </a:ext>
              </a:extLst>
            </p:cNvPr>
            <p:cNvSpPr txBox="1"/>
            <p:nvPr/>
          </p:nvSpPr>
          <p:spPr>
            <a:xfrm>
              <a:off x="2887625" y="5014113"/>
              <a:ext cx="2461891" cy="1118255"/>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Continuar con la  estrategia de reducción de la desnutrición y la malnutrición especialmente en los niños y las poblaciones más vulnerables.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98" name="CuadroTexto 97">
              <a:extLst>
                <a:ext uri="{FF2B5EF4-FFF2-40B4-BE49-F238E27FC236}">
                  <a16:creationId xmlns:a16="http://schemas.microsoft.com/office/drawing/2014/main" id="{C148A62B-ACD1-B7AE-D88D-A207CDB6AA67}"/>
                </a:ext>
              </a:extLst>
            </p:cNvPr>
            <p:cNvSpPr txBox="1"/>
            <p:nvPr/>
          </p:nvSpPr>
          <p:spPr>
            <a:xfrm>
              <a:off x="5958057" y="5014113"/>
              <a:ext cx="2461891" cy="707886"/>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Impulsar proyectos de agua y saneamiento para las zonas rurales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108" name="CuadroTexto 107">
              <a:extLst>
                <a:ext uri="{FF2B5EF4-FFF2-40B4-BE49-F238E27FC236}">
                  <a16:creationId xmlns:a16="http://schemas.microsoft.com/office/drawing/2014/main" id="{BFC12847-AEEC-335B-DBB3-EF09D0C6F470}"/>
                </a:ext>
              </a:extLst>
            </p:cNvPr>
            <p:cNvSpPr txBox="1"/>
            <p:nvPr/>
          </p:nvSpPr>
          <p:spPr>
            <a:xfrm>
              <a:off x="9075028" y="5014113"/>
              <a:ext cx="2461891" cy="913070"/>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Fortalecimient</a:t>
              </a: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o de la agricultura familiar en las zonas rurales, y empoderamiento de la mujer rural</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cxnSp>
          <p:nvCxnSpPr>
            <p:cNvPr id="121" name="Conector recto 120">
              <a:extLst>
                <a:ext uri="{FF2B5EF4-FFF2-40B4-BE49-F238E27FC236}">
                  <a16:creationId xmlns:a16="http://schemas.microsoft.com/office/drawing/2014/main" id="{2E1D1E7D-A324-F2F8-ADEA-E234F2D9F927}"/>
                </a:ext>
              </a:extLst>
            </p:cNvPr>
            <p:cNvCxnSpPr>
              <a:cxnSpLocks/>
            </p:cNvCxnSpPr>
            <p:nvPr/>
          </p:nvCxnSpPr>
          <p:spPr>
            <a:xfrm>
              <a:off x="5684230"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6AD64F3E-879E-A06D-E376-323195D24542}"/>
                </a:ext>
              </a:extLst>
            </p:cNvPr>
            <p:cNvCxnSpPr>
              <a:cxnSpLocks/>
            </p:cNvCxnSpPr>
            <p:nvPr/>
          </p:nvCxnSpPr>
          <p:spPr>
            <a:xfrm>
              <a:off x="8759834"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8" name="Rectángulo 67">
            <a:extLst>
              <a:ext uri="{FF2B5EF4-FFF2-40B4-BE49-F238E27FC236}">
                <a16:creationId xmlns:a16="http://schemas.microsoft.com/office/drawing/2014/main" id="{09B6A8A7-E9CC-0A62-27EC-F1C82A4993BD}"/>
              </a:ext>
            </a:extLst>
          </p:cNvPr>
          <p:cNvSpPr/>
          <p:nvPr/>
        </p:nvSpPr>
        <p:spPr>
          <a:xfrm>
            <a:off x="-23264" y="-15325"/>
            <a:ext cx="12215263" cy="4657489"/>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6" name="CuadroTexto 25">
            <a:extLst>
              <a:ext uri="{FF2B5EF4-FFF2-40B4-BE49-F238E27FC236}">
                <a16:creationId xmlns:a16="http://schemas.microsoft.com/office/drawing/2014/main" id="{59827AA8-A21E-0766-F208-31908FC1895A}"/>
              </a:ext>
            </a:extLst>
          </p:cNvPr>
          <p:cNvSpPr txBox="1"/>
          <p:nvPr/>
        </p:nvSpPr>
        <p:spPr>
          <a:xfrm>
            <a:off x="36563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grpSp>
        <p:nvGrpSpPr>
          <p:cNvPr id="73" name="Grupo 72">
            <a:extLst>
              <a:ext uri="{FF2B5EF4-FFF2-40B4-BE49-F238E27FC236}">
                <a16:creationId xmlns:a16="http://schemas.microsoft.com/office/drawing/2014/main" id="{194D74B9-5E21-6FD5-5B54-953673C29CB4}"/>
              </a:ext>
            </a:extLst>
          </p:cNvPr>
          <p:cNvGrpSpPr/>
          <p:nvPr/>
        </p:nvGrpSpPr>
        <p:grpSpPr>
          <a:xfrm>
            <a:off x="228358" y="2189626"/>
            <a:ext cx="2929978" cy="818642"/>
            <a:chOff x="310246" y="2189626"/>
            <a:chExt cx="2929978" cy="818642"/>
          </a:xfrm>
        </p:grpSpPr>
        <p:sp>
          <p:nvSpPr>
            <p:cNvPr id="22" name="Google Shape;94;p4">
              <a:extLst>
                <a:ext uri="{FF2B5EF4-FFF2-40B4-BE49-F238E27FC236}">
                  <a16:creationId xmlns:a16="http://schemas.microsoft.com/office/drawing/2014/main" id="{2D94B607-6625-B49D-0DF3-E1BD339F8D73}"/>
                </a:ext>
              </a:extLst>
            </p:cNvPr>
            <p:cNvSpPr txBox="1"/>
            <p:nvPr/>
          </p:nvSpPr>
          <p:spPr>
            <a:xfrm>
              <a:off x="1215337" y="2379551"/>
              <a:ext cx="2024887" cy="483225"/>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Acciones </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destacadas</a:t>
              </a:r>
            </a:p>
          </p:txBody>
        </p:sp>
        <p:sp>
          <p:nvSpPr>
            <p:cNvPr id="72" name="Rectángulo: esquinas redondeadas 71">
              <a:extLst>
                <a:ext uri="{FF2B5EF4-FFF2-40B4-BE49-F238E27FC236}">
                  <a16:creationId xmlns:a16="http://schemas.microsoft.com/office/drawing/2014/main" id="{BF3E0AB1-AA73-AE67-9758-2B998D44E9B2}"/>
                </a:ext>
              </a:extLst>
            </p:cNvPr>
            <p:cNvSpPr/>
            <p:nvPr/>
          </p:nvSpPr>
          <p:spPr>
            <a:xfrm>
              <a:off x="310246" y="2189626"/>
              <a:ext cx="818642" cy="818642"/>
            </a:xfrm>
            <a:prstGeom prst="roundRect">
              <a:avLst/>
            </a:prstGeom>
            <a:solidFill>
              <a:srgbClr val="DDA83A"/>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31" name="Gráfico 30" descr="Diana">
              <a:extLst>
                <a:ext uri="{FF2B5EF4-FFF2-40B4-BE49-F238E27FC236}">
                  <a16:creationId xmlns:a16="http://schemas.microsoft.com/office/drawing/2014/main" id="{203A32A3-287C-E142-705E-5E182D6223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0443" y="2249805"/>
              <a:ext cx="698247" cy="698247"/>
            </a:xfrm>
            <a:prstGeom prst="rect">
              <a:avLst/>
            </a:prstGeom>
          </p:spPr>
        </p:pic>
      </p:grpSp>
      <p:grpSp>
        <p:nvGrpSpPr>
          <p:cNvPr id="7" name="Grupo 6">
            <a:extLst>
              <a:ext uri="{FF2B5EF4-FFF2-40B4-BE49-F238E27FC236}">
                <a16:creationId xmlns:a16="http://schemas.microsoft.com/office/drawing/2014/main" id="{D27723D5-B995-D02E-8335-BC7F4C03C794}"/>
              </a:ext>
            </a:extLst>
          </p:cNvPr>
          <p:cNvGrpSpPr/>
          <p:nvPr/>
        </p:nvGrpSpPr>
        <p:grpSpPr>
          <a:xfrm>
            <a:off x="921428" y="-15324"/>
            <a:ext cx="11270572" cy="1483125"/>
            <a:chOff x="940478" y="-15324"/>
            <a:chExt cx="11270572" cy="1483126"/>
          </a:xfrm>
          <a:solidFill>
            <a:srgbClr val="DDA83A"/>
          </a:solidFill>
        </p:grpSpPr>
        <p:sp>
          <p:nvSpPr>
            <p:cNvPr id="8" name="Rectángulo 7">
              <a:extLst>
                <a:ext uri="{FF2B5EF4-FFF2-40B4-BE49-F238E27FC236}">
                  <a16:creationId xmlns:a16="http://schemas.microsoft.com/office/drawing/2014/main" id="{955F3D33-B64C-77C1-3E13-9C2438DE06D8}"/>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Luna 8">
              <a:extLst>
                <a:ext uri="{FF2B5EF4-FFF2-40B4-BE49-F238E27FC236}">
                  <a16:creationId xmlns:a16="http://schemas.microsoft.com/office/drawing/2014/main" id="{8C490F0A-4160-A5AF-700D-204530915989}"/>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0" name="Google Shape;62;p14">
            <a:extLst>
              <a:ext uri="{FF2B5EF4-FFF2-40B4-BE49-F238E27FC236}">
                <a16:creationId xmlns:a16="http://schemas.microsoft.com/office/drawing/2014/main" id="{0E79CFA8-8DCC-3606-CF70-7C9CD080AAB0}"/>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Acciones y desafíos</a:t>
            </a:r>
          </a:p>
        </p:txBody>
      </p:sp>
      <p:pic>
        <p:nvPicPr>
          <p:cNvPr id="12" name="Imagen 11">
            <a:extLst>
              <a:ext uri="{FF2B5EF4-FFF2-40B4-BE49-F238E27FC236}">
                <a16:creationId xmlns:a16="http://schemas.microsoft.com/office/drawing/2014/main" id="{3AA51017-1DF3-C85A-C716-472F79938F4C}"/>
              </a:ext>
            </a:extLst>
          </p:cNvPr>
          <p:cNvPicPr>
            <a:picLocks noChangeAspect="1"/>
          </p:cNvPicPr>
          <p:nvPr/>
        </p:nvPicPr>
        <p:blipFill rotWithShape="1">
          <a:blip r:embed="rId10">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pic>
        <p:nvPicPr>
          <p:cNvPr id="13" name="Imagen 12">
            <a:extLst>
              <a:ext uri="{FF2B5EF4-FFF2-40B4-BE49-F238E27FC236}">
                <a16:creationId xmlns:a16="http://schemas.microsoft.com/office/drawing/2014/main" id="{FC678A2E-3E5D-62BD-3E4B-209AB8D91BD5}"/>
              </a:ext>
            </a:extLst>
          </p:cNvPr>
          <p:cNvPicPr>
            <a:picLocks noChangeAspect="1"/>
          </p:cNvPicPr>
          <p:nvPr/>
        </p:nvPicPr>
        <p:blipFill>
          <a:blip r:embed="rId11"/>
          <a:stretch>
            <a:fillRect/>
          </a:stretch>
        </p:blipFill>
        <p:spPr>
          <a:xfrm>
            <a:off x="-21985" y="-19988"/>
            <a:ext cx="1634400" cy="1634400"/>
          </a:xfrm>
          <a:prstGeom prst="rect">
            <a:avLst/>
          </a:prstGeom>
          <a:effectLst>
            <a:outerShdw blurRad="177800" dist="38100" dir="2700000" algn="ctr" rotWithShape="0">
              <a:srgbClr val="000000">
                <a:alpha val="40000"/>
              </a:srgbClr>
            </a:outerShdw>
          </a:effectLst>
        </p:spPr>
      </p:pic>
      <p:grpSp>
        <p:nvGrpSpPr>
          <p:cNvPr id="2" name="Grupo 1">
            <a:extLst>
              <a:ext uri="{FF2B5EF4-FFF2-40B4-BE49-F238E27FC236}">
                <a16:creationId xmlns:a16="http://schemas.microsoft.com/office/drawing/2014/main" id="{7597245B-3D31-601A-C459-C12C1C7AE5AA}"/>
              </a:ext>
            </a:extLst>
          </p:cNvPr>
          <p:cNvGrpSpPr/>
          <p:nvPr/>
        </p:nvGrpSpPr>
        <p:grpSpPr>
          <a:xfrm>
            <a:off x="2465135" y="1593172"/>
            <a:ext cx="3079693" cy="2715645"/>
            <a:chOff x="2465135" y="1593172"/>
            <a:chExt cx="3079693" cy="2715645"/>
          </a:xfrm>
        </p:grpSpPr>
        <p:sp>
          <p:nvSpPr>
            <p:cNvPr id="123" name="Rectángulo: esquinas redondeadas 122">
              <a:extLst>
                <a:ext uri="{FF2B5EF4-FFF2-40B4-BE49-F238E27FC236}">
                  <a16:creationId xmlns:a16="http://schemas.microsoft.com/office/drawing/2014/main" id="{410DD1F6-149A-5534-E681-9BFD9739CBA9}"/>
                </a:ext>
              </a:extLst>
            </p:cNvPr>
            <p:cNvSpPr/>
            <p:nvPr/>
          </p:nvSpPr>
          <p:spPr>
            <a:xfrm>
              <a:off x="2465140" y="1593172"/>
              <a:ext cx="3065889" cy="2715645"/>
            </a:xfrm>
            <a:prstGeom prst="roundRect">
              <a:avLst/>
            </a:prstGeom>
            <a:solidFill>
              <a:schemeClr val="lt1"/>
            </a:solidFill>
            <a:ln>
              <a:noFill/>
            </a:ln>
            <a:effectLst>
              <a:outerShdw blurRad="190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CuadroTexto 32">
              <a:extLst>
                <a:ext uri="{FF2B5EF4-FFF2-40B4-BE49-F238E27FC236}">
                  <a16:creationId xmlns:a16="http://schemas.microsoft.com/office/drawing/2014/main" id="{E762E034-DF14-669A-689F-DBD7A5B89EBC}"/>
                </a:ext>
              </a:extLst>
            </p:cNvPr>
            <p:cNvSpPr txBox="1"/>
            <p:nvPr/>
          </p:nvSpPr>
          <p:spPr>
            <a:xfrm>
              <a:off x="2585341" y="2057296"/>
              <a:ext cx="2812301" cy="451406"/>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Más recursos para erradicar la desnutrición crónica infantil.</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19" name="Imagen 18">
              <a:extLst>
                <a:ext uri="{FF2B5EF4-FFF2-40B4-BE49-F238E27FC236}">
                  <a16:creationId xmlns:a16="http://schemas.microsoft.com/office/drawing/2014/main" id="{F811C6B0-8A02-D250-FE48-0792D2F81720}"/>
                </a:ext>
              </a:extLst>
            </p:cNvPr>
            <p:cNvPicPr>
              <a:picLocks noChangeAspect="1"/>
            </p:cNvPicPr>
            <p:nvPr/>
          </p:nvPicPr>
          <p:blipFill>
            <a:blip r:embed="rId12"/>
            <a:srcRect l="1379" t="31779" r="1398" b="1131"/>
            <a:stretch>
              <a:fillRect/>
            </a:stretch>
          </p:blipFill>
          <p:spPr>
            <a:xfrm>
              <a:off x="2465135" y="2987407"/>
              <a:ext cx="3079693" cy="1318007"/>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grpSp>
        <p:nvGrpSpPr>
          <p:cNvPr id="3" name="Grupo 2">
            <a:extLst>
              <a:ext uri="{FF2B5EF4-FFF2-40B4-BE49-F238E27FC236}">
                <a16:creationId xmlns:a16="http://schemas.microsoft.com/office/drawing/2014/main" id="{964049D7-43BD-B706-75B9-D39F4883E7BA}"/>
              </a:ext>
            </a:extLst>
          </p:cNvPr>
          <p:cNvGrpSpPr/>
          <p:nvPr/>
        </p:nvGrpSpPr>
        <p:grpSpPr>
          <a:xfrm>
            <a:off x="5701456" y="1593172"/>
            <a:ext cx="3065889" cy="2715645"/>
            <a:chOff x="5701456" y="1593172"/>
            <a:chExt cx="3065889" cy="2715645"/>
          </a:xfrm>
        </p:grpSpPr>
        <p:sp>
          <p:nvSpPr>
            <p:cNvPr id="124" name="Rectángulo: esquinas redondeadas 123">
              <a:extLst>
                <a:ext uri="{FF2B5EF4-FFF2-40B4-BE49-F238E27FC236}">
                  <a16:creationId xmlns:a16="http://schemas.microsoft.com/office/drawing/2014/main" id="{40BC55EF-BDBF-8D11-3160-8383299EE528}"/>
                </a:ext>
              </a:extLst>
            </p:cNvPr>
            <p:cNvSpPr/>
            <p:nvPr/>
          </p:nvSpPr>
          <p:spPr>
            <a:xfrm>
              <a:off x="5701456" y="1593172"/>
              <a:ext cx="3065889" cy="2715645"/>
            </a:xfrm>
            <a:prstGeom prst="roundRect">
              <a:avLst/>
            </a:prstGeom>
            <a:solidFill>
              <a:schemeClr val="lt1"/>
            </a:solidFill>
            <a:ln>
              <a:noFill/>
            </a:ln>
            <a:effectLst>
              <a:outerShdw blurRad="190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CuadroTexto 129">
              <a:extLst>
                <a:ext uri="{FF2B5EF4-FFF2-40B4-BE49-F238E27FC236}">
                  <a16:creationId xmlns:a16="http://schemas.microsoft.com/office/drawing/2014/main" id="{EABCDD30-CCE1-F73B-9025-243C0D286CF7}"/>
                </a:ext>
              </a:extLst>
            </p:cNvPr>
            <p:cNvSpPr txBox="1"/>
            <p:nvPr/>
          </p:nvSpPr>
          <p:spPr>
            <a:xfrm>
              <a:off x="5798416" y="3338453"/>
              <a:ext cx="2812301" cy="451406"/>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Implementación de programas de alimentación escolar.</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29" name="Imagen 28">
              <a:extLst>
                <a:ext uri="{FF2B5EF4-FFF2-40B4-BE49-F238E27FC236}">
                  <a16:creationId xmlns:a16="http://schemas.microsoft.com/office/drawing/2014/main" id="{9A53C031-D8BD-150A-785C-1608AD6D1929}"/>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5000"/>
                      </a14:imgEffect>
                    </a14:imgLayer>
                  </a14:imgProps>
                </a:ext>
              </a:extLst>
            </a:blip>
            <a:srcRect l="1429" t="8063" r="2628" b="13072"/>
            <a:stretch>
              <a:fillRect/>
            </a:stretch>
          </p:blipFill>
          <p:spPr>
            <a:xfrm>
              <a:off x="5701456" y="1593172"/>
              <a:ext cx="3063290" cy="1308482"/>
            </a:xfrm>
            <a:custGeom>
              <a:avLst/>
              <a:gdLst>
                <a:gd name="connsiteX0" fmla="*/ 408691 w 3055635"/>
                <a:gd name="connsiteY0" fmla="*/ 0 h 1308482"/>
                <a:gd name="connsiteX1" fmla="*/ 2646944 w 3055635"/>
                <a:gd name="connsiteY1" fmla="*/ 0 h 1308482"/>
                <a:gd name="connsiteX2" fmla="*/ 3055635 w 3055635"/>
                <a:gd name="connsiteY2" fmla="*/ 408691 h 1308482"/>
                <a:gd name="connsiteX3" fmla="*/ 3055635 w 3055635"/>
                <a:gd name="connsiteY3" fmla="*/ 1308482 h 1308482"/>
                <a:gd name="connsiteX4" fmla="*/ 0 w 3055635"/>
                <a:gd name="connsiteY4" fmla="*/ 1308482 h 1308482"/>
                <a:gd name="connsiteX5" fmla="*/ 0 w 3055635"/>
                <a:gd name="connsiteY5" fmla="*/ 408691 h 1308482"/>
                <a:gd name="connsiteX6" fmla="*/ 408691 w 3055635"/>
                <a:gd name="connsiteY6" fmla="*/ 0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5635" h="1308482">
                  <a:moveTo>
                    <a:pt x="408691" y="0"/>
                  </a:moveTo>
                  <a:lnTo>
                    <a:pt x="2646944" y="0"/>
                  </a:lnTo>
                  <a:cubicBezTo>
                    <a:pt x="2872658" y="0"/>
                    <a:pt x="3055635" y="182977"/>
                    <a:pt x="3055635" y="408691"/>
                  </a:cubicBezTo>
                  <a:lnTo>
                    <a:pt x="3055635" y="1308482"/>
                  </a:lnTo>
                  <a:lnTo>
                    <a:pt x="0" y="1308482"/>
                  </a:lnTo>
                  <a:lnTo>
                    <a:pt x="0" y="408691"/>
                  </a:lnTo>
                  <a:cubicBezTo>
                    <a:pt x="0" y="182977"/>
                    <a:pt x="182977" y="0"/>
                    <a:pt x="408691" y="0"/>
                  </a:cubicBezTo>
                  <a:close/>
                </a:path>
              </a:pathLst>
            </a:custGeom>
          </p:spPr>
        </p:pic>
      </p:grpSp>
      <p:grpSp>
        <p:nvGrpSpPr>
          <p:cNvPr id="6" name="Grupo 5">
            <a:extLst>
              <a:ext uri="{FF2B5EF4-FFF2-40B4-BE49-F238E27FC236}">
                <a16:creationId xmlns:a16="http://schemas.microsoft.com/office/drawing/2014/main" id="{2A57B749-861E-59F4-D819-EB45F84A79E0}"/>
              </a:ext>
            </a:extLst>
          </p:cNvPr>
          <p:cNvGrpSpPr/>
          <p:nvPr/>
        </p:nvGrpSpPr>
        <p:grpSpPr>
          <a:xfrm>
            <a:off x="8937772" y="1593172"/>
            <a:ext cx="3073545" cy="2715645"/>
            <a:chOff x="8937772" y="1593172"/>
            <a:chExt cx="3073545" cy="2715645"/>
          </a:xfrm>
        </p:grpSpPr>
        <p:sp>
          <p:nvSpPr>
            <p:cNvPr id="125" name="Rectángulo: esquinas redondeadas 124">
              <a:extLst>
                <a:ext uri="{FF2B5EF4-FFF2-40B4-BE49-F238E27FC236}">
                  <a16:creationId xmlns:a16="http://schemas.microsoft.com/office/drawing/2014/main" id="{48C1FEE0-FCB4-80A1-6F00-6C85D45319E1}"/>
                </a:ext>
              </a:extLst>
            </p:cNvPr>
            <p:cNvSpPr/>
            <p:nvPr/>
          </p:nvSpPr>
          <p:spPr>
            <a:xfrm>
              <a:off x="8945428" y="1593172"/>
              <a:ext cx="3065889" cy="2715645"/>
            </a:xfrm>
            <a:prstGeom prst="roundRect">
              <a:avLst/>
            </a:prstGeom>
            <a:solidFill>
              <a:schemeClr val="lt1"/>
            </a:solidFill>
            <a:ln>
              <a:noFill/>
            </a:ln>
            <a:effectLst>
              <a:outerShdw blurRad="190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CuadroTexto 130">
              <a:extLst>
                <a:ext uri="{FF2B5EF4-FFF2-40B4-BE49-F238E27FC236}">
                  <a16:creationId xmlns:a16="http://schemas.microsoft.com/office/drawing/2014/main" id="{2E08D6CC-8898-2DF4-B356-5264F1BA6EB9}"/>
                </a:ext>
              </a:extLst>
            </p:cNvPr>
            <p:cNvSpPr txBox="1"/>
            <p:nvPr/>
          </p:nvSpPr>
          <p:spPr>
            <a:xfrm>
              <a:off x="9069190" y="2063815"/>
              <a:ext cx="2812301" cy="451406"/>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Fortalecimiento de la producción agropecuaria</a:t>
              </a:r>
              <a:r>
                <a:rPr kumimoji="0" lang="es-ES_tradnl"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39" name="Imagen 38">
              <a:extLst>
                <a:ext uri="{FF2B5EF4-FFF2-40B4-BE49-F238E27FC236}">
                  <a16:creationId xmlns:a16="http://schemas.microsoft.com/office/drawing/2014/main" id="{71CF676B-AA51-07A5-70CD-50BE73A9E0F6}"/>
                </a:ext>
              </a:extLst>
            </p:cNvPr>
            <p:cNvPicPr>
              <a:picLocks noChangeAspect="1"/>
            </p:cNvPicPr>
            <p:nvPr/>
          </p:nvPicPr>
          <p:blipFill>
            <a:blip r:embed="rId15"/>
            <a:srcRect l="308" t="13069" r="820" b="18655"/>
            <a:stretch>
              <a:fillRect/>
            </a:stretch>
          </p:blipFill>
          <p:spPr>
            <a:xfrm>
              <a:off x="8937772" y="3000334"/>
              <a:ext cx="3073545"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pic>
        <p:nvPicPr>
          <p:cNvPr id="46" name="Imagen 45">
            <a:extLst>
              <a:ext uri="{FF2B5EF4-FFF2-40B4-BE49-F238E27FC236}">
                <a16:creationId xmlns:a16="http://schemas.microsoft.com/office/drawing/2014/main" id="{43DA257E-4CA7-4F6E-8C17-B3A194AE915D}"/>
              </a:ext>
            </a:extLst>
          </p:cNvPr>
          <p:cNvPicPr>
            <a:picLocks noChangeAspect="1"/>
          </p:cNvPicPr>
          <p:nvPr/>
        </p:nvPicPr>
        <p:blipFill rotWithShape="1">
          <a:blip r:embed="rId16"/>
          <a:srcRect t="10946" b="21705"/>
          <a:stretch/>
        </p:blipFill>
        <p:spPr>
          <a:xfrm>
            <a:off x="6760565" y="767028"/>
            <a:ext cx="2181600" cy="661926"/>
          </a:xfrm>
          <a:prstGeom prst="rect">
            <a:avLst/>
          </a:prstGeom>
        </p:spPr>
      </p:pic>
    </p:spTree>
    <p:extLst>
      <p:ext uri="{BB962C8B-B14F-4D97-AF65-F5344CB8AC3E}">
        <p14:creationId xmlns:p14="http://schemas.microsoft.com/office/powerpoint/2010/main" val="379938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500" fill="hold"/>
                                        <p:tgtEl>
                                          <p:spTgt spid="11"/>
                                        </p:tgtEl>
                                        <p:attrNameLst>
                                          <p:attrName>ppt_x</p:attrName>
                                        </p:attrNameLst>
                                      </p:cBhvr>
                                      <p:tavLst>
                                        <p:tav tm="0">
                                          <p:val>
                                            <p:strVal val="#ppt_x"/>
                                          </p:val>
                                        </p:tav>
                                        <p:tav tm="100000">
                                          <p:val>
                                            <p:strVal val="#ppt_x"/>
                                          </p:val>
                                        </p:tav>
                                      </p:tavLst>
                                    </p:anim>
                                    <p:anim calcmode="lin" valueType="num">
                                      <p:cBhvr additive="base">
                                        <p:cTn id="22" dur="1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17" name="Grupo 16">
            <a:extLst>
              <a:ext uri="{FF2B5EF4-FFF2-40B4-BE49-F238E27FC236}">
                <a16:creationId xmlns:a16="http://schemas.microsoft.com/office/drawing/2014/main" id="{97B0F33A-2188-3D80-1892-BFB776A168D1}"/>
              </a:ext>
            </a:extLst>
          </p:cNvPr>
          <p:cNvGrpSpPr/>
          <p:nvPr/>
        </p:nvGrpSpPr>
        <p:grpSpPr>
          <a:xfrm>
            <a:off x="-23264" y="4038980"/>
            <a:ext cx="12215263" cy="2819020"/>
            <a:chOff x="-23264" y="4038980"/>
            <a:chExt cx="12215263" cy="2819020"/>
          </a:xfrm>
        </p:grpSpPr>
        <p:sp>
          <p:nvSpPr>
            <p:cNvPr id="70" name="Rectángulo 69">
              <a:extLst>
                <a:ext uri="{FF2B5EF4-FFF2-40B4-BE49-F238E27FC236}">
                  <a16:creationId xmlns:a16="http://schemas.microsoft.com/office/drawing/2014/main" id="{0D0630B3-459E-3928-0B53-EC3B4E7B0FF2}"/>
                </a:ext>
              </a:extLst>
            </p:cNvPr>
            <p:cNvSpPr/>
            <p:nvPr/>
          </p:nvSpPr>
          <p:spPr>
            <a:xfrm>
              <a:off x="-23264" y="4038980"/>
              <a:ext cx="12215263" cy="2819020"/>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5" name="Grupo 14">
              <a:extLst>
                <a:ext uri="{FF2B5EF4-FFF2-40B4-BE49-F238E27FC236}">
                  <a16:creationId xmlns:a16="http://schemas.microsoft.com/office/drawing/2014/main" id="{EA839FE1-33E3-12F3-E900-89BF0701D102}"/>
                </a:ext>
              </a:extLst>
            </p:cNvPr>
            <p:cNvGrpSpPr/>
            <p:nvPr/>
          </p:nvGrpSpPr>
          <p:grpSpPr>
            <a:xfrm>
              <a:off x="-23264" y="5425067"/>
              <a:ext cx="7490370" cy="1153435"/>
              <a:chOff x="-23264" y="5425067"/>
              <a:chExt cx="7490370" cy="1153435"/>
            </a:xfrm>
          </p:grpSpPr>
          <p:sp>
            <p:nvSpPr>
              <p:cNvPr id="306" name="Rectángulo: esquinas superiores redondeadas 305">
                <a:extLst>
                  <a:ext uri="{FF2B5EF4-FFF2-40B4-BE49-F238E27FC236}">
                    <a16:creationId xmlns:a16="http://schemas.microsoft.com/office/drawing/2014/main" id="{BC1CA0E9-5F7F-7982-6E34-7312F8EB6A88}"/>
                  </a:ext>
                </a:extLst>
              </p:cNvPr>
              <p:cNvSpPr/>
              <p:nvPr/>
            </p:nvSpPr>
            <p:spPr>
              <a:xfrm rot="5400000">
                <a:off x="150782" y="5251021"/>
                <a:ext cx="1153435" cy="1501527"/>
              </a:xfrm>
              <a:prstGeom prst="round2SameRect">
                <a:avLst/>
              </a:prstGeom>
              <a:solidFill>
                <a:srgbClr val="3F7E44"/>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7" name="Google Shape;94;p4">
                <a:extLst>
                  <a:ext uri="{FF2B5EF4-FFF2-40B4-BE49-F238E27FC236}">
                    <a16:creationId xmlns:a16="http://schemas.microsoft.com/office/drawing/2014/main" id="{8B2DAC56-5BD3-9D0F-1B65-7F1FC2BEBF59}"/>
                  </a:ext>
                </a:extLst>
              </p:cNvPr>
              <p:cNvSpPr txBox="1"/>
              <p:nvPr/>
            </p:nvSpPr>
            <p:spPr>
              <a:xfrm>
                <a:off x="58655" y="5502751"/>
                <a:ext cx="1311680" cy="944890"/>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FFFFFF"/>
                    </a:solidFill>
                    <a:effectLst/>
                    <a:uLnTx/>
                    <a:uFillTx/>
                    <a:latin typeface="Barlow Condensed"/>
                    <a:cs typeface="Arial"/>
                    <a:sym typeface="Barlow Condensed"/>
                  </a:rPr>
                  <a:t>Porcentaje de GAD que cuentan con una unidad de gestión de riesgos</a:t>
                </a:r>
                <a:endPar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endParaRPr>
              </a:p>
            </p:txBody>
          </p:sp>
          <p:pic>
            <p:nvPicPr>
              <p:cNvPr id="314" name="Gráfico 313" descr="Hombre">
                <a:extLst>
                  <a:ext uri="{FF2B5EF4-FFF2-40B4-BE49-F238E27FC236}">
                    <a16:creationId xmlns:a16="http://schemas.microsoft.com/office/drawing/2014/main" id="{D2C92EA5-6785-8E0C-5D3A-1D0C3C1218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796" y="6150683"/>
                <a:ext cx="359528" cy="359528"/>
              </a:xfrm>
              <a:prstGeom prst="rect">
                <a:avLst/>
              </a:prstGeom>
            </p:spPr>
          </p:pic>
          <p:pic>
            <p:nvPicPr>
              <p:cNvPr id="315" name="Gráfico 314" descr="Mujer">
                <a:extLst>
                  <a:ext uri="{FF2B5EF4-FFF2-40B4-BE49-F238E27FC236}">
                    <a16:creationId xmlns:a16="http://schemas.microsoft.com/office/drawing/2014/main" id="{F881950F-81DE-2606-0E19-7D9DD50EF1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8135" y="6149640"/>
                <a:ext cx="359528" cy="359528"/>
              </a:xfrm>
              <a:prstGeom prst="rect">
                <a:avLst/>
              </a:prstGeom>
            </p:spPr>
          </p:pic>
          <p:grpSp>
            <p:nvGrpSpPr>
              <p:cNvPr id="246" name="Grupo 245">
                <a:extLst>
                  <a:ext uri="{FF2B5EF4-FFF2-40B4-BE49-F238E27FC236}">
                    <a16:creationId xmlns:a16="http://schemas.microsoft.com/office/drawing/2014/main" id="{D31D4805-2FAA-4991-A380-2D3EAE245AF7}"/>
                  </a:ext>
                </a:extLst>
              </p:cNvPr>
              <p:cNvGrpSpPr/>
              <p:nvPr/>
            </p:nvGrpSpPr>
            <p:grpSpPr>
              <a:xfrm>
                <a:off x="5696736" y="5748711"/>
                <a:ext cx="1770370" cy="434027"/>
                <a:chOff x="1663216" y="1749570"/>
                <a:chExt cx="1770370" cy="434027"/>
              </a:xfrm>
            </p:grpSpPr>
            <p:sp>
              <p:nvSpPr>
                <p:cNvPr id="247" name="Rectángulo: esquinas redondeadas 246">
                  <a:extLst>
                    <a:ext uri="{FF2B5EF4-FFF2-40B4-BE49-F238E27FC236}">
                      <a16:creationId xmlns:a16="http://schemas.microsoft.com/office/drawing/2014/main" id="{4ED792E6-1917-4F21-A452-D6837156395D}"/>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8" name="Google Shape;92;p4">
                  <a:extLst>
                    <a:ext uri="{FF2B5EF4-FFF2-40B4-BE49-F238E27FC236}">
                      <a16:creationId xmlns:a16="http://schemas.microsoft.com/office/drawing/2014/main" id="{C82B0EBC-77C2-4711-A3A5-83D83F85F354}"/>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93,88%</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49" name="Rectángulo: esquinas superiores redondeadas 248">
                  <a:extLst>
                    <a:ext uri="{FF2B5EF4-FFF2-40B4-BE49-F238E27FC236}">
                      <a16:creationId xmlns:a16="http://schemas.microsoft.com/office/drawing/2014/main" id="{56B30058-DFCD-41D2-B6D3-FB282BA0B387}"/>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50" name="Gráfico 249" descr="Calendario giratorio">
                  <a:extLst>
                    <a:ext uri="{FF2B5EF4-FFF2-40B4-BE49-F238E27FC236}">
                      <a16:creationId xmlns:a16="http://schemas.microsoft.com/office/drawing/2014/main" id="{E6A0F437-16B9-4090-97C0-6CB6F792BB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251" name="Google Shape;92;p4">
                  <a:extLst>
                    <a:ext uri="{FF2B5EF4-FFF2-40B4-BE49-F238E27FC236}">
                      <a16:creationId xmlns:a16="http://schemas.microsoft.com/office/drawing/2014/main" id="{FED3C3EE-C9C6-4496-97A2-A0B06525EBF6}"/>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52" name="Grupo 251">
                <a:extLst>
                  <a:ext uri="{FF2B5EF4-FFF2-40B4-BE49-F238E27FC236}">
                    <a16:creationId xmlns:a16="http://schemas.microsoft.com/office/drawing/2014/main" id="{4DB3BF88-423B-4B98-BB05-EE2752EF70E6}"/>
                  </a:ext>
                </a:extLst>
              </p:cNvPr>
              <p:cNvGrpSpPr/>
              <p:nvPr/>
            </p:nvGrpSpPr>
            <p:grpSpPr>
              <a:xfrm>
                <a:off x="3705376" y="5748711"/>
                <a:ext cx="1770370" cy="434027"/>
                <a:chOff x="1663216" y="1749570"/>
                <a:chExt cx="1770370" cy="434027"/>
              </a:xfrm>
            </p:grpSpPr>
            <p:sp>
              <p:nvSpPr>
                <p:cNvPr id="253" name="Rectángulo: esquinas redondeadas 252">
                  <a:extLst>
                    <a:ext uri="{FF2B5EF4-FFF2-40B4-BE49-F238E27FC236}">
                      <a16:creationId xmlns:a16="http://schemas.microsoft.com/office/drawing/2014/main" id="{907C22DC-8191-4C1E-8A1A-39DD40DF2FF7}"/>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4" name="Google Shape;92;p4">
                  <a:extLst>
                    <a:ext uri="{FF2B5EF4-FFF2-40B4-BE49-F238E27FC236}">
                      <a16:creationId xmlns:a16="http://schemas.microsoft.com/office/drawing/2014/main" id="{8D554F25-7831-40A4-8B42-049496442F3B}"/>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93,47%</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55" name="Rectángulo: esquinas superiores redondeadas 254">
                  <a:extLst>
                    <a:ext uri="{FF2B5EF4-FFF2-40B4-BE49-F238E27FC236}">
                      <a16:creationId xmlns:a16="http://schemas.microsoft.com/office/drawing/2014/main" id="{135E711E-C670-4782-B6D0-BD1DABC85F81}"/>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56" name="Gráfico 255" descr="Calendario giratorio">
                  <a:extLst>
                    <a:ext uri="{FF2B5EF4-FFF2-40B4-BE49-F238E27FC236}">
                      <a16:creationId xmlns:a16="http://schemas.microsoft.com/office/drawing/2014/main" id="{762E62E9-2FC6-4633-B30B-B62B9D11E2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257" name="Google Shape;92;p4">
                  <a:extLst>
                    <a:ext uri="{FF2B5EF4-FFF2-40B4-BE49-F238E27FC236}">
                      <a16:creationId xmlns:a16="http://schemas.microsoft.com/office/drawing/2014/main" id="{D84F8AAC-4D12-4487-AFC5-B6BCED7FDC7A}"/>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2022</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58" name="Grupo 257">
                <a:extLst>
                  <a:ext uri="{FF2B5EF4-FFF2-40B4-BE49-F238E27FC236}">
                    <a16:creationId xmlns:a16="http://schemas.microsoft.com/office/drawing/2014/main" id="{BBD96245-5537-43E4-B18C-0F37DB58488B}"/>
                  </a:ext>
                </a:extLst>
              </p:cNvPr>
              <p:cNvGrpSpPr/>
              <p:nvPr/>
            </p:nvGrpSpPr>
            <p:grpSpPr>
              <a:xfrm>
                <a:off x="1683536" y="5748711"/>
                <a:ext cx="1770370" cy="434027"/>
                <a:chOff x="1663216" y="1749570"/>
                <a:chExt cx="1770370" cy="434027"/>
              </a:xfrm>
            </p:grpSpPr>
            <p:sp>
              <p:nvSpPr>
                <p:cNvPr id="259" name="Rectángulo: esquinas redondeadas 258">
                  <a:extLst>
                    <a:ext uri="{FF2B5EF4-FFF2-40B4-BE49-F238E27FC236}">
                      <a16:creationId xmlns:a16="http://schemas.microsoft.com/office/drawing/2014/main" id="{9527A072-67F8-4059-951E-5E74CDCB9B0F}"/>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4" name="Google Shape;92;p4">
                  <a:extLst>
                    <a:ext uri="{FF2B5EF4-FFF2-40B4-BE49-F238E27FC236}">
                      <a16:creationId xmlns:a16="http://schemas.microsoft.com/office/drawing/2014/main" id="{7F6263B1-3FC7-4251-B14B-1AA74300DFFD}"/>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88,16%</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99" name="Rectángulo: esquinas superiores redondeadas 298">
                  <a:extLst>
                    <a:ext uri="{FF2B5EF4-FFF2-40B4-BE49-F238E27FC236}">
                      <a16:creationId xmlns:a16="http://schemas.microsoft.com/office/drawing/2014/main" id="{F71D5390-37E0-4708-ADFB-2B8E12156F76}"/>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00" name="Gráfico 299" descr="Calendario giratorio">
                  <a:extLst>
                    <a:ext uri="{FF2B5EF4-FFF2-40B4-BE49-F238E27FC236}">
                      <a16:creationId xmlns:a16="http://schemas.microsoft.com/office/drawing/2014/main" id="{49A192D6-3F7A-484E-9287-55657FD30A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301" name="Google Shape;92;p4">
                  <a:extLst>
                    <a:ext uri="{FF2B5EF4-FFF2-40B4-BE49-F238E27FC236}">
                      <a16:creationId xmlns:a16="http://schemas.microsoft.com/office/drawing/2014/main" id="{7B59AB41-1651-4C38-94A4-5B3EF73695E8}"/>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grpSp>
        <p:nvGrpSpPr>
          <p:cNvPr id="14" name="Grupo 13">
            <a:extLst>
              <a:ext uri="{FF2B5EF4-FFF2-40B4-BE49-F238E27FC236}">
                <a16:creationId xmlns:a16="http://schemas.microsoft.com/office/drawing/2014/main" id="{E631495F-5589-865C-3B0E-CFA1444394D8}"/>
              </a:ext>
            </a:extLst>
          </p:cNvPr>
          <p:cNvGrpSpPr/>
          <p:nvPr/>
        </p:nvGrpSpPr>
        <p:grpSpPr>
          <a:xfrm>
            <a:off x="-23266" y="2592161"/>
            <a:ext cx="12215265" cy="2580422"/>
            <a:chOff x="-23266" y="2592161"/>
            <a:chExt cx="12215265" cy="2580422"/>
          </a:xfrm>
        </p:grpSpPr>
        <p:sp>
          <p:nvSpPr>
            <p:cNvPr id="69" name="Rectángulo 68">
              <a:extLst>
                <a:ext uri="{FF2B5EF4-FFF2-40B4-BE49-F238E27FC236}">
                  <a16:creationId xmlns:a16="http://schemas.microsoft.com/office/drawing/2014/main" id="{2731A594-24D9-2761-5684-6D411A01716D}"/>
                </a:ext>
              </a:extLst>
            </p:cNvPr>
            <p:cNvSpPr/>
            <p:nvPr/>
          </p:nvSpPr>
          <p:spPr>
            <a:xfrm>
              <a:off x="-23264" y="2592161"/>
              <a:ext cx="12215263" cy="2580422"/>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3" name="Grupo 12">
              <a:extLst>
                <a:ext uri="{FF2B5EF4-FFF2-40B4-BE49-F238E27FC236}">
                  <a16:creationId xmlns:a16="http://schemas.microsoft.com/office/drawing/2014/main" id="{DDCC39AA-DF9A-D5C7-4DB3-61DEFA3135A4}"/>
                </a:ext>
              </a:extLst>
            </p:cNvPr>
            <p:cNvGrpSpPr/>
            <p:nvPr/>
          </p:nvGrpSpPr>
          <p:grpSpPr>
            <a:xfrm>
              <a:off x="-23266" y="3556003"/>
              <a:ext cx="7480212" cy="1442720"/>
              <a:chOff x="-23266" y="3556003"/>
              <a:chExt cx="7480212" cy="1442720"/>
            </a:xfrm>
          </p:grpSpPr>
          <p:sp>
            <p:nvSpPr>
              <p:cNvPr id="262" name="Rectángulo: esquinas superiores redondeadas 261">
                <a:extLst>
                  <a:ext uri="{FF2B5EF4-FFF2-40B4-BE49-F238E27FC236}">
                    <a16:creationId xmlns:a16="http://schemas.microsoft.com/office/drawing/2014/main" id="{D91D6627-E04B-F7A0-F530-295BB21C703B}"/>
                  </a:ext>
                </a:extLst>
              </p:cNvPr>
              <p:cNvSpPr/>
              <p:nvPr/>
            </p:nvSpPr>
            <p:spPr>
              <a:xfrm rot="5400000">
                <a:off x="6138" y="3526599"/>
                <a:ext cx="1442720" cy="1501527"/>
              </a:xfrm>
              <a:prstGeom prst="round2SameRect">
                <a:avLst/>
              </a:prstGeom>
              <a:solidFill>
                <a:srgbClr val="3F7E44"/>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3" name="Google Shape;94;p4">
                <a:extLst>
                  <a:ext uri="{FF2B5EF4-FFF2-40B4-BE49-F238E27FC236}">
                    <a16:creationId xmlns:a16="http://schemas.microsoft.com/office/drawing/2014/main" id="{42D2FAAE-B4F9-91FC-D9C4-0B68B47CDB97}"/>
                  </a:ext>
                </a:extLst>
              </p:cNvPr>
              <p:cNvSpPr txBox="1"/>
              <p:nvPr/>
            </p:nvSpPr>
            <p:spPr>
              <a:xfrm>
                <a:off x="58655" y="3629679"/>
                <a:ext cx="1311680" cy="1291139"/>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s-MX" sz="1200" b="0" i="0" u="none" strike="noStrike" kern="0" cap="none" spc="0" normalizeH="0" baseline="0" noProof="0" dirty="0">
                    <a:ln>
                      <a:noFill/>
                    </a:ln>
                    <a:solidFill>
                      <a:srgbClr val="FFFFFF"/>
                    </a:solidFill>
                    <a:effectLst/>
                    <a:uLnTx/>
                    <a:uFillTx/>
                    <a:latin typeface="Barlow Condensed"/>
                    <a:cs typeface="Arial"/>
                    <a:sym typeface="Barlow Condensed"/>
                  </a:rPr>
                  <a:t>Número de documentos sobre contribuciones determinadas a nivel nacional, estrategias a largo plazo, planes nacionales de adaptación y comunicaciones sobre la adaptación</a:t>
                </a:r>
                <a:endParaRPr kumimoji="0" lang="es-EC" sz="1200" b="0" i="0" u="none" strike="noStrike" kern="0" cap="none" spc="0" normalizeH="0" baseline="0" noProof="0" dirty="0">
                  <a:ln>
                    <a:noFill/>
                  </a:ln>
                  <a:solidFill>
                    <a:srgbClr val="FFFFFF"/>
                  </a:solidFill>
                  <a:effectLst/>
                  <a:uLnTx/>
                  <a:uFillTx/>
                  <a:latin typeface="Barlow Condensed"/>
                  <a:cs typeface="Arial"/>
                  <a:sym typeface="Barlow Condensed"/>
                </a:endParaRPr>
              </a:p>
            </p:txBody>
          </p:sp>
          <p:pic>
            <p:nvPicPr>
              <p:cNvPr id="270" name="Gráfico 269" descr="Hombre">
                <a:extLst>
                  <a:ext uri="{FF2B5EF4-FFF2-40B4-BE49-F238E27FC236}">
                    <a16:creationId xmlns:a16="http://schemas.microsoft.com/office/drawing/2014/main" id="{63FB9C84-C259-485D-8772-1D80E67840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796" y="4412634"/>
                <a:ext cx="359528" cy="359528"/>
              </a:xfrm>
              <a:prstGeom prst="rect">
                <a:avLst/>
              </a:prstGeom>
            </p:spPr>
          </p:pic>
          <p:pic>
            <p:nvPicPr>
              <p:cNvPr id="271" name="Gráfico 270" descr="Mujer">
                <a:extLst>
                  <a:ext uri="{FF2B5EF4-FFF2-40B4-BE49-F238E27FC236}">
                    <a16:creationId xmlns:a16="http://schemas.microsoft.com/office/drawing/2014/main" id="{D801D141-DE63-3F62-5FE5-5F3F92B178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8135" y="4411591"/>
                <a:ext cx="359528" cy="359528"/>
              </a:xfrm>
              <a:prstGeom prst="rect">
                <a:avLst/>
              </a:prstGeom>
            </p:spPr>
          </p:pic>
          <p:pic>
            <p:nvPicPr>
              <p:cNvPr id="272" name="Gráfico 271" descr="Casa">
                <a:extLst>
                  <a:ext uri="{FF2B5EF4-FFF2-40B4-BE49-F238E27FC236}">
                    <a16:creationId xmlns:a16="http://schemas.microsoft.com/office/drawing/2014/main" id="{900493AC-4739-E780-494E-AC6182DF8F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8422" y="3717163"/>
                <a:ext cx="281372" cy="281372"/>
              </a:xfrm>
              <a:prstGeom prst="rect">
                <a:avLst/>
              </a:prstGeom>
            </p:spPr>
          </p:pic>
          <p:pic>
            <p:nvPicPr>
              <p:cNvPr id="273" name="Gráfico 272" descr="Ciudad">
                <a:extLst>
                  <a:ext uri="{FF2B5EF4-FFF2-40B4-BE49-F238E27FC236}">
                    <a16:creationId xmlns:a16="http://schemas.microsoft.com/office/drawing/2014/main" id="{3DED8F2B-7FC5-8BDC-AD4C-5D8252572C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1695" y="3744754"/>
                <a:ext cx="278749" cy="278749"/>
              </a:xfrm>
              <a:prstGeom prst="rect">
                <a:avLst/>
              </a:prstGeom>
            </p:spPr>
          </p:pic>
          <p:grpSp>
            <p:nvGrpSpPr>
              <p:cNvPr id="216" name="Grupo 215">
                <a:extLst>
                  <a:ext uri="{FF2B5EF4-FFF2-40B4-BE49-F238E27FC236}">
                    <a16:creationId xmlns:a16="http://schemas.microsoft.com/office/drawing/2014/main" id="{04F5AD39-0863-4D98-8CA8-EEE413D5D17E}"/>
                  </a:ext>
                </a:extLst>
              </p:cNvPr>
              <p:cNvGrpSpPr/>
              <p:nvPr/>
            </p:nvGrpSpPr>
            <p:grpSpPr>
              <a:xfrm>
                <a:off x="5686576" y="4041831"/>
                <a:ext cx="1770370" cy="434027"/>
                <a:chOff x="1663216" y="1749570"/>
                <a:chExt cx="1770370" cy="434027"/>
              </a:xfrm>
            </p:grpSpPr>
            <p:sp>
              <p:nvSpPr>
                <p:cNvPr id="217" name="Rectángulo: esquinas redondeadas 216">
                  <a:extLst>
                    <a:ext uri="{FF2B5EF4-FFF2-40B4-BE49-F238E27FC236}">
                      <a16:creationId xmlns:a16="http://schemas.microsoft.com/office/drawing/2014/main" id="{12813D0F-EE07-4E79-988C-EF4F4336EDAE}"/>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8" name="Google Shape;92;p4">
                  <a:extLst>
                    <a:ext uri="{FF2B5EF4-FFF2-40B4-BE49-F238E27FC236}">
                      <a16:creationId xmlns:a16="http://schemas.microsoft.com/office/drawing/2014/main" id="{7931BF45-1E06-4BC8-BFC2-32280BE89494}"/>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19" name="Rectángulo: esquinas superiores redondeadas 218">
                  <a:extLst>
                    <a:ext uri="{FF2B5EF4-FFF2-40B4-BE49-F238E27FC236}">
                      <a16:creationId xmlns:a16="http://schemas.microsoft.com/office/drawing/2014/main" id="{55B915BC-2331-4033-9AFA-01BE55F154C6}"/>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0" name="Gráfico 219" descr="Calendario giratorio">
                  <a:extLst>
                    <a:ext uri="{FF2B5EF4-FFF2-40B4-BE49-F238E27FC236}">
                      <a16:creationId xmlns:a16="http://schemas.microsoft.com/office/drawing/2014/main" id="{000600A7-AB32-4C4D-AED5-38391F931A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221" name="Google Shape;92;p4">
                  <a:extLst>
                    <a:ext uri="{FF2B5EF4-FFF2-40B4-BE49-F238E27FC236}">
                      <a16:creationId xmlns:a16="http://schemas.microsoft.com/office/drawing/2014/main" id="{0295EB90-36A6-4DA2-A50F-BC27EA7F5CFF}"/>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22" name="Grupo 221">
                <a:extLst>
                  <a:ext uri="{FF2B5EF4-FFF2-40B4-BE49-F238E27FC236}">
                    <a16:creationId xmlns:a16="http://schemas.microsoft.com/office/drawing/2014/main" id="{2E932E6B-0377-472C-9E45-A665DF1F2F9A}"/>
                  </a:ext>
                </a:extLst>
              </p:cNvPr>
              <p:cNvGrpSpPr/>
              <p:nvPr/>
            </p:nvGrpSpPr>
            <p:grpSpPr>
              <a:xfrm>
                <a:off x="3695216" y="4041831"/>
                <a:ext cx="1770370" cy="434027"/>
                <a:chOff x="1663216" y="1749570"/>
                <a:chExt cx="1770370" cy="434027"/>
              </a:xfrm>
            </p:grpSpPr>
            <p:sp>
              <p:nvSpPr>
                <p:cNvPr id="223" name="Rectángulo: esquinas redondeadas 222">
                  <a:extLst>
                    <a:ext uri="{FF2B5EF4-FFF2-40B4-BE49-F238E27FC236}">
                      <a16:creationId xmlns:a16="http://schemas.microsoft.com/office/drawing/2014/main" id="{EFEC60D7-C695-4865-BA5E-0B7C15154F39}"/>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4" name="Google Shape;92;p4">
                  <a:extLst>
                    <a:ext uri="{FF2B5EF4-FFF2-40B4-BE49-F238E27FC236}">
                      <a16:creationId xmlns:a16="http://schemas.microsoft.com/office/drawing/2014/main" id="{C6EC3F78-56AE-410D-9697-7EBB6E85C80E}"/>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5</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25" name="Rectángulo: esquinas superiores redondeadas 224">
                  <a:extLst>
                    <a:ext uri="{FF2B5EF4-FFF2-40B4-BE49-F238E27FC236}">
                      <a16:creationId xmlns:a16="http://schemas.microsoft.com/office/drawing/2014/main" id="{AD21E8BC-DEE2-4B19-B61A-B620A99BF5A8}"/>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6" name="Gráfico 225" descr="Calendario giratorio">
                  <a:extLst>
                    <a:ext uri="{FF2B5EF4-FFF2-40B4-BE49-F238E27FC236}">
                      <a16:creationId xmlns:a16="http://schemas.microsoft.com/office/drawing/2014/main" id="{126B4A9C-748A-406F-880B-515B07F3C5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227" name="Google Shape;92;p4">
                  <a:extLst>
                    <a:ext uri="{FF2B5EF4-FFF2-40B4-BE49-F238E27FC236}">
                      <a16:creationId xmlns:a16="http://schemas.microsoft.com/office/drawing/2014/main" id="{5961790D-25BB-4541-BC76-848B7554C8F5}"/>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2022</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28" name="Grupo 227">
                <a:extLst>
                  <a:ext uri="{FF2B5EF4-FFF2-40B4-BE49-F238E27FC236}">
                    <a16:creationId xmlns:a16="http://schemas.microsoft.com/office/drawing/2014/main" id="{FA99F0CF-1851-4C42-A228-6C51C610D733}"/>
                  </a:ext>
                </a:extLst>
              </p:cNvPr>
              <p:cNvGrpSpPr/>
              <p:nvPr/>
            </p:nvGrpSpPr>
            <p:grpSpPr>
              <a:xfrm>
                <a:off x="1673376" y="4041831"/>
                <a:ext cx="1770370" cy="434027"/>
                <a:chOff x="1663216" y="1749570"/>
                <a:chExt cx="1770370" cy="434027"/>
              </a:xfrm>
            </p:grpSpPr>
            <p:sp>
              <p:nvSpPr>
                <p:cNvPr id="229" name="Rectángulo: esquinas redondeadas 228">
                  <a:extLst>
                    <a:ext uri="{FF2B5EF4-FFF2-40B4-BE49-F238E27FC236}">
                      <a16:creationId xmlns:a16="http://schemas.microsoft.com/office/drawing/2014/main" id="{03FFD9E1-F3A8-4536-8958-4A03F6CD8121}"/>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0" name="Google Shape;92;p4">
                  <a:extLst>
                    <a:ext uri="{FF2B5EF4-FFF2-40B4-BE49-F238E27FC236}">
                      <a16:creationId xmlns:a16="http://schemas.microsoft.com/office/drawing/2014/main" id="{AEBB15E4-9E0F-4533-A5BD-B5FB2270636E}"/>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31" name="Rectángulo: esquinas superiores redondeadas 230">
                  <a:extLst>
                    <a:ext uri="{FF2B5EF4-FFF2-40B4-BE49-F238E27FC236}">
                      <a16:creationId xmlns:a16="http://schemas.microsoft.com/office/drawing/2014/main" id="{B7ACFF23-54F5-4944-BD8B-8F83809B34DE}"/>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32" name="Gráfico 231" descr="Calendario giratorio">
                  <a:extLst>
                    <a:ext uri="{FF2B5EF4-FFF2-40B4-BE49-F238E27FC236}">
                      <a16:creationId xmlns:a16="http://schemas.microsoft.com/office/drawing/2014/main" id="{768F2D4D-6720-4920-A767-98C4350C3C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233" name="Google Shape;92;p4">
                  <a:extLst>
                    <a:ext uri="{FF2B5EF4-FFF2-40B4-BE49-F238E27FC236}">
                      <a16:creationId xmlns:a16="http://schemas.microsoft.com/office/drawing/2014/main" id="{2AB38699-6F78-4E9F-8198-D08739B69B56}"/>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grpSp>
        <p:nvGrpSpPr>
          <p:cNvPr id="21" name="Grupo 20">
            <a:extLst>
              <a:ext uri="{FF2B5EF4-FFF2-40B4-BE49-F238E27FC236}">
                <a16:creationId xmlns:a16="http://schemas.microsoft.com/office/drawing/2014/main" id="{BDF5EEFF-AD94-C7B5-8F75-2A3536B35992}"/>
              </a:ext>
            </a:extLst>
          </p:cNvPr>
          <p:cNvGrpSpPr/>
          <p:nvPr/>
        </p:nvGrpSpPr>
        <p:grpSpPr>
          <a:xfrm>
            <a:off x="-23264" y="-15324"/>
            <a:ext cx="12215263" cy="3428727"/>
            <a:chOff x="-23264" y="-15324"/>
            <a:chExt cx="12215263" cy="3428727"/>
          </a:xfrm>
        </p:grpSpPr>
        <p:grpSp>
          <p:nvGrpSpPr>
            <p:cNvPr id="6" name="Grupo 5">
              <a:extLst>
                <a:ext uri="{FF2B5EF4-FFF2-40B4-BE49-F238E27FC236}">
                  <a16:creationId xmlns:a16="http://schemas.microsoft.com/office/drawing/2014/main" id="{B288F95A-F605-898C-956D-FF3D68CFC8E7}"/>
                </a:ext>
              </a:extLst>
            </p:cNvPr>
            <p:cNvGrpSpPr/>
            <p:nvPr/>
          </p:nvGrpSpPr>
          <p:grpSpPr>
            <a:xfrm>
              <a:off x="-23264" y="-15324"/>
              <a:ext cx="12215263" cy="3428727"/>
              <a:chOff x="-23264" y="-15324"/>
              <a:chExt cx="12215263" cy="3428727"/>
            </a:xfrm>
          </p:grpSpPr>
          <p:sp>
            <p:nvSpPr>
              <p:cNvPr id="68" name="Rectángulo 67">
                <a:extLst>
                  <a:ext uri="{FF2B5EF4-FFF2-40B4-BE49-F238E27FC236}">
                    <a16:creationId xmlns:a16="http://schemas.microsoft.com/office/drawing/2014/main" id="{09B6A8A7-E9CC-0A62-27EC-F1C82A4993BD}"/>
                  </a:ext>
                </a:extLst>
              </p:cNvPr>
              <p:cNvSpPr/>
              <p:nvPr/>
            </p:nvSpPr>
            <p:spPr>
              <a:xfrm>
                <a:off x="-23264" y="-15324"/>
                <a:ext cx="12215263" cy="3428727"/>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7" name="Grupo 6">
                <a:extLst>
                  <a:ext uri="{FF2B5EF4-FFF2-40B4-BE49-F238E27FC236}">
                    <a16:creationId xmlns:a16="http://schemas.microsoft.com/office/drawing/2014/main" id="{CD3CF327-8347-47A2-B15C-A885C7216271}"/>
                  </a:ext>
                </a:extLst>
              </p:cNvPr>
              <p:cNvGrpSpPr/>
              <p:nvPr/>
            </p:nvGrpSpPr>
            <p:grpSpPr>
              <a:xfrm>
                <a:off x="-23264" y="1813866"/>
                <a:ext cx="7480210" cy="1175723"/>
                <a:chOff x="-23264" y="1813866"/>
                <a:chExt cx="7480210" cy="1175723"/>
              </a:xfrm>
            </p:grpSpPr>
            <p:sp>
              <p:nvSpPr>
                <p:cNvPr id="78" name="Rectángulo: esquinas superiores redondeadas 77">
                  <a:extLst>
                    <a:ext uri="{FF2B5EF4-FFF2-40B4-BE49-F238E27FC236}">
                      <a16:creationId xmlns:a16="http://schemas.microsoft.com/office/drawing/2014/main" id="{C7321B02-D545-B9AC-B347-A829FE5ACDD0}"/>
                    </a:ext>
                  </a:extLst>
                </p:cNvPr>
                <p:cNvSpPr/>
                <p:nvPr/>
              </p:nvSpPr>
              <p:spPr>
                <a:xfrm rot="5400000">
                  <a:off x="150782" y="1653576"/>
                  <a:ext cx="1153435" cy="1501527"/>
                </a:xfrm>
                <a:prstGeom prst="round2SameRect">
                  <a:avLst/>
                </a:prstGeom>
                <a:solidFill>
                  <a:srgbClr val="3F7E44"/>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94;p4">
                  <a:extLst>
                    <a:ext uri="{FF2B5EF4-FFF2-40B4-BE49-F238E27FC236}">
                      <a16:creationId xmlns:a16="http://schemas.microsoft.com/office/drawing/2014/main" id="{20CB42EB-DC43-8479-C3FF-0FAD347EC944}"/>
                    </a:ext>
                  </a:extLst>
                </p:cNvPr>
                <p:cNvSpPr txBox="1"/>
                <p:nvPr/>
              </p:nvSpPr>
              <p:spPr>
                <a:xfrm>
                  <a:off x="58655" y="1813866"/>
                  <a:ext cx="1311680" cy="1175723"/>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FFFFFF"/>
                      </a:solidFill>
                      <a:effectLst/>
                      <a:uLnTx/>
                      <a:uFillTx/>
                      <a:latin typeface="Barlow Condensed"/>
                      <a:cs typeface="Arial"/>
                      <a:sym typeface="Barlow Condensed"/>
                    </a:rPr>
                    <a:t>Vulnerabilidad al cambio climático en función de la capacidad de adaptación</a:t>
                  </a:r>
                  <a:endPar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endParaRPr>
                </a:p>
              </p:txBody>
            </p:sp>
            <p:grpSp>
              <p:nvGrpSpPr>
                <p:cNvPr id="85" name="Grupo 84">
                  <a:extLst>
                    <a:ext uri="{FF2B5EF4-FFF2-40B4-BE49-F238E27FC236}">
                      <a16:creationId xmlns:a16="http://schemas.microsoft.com/office/drawing/2014/main" id="{4A068DD7-61E5-5456-234C-9813FE1CAA76}"/>
                    </a:ext>
                  </a:extLst>
                </p:cNvPr>
                <p:cNvGrpSpPr/>
                <p:nvPr/>
              </p:nvGrpSpPr>
              <p:grpSpPr>
                <a:xfrm>
                  <a:off x="5686576" y="1826951"/>
                  <a:ext cx="1770370" cy="434027"/>
                  <a:chOff x="1663216" y="1749570"/>
                  <a:chExt cx="1770370" cy="434027"/>
                </a:xfrm>
              </p:grpSpPr>
              <p:sp>
                <p:nvSpPr>
                  <p:cNvPr id="86" name="Rectángulo: esquinas redondeadas 85">
                    <a:extLst>
                      <a:ext uri="{FF2B5EF4-FFF2-40B4-BE49-F238E27FC236}">
                        <a16:creationId xmlns:a16="http://schemas.microsoft.com/office/drawing/2014/main" id="{8BE0EA45-2257-ED56-D218-1BF0309C7775}"/>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7" name="Google Shape;92;p4">
                    <a:extLst>
                      <a:ext uri="{FF2B5EF4-FFF2-40B4-BE49-F238E27FC236}">
                        <a16:creationId xmlns:a16="http://schemas.microsoft.com/office/drawing/2014/main" id="{F5D249AF-2B8D-4ECE-97D9-D5B79B678C42}"/>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82,98%</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88" name="Rectángulo: esquinas superiores redondeadas 87">
                    <a:extLst>
                      <a:ext uri="{FF2B5EF4-FFF2-40B4-BE49-F238E27FC236}">
                        <a16:creationId xmlns:a16="http://schemas.microsoft.com/office/drawing/2014/main" id="{797C539A-ABA5-5D2A-9807-D45F0EFB9235}"/>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9" name="Gráfico 88" descr="Calendario giratorio">
                    <a:extLst>
                      <a:ext uri="{FF2B5EF4-FFF2-40B4-BE49-F238E27FC236}">
                        <a16:creationId xmlns:a16="http://schemas.microsoft.com/office/drawing/2014/main" id="{ADF4DA08-26AE-F384-E517-04A472C802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90" name="Google Shape;92;p4">
                    <a:extLst>
                      <a:ext uri="{FF2B5EF4-FFF2-40B4-BE49-F238E27FC236}">
                        <a16:creationId xmlns:a16="http://schemas.microsoft.com/office/drawing/2014/main" id="{CF6AF325-1D14-B6CA-BEEF-F36F6C62B65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75" name="Grupo 174">
                  <a:extLst>
                    <a:ext uri="{FF2B5EF4-FFF2-40B4-BE49-F238E27FC236}">
                      <a16:creationId xmlns:a16="http://schemas.microsoft.com/office/drawing/2014/main" id="{30C41EBA-8D36-455E-A136-3BF160FBE1A9}"/>
                    </a:ext>
                  </a:extLst>
                </p:cNvPr>
                <p:cNvGrpSpPr/>
                <p:nvPr/>
              </p:nvGrpSpPr>
              <p:grpSpPr>
                <a:xfrm>
                  <a:off x="3695216" y="1826951"/>
                  <a:ext cx="1770370" cy="434027"/>
                  <a:chOff x="1663216" y="1749570"/>
                  <a:chExt cx="1770370" cy="434027"/>
                </a:xfrm>
              </p:grpSpPr>
              <p:sp>
                <p:nvSpPr>
                  <p:cNvPr id="176" name="Rectángulo: esquinas redondeadas 175">
                    <a:extLst>
                      <a:ext uri="{FF2B5EF4-FFF2-40B4-BE49-F238E27FC236}">
                        <a16:creationId xmlns:a16="http://schemas.microsoft.com/office/drawing/2014/main" id="{528678F3-9CDE-4C66-BCD3-9552DA099F23}"/>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8" name="Google Shape;92;p4">
                    <a:extLst>
                      <a:ext uri="{FF2B5EF4-FFF2-40B4-BE49-F238E27FC236}">
                        <a16:creationId xmlns:a16="http://schemas.microsoft.com/office/drawing/2014/main" id="{E0FA39F4-68E5-4482-9993-9BDCCA21FBBC}"/>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83,00%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89" name="Rectángulo: esquinas superiores redondeadas 188">
                    <a:extLst>
                      <a:ext uri="{FF2B5EF4-FFF2-40B4-BE49-F238E27FC236}">
                        <a16:creationId xmlns:a16="http://schemas.microsoft.com/office/drawing/2014/main" id="{68C5A617-BF73-4FB2-B546-8590AE2AE33E}"/>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0" name="Gráfico 189" descr="Calendario giratorio">
                    <a:extLst>
                      <a:ext uri="{FF2B5EF4-FFF2-40B4-BE49-F238E27FC236}">
                        <a16:creationId xmlns:a16="http://schemas.microsoft.com/office/drawing/2014/main" id="{8DB6E64A-D4C5-48CF-991E-5B5DE9472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191" name="Google Shape;92;p4">
                    <a:extLst>
                      <a:ext uri="{FF2B5EF4-FFF2-40B4-BE49-F238E27FC236}">
                        <a16:creationId xmlns:a16="http://schemas.microsoft.com/office/drawing/2014/main" id="{B9C07FE9-2AE1-4557-AD77-EE5A9D51B1E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2022</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92" name="Grupo 191">
                  <a:extLst>
                    <a:ext uri="{FF2B5EF4-FFF2-40B4-BE49-F238E27FC236}">
                      <a16:creationId xmlns:a16="http://schemas.microsoft.com/office/drawing/2014/main" id="{8943AA9C-AFF2-4328-B469-41052C2B1548}"/>
                    </a:ext>
                  </a:extLst>
                </p:cNvPr>
                <p:cNvGrpSpPr/>
                <p:nvPr/>
              </p:nvGrpSpPr>
              <p:grpSpPr>
                <a:xfrm>
                  <a:off x="1673376" y="1826951"/>
                  <a:ext cx="1770370" cy="434027"/>
                  <a:chOff x="1663216" y="1749570"/>
                  <a:chExt cx="1770370" cy="434027"/>
                </a:xfrm>
              </p:grpSpPr>
              <p:sp>
                <p:nvSpPr>
                  <p:cNvPr id="193" name="Rectángulo: esquinas redondeadas 192">
                    <a:extLst>
                      <a:ext uri="{FF2B5EF4-FFF2-40B4-BE49-F238E27FC236}">
                        <a16:creationId xmlns:a16="http://schemas.microsoft.com/office/drawing/2014/main" id="{FA8CE3A9-B83C-4F62-9D5C-F3B7235C86A0}"/>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4" name="Google Shape;92;p4">
                    <a:extLst>
                      <a:ext uri="{FF2B5EF4-FFF2-40B4-BE49-F238E27FC236}">
                        <a16:creationId xmlns:a16="http://schemas.microsoft.com/office/drawing/2014/main" id="{DFD9BEBB-EBF3-4228-992A-F30464BBA79F}"/>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89,32%</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95" name="Rectángulo: esquinas superiores redondeadas 194">
                    <a:extLst>
                      <a:ext uri="{FF2B5EF4-FFF2-40B4-BE49-F238E27FC236}">
                        <a16:creationId xmlns:a16="http://schemas.microsoft.com/office/drawing/2014/main" id="{0E9156E7-36F8-4E90-8C89-C8CC9A6562BB}"/>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6" name="Gráfico 195" descr="Calendario giratorio">
                    <a:extLst>
                      <a:ext uri="{FF2B5EF4-FFF2-40B4-BE49-F238E27FC236}">
                        <a16:creationId xmlns:a16="http://schemas.microsoft.com/office/drawing/2014/main" id="{83ECCED0-36E6-428D-8CF9-ADD9602DA7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197" name="Google Shape;92;p4">
                    <a:extLst>
                      <a:ext uri="{FF2B5EF4-FFF2-40B4-BE49-F238E27FC236}">
                        <a16:creationId xmlns:a16="http://schemas.microsoft.com/office/drawing/2014/main" id="{85E51790-011C-446D-86F1-7F38A582ED4D}"/>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04" name="Grupo 203">
                  <a:extLst>
                    <a:ext uri="{FF2B5EF4-FFF2-40B4-BE49-F238E27FC236}">
                      <a16:creationId xmlns:a16="http://schemas.microsoft.com/office/drawing/2014/main" id="{07062B04-9C7F-4B0E-9237-F84AE5D3D32D}"/>
                    </a:ext>
                  </a:extLst>
                </p:cNvPr>
                <p:cNvGrpSpPr/>
                <p:nvPr/>
              </p:nvGrpSpPr>
              <p:grpSpPr>
                <a:xfrm>
                  <a:off x="3674896" y="2538151"/>
                  <a:ext cx="1770370" cy="434027"/>
                  <a:chOff x="1663216" y="1749570"/>
                  <a:chExt cx="1770370" cy="434027"/>
                </a:xfrm>
              </p:grpSpPr>
              <p:sp>
                <p:nvSpPr>
                  <p:cNvPr id="205" name="Rectángulo: esquinas redondeadas 204">
                    <a:extLst>
                      <a:ext uri="{FF2B5EF4-FFF2-40B4-BE49-F238E27FC236}">
                        <a16:creationId xmlns:a16="http://schemas.microsoft.com/office/drawing/2014/main" id="{B8F72D8D-3354-4A4C-B0CC-20B37AD90AED}"/>
                      </a:ext>
                    </a:extLst>
                  </p:cNvPr>
                  <p:cNvSpPr/>
                  <p:nvPr/>
                </p:nvSpPr>
                <p:spPr>
                  <a:xfrm>
                    <a:off x="1663216" y="1749570"/>
                    <a:ext cx="1770370" cy="434027"/>
                  </a:xfrm>
                  <a:prstGeom prst="roundRect">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6" name="Google Shape;92;p4">
                    <a:extLst>
                      <a:ext uri="{FF2B5EF4-FFF2-40B4-BE49-F238E27FC236}">
                        <a16:creationId xmlns:a16="http://schemas.microsoft.com/office/drawing/2014/main" id="{4C5B8B51-D4FD-4C12-9746-B04643708CB1}"/>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82,81%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07" name="Rectángulo: esquinas superiores redondeadas 206">
                    <a:extLst>
                      <a:ext uri="{FF2B5EF4-FFF2-40B4-BE49-F238E27FC236}">
                        <a16:creationId xmlns:a16="http://schemas.microsoft.com/office/drawing/2014/main" id="{F737EB4B-AE2A-4B27-9CE4-D287AEB08FA4}"/>
                      </a:ext>
                    </a:extLst>
                  </p:cNvPr>
                  <p:cNvSpPr/>
                  <p:nvPr/>
                </p:nvSpPr>
                <p:spPr>
                  <a:xfrm rot="16200000">
                    <a:off x="1863964" y="1558491"/>
                    <a:ext cx="424357" cy="825854"/>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8" name="Gráfico 207" descr="Calendario giratorio">
                    <a:extLst>
                      <a:ext uri="{FF2B5EF4-FFF2-40B4-BE49-F238E27FC236}">
                        <a16:creationId xmlns:a16="http://schemas.microsoft.com/office/drawing/2014/main" id="{10C5D094-9EE3-48B5-82A5-99C9BE8754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209" name="Google Shape;92;p4">
                    <a:extLst>
                      <a:ext uri="{FF2B5EF4-FFF2-40B4-BE49-F238E27FC236}">
                        <a16:creationId xmlns:a16="http://schemas.microsoft.com/office/drawing/2014/main" id="{DF59AC07-4906-4543-A8C2-C8327E72C01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2025</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10" name="Grupo 209">
                  <a:extLst>
                    <a:ext uri="{FF2B5EF4-FFF2-40B4-BE49-F238E27FC236}">
                      <a16:creationId xmlns:a16="http://schemas.microsoft.com/office/drawing/2014/main" id="{908259A1-F679-41E2-B7FE-98A6AE083C17}"/>
                    </a:ext>
                  </a:extLst>
                </p:cNvPr>
                <p:cNvGrpSpPr/>
                <p:nvPr/>
              </p:nvGrpSpPr>
              <p:grpSpPr>
                <a:xfrm>
                  <a:off x="1653056" y="2538151"/>
                  <a:ext cx="1770370" cy="434027"/>
                  <a:chOff x="1663216" y="1749570"/>
                  <a:chExt cx="1770370" cy="434027"/>
                </a:xfrm>
              </p:grpSpPr>
              <p:sp>
                <p:nvSpPr>
                  <p:cNvPr id="211" name="Rectángulo: esquinas redondeadas 210">
                    <a:extLst>
                      <a:ext uri="{FF2B5EF4-FFF2-40B4-BE49-F238E27FC236}">
                        <a16:creationId xmlns:a16="http://schemas.microsoft.com/office/drawing/2014/main" id="{3991804C-9A4F-4420-A80E-0C58C0CCD5E4}"/>
                      </a:ext>
                    </a:extLst>
                  </p:cNvPr>
                  <p:cNvSpPr/>
                  <p:nvPr/>
                </p:nvSpPr>
                <p:spPr>
                  <a:xfrm>
                    <a:off x="1663216" y="1749570"/>
                    <a:ext cx="1770370" cy="434027"/>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2" name="Google Shape;92;p4">
                    <a:extLst>
                      <a:ext uri="{FF2B5EF4-FFF2-40B4-BE49-F238E27FC236}">
                        <a16:creationId xmlns:a16="http://schemas.microsoft.com/office/drawing/2014/main" id="{5F3A1E2C-109E-4624-A403-3751D849B5D9}"/>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82,91%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13" name="Rectángulo: esquinas superiores redondeadas 212">
                    <a:extLst>
                      <a:ext uri="{FF2B5EF4-FFF2-40B4-BE49-F238E27FC236}">
                        <a16:creationId xmlns:a16="http://schemas.microsoft.com/office/drawing/2014/main" id="{3DD2BE07-DC3D-4A43-B56E-15A0BBAF6AAA}"/>
                      </a:ext>
                    </a:extLst>
                  </p:cNvPr>
                  <p:cNvSpPr/>
                  <p:nvPr/>
                </p:nvSpPr>
                <p:spPr>
                  <a:xfrm rot="16200000">
                    <a:off x="1863964" y="1558491"/>
                    <a:ext cx="424357" cy="825854"/>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4" name="Gráfico 213" descr="Calendario giratorio">
                    <a:extLst>
                      <a:ext uri="{FF2B5EF4-FFF2-40B4-BE49-F238E27FC236}">
                        <a16:creationId xmlns:a16="http://schemas.microsoft.com/office/drawing/2014/main" id="{935720CD-E347-4A2E-8950-BB23C8F104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593" y="1808982"/>
                    <a:ext cx="297056" cy="297056"/>
                  </a:xfrm>
                  <a:prstGeom prst="rect">
                    <a:avLst/>
                  </a:prstGeom>
                </p:spPr>
              </p:pic>
              <p:sp>
                <p:nvSpPr>
                  <p:cNvPr id="215" name="Google Shape;92;p4">
                    <a:extLst>
                      <a:ext uri="{FF2B5EF4-FFF2-40B4-BE49-F238E27FC236}">
                        <a16:creationId xmlns:a16="http://schemas.microsoft.com/office/drawing/2014/main" id="{4649D3F1-DB1E-49B3-B787-0B57D3D43BF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2024</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grpSp>
          <p:nvGrpSpPr>
            <p:cNvPr id="20" name="Grupo 19">
              <a:extLst>
                <a:ext uri="{FF2B5EF4-FFF2-40B4-BE49-F238E27FC236}">
                  <a16:creationId xmlns:a16="http://schemas.microsoft.com/office/drawing/2014/main" id="{1C0A6BB5-7D64-B97A-786F-EA0020A84A35}"/>
                </a:ext>
              </a:extLst>
            </p:cNvPr>
            <p:cNvGrpSpPr/>
            <p:nvPr/>
          </p:nvGrpSpPr>
          <p:grpSpPr>
            <a:xfrm>
              <a:off x="1728913" y="3098800"/>
              <a:ext cx="3412957" cy="261610"/>
              <a:chOff x="1728913" y="3098800"/>
              <a:chExt cx="3412957" cy="261610"/>
            </a:xfrm>
          </p:grpSpPr>
          <p:sp>
            <p:nvSpPr>
              <p:cNvPr id="11" name="CuadroTexto 10">
                <a:extLst>
                  <a:ext uri="{FF2B5EF4-FFF2-40B4-BE49-F238E27FC236}">
                    <a16:creationId xmlns:a16="http://schemas.microsoft.com/office/drawing/2014/main" id="{35BEEBC0-B0DB-4874-A96F-B7F689293C6F}"/>
                  </a:ext>
                </a:extLst>
              </p:cNvPr>
              <p:cNvSpPr txBox="1"/>
              <p:nvPr/>
            </p:nvSpPr>
            <p:spPr>
              <a:xfrm>
                <a:off x="1817329" y="3098800"/>
                <a:ext cx="33245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05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Meta de PND 2024-2025</a:t>
                </a:r>
              </a:p>
            </p:txBody>
          </p:sp>
          <p:sp>
            <p:nvSpPr>
              <p:cNvPr id="9" name="Rectángulo 8">
                <a:extLst>
                  <a:ext uri="{FF2B5EF4-FFF2-40B4-BE49-F238E27FC236}">
                    <a16:creationId xmlns:a16="http://schemas.microsoft.com/office/drawing/2014/main" id="{95B0FDA7-A556-44DE-A354-447ED6895FAD}"/>
                  </a:ext>
                </a:extLst>
              </p:cNvPr>
              <p:cNvSpPr/>
              <p:nvPr/>
            </p:nvSpPr>
            <p:spPr>
              <a:xfrm>
                <a:off x="1728913" y="3169920"/>
                <a:ext cx="108000" cy="108000"/>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67" name="Rectángulo 66">
            <a:extLst>
              <a:ext uri="{FF2B5EF4-FFF2-40B4-BE49-F238E27FC236}">
                <a16:creationId xmlns:a16="http://schemas.microsoft.com/office/drawing/2014/main" id="{31F3EF45-FDBE-6461-8C2E-484175D54F8B}"/>
              </a:ext>
            </a:extLst>
          </p:cNvPr>
          <p:cNvSpPr/>
          <p:nvPr/>
        </p:nvSpPr>
        <p:spPr>
          <a:xfrm>
            <a:off x="7919241" y="-15324"/>
            <a:ext cx="4276489" cy="6873324"/>
          </a:xfrm>
          <a:prstGeom prst="rect">
            <a:avLst/>
          </a:prstGeom>
          <a:gradFill flip="none" rotWithShape="1">
            <a:gsLst>
              <a:gs pos="3670">
                <a:schemeClr val="bg1"/>
              </a:gs>
              <a:gs pos="46000">
                <a:schemeClr val="accent1">
                  <a:lumMod val="5000"/>
                  <a:lumOff val="95000"/>
                </a:schemeClr>
              </a:gs>
              <a:gs pos="100000">
                <a:schemeClr val="bg1">
                  <a:lumMod val="85000"/>
                </a:schemeClr>
              </a:gs>
            </a:gsLst>
            <a:lin ang="5400000" scaled="1"/>
            <a:tileRect/>
          </a:gradFill>
          <a:ln>
            <a:noFill/>
          </a:ln>
          <a:effectLst>
            <a:outerShdw blurRad="3175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06428" y="6274656"/>
            <a:ext cx="2693198" cy="553998"/>
          </a:xfrm>
          <a:prstGeom prst="rect">
            <a:avLst/>
          </a:prstGeom>
        </p:spPr>
      </p:pic>
      <p:pic>
        <p:nvPicPr>
          <p:cNvPr id="8" name="Imagen 7">
            <a:extLst>
              <a:ext uri="{FF2B5EF4-FFF2-40B4-BE49-F238E27FC236}">
                <a16:creationId xmlns:a16="http://schemas.microsoft.com/office/drawing/2014/main" id="{4B06B3F5-720C-1228-B0F4-F5F0C7901321}"/>
              </a:ext>
            </a:extLst>
          </p:cNvPr>
          <p:cNvPicPr>
            <a:picLocks noChangeAspect="1"/>
          </p:cNvPicPr>
          <p:nvPr/>
        </p:nvPicPr>
        <p:blipFill>
          <a:blip r:embed="rId14"/>
          <a:stretch>
            <a:fillRect/>
          </a:stretch>
        </p:blipFill>
        <p:spPr>
          <a:xfrm>
            <a:off x="-10059163" y="-1118399"/>
            <a:ext cx="2450826" cy="2450826"/>
          </a:xfrm>
          <a:prstGeom prst="rect">
            <a:avLst/>
          </a:prstGeom>
        </p:spPr>
      </p:pic>
      <p:pic>
        <p:nvPicPr>
          <p:cNvPr id="10" name="Imagen 9">
            <a:extLst>
              <a:ext uri="{FF2B5EF4-FFF2-40B4-BE49-F238E27FC236}">
                <a16:creationId xmlns:a16="http://schemas.microsoft.com/office/drawing/2014/main" id="{7E58C6DD-79DD-D4CC-1C36-D9E630478AFE}"/>
              </a:ext>
            </a:extLst>
          </p:cNvPr>
          <p:cNvPicPr>
            <a:picLocks noChangeAspect="1"/>
          </p:cNvPicPr>
          <p:nvPr/>
        </p:nvPicPr>
        <p:blipFill>
          <a:blip r:embed="rId15"/>
          <a:stretch>
            <a:fillRect/>
          </a:stretch>
        </p:blipFill>
        <p:spPr>
          <a:xfrm>
            <a:off x="-3868702" y="-2141854"/>
            <a:ext cx="2450826" cy="2450826"/>
          </a:xfrm>
          <a:prstGeom prst="rect">
            <a:avLst/>
          </a:prstGeom>
        </p:spPr>
      </p:pic>
      <p:pic>
        <p:nvPicPr>
          <p:cNvPr id="12" name="Imagen 11">
            <a:extLst>
              <a:ext uri="{FF2B5EF4-FFF2-40B4-BE49-F238E27FC236}">
                <a16:creationId xmlns:a16="http://schemas.microsoft.com/office/drawing/2014/main" id="{DF622C9B-A646-AA46-84DA-ED6DB0F3A08C}"/>
              </a:ext>
            </a:extLst>
          </p:cNvPr>
          <p:cNvPicPr>
            <a:picLocks noChangeAspect="1"/>
          </p:cNvPicPr>
          <p:nvPr/>
        </p:nvPicPr>
        <p:blipFill>
          <a:blip r:embed="rId16"/>
          <a:stretch>
            <a:fillRect/>
          </a:stretch>
        </p:blipFill>
        <p:spPr>
          <a:xfrm>
            <a:off x="-9759163" y="-818399"/>
            <a:ext cx="2450826" cy="2450826"/>
          </a:xfrm>
          <a:prstGeom prst="rect">
            <a:avLst/>
          </a:prstGeom>
        </p:spPr>
      </p:pic>
      <p:pic>
        <p:nvPicPr>
          <p:cNvPr id="16" name="Imagen 15">
            <a:extLst>
              <a:ext uri="{FF2B5EF4-FFF2-40B4-BE49-F238E27FC236}">
                <a16:creationId xmlns:a16="http://schemas.microsoft.com/office/drawing/2014/main" id="{28C5E817-4CCA-6CD8-2345-953D173B3EE1}"/>
              </a:ext>
            </a:extLst>
          </p:cNvPr>
          <p:cNvPicPr>
            <a:picLocks noChangeAspect="1"/>
          </p:cNvPicPr>
          <p:nvPr/>
        </p:nvPicPr>
        <p:blipFill>
          <a:blip r:embed="rId17"/>
          <a:stretch>
            <a:fillRect/>
          </a:stretch>
        </p:blipFill>
        <p:spPr>
          <a:xfrm>
            <a:off x="-9609163" y="-668399"/>
            <a:ext cx="2450826" cy="2450826"/>
          </a:xfrm>
          <a:prstGeom prst="rect">
            <a:avLst/>
          </a:prstGeom>
        </p:spPr>
      </p:pic>
      <p:pic>
        <p:nvPicPr>
          <p:cNvPr id="18" name="Imagen 17">
            <a:extLst>
              <a:ext uri="{FF2B5EF4-FFF2-40B4-BE49-F238E27FC236}">
                <a16:creationId xmlns:a16="http://schemas.microsoft.com/office/drawing/2014/main" id="{E6C45844-FF1E-36FE-6B24-C79A056BAE97}"/>
              </a:ext>
            </a:extLst>
          </p:cNvPr>
          <p:cNvPicPr>
            <a:picLocks noChangeAspect="1"/>
          </p:cNvPicPr>
          <p:nvPr/>
        </p:nvPicPr>
        <p:blipFill>
          <a:blip r:embed="rId18"/>
          <a:stretch>
            <a:fillRect/>
          </a:stretch>
        </p:blipFill>
        <p:spPr>
          <a:xfrm>
            <a:off x="-9459163" y="-518399"/>
            <a:ext cx="2450826" cy="2450826"/>
          </a:xfrm>
          <a:prstGeom prst="rect">
            <a:avLst/>
          </a:prstGeom>
        </p:spPr>
      </p:pic>
      <p:pic>
        <p:nvPicPr>
          <p:cNvPr id="28" name="Imagen 27">
            <a:extLst>
              <a:ext uri="{FF2B5EF4-FFF2-40B4-BE49-F238E27FC236}">
                <a16:creationId xmlns:a16="http://schemas.microsoft.com/office/drawing/2014/main" id="{DB2B959B-D23F-B666-056A-05AF7CA75002}"/>
              </a:ext>
            </a:extLst>
          </p:cNvPr>
          <p:cNvPicPr>
            <a:picLocks noChangeAspect="1"/>
          </p:cNvPicPr>
          <p:nvPr/>
        </p:nvPicPr>
        <p:blipFill>
          <a:blip r:embed="rId19"/>
          <a:stretch>
            <a:fillRect/>
          </a:stretch>
        </p:blipFill>
        <p:spPr>
          <a:xfrm>
            <a:off x="-9309163" y="-368399"/>
            <a:ext cx="2450826" cy="2450826"/>
          </a:xfrm>
          <a:prstGeom prst="rect">
            <a:avLst/>
          </a:prstGeom>
        </p:spPr>
      </p:pic>
      <p:pic>
        <p:nvPicPr>
          <p:cNvPr id="32" name="Imagen 31">
            <a:extLst>
              <a:ext uri="{FF2B5EF4-FFF2-40B4-BE49-F238E27FC236}">
                <a16:creationId xmlns:a16="http://schemas.microsoft.com/office/drawing/2014/main" id="{F347ABBD-7D2A-3BA1-4456-D7BAB89F2D51}"/>
              </a:ext>
            </a:extLst>
          </p:cNvPr>
          <p:cNvPicPr>
            <a:picLocks noChangeAspect="1"/>
          </p:cNvPicPr>
          <p:nvPr/>
        </p:nvPicPr>
        <p:blipFill>
          <a:blip r:embed="rId20"/>
          <a:stretch>
            <a:fillRect/>
          </a:stretch>
        </p:blipFill>
        <p:spPr>
          <a:xfrm>
            <a:off x="-9159163" y="-218399"/>
            <a:ext cx="2450826" cy="2450826"/>
          </a:xfrm>
          <a:prstGeom prst="rect">
            <a:avLst/>
          </a:prstGeom>
        </p:spPr>
      </p:pic>
      <p:pic>
        <p:nvPicPr>
          <p:cNvPr id="39" name="Imagen 38">
            <a:extLst>
              <a:ext uri="{FF2B5EF4-FFF2-40B4-BE49-F238E27FC236}">
                <a16:creationId xmlns:a16="http://schemas.microsoft.com/office/drawing/2014/main" id="{26057B4C-6A6E-24B2-D4F6-8FA4E52CE17D}"/>
              </a:ext>
            </a:extLst>
          </p:cNvPr>
          <p:cNvPicPr>
            <a:picLocks noChangeAspect="1"/>
          </p:cNvPicPr>
          <p:nvPr/>
        </p:nvPicPr>
        <p:blipFill>
          <a:blip r:embed="rId21"/>
          <a:stretch>
            <a:fillRect/>
          </a:stretch>
        </p:blipFill>
        <p:spPr>
          <a:xfrm>
            <a:off x="-9009163" y="-68399"/>
            <a:ext cx="2450826" cy="2450826"/>
          </a:xfrm>
          <a:prstGeom prst="rect">
            <a:avLst/>
          </a:prstGeom>
        </p:spPr>
      </p:pic>
      <p:pic>
        <p:nvPicPr>
          <p:cNvPr id="42" name="Imagen 41">
            <a:extLst>
              <a:ext uri="{FF2B5EF4-FFF2-40B4-BE49-F238E27FC236}">
                <a16:creationId xmlns:a16="http://schemas.microsoft.com/office/drawing/2014/main" id="{B34A3EB7-1120-B97D-94FB-38139387CFE9}"/>
              </a:ext>
            </a:extLst>
          </p:cNvPr>
          <p:cNvPicPr>
            <a:picLocks noChangeAspect="1"/>
          </p:cNvPicPr>
          <p:nvPr/>
        </p:nvPicPr>
        <p:blipFill>
          <a:blip r:embed="rId22"/>
          <a:stretch>
            <a:fillRect/>
          </a:stretch>
        </p:blipFill>
        <p:spPr>
          <a:xfrm>
            <a:off x="-8859163" y="81601"/>
            <a:ext cx="2450826" cy="2450826"/>
          </a:xfrm>
          <a:prstGeom prst="rect">
            <a:avLst/>
          </a:prstGeom>
        </p:spPr>
      </p:pic>
      <p:pic>
        <p:nvPicPr>
          <p:cNvPr id="44" name="Imagen 43">
            <a:extLst>
              <a:ext uri="{FF2B5EF4-FFF2-40B4-BE49-F238E27FC236}">
                <a16:creationId xmlns:a16="http://schemas.microsoft.com/office/drawing/2014/main" id="{1F516AF4-4CC8-B7BC-8FC8-5A6309E88A21}"/>
              </a:ext>
            </a:extLst>
          </p:cNvPr>
          <p:cNvPicPr>
            <a:picLocks noChangeAspect="1"/>
          </p:cNvPicPr>
          <p:nvPr/>
        </p:nvPicPr>
        <p:blipFill>
          <a:blip r:embed="rId23"/>
          <a:stretch>
            <a:fillRect/>
          </a:stretch>
        </p:blipFill>
        <p:spPr>
          <a:xfrm>
            <a:off x="-8709163" y="231601"/>
            <a:ext cx="2450826" cy="2450826"/>
          </a:xfrm>
          <a:prstGeom prst="rect">
            <a:avLst/>
          </a:prstGeom>
        </p:spPr>
      </p:pic>
      <p:pic>
        <p:nvPicPr>
          <p:cNvPr id="48" name="Imagen 47">
            <a:extLst>
              <a:ext uri="{FF2B5EF4-FFF2-40B4-BE49-F238E27FC236}">
                <a16:creationId xmlns:a16="http://schemas.microsoft.com/office/drawing/2014/main" id="{D7DAAC89-5832-AB34-72E7-520248691CC2}"/>
              </a:ext>
            </a:extLst>
          </p:cNvPr>
          <p:cNvPicPr>
            <a:picLocks noChangeAspect="1"/>
          </p:cNvPicPr>
          <p:nvPr/>
        </p:nvPicPr>
        <p:blipFill>
          <a:blip r:embed="rId24"/>
          <a:stretch>
            <a:fillRect/>
          </a:stretch>
        </p:blipFill>
        <p:spPr>
          <a:xfrm>
            <a:off x="-8559163" y="381601"/>
            <a:ext cx="2450826" cy="2450826"/>
          </a:xfrm>
          <a:prstGeom prst="rect">
            <a:avLst/>
          </a:prstGeom>
        </p:spPr>
      </p:pic>
      <p:pic>
        <p:nvPicPr>
          <p:cNvPr id="52" name="Imagen 51">
            <a:extLst>
              <a:ext uri="{FF2B5EF4-FFF2-40B4-BE49-F238E27FC236}">
                <a16:creationId xmlns:a16="http://schemas.microsoft.com/office/drawing/2014/main" id="{5A92D35B-D3FD-EA5E-E84F-39E5127401BB}"/>
              </a:ext>
            </a:extLst>
          </p:cNvPr>
          <p:cNvPicPr>
            <a:picLocks noChangeAspect="1"/>
          </p:cNvPicPr>
          <p:nvPr/>
        </p:nvPicPr>
        <p:blipFill>
          <a:blip r:embed="rId25"/>
          <a:stretch>
            <a:fillRect/>
          </a:stretch>
        </p:blipFill>
        <p:spPr>
          <a:xfrm>
            <a:off x="-8409163" y="531601"/>
            <a:ext cx="2450826" cy="2450826"/>
          </a:xfrm>
          <a:prstGeom prst="rect">
            <a:avLst/>
          </a:prstGeom>
        </p:spPr>
      </p:pic>
      <p:pic>
        <p:nvPicPr>
          <p:cNvPr id="59" name="Imagen 58">
            <a:extLst>
              <a:ext uri="{FF2B5EF4-FFF2-40B4-BE49-F238E27FC236}">
                <a16:creationId xmlns:a16="http://schemas.microsoft.com/office/drawing/2014/main" id="{B0E06DA4-074F-7725-1D03-96E213ADDB94}"/>
              </a:ext>
            </a:extLst>
          </p:cNvPr>
          <p:cNvPicPr>
            <a:picLocks noChangeAspect="1"/>
          </p:cNvPicPr>
          <p:nvPr/>
        </p:nvPicPr>
        <p:blipFill>
          <a:blip r:embed="rId26"/>
          <a:stretch>
            <a:fillRect/>
          </a:stretch>
        </p:blipFill>
        <p:spPr>
          <a:xfrm>
            <a:off x="-8109163" y="831601"/>
            <a:ext cx="2450826" cy="2450826"/>
          </a:xfrm>
          <a:prstGeom prst="rect">
            <a:avLst/>
          </a:prstGeom>
        </p:spPr>
      </p:pic>
      <p:pic>
        <p:nvPicPr>
          <p:cNvPr id="61" name="Imagen 60">
            <a:extLst>
              <a:ext uri="{FF2B5EF4-FFF2-40B4-BE49-F238E27FC236}">
                <a16:creationId xmlns:a16="http://schemas.microsoft.com/office/drawing/2014/main" id="{71B6EF40-0CCC-D7A9-150E-1411FFAB0878}"/>
              </a:ext>
            </a:extLst>
          </p:cNvPr>
          <p:cNvPicPr>
            <a:picLocks noChangeAspect="1"/>
          </p:cNvPicPr>
          <p:nvPr/>
        </p:nvPicPr>
        <p:blipFill>
          <a:blip r:embed="rId27"/>
          <a:stretch>
            <a:fillRect/>
          </a:stretch>
        </p:blipFill>
        <p:spPr>
          <a:xfrm>
            <a:off x="-7959163" y="981601"/>
            <a:ext cx="2450826" cy="2450826"/>
          </a:xfrm>
          <a:prstGeom prst="rect">
            <a:avLst/>
          </a:prstGeom>
        </p:spPr>
      </p:pic>
      <p:pic>
        <p:nvPicPr>
          <p:cNvPr id="63" name="Imagen 62">
            <a:extLst>
              <a:ext uri="{FF2B5EF4-FFF2-40B4-BE49-F238E27FC236}">
                <a16:creationId xmlns:a16="http://schemas.microsoft.com/office/drawing/2014/main" id="{A7CA8932-20B5-63B7-B8D2-335C8C37CD91}"/>
              </a:ext>
            </a:extLst>
          </p:cNvPr>
          <p:cNvPicPr>
            <a:picLocks noChangeAspect="1"/>
          </p:cNvPicPr>
          <p:nvPr/>
        </p:nvPicPr>
        <p:blipFill>
          <a:blip r:embed="rId28"/>
          <a:stretch>
            <a:fillRect/>
          </a:stretch>
        </p:blipFill>
        <p:spPr>
          <a:xfrm>
            <a:off x="-3904186" y="3342181"/>
            <a:ext cx="2450826" cy="2450826"/>
          </a:xfrm>
          <a:prstGeom prst="rect">
            <a:avLst/>
          </a:prstGeom>
        </p:spPr>
      </p:pic>
      <p:pic>
        <p:nvPicPr>
          <p:cNvPr id="65" name="Imagen 64">
            <a:extLst>
              <a:ext uri="{FF2B5EF4-FFF2-40B4-BE49-F238E27FC236}">
                <a16:creationId xmlns:a16="http://schemas.microsoft.com/office/drawing/2014/main" id="{B62B8E68-60F6-ADBE-D5F5-688510AFE960}"/>
              </a:ext>
            </a:extLst>
          </p:cNvPr>
          <p:cNvPicPr>
            <a:picLocks noChangeAspect="1"/>
          </p:cNvPicPr>
          <p:nvPr/>
        </p:nvPicPr>
        <p:blipFill>
          <a:blip r:embed="rId29"/>
          <a:stretch>
            <a:fillRect/>
          </a:stretch>
        </p:blipFill>
        <p:spPr>
          <a:xfrm>
            <a:off x="-4895414" y="5538522"/>
            <a:ext cx="2450826" cy="2450826"/>
          </a:xfrm>
          <a:prstGeom prst="rect">
            <a:avLst/>
          </a:prstGeom>
        </p:spPr>
      </p:pic>
      <p:sp>
        <p:nvSpPr>
          <p:cNvPr id="162" name="CuadroTexto 161">
            <a:extLst>
              <a:ext uri="{FF2B5EF4-FFF2-40B4-BE49-F238E27FC236}">
                <a16:creationId xmlns:a16="http://schemas.microsoft.com/office/drawing/2014/main" id="{AE8CC646-FF3E-4438-9CD6-D3D7718B0699}"/>
              </a:ext>
            </a:extLst>
          </p:cNvPr>
          <p:cNvSpPr txBox="1"/>
          <p:nvPr/>
        </p:nvSpPr>
        <p:spPr>
          <a:xfrm>
            <a:off x="8545123" y="1556680"/>
            <a:ext cx="3313541" cy="4760278"/>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123 iniciativas ecuatorianas presentadas en espacios internacionales para defender los derechos de la naturaleza en temas ambientales y desarrollo sostenible. </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Implementación del Sistema de información de Proyecciones y Riesgo Climático, Medidas de Adaptación al Cambio Climático e Indicador de Vulnerabilidad del Ecuador (SPRACC)</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Implementación del Plan Nacional de Mitigación del Cambio Climático</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16.099 personas beneficiadas a través de 5 Planes de Vida desarrollados y aprobados por comunidades indígenas, con vinculación al territorio y su entorno.</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8.066 productores (44% mujeres) fortalecidos en producción sostenible y libre de deforestación en café, cacao, palma aceitera y ganadería.</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22 proyectos de Cambio Climático implementados en la provincia de Esmeraldas, mismos que incluyen actividades de mejoramiento de alerta temprana.</a:t>
            </a:r>
          </a:p>
        </p:txBody>
      </p:sp>
      <p:pic>
        <p:nvPicPr>
          <p:cNvPr id="163" name="Imagen 162">
            <a:extLst>
              <a:ext uri="{FF2B5EF4-FFF2-40B4-BE49-F238E27FC236}">
                <a16:creationId xmlns:a16="http://schemas.microsoft.com/office/drawing/2014/main" id="{EBF21FFB-C819-440B-A701-A5AE2C41C9F7}"/>
              </a:ext>
            </a:extLst>
          </p:cNvPr>
          <p:cNvPicPr>
            <a:picLocks noChangeAspect="1"/>
          </p:cNvPicPr>
          <p:nvPr/>
        </p:nvPicPr>
        <p:blipFill>
          <a:blip r:embed="rId30"/>
          <a:stretch>
            <a:fillRect/>
          </a:stretch>
        </p:blipFill>
        <p:spPr>
          <a:xfrm>
            <a:off x="8010410" y="1621607"/>
            <a:ext cx="457200" cy="457200"/>
          </a:xfrm>
          <a:prstGeom prst="rect">
            <a:avLst/>
          </a:prstGeom>
        </p:spPr>
      </p:pic>
      <p:pic>
        <p:nvPicPr>
          <p:cNvPr id="165" name="Imagen 164">
            <a:extLst>
              <a:ext uri="{FF2B5EF4-FFF2-40B4-BE49-F238E27FC236}">
                <a16:creationId xmlns:a16="http://schemas.microsoft.com/office/drawing/2014/main" id="{6EE53C34-0CF7-41BD-98DD-D333D3B6710F}"/>
              </a:ext>
            </a:extLst>
          </p:cNvPr>
          <p:cNvPicPr>
            <a:picLocks noChangeAspect="1"/>
          </p:cNvPicPr>
          <p:nvPr/>
        </p:nvPicPr>
        <p:blipFill>
          <a:blip r:embed="rId31"/>
          <a:stretch>
            <a:fillRect/>
          </a:stretch>
        </p:blipFill>
        <p:spPr>
          <a:xfrm>
            <a:off x="8010410" y="2567603"/>
            <a:ext cx="457200" cy="457200"/>
          </a:xfrm>
          <a:prstGeom prst="rect">
            <a:avLst/>
          </a:prstGeom>
        </p:spPr>
      </p:pic>
      <p:pic>
        <p:nvPicPr>
          <p:cNvPr id="167" name="Imagen 166">
            <a:extLst>
              <a:ext uri="{FF2B5EF4-FFF2-40B4-BE49-F238E27FC236}">
                <a16:creationId xmlns:a16="http://schemas.microsoft.com/office/drawing/2014/main" id="{3E445D14-5B94-46DA-BA2E-AB8A72CB4EBE}"/>
              </a:ext>
            </a:extLst>
          </p:cNvPr>
          <p:cNvPicPr>
            <a:picLocks noChangeAspect="1"/>
          </p:cNvPicPr>
          <p:nvPr/>
        </p:nvPicPr>
        <p:blipFill>
          <a:blip r:embed="rId32"/>
          <a:stretch>
            <a:fillRect/>
          </a:stretch>
        </p:blipFill>
        <p:spPr>
          <a:xfrm>
            <a:off x="8010410" y="3284999"/>
            <a:ext cx="457200" cy="457200"/>
          </a:xfrm>
          <a:prstGeom prst="rect">
            <a:avLst/>
          </a:prstGeom>
        </p:spPr>
      </p:pic>
      <p:pic>
        <p:nvPicPr>
          <p:cNvPr id="169" name="Imagen 168">
            <a:extLst>
              <a:ext uri="{FF2B5EF4-FFF2-40B4-BE49-F238E27FC236}">
                <a16:creationId xmlns:a16="http://schemas.microsoft.com/office/drawing/2014/main" id="{21E0A67F-DCFD-415E-A196-99D7BF09773F}"/>
              </a:ext>
            </a:extLst>
          </p:cNvPr>
          <p:cNvPicPr>
            <a:picLocks noChangeAspect="1"/>
          </p:cNvPicPr>
          <p:nvPr/>
        </p:nvPicPr>
        <p:blipFill>
          <a:blip r:embed="rId33"/>
          <a:stretch>
            <a:fillRect/>
          </a:stretch>
        </p:blipFill>
        <p:spPr>
          <a:xfrm>
            <a:off x="8010410" y="3929300"/>
            <a:ext cx="457200" cy="457200"/>
          </a:xfrm>
          <a:prstGeom prst="rect">
            <a:avLst/>
          </a:prstGeom>
        </p:spPr>
      </p:pic>
      <p:sp>
        <p:nvSpPr>
          <p:cNvPr id="172" name="Freeform 2">
            <a:extLst>
              <a:ext uri="{FF2B5EF4-FFF2-40B4-BE49-F238E27FC236}">
                <a16:creationId xmlns:a16="http://schemas.microsoft.com/office/drawing/2014/main" id="{3FBC0113-92FF-437D-8D33-646F34AE85C6}"/>
              </a:ext>
            </a:extLst>
          </p:cNvPr>
          <p:cNvSpPr/>
          <p:nvPr/>
        </p:nvSpPr>
        <p:spPr>
          <a:xfrm>
            <a:off x="8010410" y="4792599"/>
            <a:ext cx="457200" cy="457200"/>
          </a:xfrm>
          <a:custGeom>
            <a:avLst/>
            <a:gdLst/>
            <a:ahLst/>
            <a:cxnLst/>
            <a:rect l="l" t="t" r="r" b="b"/>
            <a:pathLst>
              <a:path w="1619782" h="1844472">
                <a:moveTo>
                  <a:pt x="0" y="0"/>
                </a:moveTo>
                <a:lnTo>
                  <a:pt x="1619782" y="0"/>
                </a:lnTo>
                <a:lnTo>
                  <a:pt x="1619782" y="1844472"/>
                </a:lnTo>
                <a:lnTo>
                  <a:pt x="0" y="184447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Freeform 3">
            <a:extLst>
              <a:ext uri="{FF2B5EF4-FFF2-40B4-BE49-F238E27FC236}">
                <a16:creationId xmlns:a16="http://schemas.microsoft.com/office/drawing/2014/main" id="{2EF40A02-2521-4560-B2E8-248D36DF6906}"/>
              </a:ext>
            </a:extLst>
          </p:cNvPr>
          <p:cNvSpPr/>
          <p:nvPr/>
        </p:nvSpPr>
        <p:spPr>
          <a:xfrm>
            <a:off x="8010410" y="5648278"/>
            <a:ext cx="457200" cy="457200"/>
          </a:xfrm>
          <a:custGeom>
            <a:avLst/>
            <a:gdLst/>
            <a:ahLst/>
            <a:cxnLst/>
            <a:rect l="l" t="t" r="r" b="b"/>
            <a:pathLst>
              <a:path w="1263952" h="1931038">
                <a:moveTo>
                  <a:pt x="0" y="0"/>
                </a:moveTo>
                <a:lnTo>
                  <a:pt x="1263952" y="0"/>
                </a:lnTo>
                <a:lnTo>
                  <a:pt x="1263952" y="1931037"/>
                </a:lnTo>
                <a:lnTo>
                  <a:pt x="0" y="1931037"/>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94;p4">
            <a:extLst>
              <a:ext uri="{FF2B5EF4-FFF2-40B4-BE49-F238E27FC236}">
                <a16:creationId xmlns:a16="http://schemas.microsoft.com/office/drawing/2014/main" id="{DE48A0F6-41AE-4919-896D-D7CBE94BA2B7}"/>
              </a:ext>
            </a:extLst>
          </p:cNvPr>
          <p:cNvSpPr txBox="1"/>
          <p:nvPr/>
        </p:nvSpPr>
        <p:spPr>
          <a:xfrm>
            <a:off x="8094309" y="1103276"/>
            <a:ext cx="3794290" cy="390892"/>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Logros</a:t>
            </a:r>
          </a:p>
        </p:txBody>
      </p:sp>
      <p:grpSp>
        <p:nvGrpSpPr>
          <p:cNvPr id="19" name="Grupo 18">
            <a:extLst>
              <a:ext uri="{FF2B5EF4-FFF2-40B4-BE49-F238E27FC236}">
                <a16:creationId xmlns:a16="http://schemas.microsoft.com/office/drawing/2014/main" id="{E437F41C-45AB-0F59-F9F4-67C339DC8344}"/>
              </a:ext>
            </a:extLst>
          </p:cNvPr>
          <p:cNvGrpSpPr/>
          <p:nvPr/>
        </p:nvGrpSpPr>
        <p:grpSpPr>
          <a:xfrm>
            <a:off x="921428" y="-15324"/>
            <a:ext cx="11270572" cy="1483125"/>
            <a:chOff x="940478" y="-15324"/>
            <a:chExt cx="11270572" cy="1483126"/>
          </a:xfrm>
          <a:solidFill>
            <a:srgbClr val="3F7E44"/>
          </a:solidFill>
        </p:grpSpPr>
        <p:sp>
          <p:nvSpPr>
            <p:cNvPr id="22" name="Rectángulo 21">
              <a:extLst>
                <a:ext uri="{FF2B5EF4-FFF2-40B4-BE49-F238E27FC236}">
                  <a16:creationId xmlns:a16="http://schemas.microsoft.com/office/drawing/2014/main" id="{E7D82C49-B8CA-5375-B4BF-DACACC212D39}"/>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Luna 22">
              <a:extLst>
                <a:ext uri="{FF2B5EF4-FFF2-40B4-BE49-F238E27FC236}">
                  <a16:creationId xmlns:a16="http://schemas.microsoft.com/office/drawing/2014/main" id="{6843E44E-5AAE-94DF-2827-D3BFD86D7BB8}"/>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6" name="Google Shape;62;p14">
            <a:extLst>
              <a:ext uri="{FF2B5EF4-FFF2-40B4-BE49-F238E27FC236}">
                <a16:creationId xmlns:a16="http://schemas.microsoft.com/office/drawing/2014/main" id="{2F207DF4-E84A-1DAC-5F07-0AB34C5D4D98}"/>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Resultados de indicadores</a:t>
            </a:r>
          </a:p>
        </p:txBody>
      </p:sp>
      <p:pic>
        <p:nvPicPr>
          <p:cNvPr id="27" name="Imagen 26">
            <a:extLst>
              <a:ext uri="{FF2B5EF4-FFF2-40B4-BE49-F238E27FC236}">
                <a16:creationId xmlns:a16="http://schemas.microsoft.com/office/drawing/2014/main" id="{85AC64DF-E433-67B3-3CA8-D3DEC5071EC4}"/>
              </a:ext>
            </a:extLst>
          </p:cNvPr>
          <p:cNvPicPr>
            <a:picLocks noChangeAspect="1"/>
          </p:cNvPicPr>
          <p:nvPr/>
        </p:nvPicPr>
        <p:blipFill rotWithShape="1">
          <a:blip r:embed="rId38">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sp>
        <p:nvSpPr>
          <p:cNvPr id="29" name="CuadroTexto 28">
            <a:extLst>
              <a:ext uri="{FF2B5EF4-FFF2-40B4-BE49-F238E27FC236}">
                <a16:creationId xmlns:a16="http://schemas.microsoft.com/office/drawing/2014/main" id="{D6EC3384-E9CC-9804-D76C-FF53A457BDAE}"/>
              </a:ext>
            </a:extLst>
          </p:cNvPr>
          <p:cNvSpPr txBox="1"/>
          <p:nvPr/>
        </p:nvSpPr>
        <p:spPr>
          <a:xfrm>
            <a:off x="18656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57" name="Imagen 56">
            <a:extLst>
              <a:ext uri="{FF2B5EF4-FFF2-40B4-BE49-F238E27FC236}">
                <a16:creationId xmlns:a16="http://schemas.microsoft.com/office/drawing/2014/main" id="{93D55257-3E6A-9F0B-AB3A-7F4787661FC4}"/>
              </a:ext>
            </a:extLst>
          </p:cNvPr>
          <p:cNvPicPr>
            <a:picLocks noChangeAspect="1"/>
          </p:cNvPicPr>
          <p:nvPr/>
        </p:nvPicPr>
        <p:blipFill>
          <a:blip r:embed="rId39"/>
          <a:stretch>
            <a:fillRect/>
          </a:stretch>
        </p:blipFill>
        <p:spPr>
          <a:xfrm>
            <a:off x="-26993" y="-27010"/>
            <a:ext cx="1634400" cy="1634400"/>
          </a:xfrm>
          <a:prstGeom prst="rect">
            <a:avLst/>
          </a:prstGeom>
          <a:effectLst>
            <a:outerShdw blurRad="177800" dist="38100" dir="2700000" algn="ctr" rotWithShape="0">
              <a:srgbClr val="000000">
                <a:alpha val="40000"/>
              </a:srgbClr>
            </a:outerShdw>
          </a:effectLst>
        </p:spPr>
      </p:pic>
      <p:pic>
        <p:nvPicPr>
          <p:cNvPr id="133" name="Imagen 132">
            <a:extLst>
              <a:ext uri="{FF2B5EF4-FFF2-40B4-BE49-F238E27FC236}">
                <a16:creationId xmlns:a16="http://schemas.microsoft.com/office/drawing/2014/main" id="{80D64203-EFC1-4F03-AF1A-081557A48B22}"/>
              </a:ext>
            </a:extLst>
          </p:cNvPr>
          <p:cNvPicPr>
            <a:picLocks noChangeAspect="1"/>
          </p:cNvPicPr>
          <p:nvPr/>
        </p:nvPicPr>
        <p:blipFill rotWithShape="1">
          <a:blip r:embed="rId40"/>
          <a:srcRect t="10946" b="21705"/>
          <a:stretch/>
        </p:blipFill>
        <p:spPr>
          <a:xfrm>
            <a:off x="4931767" y="767028"/>
            <a:ext cx="2181600" cy="661926"/>
          </a:xfrm>
          <a:prstGeom prst="rect">
            <a:avLst/>
          </a:prstGeom>
        </p:spPr>
      </p:pic>
    </p:spTree>
    <p:extLst>
      <p:ext uri="{BB962C8B-B14F-4D97-AF65-F5344CB8AC3E}">
        <p14:creationId xmlns:p14="http://schemas.microsoft.com/office/powerpoint/2010/main" val="256831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fill="hold"/>
                                        <p:tgtEl>
                                          <p:spTgt spid="21"/>
                                        </p:tgtEl>
                                        <p:attrNameLst>
                                          <p:attrName>ppt_x</p:attrName>
                                        </p:attrNameLst>
                                      </p:cBhvr>
                                      <p:tavLst>
                                        <p:tav tm="0">
                                          <p:val>
                                            <p:strVal val="#ppt_x"/>
                                          </p:val>
                                        </p:tav>
                                        <p:tav tm="100000">
                                          <p:val>
                                            <p:strVal val="#ppt_x"/>
                                          </p:val>
                                        </p:tav>
                                      </p:tavLst>
                                    </p:anim>
                                    <p:anim calcmode="lin" valueType="num">
                                      <p:cBhvr additive="base">
                                        <p:cTn id="8" dur="1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500" fill="hold"/>
                                        <p:tgtEl>
                                          <p:spTgt spid="14"/>
                                        </p:tgtEl>
                                        <p:attrNameLst>
                                          <p:attrName>ppt_x</p:attrName>
                                        </p:attrNameLst>
                                      </p:cBhvr>
                                      <p:tavLst>
                                        <p:tav tm="0">
                                          <p:val>
                                            <p:strVal val="#ppt_x"/>
                                          </p:val>
                                        </p:tav>
                                        <p:tav tm="100000">
                                          <p:val>
                                            <p:strVal val="#ppt_x"/>
                                          </p:val>
                                        </p:tav>
                                      </p:tavLst>
                                    </p:anim>
                                    <p:anim calcmode="lin" valueType="num">
                                      <p:cBhvr additive="base">
                                        <p:cTn id="14"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ppt_x"/>
                                          </p:val>
                                        </p:tav>
                                        <p:tav tm="100000">
                                          <p:val>
                                            <p:strVal val="#ppt_x"/>
                                          </p:val>
                                        </p:tav>
                                      </p:tavLst>
                                    </p:anim>
                                    <p:anim calcmode="lin" valueType="num">
                                      <p:cBhvr additive="base">
                                        <p:cTn id="20"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2"/>
                                        </p:tgtEl>
                                        <p:attrNameLst>
                                          <p:attrName>style.visibility</p:attrName>
                                        </p:attrNameLst>
                                      </p:cBhvr>
                                      <p:to>
                                        <p:strVal val="visible"/>
                                      </p:to>
                                    </p:set>
                                    <p:anim calcmode="lin" valueType="num">
                                      <p:cBhvr additive="base">
                                        <p:cTn id="25" dur="500" fill="hold"/>
                                        <p:tgtEl>
                                          <p:spTgt spid="162"/>
                                        </p:tgtEl>
                                        <p:attrNameLst>
                                          <p:attrName>ppt_x</p:attrName>
                                        </p:attrNameLst>
                                      </p:cBhvr>
                                      <p:tavLst>
                                        <p:tav tm="0">
                                          <p:val>
                                            <p:strVal val="#ppt_x"/>
                                          </p:val>
                                        </p:tav>
                                        <p:tav tm="100000">
                                          <p:val>
                                            <p:strVal val="#ppt_x"/>
                                          </p:val>
                                        </p:tav>
                                      </p:tavLst>
                                    </p:anim>
                                    <p:anim calcmode="lin" valueType="num">
                                      <p:cBhvr additive="base">
                                        <p:cTn id="26" dur="500" fill="hold"/>
                                        <p:tgtEl>
                                          <p:spTgt spid="16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3"/>
                                        </p:tgtEl>
                                        <p:attrNameLst>
                                          <p:attrName>style.visibility</p:attrName>
                                        </p:attrNameLst>
                                      </p:cBhvr>
                                      <p:to>
                                        <p:strVal val="visible"/>
                                      </p:to>
                                    </p:set>
                                    <p:anim calcmode="lin" valueType="num">
                                      <p:cBhvr additive="base">
                                        <p:cTn id="29" dur="500" fill="hold"/>
                                        <p:tgtEl>
                                          <p:spTgt spid="163"/>
                                        </p:tgtEl>
                                        <p:attrNameLst>
                                          <p:attrName>ppt_x</p:attrName>
                                        </p:attrNameLst>
                                      </p:cBhvr>
                                      <p:tavLst>
                                        <p:tav tm="0">
                                          <p:val>
                                            <p:strVal val="#ppt_x"/>
                                          </p:val>
                                        </p:tav>
                                        <p:tav tm="100000">
                                          <p:val>
                                            <p:strVal val="#ppt_x"/>
                                          </p:val>
                                        </p:tav>
                                      </p:tavLst>
                                    </p:anim>
                                    <p:anim calcmode="lin" valueType="num">
                                      <p:cBhvr additive="base">
                                        <p:cTn id="30" dur="500" fill="hold"/>
                                        <p:tgtEl>
                                          <p:spTgt spid="16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5"/>
                                        </p:tgtEl>
                                        <p:attrNameLst>
                                          <p:attrName>style.visibility</p:attrName>
                                        </p:attrNameLst>
                                      </p:cBhvr>
                                      <p:to>
                                        <p:strVal val="visible"/>
                                      </p:to>
                                    </p:set>
                                    <p:anim calcmode="lin" valueType="num">
                                      <p:cBhvr additive="base">
                                        <p:cTn id="33" dur="500" fill="hold"/>
                                        <p:tgtEl>
                                          <p:spTgt spid="165"/>
                                        </p:tgtEl>
                                        <p:attrNameLst>
                                          <p:attrName>ppt_x</p:attrName>
                                        </p:attrNameLst>
                                      </p:cBhvr>
                                      <p:tavLst>
                                        <p:tav tm="0">
                                          <p:val>
                                            <p:strVal val="#ppt_x"/>
                                          </p:val>
                                        </p:tav>
                                        <p:tav tm="100000">
                                          <p:val>
                                            <p:strVal val="#ppt_x"/>
                                          </p:val>
                                        </p:tav>
                                      </p:tavLst>
                                    </p:anim>
                                    <p:anim calcmode="lin" valueType="num">
                                      <p:cBhvr additive="base">
                                        <p:cTn id="34" dur="500" fill="hold"/>
                                        <p:tgtEl>
                                          <p:spTgt spid="16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
                                        </p:tgtEl>
                                        <p:attrNameLst>
                                          <p:attrName>style.visibility</p:attrName>
                                        </p:attrNameLst>
                                      </p:cBhvr>
                                      <p:to>
                                        <p:strVal val="visible"/>
                                      </p:to>
                                    </p:set>
                                    <p:anim calcmode="lin" valueType="num">
                                      <p:cBhvr additive="base">
                                        <p:cTn id="37" dur="500" fill="hold"/>
                                        <p:tgtEl>
                                          <p:spTgt spid="167"/>
                                        </p:tgtEl>
                                        <p:attrNameLst>
                                          <p:attrName>ppt_x</p:attrName>
                                        </p:attrNameLst>
                                      </p:cBhvr>
                                      <p:tavLst>
                                        <p:tav tm="0">
                                          <p:val>
                                            <p:strVal val="#ppt_x"/>
                                          </p:val>
                                        </p:tav>
                                        <p:tav tm="100000">
                                          <p:val>
                                            <p:strVal val="#ppt_x"/>
                                          </p:val>
                                        </p:tav>
                                      </p:tavLst>
                                    </p:anim>
                                    <p:anim calcmode="lin" valueType="num">
                                      <p:cBhvr additive="base">
                                        <p:cTn id="38" dur="500" fill="hold"/>
                                        <p:tgtEl>
                                          <p:spTgt spid="16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9"/>
                                        </p:tgtEl>
                                        <p:attrNameLst>
                                          <p:attrName>style.visibility</p:attrName>
                                        </p:attrNameLst>
                                      </p:cBhvr>
                                      <p:to>
                                        <p:strVal val="visible"/>
                                      </p:to>
                                    </p:set>
                                    <p:anim calcmode="lin" valueType="num">
                                      <p:cBhvr additive="base">
                                        <p:cTn id="41" dur="500" fill="hold"/>
                                        <p:tgtEl>
                                          <p:spTgt spid="169"/>
                                        </p:tgtEl>
                                        <p:attrNameLst>
                                          <p:attrName>ppt_x</p:attrName>
                                        </p:attrNameLst>
                                      </p:cBhvr>
                                      <p:tavLst>
                                        <p:tav tm="0">
                                          <p:val>
                                            <p:strVal val="#ppt_x"/>
                                          </p:val>
                                        </p:tav>
                                        <p:tav tm="100000">
                                          <p:val>
                                            <p:strVal val="#ppt_x"/>
                                          </p:val>
                                        </p:tav>
                                      </p:tavLst>
                                    </p:anim>
                                    <p:anim calcmode="lin" valueType="num">
                                      <p:cBhvr additive="base">
                                        <p:cTn id="42" dur="500" fill="hold"/>
                                        <p:tgtEl>
                                          <p:spTgt spid="16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2"/>
                                        </p:tgtEl>
                                        <p:attrNameLst>
                                          <p:attrName>style.visibility</p:attrName>
                                        </p:attrNameLst>
                                      </p:cBhvr>
                                      <p:to>
                                        <p:strVal val="visible"/>
                                      </p:to>
                                    </p:set>
                                    <p:anim calcmode="lin" valueType="num">
                                      <p:cBhvr additive="base">
                                        <p:cTn id="45" dur="500" fill="hold"/>
                                        <p:tgtEl>
                                          <p:spTgt spid="172"/>
                                        </p:tgtEl>
                                        <p:attrNameLst>
                                          <p:attrName>ppt_x</p:attrName>
                                        </p:attrNameLst>
                                      </p:cBhvr>
                                      <p:tavLst>
                                        <p:tav tm="0">
                                          <p:val>
                                            <p:strVal val="#ppt_x"/>
                                          </p:val>
                                        </p:tav>
                                        <p:tav tm="100000">
                                          <p:val>
                                            <p:strVal val="#ppt_x"/>
                                          </p:val>
                                        </p:tav>
                                      </p:tavLst>
                                    </p:anim>
                                    <p:anim calcmode="lin" valueType="num">
                                      <p:cBhvr additive="base">
                                        <p:cTn id="46" dur="500" fill="hold"/>
                                        <p:tgtEl>
                                          <p:spTgt spid="17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cBhvr additive="base">
                                        <p:cTn id="49" dur="500" fill="hold"/>
                                        <p:tgtEl>
                                          <p:spTgt spid="173"/>
                                        </p:tgtEl>
                                        <p:attrNameLst>
                                          <p:attrName>ppt_x</p:attrName>
                                        </p:attrNameLst>
                                      </p:cBhvr>
                                      <p:tavLst>
                                        <p:tav tm="0">
                                          <p:val>
                                            <p:strVal val="#ppt_x"/>
                                          </p:val>
                                        </p:tav>
                                        <p:tav tm="100000">
                                          <p:val>
                                            <p:strVal val="#ppt_x"/>
                                          </p:val>
                                        </p:tav>
                                      </p:tavLst>
                                    </p:anim>
                                    <p:anim calcmode="lin" valueType="num">
                                      <p:cBhvr additive="base">
                                        <p:cTn id="50" dur="500" fill="hold"/>
                                        <p:tgtEl>
                                          <p:spTgt spid="17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4"/>
                                        </p:tgtEl>
                                        <p:attrNameLst>
                                          <p:attrName>style.visibility</p:attrName>
                                        </p:attrNameLst>
                                      </p:cBhvr>
                                      <p:to>
                                        <p:strVal val="visible"/>
                                      </p:to>
                                    </p:set>
                                    <p:anim calcmode="lin" valueType="num">
                                      <p:cBhvr additive="base">
                                        <p:cTn id="53" dur="500" fill="hold"/>
                                        <p:tgtEl>
                                          <p:spTgt spid="174"/>
                                        </p:tgtEl>
                                        <p:attrNameLst>
                                          <p:attrName>ppt_x</p:attrName>
                                        </p:attrNameLst>
                                      </p:cBhvr>
                                      <p:tavLst>
                                        <p:tav tm="0">
                                          <p:val>
                                            <p:strVal val="#ppt_x"/>
                                          </p:val>
                                        </p:tav>
                                        <p:tav tm="100000">
                                          <p:val>
                                            <p:strVal val="#ppt_x"/>
                                          </p:val>
                                        </p:tav>
                                      </p:tavLst>
                                    </p:anim>
                                    <p:anim calcmode="lin" valueType="num">
                                      <p:cBhvr additive="base">
                                        <p:cTn id="54" dur="500" fill="hold"/>
                                        <p:tgtEl>
                                          <p:spTgt spid="17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additive="base">
                                        <p:cTn id="57" dur="500" fill="hold"/>
                                        <p:tgtEl>
                                          <p:spTgt spid="67"/>
                                        </p:tgtEl>
                                        <p:attrNameLst>
                                          <p:attrName>ppt_x</p:attrName>
                                        </p:attrNameLst>
                                      </p:cBhvr>
                                      <p:tavLst>
                                        <p:tav tm="0">
                                          <p:val>
                                            <p:strVal val="#ppt_x"/>
                                          </p:val>
                                        </p:tav>
                                        <p:tav tm="100000">
                                          <p:val>
                                            <p:strVal val="#ppt_x"/>
                                          </p:val>
                                        </p:tav>
                                      </p:tavLst>
                                    </p:anim>
                                    <p:anim calcmode="lin" valueType="num">
                                      <p:cBhvr additive="base">
                                        <p:cTn id="5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62" grpId="0"/>
      <p:bldP spid="174"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16" name="Grupo 15">
            <a:extLst>
              <a:ext uri="{FF2B5EF4-FFF2-40B4-BE49-F238E27FC236}">
                <a16:creationId xmlns:a16="http://schemas.microsoft.com/office/drawing/2014/main" id="{11D755A1-967F-F889-F096-5CADFBC56A1C}"/>
              </a:ext>
            </a:extLst>
          </p:cNvPr>
          <p:cNvGrpSpPr/>
          <p:nvPr/>
        </p:nvGrpSpPr>
        <p:grpSpPr>
          <a:xfrm>
            <a:off x="-23264" y="3389352"/>
            <a:ext cx="12215263" cy="3459631"/>
            <a:chOff x="-23264" y="3389352"/>
            <a:chExt cx="12215263" cy="3459631"/>
          </a:xfrm>
        </p:grpSpPr>
        <p:sp>
          <p:nvSpPr>
            <p:cNvPr id="69" name="Rectángulo 68">
              <a:extLst>
                <a:ext uri="{FF2B5EF4-FFF2-40B4-BE49-F238E27FC236}">
                  <a16:creationId xmlns:a16="http://schemas.microsoft.com/office/drawing/2014/main" id="{2731A594-24D9-2761-5684-6D411A01716D}"/>
                </a:ext>
              </a:extLst>
            </p:cNvPr>
            <p:cNvSpPr/>
            <p:nvPr/>
          </p:nvSpPr>
          <p:spPr>
            <a:xfrm>
              <a:off x="-23264" y="3389352"/>
              <a:ext cx="12215263" cy="3459631"/>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06428" y="6274656"/>
              <a:ext cx="2693198" cy="553998"/>
            </a:xfrm>
            <a:prstGeom prst="rect">
              <a:avLst/>
            </a:prstGeom>
          </p:spPr>
        </p:pic>
        <p:grpSp>
          <p:nvGrpSpPr>
            <p:cNvPr id="95" name="Grupo 94">
              <a:extLst>
                <a:ext uri="{FF2B5EF4-FFF2-40B4-BE49-F238E27FC236}">
                  <a16:creationId xmlns:a16="http://schemas.microsoft.com/office/drawing/2014/main" id="{7F3B2E4D-AD1D-7AD1-B66E-FEF4807FC4E3}"/>
                </a:ext>
              </a:extLst>
            </p:cNvPr>
            <p:cNvGrpSpPr/>
            <p:nvPr/>
          </p:nvGrpSpPr>
          <p:grpSpPr>
            <a:xfrm>
              <a:off x="213602" y="5035557"/>
              <a:ext cx="2263494" cy="818642"/>
              <a:chOff x="213602" y="4768857"/>
              <a:chExt cx="2263494" cy="818642"/>
            </a:xfrm>
          </p:grpSpPr>
          <p:sp>
            <p:nvSpPr>
              <p:cNvPr id="76" name="Google Shape;94;p4">
                <a:extLst>
                  <a:ext uri="{FF2B5EF4-FFF2-40B4-BE49-F238E27FC236}">
                    <a16:creationId xmlns:a16="http://schemas.microsoft.com/office/drawing/2014/main" id="{C07D639B-9AA4-AB37-3753-8D9C31988F48}"/>
                  </a:ext>
                </a:extLst>
              </p:cNvPr>
              <p:cNvSpPr txBox="1"/>
              <p:nvPr/>
            </p:nvSpPr>
            <p:spPr>
              <a:xfrm>
                <a:off x="1133449" y="4958782"/>
                <a:ext cx="1343647" cy="25239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Desafíos</a:t>
                </a:r>
              </a:p>
            </p:txBody>
          </p:sp>
          <p:sp>
            <p:nvSpPr>
              <p:cNvPr id="79" name="Rectángulo: esquinas redondeadas 78">
                <a:extLst>
                  <a:ext uri="{FF2B5EF4-FFF2-40B4-BE49-F238E27FC236}">
                    <a16:creationId xmlns:a16="http://schemas.microsoft.com/office/drawing/2014/main" id="{C2D95FD7-BC18-AAD5-EF24-AEC4C959A4F3}"/>
                  </a:ext>
                </a:extLst>
              </p:cNvPr>
              <p:cNvSpPr/>
              <p:nvPr/>
            </p:nvSpPr>
            <p:spPr>
              <a:xfrm>
                <a:off x="228358" y="4768857"/>
                <a:ext cx="818642" cy="818642"/>
              </a:xfrm>
              <a:prstGeom prst="roundRect">
                <a:avLst/>
              </a:prstGeom>
              <a:solidFill>
                <a:srgbClr val="3F7E4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71" name="Grupo 70">
                <a:extLst>
                  <a:ext uri="{FF2B5EF4-FFF2-40B4-BE49-F238E27FC236}">
                    <a16:creationId xmlns:a16="http://schemas.microsoft.com/office/drawing/2014/main" id="{E6BD2C6E-F941-B4EF-E558-A4726A198802}"/>
                  </a:ext>
                </a:extLst>
              </p:cNvPr>
              <p:cNvGrpSpPr/>
              <p:nvPr/>
            </p:nvGrpSpPr>
            <p:grpSpPr>
              <a:xfrm>
                <a:off x="213602" y="4779156"/>
                <a:ext cx="834536" cy="726597"/>
                <a:chOff x="8201971" y="6989464"/>
                <a:chExt cx="1506811" cy="1311919"/>
              </a:xfrm>
              <a:solidFill>
                <a:schemeClr val="bg1"/>
              </a:solidFill>
            </p:grpSpPr>
            <p:pic>
              <p:nvPicPr>
                <p:cNvPr id="62" name="Gráfico 61" descr="Montañas">
                  <a:extLst>
                    <a:ext uri="{FF2B5EF4-FFF2-40B4-BE49-F238E27FC236}">
                      <a16:creationId xmlns:a16="http://schemas.microsoft.com/office/drawing/2014/main" id="{0DBC3111-164D-CAB2-7D41-EAF7B5639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6863" y="6989464"/>
                  <a:ext cx="1311919" cy="1311919"/>
                </a:xfrm>
                <a:prstGeom prst="rect">
                  <a:avLst/>
                </a:prstGeom>
              </p:spPr>
            </p:pic>
            <p:pic>
              <p:nvPicPr>
                <p:cNvPr id="64" name="Gráfico 63" descr="Ejecutar">
                  <a:extLst>
                    <a:ext uri="{FF2B5EF4-FFF2-40B4-BE49-F238E27FC236}">
                      <a16:creationId xmlns:a16="http://schemas.microsoft.com/office/drawing/2014/main" id="{B935DC4A-2C99-AB09-DA28-5A09F088FC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56725">
                  <a:off x="8201971" y="7394600"/>
                  <a:ext cx="526694" cy="526694"/>
                </a:xfrm>
                <a:prstGeom prst="rect">
                  <a:avLst/>
                </a:prstGeom>
              </p:spPr>
            </p:pic>
          </p:grpSp>
        </p:grpSp>
        <p:sp>
          <p:nvSpPr>
            <p:cNvPr id="97" name="CuadroTexto 96">
              <a:extLst>
                <a:ext uri="{FF2B5EF4-FFF2-40B4-BE49-F238E27FC236}">
                  <a16:creationId xmlns:a16="http://schemas.microsoft.com/office/drawing/2014/main" id="{3DE9E150-B7FA-4867-A588-10FFBA250AC2}"/>
                </a:ext>
              </a:extLst>
            </p:cNvPr>
            <p:cNvSpPr txBox="1"/>
            <p:nvPr/>
          </p:nvSpPr>
          <p:spPr>
            <a:xfrm>
              <a:off x="2887625" y="5014113"/>
              <a:ext cx="2461891" cy="913070"/>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Control de la deforestación y pérdida de Biodiversidad debido a la expansión agrícola, la tala ilegal y la minería ilegal.</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98" name="CuadroTexto 97">
              <a:extLst>
                <a:ext uri="{FF2B5EF4-FFF2-40B4-BE49-F238E27FC236}">
                  <a16:creationId xmlns:a16="http://schemas.microsoft.com/office/drawing/2014/main" id="{C148A62B-ACD1-B7AE-D88D-A207CDB6AA67}"/>
                </a:ext>
              </a:extLst>
            </p:cNvPr>
            <p:cNvSpPr txBox="1"/>
            <p:nvPr/>
          </p:nvSpPr>
          <p:spPr>
            <a:xfrm>
              <a:off x="5958057" y="5014113"/>
              <a:ext cx="2461891" cy="1118255"/>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La transición hacia una matriz energética más limpia y sostenible. </a:t>
              </a:r>
            </a:p>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Generar ciudades más verdes y resilientes.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108" name="CuadroTexto 107">
              <a:extLst>
                <a:ext uri="{FF2B5EF4-FFF2-40B4-BE49-F238E27FC236}">
                  <a16:creationId xmlns:a16="http://schemas.microsoft.com/office/drawing/2014/main" id="{BFC12847-AEEC-335B-DBB3-EF09D0C6F470}"/>
                </a:ext>
              </a:extLst>
            </p:cNvPr>
            <p:cNvSpPr txBox="1"/>
            <p:nvPr/>
          </p:nvSpPr>
          <p:spPr>
            <a:xfrm>
              <a:off x="9075028" y="5014113"/>
              <a:ext cx="2806463" cy="1118255"/>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Emitir políticas y medidas para reducir las emisiones de gases de efecto invernadero y fortalecer la resiliencia de las comunidades frente a los impactos climáticos.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cxnSp>
          <p:nvCxnSpPr>
            <p:cNvPr id="121" name="Conector recto 120">
              <a:extLst>
                <a:ext uri="{FF2B5EF4-FFF2-40B4-BE49-F238E27FC236}">
                  <a16:creationId xmlns:a16="http://schemas.microsoft.com/office/drawing/2014/main" id="{2E1D1E7D-A324-F2F8-ADEA-E234F2D9F927}"/>
                </a:ext>
              </a:extLst>
            </p:cNvPr>
            <p:cNvCxnSpPr>
              <a:cxnSpLocks/>
            </p:cNvCxnSpPr>
            <p:nvPr/>
          </p:nvCxnSpPr>
          <p:spPr>
            <a:xfrm>
              <a:off x="5684230"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6AD64F3E-879E-A06D-E376-323195D24542}"/>
                </a:ext>
              </a:extLst>
            </p:cNvPr>
            <p:cNvCxnSpPr>
              <a:cxnSpLocks/>
            </p:cNvCxnSpPr>
            <p:nvPr/>
          </p:nvCxnSpPr>
          <p:spPr>
            <a:xfrm>
              <a:off x="8759834"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8" name="Rectángulo 67">
            <a:extLst>
              <a:ext uri="{FF2B5EF4-FFF2-40B4-BE49-F238E27FC236}">
                <a16:creationId xmlns:a16="http://schemas.microsoft.com/office/drawing/2014/main" id="{09B6A8A7-E9CC-0A62-27EC-F1C82A4993BD}"/>
              </a:ext>
            </a:extLst>
          </p:cNvPr>
          <p:cNvSpPr/>
          <p:nvPr/>
        </p:nvSpPr>
        <p:spPr>
          <a:xfrm>
            <a:off x="-23264" y="-15325"/>
            <a:ext cx="12215263" cy="4657489"/>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CuadroTexto 25">
            <a:extLst>
              <a:ext uri="{FF2B5EF4-FFF2-40B4-BE49-F238E27FC236}">
                <a16:creationId xmlns:a16="http://schemas.microsoft.com/office/drawing/2014/main" id="{59827AA8-A21E-0766-F208-31908FC1895A}"/>
              </a:ext>
            </a:extLst>
          </p:cNvPr>
          <p:cNvSpPr txBox="1"/>
          <p:nvPr/>
        </p:nvSpPr>
        <p:spPr>
          <a:xfrm>
            <a:off x="36563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40" name="Gráfico 39" descr="Flechas de cheurón">
            <a:extLst>
              <a:ext uri="{FF2B5EF4-FFF2-40B4-BE49-F238E27FC236}">
                <a16:creationId xmlns:a16="http://schemas.microsoft.com/office/drawing/2014/main" id="{025B7EC7-60C9-CBDD-EF2F-D7B2496536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9672" y="5943600"/>
            <a:ext cx="914400" cy="914400"/>
          </a:xfrm>
          <a:prstGeom prst="rect">
            <a:avLst/>
          </a:prstGeom>
        </p:spPr>
      </p:pic>
      <p:pic>
        <p:nvPicPr>
          <p:cNvPr id="46" name="Gráfico 45" descr="Trofeo">
            <a:extLst>
              <a:ext uri="{FF2B5EF4-FFF2-40B4-BE49-F238E27FC236}">
                <a16:creationId xmlns:a16="http://schemas.microsoft.com/office/drawing/2014/main" id="{C98A40DF-A669-2F64-FE0E-925404B52D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09486" y="5912334"/>
            <a:ext cx="914400" cy="914400"/>
          </a:xfrm>
          <a:prstGeom prst="rect">
            <a:avLst/>
          </a:prstGeom>
        </p:spPr>
      </p:pic>
      <p:pic>
        <p:nvPicPr>
          <p:cNvPr id="58" name="Gráfico 57" descr="Escalar">
            <a:extLst>
              <a:ext uri="{FF2B5EF4-FFF2-40B4-BE49-F238E27FC236}">
                <a16:creationId xmlns:a16="http://schemas.microsoft.com/office/drawing/2014/main" id="{08F6DAA7-3F71-925F-246E-8A215D1E7D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904966" y="5307267"/>
            <a:ext cx="914400" cy="914400"/>
          </a:xfrm>
          <a:prstGeom prst="rect">
            <a:avLst/>
          </a:prstGeom>
        </p:spPr>
      </p:pic>
      <p:grpSp>
        <p:nvGrpSpPr>
          <p:cNvPr id="73" name="Grupo 72">
            <a:extLst>
              <a:ext uri="{FF2B5EF4-FFF2-40B4-BE49-F238E27FC236}">
                <a16:creationId xmlns:a16="http://schemas.microsoft.com/office/drawing/2014/main" id="{194D74B9-5E21-6FD5-5B54-953673C29CB4}"/>
              </a:ext>
            </a:extLst>
          </p:cNvPr>
          <p:cNvGrpSpPr/>
          <p:nvPr/>
        </p:nvGrpSpPr>
        <p:grpSpPr>
          <a:xfrm>
            <a:off x="228358" y="2189626"/>
            <a:ext cx="2929978" cy="818642"/>
            <a:chOff x="310246" y="2189626"/>
            <a:chExt cx="2929978" cy="818642"/>
          </a:xfrm>
        </p:grpSpPr>
        <p:sp>
          <p:nvSpPr>
            <p:cNvPr id="22" name="Google Shape;94;p4">
              <a:extLst>
                <a:ext uri="{FF2B5EF4-FFF2-40B4-BE49-F238E27FC236}">
                  <a16:creationId xmlns:a16="http://schemas.microsoft.com/office/drawing/2014/main" id="{2D94B607-6625-B49D-0DF3-E1BD339F8D73}"/>
                </a:ext>
              </a:extLst>
            </p:cNvPr>
            <p:cNvSpPr txBox="1"/>
            <p:nvPr/>
          </p:nvSpPr>
          <p:spPr>
            <a:xfrm>
              <a:off x="1215337" y="2379551"/>
              <a:ext cx="2024887" cy="483225"/>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Acciones </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destacadas</a:t>
              </a:r>
            </a:p>
          </p:txBody>
        </p:sp>
        <p:sp>
          <p:nvSpPr>
            <p:cNvPr id="72" name="Rectángulo: esquinas redondeadas 71">
              <a:extLst>
                <a:ext uri="{FF2B5EF4-FFF2-40B4-BE49-F238E27FC236}">
                  <a16:creationId xmlns:a16="http://schemas.microsoft.com/office/drawing/2014/main" id="{BF3E0AB1-AA73-AE67-9758-2B998D44E9B2}"/>
                </a:ext>
              </a:extLst>
            </p:cNvPr>
            <p:cNvSpPr/>
            <p:nvPr/>
          </p:nvSpPr>
          <p:spPr>
            <a:xfrm>
              <a:off x="310246" y="2189626"/>
              <a:ext cx="818642" cy="818642"/>
            </a:xfrm>
            <a:prstGeom prst="roundRect">
              <a:avLst/>
            </a:prstGeom>
            <a:solidFill>
              <a:srgbClr val="3F7E4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1" name="Gráfico 30" descr="Diana">
              <a:extLst>
                <a:ext uri="{FF2B5EF4-FFF2-40B4-BE49-F238E27FC236}">
                  <a16:creationId xmlns:a16="http://schemas.microsoft.com/office/drawing/2014/main" id="{203A32A3-287C-E142-705E-5E182D62233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0443" y="2249805"/>
              <a:ext cx="698247" cy="698247"/>
            </a:xfrm>
            <a:prstGeom prst="rect">
              <a:avLst/>
            </a:prstGeom>
          </p:spPr>
        </p:pic>
      </p:grpSp>
      <p:grpSp>
        <p:nvGrpSpPr>
          <p:cNvPr id="7" name="Grupo 6">
            <a:extLst>
              <a:ext uri="{FF2B5EF4-FFF2-40B4-BE49-F238E27FC236}">
                <a16:creationId xmlns:a16="http://schemas.microsoft.com/office/drawing/2014/main" id="{F55AEA69-58A3-B071-107A-6E84E79DC892}"/>
              </a:ext>
            </a:extLst>
          </p:cNvPr>
          <p:cNvGrpSpPr/>
          <p:nvPr/>
        </p:nvGrpSpPr>
        <p:grpSpPr>
          <a:xfrm>
            <a:off x="921428" y="-15324"/>
            <a:ext cx="11270572" cy="1483125"/>
            <a:chOff x="940478" y="-15324"/>
            <a:chExt cx="11270572" cy="1483126"/>
          </a:xfrm>
          <a:solidFill>
            <a:srgbClr val="3F7E44"/>
          </a:solidFill>
        </p:grpSpPr>
        <p:sp>
          <p:nvSpPr>
            <p:cNvPr id="8" name="Rectángulo 7">
              <a:extLst>
                <a:ext uri="{FF2B5EF4-FFF2-40B4-BE49-F238E27FC236}">
                  <a16:creationId xmlns:a16="http://schemas.microsoft.com/office/drawing/2014/main" id="{B5A90BA8-4F9A-8FEA-F855-D7F9EE47267D}"/>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Luna 8">
              <a:extLst>
                <a:ext uri="{FF2B5EF4-FFF2-40B4-BE49-F238E27FC236}">
                  <a16:creationId xmlns:a16="http://schemas.microsoft.com/office/drawing/2014/main" id="{FDAFA5AC-1902-CDEC-58E5-B9109A16DB12}"/>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0" name="Google Shape;62;p14">
            <a:extLst>
              <a:ext uri="{FF2B5EF4-FFF2-40B4-BE49-F238E27FC236}">
                <a16:creationId xmlns:a16="http://schemas.microsoft.com/office/drawing/2014/main" id="{D5C3129F-AE01-1407-E81E-71E77715A07C}"/>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Acciones y desafíos</a:t>
            </a:r>
          </a:p>
        </p:txBody>
      </p:sp>
      <p:pic>
        <p:nvPicPr>
          <p:cNvPr id="12" name="Imagen 11">
            <a:extLst>
              <a:ext uri="{FF2B5EF4-FFF2-40B4-BE49-F238E27FC236}">
                <a16:creationId xmlns:a16="http://schemas.microsoft.com/office/drawing/2014/main" id="{32FA0655-9B84-DAD5-B46D-DC3CF22DA23B}"/>
              </a:ext>
            </a:extLst>
          </p:cNvPr>
          <p:cNvPicPr>
            <a:picLocks noChangeAspect="1"/>
          </p:cNvPicPr>
          <p:nvPr/>
        </p:nvPicPr>
        <p:blipFill rotWithShape="1">
          <a:blip r:embed="rId16">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pic>
        <p:nvPicPr>
          <p:cNvPr id="13" name="Imagen 12">
            <a:extLst>
              <a:ext uri="{FF2B5EF4-FFF2-40B4-BE49-F238E27FC236}">
                <a16:creationId xmlns:a16="http://schemas.microsoft.com/office/drawing/2014/main" id="{9432913A-D9E2-E1F6-BE06-3CAB1784C864}"/>
              </a:ext>
            </a:extLst>
          </p:cNvPr>
          <p:cNvPicPr>
            <a:picLocks noChangeAspect="1"/>
          </p:cNvPicPr>
          <p:nvPr/>
        </p:nvPicPr>
        <p:blipFill>
          <a:blip r:embed="rId17"/>
          <a:stretch>
            <a:fillRect/>
          </a:stretch>
        </p:blipFill>
        <p:spPr>
          <a:xfrm>
            <a:off x="-26993" y="-27010"/>
            <a:ext cx="1634400" cy="1634400"/>
          </a:xfrm>
          <a:prstGeom prst="rect">
            <a:avLst/>
          </a:prstGeom>
          <a:effectLst>
            <a:outerShdw blurRad="177800" dist="38100" dir="2700000" algn="ctr" rotWithShape="0">
              <a:srgbClr val="000000">
                <a:alpha val="40000"/>
              </a:srgbClr>
            </a:outerShdw>
          </a:effectLst>
        </p:spPr>
      </p:pic>
      <p:grpSp>
        <p:nvGrpSpPr>
          <p:cNvPr id="6" name="Grupo 5">
            <a:extLst>
              <a:ext uri="{FF2B5EF4-FFF2-40B4-BE49-F238E27FC236}">
                <a16:creationId xmlns:a16="http://schemas.microsoft.com/office/drawing/2014/main" id="{B9670243-7A3C-5E12-EE61-519164976B72}"/>
              </a:ext>
            </a:extLst>
          </p:cNvPr>
          <p:cNvGrpSpPr/>
          <p:nvPr/>
        </p:nvGrpSpPr>
        <p:grpSpPr>
          <a:xfrm>
            <a:off x="2465135" y="1593172"/>
            <a:ext cx="3076148" cy="2715645"/>
            <a:chOff x="2465135" y="1593172"/>
            <a:chExt cx="3076148" cy="2715645"/>
          </a:xfrm>
        </p:grpSpPr>
        <p:sp>
          <p:nvSpPr>
            <p:cNvPr id="123" name="Rectángulo: esquinas redondeadas 122">
              <a:extLst>
                <a:ext uri="{FF2B5EF4-FFF2-40B4-BE49-F238E27FC236}">
                  <a16:creationId xmlns:a16="http://schemas.microsoft.com/office/drawing/2014/main" id="{410DD1F6-149A-5534-E681-9BFD9739CBA9}"/>
                </a:ext>
              </a:extLst>
            </p:cNvPr>
            <p:cNvSpPr/>
            <p:nvPr/>
          </p:nvSpPr>
          <p:spPr>
            <a:xfrm>
              <a:off x="2465140" y="1593172"/>
              <a:ext cx="3065889" cy="2715645"/>
            </a:xfrm>
            <a:prstGeom prst="roundRect">
              <a:avLst/>
            </a:prstGeom>
            <a:solidFill>
              <a:schemeClr val="lt1"/>
            </a:solidFill>
            <a:ln>
              <a:noFill/>
            </a:ln>
            <a:effectLst>
              <a:outerShdw blurRad="190500" sx="102000" sy="102000" algn="ctr"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CuadroTexto 32">
              <a:extLst>
                <a:ext uri="{FF2B5EF4-FFF2-40B4-BE49-F238E27FC236}">
                  <a16:creationId xmlns:a16="http://schemas.microsoft.com/office/drawing/2014/main" id="{E762E034-DF14-669A-689F-DBD7A5B89EBC}"/>
                </a:ext>
              </a:extLst>
            </p:cNvPr>
            <p:cNvSpPr txBox="1"/>
            <p:nvPr/>
          </p:nvSpPr>
          <p:spPr>
            <a:xfrm>
              <a:off x="2585341" y="2006665"/>
              <a:ext cx="2812301" cy="630942"/>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Ejecución de planes y estrategias para reducir la vulnerabilidad del cambio climático.</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19" name="Imagen 18">
              <a:extLst>
                <a:ext uri="{FF2B5EF4-FFF2-40B4-BE49-F238E27FC236}">
                  <a16:creationId xmlns:a16="http://schemas.microsoft.com/office/drawing/2014/main" id="{242E240B-2DA4-CC1B-F096-485F0A51D310}"/>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
                      </a14:imgEffect>
                    </a14:imgLayer>
                  </a14:imgProps>
                </a:ext>
              </a:extLst>
            </a:blip>
            <a:srcRect l="1276" t="29345" r="3307" b="3475"/>
            <a:stretch>
              <a:fillRect/>
            </a:stretch>
          </p:blipFill>
          <p:spPr>
            <a:xfrm>
              <a:off x="2465135" y="2987407"/>
              <a:ext cx="3076148"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grpSp>
        <p:nvGrpSpPr>
          <p:cNvPr id="11" name="Grupo 10">
            <a:extLst>
              <a:ext uri="{FF2B5EF4-FFF2-40B4-BE49-F238E27FC236}">
                <a16:creationId xmlns:a16="http://schemas.microsoft.com/office/drawing/2014/main" id="{52171F43-1167-2D7B-CC6E-1020A1913023}"/>
              </a:ext>
            </a:extLst>
          </p:cNvPr>
          <p:cNvGrpSpPr/>
          <p:nvPr/>
        </p:nvGrpSpPr>
        <p:grpSpPr>
          <a:xfrm>
            <a:off x="5701456" y="1593172"/>
            <a:ext cx="3065889" cy="2715645"/>
            <a:chOff x="5701456" y="1593172"/>
            <a:chExt cx="3065889" cy="2715645"/>
          </a:xfrm>
        </p:grpSpPr>
        <p:sp>
          <p:nvSpPr>
            <p:cNvPr id="124" name="Rectángulo: esquinas redondeadas 123">
              <a:extLst>
                <a:ext uri="{FF2B5EF4-FFF2-40B4-BE49-F238E27FC236}">
                  <a16:creationId xmlns:a16="http://schemas.microsoft.com/office/drawing/2014/main" id="{40BC55EF-BDBF-8D11-3160-8383299EE528}"/>
                </a:ext>
              </a:extLst>
            </p:cNvPr>
            <p:cNvSpPr/>
            <p:nvPr/>
          </p:nvSpPr>
          <p:spPr>
            <a:xfrm>
              <a:off x="5701456" y="1593172"/>
              <a:ext cx="3065889" cy="2715645"/>
            </a:xfrm>
            <a:prstGeom prst="roundRect">
              <a:avLst/>
            </a:prstGeom>
            <a:solidFill>
              <a:schemeClr val="lt1"/>
            </a:solidFill>
            <a:ln>
              <a:noFill/>
            </a:ln>
            <a:effectLst>
              <a:outerShdw blurRad="190500" sx="102000" sy="102000" algn="ctr"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CuadroTexto 129">
              <a:extLst>
                <a:ext uri="{FF2B5EF4-FFF2-40B4-BE49-F238E27FC236}">
                  <a16:creationId xmlns:a16="http://schemas.microsoft.com/office/drawing/2014/main" id="{EABCDD30-CCE1-F73B-9025-243C0D286CF7}"/>
                </a:ext>
              </a:extLst>
            </p:cNvPr>
            <p:cNvSpPr txBox="1"/>
            <p:nvPr/>
          </p:nvSpPr>
          <p:spPr>
            <a:xfrm>
              <a:off x="5798416" y="3309878"/>
              <a:ext cx="2812301" cy="451406"/>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Inclusión de los gobiernos locales en la correcta gestión de los riesgos.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29" name="Imagen 28">
              <a:extLst>
                <a:ext uri="{FF2B5EF4-FFF2-40B4-BE49-F238E27FC236}">
                  <a16:creationId xmlns:a16="http://schemas.microsoft.com/office/drawing/2014/main" id="{27A66841-2248-454E-59BE-252BFCF9DE6B}"/>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4000"/>
                      </a14:imgEffect>
                    </a14:imgLayer>
                  </a14:imgProps>
                </a:ext>
              </a:extLst>
            </a:blip>
            <a:srcRect l="797" t="15224" r="701" b="18433"/>
            <a:stretch>
              <a:fillRect/>
            </a:stretch>
          </p:blipFill>
          <p:spPr>
            <a:xfrm>
              <a:off x="5701456" y="1593172"/>
              <a:ext cx="3063290" cy="1308482"/>
            </a:xfrm>
            <a:custGeom>
              <a:avLst/>
              <a:gdLst>
                <a:gd name="connsiteX0" fmla="*/ 408691 w 3055635"/>
                <a:gd name="connsiteY0" fmla="*/ 0 h 1308482"/>
                <a:gd name="connsiteX1" fmla="*/ 2646944 w 3055635"/>
                <a:gd name="connsiteY1" fmla="*/ 0 h 1308482"/>
                <a:gd name="connsiteX2" fmla="*/ 3055635 w 3055635"/>
                <a:gd name="connsiteY2" fmla="*/ 408691 h 1308482"/>
                <a:gd name="connsiteX3" fmla="*/ 3055635 w 3055635"/>
                <a:gd name="connsiteY3" fmla="*/ 1308482 h 1308482"/>
                <a:gd name="connsiteX4" fmla="*/ 0 w 3055635"/>
                <a:gd name="connsiteY4" fmla="*/ 1308482 h 1308482"/>
                <a:gd name="connsiteX5" fmla="*/ 0 w 3055635"/>
                <a:gd name="connsiteY5" fmla="*/ 408691 h 1308482"/>
                <a:gd name="connsiteX6" fmla="*/ 408691 w 3055635"/>
                <a:gd name="connsiteY6" fmla="*/ 0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5635" h="1308482">
                  <a:moveTo>
                    <a:pt x="408691" y="0"/>
                  </a:moveTo>
                  <a:lnTo>
                    <a:pt x="2646944" y="0"/>
                  </a:lnTo>
                  <a:cubicBezTo>
                    <a:pt x="2872658" y="0"/>
                    <a:pt x="3055635" y="182977"/>
                    <a:pt x="3055635" y="408691"/>
                  </a:cubicBezTo>
                  <a:lnTo>
                    <a:pt x="3055635" y="1308482"/>
                  </a:lnTo>
                  <a:lnTo>
                    <a:pt x="0" y="1308482"/>
                  </a:lnTo>
                  <a:lnTo>
                    <a:pt x="0" y="408691"/>
                  </a:lnTo>
                  <a:cubicBezTo>
                    <a:pt x="0" y="182977"/>
                    <a:pt x="182977" y="0"/>
                    <a:pt x="408691" y="0"/>
                  </a:cubicBezTo>
                  <a:close/>
                </a:path>
              </a:pathLst>
            </a:custGeom>
          </p:spPr>
        </p:pic>
      </p:grpSp>
      <p:grpSp>
        <p:nvGrpSpPr>
          <p:cNvPr id="15" name="Grupo 14">
            <a:extLst>
              <a:ext uri="{FF2B5EF4-FFF2-40B4-BE49-F238E27FC236}">
                <a16:creationId xmlns:a16="http://schemas.microsoft.com/office/drawing/2014/main" id="{F96E9020-AFF5-9C0E-C8B0-08E40BCEA747}"/>
              </a:ext>
            </a:extLst>
          </p:cNvPr>
          <p:cNvGrpSpPr/>
          <p:nvPr/>
        </p:nvGrpSpPr>
        <p:grpSpPr>
          <a:xfrm>
            <a:off x="8937772" y="1593172"/>
            <a:ext cx="3083799" cy="2715645"/>
            <a:chOff x="8927518" y="1593172"/>
            <a:chExt cx="3083799" cy="2715645"/>
          </a:xfrm>
        </p:grpSpPr>
        <p:sp>
          <p:nvSpPr>
            <p:cNvPr id="125" name="Rectángulo: esquinas redondeadas 124">
              <a:extLst>
                <a:ext uri="{FF2B5EF4-FFF2-40B4-BE49-F238E27FC236}">
                  <a16:creationId xmlns:a16="http://schemas.microsoft.com/office/drawing/2014/main" id="{48C1FEE0-FCB4-80A1-6F00-6C85D45319E1}"/>
                </a:ext>
              </a:extLst>
            </p:cNvPr>
            <p:cNvSpPr/>
            <p:nvPr/>
          </p:nvSpPr>
          <p:spPr>
            <a:xfrm>
              <a:off x="8945428" y="1593172"/>
              <a:ext cx="3065889" cy="2715645"/>
            </a:xfrm>
            <a:prstGeom prst="roundRect">
              <a:avLst/>
            </a:prstGeom>
            <a:solidFill>
              <a:schemeClr val="lt1"/>
            </a:solidFill>
            <a:ln>
              <a:noFill/>
            </a:ln>
            <a:effectLst>
              <a:outerShdw blurRad="190500" sx="102000" sy="102000" algn="ctr"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CuadroTexto 130">
              <a:extLst>
                <a:ext uri="{FF2B5EF4-FFF2-40B4-BE49-F238E27FC236}">
                  <a16:creationId xmlns:a16="http://schemas.microsoft.com/office/drawing/2014/main" id="{2E08D6CC-8898-2DF4-B356-5264F1BA6EB9}"/>
                </a:ext>
              </a:extLst>
            </p:cNvPr>
            <p:cNvSpPr txBox="1"/>
            <p:nvPr/>
          </p:nvSpPr>
          <p:spPr>
            <a:xfrm>
              <a:off x="9069190" y="1973259"/>
              <a:ext cx="2812301" cy="810478"/>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Ecuador se encuentra preparando su segundo NDC como parte de su compromiso con el cuidado del planeta.</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2" name="Imagen 1">
              <a:extLst>
                <a:ext uri="{FF2B5EF4-FFF2-40B4-BE49-F238E27FC236}">
                  <a16:creationId xmlns:a16="http://schemas.microsoft.com/office/drawing/2014/main" id="{C58D59AF-7D6E-7204-F88B-CC4AD67E5AB0}"/>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29000"/>
                      </a14:imgEffect>
                    </a14:imgLayer>
                  </a14:imgProps>
                </a:ext>
              </a:extLst>
            </a:blip>
            <a:srcRect t="113" r="289" b="20258"/>
            <a:stretch>
              <a:fillRect/>
            </a:stretch>
          </p:blipFill>
          <p:spPr>
            <a:xfrm>
              <a:off x="8927518" y="3000334"/>
              <a:ext cx="3083799" cy="1308482"/>
            </a:xfrm>
            <a:custGeom>
              <a:avLst/>
              <a:gdLst>
                <a:gd name="connsiteX0" fmla="*/ 0 w 3054795"/>
                <a:gd name="connsiteY0" fmla="*/ 0 h 1308482"/>
                <a:gd name="connsiteX1" fmla="*/ 3054795 w 3054795"/>
                <a:gd name="connsiteY1" fmla="*/ 0 h 1308482"/>
                <a:gd name="connsiteX2" fmla="*/ 3054795 w 3054795"/>
                <a:gd name="connsiteY2" fmla="*/ 899791 h 1308482"/>
                <a:gd name="connsiteX3" fmla="*/ 2646104 w 3054795"/>
                <a:gd name="connsiteY3" fmla="*/ 1308482 h 1308482"/>
                <a:gd name="connsiteX4" fmla="*/ 407851 w 3054795"/>
                <a:gd name="connsiteY4" fmla="*/ 1308482 h 1308482"/>
                <a:gd name="connsiteX5" fmla="*/ 7463 w 3054795"/>
                <a:gd name="connsiteY5" fmla="*/ 982157 h 1308482"/>
                <a:gd name="connsiteX6" fmla="*/ 0 w 3054795"/>
                <a:gd name="connsiteY6" fmla="*/ 908124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4795" h="1308482">
                  <a:moveTo>
                    <a:pt x="0" y="0"/>
                  </a:moveTo>
                  <a:lnTo>
                    <a:pt x="3054795" y="0"/>
                  </a:lnTo>
                  <a:lnTo>
                    <a:pt x="3054795" y="899791"/>
                  </a:lnTo>
                  <a:cubicBezTo>
                    <a:pt x="3054795" y="1125505"/>
                    <a:pt x="2871818" y="1308482"/>
                    <a:pt x="2646104" y="1308482"/>
                  </a:cubicBezTo>
                  <a:lnTo>
                    <a:pt x="407851" y="1308482"/>
                  </a:lnTo>
                  <a:cubicBezTo>
                    <a:pt x="210351" y="1308482"/>
                    <a:pt x="45572" y="1168390"/>
                    <a:pt x="7463" y="982157"/>
                  </a:cubicBezTo>
                  <a:lnTo>
                    <a:pt x="0" y="908124"/>
                  </a:lnTo>
                  <a:close/>
                </a:path>
              </a:pathLst>
            </a:custGeom>
          </p:spPr>
        </p:pic>
      </p:grpSp>
      <p:pic>
        <p:nvPicPr>
          <p:cNvPr id="50" name="Imagen 49">
            <a:extLst>
              <a:ext uri="{FF2B5EF4-FFF2-40B4-BE49-F238E27FC236}">
                <a16:creationId xmlns:a16="http://schemas.microsoft.com/office/drawing/2014/main" id="{A6B7CA85-F31B-452D-B544-15638F9D8BA3}"/>
              </a:ext>
            </a:extLst>
          </p:cNvPr>
          <p:cNvPicPr>
            <a:picLocks noChangeAspect="1"/>
          </p:cNvPicPr>
          <p:nvPr/>
        </p:nvPicPr>
        <p:blipFill rotWithShape="1">
          <a:blip r:embed="rId24"/>
          <a:srcRect t="10946" b="21705"/>
          <a:stretch/>
        </p:blipFill>
        <p:spPr>
          <a:xfrm>
            <a:off x="6746050" y="767028"/>
            <a:ext cx="2181600" cy="661926"/>
          </a:xfrm>
          <a:prstGeom prst="rect">
            <a:avLst/>
          </a:prstGeom>
        </p:spPr>
      </p:pic>
    </p:spTree>
    <p:extLst>
      <p:ext uri="{BB962C8B-B14F-4D97-AF65-F5344CB8AC3E}">
        <p14:creationId xmlns:p14="http://schemas.microsoft.com/office/powerpoint/2010/main" val="21085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500" fill="hold"/>
                                        <p:tgtEl>
                                          <p:spTgt spid="16"/>
                                        </p:tgtEl>
                                        <p:attrNameLst>
                                          <p:attrName>ppt_x</p:attrName>
                                        </p:attrNameLst>
                                      </p:cBhvr>
                                      <p:tavLst>
                                        <p:tav tm="0">
                                          <p:val>
                                            <p:strVal val="#ppt_x"/>
                                          </p:val>
                                        </p:tav>
                                        <p:tav tm="100000">
                                          <p:val>
                                            <p:strVal val="#ppt_x"/>
                                          </p:val>
                                        </p:tav>
                                      </p:tavLst>
                                    </p:anim>
                                    <p:anim calcmode="lin" valueType="num">
                                      <p:cBhvr additive="base">
                                        <p:cTn id="22" dur="1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14" name="Grupo 13">
            <a:extLst>
              <a:ext uri="{FF2B5EF4-FFF2-40B4-BE49-F238E27FC236}">
                <a16:creationId xmlns:a16="http://schemas.microsoft.com/office/drawing/2014/main" id="{8C4C2C2B-6CF2-AB9D-4591-A8624BBDA643}"/>
              </a:ext>
            </a:extLst>
          </p:cNvPr>
          <p:cNvGrpSpPr/>
          <p:nvPr/>
        </p:nvGrpSpPr>
        <p:grpSpPr>
          <a:xfrm>
            <a:off x="-23264" y="4038980"/>
            <a:ext cx="12215263" cy="2826630"/>
            <a:chOff x="-23264" y="4038980"/>
            <a:chExt cx="12215263" cy="2826630"/>
          </a:xfrm>
        </p:grpSpPr>
        <p:sp>
          <p:nvSpPr>
            <p:cNvPr id="70" name="Rectángulo 69">
              <a:extLst>
                <a:ext uri="{FF2B5EF4-FFF2-40B4-BE49-F238E27FC236}">
                  <a16:creationId xmlns:a16="http://schemas.microsoft.com/office/drawing/2014/main" id="{0D0630B3-459E-3928-0B53-EC3B4E7B0FF2}"/>
                </a:ext>
              </a:extLst>
            </p:cNvPr>
            <p:cNvSpPr/>
            <p:nvPr/>
          </p:nvSpPr>
          <p:spPr>
            <a:xfrm>
              <a:off x="-23264" y="4038980"/>
              <a:ext cx="12215263" cy="2819020"/>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Grupo 12">
              <a:extLst>
                <a:ext uri="{FF2B5EF4-FFF2-40B4-BE49-F238E27FC236}">
                  <a16:creationId xmlns:a16="http://schemas.microsoft.com/office/drawing/2014/main" id="{E1309A08-C878-2165-6B9B-6A5673DFD8BC}"/>
                </a:ext>
              </a:extLst>
            </p:cNvPr>
            <p:cNvGrpSpPr/>
            <p:nvPr/>
          </p:nvGrpSpPr>
          <p:grpSpPr>
            <a:xfrm>
              <a:off x="-23264" y="5382951"/>
              <a:ext cx="7490370" cy="1482659"/>
              <a:chOff x="-23264" y="5382951"/>
              <a:chExt cx="7490370" cy="1482659"/>
            </a:xfrm>
          </p:grpSpPr>
          <p:sp>
            <p:nvSpPr>
              <p:cNvPr id="306" name="Rectángulo: esquinas superiores redondeadas 305">
                <a:extLst>
                  <a:ext uri="{FF2B5EF4-FFF2-40B4-BE49-F238E27FC236}">
                    <a16:creationId xmlns:a16="http://schemas.microsoft.com/office/drawing/2014/main" id="{BC1CA0E9-5F7F-7982-6E34-7312F8EB6A88}"/>
                  </a:ext>
                </a:extLst>
              </p:cNvPr>
              <p:cNvSpPr/>
              <p:nvPr/>
            </p:nvSpPr>
            <p:spPr>
              <a:xfrm rot="5400000">
                <a:off x="150782" y="5251021"/>
                <a:ext cx="1153435" cy="1501527"/>
              </a:xfrm>
              <a:prstGeom prst="round2SameRect">
                <a:avLst/>
              </a:prstGeom>
              <a:solidFill>
                <a:srgbClr val="00689D"/>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7" name="Google Shape;94;p4">
                <a:extLst>
                  <a:ext uri="{FF2B5EF4-FFF2-40B4-BE49-F238E27FC236}">
                    <a16:creationId xmlns:a16="http://schemas.microsoft.com/office/drawing/2014/main" id="{8B2DAC56-5BD3-9D0F-1B65-7F1FC2BEBF59}"/>
                  </a:ext>
                </a:extLst>
              </p:cNvPr>
              <p:cNvSpPr txBox="1"/>
              <p:nvPr/>
            </p:nvSpPr>
            <p:spPr>
              <a:xfrm>
                <a:off x="58655" y="5502751"/>
                <a:ext cx="1311680" cy="944890"/>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FFFFFF"/>
                    </a:solidFill>
                    <a:effectLst/>
                    <a:uLnTx/>
                    <a:uFillTx/>
                    <a:latin typeface="Barlow Condensed"/>
                    <a:cs typeface="Arial"/>
                    <a:sym typeface="Barlow Condensed"/>
                  </a:rPr>
                  <a:t>Índice de Implementación de la Mejora Regulatoria</a:t>
                </a:r>
                <a:endPar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endParaRPr>
              </a:p>
            </p:txBody>
          </p:sp>
          <p:pic>
            <p:nvPicPr>
              <p:cNvPr id="147" name="Gráfico 146" descr="Hombre">
                <a:extLst>
                  <a:ext uri="{FF2B5EF4-FFF2-40B4-BE49-F238E27FC236}">
                    <a16:creationId xmlns:a16="http://schemas.microsoft.com/office/drawing/2014/main" id="{E152832A-A970-4CAC-877A-262D6EC18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6956" y="6109354"/>
                <a:ext cx="359528" cy="359528"/>
              </a:xfrm>
              <a:prstGeom prst="rect">
                <a:avLst/>
              </a:prstGeom>
            </p:spPr>
          </p:pic>
          <p:pic>
            <p:nvPicPr>
              <p:cNvPr id="148" name="Gráfico 147" descr="Mujer">
                <a:extLst>
                  <a:ext uri="{FF2B5EF4-FFF2-40B4-BE49-F238E27FC236}">
                    <a16:creationId xmlns:a16="http://schemas.microsoft.com/office/drawing/2014/main" id="{7D0D0D57-A267-4BFC-867A-CF95E484D6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8295" y="6108311"/>
                <a:ext cx="359528" cy="359528"/>
              </a:xfrm>
              <a:prstGeom prst="rect">
                <a:avLst/>
              </a:prstGeom>
            </p:spPr>
          </p:pic>
          <p:pic>
            <p:nvPicPr>
              <p:cNvPr id="149" name="Gráfico 148" descr="Casa">
                <a:extLst>
                  <a:ext uri="{FF2B5EF4-FFF2-40B4-BE49-F238E27FC236}">
                    <a16:creationId xmlns:a16="http://schemas.microsoft.com/office/drawing/2014/main" id="{2E7070D2-5D85-4F9B-AE77-20EC8B692D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8582" y="5413883"/>
                <a:ext cx="281372" cy="281372"/>
              </a:xfrm>
              <a:prstGeom prst="rect">
                <a:avLst/>
              </a:prstGeom>
            </p:spPr>
          </p:pic>
          <p:pic>
            <p:nvPicPr>
              <p:cNvPr id="150" name="Gráfico 149" descr="Ciudad">
                <a:extLst>
                  <a:ext uri="{FF2B5EF4-FFF2-40B4-BE49-F238E27FC236}">
                    <a16:creationId xmlns:a16="http://schemas.microsoft.com/office/drawing/2014/main" id="{5B973F4D-386F-48BA-AB9A-590C1B8618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1855" y="5441474"/>
                <a:ext cx="278749" cy="278749"/>
              </a:xfrm>
              <a:prstGeom prst="rect">
                <a:avLst/>
              </a:prstGeom>
            </p:spPr>
          </p:pic>
          <p:grpSp>
            <p:nvGrpSpPr>
              <p:cNvPr id="151" name="Grupo 150">
                <a:extLst>
                  <a:ext uri="{FF2B5EF4-FFF2-40B4-BE49-F238E27FC236}">
                    <a16:creationId xmlns:a16="http://schemas.microsoft.com/office/drawing/2014/main" id="{851DB1BB-5987-448D-818C-895EC2B224D5}"/>
                  </a:ext>
                </a:extLst>
              </p:cNvPr>
              <p:cNvGrpSpPr/>
              <p:nvPr/>
            </p:nvGrpSpPr>
            <p:grpSpPr>
              <a:xfrm>
                <a:off x="5696736" y="5382951"/>
                <a:ext cx="1770370" cy="434027"/>
                <a:chOff x="1663216" y="1749570"/>
                <a:chExt cx="1770370" cy="434027"/>
              </a:xfrm>
            </p:grpSpPr>
            <p:sp>
              <p:nvSpPr>
                <p:cNvPr id="152" name="Rectángulo: esquinas redondeadas 151">
                  <a:extLst>
                    <a:ext uri="{FF2B5EF4-FFF2-40B4-BE49-F238E27FC236}">
                      <a16:creationId xmlns:a16="http://schemas.microsoft.com/office/drawing/2014/main" id="{9377CE35-3F29-4010-8948-B3AC23ABB8E9}"/>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 name="Google Shape;92;p4">
                  <a:extLst>
                    <a:ext uri="{FF2B5EF4-FFF2-40B4-BE49-F238E27FC236}">
                      <a16:creationId xmlns:a16="http://schemas.microsoft.com/office/drawing/2014/main" id="{2D700E3E-C4ED-400A-B547-8204E28C4234}"/>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s-MX"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39,60%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54" name="Rectángulo: esquinas superiores redondeadas 153">
                  <a:extLst>
                    <a:ext uri="{FF2B5EF4-FFF2-40B4-BE49-F238E27FC236}">
                      <a16:creationId xmlns:a16="http://schemas.microsoft.com/office/drawing/2014/main" id="{AA98306F-CA61-43E7-A138-6E0912CDF9B4}"/>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5" name="Gráfico 154" descr="Calendario giratorio">
                  <a:extLst>
                    <a:ext uri="{FF2B5EF4-FFF2-40B4-BE49-F238E27FC236}">
                      <a16:creationId xmlns:a16="http://schemas.microsoft.com/office/drawing/2014/main" id="{8A98AC77-C535-489D-961F-6BD22BE82C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156" name="Google Shape;92;p4">
                  <a:extLst>
                    <a:ext uri="{FF2B5EF4-FFF2-40B4-BE49-F238E27FC236}">
                      <a16:creationId xmlns:a16="http://schemas.microsoft.com/office/drawing/2014/main" id="{65F3DC31-5514-453F-A2D7-EC8841099DE9}"/>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57" name="Grupo 156">
                <a:extLst>
                  <a:ext uri="{FF2B5EF4-FFF2-40B4-BE49-F238E27FC236}">
                    <a16:creationId xmlns:a16="http://schemas.microsoft.com/office/drawing/2014/main" id="{719EF875-6C14-44AA-B919-490716BD5EED}"/>
                  </a:ext>
                </a:extLst>
              </p:cNvPr>
              <p:cNvGrpSpPr/>
              <p:nvPr/>
            </p:nvGrpSpPr>
            <p:grpSpPr>
              <a:xfrm>
                <a:off x="3705376" y="5382951"/>
                <a:ext cx="1770370" cy="434027"/>
                <a:chOff x="1663216" y="1749570"/>
                <a:chExt cx="1770370" cy="434027"/>
              </a:xfrm>
            </p:grpSpPr>
            <p:sp>
              <p:nvSpPr>
                <p:cNvPr id="158" name="Rectángulo: esquinas redondeadas 157">
                  <a:extLst>
                    <a:ext uri="{FF2B5EF4-FFF2-40B4-BE49-F238E27FC236}">
                      <a16:creationId xmlns:a16="http://schemas.microsoft.com/office/drawing/2014/main" id="{338C6D87-5AED-4579-B365-E7D3D4A88693}"/>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 name="Google Shape;92;p4">
                  <a:extLst>
                    <a:ext uri="{FF2B5EF4-FFF2-40B4-BE49-F238E27FC236}">
                      <a16:creationId xmlns:a16="http://schemas.microsoft.com/office/drawing/2014/main" id="{DDB942DB-8179-4A11-8CC8-9FA755CB90A4}"/>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s-MX"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39,60%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60" name="Rectángulo: esquinas superiores redondeadas 159">
                  <a:extLst>
                    <a:ext uri="{FF2B5EF4-FFF2-40B4-BE49-F238E27FC236}">
                      <a16:creationId xmlns:a16="http://schemas.microsoft.com/office/drawing/2014/main" id="{D39ED166-DDFB-442C-8BA6-16B867D49DA9}"/>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61" name="Gráfico 160" descr="Calendario giratorio">
                  <a:extLst>
                    <a:ext uri="{FF2B5EF4-FFF2-40B4-BE49-F238E27FC236}">
                      <a16:creationId xmlns:a16="http://schemas.microsoft.com/office/drawing/2014/main" id="{ED4AD60F-AA73-41CA-950D-AF27E7D2ED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164" name="Google Shape;92;p4">
                  <a:extLst>
                    <a:ext uri="{FF2B5EF4-FFF2-40B4-BE49-F238E27FC236}">
                      <a16:creationId xmlns:a16="http://schemas.microsoft.com/office/drawing/2014/main" id="{5B6DADFA-17C7-4F71-AABB-2670FA8AF1D9}"/>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2022</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66" name="Grupo 165">
                <a:extLst>
                  <a:ext uri="{FF2B5EF4-FFF2-40B4-BE49-F238E27FC236}">
                    <a16:creationId xmlns:a16="http://schemas.microsoft.com/office/drawing/2014/main" id="{A0F6D98E-E849-4CD6-BB34-4D7BA28E045A}"/>
                  </a:ext>
                </a:extLst>
              </p:cNvPr>
              <p:cNvGrpSpPr/>
              <p:nvPr/>
            </p:nvGrpSpPr>
            <p:grpSpPr>
              <a:xfrm>
                <a:off x="1683536" y="5382951"/>
                <a:ext cx="1770370" cy="434027"/>
                <a:chOff x="1663216" y="1749570"/>
                <a:chExt cx="1770370" cy="434027"/>
              </a:xfrm>
            </p:grpSpPr>
            <p:sp>
              <p:nvSpPr>
                <p:cNvPr id="168" name="Rectángulo: esquinas redondeadas 167">
                  <a:extLst>
                    <a:ext uri="{FF2B5EF4-FFF2-40B4-BE49-F238E27FC236}">
                      <a16:creationId xmlns:a16="http://schemas.microsoft.com/office/drawing/2014/main" id="{4035C996-A256-41E2-B157-3830084E27B5}"/>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 name="Google Shape;92;p4">
                  <a:extLst>
                    <a:ext uri="{FF2B5EF4-FFF2-40B4-BE49-F238E27FC236}">
                      <a16:creationId xmlns:a16="http://schemas.microsoft.com/office/drawing/2014/main" id="{0C694B3E-24BA-4E61-9492-333F22498963}"/>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30,51%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71" name="Rectángulo: esquinas superiores redondeadas 170">
                  <a:extLst>
                    <a:ext uri="{FF2B5EF4-FFF2-40B4-BE49-F238E27FC236}">
                      <a16:creationId xmlns:a16="http://schemas.microsoft.com/office/drawing/2014/main" id="{CB8F80ED-2657-42E7-8E3F-2B415C424877}"/>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7" name="Gráfico 176" descr="Calendario giratorio">
                  <a:extLst>
                    <a:ext uri="{FF2B5EF4-FFF2-40B4-BE49-F238E27FC236}">
                      <a16:creationId xmlns:a16="http://schemas.microsoft.com/office/drawing/2014/main" id="{A983583D-6DE7-4550-BFF9-6BF8862354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178" name="Google Shape;92;p4">
                  <a:extLst>
                    <a:ext uri="{FF2B5EF4-FFF2-40B4-BE49-F238E27FC236}">
                      <a16:creationId xmlns:a16="http://schemas.microsoft.com/office/drawing/2014/main" id="{15F69079-1A59-4DA4-B9B2-B3080E9AFD48}"/>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81" name="Grupo 180">
                <a:extLst>
                  <a:ext uri="{FF2B5EF4-FFF2-40B4-BE49-F238E27FC236}">
                    <a16:creationId xmlns:a16="http://schemas.microsoft.com/office/drawing/2014/main" id="{0A58DAD7-44F9-499A-8DB9-6423723CE85D}"/>
                  </a:ext>
                </a:extLst>
              </p:cNvPr>
              <p:cNvGrpSpPr/>
              <p:nvPr/>
            </p:nvGrpSpPr>
            <p:grpSpPr>
              <a:xfrm>
                <a:off x="3705376" y="6155111"/>
                <a:ext cx="1770370" cy="434027"/>
                <a:chOff x="1663216" y="1749570"/>
                <a:chExt cx="1770370" cy="434027"/>
              </a:xfrm>
            </p:grpSpPr>
            <p:sp>
              <p:nvSpPr>
                <p:cNvPr id="182" name="Rectángulo: esquinas redondeadas 181">
                  <a:extLst>
                    <a:ext uri="{FF2B5EF4-FFF2-40B4-BE49-F238E27FC236}">
                      <a16:creationId xmlns:a16="http://schemas.microsoft.com/office/drawing/2014/main" id="{8CEDB127-F6CD-4373-9A06-9A6182D3B6C6}"/>
                    </a:ext>
                  </a:extLst>
                </p:cNvPr>
                <p:cNvSpPr/>
                <p:nvPr/>
              </p:nvSpPr>
              <p:spPr>
                <a:xfrm>
                  <a:off x="1663216" y="1749570"/>
                  <a:ext cx="1770370" cy="434027"/>
                </a:xfrm>
                <a:prstGeom prst="roundRect">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3" name="Google Shape;92;p4">
                  <a:extLst>
                    <a:ext uri="{FF2B5EF4-FFF2-40B4-BE49-F238E27FC236}">
                      <a16:creationId xmlns:a16="http://schemas.microsoft.com/office/drawing/2014/main" id="{234F6A07-B300-461A-82C6-DCD5D21011C9}"/>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41,60%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84" name="Rectángulo: esquinas superiores redondeadas 183">
                  <a:extLst>
                    <a:ext uri="{FF2B5EF4-FFF2-40B4-BE49-F238E27FC236}">
                      <a16:creationId xmlns:a16="http://schemas.microsoft.com/office/drawing/2014/main" id="{E5127E40-084E-4F52-AA5C-3E3A770B04CD}"/>
                    </a:ext>
                  </a:extLst>
                </p:cNvPr>
                <p:cNvSpPr/>
                <p:nvPr/>
              </p:nvSpPr>
              <p:spPr>
                <a:xfrm rot="16200000">
                  <a:off x="1863964" y="1558491"/>
                  <a:ext cx="424357" cy="825854"/>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85" name="Gráfico 184" descr="Calendario giratorio">
                  <a:extLst>
                    <a:ext uri="{FF2B5EF4-FFF2-40B4-BE49-F238E27FC236}">
                      <a16:creationId xmlns:a16="http://schemas.microsoft.com/office/drawing/2014/main" id="{B41C2759-22AA-47FD-B13E-546B5A9386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186" name="Google Shape;92;p4">
                  <a:extLst>
                    <a:ext uri="{FF2B5EF4-FFF2-40B4-BE49-F238E27FC236}">
                      <a16:creationId xmlns:a16="http://schemas.microsoft.com/office/drawing/2014/main" id="{F8BA436F-C2E2-4C4D-8460-08C7F1FE891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2025</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87" name="Grupo 186">
                <a:extLst>
                  <a:ext uri="{FF2B5EF4-FFF2-40B4-BE49-F238E27FC236}">
                    <a16:creationId xmlns:a16="http://schemas.microsoft.com/office/drawing/2014/main" id="{B71490EE-727F-4041-B9E3-F28BD605FDDE}"/>
                  </a:ext>
                </a:extLst>
              </p:cNvPr>
              <p:cNvGrpSpPr/>
              <p:nvPr/>
            </p:nvGrpSpPr>
            <p:grpSpPr>
              <a:xfrm>
                <a:off x="1683536" y="6155111"/>
                <a:ext cx="1770370" cy="434027"/>
                <a:chOff x="1663216" y="1749570"/>
                <a:chExt cx="1770370" cy="434027"/>
              </a:xfrm>
            </p:grpSpPr>
            <p:sp>
              <p:nvSpPr>
                <p:cNvPr id="198" name="Rectángulo: esquinas redondeadas 197">
                  <a:extLst>
                    <a:ext uri="{FF2B5EF4-FFF2-40B4-BE49-F238E27FC236}">
                      <a16:creationId xmlns:a16="http://schemas.microsoft.com/office/drawing/2014/main" id="{CD958821-D558-4F79-B7D9-01DEADE6469D}"/>
                    </a:ext>
                  </a:extLst>
                </p:cNvPr>
                <p:cNvSpPr/>
                <p:nvPr/>
              </p:nvSpPr>
              <p:spPr>
                <a:xfrm>
                  <a:off x="1663216" y="1749570"/>
                  <a:ext cx="1770370" cy="434027"/>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9" name="Google Shape;92;p4">
                  <a:extLst>
                    <a:ext uri="{FF2B5EF4-FFF2-40B4-BE49-F238E27FC236}">
                      <a16:creationId xmlns:a16="http://schemas.microsoft.com/office/drawing/2014/main" id="{C8815324-18C5-4ECA-86F9-9D8DEB541F24}"/>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40,60%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00" name="Rectángulo: esquinas superiores redondeadas 199">
                  <a:extLst>
                    <a:ext uri="{FF2B5EF4-FFF2-40B4-BE49-F238E27FC236}">
                      <a16:creationId xmlns:a16="http://schemas.microsoft.com/office/drawing/2014/main" id="{B4CDD9A2-469D-4CA3-B0B4-786D880FB608}"/>
                    </a:ext>
                  </a:extLst>
                </p:cNvPr>
                <p:cNvSpPr/>
                <p:nvPr/>
              </p:nvSpPr>
              <p:spPr>
                <a:xfrm rot="16200000">
                  <a:off x="1863964" y="1558491"/>
                  <a:ext cx="424357" cy="825854"/>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1" name="Gráfico 200" descr="Calendario giratorio">
                  <a:extLst>
                    <a:ext uri="{FF2B5EF4-FFF2-40B4-BE49-F238E27FC236}">
                      <a16:creationId xmlns:a16="http://schemas.microsoft.com/office/drawing/2014/main" id="{E7E8083E-FD6F-4367-86C0-92F4DE0448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202" name="Google Shape;92;p4">
                  <a:extLst>
                    <a:ext uri="{FF2B5EF4-FFF2-40B4-BE49-F238E27FC236}">
                      <a16:creationId xmlns:a16="http://schemas.microsoft.com/office/drawing/2014/main" id="{CE8EFA0D-FA8C-4C49-83D8-79AEFB916F3A}"/>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2024</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sp>
            <p:nvSpPr>
              <p:cNvPr id="203" name="Rectángulo 202">
                <a:extLst>
                  <a:ext uri="{FF2B5EF4-FFF2-40B4-BE49-F238E27FC236}">
                    <a16:creationId xmlns:a16="http://schemas.microsoft.com/office/drawing/2014/main" id="{DCC9ECB5-400E-49FB-A8B4-A9366B6407E8}"/>
                  </a:ext>
                </a:extLst>
              </p:cNvPr>
              <p:cNvSpPr/>
              <p:nvPr/>
            </p:nvSpPr>
            <p:spPr>
              <a:xfrm>
                <a:off x="1708593" y="6675120"/>
                <a:ext cx="108000" cy="108000"/>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CuadroTexto 233">
                <a:extLst>
                  <a:ext uri="{FF2B5EF4-FFF2-40B4-BE49-F238E27FC236}">
                    <a16:creationId xmlns:a16="http://schemas.microsoft.com/office/drawing/2014/main" id="{4B71DD79-374F-4D87-8433-0B7B2BC7E37A}"/>
                  </a:ext>
                </a:extLst>
              </p:cNvPr>
              <p:cNvSpPr txBox="1"/>
              <p:nvPr/>
            </p:nvSpPr>
            <p:spPr>
              <a:xfrm>
                <a:off x="1797009" y="6604000"/>
                <a:ext cx="33245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05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Meta de PND 2024-2025</a:t>
                </a:r>
              </a:p>
            </p:txBody>
          </p:sp>
        </p:grpSp>
      </p:grpSp>
      <p:grpSp>
        <p:nvGrpSpPr>
          <p:cNvPr id="11" name="Grupo 10">
            <a:extLst>
              <a:ext uri="{FF2B5EF4-FFF2-40B4-BE49-F238E27FC236}">
                <a16:creationId xmlns:a16="http://schemas.microsoft.com/office/drawing/2014/main" id="{D14C74DD-CC46-849E-68EC-FD8C54C80DF2}"/>
              </a:ext>
            </a:extLst>
          </p:cNvPr>
          <p:cNvGrpSpPr/>
          <p:nvPr/>
        </p:nvGrpSpPr>
        <p:grpSpPr>
          <a:xfrm>
            <a:off x="-23266" y="2592161"/>
            <a:ext cx="12215265" cy="2580422"/>
            <a:chOff x="-23266" y="2592161"/>
            <a:chExt cx="12215265" cy="2580422"/>
          </a:xfrm>
        </p:grpSpPr>
        <p:sp>
          <p:nvSpPr>
            <p:cNvPr id="69" name="Rectángulo 68">
              <a:extLst>
                <a:ext uri="{FF2B5EF4-FFF2-40B4-BE49-F238E27FC236}">
                  <a16:creationId xmlns:a16="http://schemas.microsoft.com/office/drawing/2014/main" id="{2731A594-24D9-2761-5684-6D411A01716D}"/>
                </a:ext>
              </a:extLst>
            </p:cNvPr>
            <p:cNvSpPr/>
            <p:nvPr/>
          </p:nvSpPr>
          <p:spPr>
            <a:xfrm>
              <a:off x="-23264" y="2592161"/>
              <a:ext cx="12215263" cy="2580422"/>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9" name="Grupo 8">
              <a:extLst>
                <a:ext uri="{FF2B5EF4-FFF2-40B4-BE49-F238E27FC236}">
                  <a16:creationId xmlns:a16="http://schemas.microsoft.com/office/drawing/2014/main" id="{97D91196-E232-2413-C50F-C8527965CC54}"/>
                </a:ext>
              </a:extLst>
            </p:cNvPr>
            <p:cNvGrpSpPr/>
            <p:nvPr/>
          </p:nvGrpSpPr>
          <p:grpSpPr>
            <a:xfrm>
              <a:off x="-23266" y="3686231"/>
              <a:ext cx="7480212" cy="1482659"/>
              <a:chOff x="-23266" y="3686231"/>
              <a:chExt cx="7480212" cy="1482659"/>
            </a:xfrm>
          </p:grpSpPr>
          <p:sp>
            <p:nvSpPr>
              <p:cNvPr id="262" name="Rectángulo: esquinas superiores redondeadas 261">
                <a:extLst>
                  <a:ext uri="{FF2B5EF4-FFF2-40B4-BE49-F238E27FC236}">
                    <a16:creationId xmlns:a16="http://schemas.microsoft.com/office/drawing/2014/main" id="{D91D6627-E04B-F7A0-F530-295BB21C703B}"/>
                  </a:ext>
                </a:extLst>
              </p:cNvPr>
              <p:cNvSpPr/>
              <p:nvPr/>
            </p:nvSpPr>
            <p:spPr>
              <a:xfrm rot="5400000">
                <a:off x="118952" y="3568293"/>
                <a:ext cx="1217091" cy="1501527"/>
              </a:xfrm>
              <a:prstGeom prst="round2SameRect">
                <a:avLst/>
              </a:prstGeom>
              <a:solidFill>
                <a:srgbClr val="00689D"/>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3" name="Google Shape;94;p4">
                <a:extLst>
                  <a:ext uri="{FF2B5EF4-FFF2-40B4-BE49-F238E27FC236}">
                    <a16:creationId xmlns:a16="http://schemas.microsoft.com/office/drawing/2014/main" id="{42D2FAAE-B4F9-91FC-D9C4-0B68B47CDB97}"/>
                  </a:ext>
                </a:extLst>
              </p:cNvPr>
              <p:cNvSpPr txBox="1"/>
              <p:nvPr/>
            </p:nvSpPr>
            <p:spPr>
              <a:xfrm>
                <a:off x="58655" y="3761759"/>
                <a:ext cx="1311680" cy="1150075"/>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s-MX" sz="1400" b="0" i="0" u="none" strike="noStrike" kern="0" cap="none" spc="0" normalizeH="0" baseline="0" noProof="0" dirty="0">
                    <a:ln>
                      <a:noFill/>
                    </a:ln>
                    <a:solidFill>
                      <a:srgbClr val="FFFFFF"/>
                    </a:solidFill>
                    <a:effectLst/>
                    <a:uLnTx/>
                    <a:uFillTx/>
                    <a:latin typeface="Barlow Condensed"/>
                    <a:cs typeface="Arial"/>
                    <a:sym typeface="Barlow Condensed"/>
                  </a:rPr>
                  <a:t>Porcentaje de víctimas de violencia sexual detectados o cometidos en el ámbito educativo y que recibieron plan de acompañamiento anual</a:t>
                </a:r>
                <a:endParaRPr kumimoji="0" lang="es-EC" sz="1400" b="0" i="0" u="none" strike="noStrike" kern="0" cap="none" spc="0" normalizeH="0" baseline="0" noProof="0" dirty="0">
                  <a:ln>
                    <a:noFill/>
                  </a:ln>
                  <a:solidFill>
                    <a:srgbClr val="FFFFFF"/>
                  </a:solidFill>
                  <a:effectLst/>
                  <a:uLnTx/>
                  <a:uFillTx/>
                  <a:latin typeface="Barlow Condensed"/>
                  <a:cs typeface="Arial"/>
                  <a:sym typeface="Barlow Condensed"/>
                </a:endParaRPr>
              </a:p>
            </p:txBody>
          </p:sp>
          <p:pic>
            <p:nvPicPr>
              <p:cNvPr id="270" name="Gráfico 269" descr="Hombre">
                <a:extLst>
                  <a:ext uri="{FF2B5EF4-FFF2-40B4-BE49-F238E27FC236}">
                    <a16:creationId xmlns:a16="http://schemas.microsoft.com/office/drawing/2014/main" id="{63FB9C84-C259-485D-8772-1D80E67840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796" y="4412634"/>
                <a:ext cx="359528" cy="359528"/>
              </a:xfrm>
              <a:prstGeom prst="rect">
                <a:avLst/>
              </a:prstGeom>
            </p:spPr>
          </p:pic>
          <p:pic>
            <p:nvPicPr>
              <p:cNvPr id="271" name="Gráfico 270" descr="Mujer">
                <a:extLst>
                  <a:ext uri="{FF2B5EF4-FFF2-40B4-BE49-F238E27FC236}">
                    <a16:creationId xmlns:a16="http://schemas.microsoft.com/office/drawing/2014/main" id="{D801D141-DE63-3F62-5FE5-5F3F92B178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8135" y="4411591"/>
                <a:ext cx="359528" cy="359528"/>
              </a:xfrm>
              <a:prstGeom prst="rect">
                <a:avLst/>
              </a:prstGeom>
            </p:spPr>
          </p:pic>
          <p:pic>
            <p:nvPicPr>
              <p:cNvPr id="272" name="Gráfico 271" descr="Casa">
                <a:extLst>
                  <a:ext uri="{FF2B5EF4-FFF2-40B4-BE49-F238E27FC236}">
                    <a16:creationId xmlns:a16="http://schemas.microsoft.com/office/drawing/2014/main" id="{900493AC-4739-E780-494E-AC6182DF8F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8422" y="3717163"/>
                <a:ext cx="281372" cy="281372"/>
              </a:xfrm>
              <a:prstGeom prst="rect">
                <a:avLst/>
              </a:prstGeom>
            </p:spPr>
          </p:pic>
          <p:pic>
            <p:nvPicPr>
              <p:cNvPr id="273" name="Gráfico 272" descr="Ciudad">
                <a:extLst>
                  <a:ext uri="{FF2B5EF4-FFF2-40B4-BE49-F238E27FC236}">
                    <a16:creationId xmlns:a16="http://schemas.microsoft.com/office/drawing/2014/main" id="{3DED8F2B-7FC5-8BDC-AD4C-5D8252572C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1695" y="3744754"/>
                <a:ext cx="278749" cy="278749"/>
              </a:xfrm>
              <a:prstGeom prst="rect">
                <a:avLst/>
              </a:prstGeom>
            </p:spPr>
          </p:pic>
          <p:grpSp>
            <p:nvGrpSpPr>
              <p:cNvPr id="216" name="Grupo 215">
                <a:extLst>
                  <a:ext uri="{FF2B5EF4-FFF2-40B4-BE49-F238E27FC236}">
                    <a16:creationId xmlns:a16="http://schemas.microsoft.com/office/drawing/2014/main" id="{04F5AD39-0863-4D98-8CA8-EEE413D5D17E}"/>
                  </a:ext>
                </a:extLst>
              </p:cNvPr>
              <p:cNvGrpSpPr/>
              <p:nvPr/>
            </p:nvGrpSpPr>
            <p:grpSpPr>
              <a:xfrm>
                <a:off x="5686576" y="3686231"/>
                <a:ext cx="1770370" cy="434027"/>
                <a:chOff x="1663216" y="1749570"/>
                <a:chExt cx="1770370" cy="434027"/>
              </a:xfrm>
            </p:grpSpPr>
            <p:sp>
              <p:nvSpPr>
                <p:cNvPr id="217" name="Rectángulo: esquinas redondeadas 216">
                  <a:extLst>
                    <a:ext uri="{FF2B5EF4-FFF2-40B4-BE49-F238E27FC236}">
                      <a16:creationId xmlns:a16="http://schemas.microsoft.com/office/drawing/2014/main" id="{12813D0F-EE07-4E79-988C-EF4F4336EDAE}"/>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8" name="Google Shape;92;p4">
                  <a:extLst>
                    <a:ext uri="{FF2B5EF4-FFF2-40B4-BE49-F238E27FC236}">
                      <a16:creationId xmlns:a16="http://schemas.microsoft.com/office/drawing/2014/main" id="{7931BF45-1E06-4BC8-BFC2-32280BE89494}"/>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s-MX"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91,62%</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19" name="Rectángulo: esquinas superiores redondeadas 218">
                  <a:extLst>
                    <a:ext uri="{FF2B5EF4-FFF2-40B4-BE49-F238E27FC236}">
                      <a16:creationId xmlns:a16="http://schemas.microsoft.com/office/drawing/2014/main" id="{55B915BC-2331-4033-9AFA-01BE55F154C6}"/>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0" name="Gráfico 219" descr="Calendario giratorio">
                  <a:extLst>
                    <a:ext uri="{FF2B5EF4-FFF2-40B4-BE49-F238E27FC236}">
                      <a16:creationId xmlns:a16="http://schemas.microsoft.com/office/drawing/2014/main" id="{000600A7-AB32-4C4D-AED5-38391F931A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221" name="Google Shape;92;p4">
                  <a:extLst>
                    <a:ext uri="{FF2B5EF4-FFF2-40B4-BE49-F238E27FC236}">
                      <a16:creationId xmlns:a16="http://schemas.microsoft.com/office/drawing/2014/main" id="{0295EB90-36A6-4DA2-A50F-BC27EA7F5CFF}"/>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22" name="Grupo 221">
                <a:extLst>
                  <a:ext uri="{FF2B5EF4-FFF2-40B4-BE49-F238E27FC236}">
                    <a16:creationId xmlns:a16="http://schemas.microsoft.com/office/drawing/2014/main" id="{2E932E6B-0377-472C-9E45-A665DF1F2F9A}"/>
                  </a:ext>
                </a:extLst>
              </p:cNvPr>
              <p:cNvGrpSpPr/>
              <p:nvPr/>
            </p:nvGrpSpPr>
            <p:grpSpPr>
              <a:xfrm>
                <a:off x="3695216" y="3686231"/>
                <a:ext cx="1770370" cy="434027"/>
                <a:chOff x="1663216" y="1749570"/>
                <a:chExt cx="1770370" cy="434027"/>
              </a:xfrm>
            </p:grpSpPr>
            <p:sp>
              <p:nvSpPr>
                <p:cNvPr id="223" name="Rectángulo: esquinas redondeadas 222">
                  <a:extLst>
                    <a:ext uri="{FF2B5EF4-FFF2-40B4-BE49-F238E27FC236}">
                      <a16:creationId xmlns:a16="http://schemas.microsoft.com/office/drawing/2014/main" id="{EFEC60D7-C695-4865-BA5E-0B7C15154F39}"/>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4" name="Google Shape;92;p4">
                  <a:extLst>
                    <a:ext uri="{FF2B5EF4-FFF2-40B4-BE49-F238E27FC236}">
                      <a16:creationId xmlns:a16="http://schemas.microsoft.com/office/drawing/2014/main" id="{C6EC3F78-56AE-410D-9697-7EBB6E85C80E}"/>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s-MX"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95,32%</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25" name="Rectángulo: esquinas superiores redondeadas 224">
                  <a:extLst>
                    <a:ext uri="{FF2B5EF4-FFF2-40B4-BE49-F238E27FC236}">
                      <a16:creationId xmlns:a16="http://schemas.microsoft.com/office/drawing/2014/main" id="{AD21E8BC-DEE2-4B19-B61A-B620A99BF5A8}"/>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6" name="Gráfico 225" descr="Calendario giratorio">
                  <a:extLst>
                    <a:ext uri="{FF2B5EF4-FFF2-40B4-BE49-F238E27FC236}">
                      <a16:creationId xmlns:a16="http://schemas.microsoft.com/office/drawing/2014/main" id="{126B4A9C-748A-406F-880B-515B07F3C5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227" name="Google Shape;92;p4">
                  <a:extLst>
                    <a:ext uri="{FF2B5EF4-FFF2-40B4-BE49-F238E27FC236}">
                      <a16:creationId xmlns:a16="http://schemas.microsoft.com/office/drawing/2014/main" id="{5961790D-25BB-4541-BC76-848B7554C8F5}"/>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2022</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28" name="Grupo 227">
                <a:extLst>
                  <a:ext uri="{FF2B5EF4-FFF2-40B4-BE49-F238E27FC236}">
                    <a16:creationId xmlns:a16="http://schemas.microsoft.com/office/drawing/2014/main" id="{FA99F0CF-1851-4C42-A228-6C51C610D733}"/>
                  </a:ext>
                </a:extLst>
              </p:cNvPr>
              <p:cNvGrpSpPr/>
              <p:nvPr/>
            </p:nvGrpSpPr>
            <p:grpSpPr>
              <a:xfrm>
                <a:off x="1673376" y="3686231"/>
                <a:ext cx="1770370" cy="434027"/>
                <a:chOff x="1663216" y="1749570"/>
                <a:chExt cx="1770370" cy="434027"/>
              </a:xfrm>
            </p:grpSpPr>
            <p:sp>
              <p:nvSpPr>
                <p:cNvPr id="229" name="Rectángulo: esquinas redondeadas 228">
                  <a:extLst>
                    <a:ext uri="{FF2B5EF4-FFF2-40B4-BE49-F238E27FC236}">
                      <a16:creationId xmlns:a16="http://schemas.microsoft.com/office/drawing/2014/main" id="{03FFD9E1-F3A8-4536-8958-4A03F6CD8121}"/>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0" name="Google Shape;92;p4">
                  <a:extLst>
                    <a:ext uri="{FF2B5EF4-FFF2-40B4-BE49-F238E27FC236}">
                      <a16:creationId xmlns:a16="http://schemas.microsoft.com/office/drawing/2014/main" id="{AEBB15E4-9E0F-4533-A5BD-B5FB2270636E}"/>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98,63%</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31" name="Rectángulo: esquinas superiores redondeadas 230">
                  <a:extLst>
                    <a:ext uri="{FF2B5EF4-FFF2-40B4-BE49-F238E27FC236}">
                      <a16:creationId xmlns:a16="http://schemas.microsoft.com/office/drawing/2014/main" id="{B7ACFF23-54F5-4944-BD8B-8F83809B34DE}"/>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32" name="Gráfico 231" descr="Calendario giratorio">
                  <a:extLst>
                    <a:ext uri="{FF2B5EF4-FFF2-40B4-BE49-F238E27FC236}">
                      <a16:creationId xmlns:a16="http://schemas.microsoft.com/office/drawing/2014/main" id="{768F2D4D-6720-4920-A767-98C4350C3C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233" name="Google Shape;92;p4">
                  <a:extLst>
                    <a:ext uri="{FF2B5EF4-FFF2-40B4-BE49-F238E27FC236}">
                      <a16:creationId xmlns:a16="http://schemas.microsoft.com/office/drawing/2014/main" id="{2AB38699-6F78-4E9F-8198-D08739B69B56}"/>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31" name="Grupo 130">
                <a:extLst>
                  <a:ext uri="{FF2B5EF4-FFF2-40B4-BE49-F238E27FC236}">
                    <a16:creationId xmlns:a16="http://schemas.microsoft.com/office/drawing/2014/main" id="{5F7657CB-7A42-4DB0-A66D-7D79B8DDB83E}"/>
                  </a:ext>
                </a:extLst>
              </p:cNvPr>
              <p:cNvGrpSpPr/>
              <p:nvPr/>
            </p:nvGrpSpPr>
            <p:grpSpPr>
              <a:xfrm>
                <a:off x="3695216" y="4458391"/>
                <a:ext cx="1770370" cy="434027"/>
                <a:chOff x="1663216" y="1749570"/>
                <a:chExt cx="1770370" cy="434027"/>
              </a:xfrm>
            </p:grpSpPr>
            <p:sp>
              <p:nvSpPr>
                <p:cNvPr id="132" name="Rectángulo: esquinas redondeadas 131">
                  <a:extLst>
                    <a:ext uri="{FF2B5EF4-FFF2-40B4-BE49-F238E27FC236}">
                      <a16:creationId xmlns:a16="http://schemas.microsoft.com/office/drawing/2014/main" id="{7FA6AE39-934A-46E2-89B8-FF14CE3252DC}"/>
                    </a:ext>
                  </a:extLst>
                </p:cNvPr>
                <p:cNvSpPr/>
                <p:nvPr/>
              </p:nvSpPr>
              <p:spPr>
                <a:xfrm>
                  <a:off x="1663216" y="1749570"/>
                  <a:ext cx="1770370" cy="434027"/>
                </a:xfrm>
                <a:prstGeom prst="roundRect">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 name="Google Shape;92;p4">
                  <a:extLst>
                    <a:ext uri="{FF2B5EF4-FFF2-40B4-BE49-F238E27FC236}">
                      <a16:creationId xmlns:a16="http://schemas.microsoft.com/office/drawing/2014/main" id="{2C3DE3A6-428A-41C8-891B-CD4046B0252B}"/>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95,00%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34" name="Rectángulo: esquinas superiores redondeadas 133">
                  <a:extLst>
                    <a:ext uri="{FF2B5EF4-FFF2-40B4-BE49-F238E27FC236}">
                      <a16:creationId xmlns:a16="http://schemas.microsoft.com/office/drawing/2014/main" id="{4773DF84-9711-4290-8A0A-C44319D3809E}"/>
                    </a:ext>
                  </a:extLst>
                </p:cNvPr>
                <p:cNvSpPr/>
                <p:nvPr/>
              </p:nvSpPr>
              <p:spPr>
                <a:xfrm rot="16200000">
                  <a:off x="1863964" y="1558491"/>
                  <a:ext cx="424357" cy="825854"/>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5" name="Gráfico 134" descr="Calendario giratorio">
                  <a:extLst>
                    <a:ext uri="{FF2B5EF4-FFF2-40B4-BE49-F238E27FC236}">
                      <a16:creationId xmlns:a16="http://schemas.microsoft.com/office/drawing/2014/main" id="{99E4408F-AFB3-47BF-A0F9-CE5C9A4B6F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136" name="Google Shape;92;p4">
                  <a:extLst>
                    <a:ext uri="{FF2B5EF4-FFF2-40B4-BE49-F238E27FC236}">
                      <a16:creationId xmlns:a16="http://schemas.microsoft.com/office/drawing/2014/main" id="{81AAE387-C07C-4DB6-A490-F1F3B529A5FE}"/>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2025</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37" name="Grupo 136">
                <a:extLst>
                  <a:ext uri="{FF2B5EF4-FFF2-40B4-BE49-F238E27FC236}">
                    <a16:creationId xmlns:a16="http://schemas.microsoft.com/office/drawing/2014/main" id="{B481B0BB-F86D-4505-9BCE-89306E5084A9}"/>
                  </a:ext>
                </a:extLst>
              </p:cNvPr>
              <p:cNvGrpSpPr/>
              <p:nvPr/>
            </p:nvGrpSpPr>
            <p:grpSpPr>
              <a:xfrm>
                <a:off x="1673376" y="4458391"/>
                <a:ext cx="1770370" cy="434027"/>
                <a:chOff x="1663216" y="1749570"/>
                <a:chExt cx="1770370" cy="434027"/>
              </a:xfrm>
            </p:grpSpPr>
            <p:sp>
              <p:nvSpPr>
                <p:cNvPr id="138" name="Rectángulo: esquinas redondeadas 137">
                  <a:extLst>
                    <a:ext uri="{FF2B5EF4-FFF2-40B4-BE49-F238E27FC236}">
                      <a16:creationId xmlns:a16="http://schemas.microsoft.com/office/drawing/2014/main" id="{87A35D5C-DD32-4C09-AE4F-28A13E1F36C7}"/>
                    </a:ext>
                  </a:extLst>
                </p:cNvPr>
                <p:cNvSpPr/>
                <p:nvPr/>
              </p:nvSpPr>
              <p:spPr>
                <a:xfrm>
                  <a:off x="1663216" y="1749570"/>
                  <a:ext cx="1770370" cy="434027"/>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 name="Google Shape;92;p4">
                  <a:extLst>
                    <a:ext uri="{FF2B5EF4-FFF2-40B4-BE49-F238E27FC236}">
                      <a16:creationId xmlns:a16="http://schemas.microsoft.com/office/drawing/2014/main" id="{161DCA6D-87E9-4392-89C6-91D7D52E0084}"/>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93,00%</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40" name="Rectángulo: esquinas superiores redondeadas 139">
                  <a:extLst>
                    <a:ext uri="{FF2B5EF4-FFF2-40B4-BE49-F238E27FC236}">
                      <a16:creationId xmlns:a16="http://schemas.microsoft.com/office/drawing/2014/main" id="{06C6F6E0-264E-41FF-B4F9-7389373B3B6A}"/>
                    </a:ext>
                  </a:extLst>
                </p:cNvPr>
                <p:cNvSpPr/>
                <p:nvPr/>
              </p:nvSpPr>
              <p:spPr>
                <a:xfrm rot="16200000">
                  <a:off x="1863964" y="1558491"/>
                  <a:ext cx="424357" cy="825854"/>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1" name="Gráfico 140" descr="Calendario giratorio">
                  <a:extLst>
                    <a:ext uri="{FF2B5EF4-FFF2-40B4-BE49-F238E27FC236}">
                      <a16:creationId xmlns:a16="http://schemas.microsoft.com/office/drawing/2014/main" id="{FA9D8847-6F6E-49DC-B1BF-9837828219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142" name="Google Shape;92;p4">
                  <a:extLst>
                    <a:ext uri="{FF2B5EF4-FFF2-40B4-BE49-F238E27FC236}">
                      <a16:creationId xmlns:a16="http://schemas.microsoft.com/office/drawing/2014/main" id="{416D0225-BC3E-40B7-9FE3-308AD7F02A9F}"/>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2024</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sp>
            <p:nvSpPr>
              <p:cNvPr id="145" name="Rectángulo 144">
                <a:extLst>
                  <a:ext uri="{FF2B5EF4-FFF2-40B4-BE49-F238E27FC236}">
                    <a16:creationId xmlns:a16="http://schemas.microsoft.com/office/drawing/2014/main" id="{F599D548-891F-4378-85C4-42E2A3EBED2A}"/>
                  </a:ext>
                </a:extLst>
              </p:cNvPr>
              <p:cNvSpPr/>
              <p:nvPr/>
            </p:nvSpPr>
            <p:spPr>
              <a:xfrm>
                <a:off x="1698433" y="4978400"/>
                <a:ext cx="108000" cy="108000"/>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 name="CuadroTexto 145">
                <a:extLst>
                  <a:ext uri="{FF2B5EF4-FFF2-40B4-BE49-F238E27FC236}">
                    <a16:creationId xmlns:a16="http://schemas.microsoft.com/office/drawing/2014/main" id="{7945E37E-969F-4BE9-8936-C0D264ACAFBC}"/>
                  </a:ext>
                </a:extLst>
              </p:cNvPr>
              <p:cNvSpPr txBox="1"/>
              <p:nvPr/>
            </p:nvSpPr>
            <p:spPr>
              <a:xfrm>
                <a:off x="1786849" y="4907280"/>
                <a:ext cx="33245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05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Meta de PND 2024-2025</a:t>
                </a:r>
              </a:p>
            </p:txBody>
          </p:sp>
        </p:grpSp>
      </p:grpSp>
      <p:grpSp>
        <p:nvGrpSpPr>
          <p:cNvPr id="7" name="Grupo 6">
            <a:extLst>
              <a:ext uri="{FF2B5EF4-FFF2-40B4-BE49-F238E27FC236}">
                <a16:creationId xmlns:a16="http://schemas.microsoft.com/office/drawing/2014/main" id="{9C08718F-8EF5-528D-4245-C302D1B30128}"/>
              </a:ext>
            </a:extLst>
          </p:cNvPr>
          <p:cNvGrpSpPr/>
          <p:nvPr/>
        </p:nvGrpSpPr>
        <p:grpSpPr>
          <a:xfrm>
            <a:off x="-23264" y="-15324"/>
            <a:ext cx="12215263" cy="3428727"/>
            <a:chOff x="-23264" y="-15324"/>
            <a:chExt cx="12215263" cy="3428727"/>
          </a:xfrm>
        </p:grpSpPr>
        <p:sp>
          <p:nvSpPr>
            <p:cNvPr id="68" name="Rectángulo 67">
              <a:extLst>
                <a:ext uri="{FF2B5EF4-FFF2-40B4-BE49-F238E27FC236}">
                  <a16:creationId xmlns:a16="http://schemas.microsoft.com/office/drawing/2014/main" id="{09B6A8A7-E9CC-0A62-27EC-F1C82A4993BD}"/>
                </a:ext>
              </a:extLst>
            </p:cNvPr>
            <p:cNvSpPr/>
            <p:nvPr/>
          </p:nvSpPr>
          <p:spPr>
            <a:xfrm>
              <a:off x="-23264" y="-15324"/>
              <a:ext cx="12215263" cy="3428727"/>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6" name="Grupo 5">
              <a:extLst>
                <a:ext uri="{FF2B5EF4-FFF2-40B4-BE49-F238E27FC236}">
                  <a16:creationId xmlns:a16="http://schemas.microsoft.com/office/drawing/2014/main" id="{8920F3AB-A484-5C63-02C1-D5D15CF40FE8}"/>
                </a:ext>
              </a:extLst>
            </p:cNvPr>
            <p:cNvGrpSpPr/>
            <p:nvPr/>
          </p:nvGrpSpPr>
          <p:grpSpPr>
            <a:xfrm>
              <a:off x="-23264" y="1813866"/>
              <a:ext cx="7480210" cy="1526224"/>
              <a:chOff x="-23264" y="1813866"/>
              <a:chExt cx="7480210" cy="1526224"/>
            </a:xfrm>
          </p:grpSpPr>
          <p:sp>
            <p:nvSpPr>
              <p:cNvPr id="78" name="Rectángulo: esquinas superiores redondeadas 77">
                <a:extLst>
                  <a:ext uri="{FF2B5EF4-FFF2-40B4-BE49-F238E27FC236}">
                    <a16:creationId xmlns:a16="http://schemas.microsoft.com/office/drawing/2014/main" id="{C7321B02-D545-B9AC-B347-A829FE5ACDD0}"/>
                  </a:ext>
                </a:extLst>
              </p:cNvPr>
              <p:cNvSpPr/>
              <p:nvPr/>
            </p:nvSpPr>
            <p:spPr>
              <a:xfrm rot="5400000">
                <a:off x="150782" y="1653576"/>
                <a:ext cx="1153435" cy="1501527"/>
              </a:xfrm>
              <a:prstGeom prst="round2SameRect">
                <a:avLst/>
              </a:prstGeom>
              <a:solidFill>
                <a:srgbClr val="00689D"/>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94;p4">
                <a:extLst>
                  <a:ext uri="{FF2B5EF4-FFF2-40B4-BE49-F238E27FC236}">
                    <a16:creationId xmlns:a16="http://schemas.microsoft.com/office/drawing/2014/main" id="{20CB42EB-DC43-8479-C3FF-0FAD347EC944}"/>
                  </a:ext>
                </a:extLst>
              </p:cNvPr>
              <p:cNvSpPr txBox="1"/>
              <p:nvPr/>
            </p:nvSpPr>
            <p:spPr>
              <a:xfrm>
                <a:off x="58655" y="1813866"/>
                <a:ext cx="1311680" cy="1175723"/>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FFFFFF"/>
                    </a:solidFill>
                    <a:effectLst/>
                    <a:uLnTx/>
                    <a:uFillTx/>
                    <a:latin typeface="Barlow Condensed"/>
                    <a:cs typeface="Arial"/>
                    <a:sym typeface="Barlow Condensed"/>
                  </a:rPr>
                  <a:t>Tasa de Homicidios Intencionales por cada 100.000 habitantes</a:t>
                </a:r>
                <a:endPar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endParaRPr>
              </a:p>
            </p:txBody>
          </p:sp>
          <p:grpSp>
            <p:nvGrpSpPr>
              <p:cNvPr id="85" name="Grupo 84">
                <a:extLst>
                  <a:ext uri="{FF2B5EF4-FFF2-40B4-BE49-F238E27FC236}">
                    <a16:creationId xmlns:a16="http://schemas.microsoft.com/office/drawing/2014/main" id="{4A068DD7-61E5-5456-234C-9813FE1CAA76}"/>
                  </a:ext>
                </a:extLst>
              </p:cNvPr>
              <p:cNvGrpSpPr/>
              <p:nvPr/>
            </p:nvGrpSpPr>
            <p:grpSpPr>
              <a:xfrm>
                <a:off x="5686576" y="1826951"/>
                <a:ext cx="1770370" cy="434027"/>
                <a:chOff x="1663216" y="1749570"/>
                <a:chExt cx="1770370" cy="434027"/>
              </a:xfrm>
            </p:grpSpPr>
            <p:sp>
              <p:nvSpPr>
                <p:cNvPr id="86" name="Rectángulo: esquinas redondeadas 85">
                  <a:extLst>
                    <a:ext uri="{FF2B5EF4-FFF2-40B4-BE49-F238E27FC236}">
                      <a16:creationId xmlns:a16="http://schemas.microsoft.com/office/drawing/2014/main" id="{8BE0EA45-2257-ED56-D218-1BF0309C7775}"/>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7" name="Google Shape;92;p4">
                  <a:extLst>
                    <a:ext uri="{FF2B5EF4-FFF2-40B4-BE49-F238E27FC236}">
                      <a16:creationId xmlns:a16="http://schemas.microsoft.com/office/drawing/2014/main" id="{F5D249AF-2B8D-4ECE-97D9-D5B79B678C42}"/>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45,11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88" name="Rectángulo: esquinas superiores redondeadas 87">
                  <a:extLst>
                    <a:ext uri="{FF2B5EF4-FFF2-40B4-BE49-F238E27FC236}">
                      <a16:creationId xmlns:a16="http://schemas.microsoft.com/office/drawing/2014/main" id="{797C539A-ABA5-5D2A-9807-D45F0EFB9235}"/>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9" name="Gráfico 88" descr="Calendario giratorio">
                  <a:extLst>
                    <a:ext uri="{FF2B5EF4-FFF2-40B4-BE49-F238E27FC236}">
                      <a16:creationId xmlns:a16="http://schemas.microsoft.com/office/drawing/2014/main" id="{ADF4DA08-26AE-F384-E517-04A472C802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90" name="Google Shape;92;p4">
                  <a:extLst>
                    <a:ext uri="{FF2B5EF4-FFF2-40B4-BE49-F238E27FC236}">
                      <a16:creationId xmlns:a16="http://schemas.microsoft.com/office/drawing/2014/main" id="{CF6AF325-1D14-B6CA-BEEF-F36F6C62B65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75" name="Grupo 174">
                <a:extLst>
                  <a:ext uri="{FF2B5EF4-FFF2-40B4-BE49-F238E27FC236}">
                    <a16:creationId xmlns:a16="http://schemas.microsoft.com/office/drawing/2014/main" id="{30C41EBA-8D36-455E-A136-3BF160FBE1A9}"/>
                  </a:ext>
                </a:extLst>
              </p:cNvPr>
              <p:cNvGrpSpPr/>
              <p:nvPr/>
            </p:nvGrpSpPr>
            <p:grpSpPr>
              <a:xfrm>
                <a:off x="3695216" y="1826951"/>
                <a:ext cx="1770370" cy="434027"/>
                <a:chOff x="1663216" y="1749570"/>
                <a:chExt cx="1770370" cy="434027"/>
              </a:xfrm>
            </p:grpSpPr>
            <p:sp>
              <p:nvSpPr>
                <p:cNvPr id="176" name="Rectángulo: esquinas redondeadas 175">
                  <a:extLst>
                    <a:ext uri="{FF2B5EF4-FFF2-40B4-BE49-F238E27FC236}">
                      <a16:creationId xmlns:a16="http://schemas.microsoft.com/office/drawing/2014/main" id="{528678F3-9CDE-4C66-BCD3-9552DA099F23}"/>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8" name="Google Shape;92;p4">
                  <a:extLst>
                    <a:ext uri="{FF2B5EF4-FFF2-40B4-BE49-F238E27FC236}">
                      <a16:creationId xmlns:a16="http://schemas.microsoft.com/office/drawing/2014/main" id="{E0FA39F4-68E5-4482-9993-9BDCCA21FBBC}"/>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27,41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89" name="Rectángulo: esquinas superiores redondeadas 188">
                  <a:extLst>
                    <a:ext uri="{FF2B5EF4-FFF2-40B4-BE49-F238E27FC236}">
                      <a16:creationId xmlns:a16="http://schemas.microsoft.com/office/drawing/2014/main" id="{68C5A617-BF73-4FB2-B546-8590AE2AE33E}"/>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0" name="Gráfico 189" descr="Calendario giratorio">
                  <a:extLst>
                    <a:ext uri="{FF2B5EF4-FFF2-40B4-BE49-F238E27FC236}">
                      <a16:creationId xmlns:a16="http://schemas.microsoft.com/office/drawing/2014/main" id="{8DB6E64A-D4C5-48CF-991E-5B5DE9472B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191" name="Google Shape;92;p4">
                  <a:extLst>
                    <a:ext uri="{FF2B5EF4-FFF2-40B4-BE49-F238E27FC236}">
                      <a16:creationId xmlns:a16="http://schemas.microsoft.com/office/drawing/2014/main" id="{B9C07FE9-2AE1-4557-AD77-EE5A9D51B1E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2022</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92" name="Grupo 191">
                <a:extLst>
                  <a:ext uri="{FF2B5EF4-FFF2-40B4-BE49-F238E27FC236}">
                    <a16:creationId xmlns:a16="http://schemas.microsoft.com/office/drawing/2014/main" id="{8943AA9C-AFF2-4328-B469-41052C2B1548}"/>
                  </a:ext>
                </a:extLst>
              </p:cNvPr>
              <p:cNvGrpSpPr/>
              <p:nvPr/>
            </p:nvGrpSpPr>
            <p:grpSpPr>
              <a:xfrm>
                <a:off x="1673376" y="1826951"/>
                <a:ext cx="1770370" cy="434027"/>
                <a:chOff x="1663216" y="1749570"/>
                <a:chExt cx="1770370" cy="434027"/>
              </a:xfrm>
            </p:grpSpPr>
            <p:sp>
              <p:nvSpPr>
                <p:cNvPr id="193" name="Rectángulo: esquinas redondeadas 192">
                  <a:extLst>
                    <a:ext uri="{FF2B5EF4-FFF2-40B4-BE49-F238E27FC236}">
                      <a16:creationId xmlns:a16="http://schemas.microsoft.com/office/drawing/2014/main" id="{FA8CE3A9-B83C-4F62-9D5C-F3B7235C86A0}"/>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4" name="Google Shape;92;p4">
                  <a:extLst>
                    <a:ext uri="{FF2B5EF4-FFF2-40B4-BE49-F238E27FC236}">
                      <a16:creationId xmlns:a16="http://schemas.microsoft.com/office/drawing/2014/main" id="{DFD9BEBB-EBF3-4228-992A-F30464BBA79F}"/>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14,23</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95" name="Rectángulo: esquinas superiores redondeadas 194">
                  <a:extLst>
                    <a:ext uri="{FF2B5EF4-FFF2-40B4-BE49-F238E27FC236}">
                      <a16:creationId xmlns:a16="http://schemas.microsoft.com/office/drawing/2014/main" id="{0E9156E7-36F8-4E90-8C89-C8CC9A6562BB}"/>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6" name="Gráfico 195" descr="Calendario giratorio">
                  <a:extLst>
                    <a:ext uri="{FF2B5EF4-FFF2-40B4-BE49-F238E27FC236}">
                      <a16:creationId xmlns:a16="http://schemas.microsoft.com/office/drawing/2014/main" id="{83ECCED0-36E6-428D-8CF9-ADD9602DA7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197" name="Google Shape;92;p4">
                  <a:extLst>
                    <a:ext uri="{FF2B5EF4-FFF2-40B4-BE49-F238E27FC236}">
                      <a16:creationId xmlns:a16="http://schemas.microsoft.com/office/drawing/2014/main" id="{85E51790-011C-446D-86F1-7F38A582ED4D}"/>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04" name="Grupo 203">
                <a:extLst>
                  <a:ext uri="{FF2B5EF4-FFF2-40B4-BE49-F238E27FC236}">
                    <a16:creationId xmlns:a16="http://schemas.microsoft.com/office/drawing/2014/main" id="{07062B04-9C7F-4B0E-9237-F84AE5D3D32D}"/>
                  </a:ext>
                </a:extLst>
              </p:cNvPr>
              <p:cNvGrpSpPr/>
              <p:nvPr/>
            </p:nvGrpSpPr>
            <p:grpSpPr>
              <a:xfrm>
                <a:off x="3674896" y="2538151"/>
                <a:ext cx="1770370" cy="434027"/>
                <a:chOff x="1663216" y="1749570"/>
                <a:chExt cx="1770370" cy="434027"/>
              </a:xfrm>
            </p:grpSpPr>
            <p:sp>
              <p:nvSpPr>
                <p:cNvPr id="205" name="Rectángulo: esquinas redondeadas 204">
                  <a:extLst>
                    <a:ext uri="{FF2B5EF4-FFF2-40B4-BE49-F238E27FC236}">
                      <a16:creationId xmlns:a16="http://schemas.microsoft.com/office/drawing/2014/main" id="{B8F72D8D-3354-4A4C-B0CC-20B37AD90AED}"/>
                    </a:ext>
                  </a:extLst>
                </p:cNvPr>
                <p:cNvSpPr/>
                <p:nvPr/>
              </p:nvSpPr>
              <p:spPr>
                <a:xfrm>
                  <a:off x="1663216" y="1749570"/>
                  <a:ext cx="1770370" cy="434027"/>
                </a:xfrm>
                <a:prstGeom prst="roundRect">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6" name="Google Shape;92;p4">
                  <a:extLst>
                    <a:ext uri="{FF2B5EF4-FFF2-40B4-BE49-F238E27FC236}">
                      <a16:creationId xmlns:a16="http://schemas.microsoft.com/office/drawing/2014/main" id="{4C5B8B51-D4FD-4C12-9746-B04643708CB1}"/>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39,11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07" name="Rectángulo: esquinas superiores redondeadas 206">
                  <a:extLst>
                    <a:ext uri="{FF2B5EF4-FFF2-40B4-BE49-F238E27FC236}">
                      <a16:creationId xmlns:a16="http://schemas.microsoft.com/office/drawing/2014/main" id="{F737EB4B-AE2A-4B27-9CE4-D287AEB08FA4}"/>
                    </a:ext>
                  </a:extLst>
                </p:cNvPr>
                <p:cNvSpPr/>
                <p:nvPr/>
              </p:nvSpPr>
              <p:spPr>
                <a:xfrm rot="16200000">
                  <a:off x="1863964" y="1558491"/>
                  <a:ext cx="424357" cy="825854"/>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8" name="Gráfico 207" descr="Calendario giratorio">
                  <a:extLst>
                    <a:ext uri="{FF2B5EF4-FFF2-40B4-BE49-F238E27FC236}">
                      <a16:creationId xmlns:a16="http://schemas.microsoft.com/office/drawing/2014/main" id="{10C5D094-9EE3-48B5-82A5-99C9BE8754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209" name="Google Shape;92;p4">
                  <a:extLst>
                    <a:ext uri="{FF2B5EF4-FFF2-40B4-BE49-F238E27FC236}">
                      <a16:creationId xmlns:a16="http://schemas.microsoft.com/office/drawing/2014/main" id="{DF59AC07-4906-4543-A8C2-C8327E72C01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2025</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10" name="Grupo 209">
                <a:extLst>
                  <a:ext uri="{FF2B5EF4-FFF2-40B4-BE49-F238E27FC236}">
                    <a16:creationId xmlns:a16="http://schemas.microsoft.com/office/drawing/2014/main" id="{908259A1-F679-41E2-B7FE-98A6AE083C17}"/>
                  </a:ext>
                </a:extLst>
              </p:cNvPr>
              <p:cNvGrpSpPr/>
              <p:nvPr/>
            </p:nvGrpSpPr>
            <p:grpSpPr>
              <a:xfrm>
                <a:off x="1653056" y="2538151"/>
                <a:ext cx="1770370" cy="434027"/>
                <a:chOff x="1663216" y="1749570"/>
                <a:chExt cx="1770370" cy="434027"/>
              </a:xfrm>
            </p:grpSpPr>
            <p:sp>
              <p:nvSpPr>
                <p:cNvPr id="211" name="Rectángulo: esquinas redondeadas 210">
                  <a:extLst>
                    <a:ext uri="{FF2B5EF4-FFF2-40B4-BE49-F238E27FC236}">
                      <a16:creationId xmlns:a16="http://schemas.microsoft.com/office/drawing/2014/main" id="{3991804C-9A4F-4420-A80E-0C58C0CCD5E4}"/>
                    </a:ext>
                  </a:extLst>
                </p:cNvPr>
                <p:cNvSpPr/>
                <p:nvPr/>
              </p:nvSpPr>
              <p:spPr>
                <a:xfrm>
                  <a:off x="1663216" y="1749570"/>
                  <a:ext cx="1770370" cy="434027"/>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2" name="Google Shape;92;p4">
                  <a:extLst>
                    <a:ext uri="{FF2B5EF4-FFF2-40B4-BE49-F238E27FC236}">
                      <a16:creationId xmlns:a16="http://schemas.microsoft.com/office/drawing/2014/main" id="{5F3A1E2C-109E-4624-A403-3751D849B5D9}"/>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42,11</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13" name="Rectángulo: esquinas superiores redondeadas 212">
                  <a:extLst>
                    <a:ext uri="{FF2B5EF4-FFF2-40B4-BE49-F238E27FC236}">
                      <a16:creationId xmlns:a16="http://schemas.microsoft.com/office/drawing/2014/main" id="{3DD2BE07-DC3D-4A43-B56E-15A0BBAF6AAA}"/>
                    </a:ext>
                  </a:extLst>
                </p:cNvPr>
                <p:cNvSpPr/>
                <p:nvPr/>
              </p:nvSpPr>
              <p:spPr>
                <a:xfrm rot="16200000">
                  <a:off x="1863964" y="1558491"/>
                  <a:ext cx="424357" cy="825854"/>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4" name="Gráfico 213" descr="Calendario giratorio">
                  <a:extLst>
                    <a:ext uri="{FF2B5EF4-FFF2-40B4-BE49-F238E27FC236}">
                      <a16:creationId xmlns:a16="http://schemas.microsoft.com/office/drawing/2014/main" id="{935720CD-E347-4A2E-8950-BB23C8F104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08593" y="1808982"/>
                  <a:ext cx="297056" cy="297056"/>
                </a:xfrm>
                <a:prstGeom prst="rect">
                  <a:avLst/>
                </a:prstGeom>
              </p:spPr>
            </p:pic>
            <p:sp>
              <p:nvSpPr>
                <p:cNvPr id="215" name="Google Shape;92;p4">
                  <a:extLst>
                    <a:ext uri="{FF2B5EF4-FFF2-40B4-BE49-F238E27FC236}">
                      <a16:creationId xmlns:a16="http://schemas.microsoft.com/office/drawing/2014/main" id="{4649D3F1-DB1E-49B3-B787-0B57D3D43BF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2024</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sp>
            <p:nvSpPr>
              <p:cNvPr id="143" name="Rectángulo 142">
                <a:extLst>
                  <a:ext uri="{FF2B5EF4-FFF2-40B4-BE49-F238E27FC236}">
                    <a16:creationId xmlns:a16="http://schemas.microsoft.com/office/drawing/2014/main" id="{2DE83467-4144-4F8B-A138-A3B4CE2D5737}"/>
                  </a:ext>
                </a:extLst>
              </p:cNvPr>
              <p:cNvSpPr/>
              <p:nvPr/>
            </p:nvSpPr>
            <p:spPr>
              <a:xfrm>
                <a:off x="1728913" y="3149600"/>
                <a:ext cx="108000" cy="108000"/>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CuadroTexto 143">
                <a:extLst>
                  <a:ext uri="{FF2B5EF4-FFF2-40B4-BE49-F238E27FC236}">
                    <a16:creationId xmlns:a16="http://schemas.microsoft.com/office/drawing/2014/main" id="{E1CB6632-DDCD-457E-A9AB-A358F2960C1F}"/>
                  </a:ext>
                </a:extLst>
              </p:cNvPr>
              <p:cNvSpPr txBox="1"/>
              <p:nvPr/>
            </p:nvSpPr>
            <p:spPr>
              <a:xfrm>
                <a:off x="1817329" y="3078480"/>
                <a:ext cx="33245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05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Meta de PND 2024-2025</a:t>
                </a:r>
              </a:p>
            </p:txBody>
          </p:sp>
        </p:grpSp>
      </p:grpSp>
      <p:sp>
        <p:nvSpPr>
          <p:cNvPr id="67" name="Rectángulo 66">
            <a:extLst>
              <a:ext uri="{FF2B5EF4-FFF2-40B4-BE49-F238E27FC236}">
                <a16:creationId xmlns:a16="http://schemas.microsoft.com/office/drawing/2014/main" id="{31F3EF45-FDBE-6461-8C2E-484175D54F8B}"/>
              </a:ext>
            </a:extLst>
          </p:cNvPr>
          <p:cNvSpPr/>
          <p:nvPr/>
        </p:nvSpPr>
        <p:spPr>
          <a:xfrm>
            <a:off x="7919241" y="-15324"/>
            <a:ext cx="4276489" cy="6873324"/>
          </a:xfrm>
          <a:prstGeom prst="rect">
            <a:avLst/>
          </a:prstGeom>
          <a:gradFill flip="none" rotWithShape="1">
            <a:gsLst>
              <a:gs pos="3670">
                <a:schemeClr val="bg1"/>
              </a:gs>
              <a:gs pos="46000">
                <a:schemeClr val="accent1">
                  <a:lumMod val="5000"/>
                  <a:lumOff val="95000"/>
                </a:schemeClr>
              </a:gs>
              <a:gs pos="100000">
                <a:schemeClr val="bg1">
                  <a:lumMod val="85000"/>
                </a:schemeClr>
              </a:gs>
            </a:gsLst>
            <a:lin ang="5400000" scaled="1"/>
            <a:tileRect/>
          </a:gradFill>
          <a:ln>
            <a:noFill/>
          </a:ln>
          <a:effectLst>
            <a:outerShdw blurRad="3175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06428" y="6274656"/>
            <a:ext cx="2693198" cy="553998"/>
          </a:xfrm>
          <a:prstGeom prst="rect">
            <a:avLst/>
          </a:prstGeom>
        </p:spPr>
      </p:pic>
      <p:pic>
        <p:nvPicPr>
          <p:cNvPr id="8" name="Imagen 7">
            <a:extLst>
              <a:ext uri="{FF2B5EF4-FFF2-40B4-BE49-F238E27FC236}">
                <a16:creationId xmlns:a16="http://schemas.microsoft.com/office/drawing/2014/main" id="{4B06B3F5-720C-1228-B0F4-F5F0C7901321}"/>
              </a:ext>
            </a:extLst>
          </p:cNvPr>
          <p:cNvPicPr>
            <a:picLocks noChangeAspect="1"/>
          </p:cNvPicPr>
          <p:nvPr/>
        </p:nvPicPr>
        <p:blipFill>
          <a:blip r:embed="rId14"/>
          <a:stretch>
            <a:fillRect/>
          </a:stretch>
        </p:blipFill>
        <p:spPr>
          <a:xfrm>
            <a:off x="-10059163" y="-1118399"/>
            <a:ext cx="2450826" cy="2450826"/>
          </a:xfrm>
          <a:prstGeom prst="rect">
            <a:avLst/>
          </a:prstGeom>
        </p:spPr>
      </p:pic>
      <p:pic>
        <p:nvPicPr>
          <p:cNvPr id="10" name="Imagen 9">
            <a:extLst>
              <a:ext uri="{FF2B5EF4-FFF2-40B4-BE49-F238E27FC236}">
                <a16:creationId xmlns:a16="http://schemas.microsoft.com/office/drawing/2014/main" id="{7E58C6DD-79DD-D4CC-1C36-D9E630478AFE}"/>
              </a:ext>
            </a:extLst>
          </p:cNvPr>
          <p:cNvPicPr>
            <a:picLocks noChangeAspect="1"/>
          </p:cNvPicPr>
          <p:nvPr/>
        </p:nvPicPr>
        <p:blipFill>
          <a:blip r:embed="rId15"/>
          <a:stretch>
            <a:fillRect/>
          </a:stretch>
        </p:blipFill>
        <p:spPr>
          <a:xfrm>
            <a:off x="-3868702" y="-2141854"/>
            <a:ext cx="2450826" cy="2450826"/>
          </a:xfrm>
          <a:prstGeom prst="rect">
            <a:avLst/>
          </a:prstGeom>
        </p:spPr>
      </p:pic>
      <p:pic>
        <p:nvPicPr>
          <p:cNvPr id="12" name="Imagen 11">
            <a:extLst>
              <a:ext uri="{FF2B5EF4-FFF2-40B4-BE49-F238E27FC236}">
                <a16:creationId xmlns:a16="http://schemas.microsoft.com/office/drawing/2014/main" id="{DF622C9B-A646-AA46-84DA-ED6DB0F3A08C}"/>
              </a:ext>
            </a:extLst>
          </p:cNvPr>
          <p:cNvPicPr>
            <a:picLocks noChangeAspect="1"/>
          </p:cNvPicPr>
          <p:nvPr/>
        </p:nvPicPr>
        <p:blipFill>
          <a:blip r:embed="rId16"/>
          <a:stretch>
            <a:fillRect/>
          </a:stretch>
        </p:blipFill>
        <p:spPr>
          <a:xfrm>
            <a:off x="-9759163" y="-818399"/>
            <a:ext cx="2450826" cy="2450826"/>
          </a:xfrm>
          <a:prstGeom prst="rect">
            <a:avLst/>
          </a:prstGeom>
        </p:spPr>
      </p:pic>
      <p:pic>
        <p:nvPicPr>
          <p:cNvPr id="16" name="Imagen 15">
            <a:extLst>
              <a:ext uri="{FF2B5EF4-FFF2-40B4-BE49-F238E27FC236}">
                <a16:creationId xmlns:a16="http://schemas.microsoft.com/office/drawing/2014/main" id="{28C5E817-4CCA-6CD8-2345-953D173B3EE1}"/>
              </a:ext>
            </a:extLst>
          </p:cNvPr>
          <p:cNvPicPr>
            <a:picLocks noChangeAspect="1"/>
          </p:cNvPicPr>
          <p:nvPr/>
        </p:nvPicPr>
        <p:blipFill>
          <a:blip r:embed="rId17"/>
          <a:stretch>
            <a:fillRect/>
          </a:stretch>
        </p:blipFill>
        <p:spPr>
          <a:xfrm>
            <a:off x="-9609163" y="-668399"/>
            <a:ext cx="2450826" cy="2450826"/>
          </a:xfrm>
          <a:prstGeom prst="rect">
            <a:avLst/>
          </a:prstGeom>
        </p:spPr>
      </p:pic>
      <p:pic>
        <p:nvPicPr>
          <p:cNvPr id="18" name="Imagen 17">
            <a:extLst>
              <a:ext uri="{FF2B5EF4-FFF2-40B4-BE49-F238E27FC236}">
                <a16:creationId xmlns:a16="http://schemas.microsoft.com/office/drawing/2014/main" id="{E6C45844-FF1E-36FE-6B24-C79A056BAE97}"/>
              </a:ext>
            </a:extLst>
          </p:cNvPr>
          <p:cNvPicPr>
            <a:picLocks noChangeAspect="1"/>
          </p:cNvPicPr>
          <p:nvPr/>
        </p:nvPicPr>
        <p:blipFill>
          <a:blip r:embed="rId18"/>
          <a:stretch>
            <a:fillRect/>
          </a:stretch>
        </p:blipFill>
        <p:spPr>
          <a:xfrm>
            <a:off x="-9459163" y="-518399"/>
            <a:ext cx="2450826" cy="2450826"/>
          </a:xfrm>
          <a:prstGeom prst="rect">
            <a:avLst/>
          </a:prstGeom>
        </p:spPr>
      </p:pic>
      <p:pic>
        <p:nvPicPr>
          <p:cNvPr id="28" name="Imagen 27">
            <a:extLst>
              <a:ext uri="{FF2B5EF4-FFF2-40B4-BE49-F238E27FC236}">
                <a16:creationId xmlns:a16="http://schemas.microsoft.com/office/drawing/2014/main" id="{DB2B959B-D23F-B666-056A-05AF7CA75002}"/>
              </a:ext>
            </a:extLst>
          </p:cNvPr>
          <p:cNvPicPr>
            <a:picLocks noChangeAspect="1"/>
          </p:cNvPicPr>
          <p:nvPr/>
        </p:nvPicPr>
        <p:blipFill>
          <a:blip r:embed="rId19"/>
          <a:stretch>
            <a:fillRect/>
          </a:stretch>
        </p:blipFill>
        <p:spPr>
          <a:xfrm>
            <a:off x="-9309163" y="-368399"/>
            <a:ext cx="2450826" cy="2450826"/>
          </a:xfrm>
          <a:prstGeom prst="rect">
            <a:avLst/>
          </a:prstGeom>
        </p:spPr>
      </p:pic>
      <p:pic>
        <p:nvPicPr>
          <p:cNvPr id="32" name="Imagen 31">
            <a:extLst>
              <a:ext uri="{FF2B5EF4-FFF2-40B4-BE49-F238E27FC236}">
                <a16:creationId xmlns:a16="http://schemas.microsoft.com/office/drawing/2014/main" id="{F347ABBD-7D2A-3BA1-4456-D7BAB89F2D51}"/>
              </a:ext>
            </a:extLst>
          </p:cNvPr>
          <p:cNvPicPr>
            <a:picLocks noChangeAspect="1"/>
          </p:cNvPicPr>
          <p:nvPr/>
        </p:nvPicPr>
        <p:blipFill>
          <a:blip r:embed="rId20"/>
          <a:stretch>
            <a:fillRect/>
          </a:stretch>
        </p:blipFill>
        <p:spPr>
          <a:xfrm>
            <a:off x="-9159163" y="-218399"/>
            <a:ext cx="2450826" cy="2450826"/>
          </a:xfrm>
          <a:prstGeom prst="rect">
            <a:avLst/>
          </a:prstGeom>
        </p:spPr>
      </p:pic>
      <p:pic>
        <p:nvPicPr>
          <p:cNvPr id="39" name="Imagen 38">
            <a:extLst>
              <a:ext uri="{FF2B5EF4-FFF2-40B4-BE49-F238E27FC236}">
                <a16:creationId xmlns:a16="http://schemas.microsoft.com/office/drawing/2014/main" id="{26057B4C-6A6E-24B2-D4F6-8FA4E52CE17D}"/>
              </a:ext>
            </a:extLst>
          </p:cNvPr>
          <p:cNvPicPr>
            <a:picLocks noChangeAspect="1"/>
          </p:cNvPicPr>
          <p:nvPr/>
        </p:nvPicPr>
        <p:blipFill>
          <a:blip r:embed="rId21"/>
          <a:stretch>
            <a:fillRect/>
          </a:stretch>
        </p:blipFill>
        <p:spPr>
          <a:xfrm>
            <a:off x="-9009163" y="-68399"/>
            <a:ext cx="2450826" cy="2450826"/>
          </a:xfrm>
          <a:prstGeom prst="rect">
            <a:avLst/>
          </a:prstGeom>
        </p:spPr>
      </p:pic>
      <p:pic>
        <p:nvPicPr>
          <p:cNvPr id="42" name="Imagen 41">
            <a:extLst>
              <a:ext uri="{FF2B5EF4-FFF2-40B4-BE49-F238E27FC236}">
                <a16:creationId xmlns:a16="http://schemas.microsoft.com/office/drawing/2014/main" id="{B34A3EB7-1120-B97D-94FB-38139387CFE9}"/>
              </a:ext>
            </a:extLst>
          </p:cNvPr>
          <p:cNvPicPr>
            <a:picLocks noChangeAspect="1"/>
          </p:cNvPicPr>
          <p:nvPr/>
        </p:nvPicPr>
        <p:blipFill>
          <a:blip r:embed="rId22"/>
          <a:stretch>
            <a:fillRect/>
          </a:stretch>
        </p:blipFill>
        <p:spPr>
          <a:xfrm>
            <a:off x="-8859163" y="81601"/>
            <a:ext cx="2450826" cy="2450826"/>
          </a:xfrm>
          <a:prstGeom prst="rect">
            <a:avLst/>
          </a:prstGeom>
        </p:spPr>
      </p:pic>
      <p:pic>
        <p:nvPicPr>
          <p:cNvPr id="44" name="Imagen 43">
            <a:extLst>
              <a:ext uri="{FF2B5EF4-FFF2-40B4-BE49-F238E27FC236}">
                <a16:creationId xmlns:a16="http://schemas.microsoft.com/office/drawing/2014/main" id="{1F516AF4-4CC8-B7BC-8FC8-5A6309E88A21}"/>
              </a:ext>
            </a:extLst>
          </p:cNvPr>
          <p:cNvPicPr>
            <a:picLocks noChangeAspect="1"/>
          </p:cNvPicPr>
          <p:nvPr/>
        </p:nvPicPr>
        <p:blipFill>
          <a:blip r:embed="rId23"/>
          <a:stretch>
            <a:fillRect/>
          </a:stretch>
        </p:blipFill>
        <p:spPr>
          <a:xfrm>
            <a:off x="-8709163" y="231601"/>
            <a:ext cx="2450826" cy="2450826"/>
          </a:xfrm>
          <a:prstGeom prst="rect">
            <a:avLst/>
          </a:prstGeom>
        </p:spPr>
      </p:pic>
      <p:pic>
        <p:nvPicPr>
          <p:cNvPr id="48" name="Imagen 47">
            <a:extLst>
              <a:ext uri="{FF2B5EF4-FFF2-40B4-BE49-F238E27FC236}">
                <a16:creationId xmlns:a16="http://schemas.microsoft.com/office/drawing/2014/main" id="{D7DAAC89-5832-AB34-72E7-520248691CC2}"/>
              </a:ext>
            </a:extLst>
          </p:cNvPr>
          <p:cNvPicPr>
            <a:picLocks noChangeAspect="1"/>
          </p:cNvPicPr>
          <p:nvPr/>
        </p:nvPicPr>
        <p:blipFill>
          <a:blip r:embed="rId24"/>
          <a:stretch>
            <a:fillRect/>
          </a:stretch>
        </p:blipFill>
        <p:spPr>
          <a:xfrm>
            <a:off x="-8559163" y="381601"/>
            <a:ext cx="2450826" cy="2450826"/>
          </a:xfrm>
          <a:prstGeom prst="rect">
            <a:avLst/>
          </a:prstGeom>
        </p:spPr>
      </p:pic>
      <p:pic>
        <p:nvPicPr>
          <p:cNvPr id="52" name="Imagen 51">
            <a:extLst>
              <a:ext uri="{FF2B5EF4-FFF2-40B4-BE49-F238E27FC236}">
                <a16:creationId xmlns:a16="http://schemas.microsoft.com/office/drawing/2014/main" id="{5A92D35B-D3FD-EA5E-E84F-39E5127401BB}"/>
              </a:ext>
            </a:extLst>
          </p:cNvPr>
          <p:cNvPicPr>
            <a:picLocks noChangeAspect="1"/>
          </p:cNvPicPr>
          <p:nvPr/>
        </p:nvPicPr>
        <p:blipFill>
          <a:blip r:embed="rId25"/>
          <a:stretch>
            <a:fillRect/>
          </a:stretch>
        </p:blipFill>
        <p:spPr>
          <a:xfrm>
            <a:off x="-8409163" y="531601"/>
            <a:ext cx="2450826" cy="2450826"/>
          </a:xfrm>
          <a:prstGeom prst="rect">
            <a:avLst/>
          </a:prstGeom>
        </p:spPr>
      </p:pic>
      <p:pic>
        <p:nvPicPr>
          <p:cNvPr id="59" name="Imagen 58">
            <a:extLst>
              <a:ext uri="{FF2B5EF4-FFF2-40B4-BE49-F238E27FC236}">
                <a16:creationId xmlns:a16="http://schemas.microsoft.com/office/drawing/2014/main" id="{B0E06DA4-074F-7725-1D03-96E213ADDB94}"/>
              </a:ext>
            </a:extLst>
          </p:cNvPr>
          <p:cNvPicPr>
            <a:picLocks noChangeAspect="1"/>
          </p:cNvPicPr>
          <p:nvPr/>
        </p:nvPicPr>
        <p:blipFill>
          <a:blip r:embed="rId26"/>
          <a:stretch>
            <a:fillRect/>
          </a:stretch>
        </p:blipFill>
        <p:spPr>
          <a:xfrm>
            <a:off x="-8109163" y="831601"/>
            <a:ext cx="2450826" cy="2450826"/>
          </a:xfrm>
          <a:prstGeom prst="rect">
            <a:avLst/>
          </a:prstGeom>
        </p:spPr>
      </p:pic>
      <p:pic>
        <p:nvPicPr>
          <p:cNvPr id="61" name="Imagen 60">
            <a:extLst>
              <a:ext uri="{FF2B5EF4-FFF2-40B4-BE49-F238E27FC236}">
                <a16:creationId xmlns:a16="http://schemas.microsoft.com/office/drawing/2014/main" id="{71B6EF40-0CCC-D7A9-150E-1411FFAB0878}"/>
              </a:ext>
            </a:extLst>
          </p:cNvPr>
          <p:cNvPicPr>
            <a:picLocks noChangeAspect="1"/>
          </p:cNvPicPr>
          <p:nvPr/>
        </p:nvPicPr>
        <p:blipFill>
          <a:blip r:embed="rId27"/>
          <a:stretch>
            <a:fillRect/>
          </a:stretch>
        </p:blipFill>
        <p:spPr>
          <a:xfrm>
            <a:off x="-7959163" y="981601"/>
            <a:ext cx="2450826" cy="2450826"/>
          </a:xfrm>
          <a:prstGeom prst="rect">
            <a:avLst/>
          </a:prstGeom>
        </p:spPr>
      </p:pic>
      <p:pic>
        <p:nvPicPr>
          <p:cNvPr id="65" name="Imagen 64">
            <a:extLst>
              <a:ext uri="{FF2B5EF4-FFF2-40B4-BE49-F238E27FC236}">
                <a16:creationId xmlns:a16="http://schemas.microsoft.com/office/drawing/2014/main" id="{B62B8E68-60F6-ADBE-D5F5-688510AFE960}"/>
              </a:ext>
            </a:extLst>
          </p:cNvPr>
          <p:cNvPicPr>
            <a:picLocks noChangeAspect="1"/>
          </p:cNvPicPr>
          <p:nvPr/>
        </p:nvPicPr>
        <p:blipFill>
          <a:blip r:embed="rId28"/>
          <a:stretch>
            <a:fillRect/>
          </a:stretch>
        </p:blipFill>
        <p:spPr>
          <a:xfrm>
            <a:off x="-4895414" y="5538522"/>
            <a:ext cx="2450826" cy="2450826"/>
          </a:xfrm>
          <a:prstGeom prst="rect">
            <a:avLst/>
          </a:prstGeom>
        </p:spPr>
      </p:pic>
      <p:sp>
        <p:nvSpPr>
          <p:cNvPr id="122" name="CuadroTexto 121">
            <a:extLst>
              <a:ext uri="{FF2B5EF4-FFF2-40B4-BE49-F238E27FC236}">
                <a16:creationId xmlns:a16="http://schemas.microsoft.com/office/drawing/2014/main" id="{75F1A0EE-BF2E-47A3-8AC8-308CC327542A}"/>
              </a:ext>
            </a:extLst>
          </p:cNvPr>
          <p:cNvSpPr txBox="1"/>
          <p:nvPr/>
        </p:nvSpPr>
        <p:spPr>
          <a:xfrm>
            <a:off x="8545123" y="1657645"/>
            <a:ext cx="3313541" cy="4401205"/>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210.783 solicitudes de otorgamiento y revisión de medidas de protección en materia de violencia.</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Implementación de la Política integral de género en la administración de justicia especializada en violencia.</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656 acompañamientos técnicos a la ciudadanía, servidores públicos y autoridades en mecanismos de participación ciudadana.</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953 espacios de diálogo y reflexión desarrollados con la finalidad de sensibilizar y promover la acción ciudadana que permita reconocer, prevenir y combatir la corrupción.</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Implementación de la Escuela de Formación en Transparencia y Lucha Contra la Corrupción.  </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429 actividades respecto a la transversalización del enfoque de interculturalidad en entidades públicas.</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Ejecución del Plan de Acción Contra la Trata de Personas 2019- 2030 (PACTA).</a:t>
            </a:r>
          </a:p>
        </p:txBody>
      </p:sp>
      <p:sp>
        <p:nvSpPr>
          <p:cNvPr id="123" name="Freeform 5">
            <a:extLst>
              <a:ext uri="{FF2B5EF4-FFF2-40B4-BE49-F238E27FC236}">
                <a16:creationId xmlns:a16="http://schemas.microsoft.com/office/drawing/2014/main" id="{C665DE2D-9CE4-4231-8A05-5F4326177968}"/>
              </a:ext>
            </a:extLst>
          </p:cNvPr>
          <p:cNvSpPr/>
          <p:nvPr/>
        </p:nvSpPr>
        <p:spPr>
          <a:xfrm>
            <a:off x="8050585" y="1590477"/>
            <a:ext cx="457200" cy="457200"/>
          </a:xfrm>
          <a:custGeom>
            <a:avLst/>
            <a:gdLst/>
            <a:ahLst/>
            <a:cxnLst/>
            <a:rect l="l" t="t" r="r" b="b"/>
            <a:pathLst>
              <a:path w="1276383" h="1897326">
                <a:moveTo>
                  <a:pt x="0" y="0"/>
                </a:moveTo>
                <a:lnTo>
                  <a:pt x="1276383" y="0"/>
                </a:lnTo>
                <a:lnTo>
                  <a:pt x="1276383" y="1897326"/>
                </a:lnTo>
                <a:lnTo>
                  <a:pt x="0" y="189732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Freeform 4">
            <a:extLst>
              <a:ext uri="{FF2B5EF4-FFF2-40B4-BE49-F238E27FC236}">
                <a16:creationId xmlns:a16="http://schemas.microsoft.com/office/drawing/2014/main" id="{7806F58A-3D73-4FDF-BCCA-45C43A46B891}"/>
              </a:ext>
            </a:extLst>
          </p:cNvPr>
          <p:cNvSpPr/>
          <p:nvPr/>
        </p:nvSpPr>
        <p:spPr>
          <a:xfrm>
            <a:off x="8050585" y="2227846"/>
            <a:ext cx="457200" cy="457200"/>
          </a:xfrm>
          <a:custGeom>
            <a:avLst/>
            <a:gdLst/>
            <a:ahLst/>
            <a:cxnLst/>
            <a:rect l="l" t="t" r="r" b="b"/>
            <a:pathLst>
              <a:path w="1818879" h="1564236">
                <a:moveTo>
                  <a:pt x="0" y="0"/>
                </a:moveTo>
                <a:lnTo>
                  <a:pt x="1818879" y="0"/>
                </a:lnTo>
                <a:lnTo>
                  <a:pt x="1818879" y="1564235"/>
                </a:lnTo>
                <a:lnTo>
                  <a:pt x="0" y="156423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Freeform 6">
            <a:extLst>
              <a:ext uri="{FF2B5EF4-FFF2-40B4-BE49-F238E27FC236}">
                <a16:creationId xmlns:a16="http://schemas.microsoft.com/office/drawing/2014/main" id="{D8030CEA-5E04-48C7-92C8-01C048314A63}"/>
              </a:ext>
            </a:extLst>
          </p:cNvPr>
          <p:cNvSpPr/>
          <p:nvPr/>
        </p:nvSpPr>
        <p:spPr>
          <a:xfrm>
            <a:off x="8050585" y="2899246"/>
            <a:ext cx="457200" cy="457200"/>
          </a:xfrm>
          <a:custGeom>
            <a:avLst/>
            <a:gdLst/>
            <a:ahLst/>
            <a:cxnLst/>
            <a:rect l="l" t="t" r="r" b="b"/>
            <a:pathLst>
              <a:path w="1803386" h="1409920">
                <a:moveTo>
                  <a:pt x="0" y="0"/>
                </a:moveTo>
                <a:lnTo>
                  <a:pt x="1803385" y="0"/>
                </a:lnTo>
                <a:lnTo>
                  <a:pt x="1803385" y="1409919"/>
                </a:lnTo>
                <a:lnTo>
                  <a:pt x="0" y="140991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Freeform 7">
            <a:extLst>
              <a:ext uri="{FF2B5EF4-FFF2-40B4-BE49-F238E27FC236}">
                <a16:creationId xmlns:a16="http://schemas.microsoft.com/office/drawing/2014/main" id="{912A0B49-09AD-48C0-A80C-C7C4C6CD2674}"/>
              </a:ext>
            </a:extLst>
          </p:cNvPr>
          <p:cNvSpPr/>
          <p:nvPr/>
        </p:nvSpPr>
        <p:spPr>
          <a:xfrm>
            <a:off x="8050585" y="3781630"/>
            <a:ext cx="457200" cy="457200"/>
          </a:xfrm>
          <a:custGeom>
            <a:avLst/>
            <a:gdLst/>
            <a:ahLst/>
            <a:cxnLst/>
            <a:rect l="l" t="t" r="r" b="b"/>
            <a:pathLst>
              <a:path w="2092222" h="1786235">
                <a:moveTo>
                  <a:pt x="0" y="0"/>
                </a:moveTo>
                <a:lnTo>
                  <a:pt x="2092222" y="0"/>
                </a:lnTo>
                <a:lnTo>
                  <a:pt x="2092222" y="1786235"/>
                </a:lnTo>
                <a:lnTo>
                  <a:pt x="0" y="1786235"/>
                </a:lnTo>
                <a:lnTo>
                  <a:pt x="0" y="0"/>
                </a:lnTo>
                <a:close/>
              </a:path>
            </a:pathLst>
          </a:custGeom>
          <a:blipFill>
            <a:blip r:embed="rId3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Freeform 8">
            <a:extLst>
              <a:ext uri="{FF2B5EF4-FFF2-40B4-BE49-F238E27FC236}">
                <a16:creationId xmlns:a16="http://schemas.microsoft.com/office/drawing/2014/main" id="{79C9DA99-C7B6-4803-82FF-75BAD87EC408}"/>
              </a:ext>
            </a:extLst>
          </p:cNvPr>
          <p:cNvSpPr/>
          <p:nvPr/>
        </p:nvSpPr>
        <p:spPr>
          <a:xfrm>
            <a:off x="8050585" y="4440029"/>
            <a:ext cx="457200" cy="457200"/>
          </a:xfrm>
          <a:custGeom>
            <a:avLst/>
            <a:gdLst/>
            <a:ahLst/>
            <a:cxnLst/>
            <a:rect l="l" t="t" r="r" b="b"/>
            <a:pathLst>
              <a:path w="1901990" h="1210141">
                <a:moveTo>
                  <a:pt x="0" y="0"/>
                </a:moveTo>
                <a:lnTo>
                  <a:pt x="1901991" y="0"/>
                </a:lnTo>
                <a:lnTo>
                  <a:pt x="1901991" y="1210142"/>
                </a:lnTo>
                <a:lnTo>
                  <a:pt x="0" y="1210142"/>
                </a:lnTo>
                <a:lnTo>
                  <a:pt x="0" y="0"/>
                </a:lnTo>
                <a:close/>
              </a:path>
            </a:pathLst>
          </a:custGeom>
          <a:blipFill>
            <a:blip r:embed="rId3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Freeform 9">
            <a:extLst>
              <a:ext uri="{FF2B5EF4-FFF2-40B4-BE49-F238E27FC236}">
                <a16:creationId xmlns:a16="http://schemas.microsoft.com/office/drawing/2014/main" id="{4BE094C4-F075-4C94-8D0C-49EABAF454AA}"/>
              </a:ext>
            </a:extLst>
          </p:cNvPr>
          <p:cNvSpPr/>
          <p:nvPr/>
        </p:nvSpPr>
        <p:spPr>
          <a:xfrm>
            <a:off x="8050585" y="5049719"/>
            <a:ext cx="457200" cy="457200"/>
          </a:xfrm>
          <a:custGeom>
            <a:avLst/>
            <a:gdLst/>
            <a:ahLst/>
            <a:cxnLst/>
            <a:rect l="l" t="t" r="r" b="b"/>
            <a:pathLst>
              <a:path w="1303854" h="1202938">
                <a:moveTo>
                  <a:pt x="0" y="0"/>
                </a:moveTo>
                <a:lnTo>
                  <a:pt x="1303854" y="0"/>
                </a:lnTo>
                <a:lnTo>
                  <a:pt x="1303854" y="1202938"/>
                </a:lnTo>
                <a:lnTo>
                  <a:pt x="0" y="1202938"/>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Freeform 10">
            <a:extLst>
              <a:ext uri="{FF2B5EF4-FFF2-40B4-BE49-F238E27FC236}">
                <a16:creationId xmlns:a16="http://schemas.microsoft.com/office/drawing/2014/main" id="{CC61364D-1167-4FF3-893C-05648967C498}"/>
              </a:ext>
            </a:extLst>
          </p:cNvPr>
          <p:cNvSpPr/>
          <p:nvPr/>
        </p:nvSpPr>
        <p:spPr>
          <a:xfrm>
            <a:off x="8050585" y="5648496"/>
            <a:ext cx="457200" cy="457200"/>
          </a:xfrm>
          <a:custGeom>
            <a:avLst/>
            <a:gdLst/>
            <a:ahLst/>
            <a:cxnLst/>
            <a:rect l="l" t="t" r="r" b="b"/>
            <a:pathLst>
              <a:path w="1611338" h="1283102">
                <a:moveTo>
                  <a:pt x="0" y="0"/>
                </a:moveTo>
                <a:lnTo>
                  <a:pt x="1611338" y="0"/>
                </a:lnTo>
                <a:lnTo>
                  <a:pt x="1611338" y="1283102"/>
                </a:lnTo>
                <a:lnTo>
                  <a:pt x="0" y="128310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94;p4">
            <a:extLst>
              <a:ext uri="{FF2B5EF4-FFF2-40B4-BE49-F238E27FC236}">
                <a16:creationId xmlns:a16="http://schemas.microsoft.com/office/drawing/2014/main" id="{E0596168-221C-4D71-8CB9-BEB9B10A9F81}"/>
              </a:ext>
            </a:extLst>
          </p:cNvPr>
          <p:cNvSpPr txBox="1"/>
          <p:nvPr/>
        </p:nvSpPr>
        <p:spPr>
          <a:xfrm>
            <a:off x="8094309" y="1103276"/>
            <a:ext cx="3794290" cy="390892"/>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Logros</a:t>
            </a:r>
          </a:p>
        </p:txBody>
      </p:sp>
      <p:grpSp>
        <p:nvGrpSpPr>
          <p:cNvPr id="15" name="Grupo 14">
            <a:extLst>
              <a:ext uri="{FF2B5EF4-FFF2-40B4-BE49-F238E27FC236}">
                <a16:creationId xmlns:a16="http://schemas.microsoft.com/office/drawing/2014/main" id="{459591A5-F337-98FB-2701-00DB70E82E02}"/>
              </a:ext>
            </a:extLst>
          </p:cNvPr>
          <p:cNvGrpSpPr/>
          <p:nvPr/>
        </p:nvGrpSpPr>
        <p:grpSpPr>
          <a:xfrm>
            <a:off x="921428" y="-15324"/>
            <a:ext cx="11270572" cy="1483125"/>
            <a:chOff x="940478" y="-15324"/>
            <a:chExt cx="11270572" cy="1483126"/>
          </a:xfrm>
          <a:solidFill>
            <a:srgbClr val="00689D"/>
          </a:solidFill>
        </p:grpSpPr>
        <p:sp>
          <p:nvSpPr>
            <p:cNvPr id="17" name="Rectángulo 16">
              <a:extLst>
                <a:ext uri="{FF2B5EF4-FFF2-40B4-BE49-F238E27FC236}">
                  <a16:creationId xmlns:a16="http://schemas.microsoft.com/office/drawing/2014/main" id="{E25835CA-91B4-CA6C-7454-4B9096B6470C}"/>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Luna 18">
              <a:extLst>
                <a:ext uri="{FF2B5EF4-FFF2-40B4-BE49-F238E27FC236}">
                  <a16:creationId xmlns:a16="http://schemas.microsoft.com/office/drawing/2014/main" id="{520B81CC-CB89-970E-2BC9-CE70E6B51B26}"/>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0" name="Google Shape;62;p14">
            <a:extLst>
              <a:ext uri="{FF2B5EF4-FFF2-40B4-BE49-F238E27FC236}">
                <a16:creationId xmlns:a16="http://schemas.microsoft.com/office/drawing/2014/main" id="{158581E0-21B8-748F-7F47-65BD5AD4A117}"/>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Resultados de indicadores</a:t>
            </a:r>
          </a:p>
        </p:txBody>
      </p:sp>
      <p:pic>
        <p:nvPicPr>
          <p:cNvPr id="21" name="Imagen 20">
            <a:extLst>
              <a:ext uri="{FF2B5EF4-FFF2-40B4-BE49-F238E27FC236}">
                <a16:creationId xmlns:a16="http://schemas.microsoft.com/office/drawing/2014/main" id="{20082E82-53F2-D90A-BE25-32ADD01B4305}"/>
              </a:ext>
            </a:extLst>
          </p:cNvPr>
          <p:cNvPicPr>
            <a:picLocks noChangeAspect="1"/>
          </p:cNvPicPr>
          <p:nvPr/>
        </p:nvPicPr>
        <p:blipFill rotWithShape="1">
          <a:blip r:embed="rId41">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sp>
        <p:nvSpPr>
          <p:cNvPr id="22" name="CuadroTexto 21">
            <a:extLst>
              <a:ext uri="{FF2B5EF4-FFF2-40B4-BE49-F238E27FC236}">
                <a16:creationId xmlns:a16="http://schemas.microsoft.com/office/drawing/2014/main" id="{3F8CA9A2-9FF1-D788-9B18-FF3F209558E5}"/>
              </a:ext>
            </a:extLst>
          </p:cNvPr>
          <p:cNvSpPr txBox="1"/>
          <p:nvPr/>
        </p:nvSpPr>
        <p:spPr>
          <a:xfrm>
            <a:off x="18656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63" name="Imagen 62">
            <a:extLst>
              <a:ext uri="{FF2B5EF4-FFF2-40B4-BE49-F238E27FC236}">
                <a16:creationId xmlns:a16="http://schemas.microsoft.com/office/drawing/2014/main" id="{A7CA8932-20B5-63B7-B8D2-335C8C37CD91}"/>
              </a:ext>
            </a:extLst>
          </p:cNvPr>
          <p:cNvPicPr>
            <a:picLocks noChangeAspect="1"/>
          </p:cNvPicPr>
          <p:nvPr/>
        </p:nvPicPr>
        <p:blipFill>
          <a:blip r:embed="rId42"/>
          <a:stretch>
            <a:fillRect/>
          </a:stretch>
        </p:blipFill>
        <p:spPr>
          <a:xfrm>
            <a:off x="-22625" y="-20563"/>
            <a:ext cx="1634400" cy="1634400"/>
          </a:xfrm>
          <a:prstGeom prst="rect">
            <a:avLst/>
          </a:prstGeom>
          <a:effectLst>
            <a:outerShdw blurRad="177800" dist="38100" dir="2700000" algn="ctr" rotWithShape="0">
              <a:srgbClr val="000000">
                <a:alpha val="40000"/>
              </a:srgbClr>
            </a:outerShdw>
          </a:effectLst>
        </p:spPr>
      </p:pic>
      <p:pic>
        <p:nvPicPr>
          <p:cNvPr id="162" name="Imagen 161">
            <a:extLst>
              <a:ext uri="{FF2B5EF4-FFF2-40B4-BE49-F238E27FC236}">
                <a16:creationId xmlns:a16="http://schemas.microsoft.com/office/drawing/2014/main" id="{37E09D34-5232-43A8-A497-D13C8804B748}"/>
              </a:ext>
            </a:extLst>
          </p:cNvPr>
          <p:cNvPicPr>
            <a:picLocks noChangeAspect="1"/>
          </p:cNvPicPr>
          <p:nvPr/>
        </p:nvPicPr>
        <p:blipFill rotWithShape="1">
          <a:blip r:embed="rId43"/>
          <a:srcRect t="10946" b="21705"/>
          <a:stretch/>
        </p:blipFill>
        <p:spPr>
          <a:xfrm>
            <a:off x="4931767" y="767028"/>
            <a:ext cx="2181600" cy="661926"/>
          </a:xfrm>
          <a:prstGeom prst="rect">
            <a:avLst/>
          </a:prstGeom>
        </p:spPr>
      </p:pic>
    </p:spTree>
    <p:extLst>
      <p:ext uri="{BB962C8B-B14F-4D97-AF65-F5344CB8AC3E}">
        <p14:creationId xmlns:p14="http://schemas.microsoft.com/office/powerpoint/2010/main" val="49116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ppt_x"/>
                                          </p:val>
                                        </p:tav>
                                        <p:tav tm="100000">
                                          <p:val>
                                            <p:strVal val="#ppt_x"/>
                                          </p:val>
                                        </p:tav>
                                      </p:tavLst>
                                    </p:anim>
                                    <p:anim calcmode="lin" valueType="num">
                                      <p:cBhvr additive="base">
                                        <p:cTn id="14"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500" fill="hold"/>
                                        <p:tgtEl>
                                          <p:spTgt spid="122"/>
                                        </p:tgtEl>
                                        <p:attrNameLst>
                                          <p:attrName>ppt_x</p:attrName>
                                        </p:attrNameLst>
                                      </p:cBhvr>
                                      <p:tavLst>
                                        <p:tav tm="0">
                                          <p:val>
                                            <p:strVal val="#ppt_x"/>
                                          </p:val>
                                        </p:tav>
                                        <p:tav tm="100000">
                                          <p:val>
                                            <p:strVal val="#ppt_x"/>
                                          </p:val>
                                        </p:tav>
                                      </p:tavLst>
                                    </p:anim>
                                    <p:anim calcmode="lin" valueType="num">
                                      <p:cBhvr additive="base">
                                        <p:cTn id="26" dur="500" fill="hold"/>
                                        <p:tgtEl>
                                          <p:spTgt spid="1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anim calcmode="lin" valueType="num">
                                      <p:cBhvr additive="base">
                                        <p:cTn id="29" dur="500" fill="hold"/>
                                        <p:tgtEl>
                                          <p:spTgt spid="123"/>
                                        </p:tgtEl>
                                        <p:attrNameLst>
                                          <p:attrName>ppt_x</p:attrName>
                                        </p:attrNameLst>
                                      </p:cBhvr>
                                      <p:tavLst>
                                        <p:tav tm="0">
                                          <p:val>
                                            <p:strVal val="#ppt_x"/>
                                          </p:val>
                                        </p:tav>
                                        <p:tav tm="100000">
                                          <p:val>
                                            <p:strVal val="#ppt_x"/>
                                          </p:val>
                                        </p:tav>
                                      </p:tavLst>
                                    </p:anim>
                                    <p:anim calcmode="lin" valueType="num">
                                      <p:cBhvr additive="base">
                                        <p:cTn id="30" dur="500" fill="hold"/>
                                        <p:tgtEl>
                                          <p:spTgt spid="1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4"/>
                                        </p:tgtEl>
                                        <p:attrNameLst>
                                          <p:attrName>style.visibility</p:attrName>
                                        </p:attrNameLst>
                                      </p:cBhvr>
                                      <p:to>
                                        <p:strVal val="visible"/>
                                      </p:to>
                                    </p:set>
                                    <p:anim calcmode="lin" valueType="num">
                                      <p:cBhvr additive="base">
                                        <p:cTn id="33" dur="500" fill="hold"/>
                                        <p:tgtEl>
                                          <p:spTgt spid="124"/>
                                        </p:tgtEl>
                                        <p:attrNameLst>
                                          <p:attrName>ppt_x</p:attrName>
                                        </p:attrNameLst>
                                      </p:cBhvr>
                                      <p:tavLst>
                                        <p:tav tm="0">
                                          <p:val>
                                            <p:strVal val="#ppt_x"/>
                                          </p:val>
                                        </p:tav>
                                        <p:tav tm="100000">
                                          <p:val>
                                            <p:strVal val="#ppt_x"/>
                                          </p:val>
                                        </p:tav>
                                      </p:tavLst>
                                    </p:anim>
                                    <p:anim calcmode="lin" valueType="num">
                                      <p:cBhvr additive="base">
                                        <p:cTn id="34" dur="500" fill="hold"/>
                                        <p:tgtEl>
                                          <p:spTgt spid="1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5"/>
                                        </p:tgtEl>
                                        <p:attrNameLst>
                                          <p:attrName>style.visibility</p:attrName>
                                        </p:attrNameLst>
                                      </p:cBhvr>
                                      <p:to>
                                        <p:strVal val="visible"/>
                                      </p:to>
                                    </p:set>
                                    <p:anim calcmode="lin" valueType="num">
                                      <p:cBhvr additive="base">
                                        <p:cTn id="37" dur="500" fill="hold"/>
                                        <p:tgtEl>
                                          <p:spTgt spid="125"/>
                                        </p:tgtEl>
                                        <p:attrNameLst>
                                          <p:attrName>ppt_x</p:attrName>
                                        </p:attrNameLst>
                                      </p:cBhvr>
                                      <p:tavLst>
                                        <p:tav tm="0">
                                          <p:val>
                                            <p:strVal val="#ppt_x"/>
                                          </p:val>
                                        </p:tav>
                                        <p:tav tm="100000">
                                          <p:val>
                                            <p:strVal val="#ppt_x"/>
                                          </p:val>
                                        </p:tav>
                                      </p:tavLst>
                                    </p:anim>
                                    <p:anim calcmode="lin" valueType="num">
                                      <p:cBhvr additive="base">
                                        <p:cTn id="38" dur="500" fill="hold"/>
                                        <p:tgtEl>
                                          <p:spTgt spid="12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6"/>
                                        </p:tgtEl>
                                        <p:attrNameLst>
                                          <p:attrName>style.visibility</p:attrName>
                                        </p:attrNameLst>
                                      </p:cBhvr>
                                      <p:to>
                                        <p:strVal val="visible"/>
                                      </p:to>
                                    </p:set>
                                    <p:anim calcmode="lin" valueType="num">
                                      <p:cBhvr additive="base">
                                        <p:cTn id="41" dur="500" fill="hold"/>
                                        <p:tgtEl>
                                          <p:spTgt spid="126"/>
                                        </p:tgtEl>
                                        <p:attrNameLst>
                                          <p:attrName>ppt_x</p:attrName>
                                        </p:attrNameLst>
                                      </p:cBhvr>
                                      <p:tavLst>
                                        <p:tav tm="0">
                                          <p:val>
                                            <p:strVal val="#ppt_x"/>
                                          </p:val>
                                        </p:tav>
                                        <p:tav tm="100000">
                                          <p:val>
                                            <p:strVal val="#ppt_x"/>
                                          </p:val>
                                        </p:tav>
                                      </p:tavLst>
                                    </p:anim>
                                    <p:anim calcmode="lin" valueType="num">
                                      <p:cBhvr additive="base">
                                        <p:cTn id="42" dur="500" fill="hold"/>
                                        <p:tgtEl>
                                          <p:spTgt spid="1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7"/>
                                        </p:tgtEl>
                                        <p:attrNameLst>
                                          <p:attrName>style.visibility</p:attrName>
                                        </p:attrNameLst>
                                      </p:cBhvr>
                                      <p:to>
                                        <p:strVal val="visible"/>
                                      </p:to>
                                    </p:set>
                                    <p:anim calcmode="lin" valueType="num">
                                      <p:cBhvr additive="base">
                                        <p:cTn id="45" dur="500" fill="hold"/>
                                        <p:tgtEl>
                                          <p:spTgt spid="127"/>
                                        </p:tgtEl>
                                        <p:attrNameLst>
                                          <p:attrName>ppt_x</p:attrName>
                                        </p:attrNameLst>
                                      </p:cBhvr>
                                      <p:tavLst>
                                        <p:tav tm="0">
                                          <p:val>
                                            <p:strVal val="#ppt_x"/>
                                          </p:val>
                                        </p:tav>
                                        <p:tav tm="100000">
                                          <p:val>
                                            <p:strVal val="#ppt_x"/>
                                          </p:val>
                                        </p:tav>
                                      </p:tavLst>
                                    </p:anim>
                                    <p:anim calcmode="lin" valueType="num">
                                      <p:cBhvr additive="base">
                                        <p:cTn id="46" dur="500" fill="hold"/>
                                        <p:tgtEl>
                                          <p:spTgt spid="12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28"/>
                                        </p:tgtEl>
                                        <p:attrNameLst>
                                          <p:attrName>style.visibility</p:attrName>
                                        </p:attrNameLst>
                                      </p:cBhvr>
                                      <p:to>
                                        <p:strVal val="visible"/>
                                      </p:to>
                                    </p:set>
                                    <p:anim calcmode="lin" valueType="num">
                                      <p:cBhvr additive="base">
                                        <p:cTn id="49" dur="500" fill="hold"/>
                                        <p:tgtEl>
                                          <p:spTgt spid="128"/>
                                        </p:tgtEl>
                                        <p:attrNameLst>
                                          <p:attrName>ppt_x</p:attrName>
                                        </p:attrNameLst>
                                      </p:cBhvr>
                                      <p:tavLst>
                                        <p:tav tm="0">
                                          <p:val>
                                            <p:strVal val="#ppt_x"/>
                                          </p:val>
                                        </p:tav>
                                        <p:tav tm="100000">
                                          <p:val>
                                            <p:strVal val="#ppt_x"/>
                                          </p:val>
                                        </p:tav>
                                      </p:tavLst>
                                    </p:anim>
                                    <p:anim calcmode="lin" valueType="num">
                                      <p:cBhvr additive="base">
                                        <p:cTn id="50" dur="500" fill="hold"/>
                                        <p:tgtEl>
                                          <p:spTgt spid="12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9"/>
                                        </p:tgtEl>
                                        <p:attrNameLst>
                                          <p:attrName>style.visibility</p:attrName>
                                        </p:attrNameLst>
                                      </p:cBhvr>
                                      <p:to>
                                        <p:strVal val="visible"/>
                                      </p:to>
                                    </p:set>
                                    <p:anim calcmode="lin" valueType="num">
                                      <p:cBhvr additive="base">
                                        <p:cTn id="53" dur="500" fill="hold"/>
                                        <p:tgtEl>
                                          <p:spTgt spid="129"/>
                                        </p:tgtEl>
                                        <p:attrNameLst>
                                          <p:attrName>ppt_x</p:attrName>
                                        </p:attrNameLst>
                                      </p:cBhvr>
                                      <p:tavLst>
                                        <p:tav tm="0">
                                          <p:val>
                                            <p:strVal val="#ppt_x"/>
                                          </p:val>
                                        </p:tav>
                                        <p:tav tm="100000">
                                          <p:val>
                                            <p:strVal val="#ppt_x"/>
                                          </p:val>
                                        </p:tav>
                                      </p:tavLst>
                                    </p:anim>
                                    <p:anim calcmode="lin" valueType="num">
                                      <p:cBhvr additive="base">
                                        <p:cTn id="54" dur="500" fill="hold"/>
                                        <p:tgtEl>
                                          <p:spTgt spid="12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0"/>
                                        </p:tgtEl>
                                        <p:attrNameLst>
                                          <p:attrName>style.visibility</p:attrName>
                                        </p:attrNameLst>
                                      </p:cBhvr>
                                      <p:to>
                                        <p:strVal val="visible"/>
                                      </p:to>
                                    </p:set>
                                    <p:anim calcmode="lin" valueType="num">
                                      <p:cBhvr additive="base">
                                        <p:cTn id="57" dur="500" fill="hold"/>
                                        <p:tgtEl>
                                          <p:spTgt spid="130"/>
                                        </p:tgtEl>
                                        <p:attrNameLst>
                                          <p:attrName>ppt_x</p:attrName>
                                        </p:attrNameLst>
                                      </p:cBhvr>
                                      <p:tavLst>
                                        <p:tav tm="0">
                                          <p:val>
                                            <p:strVal val="#ppt_x"/>
                                          </p:val>
                                        </p:tav>
                                        <p:tav tm="100000">
                                          <p:val>
                                            <p:strVal val="#ppt_x"/>
                                          </p:val>
                                        </p:tav>
                                      </p:tavLst>
                                    </p:anim>
                                    <p:anim calcmode="lin" valueType="num">
                                      <p:cBhvr additive="base">
                                        <p:cTn id="58" dur="500" fill="hold"/>
                                        <p:tgtEl>
                                          <p:spTgt spid="1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500" fill="hold"/>
                                        <p:tgtEl>
                                          <p:spTgt spid="67"/>
                                        </p:tgtEl>
                                        <p:attrNameLst>
                                          <p:attrName>ppt_x</p:attrName>
                                        </p:attrNameLst>
                                      </p:cBhvr>
                                      <p:tavLst>
                                        <p:tav tm="0">
                                          <p:val>
                                            <p:strVal val="#ppt_x"/>
                                          </p:val>
                                        </p:tav>
                                        <p:tav tm="100000">
                                          <p:val>
                                            <p:strVal val="#ppt_x"/>
                                          </p:val>
                                        </p:tav>
                                      </p:tavLst>
                                    </p:anim>
                                    <p:anim calcmode="lin" valueType="num">
                                      <p:cBhvr additive="base">
                                        <p:cTn id="6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22" grpId="0"/>
      <p:bldP spid="130"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34" name="Grupo 33">
            <a:extLst>
              <a:ext uri="{FF2B5EF4-FFF2-40B4-BE49-F238E27FC236}">
                <a16:creationId xmlns:a16="http://schemas.microsoft.com/office/drawing/2014/main" id="{D8BD0784-DA3E-09A0-D8F3-789A7BEE6E07}"/>
              </a:ext>
            </a:extLst>
          </p:cNvPr>
          <p:cNvGrpSpPr/>
          <p:nvPr/>
        </p:nvGrpSpPr>
        <p:grpSpPr>
          <a:xfrm>
            <a:off x="-23264" y="3389352"/>
            <a:ext cx="12215263" cy="3459631"/>
            <a:chOff x="-23264" y="3389352"/>
            <a:chExt cx="12215263" cy="3459631"/>
          </a:xfrm>
        </p:grpSpPr>
        <p:sp>
          <p:nvSpPr>
            <p:cNvPr id="69" name="Rectángulo 68">
              <a:extLst>
                <a:ext uri="{FF2B5EF4-FFF2-40B4-BE49-F238E27FC236}">
                  <a16:creationId xmlns:a16="http://schemas.microsoft.com/office/drawing/2014/main" id="{2731A594-24D9-2761-5684-6D411A01716D}"/>
                </a:ext>
              </a:extLst>
            </p:cNvPr>
            <p:cNvSpPr/>
            <p:nvPr/>
          </p:nvSpPr>
          <p:spPr>
            <a:xfrm>
              <a:off x="-23264" y="3389352"/>
              <a:ext cx="12215263" cy="3459631"/>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06428" y="6274656"/>
              <a:ext cx="2693198" cy="553998"/>
            </a:xfrm>
            <a:prstGeom prst="rect">
              <a:avLst/>
            </a:prstGeom>
          </p:spPr>
        </p:pic>
        <p:grpSp>
          <p:nvGrpSpPr>
            <p:cNvPr id="95" name="Grupo 94">
              <a:extLst>
                <a:ext uri="{FF2B5EF4-FFF2-40B4-BE49-F238E27FC236}">
                  <a16:creationId xmlns:a16="http://schemas.microsoft.com/office/drawing/2014/main" id="{7F3B2E4D-AD1D-7AD1-B66E-FEF4807FC4E3}"/>
                </a:ext>
              </a:extLst>
            </p:cNvPr>
            <p:cNvGrpSpPr/>
            <p:nvPr/>
          </p:nvGrpSpPr>
          <p:grpSpPr>
            <a:xfrm>
              <a:off x="213602" y="5035557"/>
              <a:ext cx="2263494" cy="818642"/>
              <a:chOff x="213602" y="4768857"/>
              <a:chExt cx="2263494" cy="818642"/>
            </a:xfrm>
          </p:grpSpPr>
          <p:sp>
            <p:nvSpPr>
              <p:cNvPr id="76" name="Google Shape;94;p4">
                <a:extLst>
                  <a:ext uri="{FF2B5EF4-FFF2-40B4-BE49-F238E27FC236}">
                    <a16:creationId xmlns:a16="http://schemas.microsoft.com/office/drawing/2014/main" id="{C07D639B-9AA4-AB37-3753-8D9C31988F48}"/>
                  </a:ext>
                </a:extLst>
              </p:cNvPr>
              <p:cNvSpPr txBox="1"/>
              <p:nvPr/>
            </p:nvSpPr>
            <p:spPr>
              <a:xfrm>
                <a:off x="1133449" y="4958782"/>
                <a:ext cx="1343647" cy="25239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Desafíos</a:t>
                </a:r>
              </a:p>
            </p:txBody>
          </p:sp>
          <p:sp>
            <p:nvSpPr>
              <p:cNvPr id="79" name="Rectángulo: esquinas redondeadas 78">
                <a:extLst>
                  <a:ext uri="{FF2B5EF4-FFF2-40B4-BE49-F238E27FC236}">
                    <a16:creationId xmlns:a16="http://schemas.microsoft.com/office/drawing/2014/main" id="{C2D95FD7-BC18-AAD5-EF24-AEC4C959A4F3}"/>
                  </a:ext>
                </a:extLst>
              </p:cNvPr>
              <p:cNvSpPr/>
              <p:nvPr/>
            </p:nvSpPr>
            <p:spPr>
              <a:xfrm>
                <a:off x="228358" y="4768857"/>
                <a:ext cx="818642" cy="818642"/>
              </a:xfrm>
              <a:prstGeom prst="roundRect">
                <a:avLst/>
              </a:prstGeom>
              <a:solidFill>
                <a:srgbClr val="00689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71" name="Grupo 70">
                <a:extLst>
                  <a:ext uri="{FF2B5EF4-FFF2-40B4-BE49-F238E27FC236}">
                    <a16:creationId xmlns:a16="http://schemas.microsoft.com/office/drawing/2014/main" id="{E6BD2C6E-F941-B4EF-E558-A4726A198802}"/>
                  </a:ext>
                </a:extLst>
              </p:cNvPr>
              <p:cNvGrpSpPr/>
              <p:nvPr/>
            </p:nvGrpSpPr>
            <p:grpSpPr>
              <a:xfrm>
                <a:off x="213602" y="4779156"/>
                <a:ext cx="834536" cy="726597"/>
                <a:chOff x="8201971" y="6989464"/>
                <a:chExt cx="1506811" cy="1311919"/>
              </a:xfrm>
              <a:solidFill>
                <a:schemeClr val="bg1"/>
              </a:solidFill>
            </p:grpSpPr>
            <p:pic>
              <p:nvPicPr>
                <p:cNvPr id="62" name="Gráfico 61" descr="Montañas">
                  <a:extLst>
                    <a:ext uri="{FF2B5EF4-FFF2-40B4-BE49-F238E27FC236}">
                      <a16:creationId xmlns:a16="http://schemas.microsoft.com/office/drawing/2014/main" id="{0DBC3111-164D-CAB2-7D41-EAF7B5639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6863" y="6989464"/>
                  <a:ext cx="1311919" cy="1311919"/>
                </a:xfrm>
                <a:prstGeom prst="rect">
                  <a:avLst/>
                </a:prstGeom>
              </p:spPr>
            </p:pic>
            <p:pic>
              <p:nvPicPr>
                <p:cNvPr id="64" name="Gráfico 63" descr="Ejecutar">
                  <a:extLst>
                    <a:ext uri="{FF2B5EF4-FFF2-40B4-BE49-F238E27FC236}">
                      <a16:creationId xmlns:a16="http://schemas.microsoft.com/office/drawing/2014/main" id="{B935DC4A-2C99-AB09-DA28-5A09F088FC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56725">
                  <a:off x="8201971" y="7394600"/>
                  <a:ext cx="526694" cy="526694"/>
                </a:xfrm>
                <a:prstGeom prst="rect">
                  <a:avLst/>
                </a:prstGeom>
              </p:spPr>
            </p:pic>
          </p:grpSp>
        </p:grpSp>
        <p:sp>
          <p:nvSpPr>
            <p:cNvPr id="97" name="CuadroTexto 96">
              <a:extLst>
                <a:ext uri="{FF2B5EF4-FFF2-40B4-BE49-F238E27FC236}">
                  <a16:creationId xmlns:a16="http://schemas.microsoft.com/office/drawing/2014/main" id="{3DE9E150-B7FA-4867-A588-10FFBA250AC2}"/>
                </a:ext>
              </a:extLst>
            </p:cNvPr>
            <p:cNvSpPr txBox="1"/>
            <p:nvPr/>
          </p:nvSpPr>
          <p:spPr>
            <a:xfrm>
              <a:off x="2887625" y="5014113"/>
              <a:ext cx="2461891" cy="707886"/>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Reducir la violencia y delincuencia en zonas urbanas y rurales. </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98" name="CuadroTexto 97">
              <a:extLst>
                <a:ext uri="{FF2B5EF4-FFF2-40B4-BE49-F238E27FC236}">
                  <a16:creationId xmlns:a16="http://schemas.microsoft.com/office/drawing/2014/main" id="{C148A62B-ACD1-B7AE-D88D-A207CDB6AA67}"/>
                </a:ext>
              </a:extLst>
            </p:cNvPr>
            <p:cNvSpPr txBox="1"/>
            <p:nvPr/>
          </p:nvSpPr>
          <p:spPr>
            <a:xfrm>
              <a:off x="5958057" y="5014113"/>
              <a:ext cx="2461891" cy="707886"/>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Combatir la corrupción para promover la transparencia y la rendición de cuentas.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108" name="CuadroTexto 107">
              <a:extLst>
                <a:ext uri="{FF2B5EF4-FFF2-40B4-BE49-F238E27FC236}">
                  <a16:creationId xmlns:a16="http://schemas.microsoft.com/office/drawing/2014/main" id="{BFC12847-AEEC-335B-DBB3-EF09D0C6F470}"/>
                </a:ext>
              </a:extLst>
            </p:cNvPr>
            <p:cNvSpPr txBox="1"/>
            <p:nvPr/>
          </p:nvSpPr>
          <p:spPr>
            <a:xfrm>
              <a:off x="9075028" y="5014113"/>
              <a:ext cx="2806462" cy="913070"/>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Fortalecer las instituciones gubernamentales que puedan garantizar la paz, la justicia y el desarrollo sostenible a largo plazo.</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cxnSp>
          <p:nvCxnSpPr>
            <p:cNvPr id="121" name="Conector recto 120">
              <a:extLst>
                <a:ext uri="{FF2B5EF4-FFF2-40B4-BE49-F238E27FC236}">
                  <a16:creationId xmlns:a16="http://schemas.microsoft.com/office/drawing/2014/main" id="{2E1D1E7D-A324-F2F8-ADEA-E234F2D9F927}"/>
                </a:ext>
              </a:extLst>
            </p:cNvPr>
            <p:cNvCxnSpPr>
              <a:cxnSpLocks/>
            </p:cNvCxnSpPr>
            <p:nvPr/>
          </p:nvCxnSpPr>
          <p:spPr>
            <a:xfrm>
              <a:off x="5684230"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6AD64F3E-879E-A06D-E376-323195D24542}"/>
                </a:ext>
              </a:extLst>
            </p:cNvPr>
            <p:cNvCxnSpPr>
              <a:cxnSpLocks/>
            </p:cNvCxnSpPr>
            <p:nvPr/>
          </p:nvCxnSpPr>
          <p:spPr>
            <a:xfrm>
              <a:off x="8759834"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8" name="Rectángulo 67">
            <a:extLst>
              <a:ext uri="{FF2B5EF4-FFF2-40B4-BE49-F238E27FC236}">
                <a16:creationId xmlns:a16="http://schemas.microsoft.com/office/drawing/2014/main" id="{09B6A8A7-E9CC-0A62-27EC-F1C82A4993BD}"/>
              </a:ext>
            </a:extLst>
          </p:cNvPr>
          <p:cNvSpPr/>
          <p:nvPr/>
        </p:nvSpPr>
        <p:spPr>
          <a:xfrm>
            <a:off x="-23264" y="-15325"/>
            <a:ext cx="12215263" cy="4657489"/>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CuadroTexto 25">
            <a:extLst>
              <a:ext uri="{FF2B5EF4-FFF2-40B4-BE49-F238E27FC236}">
                <a16:creationId xmlns:a16="http://schemas.microsoft.com/office/drawing/2014/main" id="{59827AA8-A21E-0766-F208-31908FC1895A}"/>
              </a:ext>
            </a:extLst>
          </p:cNvPr>
          <p:cNvSpPr txBox="1"/>
          <p:nvPr/>
        </p:nvSpPr>
        <p:spPr>
          <a:xfrm>
            <a:off x="36563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grpSp>
        <p:nvGrpSpPr>
          <p:cNvPr id="73" name="Grupo 72">
            <a:extLst>
              <a:ext uri="{FF2B5EF4-FFF2-40B4-BE49-F238E27FC236}">
                <a16:creationId xmlns:a16="http://schemas.microsoft.com/office/drawing/2014/main" id="{194D74B9-5E21-6FD5-5B54-953673C29CB4}"/>
              </a:ext>
            </a:extLst>
          </p:cNvPr>
          <p:cNvGrpSpPr/>
          <p:nvPr/>
        </p:nvGrpSpPr>
        <p:grpSpPr>
          <a:xfrm>
            <a:off x="228358" y="2189626"/>
            <a:ext cx="2929978" cy="818642"/>
            <a:chOff x="310246" y="2189626"/>
            <a:chExt cx="2929978" cy="818642"/>
          </a:xfrm>
        </p:grpSpPr>
        <p:sp>
          <p:nvSpPr>
            <p:cNvPr id="22" name="Google Shape;94;p4">
              <a:extLst>
                <a:ext uri="{FF2B5EF4-FFF2-40B4-BE49-F238E27FC236}">
                  <a16:creationId xmlns:a16="http://schemas.microsoft.com/office/drawing/2014/main" id="{2D94B607-6625-B49D-0DF3-E1BD339F8D73}"/>
                </a:ext>
              </a:extLst>
            </p:cNvPr>
            <p:cNvSpPr txBox="1"/>
            <p:nvPr/>
          </p:nvSpPr>
          <p:spPr>
            <a:xfrm>
              <a:off x="1215337" y="2379551"/>
              <a:ext cx="2024887" cy="483225"/>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Acciones </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destacadas</a:t>
              </a:r>
            </a:p>
          </p:txBody>
        </p:sp>
        <p:sp>
          <p:nvSpPr>
            <p:cNvPr id="72" name="Rectángulo: esquinas redondeadas 71">
              <a:extLst>
                <a:ext uri="{FF2B5EF4-FFF2-40B4-BE49-F238E27FC236}">
                  <a16:creationId xmlns:a16="http://schemas.microsoft.com/office/drawing/2014/main" id="{BF3E0AB1-AA73-AE67-9758-2B998D44E9B2}"/>
                </a:ext>
              </a:extLst>
            </p:cNvPr>
            <p:cNvSpPr/>
            <p:nvPr/>
          </p:nvSpPr>
          <p:spPr>
            <a:xfrm>
              <a:off x="310246" y="2189626"/>
              <a:ext cx="818642" cy="818642"/>
            </a:xfrm>
            <a:prstGeom prst="roundRect">
              <a:avLst/>
            </a:prstGeom>
            <a:solidFill>
              <a:srgbClr val="00689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1" name="Gráfico 30" descr="Diana">
              <a:extLst>
                <a:ext uri="{FF2B5EF4-FFF2-40B4-BE49-F238E27FC236}">
                  <a16:creationId xmlns:a16="http://schemas.microsoft.com/office/drawing/2014/main" id="{203A32A3-287C-E142-705E-5E182D6223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0443" y="2249805"/>
              <a:ext cx="698247" cy="698247"/>
            </a:xfrm>
            <a:prstGeom prst="rect">
              <a:avLst/>
            </a:prstGeom>
          </p:spPr>
        </p:pic>
      </p:grpSp>
      <p:grpSp>
        <p:nvGrpSpPr>
          <p:cNvPr id="2" name="Grupo 1">
            <a:extLst>
              <a:ext uri="{FF2B5EF4-FFF2-40B4-BE49-F238E27FC236}">
                <a16:creationId xmlns:a16="http://schemas.microsoft.com/office/drawing/2014/main" id="{DA0D4BC3-8EA1-6794-36CA-587A692FAB49}"/>
              </a:ext>
            </a:extLst>
          </p:cNvPr>
          <p:cNvGrpSpPr/>
          <p:nvPr/>
        </p:nvGrpSpPr>
        <p:grpSpPr>
          <a:xfrm>
            <a:off x="921428" y="-15324"/>
            <a:ext cx="11270572" cy="1483125"/>
            <a:chOff x="940478" y="-15324"/>
            <a:chExt cx="11270572" cy="1483126"/>
          </a:xfrm>
          <a:solidFill>
            <a:srgbClr val="00689D"/>
          </a:solidFill>
        </p:grpSpPr>
        <p:sp>
          <p:nvSpPr>
            <p:cNvPr id="6" name="Rectángulo 5">
              <a:extLst>
                <a:ext uri="{FF2B5EF4-FFF2-40B4-BE49-F238E27FC236}">
                  <a16:creationId xmlns:a16="http://schemas.microsoft.com/office/drawing/2014/main" id="{5DC9EC10-1B61-89BA-42E7-83A4A2950FDE}"/>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Luna 13">
              <a:extLst>
                <a:ext uri="{FF2B5EF4-FFF2-40B4-BE49-F238E27FC236}">
                  <a16:creationId xmlns:a16="http://schemas.microsoft.com/office/drawing/2014/main" id="{BA7F27BA-1DC8-017D-49D2-AA2F1EA64674}"/>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5" name="Google Shape;62;p14">
            <a:extLst>
              <a:ext uri="{FF2B5EF4-FFF2-40B4-BE49-F238E27FC236}">
                <a16:creationId xmlns:a16="http://schemas.microsoft.com/office/drawing/2014/main" id="{20CF7FE0-605E-5F2D-F999-66BC4C8C6D07}"/>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Acciones y desafíos</a:t>
            </a:r>
          </a:p>
        </p:txBody>
      </p:sp>
      <p:pic>
        <p:nvPicPr>
          <p:cNvPr id="16" name="Imagen 15">
            <a:extLst>
              <a:ext uri="{FF2B5EF4-FFF2-40B4-BE49-F238E27FC236}">
                <a16:creationId xmlns:a16="http://schemas.microsoft.com/office/drawing/2014/main" id="{00B3D038-9604-D1D4-1012-89DD52C5DA2B}"/>
              </a:ext>
            </a:extLst>
          </p:cNvPr>
          <p:cNvPicPr>
            <a:picLocks noChangeAspect="1"/>
          </p:cNvPicPr>
          <p:nvPr/>
        </p:nvPicPr>
        <p:blipFill rotWithShape="1">
          <a:blip r:embed="rId10">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pic>
        <p:nvPicPr>
          <p:cNvPr id="17" name="Imagen 16">
            <a:extLst>
              <a:ext uri="{FF2B5EF4-FFF2-40B4-BE49-F238E27FC236}">
                <a16:creationId xmlns:a16="http://schemas.microsoft.com/office/drawing/2014/main" id="{15C92C30-8DAA-CD71-ACC3-E3680E593A64}"/>
              </a:ext>
            </a:extLst>
          </p:cNvPr>
          <p:cNvPicPr>
            <a:picLocks noChangeAspect="1"/>
          </p:cNvPicPr>
          <p:nvPr/>
        </p:nvPicPr>
        <p:blipFill>
          <a:blip r:embed="rId11"/>
          <a:stretch>
            <a:fillRect/>
          </a:stretch>
        </p:blipFill>
        <p:spPr>
          <a:xfrm>
            <a:off x="-22625" y="-20563"/>
            <a:ext cx="1634400" cy="1634400"/>
          </a:xfrm>
          <a:prstGeom prst="rect">
            <a:avLst/>
          </a:prstGeom>
          <a:effectLst>
            <a:outerShdw blurRad="177800" dist="38100" dir="2700000" algn="ctr" rotWithShape="0">
              <a:srgbClr val="000000">
                <a:alpha val="40000"/>
              </a:srgbClr>
            </a:outerShdw>
          </a:effectLst>
        </p:spPr>
      </p:pic>
      <p:grpSp>
        <p:nvGrpSpPr>
          <p:cNvPr id="28" name="Grupo 27">
            <a:extLst>
              <a:ext uri="{FF2B5EF4-FFF2-40B4-BE49-F238E27FC236}">
                <a16:creationId xmlns:a16="http://schemas.microsoft.com/office/drawing/2014/main" id="{1D3407CD-270F-F4CD-1E46-E12573B75DB9}"/>
              </a:ext>
            </a:extLst>
          </p:cNvPr>
          <p:cNvGrpSpPr/>
          <p:nvPr/>
        </p:nvGrpSpPr>
        <p:grpSpPr>
          <a:xfrm>
            <a:off x="2465135" y="1593172"/>
            <a:ext cx="3065894" cy="2715645"/>
            <a:chOff x="2465135" y="1593172"/>
            <a:chExt cx="3065894" cy="2715645"/>
          </a:xfrm>
        </p:grpSpPr>
        <p:sp>
          <p:nvSpPr>
            <p:cNvPr id="123" name="Rectángulo: esquinas redondeadas 122">
              <a:extLst>
                <a:ext uri="{FF2B5EF4-FFF2-40B4-BE49-F238E27FC236}">
                  <a16:creationId xmlns:a16="http://schemas.microsoft.com/office/drawing/2014/main" id="{410DD1F6-149A-5534-E681-9BFD9739CBA9}"/>
                </a:ext>
              </a:extLst>
            </p:cNvPr>
            <p:cNvSpPr/>
            <p:nvPr/>
          </p:nvSpPr>
          <p:spPr>
            <a:xfrm>
              <a:off x="2465140" y="1593172"/>
              <a:ext cx="3065889" cy="2715645"/>
            </a:xfrm>
            <a:prstGeom prst="roundRect">
              <a:avLst/>
            </a:prstGeom>
            <a:solidFill>
              <a:schemeClr val="lt1"/>
            </a:solidFill>
            <a:ln>
              <a:noFill/>
            </a:ln>
            <a:effectLst>
              <a:outerShdw blurRad="165100" sx="102000" sy="102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CuadroTexto 32">
              <a:extLst>
                <a:ext uri="{FF2B5EF4-FFF2-40B4-BE49-F238E27FC236}">
                  <a16:creationId xmlns:a16="http://schemas.microsoft.com/office/drawing/2014/main" id="{E762E034-DF14-669A-689F-DBD7A5B89EBC}"/>
                </a:ext>
              </a:extLst>
            </p:cNvPr>
            <p:cNvSpPr txBox="1"/>
            <p:nvPr/>
          </p:nvSpPr>
          <p:spPr>
            <a:xfrm>
              <a:off x="2585341" y="1938664"/>
              <a:ext cx="2812301" cy="810478"/>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Fortalecimiento de programas y planes de seguridad ciudadana integral de prevención de la violencia y el crimen.</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12" name="Imagen 11">
              <a:extLst>
                <a:ext uri="{FF2B5EF4-FFF2-40B4-BE49-F238E27FC236}">
                  <a16:creationId xmlns:a16="http://schemas.microsoft.com/office/drawing/2014/main" id="{5153A638-1342-D541-FD78-AFE8FA75658F}"/>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8000"/>
                      </a14:imgEffect>
                    </a14:imgLayer>
                  </a14:imgProps>
                </a:ext>
              </a:extLst>
            </a:blip>
            <a:srcRect l="1018" t="10999" r="1109" b="17766"/>
            <a:stretch>
              <a:fillRect/>
            </a:stretch>
          </p:blipFill>
          <p:spPr>
            <a:xfrm>
              <a:off x="2465135" y="2987407"/>
              <a:ext cx="3065889"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grpSp>
        <p:nvGrpSpPr>
          <p:cNvPr id="29" name="Grupo 28">
            <a:extLst>
              <a:ext uri="{FF2B5EF4-FFF2-40B4-BE49-F238E27FC236}">
                <a16:creationId xmlns:a16="http://schemas.microsoft.com/office/drawing/2014/main" id="{527498EA-76FA-CA9F-C046-C509B9C54F7E}"/>
              </a:ext>
            </a:extLst>
          </p:cNvPr>
          <p:cNvGrpSpPr/>
          <p:nvPr/>
        </p:nvGrpSpPr>
        <p:grpSpPr>
          <a:xfrm>
            <a:off x="5701456" y="1593172"/>
            <a:ext cx="3073545" cy="2715645"/>
            <a:chOff x="5701455" y="1593172"/>
            <a:chExt cx="3073545" cy="2715645"/>
          </a:xfrm>
        </p:grpSpPr>
        <p:sp>
          <p:nvSpPr>
            <p:cNvPr id="124" name="Rectángulo: esquinas redondeadas 123">
              <a:extLst>
                <a:ext uri="{FF2B5EF4-FFF2-40B4-BE49-F238E27FC236}">
                  <a16:creationId xmlns:a16="http://schemas.microsoft.com/office/drawing/2014/main" id="{40BC55EF-BDBF-8D11-3160-8383299EE528}"/>
                </a:ext>
              </a:extLst>
            </p:cNvPr>
            <p:cNvSpPr/>
            <p:nvPr/>
          </p:nvSpPr>
          <p:spPr>
            <a:xfrm>
              <a:off x="5701456" y="1593172"/>
              <a:ext cx="3065889" cy="2715645"/>
            </a:xfrm>
            <a:prstGeom prst="roundRect">
              <a:avLst/>
            </a:prstGeom>
            <a:solidFill>
              <a:schemeClr val="lt1"/>
            </a:solidFill>
            <a:ln>
              <a:noFill/>
            </a:ln>
            <a:effectLst>
              <a:outerShdw blurRad="165100" sx="102000" sy="102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CuadroTexto 129">
              <a:extLst>
                <a:ext uri="{FF2B5EF4-FFF2-40B4-BE49-F238E27FC236}">
                  <a16:creationId xmlns:a16="http://schemas.microsoft.com/office/drawing/2014/main" id="{EABCDD30-CCE1-F73B-9025-243C0D286CF7}"/>
                </a:ext>
              </a:extLst>
            </p:cNvPr>
            <p:cNvSpPr txBox="1"/>
            <p:nvPr/>
          </p:nvSpPr>
          <p:spPr>
            <a:xfrm>
              <a:off x="5798416" y="3347976"/>
              <a:ext cx="2812301" cy="451406"/>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Combatir la corrupción a través de procesos de selección de jueces.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20" name="Imagen 19">
              <a:extLst>
                <a:ext uri="{FF2B5EF4-FFF2-40B4-BE49-F238E27FC236}">
                  <a16:creationId xmlns:a16="http://schemas.microsoft.com/office/drawing/2014/main" id="{09C2EE13-C73C-C513-09AF-C133C4A73A20}"/>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5000"/>
                      </a14:imgEffect>
                    </a14:imgLayer>
                  </a14:imgProps>
                </a:ext>
              </a:extLst>
            </a:blip>
            <a:srcRect l="1181" t="11687" r="2914" b="15727"/>
            <a:stretch>
              <a:fillRect/>
            </a:stretch>
          </p:blipFill>
          <p:spPr>
            <a:xfrm>
              <a:off x="5701455" y="1593172"/>
              <a:ext cx="3073545" cy="1308482"/>
            </a:xfrm>
            <a:custGeom>
              <a:avLst/>
              <a:gdLst>
                <a:gd name="connsiteX0" fmla="*/ 408691 w 3055635"/>
                <a:gd name="connsiteY0" fmla="*/ 0 h 1308482"/>
                <a:gd name="connsiteX1" fmla="*/ 2646944 w 3055635"/>
                <a:gd name="connsiteY1" fmla="*/ 0 h 1308482"/>
                <a:gd name="connsiteX2" fmla="*/ 3055635 w 3055635"/>
                <a:gd name="connsiteY2" fmla="*/ 408691 h 1308482"/>
                <a:gd name="connsiteX3" fmla="*/ 3055635 w 3055635"/>
                <a:gd name="connsiteY3" fmla="*/ 1308482 h 1308482"/>
                <a:gd name="connsiteX4" fmla="*/ 0 w 3055635"/>
                <a:gd name="connsiteY4" fmla="*/ 1308482 h 1308482"/>
                <a:gd name="connsiteX5" fmla="*/ 0 w 3055635"/>
                <a:gd name="connsiteY5" fmla="*/ 408691 h 1308482"/>
                <a:gd name="connsiteX6" fmla="*/ 408691 w 3055635"/>
                <a:gd name="connsiteY6" fmla="*/ 0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5635" h="1308482">
                  <a:moveTo>
                    <a:pt x="408691" y="0"/>
                  </a:moveTo>
                  <a:lnTo>
                    <a:pt x="2646944" y="0"/>
                  </a:lnTo>
                  <a:cubicBezTo>
                    <a:pt x="2872658" y="0"/>
                    <a:pt x="3055635" y="182977"/>
                    <a:pt x="3055635" y="408691"/>
                  </a:cubicBezTo>
                  <a:lnTo>
                    <a:pt x="3055635" y="1308482"/>
                  </a:lnTo>
                  <a:lnTo>
                    <a:pt x="0" y="1308482"/>
                  </a:lnTo>
                  <a:lnTo>
                    <a:pt x="0" y="408691"/>
                  </a:lnTo>
                  <a:cubicBezTo>
                    <a:pt x="0" y="182977"/>
                    <a:pt x="182977" y="0"/>
                    <a:pt x="408691" y="0"/>
                  </a:cubicBezTo>
                  <a:close/>
                </a:path>
              </a:pathLst>
            </a:custGeom>
          </p:spPr>
        </p:pic>
      </p:grpSp>
      <p:grpSp>
        <p:nvGrpSpPr>
          <p:cNvPr id="32" name="Grupo 31">
            <a:extLst>
              <a:ext uri="{FF2B5EF4-FFF2-40B4-BE49-F238E27FC236}">
                <a16:creationId xmlns:a16="http://schemas.microsoft.com/office/drawing/2014/main" id="{763C7509-8091-C5DA-3B39-9D92836E2E69}"/>
              </a:ext>
            </a:extLst>
          </p:cNvPr>
          <p:cNvGrpSpPr/>
          <p:nvPr/>
        </p:nvGrpSpPr>
        <p:grpSpPr>
          <a:xfrm>
            <a:off x="8937772" y="1593172"/>
            <a:ext cx="3073545" cy="2715645"/>
            <a:chOff x="8937772" y="1593172"/>
            <a:chExt cx="3073545" cy="2715645"/>
          </a:xfrm>
        </p:grpSpPr>
        <p:sp>
          <p:nvSpPr>
            <p:cNvPr id="125" name="Rectángulo: esquinas redondeadas 124">
              <a:extLst>
                <a:ext uri="{FF2B5EF4-FFF2-40B4-BE49-F238E27FC236}">
                  <a16:creationId xmlns:a16="http://schemas.microsoft.com/office/drawing/2014/main" id="{48C1FEE0-FCB4-80A1-6F00-6C85D45319E1}"/>
                </a:ext>
              </a:extLst>
            </p:cNvPr>
            <p:cNvSpPr/>
            <p:nvPr/>
          </p:nvSpPr>
          <p:spPr>
            <a:xfrm>
              <a:off x="8945428" y="1593172"/>
              <a:ext cx="3065889" cy="2715645"/>
            </a:xfrm>
            <a:prstGeom prst="roundRect">
              <a:avLst/>
            </a:prstGeom>
            <a:solidFill>
              <a:schemeClr val="lt1"/>
            </a:solidFill>
            <a:ln>
              <a:noFill/>
            </a:ln>
            <a:effectLst>
              <a:outerShdw blurRad="165100" sx="102000" sy="102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CuadroTexto 130">
              <a:extLst>
                <a:ext uri="{FF2B5EF4-FFF2-40B4-BE49-F238E27FC236}">
                  <a16:creationId xmlns:a16="http://schemas.microsoft.com/office/drawing/2014/main" id="{2E08D6CC-8898-2DF4-B356-5264F1BA6EB9}"/>
                </a:ext>
              </a:extLst>
            </p:cNvPr>
            <p:cNvSpPr txBox="1"/>
            <p:nvPr/>
          </p:nvSpPr>
          <p:spPr>
            <a:xfrm>
              <a:off x="9069190" y="1896876"/>
              <a:ext cx="2812301" cy="810478"/>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err="1">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Impul</a:t>
              </a: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so del gobierno abierto como parte de la gestión de las diferentes entidades públicas para promover la transparencia y rendición de cuentas.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25" name="Imagen 24">
              <a:extLst>
                <a:ext uri="{FF2B5EF4-FFF2-40B4-BE49-F238E27FC236}">
                  <a16:creationId xmlns:a16="http://schemas.microsoft.com/office/drawing/2014/main" id="{70B81A55-DFE4-AD1D-AA3A-88A29C0EC2C5}"/>
                </a:ext>
              </a:extLst>
            </p:cNvPr>
            <p:cNvPicPr>
              <a:picLocks noChangeAspect="1"/>
            </p:cNvPicPr>
            <p:nvPr/>
          </p:nvPicPr>
          <p:blipFill>
            <a:blip r:embed="rId16"/>
            <a:srcRect r="19110" b="12790"/>
            <a:stretch>
              <a:fillRect/>
            </a:stretch>
          </p:blipFill>
          <p:spPr>
            <a:xfrm>
              <a:off x="8937772" y="3000334"/>
              <a:ext cx="3073545"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pic>
        <p:nvPicPr>
          <p:cNvPr id="47" name="Imagen 46">
            <a:extLst>
              <a:ext uri="{FF2B5EF4-FFF2-40B4-BE49-F238E27FC236}">
                <a16:creationId xmlns:a16="http://schemas.microsoft.com/office/drawing/2014/main" id="{57B989CE-013A-4CE4-8880-AB883E64715E}"/>
              </a:ext>
            </a:extLst>
          </p:cNvPr>
          <p:cNvPicPr>
            <a:picLocks noChangeAspect="1"/>
          </p:cNvPicPr>
          <p:nvPr/>
        </p:nvPicPr>
        <p:blipFill rotWithShape="1">
          <a:blip r:embed="rId17"/>
          <a:srcRect t="10946" b="21705"/>
          <a:stretch/>
        </p:blipFill>
        <p:spPr>
          <a:xfrm>
            <a:off x="6731536" y="767028"/>
            <a:ext cx="2181600" cy="661926"/>
          </a:xfrm>
          <a:prstGeom prst="rect">
            <a:avLst/>
          </a:prstGeom>
        </p:spPr>
      </p:pic>
    </p:spTree>
    <p:extLst>
      <p:ext uri="{BB962C8B-B14F-4D97-AF65-F5344CB8AC3E}">
        <p14:creationId xmlns:p14="http://schemas.microsoft.com/office/powerpoint/2010/main" val="34975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1500" fill="hold"/>
                                        <p:tgtEl>
                                          <p:spTgt spid="34"/>
                                        </p:tgtEl>
                                        <p:attrNameLst>
                                          <p:attrName>ppt_x</p:attrName>
                                        </p:attrNameLst>
                                      </p:cBhvr>
                                      <p:tavLst>
                                        <p:tav tm="0">
                                          <p:val>
                                            <p:strVal val="#ppt_x"/>
                                          </p:val>
                                        </p:tav>
                                        <p:tav tm="100000">
                                          <p:val>
                                            <p:strVal val="#ppt_x"/>
                                          </p:val>
                                        </p:tav>
                                      </p:tavLst>
                                    </p:anim>
                                    <p:anim calcmode="lin" valueType="num">
                                      <p:cBhvr additive="base">
                                        <p:cTn id="22" dur="1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14" name="Grupo 13">
            <a:extLst>
              <a:ext uri="{FF2B5EF4-FFF2-40B4-BE49-F238E27FC236}">
                <a16:creationId xmlns:a16="http://schemas.microsoft.com/office/drawing/2014/main" id="{98EE0A17-27C5-E2DA-C832-87EDCAD32824}"/>
              </a:ext>
            </a:extLst>
          </p:cNvPr>
          <p:cNvGrpSpPr/>
          <p:nvPr/>
        </p:nvGrpSpPr>
        <p:grpSpPr>
          <a:xfrm>
            <a:off x="-23264" y="4038980"/>
            <a:ext cx="12215263" cy="2819020"/>
            <a:chOff x="-23264" y="4038980"/>
            <a:chExt cx="12215263" cy="2819020"/>
          </a:xfrm>
        </p:grpSpPr>
        <p:sp>
          <p:nvSpPr>
            <p:cNvPr id="70" name="Rectángulo 69">
              <a:extLst>
                <a:ext uri="{FF2B5EF4-FFF2-40B4-BE49-F238E27FC236}">
                  <a16:creationId xmlns:a16="http://schemas.microsoft.com/office/drawing/2014/main" id="{0D0630B3-459E-3928-0B53-EC3B4E7B0FF2}"/>
                </a:ext>
              </a:extLst>
            </p:cNvPr>
            <p:cNvSpPr/>
            <p:nvPr/>
          </p:nvSpPr>
          <p:spPr>
            <a:xfrm>
              <a:off x="-23264" y="4038980"/>
              <a:ext cx="12215263" cy="2819020"/>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9" name="Grupo 8">
              <a:extLst>
                <a:ext uri="{FF2B5EF4-FFF2-40B4-BE49-F238E27FC236}">
                  <a16:creationId xmlns:a16="http://schemas.microsoft.com/office/drawing/2014/main" id="{E365740B-72D2-31E6-2828-FF3FE2EAF7A0}"/>
                </a:ext>
              </a:extLst>
            </p:cNvPr>
            <p:cNvGrpSpPr/>
            <p:nvPr/>
          </p:nvGrpSpPr>
          <p:grpSpPr>
            <a:xfrm>
              <a:off x="-23264" y="5397416"/>
              <a:ext cx="7827913" cy="1181086"/>
              <a:chOff x="-23264" y="5397416"/>
              <a:chExt cx="7827913" cy="1181086"/>
            </a:xfrm>
          </p:grpSpPr>
          <p:sp>
            <p:nvSpPr>
              <p:cNvPr id="306" name="Rectángulo: esquinas superiores redondeadas 305">
                <a:extLst>
                  <a:ext uri="{FF2B5EF4-FFF2-40B4-BE49-F238E27FC236}">
                    <a16:creationId xmlns:a16="http://schemas.microsoft.com/office/drawing/2014/main" id="{BC1CA0E9-5F7F-7982-6E34-7312F8EB6A88}"/>
                  </a:ext>
                </a:extLst>
              </p:cNvPr>
              <p:cNvSpPr/>
              <p:nvPr/>
            </p:nvSpPr>
            <p:spPr>
              <a:xfrm rot="5400000">
                <a:off x="150782" y="5251021"/>
                <a:ext cx="1153435" cy="1501527"/>
              </a:xfrm>
              <a:prstGeom prst="round2SameRect">
                <a:avLst/>
              </a:prstGeom>
              <a:solidFill>
                <a:srgbClr val="19486A"/>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7" name="Google Shape;94;p4">
                <a:extLst>
                  <a:ext uri="{FF2B5EF4-FFF2-40B4-BE49-F238E27FC236}">
                    <a16:creationId xmlns:a16="http://schemas.microsoft.com/office/drawing/2014/main" id="{8B2DAC56-5BD3-9D0F-1B65-7F1FC2BEBF59}"/>
                  </a:ext>
                </a:extLst>
              </p:cNvPr>
              <p:cNvSpPr txBox="1"/>
              <p:nvPr/>
            </p:nvSpPr>
            <p:spPr>
              <a:xfrm>
                <a:off x="58655" y="5624671"/>
                <a:ext cx="1311680" cy="714058"/>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FFFFFF"/>
                    </a:solidFill>
                    <a:effectLst/>
                    <a:uLnTx/>
                    <a:uFillTx/>
                    <a:latin typeface="Barlow Condensed"/>
                    <a:cs typeface="Arial"/>
                    <a:sym typeface="Barlow Condensed"/>
                  </a:rPr>
                  <a:t>Proporción de personas que usan internet</a:t>
                </a:r>
                <a:endPar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endParaRPr>
              </a:p>
            </p:txBody>
          </p:sp>
          <p:grpSp>
            <p:nvGrpSpPr>
              <p:cNvPr id="236" name="Grupo 235">
                <a:extLst>
                  <a:ext uri="{FF2B5EF4-FFF2-40B4-BE49-F238E27FC236}">
                    <a16:creationId xmlns:a16="http://schemas.microsoft.com/office/drawing/2014/main" id="{FBAD85F8-BD8B-4498-9C30-04EA4F0DC6A5}"/>
                  </a:ext>
                </a:extLst>
              </p:cNvPr>
              <p:cNvGrpSpPr/>
              <p:nvPr/>
            </p:nvGrpSpPr>
            <p:grpSpPr>
              <a:xfrm>
                <a:off x="1663216" y="5972977"/>
                <a:ext cx="1770370" cy="434027"/>
                <a:chOff x="1663216" y="1749570"/>
                <a:chExt cx="1770370" cy="434027"/>
              </a:xfrm>
            </p:grpSpPr>
            <p:sp>
              <p:nvSpPr>
                <p:cNvPr id="237" name="Rectángulo: esquinas redondeadas 236">
                  <a:extLst>
                    <a:ext uri="{FF2B5EF4-FFF2-40B4-BE49-F238E27FC236}">
                      <a16:creationId xmlns:a16="http://schemas.microsoft.com/office/drawing/2014/main" id="{B97F1847-1C1B-4ED5-A8B4-2DFB2C3544FD}"/>
                    </a:ext>
                  </a:extLst>
                </p:cNvPr>
                <p:cNvSpPr/>
                <p:nvPr/>
              </p:nvSpPr>
              <p:spPr>
                <a:xfrm>
                  <a:off x="1663216" y="1749570"/>
                  <a:ext cx="1770370" cy="434027"/>
                </a:xfrm>
                <a:prstGeom prst="round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8" name="Google Shape;92;p4">
                  <a:extLst>
                    <a:ext uri="{FF2B5EF4-FFF2-40B4-BE49-F238E27FC236}">
                      <a16:creationId xmlns:a16="http://schemas.microsoft.com/office/drawing/2014/main" id="{3CF5FE6B-045B-4E03-8D00-20CB25466426}"/>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69,72%</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39" name="Rectángulo: esquinas superiores redondeadas 238">
                  <a:extLst>
                    <a:ext uri="{FF2B5EF4-FFF2-40B4-BE49-F238E27FC236}">
                      <a16:creationId xmlns:a16="http://schemas.microsoft.com/office/drawing/2014/main" id="{FF6FB545-6250-491A-98E7-BCC2F302D955}"/>
                    </a:ext>
                  </a:extLst>
                </p:cNvPr>
                <p:cNvSpPr/>
                <p:nvPr/>
              </p:nvSpPr>
              <p:spPr>
                <a:xfrm rot="16200000">
                  <a:off x="1863964" y="1558491"/>
                  <a:ext cx="424357" cy="825854"/>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40" name="Gráfico 239" descr="Calendario giratorio">
                  <a:extLst>
                    <a:ext uri="{FF2B5EF4-FFF2-40B4-BE49-F238E27FC236}">
                      <a16:creationId xmlns:a16="http://schemas.microsoft.com/office/drawing/2014/main" id="{78DAD485-CDF0-4758-84B4-0C8E4C8406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241" name="Google Shape;92;p4">
                  <a:extLst>
                    <a:ext uri="{FF2B5EF4-FFF2-40B4-BE49-F238E27FC236}">
                      <a16:creationId xmlns:a16="http://schemas.microsoft.com/office/drawing/2014/main" id="{81D80359-60C4-414A-A06C-6F897635B569}"/>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2022</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42" name="Grupo 241">
                <a:extLst>
                  <a:ext uri="{FF2B5EF4-FFF2-40B4-BE49-F238E27FC236}">
                    <a16:creationId xmlns:a16="http://schemas.microsoft.com/office/drawing/2014/main" id="{5EB3EF1C-FE89-439F-A654-353257A161BC}"/>
                  </a:ext>
                </a:extLst>
              </p:cNvPr>
              <p:cNvGrpSpPr/>
              <p:nvPr/>
            </p:nvGrpSpPr>
            <p:grpSpPr>
              <a:xfrm>
                <a:off x="3768179" y="5398042"/>
                <a:ext cx="4036470" cy="434027"/>
                <a:chOff x="3768179" y="1544793"/>
                <a:chExt cx="4036470" cy="434027"/>
              </a:xfrm>
            </p:grpSpPr>
            <p:grpSp>
              <p:nvGrpSpPr>
                <p:cNvPr id="243" name="Grupo 242">
                  <a:extLst>
                    <a:ext uri="{FF2B5EF4-FFF2-40B4-BE49-F238E27FC236}">
                      <a16:creationId xmlns:a16="http://schemas.microsoft.com/office/drawing/2014/main" id="{B002B52B-F054-4309-96A1-690EC99B05A9}"/>
                    </a:ext>
                  </a:extLst>
                </p:cNvPr>
                <p:cNvGrpSpPr/>
                <p:nvPr/>
              </p:nvGrpSpPr>
              <p:grpSpPr>
                <a:xfrm>
                  <a:off x="3768179" y="1544793"/>
                  <a:ext cx="2018404" cy="434027"/>
                  <a:chOff x="4203068" y="1542937"/>
                  <a:chExt cx="2018404" cy="434027"/>
                </a:xfrm>
              </p:grpSpPr>
              <p:sp>
                <p:nvSpPr>
                  <p:cNvPr id="249" name="Rectángulo: esquinas redondeadas 248">
                    <a:extLst>
                      <a:ext uri="{FF2B5EF4-FFF2-40B4-BE49-F238E27FC236}">
                        <a16:creationId xmlns:a16="http://schemas.microsoft.com/office/drawing/2014/main" id="{398B3A96-6D32-4489-B6D8-9F3D18858A82}"/>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0" name="Google Shape;92;p4">
                    <a:extLst>
                      <a:ext uri="{FF2B5EF4-FFF2-40B4-BE49-F238E27FC236}">
                        <a16:creationId xmlns:a16="http://schemas.microsoft.com/office/drawing/2014/main" id="{7908E8FD-1A4B-4B59-984F-FF11990BE7AB}"/>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54,52%</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51" name="Rectángulo: esquinas superiores redondeadas 250">
                    <a:extLst>
                      <a:ext uri="{FF2B5EF4-FFF2-40B4-BE49-F238E27FC236}">
                        <a16:creationId xmlns:a16="http://schemas.microsoft.com/office/drawing/2014/main" id="{C446CBE4-F863-4595-A77A-B8CE48300FCD}"/>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2" name="Google Shape;92;p4">
                    <a:extLst>
                      <a:ext uri="{FF2B5EF4-FFF2-40B4-BE49-F238E27FC236}">
                        <a16:creationId xmlns:a16="http://schemas.microsoft.com/office/drawing/2014/main" id="{8B5F1159-622F-4BE5-A26B-6D91CD8D283B}"/>
                      </a:ext>
                    </a:extLst>
                  </p:cNvPr>
                  <p:cNvSpPr txBox="1"/>
                  <p:nvPr/>
                </p:nvSpPr>
                <p:spPr>
                  <a:xfrm>
                    <a:off x="4651213" y="1610763"/>
                    <a:ext cx="664588"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Rural</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44" name="Grupo 243">
                  <a:extLst>
                    <a:ext uri="{FF2B5EF4-FFF2-40B4-BE49-F238E27FC236}">
                      <a16:creationId xmlns:a16="http://schemas.microsoft.com/office/drawing/2014/main" id="{FC8C41A8-684C-42E7-9CC6-B83236096B9F}"/>
                    </a:ext>
                  </a:extLst>
                </p:cNvPr>
                <p:cNvGrpSpPr/>
                <p:nvPr/>
              </p:nvGrpSpPr>
              <p:grpSpPr>
                <a:xfrm>
                  <a:off x="5786245" y="1544793"/>
                  <a:ext cx="2018404" cy="434027"/>
                  <a:chOff x="4203068" y="1542937"/>
                  <a:chExt cx="2018404" cy="434027"/>
                </a:xfrm>
              </p:grpSpPr>
              <p:sp>
                <p:nvSpPr>
                  <p:cNvPr id="245" name="Rectángulo: esquinas redondeadas 244">
                    <a:extLst>
                      <a:ext uri="{FF2B5EF4-FFF2-40B4-BE49-F238E27FC236}">
                        <a16:creationId xmlns:a16="http://schemas.microsoft.com/office/drawing/2014/main" id="{69D9C180-B337-4A88-938D-CF52603D334E}"/>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6" name="Google Shape;92;p4">
                    <a:extLst>
                      <a:ext uri="{FF2B5EF4-FFF2-40B4-BE49-F238E27FC236}">
                        <a16:creationId xmlns:a16="http://schemas.microsoft.com/office/drawing/2014/main" id="{B1057024-757E-455D-82C0-71CD53102DA7}"/>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81,07%</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47" name="Rectángulo: esquinas superiores redondeadas 246">
                    <a:extLst>
                      <a:ext uri="{FF2B5EF4-FFF2-40B4-BE49-F238E27FC236}">
                        <a16:creationId xmlns:a16="http://schemas.microsoft.com/office/drawing/2014/main" id="{78B3332F-A58D-48A1-89E4-66761F5B0A28}"/>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8" name="Google Shape;92;p4">
                    <a:extLst>
                      <a:ext uri="{FF2B5EF4-FFF2-40B4-BE49-F238E27FC236}">
                        <a16:creationId xmlns:a16="http://schemas.microsoft.com/office/drawing/2014/main" id="{337F8408-A712-45CF-8C8C-FBD5C2EF958D}"/>
                      </a:ext>
                    </a:extLst>
                  </p:cNvPr>
                  <p:cNvSpPr txBox="1"/>
                  <p:nvPr/>
                </p:nvSpPr>
                <p:spPr>
                  <a:xfrm>
                    <a:off x="4547412" y="1590443"/>
                    <a:ext cx="768389"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Urbano</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nvGrpSpPr>
              <p:cNvPr id="253" name="Grupo 252">
                <a:extLst>
                  <a:ext uri="{FF2B5EF4-FFF2-40B4-BE49-F238E27FC236}">
                    <a16:creationId xmlns:a16="http://schemas.microsoft.com/office/drawing/2014/main" id="{07F8E425-5436-4BCF-9C70-A188E3AA6438}"/>
                  </a:ext>
                </a:extLst>
              </p:cNvPr>
              <p:cNvGrpSpPr/>
              <p:nvPr/>
            </p:nvGrpSpPr>
            <p:grpSpPr>
              <a:xfrm>
                <a:off x="3768179" y="6115584"/>
                <a:ext cx="4036470" cy="434027"/>
                <a:chOff x="3768179" y="1544793"/>
                <a:chExt cx="4036470" cy="434027"/>
              </a:xfrm>
            </p:grpSpPr>
            <p:grpSp>
              <p:nvGrpSpPr>
                <p:cNvPr id="254" name="Grupo 253">
                  <a:extLst>
                    <a:ext uri="{FF2B5EF4-FFF2-40B4-BE49-F238E27FC236}">
                      <a16:creationId xmlns:a16="http://schemas.microsoft.com/office/drawing/2014/main" id="{A3209DBF-BAD8-44E6-BD68-23B52A47B305}"/>
                    </a:ext>
                  </a:extLst>
                </p:cNvPr>
                <p:cNvGrpSpPr/>
                <p:nvPr/>
              </p:nvGrpSpPr>
              <p:grpSpPr>
                <a:xfrm>
                  <a:off x="3768179" y="1544793"/>
                  <a:ext cx="2018404" cy="434027"/>
                  <a:chOff x="4203068" y="1542937"/>
                  <a:chExt cx="2018404" cy="434027"/>
                </a:xfrm>
              </p:grpSpPr>
              <p:sp>
                <p:nvSpPr>
                  <p:cNvPr id="260" name="Rectángulo: esquinas redondeadas 259">
                    <a:extLst>
                      <a:ext uri="{FF2B5EF4-FFF2-40B4-BE49-F238E27FC236}">
                        <a16:creationId xmlns:a16="http://schemas.microsoft.com/office/drawing/2014/main" id="{3CE36157-B74B-4067-BCDB-272334988095}"/>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1" name="Google Shape;92;p4">
                    <a:extLst>
                      <a:ext uri="{FF2B5EF4-FFF2-40B4-BE49-F238E27FC236}">
                        <a16:creationId xmlns:a16="http://schemas.microsoft.com/office/drawing/2014/main" id="{05CE20B3-FD7A-42A1-9238-85B5FF76C9D0}"/>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72,39%</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64" name="Rectángulo: esquinas superiores redondeadas 263">
                    <a:extLst>
                      <a:ext uri="{FF2B5EF4-FFF2-40B4-BE49-F238E27FC236}">
                        <a16:creationId xmlns:a16="http://schemas.microsoft.com/office/drawing/2014/main" id="{EF9EB1C3-6D58-4EFB-A456-9CF45A490D6E}"/>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5" name="Google Shape;92;p4">
                    <a:extLst>
                      <a:ext uri="{FF2B5EF4-FFF2-40B4-BE49-F238E27FC236}">
                        <a16:creationId xmlns:a16="http://schemas.microsoft.com/office/drawing/2014/main" id="{E0653658-AE75-45FF-A9EE-B7FF91B12A55}"/>
                      </a:ext>
                    </a:extLst>
                  </p:cNvPr>
                  <p:cNvSpPr txBox="1"/>
                  <p:nvPr/>
                </p:nvSpPr>
                <p:spPr>
                  <a:xfrm>
                    <a:off x="4575620" y="1590443"/>
                    <a:ext cx="740182"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Hombre</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55" name="Grupo 254">
                  <a:extLst>
                    <a:ext uri="{FF2B5EF4-FFF2-40B4-BE49-F238E27FC236}">
                      <a16:creationId xmlns:a16="http://schemas.microsoft.com/office/drawing/2014/main" id="{A68EF257-3B94-47A1-8EEC-5CF0EE8B3F89}"/>
                    </a:ext>
                  </a:extLst>
                </p:cNvPr>
                <p:cNvGrpSpPr/>
                <p:nvPr/>
              </p:nvGrpSpPr>
              <p:grpSpPr>
                <a:xfrm>
                  <a:off x="5786245" y="1544793"/>
                  <a:ext cx="2018404" cy="434027"/>
                  <a:chOff x="4203068" y="1542937"/>
                  <a:chExt cx="2018404" cy="434027"/>
                </a:xfrm>
              </p:grpSpPr>
              <p:sp>
                <p:nvSpPr>
                  <p:cNvPr id="256" name="Rectángulo: esquinas redondeadas 255">
                    <a:extLst>
                      <a:ext uri="{FF2B5EF4-FFF2-40B4-BE49-F238E27FC236}">
                        <a16:creationId xmlns:a16="http://schemas.microsoft.com/office/drawing/2014/main" id="{C6229C3A-05B8-4931-BA7E-CD0784607697}"/>
                      </a:ext>
                    </a:extLst>
                  </p:cNvPr>
                  <p:cNvSpPr/>
                  <p:nvPr/>
                </p:nvSpPr>
                <p:spPr>
                  <a:xfrm>
                    <a:off x="4203068" y="1542937"/>
                    <a:ext cx="1949948" cy="434027"/>
                  </a:xfrm>
                  <a:prstGeom prst="roundRect">
                    <a:avLst/>
                  </a:prstGeom>
                  <a:no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7" name="Google Shape;92;p4">
                    <a:extLst>
                      <a:ext uri="{FF2B5EF4-FFF2-40B4-BE49-F238E27FC236}">
                        <a16:creationId xmlns:a16="http://schemas.microsoft.com/office/drawing/2014/main" id="{9DF3E005-515E-4073-9DBC-0F9030D1411A}"/>
                      </a:ext>
                    </a:extLst>
                  </p:cNvPr>
                  <p:cNvSpPr txBox="1"/>
                  <p:nvPr/>
                </p:nvSpPr>
                <p:spPr>
                  <a:xfrm>
                    <a:off x="5344047" y="1574728"/>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72,99%</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58" name="Rectángulo: esquinas superiores redondeadas 257">
                    <a:extLst>
                      <a:ext uri="{FF2B5EF4-FFF2-40B4-BE49-F238E27FC236}">
                        <a16:creationId xmlns:a16="http://schemas.microsoft.com/office/drawing/2014/main" id="{41B14BC5-BAC7-4A7C-8DCF-66931EF7D672}"/>
                      </a:ext>
                    </a:extLst>
                  </p:cNvPr>
                  <p:cNvSpPr/>
                  <p:nvPr/>
                </p:nvSpPr>
                <p:spPr>
                  <a:xfrm rot="16200000">
                    <a:off x="4547256" y="1208417"/>
                    <a:ext cx="424357" cy="111273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9" name="Google Shape;92;p4">
                    <a:extLst>
                      <a:ext uri="{FF2B5EF4-FFF2-40B4-BE49-F238E27FC236}">
                        <a16:creationId xmlns:a16="http://schemas.microsoft.com/office/drawing/2014/main" id="{FF112B56-692F-4D72-BD00-3C8E7F8FA16B}"/>
                      </a:ext>
                    </a:extLst>
                  </p:cNvPr>
                  <p:cNvSpPr txBox="1"/>
                  <p:nvPr/>
                </p:nvSpPr>
                <p:spPr>
                  <a:xfrm>
                    <a:off x="4602737" y="1590443"/>
                    <a:ext cx="713064" cy="307722"/>
                  </a:xfrm>
                  <a:prstGeom prst="rect">
                    <a:avLst/>
                  </a:prstGeom>
                  <a:noFill/>
                  <a:ln>
                    <a:noFill/>
                  </a:ln>
                </p:spPr>
                <p:txBody>
                  <a:bodyPr spcFirstLastPara="1" wrap="square" lIns="91410" tIns="45693" rIns="91410" bIns="45693" anchor="t" anchorCtr="0">
                    <a:spAutoFit/>
                  </a:bodyPr>
                  <a:lstStyle/>
                  <a:p>
                    <a:pPr marL="0" marR="0" lvl="0" indent="0" algn="l"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400" b="1" i="0" u="none" strike="noStrike" kern="0" cap="none" spc="0" normalizeH="0" baseline="0" noProof="0" dirty="0" err="1">
                        <a:ln>
                          <a:noFill/>
                        </a:ln>
                        <a:solidFill>
                          <a:srgbClr val="FFFFFF"/>
                        </a:solidFill>
                        <a:effectLst/>
                        <a:uLnTx/>
                        <a:uFillTx/>
                        <a:latin typeface="Barlow Condensed"/>
                        <a:ea typeface="Barlow Condensed"/>
                        <a:cs typeface="Barlow Condensed"/>
                        <a:sym typeface="Barlow Condensed"/>
                      </a:rPr>
                      <a:t>Mujer</a:t>
                    </a:r>
                    <a:endParaRPr kumimoji="0" sz="14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sp>
            <p:nvSpPr>
              <p:cNvPr id="266" name="Rectángulo 117">
                <a:extLst>
                  <a:ext uri="{FF2B5EF4-FFF2-40B4-BE49-F238E27FC236}">
                    <a16:creationId xmlns:a16="http://schemas.microsoft.com/office/drawing/2014/main" id="{F1ECAA14-BE04-43A2-825C-1B2DACC8E4E3}"/>
                  </a:ext>
                </a:extLst>
              </p:cNvPr>
              <p:cNvSpPr/>
              <p:nvPr/>
            </p:nvSpPr>
            <p:spPr>
              <a:xfrm>
                <a:off x="3394539" y="5397416"/>
                <a:ext cx="406648" cy="472204"/>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276446 h 700804"/>
                  <a:gd name="connsiteX1" fmla="*/ 402218 w 763725"/>
                  <a:gd name="connsiteY1" fmla="*/ 0 h 700804"/>
                  <a:gd name="connsiteX2" fmla="*/ 763725 w 763725"/>
                  <a:gd name="connsiteY2" fmla="*/ 700804 h 700804"/>
                  <a:gd name="connsiteX3" fmla="*/ 0 w 763725"/>
                  <a:gd name="connsiteY3" fmla="*/ 700804 h 700804"/>
                  <a:gd name="connsiteX4" fmla="*/ 0 w 763725"/>
                  <a:gd name="connsiteY4" fmla="*/ 276446 h 700804"/>
                  <a:gd name="connsiteX0" fmla="*/ 0 w 402218"/>
                  <a:gd name="connsiteY0" fmla="*/ 276446 h 700804"/>
                  <a:gd name="connsiteX1" fmla="*/ 402218 w 402218"/>
                  <a:gd name="connsiteY1" fmla="*/ 0 h 700804"/>
                  <a:gd name="connsiteX2" fmla="*/ 327790 w 402218"/>
                  <a:gd name="connsiteY2" fmla="*/ 466888 h 700804"/>
                  <a:gd name="connsiteX3" fmla="*/ 0 w 402218"/>
                  <a:gd name="connsiteY3" fmla="*/ 700804 h 700804"/>
                  <a:gd name="connsiteX4" fmla="*/ 0 w 402218"/>
                  <a:gd name="connsiteY4" fmla="*/ 276446 h 700804"/>
                  <a:gd name="connsiteX0" fmla="*/ 0 w 444748"/>
                  <a:gd name="connsiteY0" fmla="*/ 276446 h 700804"/>
                  <a:gd name="connsiteX1" fmla="*/ 402218 w 444748"/>
                  <a:gd name="connsiteY1" fmla="*/ 0 h 700804"/>
                  <a:gd name="connsiteX2" fmla="*/ 444748 w 444748"/>
                  <a:gd name="connsiteY2" fmla="*/ 403092 h 700804"/>
                  <a:gd name="connsiteX3" fmla="*/ 0 w 444748"/>
                  <a:gd name="connsiteY3" fmla="*/ 700804 h 700804"/>
                  <a:gd name="connsiteX4" fmla="*/ 0 w 444748"/>
                  <a:gd name="connsiteY4" fmla="*/ 276446 h 700804"/>
                  <a:gd name="connsiteX0" fmla="*/ 0 w 406648"/>
                  <a:gd name="connsiteY0" fmla="*/ 276446 h 700804"/>
                  <a:gd name="connsiteX1" fmla="*/ 402218 w 406648"/>
                  <a:gd name="connsiteY1" fmla="*/ 0 h 700804"/>
                  <a:gd name="connsiteX2" fmla="*/ 406648 w 406648"/>
                  <a:gd name="connsiteY2" fmla="*/ 660267 h 700804"/>
                  <a:gd name="connsiteX3" fmla="*/ 0 w 406648"/>
                  <a:gd name="connsiteY3" fmla="*/ 700804 h 700804"/>
                  <a:gd name="connsiteX4" fmla="*/ 0 w 406648"/>
                  <a:gd name="connsiteY4" fmla="*/ 276446 h 700804"/>
                  <a:gd name="connsiteX0" fmla="*/ 0 w 449877"/>
                  <a:gd name="connsiteY0" fmla="*/ 66896 h 491254"/>
                  <a:gd name="connsiteX1" fmla="*/ 449843 w 449877"/>
                  <a:gd name="connsiteY1" fmla="*/ 0 h 491254"/>
                  <a:gd name="connsiteX2" fmla="*/ 406648 w 449877"/>
                  <a:gd name="connsiteY2" fmla="*/ 450717 h 491254"/>
                  <a:gd name="connsiteX3" fmla="*/ 0 w 449877"/>
                  <a:gd name="connsiteY3" fmla="*/ 491254 h 491254"/>
                  <a:gd name="connsiteX4" fmla="*/ 0 w 449877"/>
                  <a:gd name="connsiteY4" fmla="*/ 66896 h 491254"/>
                  <a:gd name="connsiteX0" fmla="*/ 0 w 406648"/>
                  <a:gd name="connsiteY0" fmla="*/ 47846 h 472204"/>
                  <a:gd name="connsiteX1" fmla="*/ 402218 w 406648"/>
                  <a:gd name="connsiteY1" fmla="*/ 0 h 472204"/>
                  <a:gd name="connsiteX2" fmla="*/ 406648 w 406648"/>
                  <a:gd name="connsiteY2" fmla="*/ 431667 h 472204"/>
                  <a:gd name="connsiteX3" fmla="*/ 0 w 406648"/>
                  <a:gd name="connsiteY3" fmla="*/ 472204 h 472204"/>
                  <a:gd name="connsiteX4" fmla="*/ 0 w 406648"/>
                  <a:gd name="connsiteY4" fmla="*/ 47846 h 472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48" h="472204">
                    <a:moveTo>
                      <a:pt x="0" y="47846"/>
                    </a:moveTo>
                    <a:lnTo>
                      <a:pt x="402218" y="0"/>
                    </a:lnTo>
                    <a:cubicBezTo>
                      <a:pt x="403695" y="220089"/>
                      <a:pt x="405171" y="211578"/>
                      <a:pt x="406648" y="431667"/>
                    </a:cubicBezTo>
                    <a:lnTo>
                      <a:pt x="0" y="472204"/>
                    </a:lnTo>
                    <a:lnTo>
                      <a:pt x="0" y="47846"/>
                    </a:lnTo>
                    <a:close/>
                  </a:path>
                </a:pathLst>
              </a:custGeom>
              <a:gradFill>
                <a:gsLst>
                  <a:gs pos="99083">
                    <a:srgbClr val="00A2E1">
                      <a:alpha val="18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7" name="Rectángulo 118">
                <a:extLst>
                  <a:ext uri="{FF2B5EF4-FFF2-40B4-BE49-F238E27FC236}">
                    <a16:creationId xmlns:a16="http://schemas.microsoft.com/office/drawing/2014/main" id="{160EBF19-2D92-4FCC-BA76-CC1B7693F1AB}"/>
                  </a:ext>
                </a:extLst>
              </p:cNvPr>
              <p:cNvSpPr/>
              <p:nvPr/>
            </p:nvSpPr>
            <p:spPr>
              <a:xfrm>
                <a:off x="3356683" y="5459965"/>
                <a:ext cx="474430" cy="1107279"/>
              </a:xfrm>
              <a:custGeom>
                <a:avLst/>
                <a:gdLst>
                  <a:gd name="connsiteX0" fmla="*/ 0 w 763725"/>
                  <a:gd name="connsiteY0" fmla="*/ 0 h 424358"/>
                  <a:gd name="connsiteX1" fmla="*/ 763725 w 763725"/>
                  <a:gd name="connsiteY1" fmla="*/ 0 h 424358"/>
                  <a:gd name="connsiteX2" fmla="*/ 763725 w 763725"/>
                  <a:gd name="connsiteY2" fmla="*/ 424358 h 424358"/>
                  <a:gd name="connsiteX3" fmla="*/ 0 w 763725"/>
                  <a:gd name="connsiteY3" fmla="*/ 424358 h 424358"/>
                  <a:gd name="connsiteX4" fmla="*/ 0 w 763725"/>
                  <a:gd name="connsiteY4" fmla="*/ 0 h 424358"/>
                  <a:gd name="connsiteX0" fmla="*/ 0 w 763725"/>
                  <a:gd name="connsiteY0" fmla="*/ 0 h 945354"/>
                  <a:gd name="connsiteX1" fmla="*/ 763725 w 763725"/>
                  <a:gd name="connsiteY1" fmla="*/ 0 h 945354"/>
                  <a:gd name="connsiteX2" fmla="*/ 444748 w 763725"/>
                  <a:gd name="connsiteY2" fmla="*/ 945354 h 945354"/>
                  <a:gd name="connsiteX3" fmla="*/ 0 w 763725"/>
                  <a:gd name="connsiteY3" fmla="*/ 424358 h 945354"/>
                  <a:gd name="connsiteX4" fmla="*/ 0 w 763725"/>
                  <a:gd name="connsiteY4" fmla="*/ 0 h 945354"/>
                  <a:gd name="connsiteX0" fmla="*/ 0 w 540441"/>
                  <a:gd name="connsiteY0" fmla="*/ 0 h 945354"/>
                  <a:gd name="connsiteX1" fmla="*/ 540441 w 540441"/>
                  <a:gd name="connsiteY1" fmla="*/ 595424 h 945354"/>
                  <a:gd name="connsiteX2" fmla="*/ 444748 w 540441"/>
                  <a:gd name="connsiteY2" fmla="*/ 945354 h 945354"/>
                  <a:gd name="connsiteX3" fmla="*/ 0 w 540441"/>
                  <a:gd name="connsiteY3" fmla="*/ 424358 h 945354"/>
                  <a:gd name="connsiteX4" fmla="*/ 0 w 540441"/>
                  <a:gd name="connsiteY4" fmla="*/ 0 h 945354"/>
                  <a:gd name="connsiteX0" fmla="*/ 0 w 444748"/>
                  <a:gd name="connsiteY0" fmla="*/ 0 h 945354"/>
                  <a:gd name="connsiteX1" fmla="*/ 380952 w 444748"/>
                  <a:gd name="connsiteY1" fmla="*/ 606056 h 945354"/>
                  <a:gd name="connsiteX2" fmla="*/ 444748 w 444748"/>
                  <a:gd name="connsiteY2" fmla="*/ 945354 h 945354"/>
                  <a:gd name="connsiteX3" fmla="*/ 0 w 444748"/>
                  <a:gd name="connsiteY3" fmla="*/ 424358 h 945354"/>
                  <a:gd name="connsiteX4" fmla="*/ 0 w 444748"/>
                  <a:gd name="connsiteY4" fmla="*/ 0 h 945354"/>
                  <a:gd name="connsiteX0" fmla="*/ 0 w 455380"/>
                  <a:gd name="connsiteY0" fmla="*/ 0 h 945354"/>
                  <a:gd name="connsiteX1" fmla="*/ 455380 w 455380"/>
                  <a:gd name="connsiteY1" fmla="*/ 520996 h 945354"/>
                  <a:gd name="connsiteX2" fmla="*/ 444748 w 455380"/>
                  <a:gd name="connsiteY2" fmla="*/ 945354 h 945354"/>
                  <a:gd name="connsiteX3" fmla="*/ 0 w 455380"/>
                  <a:gd name="connsiteY3" fmla="*/ 424358 h 945354"/>
                  <a:gd name="connsiteX4" fmla="*/ 0 w 455380"/>
                  <a:gd name="connsiteY4" fmla="*/ 0 h 945354"/>
                  <a:gd name="connsiteX0" fmla="*/ 0 w 473323"/>
                  <a:gd name="connsiteY0" fmla="*/ 0 h 1107279"/>
                  <a:gd name="connsiteX1" fmla="*/ 455380 w 473323"/>
                  <a:gd name="connsiteY1" fmla="*/ 520996 h 1107279"/>
                  <a:gd name="connsiteX2" fmla="*/ 473323 w 473323"/>
                  <a:gd name="connsiteY2" fmla="*/ 1107279 h 1107279"/>
                  <a:gd name="connsiteX3" fmla="*/ 0 w 473323"/>
                  <a:gd name="connsiteY3" fmla="*/ 424358 h 1107279"/>
                  <a:gd name="connsiteX4" fmla="*/ 0 w 473323"/>
                  <a:gd name="connsiteY4" fmla="*/ 0 h 1107279"/>
                  <a:gd name="connsiteX0" fmla="*/ 0 w 474430"/>
                  <a:gd name="connsiteY0" fmla="*/ 0 h 1107279"/>
                  <a:gd name="connsiteX1" fmla="*/ 474430 w 474430"/>
                  <a:gd name="connsiteY1" fmla="*/ 673396 h 1107279"/>
                  <a:gd name="connsiteX2" fmla="*/ 473323 w 474430"/>
                  <a:gd name="connsiteY2" fmla="*/ 1107279 h 1107279"/>
                  <a:gd name="connsiteX3" fmla="*/ 0 w 474430"/>
                  <a:gd name="connsiteY3" fmla="*/ 424358 h 1107279"/>
                  <a:gd name="connsiteX4" fmla="*/ 0 w 474430"/>
                  <a:gd name="connsiteY4" fmla="*/ 0 h 110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30" h="1107279">
                    <a:moveTo>
                      <a:pt x="0" y="0"/>
                    </a:moveTo>
                    <a:lnTo>
                      <a:pt x="474430" y="673396"/>
                    </a:lnTo>
                    <a:lnTo>
                      <a:pt x="473323" y="1107279"/>
                    </a:lnTo>
                    <a:lnTo>
                      <a:pt x="0" y="424358"/>
                    </a:lnTo>
                    <a:lnTo>
                      <a:pt x="0" y="0"/>
                    </a:lnTo>
                    <a:close/>
                  </a:path>
                </a:pathLst>
              </a:custGeom>
              <a:gradFill>
                <a:gsLst>
                  <a:gs pos="99083">
                    <a:srgbClr val="00A2E1">
                      <a:alpha val="3000"/>
                    </a:srgbClr>
                  </a:gs>
                  <a:gs pos="0">
                    <a:srgbClr val="00A2E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68" name="Grupo 267">
                <a:extLst>
                  <a:ext uri="{FF2B5EF4-FFF2-40B4-BE49-F238E27FC236}">
                    <a16:creationId xmlns:a16="http://schemas.microsoft.com/office/drawing/2014/main" id="{3FB0549E-33CD-43DE-9247-82326CBB643F}"/>
                  </a:ext>
                </a:extLst>
              </p:cNvPr>
              <p:cNvGrpSpPr/>
              <p:nvPr/>
            </p:nvGrpSpPr>
            <p:grpSpPr>
              <a:xfrm>
                <a:off x="1663216" y="5444716"/>
                <a:ext cx="1770370" cy="434027"/>
                <a:chOff x="1663216" y="1749570"/>
                <a:chExt cx="1770370" cy="434027"/>
              </a:xfrm>
            </p:grpSpPr>
            <p:sp>
              <p:nvSpPr>
                <p:cNvPr id="269" name="Rectángulo: esquinas redondeadas 268">
                  <a:extLst>
                    <a:ext uri="{FF2B5EF4-FFF2-40B4-BE49-F238E27FC236}">
                      <a16:creationId xmlns:a16="http://schemas.microsoft.com/office/drawing/2014/main" id="{BF0435F0-BB1E-4BDC-A779-424C5F90853D}"/>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74" name="Google Shape;92;p4">
                  <a:extLst>
                    <a:ext uri="{FF2B5EF4-FFF2-40B4-BE49-F238E27FC236}">
                      <a16:creationId xmlns:a16="http://schemas.microsoft.com/office/drawing/2014/main" id="{DABB98C1-E1B1-4EEF-9D51-BDD4E96E7EC9}"/>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72,69%</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75" name="Rectángulo: esquinas superiores redondeadas 274">
                  <a:extLst>
                    <a:ext uri="{FF2B5EF4-FFF2-40B4-BE49-F238E27FC236}">
                      <a16:creationId xmlns:a16="http://schemas.microsoft.com/office/drawing/2014/main" id="{E76A87E5-B82B-4B58-8F3F-D2215B1CBA22}"/>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76" name="Gráfico 275" descr="Calendario giratorio">
                  <a:extLst>
                    <a:ext uri="{FF2B5EF4-FFF2-40B4-BE49-F238E27FC236}">
                      <a16:creationId xmlns:a16="http://schemas.microsoft.com/office/drawing/2014/main" id="{7D139CA7-DA04-40FB-B626-C9C60106BF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277" name="Google Shape;92;p4">
                  <a:extLst>
                    <a:ext uri="{FF2B5EF4-FFF2-40B4-BE49-F238E27FC236}">
                      <a16:creationId xmlns:a16="http://schemas.microsoft.com/office/drawing/2014/main" id="{BEAC0779-4906-466E-A2FC-41B5EAFABFF9}"/>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pic>
            <p:nvPicPr>
              <p:cNvPr id="278" name="Gráfico 277" descr="Hombre">
                <a:extLst>
                  <a:ext uri="{FF2B5EF4-FFF2-40B4-BE49-F238E27FC236}">
                    <a16:creationId xmlns:a16="http://schemas.microsoft.com/office/drawing/2014/main" id="{82F312D6-13D6-44EA-9601-9FB224D05B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6796" y="6150683"/>
                <a:ext cx="359528" cy="359528"/>
              </a:xfrm>
              <a:prstGeom prst="rect">
                <a:avLst/>
              </a:prstGeom>
            </p:spPr>
          </p:pic>
          <p:pic>
            <p:nvPicPr>
              <p:cNvPr id="279" name="Gráfico 278" descr="Mujer">
                <a:extLst>
                  <a:ext uri="{FF2B5EF4-FFF2-40B4-BE49-F238E27FC236}">
                    <a16:creationId xmlns:a16="http://schemas.microsoft.com/office/drawing/2014/main" id="{AD77BDA8-8EE9-4A36-9E2A-72375D9C59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8135" y="6149640"/>
                <a:ext cx="359528" cy="359528"/>
              </a:xfrm>
              <a:prstGeom prst="rect">
                <a:avLst/>
              </a:prstGeom>
            </p:spPr>
          </p:pic>
          <p:pic>
            <p:nvPicPr>
              <p:cNvPr id="280" name="Gráfico 279" descr="Casa">
                <a:extLst>
                  <a:ext uri="{FF2B5EF4-FFF2-40B4-BE49-F238E27FC236}">
                    <a16:creationId xmlns:a16="http://schemas.microsoft.com/office/drawing/2014/main" id="{8AEBC938-E8C0-4739-8195-125104DC12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8422" y="5455212"/>
                <a:ext cx="281372" cy="281372"/>
              </a:xfrm>
              <a:prstGeom prst="rect">
                <a:avLst/>
              </a:prstGeom>
            </p:spPr>
          </p:pic>
          <p:pic>
            <p:nvPicPr>
              <p:cNvPr id="281" name="Gráfico 280" descr="Ciudad">
                <a:extLst>
                  <a:ext uri="{FF2B5EF4-FFF2-40B4-BE49-F238E27FC236}">
                    <a16:creationId xmlns:a16="http://schemas.microsoft.com/office/drawing/2014/main" id="{86F1E29A-EB6E-4C6C-B0FF-5E7228015E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1695" y="5482803"/>
                <a:ext cx="278749" cy="278749"/>
              </a:xfrm>
              <a:prstGeom prst="rect">
                <a:avLst/>
              </a:prstGeom>
            </p:spPr>
          </p:pic>
        </p:grpSp>
      </p:grpSp>
      <p:grpSp>
        <p:nvGrpSpPr>
          <p:cNvPr id="13" name="Grupo 12">
            <a:extLst>
              <a:ext uri="{FF2B5EF4-FFF2-40B4-BE49-F238E27FC236}">
                <a16:creationId xmlns:a16="http://schemas.microsoft.com/office/drawing/2014/main" id="{9347EB8F-F699-9F10-EEC9-4EC6E4AE535B}"/>
              </a:ext>
            </a:extLst>
          </p:cNvPr>
          <p:cNvGrpSpPr/>
          <p:nvPr/>
        </p:nvGrpSpPr>
        <p:grpSpPr>
          <a:xfrm>
            <a:off x="-23266" y="2592161"/>
            <a:ext cx="12215265" cy="2580422"/>
            <a:chOff x="-23266" y="2592161"/>
            <a:chExt cx="12215265" cy="2580422"/>
          </a:xfrm>
        </p:grpSpPr>
        <p:sp>
          <p:nvSpPr>
            <p:cNvPr id="69" name="Rectángulo 68">
              <a:extLst>
                <a:ext uri="{FF2B5EF4-FFF2-40B4-BE49-F238E27FC236}">
                  <a16:creationId xmlns:a16="http://schemas.microsoft.com/office/drawing/2014/main" id="{2731A594-24D9-2761-5684-6D411A01716D}"/>
                </a:ext>
              </a:extLst>
            </p:cNvPr>
            <p:cNvSpPr/>
            <p:nvPr/>
          </p:nvSpPr>
          <p:spPr>
            <a:xfrm>
              <a:off x="-23264" y="2592161"/>
              <a:ext cx="12215263" cy="2580422"/>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7" name="Grupo 6">
              <a:extLst>
                <a:ext uri="{FF2B5EF4-FFF2-40B4-BE49-F238E27FC236}">
                  <a16:creationId xmlns:a16="http://schemas.microsoft.com/office/drawing/2014/main" id="{BF77E1E5-14D1-781F-B483-DB769D66D6AD}"/>
                </a:ext>
              </a:extLst>
            </p:cNvPr>
            <p:cNvGrpSpPr/>
            <p:nvPr/>
          </p:nvGrpSpPr>
          <p:grpSpPr>
            <a:xfrm>
              <a:off x="-23266" y="3710511"/>
              <a:ext cx="7480212" cy="1217091"/>
              <a:chOff x="-23266" y="3710511"/>
              <a:chExt cx="7480212" cy="1217091"/>
            </a:xfrm>
          </p:grpSpPr>
          <p:sp>
            <p:nvSpPr>
              <p:cNvPr id="262" name="Rectángulo: esquinas superiores redondeadas 261">
                <a:extLst>
                  <a:ext uri="{FF2B5EF4-FFF2-40B4-BE49-F238E27FC236}">
                    <a16:creationId xmlns:a16="http://schemas.microsoft.com/office/drawing/2014/main" id="{D91D6627-E04B-F7A0-F530-295BB21C703B}"/>
                  </a:ext>
                </a:extLst>
              </p:cNvPr>
              <p:cNvSpPr/>
              <p:nvPr/>
            </p:nvSpPr>
            <p:spPr>
              <a:xfrm rot="5400000">
                <a:off x="118952" y="3568293"/>
                <a:ext cx="1217091" cy="1501527"/>
              </a:xfrm>
              <a:prstGeom prst="round2SameRect">
                <a:avLst/>
              </a:prstGeom>
              <a:solidFill>
                <a:srgbClr val="19486A"/>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3" name="Google Shape;94;p4">
                <a:extLst>
                  <a:ext uri="{FF2B5EF4-FFF2-40B4-BE49-F238E27FC236}">
                    <a16:creationId xmlns:a16="http://schemas.microsoft.com/office/drawing/2014/main" id="{42D2FAAE-B4F9-91FC-D9C4-0B68B47CDB97}"/>
                  </a:ext>
                </a:extLst>
              </p:cNvPr>
              <p:cNvSpPr txBox="1"/>
              <p:nvPr/>
            </p:nvSpPr>
            <p:spPr>
              <a:xfrm>
                <a:off x="58655" y="3771919"/>
                <a:ext cx="1311680" cy="1098778"/>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4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FFFFFF"/>
                    </a:solidFill>
                    <a:effectLst/>
                    <a:uLnTx/>
                    <a:uFillTx/>
                    <a:latin typeface="Barlow Condensed"/>
                    <a:cs typeface="Arial"/>
                    <a:sym typeface="Barlow Condensed"/>
                  </a:rPr>
                  <a:t>Suscripciones a internet de banda ancha fija por cada 100 habitantes, por velocidad</a:t>
                </a:r>
                <a:endParaRPr kumimoji="0" lang="es-EC" sz="1600" b="0" i="0" u="none" strike="noStrike" kern="0" cap="none" spc="0" normalizeH="0" baseline="0" noProof="0" dirty="0">
                  <a:ln>
                    <a:noFill/>
                  </a:ln>
                  <a:solidFill>
                    <a:srgbClr val="FFFFFF"/>
                  </a:solidFill>
                  <a:effectLst/>
                  <a:uLnTx/>
                  <a:uFillTx/>
                  <a:latin typeface="Barlow Condensed"/>
                  <a:cs typeface="Arial"/>
                  <a:sym typeface="Barlow Condensed"/>
                </a:endParaRPr>
              </a:p>
            </p:txBody>
          </p:sp>
          <p:pic>
            <p:nvPicPr>
              <p:cNvPr id="270" name="Gráfico 269" descr="Hombre">
                <a:extLst>
                  <a:ext uri="{FF2B5EF4-FFF2-40B4-BE49-F238E27FC236}">
                    <a16:creationId xmlns:a16="http://schemas.microsoft.com/office/drawing/2014/main" id="{63FB9C84-C259-485D-8772-1D80E67840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6796" y="4412634"/>
                <a:ext cx="359528" cy="359528"/>
              </a:xfrm>
              <a:prstGeom prst="rect">
                <a:avLst/>
              </a:prstGeom>
            </p:spPr>
          </p:pic>
          <p:pic>
            <p:nvPicPr>
              <p:cNvPr id="271" name="Gráfico 270" descr="Mujer">
                <a:extLst>
                  <a:ext uri="{FF2B5EF4-FFF2-40B4-BE49-F238E27FC236}">
                    <a16:creationId xmlns:a16="http://schemas.microsoft.com/office/drawing/2014/main" id="{D801D141-DE63-3F62-5FE5-5F3F92B178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8135" y="4411591"/>
                <a:ext cx="359528" cy="359528"/>
              </a:xfrm>
              <a:prstGeom prst="rect">
                <a:avLst/>
              </a:prstGeom>
            </p:spPr>
          </p:pic>
          <p:pic>
            <p:nvPicPr>
              <p:cNvPr id="272" name="Gráfico 271" descr="Casa">
                <a:extLst>
                  <a:ext uri="{FF2B5EF4-FFF2-40B4-BE49-F238E27FC236}">
                    <a16:creationId xmlns:a16="http://schemas.microsoft.com/office/drawing/2014/main" id="{900493AC-4739-E780-494E-AC6182DF8F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8422" y="3717163"/>
                <a:ext cx="281372" cy="281372"/>
              </a:xfrm>
              <a:prstGeom prst="rect">
                <a:avLst/>
              </a:prstGeom>
            </p:spPr>
          </p:pic>
          <p:pic>
            <p:nvPicPr>
              <p:cNvPr id="273" name="Gráfico 272" descr="Ciudad">
                <a:extLst>
                  <a:ext uri="{FF2B5EF4-FFF2-40B4-BE49-F238E27FC236}">
                    <a16:creationId xmlns:a16="http://schemas.microsoft.com/office/drawing/2014/main" id="{3DED8F2B-7FC5-8BDC-AD4C-5D8252572C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1695" y="3744754"/>
                <a:ext cx="278749" cy="278749"/>
              </a:xfrm>
              <a:prstGeom prst="rect">
                <a:avLst/>
              </a:prstGeom>
            </p:spPr>
          </p:pic>
          <p:grpSp>
            <p:nvGrpSpPr>
              <p:cNvPr id="216" name="Grupo 215">
                <a:extLst>
                  <a:ext uri="{FF2B5EF4-FFF2-40B4-BE49-F238E27FC236}">
                    <a16:creationId xmlns:a16="http://schemas.microsoft.com/office/drawing/2014/main" id="{04F5AD39-0863-4D98-8CA8-EEE413D5D17E}"/>
                  </a:ext>
                </a:extLst>
              </p:cNvPr>
              <p:cNvGrpSpPr/>
              <p:nvPr/>
            </p:nvGrpSpPr>
            <p:grpSpPr>
              <a:xfrm>
                <a:off x="5686576" y="4112951"/>
                <a:ext cx="1770370" cy="434027"/>
                <a:chOff x="1663216" y="1749570"/>
                <a:chExt cx="1770370" cy="434027"/>
              </a:xfrm>
            </p:grpSpPr>
            <p:sp>
              <p:nvSpPr>
                <p:cNvPr id="217" name="Rectángulo: esquinas redondeadas 216">
                  <a:extLst>
                    <a:ext uri="{FF2B5EF4-FFF2-40B4-BE49-F238E27FC236}">
                      <a16:creationId xmlns:a16="http://schemas.microsoft.com/office/drawing/2014/main" id="{12813D0F-EE07-4E79-988C-EF4F4336EDAE}"/>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8" name="Google Shape;92;p4">
                  <a:extLst>
                    <a:ext uri="{FF2B5EF4-FFF2-40B4-BE49-F238E27FC236}">
                      <a16:creationId xmlns:a16="http://schemas.microsoft.com/office/drawing/2014/main" id="{7931BF45-1E06-4BC8-BFC2-32280BE89494}"/>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s-MX"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16,18%</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19" name="Rectángulo: esquinas superiores redondeadas 218">
                  <a:extLst>
                    <a:ext uri="{FF2B5EF4-FFF2-40B4-BE49-F238E27FC236}">
                      <a16:creationId xmlns:a16="http://schemas.microsoft.com/office/drawing/2014/main" id="{55B915BC-2331-4033-9AFA-01BE55F154C6}"/>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0" name="Gráfico 219" descr="Calendario giratorio">
                  <a:extLst>
                    <a:ext uri="{FF2B5EF4-FFF2-40B4-BE49-F238E27FC236}">
                      <a16:creationId xmlns:a16="http://schemas.microsoft.com/office/drawing/2014/main" id="{000600A7-AB32-4C4D-AED5-38391F931A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221" name="Google Shape;92;p4">
                  <a:extLst>
                    <a:ext uri="{FF2B5EF4-FFF2-40B4-BE49-F238E27FC236}">
                      <a16:creationId xmlns:a16="http://schemas.microsoft.com/office/drawing/2014/main" id="{0295EB90-36A6-4DA2-A50F-BC27EA7F5CFF}"/>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22" name="Grupo 221">
                <a:extLst>
                  <a:ext uri="{FF2B5EF4-FFF2-40B4-BE49-F238E27FC236}">
                    <a16:creationId xmlns:a16="http://schemas.microsoft.com/office/drawing/2014/main" id="{2E932E6B-0377-472C-9E45-A665DF1F2F9A}"/>
                  </a:ext>
                </a:extLst>
              </p:cNvPr>
              <p:cNvGrpSpPr/>
              <p:nvPr/>
            </p:nvGrpSpPr>
            <p:grpSpPr>
              <a:xfrm>
                <a:off x="3695216" y="4112951"/>
                <a:ext cx="1770370" cy="434027"/>
                <a:chOff x="1663216" y="1749570"/>
                <a:chExt cx="1770370" cy="434027"/>
              </a:xfrm>
            </p:grpSpPr>
            <p:sp>
              <p:nvSpPr>
                <p:cNvPr id="223" name="Rectángulo: esquinas redondeadas 222">
                  <a:extLst>
                    <a:ext uri="{FF2B5EF4-FFF2-40B4-BE49-F238E27FC236}">
                      <a16:creationId xmlns:a16="http://schemas.microsoft.com/office/drawing/2014/main" id="{EFEC60D7-C695-4865-BA5E-0B7C15154F39}"/>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4" name="Google Shape;92;p4">
                  <a:extLst>
                    <a:ext uri="{FF2B5EF4-FFF2-40B4-BE49-F238E27FC236}">
                      <a16:creationId xmlns:a16="http://schemas.microsoft.com/office/drawing/2014/main" id="{C6EC3F78-56AE-410D-9697-7EBB6E85C80E}"/>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s-MX"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15,16%</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25" name="Rectángulo: esquinas superiores redondeadas 224">
                  <a:extLst>
                    <a:ext uri="{FF2B5EF4-FFF2-40B4-BE49-F238E27FC236}">
                      <a16:creationId xmlns:a16="http://schemas.microsoft.com/office/drawing/2014/main" id="{AD21E8BC-DEE2-4B19-B61A-B620A99BF5A8}"/>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6" name="Gráfico 225" descr="Calendario giratorio">
                  <a:extLst>
                    <a:ext uri="{FF2B5EF4-FFF2-40B4-BE49-F238E27FC236}">
                      <a16:creationId xmlns:a16="http://schemas.microsoft.com/office/drawing/2014/main" id="{126B4A9C-748A-406F-880B-515B07F3C5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227" name="Google Shape;92;p4">
                  <a:extLst>
                    <a:ext uri="{FF2B5EF4-FFF2-40B4-BE49-F238E27FC236}">
                      <a16:creationId xmlns:a16="http://schemas.microsoft.com/office/drawing/2014/main" id="{5961790D-25BB-4541-BC76-848B7554C8F5}"/>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2022</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228" name="Grupo 227">
                <a:extLst>
                  <a:ext uri="{FF2B5EF4-FFF2-40B4-BE49-F238E27FC236}">
                    <a16:creationId xmlns:a16="http://schemas.microsoft.com/office/drawing/2014/main" id="{FA99F0CF-1851-4C42-A228-6C51C610D733}"/>
                  </a:ext>
                </a:extLst>
              </p:cNvPr>
              <p:cNvGrpSpPr/>
              <p:nvPr/>
            </p:nvGrpSpPr>
            <p:grpSpPr>
              <a:xfrm>
                <a:off x="1673376" y="4112951"/>
                <a:ext cx="1770370" cy="434027"/>
                <a:chOff x="1663216" y="1749570"/>
                <a:chExt cx="1770370" cy="434027"/>
              </a:xfrm>
            </p:grpSpPr>
            <p:sp>
              <p:nvSpPr>
                <p:cNvPr id="229" name="Rectángulo: esquinas redondeadas 228">
                  <a:extLst>
                    <a:ext uri="{FF2B5EF4-FFF2-40B4-BE49-F238E27FC236}">
                      <a16:creationId xmlns:a16="http://schemas.microsoft.com/office/drawing/2014/main" id="{03FFD9E1-F3A8-4536-8958-4A03F6CD8121}"/>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0" name="Google Shape;92;p4">
                  <a:extLst>
                    <a:ext uri="{FF2B5EF4-FFF2-40B4-BE49-F238E27FC236}">
                      <a16:creationId xmlns:a16="http://schemas.microsoft.com/office/drawing/2014/main" id="{AEBB15E4-9E0F-4533-A5BD-B5FB2270636E}"/>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13,92%</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231" name="Rectángulo: esquinas superiores redondeadas 230">
                  <a:extLst>
                    <a:ext uri="{FF2B5EF4-FFF2-40B4-BE49-F238E27FC236}">
                      <a16:creationId xmlns:a16="http://schemas.microsoft.com/office/drawing/2014/main" id="{B7ACFF23-54F5-4944-BD8B-8F83809B34DE}"/>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32" name="Gráfico 231" descr="Calendario giratorio">
                  <a:extLst>
                    <a:ext uri="{FF2B5EF4-FFF2-40B4-BE49-F238E27FC236}">
                      <a16:creationId xmlns:a16="http://schemas.microsoft.com/office/drawing/2014/main" id="{768F2D4D-6720-4920-A767-98C4350C3C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233" name="Google Shape;92;p4">
                  <a:extLst>
                    <a:ext uri="{FF2B5EF4-FFF2-40B4-BE49-F238E27FC236}">
                      <a16:creationId xmlns:a16="http://schemas.microsoft.com/office/drawing/2014/main" id="{2AB38699-6F78-4E9F-8198-D08739B69B56}"/>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grpSp>
        <p:nvGrpSpPr>
          <p:cNvPr id="11" name="Grupo 10">
            <a:extLst>
              <a:ext uri="{FF2B5EF4-FFF2-40B4-BE49-F238E27FC236}">
                <a16:creationId xmlns:a16="http://schemas.microsoft.com/office/drawing/2014/main" id="{D1401387-F6BC-B1D8-D76B-B30583A0A10A}"/>
              </a:ext>
            </a:extLst>
          </p:cNvPr>
          <p:cNvGrpSpPr/>
          <p:nvPr/>
        </p:nvGrpSpPr>
        <p:grpSpPr>
          <a:xfrm>
            <a:off x="-23264" y="-15324"/>
            <a:ext cx="12215263" cy="3428727"/>
            <a:chOff x="-23264" y="-15324"/>
            <a:chExt cx="12215263" cy="3428727"/>
          </a:xfrm>
        </p:grpSpPr>
        <p:sp>
          <p:nvSpPr>
            <p:cNvPr id="68" name="Rectángulo 67">
              <a:extLst>
                <a:ext uri="{FF2B5EF4-FFF2-40B4-BE49-F238E27FC236}">
                  <a16:creationId xmlns:a16="http://schemas.microsoft.com/office/drawing/2014/main" id="{09B6A8A7-E9CC-0A62-27EC-F1C82A4993BD}"/>
                </a:ext>
              </a:extLst>
            </p:cNvPr>
            <p:cNvSpPr/>
            <p:nvPr/>
          </p:nvSpPr>
          <p:spPr>
            <a:xfrm>
              <a:off x="-23264" y="-15324"/>
              <a:ext cx="12215263" cy="3428727"/>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6" name="Grupo 5">
              <a:extLst>
                <a:ext uri="{FF2B5EF4-FFF2-40B4-BE49-F238E27FC236}">
                  <a16:creationId xmlns:a16="http://schemas.microsoft.com/office/drawing/2014/main" id="{E4CA38C5-88D4-CA88-6DB5-E05C91A164D3}"/>
                </a:ext>
              </a:extLst>
            </p:cNvPr>
            <p:cNvGrpSpPr/>
            <p:nvPr/>
          </p:nvGrpSpPr>
          <p:grpSpPr>
            <a:xfrm>
              <a:off x="-23264" y="1827622"/>
              <a:ext cx="7480210" cy="1153435"/>
              <a:chOff x="-23264" y="1827622"/>
              <a:chExt cx="7480210" cy="1153435"/>
            </a:xfrm>
          </p:grpSpPr>
          <p:sp>
            <p:nvSpPr>
              <p:cNvPr id="78" name="Rectángulo: esquinas superiores redondeadas 77">
                <a:extLst>
                  <a:ext uri="{FF2B5EF4-FFF2-40B4-BE49-F238E27FC236}">
                    <a16:creationId xmlns:a16="http://schemas.microsoft.com/office/drawing/2014/main" id="{C7321B02-D545-B9AC-B347-A829FE5ACDD0}"/>
                  </a:ext>
                </a:extLst>
              </p:cNvPr>
              <p:cNvSpPr/>
              <p:nvPr/>
            </p:nvSpPr>
            <p:spPr>
              <a:xfrm rot="5400000">
                <a:off x="150782" y="1653576"/>
                <a:ext cx="1153435" cy="1501527"/>
              </a:xfrm>
              <a:prstGeom prst="round2SameRect">
                <a:avLst/>
              </a:prstGeom>
              <a:solidFill>
                <a:srgbClr val="19486A"/>
              </a:solidFill>
              <a:ln>
                <a:noFill/>
              </a:ln>
              <a:effectLst>
                <a:outerShdw blurRad="190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94;p4">
                <a:extLst>
                  <a:ext uri="{FF2B5EF4-FFF2-40B4-BE49-F238E27FC236}">
                    <a16:creationId xmlns:a16="http://schemas.microsoft.com/office/drawing/2014/main" id="{20CB42EB-DC43-8479-C3FF-0FAD347EC944}"/>
                  </a:ext>
                </a:extLst>
              </p:cNvPr>
              <p:cNvSpPr txBox="1"/>
              <p:nvPr/>
            </p:nvSpPr>
            <p:spPr>
              <a:xfrm>
                <a:off x="58655" y="1884986"/>
                <a:ext cx="1311680" cy="1009010"/>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kumimoji="0" lang="es-MX" sz="1200" b="0" i="0" u="none" strike="noStrike" kern="0" cap="none" spc="0" normalizeH="0" baseline="0" noProof="0" dirty="0">
                    <a:ln>
                      <a:noFill/>
                    </a:ln>
                    <a:solidFill>
                      <a:srgbClr val="FFFFFF"/>
                    </a:solidFill>
                    <a:effectLst/>
                    <a:uLnTx/>
                    <a:uFillTx/>
                    <a:latin typeface="Barlow Condensed"/>
                    <a:cs typeface="Arial"/>
                    <a:sym typeface="Barlow Condensed"/>
                  </a:rPr>
                  <a:t>Deuda pública y otras obligaciones de pago del Sector Público No Financiero (consolidada) como porcentaje del Producto Interno Bruto (PIB)</a:t>
                </a:r>
                <a:endParaRPr kumimoji="0" lang="es-EC" sz="1200" b="0" i="0" u="none" strike="noStrike" kern="0" cap="none" spc="0" normalizeH="0" baseline="0" noProof="0" dirty="0">
                  <a:ln>
                    <a:noFill/>
                  </a:ln>
                  <a:solidFill>
                    <a:srgbClr val="FFFFFF"/>
                  </a:solidFill>
                  <a:effectLst/>
                  <a:uLnTx/>
                  <a:uFillTx/>
                  <a:latin typeface="Barlow Condensed"/>
                  <a:cs typeface="Arial"/>
                  <a:sym typeface="Barlow Condensed"/>
                </a:endParaRPr>
              </a:p>
            </p:txBody>
          </p:sp>
          <p:grpSp>
            <p:nvGrpSpPr>
              <p:cNvPr id="85" name="Grupo 84">
                <a:extLst>
                  <a:ext uri="{FF2B5EF4-FFF2-40B4-BE49-F238E27FC236}">
                    <a16:creationId xmlns:a16="http://schemas.microsoft.com/office/drawing/2014/main" id="{4A068DD7-61E5-5456-234C-9813FE1CAA76}"/>
                  </a:ext>
                </a:extLst>
              </p:cNvPr>
              <p:cNvGrpSpPr/>
              <p:nvPr/>
            </p:nvGrpSpPr>
            <p:grpSpPr>
              <a:xfrm>
                <a:off x="5686576" y="2162231"/>
                <a:ext cx="1770370" cy="434027"/>
                <a:chOff x="1663216" y="1749570"/>
                <a:chExt cx="1770370" cy="434027"/>
              </a:xfrm>
            </p:grpSpPr>
            <p:sp>
              <p:nvSpPr>
                <p:cNvPr id="86" name="Rectángulo: esquinas redondeadas 85">
                  <a:extLst>
                    <a:ext uri="{FF2B5EF4-FFF2-40B4-BE49-F238E27FC236}">
                      <a16:creationId xmlns:a16="http://schemas.microsoft.com/office/drawing/2014/main" id="{8BE0EA45-2257-ED56-D218-1BF0309C7775}"/>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7" name="Google Shape;92;p4">
                  <a:extLst>
                    <a:ext uri="{FF2B5EF4-FFF2-40B4-BE49-F238E27FC236}">
                      <a16:creationId xmlns:a16="http://schemas.microsoft.com/office/drawing/2014/main" id="{F5D249AF-2B8D-4ECE-97D9-D5B79B678C42}"/>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51,23%</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88" name="Rectángulo: esquinas superiores redondeadas 87">
                  <a:extLst>
                    <a:ext uri="{FF2B5EF4-FFF2-40B4-BE49-F238E27FC236}">
                      <a16:creationId xmlns:a16="http://schemas.microsoft.com/office/drawing/2014/main" id="{797C539A-ABA5-5D2A-9807-D45F0EFB9235}"/>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9" name="Gráfico 88" descr="Calendario giratorio">
                  <a:extLst>
                    <a:ext uri="{FF2B5EF4-FFF2-40B4-BE49-F238E27FC236}">
                      <a16:creationId xmlns:a16="http://schemas.microsoft.com/office/drawing/2014/main" id="{ADF4DA08-26AE-F384-E517-04A472C802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90" name="Google Shape;92;p4">
                  <a:extLst>
                    <a:ext uri="{FF2B5EF4-FFF2-40B4-BE49-F238E27FC236}">
                      <a16:creationId xmlns:a16="http://schemas.microsoft.com/office/drawing/2014/main" id="{CF6AF325-1D14-B6CA-BEEF-F36F6C62B65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2023</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75" name="Grupo 174">
                <a:extLst>
                  <a:ext uri="{FF2B5EF4-FFF2-40B4-BE49-F238E27FC236}">
                    <a16:creationId xmlns:a16="http://schemas.microsoft.com/office/drawing/2014/main" id="{30C41EBA-8D36-455E-A136-3BF160FBE1A9}"/>
                  </a:ext>
                </a:extLst>
              </p:cNvPr>
              <p:cNvGrpSpPr/>
              <p:nvPr/>
            </p:nvGrpSpPr>
            <p:grpSpPr>
              <a:xfrm>
                <a:off x="3695216" y="2162231"/>
                <a:ext cx="1770370" cy="434027"/>
                <a:chOff x="1663216" y="1749570"/>
                <a:chExt cx="1770370" cy="434027"/>
              </a:xfrm>
            </p:grpSpPr>
            <p:sp>
              <p:nvSpPr>
                <p:cNvPr id="176" name="Rectángulo: esquinas redondeadas 175">
                  <a:extLst>
                    <a:ext uri="{FF2B5EF4-FFF2-40B4-BE49-F238E27FC236}">
                      <a16:creationId xmlns:a16="http://schemas.microsoft.com/office/drawing/2014/main" id="{528678F3-9CDE-4C66-BCD3-9552DA099F23}"/>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8" name="Google Shape;92;p4">
                  <a:extLst>
                    <a:ext uri="{FF2B5EF4-FFF2-40B4-BE49-F238E27FC236}">
                      <a16:creationId xmlns:a16="http://schemas.microsoft.com/office/drawing/2014/main" id="{E0FA39F4-68E5-4482-9993-9BDCCA21FBBC}"/>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55,36%</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89" name="Rectángulo: esquinas superiores redondeadas 188">
                  <a:extLst>
                    <a:ext uri="{FF2B5EF4-FFF2-40B4-BE49-F238E27FC236}">
                      <a16:creationId xmlns:a16="http://schemas.microsoft.com/office/drawing/2014/main" id="{68C5A617-BF73-4FB2-B546-8590AE2AE33E}"/>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0" name="Gráfico 189" descr="Calendario giratorio">
                  <a:extLst>
                    <a:ext uri="{FF2B5EF4-FFF2-40B4-BE49-F238E27FC236}">
                      <a16:creationId xmlns:a16="http://schemas.microsoft.com/office/drawing/2014/main" id="{8DB6E64A-D4C5-48CF-991E-5B5DE9472B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191" name="Google Shape;92;p4">
                  <a:extLst>
                    <a:ext uri="{FF2B5EF4-FFF2-40B4-BE49-F238E27FC236}">
                      <a16:creationId xmlns:a16="http://schemas.microsoft.com/office/drawing/2014/main" id="{B9C07FE9-2AE1-4557-AD77-EE5A9D51B1E7}"/>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2022</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nvGrpSpPr>
              <p:cNvPr id="192" name="Grupo 191">
                <a:extLst>
                  <a:ext uri="{FF2B5EF4-FFF2-40B4-BE49-F238E27FC236}">
                    <a16:creationId xmlns:a16="http://schemas.microsoft.com/office/drawing/2014/main" id="{8943AA9C-AFF2-4328-B469-41052C2B1548}"/>
                  </a:ext>
                </a:extLst>
              </p:cNvPr>
              <p:cNvGrpSpPr/>
              <p:nvPr/>
            </p:nvGrpSpPr>
            <p:grpSpPr>
              <a:xfrm>
                <a:off x="1673376" y="2162231"/>
                <a:ext cx="1770370" cy="434027"/>
                <a:chOff x="1663216" y="1749570"/>
                <a:chExt cx="1770370" cy="434027"/>
              </a:xfrm>
            </p:grpSpPr>
            <p:sp>
              <p:nvSpPr>
                <p:cNvPr id="193" name="Rectángulo: esquinas redondeadas 192">
                  <a:extLst>
                    <a:ext uri="{FF2B5EF4-FFF2-40B4-BE49-F238E27FC236}">
                      <a16:creationId xmlns:a16="http://schemas.microsoft.com/office/drawing/2014/main" id="{FA8CE3A9-B83C-4F62-9D5C-F3B7235C86A0}"/>
                    </a:ext>
                  </a:extLst>
                </p:cNvPr>
                <p:cNvSpPr/>
                <p:nvPr/>
              </p:nvSpPr>
              <p:spPr>
                <a:xfrm>
                  <a:off x="1663216" y="1749570"/>
                  <a:ext cx="1770370" cy="434027"/>
                </a:xfrm>
                <a:prstGeom prst="roundRect">
                  <a:avLst/>
                </a:prstGeom>
                <a:solidFill>
                  <a:schemeClr val="bg1"/>
                </a:solidFill>
                <a:ln>
                  <a:solidFill>
                    <a:srgbClr val="00A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4" name="Google Shape;92;p4">
                  <a:extLst>
                    <a:ext uri="{FF2B5EF4-FFF2-40B4-BE49-F238E27FC236}">
                      <a16:creationId xmlns:a16="http://schemas.microsoft.com/office/drawing/2014/main" id="{DFD9BEBB-EBF3-4228-992A-F30464BBA79F}"/>
                    </a:ext>
                  </a:extLst>
                </p:cNvPr>
                <p:cNvSpPr txBox="1"/>
                <p:nvPr/>
              </p:nvSpPr>
              <p:spPr>
                <a:xfrm>
                  <a:off x="2517114" y="1781361"/>
                  <a:ext cx="877425" cy="369277"/>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rPr>
                    <a:t>58,59%</a:t>
                  </a:r>
                  <a:endParaRPr kumimoji="0" sz="1800" b="1" i="0" u="none" strike="noStrike" kern="0" cap="none" spc="0" normalizeH="0" baseline="0" noProof="0" dirty="0">
                    <a:ln>
                      <a:noFill/>
                    </a:ln>
                    <a:solidFill>
                      <a:srgbClr val="000000">
                        <a:lumMod val="85000"/>
                        <a:lumOff val="15000"/>
                      </a:srgbClr>
                    </a:solidFill>
                    <a:effectLst/>
                    <a:uLnTx/>
                    <a:uFillTx/>
                    <a:latin typeface="Barlow Condensed"/>
                    <a:ea typeface="Barlow Condensed"/>
                    <a:cs typeface="Barlow Condensed"/>
                    <a:sym typeface="Barlow Condensed"/>
                  </a:endParaRPr>
                </a:p>
              </p:txBody>
            </p:sp>
            <p:sp>
              <p:nvSpPr>
                <p:cNvPr id="195" name="Rectángulo: esquinas superiores redondeadas 194">
                  <a:extLst>
                    <a:ext uri="{FF2B5EF4-FFF2-40B4-BE49-F238E27FC236}">
                      <a16:creationId xmlns:a16="http://schemas.microsoft.com/office/drawing/2014/main" id="{0E9156E7-36F8-4E90-8C89-C8CC9A6562BB}"/>
                    </a:ext>
                  </a:extLst>
                </p:cNvPr>
                <p:cNvSpPr/>
                <p:nvPr/>
              </p:nvSpPr>
              <p:spPr>
                <a:xfrm rot="16200000">
                  <a:off x="1863964" y="1558491"/>
                  <a:ext cx="424357" cy="825854"/>
                </a:xfrm>
                <a:prstGeom prst="round2SameRect">
                  <a:avLst/>
                </a:prstGeom>
                <a:solidFill>
                  <a:srgbClr val="00A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6" name="Gráfico 195" descr="Calendario giratorio">
                  <a:extLst>
                    <a:ext uri="{FF2B5EF4-FFF2-40B4-BE49-F238E27FC236}">
                      <a16:creationId xmlns:a16="http://schemas.microsoft.com/office/drawing/2014/main" id="{83ECCED0-36E6-428D-8CF9-ADD9602DA7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593" y="1808982"/>
                  <a:ext cx="297056" cy="297056"/>
                </a:xfrm>
                <a:prstGeom prst="rect">
                  <a:avLst/>
                </a:prstGeom>
              </p:spPr>
            </p:pic>
            <p:sp>
              <p:nvSpPr>
                <p:cNvPr id="197" name="Google Shape;92;p4">
                  <a:extLst>
                    <a:ext uri="{FF2B5EF4-FFF2-40B4-BE49-F238E27FC236}">
                      <a16:creationId xmlns:a16="http://schemas.microsoft.com/office/drawing/2014/main" id="{85E51790-011C-446D-86F1-7F38A582ED4D}"/>
                    </a:ext>
                  </a:extLst>
                </p:cNvPr>
                <p:cNvSpPr txBox="1"/>
                <p:nvPr/>
              </p:nvSpPr>
              <p:spPr>
                <a:xfrm>
                  <a:off x="1908769" y="1797076"/>
                  <a:ext cx="580299" cy="338500"/>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212D5A"/>
                    </a:buClr>
                    <a:buSzPts val="1050"/>
                    <a:buFont typeface="Arial"/>
                    <a:buNone/>
                    <a:tabLst/>
                    <a:defRPr/>
                  </a:pPr>
                  <a:r>
                    <a:rPr kumimoji="0" lang="en-US"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2021</a:t>
                  </a:r>
                  <a:endParaRPr kumimoji="0" sz="1600" b="1"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endParaRPr>
                </a:p>
              </p:txBody>
            </p:sp>
          </p:grpSp>
        </p:grpSp>
      </p:grpSp>
      <p:sp>
        <p:nvSpPr>
          <p:cNvPr id="67" name="Rectángulo 66">
            <a:extLst>
              <a:ext uri="{FF2B5EF4-FFF2-40B4-BE49-F238E27FC236}">
                <a16:creationId xmlns:a16="http://schemas.microsoft.com/office/drawing/2014/main" id="{31F3EF45-FDBE-6461-8C2E-484175D54F8B}"/>
              </a:ext>
            </a:extLst>
          </p:cNvPr>
          <p:cNvSpPr/>
          <p:nvPr/>
        </p:nvSpPr>
        <p:spPr>
          <a:xfrm>
            <a:off x="7919241" y="-15324"/>
            <a:ext cx="4276489" cy="6873324"/>
          </a:xfrm>
          <a:prstGeom prst="rect">
            <a:avLst/>
          </a:prstGeom>
          <a:gradFill flip="none" rotWithShape="1">
            <a:gsLst>
              <a:gs pos="3670">
                <a:schemeClr val="bg1"/>
              </a:gs>
              <a:gs pos="46000">
                <a:schemeClr val="accent1">
                  <a:lumMod val="5000"/>
                  <a:lumOff val="95000"/>
                </a:schemeClr>
              </a:gs>
              <a:gs pos="100000">
                <a:schemeClr val="bg1">
                  <a:lumMod val="85000"/>
                </a:schemeClr>
              </a:gs>
            </a:gsLst>
            <a:lin ang="5400000" scaled="1"/>
            <a:tileRect/>
          </a:gradFill>
          <a:ln>
            <a:noFill/>
          </a:ln>
          <a:effectLst>
            <a:outerShdw blurRad="3175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06428" y="6274656"/>
            <a:ext cx="2693198" cy="553998"/>
          </a:xfrm>
          <a:prstGeom prst="rect">
            <a:avLst/>
          </a:prstGeom>
        </p:spPr>
      </p:pic>
      <p:pic>
        <p:nvPicPr>
          <p:cNvPr id="8" name="Imagen 7">
            <a:extLst>
              <a:ext uri="{FF2B5EF4-FFF2-40B4-BE49-F238E27FC236}">
                <a16:creationId xmlns:a16="http://schemas.microsoft.com/office/drawing/2014/main" id="{4B06B3F5-720C-1228-B0F4-F5F0C7901321}"/>
              </a:ext>
            </a:extLst>
          </p:cNvPr>
          <p:cNvPicPr>
            <a:picLocks noChangeAspect="1"/>
          </p:cNvPicPr>
          <p:nvPr/>
        </p:nvPicPr>
        <p:blipFill>
          <a:blip r:embed="rId14"/>
          <a:stretch>
            <a:fillRect/>
          </a:stretch>
        </p:blipFill>
        <p:spPr>
          <a:xfrm>
            <a:off x="-10059163" y="-1118399"/>
            <a:ext cx="2450826" cy="2450826"/>
          </a:xfrm>
          <a:prstGeom prst="rect">
            <a:avLst/>
          </a:prstGeom>
        </p:spPr>
      </p:pic>
      <p:pic>
        <p:nvPicPr>
          <p:cNvPr id="10" name="Imagen 9">
            <a:extLst>
              <a:ext uri="{FF2B5EF4-FFF2-40B4-BE49-F238E27FC236}">
                <a16:creationId xmlns:a16="http://schemas.microsoft.com/office/drawing/2014/main" id="{7E58C6DD-79DD-D4CC-1C36-D9E630478AFE}"/>
              </a:ext>
            </a:extLst>
          </p:cNvPr>
          <p:cNvPicPr>
            <a:picLocks noChangeAspect="1"/>
          </p:cNvPicPr>
          <p:nvPr/>
        </p:nvPicPr>
        <p:blipFill>
          <a:blip r:embed="rId15"/>
          <a:stretch>
            <a:fillRect/>
          </a:stretch>
        </p:blipFill>
        <p:spPr>
          <a:xfrm>
            <a:off x="-3868702" y="-2141854"/>
            <a:ext cx="2450826" cy="2450826"/>
          </a:xfrm>
          <a:prstGeom prst="rect">
            <a:avLst/>
          </a:prstGeom>
        </p:spPr>
      </p:pic>
      <p:pic>
        <p:nvPicPr>
          <p:cNvPr id="12" name="Imagen 11">
            <a:extLst>
              <a:ext uri="{FF2B5EF4-FFF2-40B4-BE49-F238E27FC236}">
                <a16:creationId xmlns:a16="http://schemas.microsoft.com/office/drawing/2014/main" id="{DF622C9B-A646-AA46-84DA-ED6DB0F3A08C}"/>
              </a:ext>
            </a:extLst>
          </p:cNvPr>
          <p:cNvPicPr>
            <a:picLocks noChangeAspect="1"/>
          </p:cNvPicPr>
          <p:nvPr/>
        </p:nvPicPr>
        <p:blipFill>
          <a:blip r:embed="rId16"/>
          <a:stretch>
            <a:fillRect/>
          </a:stretch>
        </p:blipFill>
        <p:spPr>
          <a:xfrm>
            <a:off x="-9759163" y="-818399"/>
            <a:ext cx="2450826" cy="2450826"/>
          </a:xfrm>
          <a:prstGeom prst="rect">
            <a:avLst/>
          </a:prstGeom>
        </p:spPr>
      </p:pic>
      <p:pic>
        <p:nvPicPr>
          <p:cNvPr id="16" name="Imagen 15">
            <a:extLst>
              <a:ext uri="{FF2B5EF4-FFF2-40B4-BE49-F238E27FC236}">
                <a16:creationId xmlns:a16="http://schemas.microsoft.com/office/drawing/2014/main" id="{28C5E817-4CCA-6CD8-2345-953D173B3EE1}"/>
              </a:ext>
            </a:extLst>
          </p:cNvPr>
          <p:cNvPicPr>
            <a:picLocks noChangeAspect="1"/>
          </p:cNvPicPr>
          <p:nvPr/>
        </p:nvPicPr>
        <p:blipFill>
          <a:blip r:embed="rId17"/>
          <a:stretch>
            <a:fillRect/>
          </a:stretch>
        </p:blipFill>
        <p:spPr>
          <a:xfrm>
            <a:off x="-9609163" y="-668399"/>
            <a:ext cx="2450826" cy="2450826"/>
          </a:xfrm>
          <a:prstGeom prst="rect">
            <a:avLst/>
          </a:prstGeom>
        </p:spPr>
      </p:pic>
      <p:pic>
        <p:nvPicPr>
          <p:cNvPr id="18" name="Imagen 17">
            <a:extLst>
              <a:ext uri="{FF2B5EF4-FFF2-40B4-BE49-F238E27FC236}">
                <a16:creationId xmlns:a16="http://schemas.microsoft.com/office/drawing/2014/main" id="{E6C45844-FF1E-36FE-6B24-C79A056BAE97}"/>
              </a:ext>
            </a:extLst>
          </p:cNvPr>
          <p:cNvPicPr>
            <a:picLocks noChangeAspect="1"/>
          </p:cNvPicPr>
          <p:nvPr/>
        </p:nvPicPr>
        <p:blipFill>
          <a:blip r:embed="rId18"/>
          <a:stretch>
            <a:fillRect/>
          </a:stretch>
        </p:blipFill>
        <p:spPr>
          <a:xfrm>
            <a:off x="-9459163" y="-518399"/>
            <a:ext cx="2450826" cy="2450826"/>
          </a:xfrm>
          <a:prstGeom prst="rect">
            <a:avLst/>
          </a:prstGeom>
        </p:spPr>
      </p:pic>
      <p:pic>
        <p:nvPicPr>
          <p:cNvPr id="28" name="Imagen 27">
            <a:extLst>
              <a:ext uri="{FF2B5EF4-FFF2-40B4-BE49-F238E27FC236}">
                <a16:creationId xmlns:a16="http://schemas.microsoft.com/office/drawing/2014/main" id="{DB2B959B-D23F-B666-056A-05AF7CA75002}"/>
              </a:ext>
            </a:extLst>
          </p:cNvPr>
          <p:cNvPicPr>
            <a:picLocks noChangeAspect="1"/>
          </p:cNvPicPr>
          <p:nvPr/>
        </p:nvPicPr>
        <p:blipFill>
          <a:blip r:embed="rId19"/>
          <a:stretch>
            <a:fillRect/>
          </a:stretch>
        </p:blipFill>
        <p:spPr>
          <a:xfrm>
            <a:off x="-9309163" y="-368399"/>
            <a:ext cx="2450826" cy="2450826"/>
          </a:xfrm>
          <a:prstGeom prst="rect">
            <a:avLst/>
          </a:prstGeom>
        </p:spPr>
      </p:pic>
      <p:pic>
        <p:nvPicPr>
          <p:cNvPr id="32" name="Imagen 31">
            <a:extLst>
              <a:ext uri="{FF2B5EF4-FFF2-40B4-BE49-F238E27FC236}">
                <a16:creationId xmlns:a16="http://schemas.microsoft.com/office/drawing/2014/main" id="{F347ABBD-7D2A-3BA1-4456-D7BAB89F2D51}"/>
              </a:ext>
            </a:extLst>
          </p:cNvPr>
          <p:cNvPicPr>
            <a:picLocks noChangeAspect="1"/>
          </p:cNvPicPr>
          <p:nvPr/>
        </p:nvPicPr>
        <p:blipFill>
          <a:blip r:embed="rId20"/>
          <a:stretch>
            <a:fillRect/>
          </a:stretch>
        </p:blipFill>
        <p:spPr>
          <a:xfrm>
            <a:off x="-9159163" y="-218399"/>
            <a:ext cx="2450826" cy="2450826"/>
          </a:xfrm>
          <a:prstGeom prst="rect">
            <a:avLst/>
          </a:prstGeom>
        </p:spPr>
      </p:pic>
      <p:pic>
        <p:nvPicPr>
          <p:cNvPr id="39" name="Imagen 38">
            <a:extLst>
              <a:ext uri="{FF2B5EF4-FFF2-40B4-BE49-F238E27FC236}">
                <a16:creationId xmlns:a16="http://schemas.microsoft.com/office/drawing/2014/main" id="{26057B4C-6A6E-24B2-D4F6-8FA4E52CE17D}"/>
              </a:ext>
            </a:extLst>
          </p:cNvPr>
          <p:cNvPicPr>
            <a:picLocks noChangeAspect="1"/>
          </p:cNvPicPr>
          <p:nvPr/>
        </p:nvPicPr>
        <p:blipFill>
          <a:blip r:embed="rId21"/>
          <a:stretch>
            <a:fillRect/>
          </a:stretch>
        </p:blipFill>
        <p:spPr>
          <a:xfrm>
            <a:off x="-9009163" y="-68399"/>
            <a:ext cx="2450826" cy="2450826"/>
          </a:xfrm>
          <a:prstGeom prst="rect">
            <a:avLst/>
          </a:prstGeom>
        </p:spPr>
      </p:pic>
      <p:pic>
        <p:nvPicPr>
          <p:cNvPr id="42" name="Imagen 41">
            <a:extLst>
              <a:ext uri="{FF2B5EF4-FFF2-40B4-BE49-F238E27FC236}">
                <a16:creationId xmlns:a16="http://schemas.microsoft.com/office/drawing/2014/main" id="{B34A3EB7-1120-B97D-94FB-38139387CFE9}"/>
              </a:ext>
            </a:extLst>
          </p:cNvPr>
          <p:cNvPicPr>
            <a:picLocks noChangeAspect="1"/>
          </p:cNvPicPr>
          <p:nvPr/>
        </p:nvPicPr>
        <p:blipFill>
          <a:blip r:embed="rId22"/>
          <a:stretch>
            <a:fillRect/>
          </a:stretch>
        </p:blipFill>
        <p:spPr>
          <a:xfrm>
            <a:off x="-8859163" y="81601"/>
            <a:ext cx="2450826" cy="2450826"/>
          </a:xfrm>
          <a:prstGeom prst="rect">
            <a:avLst/>
          </a:prstGeom>
        </p:spPr>
      </p:pic>
      <p:pic>
        <p:nvPicPr>
          <p:cNvPr id="44" name="Imagen 43">
            <a:extLst>
              <a:ext uri="{FF2B5EF4-FFF2-40B4-BE49-F238E27FC236}">
                <a16:creationId xmlns:a16="http://schemas.microsoft.com/office/drawing/2014/main" id="{1F516AF4-4CC8-B7BC-8FC8-5A6309E88A21}"/>
              </a:ext>
            </a:extLst>
          </p:cNvPr>
          <p:cNvPicPr>
            <a:picLocks noChangeAspect="1"/>
          </p:cNvPicPr>
          <p:nvPr/>
        </p:nvPicPr>
        <p:blipFill>
          <a:blip r:embed="rId23"/>
          <a:stretch>
            <a:fillRect/>
          </a:stretch>
        </p:blipFill>
        <p:spPr>
          <a:xfrm>
            <a:off x="-8709163" y="231601"/>
            <a:ext cx="2450826" cy="2450826"/>
          </a:xfrm>
          <a:prstGeom prst="rect">
            <a:avLst/>
          </a:prstGeom>
        </p:spPr>
      </p:pic>
      <p:pic>
        <p:nvPicPr>
          <p:cNvPr id="48" name="Imagen 47">
            <a:extLst>
              <a:ext uri="{FF2B5EF4-FFF2-40B4-BE49-F238E27FC236}">
                <a16:creationId xmlns:a16="http://schemas.microsoft.com/office/drawing/2014/main" id="{D7DAAC89-5832-AB34-72E7-520248691CC2}"/>
              </a:ext>
            </a:extLst>
          </p:cNvPr>
          <p:cNvPicPr>
            <a:picLocks noChangeAspect="1"/>
          </p:cNvPicPr>
          <p:nvPr/>
        </p:nvPicPr>
        <p:blipFill>
          <a:blip r:embed="rId24"/>
          <a:stretch>
            <a:fillRect/>
          </a:stretch>
        </p:blipFill>
        <p:spPr>
          <a:xfrm>
            <a:off x="-8559163" y="381601"/>
            <a:ext cx="2450826" cy="2450826"/>
          </a:xfrm>
          <a:prstGeom prst="rect">
            <a:avLst/>
          </a:prstGeom>
        </p:spPr>
      </p:pic>
      <p:pic>
        <p:nvPicPr>
          <p:cNvPr id="52" name="Imagen 51">
            <a:extLst>
              <a:ext uri="{FF2B5EF4-FFF2-40B4-BE49-F238E27FC236}">
                <a16:creationId xmlns:a16="http://schemas.microsoft.com/office/drawing/2014/main" id="{5A92D35B-D3FD-EA5E-E84F-39E5127401BB}"/>
              </a:ext>
            </a:extLst>
          </p:cNvPr>
          <p:cNvPicPr>
            <a:picLocks noChangeAspect="1"/>
          </p:cNvPicPr>
          <p:nvPr/>
        </p:nvPicPr>
        <p:blipFill>
          <a:blip r:embed="rId25"/>
          <a:stretch>
            <a:fillRect/>
          </a:stretch>
        </p:blipFill>
        <p:spPr>
          <a:xfrm>
            <a:off x="-8409163" y="531601"/>
            <a:ext cx="2450826" cy="2450826"/>
          </a:xfrm>
          <a:prstGeom prst="rect">
            <a:avLst/>
          </a:prstGeom>
        </p:spPr>
      </p:pic>
      <p:pic>
        <p:nvPicPr>
          <p:cNvPr id="59" name="Imagen 58">
            <a:extLst>
              <a:ext uri="{FF2B5EF4-FFF2-40B4-BE49-F238E27FC236}">
                <a16:creationId xmlns:a16="http://schemas.microsoft.com/office/drawing/2014/main" id="{B0E06DA4-074F-7725-1D03-96E213ADDB94}"/>
              </a:ext>
            </a:extLst>
          </p:cNvPr>
          <p:cNvPicPr>
            <a:picLocks noChangeAspect="1"/>
          </p:cNvPicPr>
          <p:nvPr/>
        </p:nvPicPr>
        <p:blipFill>
          <a:blip r:embed="rId26"/>
          <a:stretch>
            <a:fillRect/>
          </a:stretch>
        </p:blipFill>
        <p:spPr>
          <a:xfrm>
            <a:off x="-8109163" y="831601"/>
            <a:ext cx="2450826" cy="2450826"/>
          </a:xfrm>
          <a:prstGeom prst="rect">
            <a:avLst/>
          </a:prstGeom>
        </p:spPr>
      </p:pic>
      <p:pic>
        <p:nvPicPr>
          <p:cNvPr id="61" name="Imagen 60">
            <a:extLst>
              <a:ext uri="{FF2B5EF4-FFF2-40B4-BE49-F238E27FC236}">
                <a16:creationId xmlns:a16="http://schemas.microsoft.com/office/drawing/2014/main" id="{71B6EF40-0CCC-D7A9-150E-1411FFAB0878}"/>
              </a:ext>
            </a:extLst>
          </p:cNvPr>
          <p:cNvPicPr>
            <a:picLocks noChangeAspect="1"/>
          </p:cNvPicPr>
          <p:nvPr/>
        </p:nvPicPr>
        <p:blipFill>
          <a:blip r:embed="rId27"/>
          <a:stretch>
            <a:fillRect/>
          </a:stretch>
        </p:blipFill>
        <p:spPr>
          <a:xfrm>
            <a:off x="-7959163" y="981601"/>
            <a:ext cx="2450826" cy="2450826"/>
          </a:xfrm>
          <a:prstGeom prst="rect">
            <a:avLst/>
          </a:prstGeom>
        </p:spPr>
      </p:pic>
      <p:sp>
        <p:nvSpPr>
          <p:cNvPr id="162" name="CuadroTexto 161">
            <a:extLst>
              <a:ext uri="{FF2B5EF4-FFF2-40B4-BE49-F238E27FC236}">
                <a16:creationId xmlns:a16="http://schemas.microsoft.com/office/drawing/2014/main" id="{75124D98-61A8-49CB-8463-A0514848411A}"/>
              </a:ext>
            </a:extLst>
          </p:cNvPr>
          <p:cNvSpPr txBox="1"/>
          <p:nvPr/>
        </p:nvSpPr>
        <p:spPr>
          <a:xfrm>
            <a:off x="8545123" y="1653835"/>
            <a:ext cx="3313541" cy="4401205"/>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USD 700 millones del Programa DEG 497 en el marco del acuerdo de Servicio Ampliado (SAF) con el Fondo Monetario Internacional (FMI) entregados al Ecuador para la recuperación económica tras la pandemia.</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109 compromisos binacionales con países vecinos cumplidos con Colombia y Perú mediante mecanismos de Encuentro Presidencial y Gabinete Binacional.</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120 instrumentos de cooperación suscritos con la comunidad internacional.</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Convenio Marco de Cooperación interinstitucional en materia de Trata de Personas entre el Ministerio de Interior de la República de Ecuador y el Ministerio de Interior de la República de Perú.</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Ejecución de la Red Global de Niños, Niñas y Adolescentes Desaparecidos.</a:t>
            </a: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endPar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4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USD 261,71 millones de desembolsos realizados por la Cooperación Internacional No Reembolsable</a:t>
            </a:r>
          </a:p>
        </p:txBody>
      </p:sp>
      <p:sp>
        <p:nvSpPr>
          <p:cNvPr id="163" name="Freeform 2">
            <a:extLst>
              <a:ext uri="{FF2B5EF4-FFF2-40B4-BE49-F238E27FC236}">
                <a16:creationId xmlns:a16="http://schemas.microsoft.com/office/drawing/2014/main" id="{0518629D-CC45-4062-BA92-16F90204F984}"/>
              </a:ext>
            </a:extLst>
          </p:cNvPr>
          <p:cNvSpPr/>
          <p:nvPr/>
        </p:nvSpPr>
        <p:spPr>
          <a:xfrm>
            <a:off x="8055775" y="1837110"/>
            <a:ext cx="457200" cy="457200"/>
          </a:xfrm>
          <a:custGeom>
            <a:avLst/>
            <a:gdLst/>
            <a:ahLst/>
            <a:cxnLst/>
            <a:rect l="l" t="t" r="r" b="b"/>
            <a:pathLst>
              <a:path w="2106428" h="1190073">
                <a:moveTo>
                  <a:pt x="0" y="0"/>
                </a:moveTo>
                <a:lnTo>
                  <a:pt x="2106428" y="0"/>
                </a:lnTo>
                <a:lnTo>
                  <a:pt x="2106428" y="1190073"/>
                </a:lnTo>
                <a:lnTo>
                  <a:pt x="0" y="119007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Freeform 2">
            <a:extLst>
              <a:ext uri="{FF2B5EF4-FFF2-40B4-BE49-F238E27FC236}">
                <a16:creationId xmlns:a16="http://schemas.microsoft.com/office/drawing/2014/main" id="{B684102A-C296-40AB-B81B-0AD4709CDB2D}"/>
              </a:ext>
            </a:extLst>
          </p:cNvPr>
          <p:cNvSpPr/>
          <p:nvPr/>
        </p:nvSpPr>
        <p:spPr>
          <a:xfrm>
            <a:off x="8055775" y="5586927"/>
            <a:ext cx="457200" cy="457200"/>
          </a:xfrm>
          <a:custGeom>
            <a:avLst/>
            <a:gdLst/>
            <a:ahLst/>
            <a:cxnLst/>
            <a:rect l="l" t="t" r="r" b="b"/>
            <a:pathLst>
              <a:path w="2106428" h="1190073">
                <a:moveTo>
                  <a:pt x="0" y="0"/>
                </a:moveTo>
                <a:lnTo>
                  <a:pt x="2106428" y="0"/>
                </a:lnTo>
                <a:lnTo>
                  <a:pt x="2106428" y="1190073"/>
                </a:lnTo>
                <a:lnTo>
                  <a:pt x="0" y="119007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Freeform 3">
            <a:extLst>
              <a:ext uri="{FF2B5EF4-FFF2-40B4-BE49-F238E27FC236}">
                <a16:creationId xmlns:a16="http://schemas.microsoft.com/office/drawing/2014/main" id="{2BB92F69-46E3-492F-963A-5FFA44B7B9A7}"/>
              </a:ext>
            </a:extLst>
          </p:cNvPr>
          <p:cNvSpPr/>
          <p:nvPr/>
        </p:nvSpPr>
        <p:spPr>
          <a:xfrm>
            <a:off x="8055775" y="2818258"/>
            <a:ext cx="457200" cy="457200"/>
          </a:xfrm>
          <a:custGeom>
            <a:avLst/>
            <a:gdLst/>
            <a:ahLst/>
            <a:cxnLst/>
            <a:rect l="l" t="t" r="r" b="b"/>
            <a:pathLst>
              <a:path w="1540605" h="1701471">
                <a:moveTo>
                  <a:pt x="0" y="0"/>
                </a:moveTo>
                <a:lnTo>
                  <a:pt x="1540605" y="0"/>
                </a:lnTo>
                <a:lnTo>
                  <a:pt x="1540605" y="1701471"/>
                </a:lnTo>
                <a:lnTo>
                  <a:pt x="0" y="170147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Freeform 4">
            <a:extLst>
              <a:ext uri="{FF2B5EF4-FFF2-40B4-BE49-F238E27FC236}">
                <a16:creationId xmlns:a16="http://schemas.microsoft.com/office/drawing/2014/main" id="{792CFE4A-D7D7-4B9E-89EC-CDA695572C10}"/>
              </a:ext>
            </a:extLst>
          </p:cNvPr>
          <p:cNvSpPr/>
          <p:nvPr/>
        </p:nvSpPr>
        <p:spPr>
          <a:xfrm rot="21446227">
            <a:off x="8055775" y="3590618"/>
            <a:ext cx="457200" cy="457200"/>
          </a:xfrm>
          <a:custGeom>
            <a:avLst/>
            <a:gdLst/>
            <a:ahLst/>
            <a:cxnLst/>
            <a:rect l="l" t="t" r="r" b="b"/>
            <a:pathLst>
              <a:path w="1630550" h="1852897">
                <a:moveTo>
                  <a:pt x="0" y="0"/>
                </a:moveTo>
                <a:lnTo>
                  <a:pt x="1630550" y="0"/>
                </a:lnTo>
                <a:lnTo>
                  <a:pt x="1630550" y="1852897"/>
                </a:lnTo>
                <a:lnTo>
                  <a:pt x="0" y="185289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Freeform 5">
            <a:extLst>
              <a:ext uri="{FF2B5EF4-FFF2-40B4-BE49-F238E27FC236}">
                <a16:creationId xmlns:a16="http://schemas.microsoft.com/office/drawing/2014/main" id="{36456C73-7932-46A3-B973-D5C301BF7E4D}"/>
              </a:ext>
            </a:extLst>
          </p:cNvPr>
          <p:cNvSpPr/>
          <p:nvPr/>
        </p:nvSpPr>
        <p:spPr>
          <a:xfrm>
            <a:off x="8055775" y="4297307"/>
            <a:ext cx="457200" cy="457200"/>
          </a:xfrm>
          <a:custGeom>
            <a:avLst/>
            <a:gdLst/>
            <a:ahLst/>
            <a:cxnLst/>
            <a:rect l="l" t="t" r="r" b="b"/>
            <a:pathLst>
              <a:path w="1765697" h="1765697">
                <a:moveTo>
                  <a:pt x="0" y="0"/>
                </a:moveTo>
                <a:lnTo>
                  <a:pt x="1765697" y="0"/>
                </a:lnTo>
                <a:lnTo>
                  <a:pt x="1765697" y="1765697"/>
                </a:lnTo>
                <a:lnTo>
                  <a:pt x="0" y="176569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Freeform 6">
            <a:extLst>
              <a:ext uri="{FF2B5EF4-FFF2-40B4-BE49-F238E27FC236}">
                <a16:creationId xmlns:a16="http://schemas.microsoft.com/office/drawing/2014/main" id="{188E372F-097C-482C-9DC2-8B90E53040C9}"/>
              </a:ext>
            </a:extLst>
          </p:cNvPr>
          <p:cNvSpPr/>
          <p:nvPr/>
        </p:nvSpPr>
        <p:spPr>
          <a:xfrm>
            <a:off x="8055775" y="4994002"/>
            <a:ext cx="457200" cy="457200"/>
          </a:xfrm>
          <a:custGeom>
            <a:avLst/>
            <a:gdLst/>
            <a:ahLst/>
            <a:cxnLst/>
            <a:rect l="l" t="t" r="r" b="b"/>
            <a:pathLst>
              <a:path w="1281596" h="1468495">
                <a:moveTo>
                  <a:pt x="0" y="0"/>
                </a:moveTo>
                <a:lnTo>
                  <a:pt x="1281595" y="0"/>
                </a:lnTo>
                <a:lnTo>
                  <a:pt x="1281595" y="1468495"/>
                </a:lnTo>
                <a:lnTo>
                  <a:pt x="0" y="146849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94;p4">
            <a:extLst>
              <a:ext uri="{FF2B5EF4-FFF2-40B4-BE49-F238E27FC236}">
                <a16:creationId xmlns:a16="http://schemas.microsoft.com/office/drawing/2014/main" id="{57571552-B858-4F64-BB35-1E6F0133AEB1}"/>
              </a:ext>
            </a:extLst>
          </p:cNvPr>
          <p:cNvSpPr txBox="1"/>
          <p:nvPr/>
        </p:nvSpPr>
        <p:spPr>
          <a:xfrm>
            <a:off x="8094309" y="1103276"/>
            <a:ext cx="3794290" cy="390892"/>
          </a:xfrm>
          <a:prstGeom prst="rect">
            <a:avLst/>
          </a:prstGeom>
          <a:noFill/>
          <a:ln>
            <a:noFill/>
          </a:ln>
          <a:effectLst/>
        </p:spPr>
        <p:txBody>
          <a:bodyPr spcFirstLastPara="1" wrap="square" lIns="21357" tIns="10676" rIns="21357" bIns="10676"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56388D"/>
                </a:solidFill>
                <a:effectLst/>
                <a:uLnTx/>
                <a:uFillTx/>
                <a:latin typeface="Barlow Condensed"/>
                <a:ea typeface="Barlow Condensed"/>
                <a:cs typeface="Barlow Condensed"/>
                <a:sym typeface="Barlow Condensed"/>
              </a:rPr>
              <a:t>Logros</a:t>
            </a:r>
          </a:p>
        </p:txBody>
      </p:sp>
      <p:grpSp>
        <p:nvGrpSpPr>
          <p:cNvPr id="15" name="Grupo 14">
            <a:extLst>
              <a:ext uri="{FF2B5EF4-FFF2-40B4-BE49-F238E27FC236}">
                <a16:creationId xmlns:a16="http://schemas.microsoft.com/office/drawing/2014/main" id="{1B0FF5DB-B173-51E6-AF65-D606814E3C6F}"/>
              </a:ext>
            </a:extLst>
          </p:cNvPr>
          <p:cNvGrpSpPr/>
          <p:nvPr/>
        </p:nvGrpSpPr>
        <p:grpSpPr>
          <a:xfrm>
            <a:off x="921428" y="-15324"/>
            <a:ext cx="11270572" cy="1483125"/>
            <a:chOff x="940478" y="-15324"/>
            <a:chExt cx="11270572" cy="1483126"/>
          </a:xfrm>
          <a:solidFill>
            <a:srgbClr val="19486A"/>
          </a:solidFill>
        </p:grpSpPr>
        <p:sp>
          <p:nvSpPr>
            <p:cNvPr id="17" name="Rectángulo 16">
              <a:extLst>
                <a:ext uri="{FF2B5EF4-FFF2-40B4-BE49-F238E27FC236}">
                  <a16:creationId xmlns:a16="http://schemas.microsoft.com/office/drawing/2014/main" id="{242220C9-9E43-BEE5-61BC-B315D4FC82FA}"/>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Luna 18">
              <a:extLst>
                <a:ext uri="{FF2B5EF4-FFF2-40B4-BE49-F238E27FC236}">
                  <a16:creationId xmlns:a16="http://schemas.microsoft.com/office/drawing/2014/main" id="{98B84CCC-CE28-90BC-3349-37159D921E57}"/>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0" name="Google Shape;62;p14">
            <a:extLst>
              <a:ext uri="{FF2B5EF4-FFF2-40B4-BE49-F238E27FC236}">
                <a16:creationId xmlns:a16="http://schemas.microsoft.com/office/drawing/2014/main" id="{EBD6D4E1-1CA7-173C-6FDE-63AEAC5BBD54}"/>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Resultados de indicadores</a:t>
            </a:r>
          </a:p>
        </p:txBody>
      </p:sp>
      <p:pic>
        <p:nvPicPr>
          <p:cNvPr id="21" name="Imagen 20">
            <a:extLst>
              <a:ext uri="{FF2B5EF4-FFF2-40B4-BE49-F238E27FC236}">
                <a16:creationId xmlns:a16="http://schemas.microsoft.com/office/drawing/2014/main" id="{40ABBB84-0335-3845-EBA5-79E5DA47D698}"/>
              </a:ext>
            </a:extLst>
          </p:cNvPr>
          <p:cNvPicPr>
            <a:picLocks noChangeAspect="1"/>
          </p:cNvPicPr>
          <p:nvPr/>
        </p:nvPicPr>
        <p:blipFill rotWithShape="1">
          <a:blip r:embed="rId38">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sp>
        <p:nvSpPr>
          <p:cNvPr id="22" name="CuadroTexto 21">
            <a:extLst>
              <a:ext uri="{FF2B5EF4-FFF2-40B4-BE49-F238E27FC236}">
                <a16:creationId xmlns:a16="http://schemas.microsoft.com/office/drawing/2014/main" id="{26617D94-988C-943C-53F6-0C07B17DBF8D}"/>
              </a:ext>
            </a:extLst>
          </p:cNvPr>
          <p:cNvSpPr txBox="1"/>
          <p:nvPr/>
        </p:nvSpPr>
        <p:spPr>
          <a:xfrm>
            <a:off x="18656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65" name="Imagen 64">
            <a:extLst>
              <a:ext uri="{FF2B5EF4-FFF2-40B4-BE49-F238E27FC236}">
                <a16:creationId xmlns:a16="http://schemas.microsoft.com/office/drawing/2014/main" id="{B62B8E68-60F6-ADBE-D5F5-688510AFE960}"/>
              </a:ext>
            </a:extLst>
          </p:cNvPr>
          <p:cNvPicPr>
            <a:picLocks noChangeAspect="1"/>
          </p:cNvPicPr>
          <p:nvPr/>
        </p:nvPicPr>
        <p:blipFill>
          <a:blip r:embed="rId39"/>
          <a:stretch>
            <a:fillRect/>
          </a:stretch>
        </p:blipFill>
        <p:spPr>
          <a:xfrm>
            <a:off x="-8200" y="-10041"/>
            <a:ext cx="1634400" cy="1634400"/>
          </a:xfrm>
          <a:prstGeom prst="rect">
            <a:avLst/>
          </a:prstGeom>
          <a:effectLst>
            <a:outerShdw blurRad="177800" dist="38100" dir="2700000" algn="ctr" rotWithShape="0">
              <a:srgbClr val="000000">
                <a:alpha val="40000"/>
              </a:srgbClr>
            </a:outerShdw>
          </a:effectLst>
        </p:spPr>
      </p:pic>
      <p:pic>
        <p:nvPicPr>
          <p:cNvPr id="135" name="Imagen 134">
            <a:extLst>
              <a:ext uri="{FF2B5EF4-FFF2-40B4-BE49-F238E27FC236}">
                <a16:creationId xmlns:a16="http://schemas.microsoft.com/office/drawing/2014/main" id="{5CA347B2-A84B-42FC-B516-AAA5AE56267F}"/>
              </a:ext>
            </a:extLst>
          </p:cNvPr>
          <p:cNvPicPr>
            <a:picLocks noChangeAspect="1"/>
          </p:cNvPicPr>
          <p:nvPr/>
        </p:nvPicPr>
        <p:blipFill rotWithShape="1">
          <a:blip r:embed="rId40"/>
          <a:srcRect t="10946" b="21705"/>
          <a:stretch/>
        </p:blipFill>
        <p:spPr>
          <a:xfrm>
            <a:off x="4931767" y="767028"/>
            <a:ext cx="2181600" cy="661926"/>
          </a:xfrm>
          <a:prstGeom prst="rect">
            <a:avLst/>
          </a:prstGeom>
        </p:spPr>
      </p:pic>
    </p:spTree>
    <p:extLst>
      <p:ext uri="{BB962C8B-B14F-4D97-AF65-F5344CB8AC3E}">
        <p14:creationId xmlns:p14="http://schemas.microsoft.com/office/powerpoint/2010/main" val="356552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500" fill="hold"/>
                                        <p:tgtEl>
                                          <p:spTgt spid="13"/>
                                        </p:tgtEl>
                                        <p:attrNameLst>
                                          <p:attrName>ppt_x</p:attrName>
                                        </p:attrNameLst>
                                      </p:cBhvr>
                                      <p:tavLst>
                                        <p:tav tm="0">
                                          <p:val>
                                            <p:strVal val="#ppt_x"/>
                                          </p:val>
                                        </p:tav>
                                        <p:tav tm="100000">
                                          <p:val>
                                            <p:strVal val="#ppt_x"/>
                                          </p:val>
                                        </p:tav>
                                      </p:tavLst>
                                    </p:anim>
                                    <p:anim calcmode="lin" valueType="num">
                                      <p:cBhvr additive="base">
                                        <p:cTn id="1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2"/>
                                        </p:tgtEl>
                                        <p:attrNameLst>
                                          <p:attrName>style.visibility</p:attrName>
                                        </p:attrNameLst>
                                      </p:cBhvr>
                                      <p:to>
                                        <p:strVal val="visible"/>
                                      </p:to>
                                    </p:set>
                                    <p:anim calcmode="lin" valueType="num">
                                      <p:cBhvr additive="base">
                                        <p:cTn id="25" dur="500" fill="hold"/>
                                        <p:tgtEl>
                                          <p:spTgt spid="162"/>
                                        </p:tgtEl>
                                        <p:attrNameLst>
                                          <p:attrName>ppt_x</p:attrName>
                                        </p:attrNameLst>
                                      </p:cBhvr>
                                      <p:tavLst>
                                        <p:tav tm="0">
                                          <p:val>
                                            <p:strVal val="#ppt_x"/>
                                          </p:val>
                                        </p:tav>
                                        <p:tav tm="100000">
                                          <p:val>
                                            <p:strVal val="#ppt_x"/>
                                          </p:val>
                                        </p:tav>
                                      </p:tavLst>
                                    </p:anim>
                                    <p:anim calcmode="lin" valueType="num">
                                      <p:cBhvr additive="base">
                                        <p:cTn id="26" dur="500" fill="hold"/>
                                        <p:tgtEl>
                                          <p:spTgt spid="16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3"/>
                                        </p:tgtEl>
                                        <p:attrNameLst>
                                          <p:attrName>style.visibility</p:attrName>
                                        </p:attrNameLst>
                                      </p:cBhvr>
                                      <p:to>
                                        <p:strVal val="visible"/>
                                      </p:to>
                                    </p:set>
                                    <p:anim calcmode="lin" valueType="num">
                                      <p:cBhvr additive="base">
                                        <p:cTn id="29" dur="500" fill="hold"/>
                                        <p:tgtEl>
                                          <p:spTgt spid="163"/>
                                        </p:tgtEl>
                                        <p:attrNameLst>
                                          <p:attrName>ppt_x</p:attrName>
                                        </p:attrNameLst>
                                      </p:cBhvr>
                                      <p:tavLst>
                                        <p:tav tm="0">
                                          <p:val>
                                            <p:strVal val="#ppt_x"/>
                                          </p:val>
                                        </p:tav>
                                        <p:tav tm="100000">
                                          <p:val>
                                            <p:strVal val="#ppt_x"/>
                                          </p:val>
                                        </p:tav>
                                      </p:tavLst>
                                    </p:anim>
                                    <p:anim calcmode="lin" valueType="num">
                                      <p:cBhvr additive="base">
                                        <p:cTn id="30" dur="500" fill="hold"/>
                                        <p:tgtEl>
                                          <p:spTgt spid="16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5"/>
                                        </p:tgtEl>
                                        <p:attrNameLst>
                                          <p:attrName>style.visibility</p:attrName>
                                        </p:attrNameLst>
                                      </p:cBhvr>
                                      <p:to>
                                        <p:strVal val="visible"/>
                                      </p:to>
                                    </p:set>
                                    <p:anim calcmode="lin" valueType="num">
                                      <p:cBhvr additive="base">
                                        <p:cTn id="33" dur="500" fill="hold"/>
                                        <p:tgtEl>
                                          <p:spTgt spid="165"/>
                                        </p:tgtEl>
                                        <p:attrNameLst>
                                          <p:attrName>ppt_x</p:attrName>
                                        </p:attrNameLst>
                                      </p:cBhvr>
                                      <p:tavLst>
                                        <p:tav tm="0">
                                          <p:val>
                                            <p:strVal val="#ppt_x"/>
                                          </p:val>
                                        </p:tav>
                                        <p:tav tm="100000">
                                          <p:val>
                                            <p:strVal val="#ppt_x"/>
                                          </p:val>
                                        </p:tav>
                                      </p:tavLst>
                                    </p:anim>
                                    <p:anim calcmode="lin" valueType="num">
                                      <p:cBhvr additive="base">
                                        <p:cTn id="34" dur="500" fill="hold"/>
                                        <p:tgtEl>
                                          <p:spTgt spid="16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
                                        </p:tgtEl>
                                        <p:attrNameLst>
                                          <p:attrName>style.visibility</p:attrName>
                                        </p:attrNameLst>
                                      </p:cBhvr>
                                      <p:to>
                                        <p:strVal val="visible"/>
                                      </p:to>
                                    </p:set>
                                    <p:anim calcmode="lin" valueType="num">
                                      <p:cBhvr additive="base">
                                        <p:cTn id="37" dur="500" fill="hold"/>
                                        <p:tgtEl>
                                          <p:spTgt spid="167"/>
                                        </p:tgtEl>
                                        <p:attrNameLst>
                                          <p:attrName>ppt_x</p:attrName>
                                        </p:attrNameLst>
                                      </p:cBhvr>
                                      <p:tavLst>
                                        <p:tav tm="0">
                                          <p:val>
                                            <p:strVal val="#ppt_x"/>
                                          </p:val>
                                        </p:tav>
                                        <p:tav tm="100000">
                                          <p:val>
                                            <p:strVal val="#ppt_x"/>
                                          </p:val>
                                        </p:tav>
                                      </p:tavLst>
                                    </p:anim>
                                    <p:anim calcmode="lin" valueType="num">
                                      <p:cBhvr additive="base">
                                        <p:cTn id="38" dur="500" fill="hold"/>
                                        <p:tgtEl>
                                          <p:spTgt spid="16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9"/>
                                        </p:tgtEl>
                                        <p:attrNameLst>
                                          <p:attrName>style.visibility</p:attrName>
                                        </p:attrNameLst>
                                      </p:cBhvr>
                                      <p:to>
                                        <p:strVal val="visible"/>
                                      </p:to>
                                    </p:set>
                                    <p:anim calcmode="lin" valueType="num">
                                      <p:cBhvr additive="base">
                                        <p:cTn id="41" dur="500" fill="hold"/>
                                        <p:tgtEl>
                                          <p:spTgt spid="169"/>
                                        </p:tgtEl>
                                        <p:attrNameLst>
                                          <p:attrName>ppt_x</p:attrName>
                                        </p:attrNameLst>
                                      </p:cBhvr>
                                      <p:tavLst>
                                        <p:tav tm="0">
                                          <p:val>
                                            <p:strVal val="#ppt_x"/>
                                          </p:val>
                                        </p:tav>
                                        <p:tav tm="100000">
                                          <p:val>
                                            <p:strVal val="#ppt_x"/>
                                          </p:val>
                                        </p:tav>
                                      </p:tavLst>
                                    </p:anim>
                                    <p:anim calcmode="lin" valueType="num">
                                      <p:cBhvr additive="base">
                                        <p:cTn id="42" dur="500" fill="hold"/>
                                        <p:tgtEl>
                                          <p:spTgt spid="16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2"/>
                                        </p:tgtEl>
                                        <p:attrNameLst>
                                          <p:attrName>style.visibility</p:attrName>
                                        </p:attrNameLst>
                                      </p:cBhvr>
                                      <p:to>
                                        <p:strVal val="visible"/>
                                      </p:to>
                                    </p:set>
                                    <p:anim calcmode="lin" valueType="num">
                                      <p:cBhvr additive="base">
                                        <p:cTn id="45" dur="500" fill="hold"/>
                                        <p:tgtEl>
                                          <p:spTgt spid="172"/>
                                        </p:tgtEl>
                                        <p:attrNameLst>
                                          <p:attrName>ppt_x</p:attrName>
                                        </p:attrNameLst>
                                      </p:cBhvr>
                                      <p:tavLst>
                                        <p:tav tm="0">
                                          <p:val>
                                            <p:strVal val="#ppt_x"/>
                                          </p:val>
                                        </p:tav>
                                        <p:tav tm="100000">
                                          <p:val>
                                            <p:strVal val="#ppt_x"/>
                                          </p:val>
                                        </p:tav>
                                      </p:tavLst>
                                    </p:anim>
                                    <p:anim calcmode="lin" valueType="num">
                                      <p:cBhvr additive="base">
                                        <p:cTn id="46" dur="500" fill="hold"/>
                                        <p:tgtEl>
                                          <p:spTgt spid="17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cBhvr additive="base">
                                        <p:cTn id="49" dur="500" fill="hold"/>
                                        <p:tgtEl>
                                          <p:spTgt spid="173"/>
                                        </p:tgtEl>
                                        <p:attrNameLst>
                                          <p:attrName>ppt_x</p:attrName>
                                        </p:attrNameLst>
                                      </p:cBhvr>
                                      <p:tavLst>
                                        <p:tav tm="0">
                                          <p:val>
                                            <p:strVal val="#ppt_x"/>
                                          </p:val>
                                        </p:tav>
                                        <p:tav tm="100000">
                                          <p:val>
                                            <p:strVal val="#ppt_x"/>
                                          </p:val>
                                        </p:tav>
                                      </p:tavLst>
                                    </p:anim>
                                    <p:anim calcmode="lin" valueType="num">
                                      <p:cBhvr additive="base">
                                        <p:cTn id="50" dur="500" fill="hold"/>
                                        <p:tgtEl>
                                          <p:spTgt spid="17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4"/>
                                        </p:tgtEl>
                                        <p:attrNameLst>
                                          <p:attrName>style.visibility</p:attrName>
                                        </p:attrNameLst>
                                      </p:cBhvr>
                                      <p:to>
                                        <p:strVal val="visible"/>
                                      </p:to>
                                    </p:set>
                                    <p:anim calcmode="lin" valueType="num">
                                      <p:cBhvr additive="base">
                                        <p:cTn id="53" dur="500" fill="hold"/>
                                        <p:tgtEl>
                                          <p:spTgt spid="174"/>
                                        </p:tgtEl>
                                        <p:attrNameLst>
                                          <p:attrName>ppt_x</p:attrName>
                                        </p:attrNameLst>
                                      </p:cBhvr>
                                      <p:tavLst>
                                        <p:tav tm="0">
                                          <p:val>
                                            <p:strVal val="#ppt_x"/>
                                          </p:val>
                                        </p:tav>
                                        <p:tav tm="100000">
                                          <p:val>
                                            <p:strVal val="#ppt_x"/>
                                          </p:val>
                                        </p:tav>
                                      </p:tavLst>
                                    </p:anim>
                                    <p:anim calcmode="lin" valueType="num">
                                      <p:cBhvr additive="base">
                                        <p:cTn id="54" dur="500" fill="hold"/>
                                        <p:tgtEl>
                                          <p:spTgt spid="17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additive="base">
                                        <p:cTn id="57" dur="500" fill="hold"/>
                                        <p:tgtEl>
                                          <p:spTgt spid="67"/>
                                        </p:tgtEl>
                                        <p:attrNameLst>
                                          <p:attrName>ppt_x</p:attrName>
                                        </p:attrNameLst>
                                      </p:cBhvr>
                                      <p:tavLst>
                                        <p:tav tm="0">
                                          <p:val>
                                            <p:strVal val="#ppt_x"/>
                                          </p:val>
                                        </p:tav>
                                        <p:tav tm="100000">
                                          <p:val>
                                            <p:strVal val="#ppt_x"/>
                                          </p:val>
                                        </p:tav>
                                      </p:tavLst>
                                    </p:anim>
                                    <p:anim calcmode="lin" valueType="num">
                                      <p:cBhvr additive="base">
                                        <p:cTn id="5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62" grpId="0"/>
      <p:bldP spid="174"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grpSp>
        <p:nvGrpSpPr>
          <p:cNvPr id="39" name="Grupo 38">
            <a:extLst>
              <a:ext uri="{FF2B5EF4-FFF2-40B4-BE49-F238E27FC236}">
                <a16:creationId xmlns:a16="http://schemas.microsoft.com/office/drawing/2014/main" id="{673AF443-DA03-869B-8388-AE4ED0C4BA69}"/>
              </a:ext>
            </a:extLst>
          </p:cNvPr>
          <p:cNvGrpSpPr/>
          <p:nvPr/>
        </p:nvGrpSpPr>
        <p:grpSpPr>
          <a:xfrm>
            <a:off x="-23264" y="3389352"/>
            <a:ext cx="12215263" cy="3459631"/>
            <a:chOff x="-23264" y="3389352"/>
            <a:chExt cx="12215263" cy="3459631"/>
          </a:xfrm>
        </p:grpSpPr>
        <p:sp>
          <p:nvSpPr>
            <p:cNvPr id="69" name="Rectángulo 68">
              <a:extLst>
                <a:ext uri="{FF2B5EF4-FFF2-40B4-BE49-F238E27FC236}">
                  <a16:creationId xmlns:a16="http://schemas.microsoft.com/office/drawing/2014/main" id="{2731A594-24D9-2761-5684-6D411A01716D}"/>
                </a:ext>
              </a:extLst>
            </p:cNvPr>
            <p:cNvSpPr/>
            <p:nvPr/>
          </p:nvSpPr>
          <p:spPr>
            <a:xfrm>
              <a:off x="-23264" y="3389352"/>
              <a:ext cx="12215263" cy="3459631"/>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06428" y="6274656"/>
              <a:ext cx="2693198" cy="553998"/>
            </a:xfrm>
            <a:prstGeom prst="rect">
              <a:avLst/>
            </a:prstGeom>
          </p:spPr>
        </p:pic>
        <p:grpSp>
          <p:nvGrpSpPr>
            <p:cNvPr id="95" name="Grupo 94">
              <a:extLst>
                <a:ext uri="{FF2B5EF4-FFF2-40B4-BE49-F238E27FC236}">
                  <a16:creationId xmlns:a16="http://schemas.microsoft.com/office/drawing/2014/main" id="{7F3B2E4D-AD1D-7AD1-B66E-FEF4807FC4E3}"/>
                </a:ext>
              </a:extLst>
            </p:cNvPr>
            <p:cNvGrpSpPr/>
            <p:nvPr/>
          </p:nvGrpSpPr>
          <p:grpSpPr>
            <a:xfrm>
              <a:off x="213602" y="5035557"/>
              <a:ext cx="2263494" cy="818642"/>
              <a:chOff x="213602" y="4768857"/>
              <a:chExt cx="2263494" cy="818642"/>
            </a:xfrm>
          </p:grpSpPr>
          <p:sp>
            <p:nvSpPr>
              <p:cNvPr id="76" name="Google Shape;94;p4">
                <a:extLst>
                  <a:ext uri="{FF2B5EF4-FFF2-40B4-BE49-F238E27FC236}">
                    <a16:creationId xmlns:a16="http://schemas.microsoft.com/office/drawing/2014/main" id="{C07D639B-9AA4-AB37-3753-8D9C31988F48}"/>
                  </a:ext>
                </a:extLst>
              </p:cNvPr>
              <p:cNvSpPr txBox="1"/>
              <p:nvPr/>
            </p:nvSpPr>
            <p:spPr>
              <a:xfrm>
                <a:off x="1133449" y="4958782"/>
                <a:ext cx="1343647" cy="25239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Desafíos</a:t>
                </a:r>
              </a:p>
            </p:txBody>
          </p:sp>
          <p:sp>
            <p:nvSpPr>
              <p:cNvPr id="79" name="Rectángulo: esquinas redondeadas 78">
                <a:extLst>
                  <a:ext uri="{FF2B5EF4-FFF2-40B4-BE49-F238E27FC236}">
                    <a16:creationId xmlns:a16="http://schemas.microsoft.com/office/drawing/2014/main" id="{C2D95FD7-BC18-AAD5-EF24-AEC4C959A4F3}"/>
                  </a:ext>
                </a:extLst>
              </p:cNvPr>
              <p:cNvSpPr/>
              <p:nvPr/>
            </p:nvSpPr>
            <p:spPr>
              <a:xfrm>
                <a:off x="228358" y="4768857"/>
                <a:ext cx="818642" cy="818642"/>
              </a:xfrm>
              <a:prstGeom prst="roundRect">
                <a:avLst/>
              </a:prstGeom>
              <a:solidFill>
                <a:srgbClr val="19486A"/>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71" name="Grupo 70">
                <a:extLst>
                  <a:ext uri="{FF2B5EF4-FFF2-40B4-BE49-F238E27FC236}">
                    <a16:creationId xmlns:a16="http://schemas.microsoft.com/office/drawing/2014/main" id="{E6BD2C6E-F941-B4EF-E558-A4726A198802}"/>
                  </a:ext>
                </a:extLst>
              </p:cNvPr>
              <p:cNvGrpSpPr/>
              <p:nvPr/>
            </p:nvGrpSpPr>
            <p:grpSpPr>
              <a:xfrm>
                <a:off x="213602" y="4779156"/>
                <a:ext cx="834536" cy="726597"/>
                <a:chOff x="8201971" y="6989464"/>
                <a:chExt cx="1506811" cy="1311919"/>
              </a:xfrm>
              <a:solidFill>
                <a:schemeClr val="bg1"/>
              </a:solidFill>
            </p:grpSpPr>
            <p:pic>
              <p:nvPicPr>
                <p:cNvPr id="62" name="Gráfico 61" descr="Montañas">
                  <a:extLst>
                    <a:ext uri="{FF2B5EF4-FFF2-40B4-BE49-F238E27FC236}">
                      <a16:creationId xmlns:a16="http://schemas.microsoft.com/office/drawing/2014/main" id="{0DBC3111-164D-CAB2-7D41-EAF7B5639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6863" y="6989464"/>
                  <a:ext cx="1311919" cy="1311919"/>
                </a:xfrm>
                <a:prstGeom prst="rect">
                  <a:avLst/>
                </a:prstGeom>
              </p:spPr>
            </p:pic>
            <p:pic>
              <p:nvPicPr>
                <p:cNvPr id="64" name="Gráfico 63" descr="Ejecutar">
                  <a:extLst>
                    <a:ext uri="{FF2B5EF4-FFF2-40B4-BE49-F238E27FC236}">
                      <a16:creationId xmlns:a16="http://schemas.microsoft.com/office/drawing/2014/main" id="{B935DC4A-2C99-AB09-DA28-5A09F088FC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56725">
                  <a:off x="8201971" y="7394600"/>
                  <a:ext cx="526694" cy="526694"/>
                </a:xfrm>
                <a:prstGeom prst="rect">
                  <a:avLst/>
                </a:prstGeom>
              </p:spPr>
            </p:pic>
          </p:grpSp>
        </p:grpSp>
        <p:sp>
          <p:nvSpPr>
            <p:cNvPr id="97" name="CuadroTexto 96">
              <a:extLst>
                <a:ext uri="{FF2B5EF4-FFF2-40B4-BE49-F238E27FC236}">
                  <a16:creationId xmlns:a16="http://schemas.microsoft.com/office/drawing/2014/main" id="{3DE9E150-B7FA-4867-A588-10FFBA250AC2}"/>
                </a:ext>
              </a:extLst>
            </p:cNvPr>
            <p:cNvSpPr txBox="1"/>
            <p:nvPr/>
          </p:nvSpPr>
          <p:spPr>
            <a:xfrm>
              <a:off x="2887625" y="5014113"/>
              <a:ext cx="2461891" cy="707886"/>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Garantizar la disponibilidad de recursos financieros para la implementación de los ODS.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98" name="CuadroTexto 97">
              <a:extLst>
                <a:ext uri="{FF2B5EF4-FFF2-40B4-BE49-F238E27FC236}">
                  <a16:creationId xmlns:a16="http://schemas.microsoft.com/office/drawing/2014/main" id="{C148A62B-ACD1-B7AE-D88D-A207CDB6AA67}"/>
                </a:ext>
              </a:extLst>
            </p:cNvPr>
            <p:cNvSpPr txBox="1"/>
            <p:nvPr/>
          </p:nvSpPr>
          <p:spPr>
            <a:xfrm>
              <a:off x="5958057" y="5014113"/>
              <a:ext cx="2461891" cy="1323439"/>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Adopción de políticas y estrategias innovadoras que promuevan la cooperación y la acción conjunta para lograr los objetivos de desarrollo sostenible.</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108" name="CuadroTexto 107">
              <a:extLst>
                <a:ext uri="{FF2B5EF4-FFF2-40B4-BE49-F238E27FC236}">
                  <a16:creationId xmlns:a16="http://schemas.microsoft.com/office/drawing/2014/main" id="{BFC12847-AEEC-335B-DBB3-EF09D0C6F470}"/>
                </a:ext>
              </a:extLst>
            </p:cNvPr>
            <p:cNvSpPr txBox="1"/>
            <p:nvPr/>
          </p:nvSpPr>
          <p:spPr>
            <a:xfrm>
              <a:off x="9075028" y="5014113"/>
              <a:ext cx="2461891" cy="913070"/>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Fortalecer y diversificar las alianzas para acceder a recursos externos, tecnología y conocimientos especializados.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cxnSp>
          <p:nvCxnSpPr>
            <p:cNvPr id="121" name="Conector recto 120">
              <a:extLst>
                <a:ext uri="{FF2B5EF4-FFF2-40B4-BE49-F238E27FC236}">
                  <a16:creationId xmlns:a16="http://schemas.microsoft.com/office/drawing/2014/main" id="{2E1D1E7D-A324-F2F8-ADEA-E234F2D9F927}"/>
                </a:ext>
              </a:extLst>
            </p:cNvPr>
            <p:cNvCxnSpPr>
              <a:cxnSpLocks/>
            </p:cNvCxnSpPr>
            <p:nvPr/>
          </p:nvCxnSpPr>
          <p:spPr>
            <a:xfrm>
              <a:off x="5684230"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6AD64F3E-879E-A06D-E376-323195D24542}"/>
                </a:ext>
              </a:extLst>
            </p:cNvPr>
            <p:cNvCxnSpPr>
              <a:cxnSpLocks/>
            </p:cNvCxnSpPr>
            <p:nvPr/>
          </p:nvCxnSpPr>
          <p:spPr>
            <a:xfrm>
              <a:off x="8759834"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8" name="Rectángulo 67">
            <a:extLst>
              <a:ext uri="{FF2B5EF4-FFF2-40B4-BE49-F238E27FC236}">
                <a16:creationId xmlns:a16="http://schemas.microsoft.com/office/drawing/2014/main" id="{09B6A8A7-E9CC-0A62-27EC-F1C82A4993BD}"/>
              </a:ext>
            </a:extLst>
          </p:cNvPr>
          <p:cNvSpPr/>
          <p:nvPr/>
        </p:nvSpPr>
        <p:spPr>
          <a:xfrm>
            <a:off x="-23264" y="-15325"/>
            <a:ext cx="12215263" cy="4657489"/>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CuadroTexto 25">
            <a:extLst>
              <a:ext uri="{FF2B5EF4-FFF2-40B4-BE49-F238E27FC236}">
                <a16:creationId xmlns:a16="http://schemas.microsoft.com/office/drawing/2014/main" id="{59827AA8-A21E-0766-F208-31908FC1895A}"/>
              </a:ext>
            </a:extLst>
          </p:cNvPr>
          <p:cNvSpPr txBox="1"/>
          <p:nvPr/>
        </p:nvSpPr>
        <p:spPr>
          <a:xfrm>
            <a:off x="36563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grpSp>
        <p:nvGrpSpPr>
          <p:cNvPr id="73" name="Grupo 72">
            <a:extLst>
              <a:ext uri="{FF2B5EF4-FFF2-40B4-BE49-F238E27FC236}">
                <a16:creationId xmlns:a16="http://schemas.microsoft.com/office/drawing/2014/main" id="{194D74B9-5E21-6FD5-5B54-953673C29CB4}"/>
              </a:ext>
            </a:extLst>
          </p:cNvPr>
          <p:cNvGrpSpPr/>
          <p:nvPr/>
        </p:nvGrpSpPr>
        <p:grpSpPr>
          <a:xfrm>
            <a:off x="228358" y="2189626"/>
            <a:ext cx="2929978" cy="818642"/>
            <a:chOff x="310246" y="2189626"/>
            <a:chExt cx="2929978" cy="818642"/>
          </a:xfrm>
        </p:grpSpPr>
        <p:sp>
          <p:nvSpPr>
            <p:cNvPr id="22" name="Google Shape;94;p4">
              <a:extLst>
                <a:ext uri="{FF2B5EF4-FFF2-40B4-BE49-F238E27FC236}">
                  <a16:creationId xmlns:a16="http://schemas.microsoft.com/office/drawing/2014/main" id="{2D94B607-6625-B49D-0DF3-E1BD339F8D73}"/>
                </a:ext>
              </a:extLst>
            </p:cNvPr>
            <p:cNvSpPr txBox="1"/>
            <p:nvPr/>
          </p:nvSpPr>
          <p:spPr>
            <a:xfrm>
              <a:off x="1215337" y="2379551"/>
              <a:ext cx="2024887" cy="483225"/>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Acciones </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destacadas</a:t>
              </a:r>
            </a:p>
          </p:txBody>
        </p:sp>
        <p:sp>
          <p:nvSpPr>
            <p:cNvPr id="72" name="Rectángulo: esquinas redondeadas 71">
              <a:extLst>
                <a:ext uri="{FF2B5EF4-FFF2-40B4-BE49-F238E27FC236}">
                  <a16:creationId xmlns:a16="http://schemas.microsoft.com/office/drawing/2014/main" id="{BF3E0AB1-AA73-AE67-9758-2B998D44E9B2}"/>
                </a:ext>
              </a:extLst>
            </p:cNvPr>
            <p:cNvSpPr/>
            <p:nvPr/>
          </p:nvSpPr>
          <p:spPr>
            <a:xfrm>
              <a:off x="310246" y="2189626"/>
              <a:ext cx="818642" cy="818642"/>
            </a:xfrm>
            <a:prstGeom prst="roundRect">
              <a:avLst/>
            </a:prstGeom>
            <a:solidFill>
              <a:srgbClr val="19486A"/>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31" name="Gráfico 30" descr="Diana">
              <a:extLst>
                <a:ext uri="{FF2B5EF4-FFF2-40B4-BE49-F238E27FC236}">
                  <a16:creationId xmlns:a16="http://schemas.microsoft.com/office/drawing/2014/main" id="{203A32A3-287C-E142-705E-5E182D6223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0443" y="2249805"/>
              <a:ext cx="698247" cy="698247"/>
            </a:xfrm>
            <a:prstGeom prst="rect">
              <a:avLst/>
            </a:prstGeom>
          </p:spPr>
        </p:pic>
      </p:grpSp>
      <p:grpSp>
        <p:nvGrpSpPr>
          <p:cNvPr id="7" name="Grupo 6">
            <a:extLst>
              <a:ext uri="{FF2B5EF4-FFF2-40B4-BE49-F238E27FC236}">
                <a16:creationId xmlns:a16="http://schemas.microsoft.com/office/drawing/2014/main" id="{FADBC0C3-D86F-B380-CA85-EBA2F280B426}"/>
              </a:ext>
            </a:extLst>
          </p:cNvPr>
          <p:cNvGrpSpPr/>
          <p:nvPr/>
        </p:nvGrpSpPr>
        <p:grpSpPr>
          <a:xfrm>
            <a:off x="921428" y="-15324"/>
            <a:ext cx="11270572" cy="1483125"/>
            <a:chOff x="940478" y="-15324"/>
            <a:chExt cx="11270572" cy="1483126"/>
          </a:xfrm>
          <a:solidFill>
            <a:srgbClr val="19486A"/>
          </a:solidFill>
        </p:grpSpPr>
        <p:sp>
          <p:nvSpPr>
            <p:cNvPr id="8" name="Rectángulo 7">
              <a:extLst>
                <a:ext uri="{FF2B5EF4-FFF2-40B4-BE49-F238E27FC236}">
                  <a16:creationId xmlns:a16="http://schemas.microsoft.com/office/drawing/2014/main" id="{CF3F74B9-0514-21F2-2951-16EC9D36CC73}"/>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Luna 8">
              <a:extLst>
                <a:ext uri="{FF2B5EF4-FFF2-40B4-BE49-F238E27FC236}">
                  <a16:creationId xmlns:a16="http://schemas.microsoft.com/office/drawing/2014/main" id="{A7E7B6D5-4EC2-610A-89AA-D3CAA20A5CCD}"/>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0" name="Google Shape;62;p14">
            <a:extLst>
              <a:ext uri="{FF2B5EF4-FFF2-40B4-BE49-F238E27FC236}">
                <a16:creationId xmlns:a16="http://schemas.microsoft.com/office/drawing/2014/main" id="{B7E61A26-7CEA-D73C-F97D-5D9BF2D5454B}"/>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Acciones y desafíos</a:t>
            </a:r>
          </a:p>
        </p:txBody>
      </p:sp>
      <p:pic>
        <p:nvPicPr>
          <p:cNvPr id="12" name="Imagen 11">
            <a:extLst>
              <a:ext uri="{FF2B5EF4-FFF2-40B4-BE49-F238E27FC236}">
                <a16:creationId xmlns:a16="http://schemas.microsoft.com/office/drawing/2014/main" id="{CF3738D7-7C71-1BFB-6ABB-0DE7CC528738}"/>
              </a:ext>
            </a:extLst>
          </p:cNvPr>
          <p:cNvPicPr>
            <a:picLocks noChangeAspect="1"/>
          </p:cNvPicPr>
          <p:nvPr/>
        </p:nvPicPr>
        <p:blipFill rotWithShape="1">
          <a:blip r:embed="rId10">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pic>
        <p:nvPicPr>
          <p:cNvPr id="13" name="Imagen 12">
            <a:extLst>
              <a:ext uri="{FF2B5EF4-FFF2-40B4-BE49-F238E27FC236}">
                <a16:creationId xmlns:a16="http://schemas.microsoft.com/office/drawing/2014/main" id="{F1488C70-FBEB-B664-A1DD-F4A35DE58844}"/>
              </a:ext>
            </a:extLst>
          </p:cNvPr>
          <p:cNvPicPr>
            <a:picLocks noChangeAspect="1"/>
          </p:cNvPicPr>
          <p:nvPr/>
        </p:nvPicPr>
        <p:blipFill>
          <a:blip r:embed="rId11"/>
          <a:stretch>
            <a:fillRect/>
          </a:stretch>
        </p:blipFill>
        <p:spPr>
          <a:xfrm>
            <a:off x="-8200" y="-10041"/>
            <a:ext cx="1634400" cy="1634400"/>
          </a:xfrm>
          <a:prstGeom prst="rect">
            <a:avLst/>
          </a:prstGeom>
          <a:effectLst>
            <a:outerShdw blurRad="177800" dist="38100" dir="2700000" algn="ctr" rotWithShape="0">
              <a:srgbClr val="000000">
                <a:alpha val="40000"/>
              </a:srgbClr>
            </a:outerShdw>
          </a:effectLst>
        </p:spPr>
      </p:pic>
      <p:sp>
        <p:nvSpPr>
          <p:cNvPr id="2" name="Rectángulo: esquinas superiores redondeadas 1">
            <a:extLst>
              <a:ext uri="{FF2B5EF4-FFF2-40B4-BE49-F238E27FC236}">
                <a16:creationId xmlns:a16="http://schemas.microsoft.com/office/drawing/2014/main" id="{8C70971F-A3E2-4154-08B2-BC0E9E6B9D22}"/>
              </a:ext>
            </a:extLst>
          </p:cNvPr>
          <p:cNvSpPr/>
          <p:nvPr/>
        </p:nvSpPr>
        <p:spPr>
          <a:xfrm rot="10800000">
            <a:off x="-31520" y="9452497"/>
            <a:ext cx="3055635" cy="1308482"/>
          </a:xfrm>
          <a:prstGeom prst="round2SameRect">
            <a:avLst>
              <a:gd name="adj1" fmla="val 31234"/>
              <a:gd name="adj2" fmla="val 0"/>
            </a:avLst>
          </a:prstGeom>
          <a:solidFill>
            <a:schemeClr val="accent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rupo 31">
            <a:extLst>
              <a:ext uri="{FF2B5EF4-FFF2-40B4-BE49-F238E27FC236}">
                <a16:creationId xmlns:a16="http://schemas.microsoft.com/office/drawing/2014/main" id="{8F59D27D-FD1F-45DC-05E6-66FE052CB240}"/>
              </a:ext>
            </a:extLst>
          </p:cNvPr>
          <p:cNvGrpSpPr/>
          <p:nvPr/>
        </p:nvGrpSpPr>
        <p:grpSpPr>
          <a:xfrm>
            <a:off x="5701456" y="1593172"/>
            <a:ext cx="3065889" cy="2715645"/>
            <a:chOff x="5701456" y="1593172"/>
            <a:chExt cx="3065889" cy="2715645"/>
          </a:xfrm>
        </p:grpSpPr>
        <p:sp>
          <p:nvSpPr>
            <p:cNvPr id="124" name="Rectángulo: esquinas redondeadas 123">
              <a:extLst>
                <a:ext uri="{FF2B5EF4-FFF2-40B4-BE49-F238E27FC236}">
                  <a16:creationId xmlns:a16="http://schemas.microsoft.com/office/drawing/2014/main" id="{40BC55EF-BDBF-8D11-3160-8383299EE528}"/>
                </a:ext>
              </a:extLst>
            </p:cNvPr>
            <p:cNvSpPr/>
            <p:nvPr/>
          </p:nvSpPr>
          <p:spPr>
            <a:xfrm>
              <a:off x="5701456" y="1593172"/>
              <a:ext cx="3065889" cy="2715645"/>
            </a:xfrm>
            <a:prstGeom prst="roundRect">
              <a:avLst/>
            </a:prstGeom>
            <a:solidFill>
              <a:schemeClr val="lt1"/>
            </a:solidFill>
            <a:ln>
              <a:noFill/>
            </a:ln>
            <a:effectLst>
              <a:outerShdw blurRad="190500" sx="102000" sy="102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CuadroTexto 129">
              <a:extLst>
                <a:ext uri="{FF2B5EF4-FFF2-40B4-BE49-F238E27FC236}">
                  <a16:creationId xmlns:a16="http://schemas.microsoft.com/office/drawing/2014/main" id="{EABCDD30-CCE1-F73B-9025-243C0D286CF7}"/>
                </a:ext>
              </a:extLst>
            </p:cNvPr>
            <p:cNvSpPr txBox="1"/>
            <p:nvPr/>
          </p:nvSpPr>
          <p:spPr>
            <a:xfrm>
              <a:off x="5798416" y="3181405"/>
              <a:ext cx="2812301" cy="810478"/>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Políticas públicas para fortalecer la integración de Ecuador al mundo y mejorar su relacionamiento comercial.</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16" name="Imagen 15">
              <a:extLst>
                <a:ext uri="{FF2B5EF4-FFF2-40B4-BE49-F238E27FC236}">
                  <a16:creationId xmlns:a16="http://schemas.microsoft.com/office/drawing/2014/main" id="{65C5D00D-7E1A-541D-94E4-C55AD6A2D94B}"/>
                </a:ext>
              </a:extLst>
            </p:cNvPr>
            <p:cNvPicPr>
              <a:picLocks noChangeAspect="1"/>
            </p:cNvPicPr>
            <p:nvPr/>
          </p:nvPicPr>
          <p:blipFill>
            <a:blip r:embed="rId12"/>
            <a:srcRect l="1388" t="9662" r="1388" b="14403"/>
            <a:stretch>
              <a:fillRect/>
            </a:stretch>
          </p:blipFill>
          <p:spPr>
            <a:xfrm>
              <a:off x="5701456" y="1593172"/>
              <a:ext cx="3063290" cy="1308482"/>
            </a:xfrm>
            <a:custGeom>
              <a:avLst/>
              <a:gdLst>
                <a:gd name="connsiteX0" fmla="*/ 408691 w 3055635"/>
                <a:gd name="connsiteY0" fmla="*/ 0 h 1308482"/>
                <a:gd name="connsiteX1" fmla="*/ 2646944 w 3055635"/>
                <a:gd name="connsiteY1" fmla="*/ 0 h 1308482"/>
                <a:gd name="connsiteX2" fmla="*/ 3055635 w 3055635"/>
                <a:gd name="connsiteY2" fmla="*/ 408691 h 1308482"/>
                <a:gd name="connsiteX3" fmla="*/ 3055635 w 3055635"/>
                <a:gd name="connsiteY3" fmla="*/ 1308482 h 1308482"/>
                <a:gd name="connsiteX4" fmla="*/ 0 w 3055635"/>
                <a:gd name="connsiteY4" fmla="*/ 1308482 h 1308482"/>
                <a:gd name="connsiteX5" fmla="*/ 0 w 3055635"/>
                <a:gd name="connsiteY5" fmla="*/ 408691 h 1308482"/>
                <a:gd name="connsiteX6" fmla="*/ 408691 w 3055635"/>
                <a:gd name="connsiteY6" fmla="*/ 0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5635" h="1308482">
                  <a:moveTo>
                    <a:pt x="408691" y="0"/>
                  </a:moveTo>
                  <a:lnTo>
                    <a:pt x="2646944" y="0"/>
                  </a:lnTo>
                  <a:cubicBezTo>
                    <a:pt x="2872658" y="0"/>
                    <a:pt x="3055635" y="182977"/>
                    <a:pt x="3055635" y="408691"/>
                  </a:cubicBezTo>
                  <a:lnTo>
                    <a:pt x="3055635" y="1308482"/>
                  </a:lnTo>
                  <a:lnTo>
                    <a:pt x="0" y="1308482"/>
                  </a:lnTo>
                  <a:lnTo>
                    <a:pt x="0" y="408691"/>
                  </a:lnTo>
                  <a:cubicBezTo>
                    <a:pt x="0" y="182977"/>
                    <a:pt x="182977" y="0"/>
                    <a:pt x="408691" y="0"/>
                  </a:cubicBezTo>
                  <a:close/>
                </a:path>
              </a:pathLst>
            </a:custGeom>
          </p:spPr>
        </p:pic>
      </p:grpSp>
      <p:grpSp>
        <p:nvGrpSpPr>
          <p:cNvPr id="29" name="Grupo 28">
            <a:extLst>
              <a:ext uri="{FF2B5EF4-FFF2-40B4-BE49-F238E27FC236}">
                <a16:creationId xmlns:a16="http://schemas.microsoft.com/office/drawing/2014/main" id="{F60C6234-C1E8-CAF0-DA7B-C8C5F33FFC5C}"/>
              </a:ext>
            </a:extLst>
          </p:cNvPr>
          <p:cNvGrpSpPr/>
          <p:nvPr/>
        </p:nvGrpSpPr>
        <p:grpSpPr>
          <a:xfrm>
            <a:off x="2465135" y="1593172"/>
            <a:ext cx="3076148" cy="2715645"/>
            <a:chOff x="2465135" y="1593172"/>
            <a:chExt cx="3076148" cy="2715645"/>
          </a:xfrm>
        </p:grpSpPr>
        <p:sp>
          <p:nvSpPr>
            <p:cNvPr id="123" name="Rectángulo: esquinas redondeadas 122">
              <a:extLst>
                <a:ext uri="{FF2B5EF4-FFF2-40B4-BE49-F238E27FC236}">
                  <a16:creationId xmlns:a16="http://schemas.microsoft.com/office/drawing/2014/main" id="{410DD1F6-149A-5534-E681-9BFD9739CBA9}"/>
                </a:ext>
              </a:extLst>
            </p:cNvPr>
            <p:cNvSpPr/>
            <p:nvPr/>
          </p:nvSpPr>
          <p:spPr>
            <a:xfrm>
              <a:off x="2465140" y="1593172"/>
              <a:ext cx="3065889" cy="2715645"/>
            </a:xfrm>
            <a:prstGeom prst="roundRect">
              <a:avLst/>
            </a:prstGeom>
            <a:solidFill>
              <a:schemeClr val="lt1"/>
            </a:solidFill>
            <a:ln>
              <a:noFill/>
            </a:ln>
            <a:effectLst>
              <a:outerShdw blurRad="190500" sx="102000" sy="102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CuadroTexto 32">
              <a:extLst>
                <a:ext uri="{FF2B5EF4-FFF2-40B4-BE49-F238E27FC236}">
                  <a16:creationId xmlns:a16="http://schemas.microsoft.com/office/drawing/2014/main" id="{E762E034-DF14-669A-689F-DBD7A5B89EBC}"/>
                </a:ext>
              </a:extLst>
            </p:cNvPr>
            <p:cNvSpPr txBox="1"/>
            <p:nvPr/>
          </p:nvSpPr>
          <p:spPr>
            <a:xfrm>
              <a:off x="2585341" y="1880182"/>
              <a:ext cx="2812301" cy="990015"/>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Generación de ambiente que promueve las alianzas público y privadas, para la construcción de infraestructura acorde a las necesidades de desarrollo.</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20" name="Imagen 19">
              <a:extLst>
                <a:ext uri="{FF2B5EF4-FFF2-40B4-BE49-F238E27FC236}">
                  <a16:creationId xmlns:a16="http://schemas.microsoft.com/office/drawing/2014/main" id="{C727E33A-E1B8-7E4A-E2B2-B82CED51727D}"/>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7000"/>
                      </a14:imgEffect>
                    </a14:imgLayer>
                  </a14:imgProps>
                </a:ext>
              </a:extLst>
            </a:blip>
            <a:srcRect l="2033" t="10334" r="2004" b="12139"/>
            <a:stretch>
              <a:fillRect/>
            </a:stretch>
          </p:blipFill>
          <p:spPr>
            <a:xfrm>
              <a:off x="2465135" y="2987407"/>
              <a:ext cx="3076148"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grpSp>
        <p:nvGrpSpPr>
          <p:cNvPr id="34" name="Grupo 33">
            <a:extLst>
              <a:ext uri="{FF2B5EF4-FFF2-40B4-BE49-F238E27FC236}">
                <a16:creationId xmlns:a16="http://schemas.microsoft.com/office/drawing/2014/main" id="{FA34D465-BCF5-20AB-06E0-027245E692CA}"/>
              </a:ext>
            </a:extLst>
          </p:cNvPr>
          <p:cNvGrpSpPr/>
          <p:nvPr/>
        </p:nvGrpSpPr>
        <p:grpSpPr>
          <a:xfrm>
            <a:off x="8937772" y="1593172"/>
            <a:ext cx="3073545" cy="2715645"/>
            <a:chOff x="8937772" y="1593172"/>
            <a:chExt cx="3073545" cy="2715645"/>
          </a:xfrm>
        </p:grpSpPr>
        <p:sp>
          <p:nvSpPr>
            <p:cNvPr id="125" name="Rectángulo: esquinas redondeadas 124">
              <a:extLst>
                <a:ext uri="{FF2B5EF4-FFF2-40B4-BE49-F238E27FC236}">
                  <a16:creationId xmlns:a16="http://schemas.microsoft.com/office/drawing/2014/main" id="{48C1FEE0-FCB4-80A1-6F00-6C85D45319E1}"/>
                </a:ext>
              </a:extLst>
            </p:cNvPr>
            <p:cNvSpPr/>
            <p:nvPr/>
          </p:nvSpPr>
          <p:spPr>
            <a:xfrm>
              <a:off x="8945428" y="1593172"/>
              <a:ext cx="3065889" cy="2715645"/>
            </a:xfrm>
            <a:prstGeom prst="roundRect">
              <a:avLst/>
            </a:prstGeom>
            <a:solidFill>
              <a:schemeClr val="lt1"/>
            </a:solidFill>
            <a:ln>
              <a:noFill/>
            </a:ln>
            <a:effectLst>
              <a:outerShdw blurRad="190500" sx="102000" sy="102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CuadroTexto 130">
              <a:extLst>
                <a:ext uri="{FF2B5EF4-FFF2-40B4-BE49-F238E27FC236}">
                  <a16:creationId xmlns:a16="http://schemas.microsoft.com/office/drawing/2014/main" id="{2E08D6CC-8898-2DF4-B356-5264F1BA6EB9}"/>
                </a:ext>
              </a:extLst>
            </p:cNvPr>
            <p:cNvSpPr txBox="1"/>
            <p:nvPr/>
          </p:nvSpPr>
          <p:spPr>
            <a:xfrm>
              <a:off x="9069190" y="2108784"/>
              <a:ext cx="2812301" cy="451406"/>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Ejecución del Censo de Población y Vivienda</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28" name="Imagen 27">
              <a:extLst>
                <a:ext uri="{FF2B5EF4-FFF2-40B4-BE49-F238E27FC236}">
                  <a16:creationId xmlns:a16="http://schemas.microsoft.com/office/drawing/2014/main" id="{5FCBBB41-AFF2-3AF3-42A1-F45DE02782F8}"/>
                </a:ext>
              </a:extLst>
            </p:cNvPr>
            <p:cNvPicPr>
              <a:picLocks noChangeAspect="1"/>
            </p:cNvPicPr>
            <p:nvPr/>
          </p:nvPicPr>
          <p:blipFill>
            <a:blip r:embed="rId15"/>
            <a:srcRect l="683" t="20310" r="1231" b="13321"/>
            <a:stretch>
              <a:fillRect/>
            </a:stretch>
          </p:blipFill>
          <p:spPr>
            <a:xfrm>
              <a:off x="8937772" y="3000334"/>
              <a:ext cx="3073545"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pic>
        <p:nvPicPr>
          <p:cNvPr id="48" name="Imagen 47">
            <a:extLst>
              <a:ext uri="{FF2B5EF4-FFF2-40B4-BE49-F238E27FC236}">
                <a16:creationId xmlns:a16="http://schemas.microsoft.com/office/drawing/2014/main" id="{48946867-9BE1-4F20-A251-7AE09765636D}"/>
              </a:ext>
            </a:extLst>
          </p:cNvPr>
          <p:cNvPicPr>
            <a:picLocks noChangeAspect="1"/>
          </p:cNvPicPr>
          <p:nvPr/>
        </p:nvPicPr>
        <p:blipFill rotWithShape="1">
          <a:blip r:embed="rId16"/>
          <a:srcRect t="10946" b="21705"/>
          <a:stretch/>
        </p:blipFill>
        <p:spPr>
          <a:xfrm>
            <a:off x="6731536" y="767028"/>
            <a:ext cx="2181600" cy="661926"/>
          </a:xfrm>
          <a:prstGeom prst="rect">
            <a:avLst/>
          </a:prstGeom>
        </p:spPr>
      </p:pic>
    </p:spTree>
    <p:extLst>
      <p:ext uri="{BB962C8B-B14F-4D97-AF65-F5344CB8AC3E}">
        <p14:creationId xmlns:p14="http://schemas.microsoft.com/office/powerpoint/2010/main" val="4184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ppt_x"/>
                                          </p:val>
                                        </p:tav>
                                        <p:tav tm="100000">
                                          <p:val>
                                            <p:strVal val="#ppt_x"/>
                                          </p:val>
                                        </p:tav>
                                      </p:tavLst>
                                    </p:anim>
                                    <p:anim calcmode="lin" valueType="num">
                                      <p:cBhvr additive="base">
                                        <p:cTn id="12" dur="1000" fill="hold"/>
                                        <p:tgtEl>
                                          <p:spTgt spid="3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500" fill="hold"/>
                                        <p:tgtEl>
                                          <p:spTgt spid="39"/>
                                        </p:tgtEl>
                                        <p:attrNameLst>
                                          <p:attrName>ppt_x</p:attrName>
                                        </p:attrNameLst>
                                      </p:cBhvr>
                                      <p:tavLst>
                                        <p:tav tm="0">
                                          <p:val>
                                            <p:strVal val="#ppt_x"/>
                                          </p:val>
                                        </p:tav>
                                        <p:tav tm="100000">
                                          <p:val>
                                            <p:strVal val="#ppt_x"/>
                                          </p:val>
                                        </p:tav>
                                      </p:tavLst>
                                    </p:anim>
                                    <p:anim calcmode="lin" valueType="num">
                                      <p:cBhvr additive="base">
                                        <p:cTn id="22" dur="1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sp>
        <p:nvSpPr>
          <p:cNvPr id="69" name="Rectángulo 68">
            <a:extLst>
              <a:ext uri="{FF2B5EF4-FFF2-40B4-BE49-F238E27FC236}">
                <a16:creationId xmlns:a16="http://schemas.microsoft.com/office/drawing/2014/main" id="{2731A594-24D9-2761-5684-6D411A01716D}"/>
              </a:ext>
            </a:extLst>
          </p:cNvPr>
          <p:cNvSpPr/>
          <p:nvPr/>
        </p:nvSpPr>
        <p:spPr>
          <a:xfrm>
            <a:off x="-23264" y="3389352"/>
            <a:ext cx="12215263" cy="3459631"/>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n 4">
            <a:extLst>
              <a:ext uri="{FF2B5EF4-FFF2-40B4-BE49-F238E27FC236}">
                <a16:creationId xmlns:a16="http://schemas.microsoft.com/office/drawing/2014/main" id="{58EF905D-A783-D646-D2C6-02B63A50C6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06428" y="6274656"/>
            <a:ext cx="2693198" cy="553998"/>
          </a:xfrm>
          <a:prstGeom prst="rect">
            <a:avLst/>
          </a:prstGeom>
        </p:spPr>
      </p:pic>
      <p:sp>
        <p:nvSpPr>
          <p:cNvPr id="76" name="Google Shape;94;p4">
            <a:extLst>
              <a:ext uri="{FF2B5EF4-FFF2-40B4-BE49-F238E27FC236}">
                <a16:creationId xmlns:a16="http://schemas.microsoft.com/office/drawing/2014/main" id="{C07D639B-9AA4-AB37-3753-8D9C31988F48}"/>
              </a:ext>
            </a:extLst>
          </p:cNvPr>
          <p:cNvSpPr txBox="1"/>
          <p:nvPr/>
        </p:nvSpPr>
        <p:spPr>
          <a:xfrm>
            <a:off x="1133449" y="5225482"/>
            <a:ext cx="1343647" cy="252393"/>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Desafíos</a:t>
            </a:r>
          </a:p>
        </p:txBody>
      </p:sp>
      <p:sp>
        <p:nvSpPr>
          <p:cNvPr id="79" name="Rectángulo: esquinas redondeadas 78">
            <a:extLst>
              <a:ext uri="{FF2B5EF4-FFF2-40B4-BE49-F238E27FC236}">
                <a16:creationId xmlns:a16="http://schemas.microsoft.com/office/drawing/2014/main" id="{C2D95FD7-BC18-AAD5-EF24-AEC4C959A4F3}"/>
              </a:ext>
            </a:extLst>
          </p:cNvPr>
          <p:cNvSpPr/>
          <p:nvPr/>
        </p:nvSpPr>
        <p:spPr>
          <a:xfrm>
            <a:off x="228358" y="5035557"/>
            <a:ext cx="818642" cy="818642"/>
          </a:xfrm>
          <a:prstGeom prst="roundRect">
            <a:avLst/>
          </a:prstGeom>
          <a:solidFill>
            <a:srgbClr val="19486A"/>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71" name="Grupo 70">
            <a:extLst>
              <a:ext uri="{FF2B5EF4-FFF2-40B4-BE49-F238E27FC236}">
                <a16:creationId xmlns:a16="http://schemas.microsoft.com/office/drawing/2014/main" id="{E6BD2C6E-F941-B4EF-E558-A4726A198802}"/>
              </a:ext>
            </a:extLst>
          </p:cNvPr>
          <p:cNvGrpSpPr/>
          <p:nvPr/>
        </p:nvGrpSpPr>
        <p:grpSpPr>
          <a:xfrm>
            <a:off x="213602" y="5045856"/>
            <a:ext cx="834536" cy="726597"/>
            <a:chOff x="8201971" y="6989464"/>
            <a:chExt cx="1506811" cy="1311919"/>
          </a:xfrm>
          <a:solidFill>
            <a:schemeClr val="bg1"/>
          </a:solidFill>
        </p:grpSpPr>
        <p:pic>
          <p:nvPicPr>
            <p:cNvPr id="62" name="Gráfico 61" descr="Montañas">
              <a:extLst>
                <a:ext uri="{FF2B5EF4-FFF2-40B4-BE49-F238E27FC236}">
                  <a16:creationId xmlns:a16="http://schemas.microsoft.com/office/drawing/2014/main" id="{0DBC3111-164D-CAB2-7D41-EAF7B5639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6863" y="6989464"/>
              <a:ext cx="1311919" cy="1311919"/>
            </a:xfrm>
            <a:prstGeom prst="rect">
              <a:avLst/>
            </a:prstGeom>
          </p:spPr>
        </p:pic>
        <p:pic>
          <p:nvPicPr>
            <p:cNvPr id="64" name="Gráfico 63" descr="Ejecutar">
              <a:extLst>
                <a:ext uri="{FF2B5EF4-FFF2-40B4-BE49-F238E27FC236}">
                  <a16:creationId xmlns:a16="http://schemas.microsoft.com/office/drawing/2014/main" id="{B935DC4A-2C99-AB09-DA28-5A09F088FC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56725">
              <a:off x="8201971" y="7394600"/>
              <a:ext cx="526694" cy="526694"/>
            </a:xfrm>
            <a:prstGeom prst="rect">
              <a:avLst/>
            </a:prstGeom>
          </p:spPr>
        </p:pic>
      </p:grpSp>
      <p:sp>
        <p:nvSpPr>
          <p:cNvPr id="97" name="CuadroTexto 96">
            <a:extLst>
              <a:ext uri="{FF2B5EF4-FFF2-40B4-BE49-F238E27FC236}">
                <a16:creationId xmlns:a16="http://schemas.microsoft.com/office/drawing/2014/main" id="{3DE9E150-B7FA-4867-A588-10FFBA250AC2}"/>
              </a:ext>
            </a:extLst>
          </p:cNvPr>
          <p:cNvSpPr txBox="1"/>
          <p:nvPr/>
        </p:nvSpPr>
        <p:spPr>
          <a:xfrm>
            <a:off x="2887625" y="5014113"/>
            <a:ext cx="2461891" cy="707886"/>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Garantizar la disponibilidad de recursos financieros para la implementación de los ODS.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98" name="CuadroTexto 97">
            <a:extLst>
              <a:ext uri="{FF2B5EF4-FFF2-40B4-BE49-F238E27FC236}">
                <a16:creationId xmlns:a16="http://schemas.microsoft.com/office/drawing/2014/main" id="{C148A62B-ACD1-B7AE-D88D-A207CDB6AA67}"/>
              </a:ext>
            </a:extLst>
          </p:cNvPr>
          <p:cNvSpPr txBox="1"/>
          <p:nvPr/>
        </p:nvSpPr>
        <p:spPr>
          <a:xfrm>
            <a:off x="5958057" y="5014113"/>
            <a:ext cx="2461891" cy="1323439"/>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Adopción de políticas y estrategias innovadoras que promuevan la cooperación y la acción conjunta para lograr los objetivos de desarrollo sostenible.</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108" name="CuadroTexto 107">
            <a:extLst>
              <a:ext uri="{FF2B5EF4-FFF2-40B4-BE49-F238E27FC236}">
                <a16:creationId xmlns:a16="http://schemas.microsoft.com/office/drawing/2014/main" id="{BFC12847-AEEC-335B-DBB3-EF09D0C6F470}"/>
              </a:ext>
            </a:extLst>
          </p:cNvPr>
          <p:cNvSpPr txBox="1"/>
          <p:nvPr/>
        </p:nvSpPr>
        <p:spPr>
          <a:xfrm>
            <a:off x="9075028" y="5014113"/>
            <a:ext cx="2461891" cy="913070"/>
          </a:xfrm>
          <a:prstGeom prst="rect">
            <a:avLst/>
          </a:prstGeom>
          <a:noFill/>
        </p:spPr>
        <p:txBody>
          <a:bodyPr wrap="square">
            <a:spAutoFit/>
          </a:bodyPr>
          <a:lstStyle/>
          <a:p>
            <a:pPr marL="0" marR="0" lvl="0" indent="0" algn="ctr" defTabSz="914400" rtl="0" eaLnBrk="1" fontAlgn="auto" latinLnBrk="0" hangingPunct="1">
              <a:lnSpc>
                <a:spcPts val="16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Fortalecer y diversificar las alianzas para acceder a recursos externos, tecnología y conocimientos especializados.</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cxnSp>
        <p:nvCxnSpPr>
          <p:cNvPr id="121" name="Conector recto 120">
            <a:extLst>
              <a:ext uri="{FF2B5EF4-FFF2-40B4-BE49-F238E27FC236}">
                <a16:creationId xmlns:a16="http://schemas.microsoft.com/office/drawing/2014/main" id="{2E1D1E7D-A324-F2F8-ADEA-E234F2D9F927}"/>
              </a:ext>
            </a:extLst>
          </p:cNvPr>
          <p:cNvCxnSpPr>
            <a:cxnSpLocks/>
          </p:cNvCxnSpPr>
          <p:nvPr/>
        </p:nvCxnSpPr>
        <p:spPr>
          <a:xfrm>
            <a:off x="5684230"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6AD64F3E-879E-A06D-E376-323195D24542}"/>
              </a:ext>
            </a:extLst>
          </p:cNvPr>
          <p:cNvCxnSpPr>
            <a:cxnSpLocks/>
          </p:cNvCxnSpPr>
          <p:nvPr/>
        </p:nvCxnSpPr>
        <p:spPr>
          <a:xfrm>
            <a:off x="8759834" y="4897797"/>
            <a:ext cx="0" cy="113859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8" name="Rectángulo 67">
            <a:extLst>
              <a:ext uri="{FF2B5EF4-FFF2-40B4-BE49-F238E27FC236}">
                <a16:creationId xmlns:a16="http://schemas.microsoft.com/office/drawing/2014/main" id="{09B6A8A7-E9CC-0A62-27EC-F1C82A4993BD}"/>
              </a:ext>
            </a:extLst>
          </p:cNvPr>
          <p:cNvSpPr/>
          <p:nvPr/>
        </p:nvSpPr>
        <p:spPr>
          <a:xfrm>
            <a:off x="-23264" y="-15325"/>
            <a:ext cx="12215263" cy="4657489"/>
          </a:xfrm>
          <a:prstGeom prst="rect">
            <a:avLst/>
          </a:prstGeom>
          <a:solidFill>
            <a:schemeClr val="bg1"/>
          </a:solidFill>
          <a:ln>
            <a:noFill/>
          </a:ln>
          <a:effectLst>
            <a:outerShdw blurRad="228600" dist="38100" dir="5400000" algn="t" rotWithShape="0">
              <a:prstClr val="black">
                <a:alpha val="2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8C358919-AF6E-D0D6-0450-993F237D6DC8}"/>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CuadroTexto 25">
            <a:extLst>
              <a:ext uri="{FF2B5EF4-FFF2-40B4-BE49-F238E27FC236}">
                <a16:creationId xmlns:a16="http://schemas.microsoft.com/office/drawing/2014/main" id="{59827AA8-A21E-0766-F208-31908FC1895A}"/>
              </a:ext>
            </a:extLst>
          </p:cNvPr>
          <p:cNvSpPr txBox="1"/>
          <p:nvPr/>
        </p:nvSpPr>
        <p:spPr>
          <a:xfrm>
            <a:off x="3656366" y="823576"/>
            <a:ext cx="3174691" cy="580287"/>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 </a:t>
            </a:r>
          </a:p>
          <a:p>
            <a:pPr marL="0" marR="0" lvl="0" indent="0" algn="r" defTabSz="914400" rtl="0" eaLnBrk="1" fontAlgn="auto" latinLnBrk="0" hangingPunct="1">
              <a:lnSpc>
                <a:spcPts val="19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grpSp>
        <p:nvGrpSpPr>
          <p:cNvPr id="73" name="Grupo 72">
            <a:extLst>
              <a:ext uri="{FF2B5EF4-FFF2-40B4-BE49-F238E27FC236}">
                <a16:creationId xmlns:a16="http://schemas.microsoft.com/office/drawing/2014/main" id="{194D74B9-5E21-6FD5-5B54-953673C29CB4}"/>
              </a:ext>
            </a:extLst>
          </p:cNvPr>
          <p:cNvGrpSpPr/>
          <p:nvPr/>
        </p:nvGrpSpPr>
        <p:grpSpPr>
          <a:xfrm>
            <a:off x="228358" y="2189626"/>
            <a:ext cx="2929978" cy="818642"/>
            <a:chOff x="310246" y="2189626"/>
            <a:chExt cx="2929978" cy="818642"/>
          </a:xfrm>
        </p:grpSpPr>
        <p:sp>
          <p:nvSpPr>
            <p:cNvPr id="22" name="Google Shape;94;p4">
              <a:extLst>
                <a:ext uri="{FF2B5EF4-FFF2-40B4-BE49-F238E27FC236}">
                  <a16:creationId xmlns:a16="http://schemas.microsoft.com/office/drawing/2014/main" id="{2D94B607-6625-B49D-0DF3-E1BD339F8D73}"/>
                </a:ext>
              </a:extLst>
            </p:cNvPr>
            <p:cNvSpPr txBox="1"/>
            <p:nvPr/>
          </p:nvSpPr>
          <p:spPr>
            <a:xfrm>
              <a:off x="1215337" y="2379551"/>
              <a:ext cx="2024887" cy="483225"/>
            </a:xfrm>
            <a:prstGeom prst="rect">
              <a:avLst/>
            </a:prstGeom>
            <a:noFill/>
            <a:ln>
              <a:noFill/>
            </a:ln>
            <a:effectLst/>
          </p:spPr>
          <p:txBody>
            <a:bodyPr spcFirstLastPara="1" wrap="square" lIns="21357" tIns="10676" rIns="21357" bIns="10676" anchor="t" anchorCtr="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Acciones </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Barlow Condensed"/>
                  <a:ea typeface="Barlow Condensed"/>
                  <a:cs typeface="Barlow Condensed"/>
                  <a:sym typeface="Barlow Condensed"/>
                </a:rPr>
                <a:t>destacadas</a:t>
              </a:r>
            </a:p>
          </p:txBody>
        </p:sp>
        <p:sp>
          <p:nvSpPr>
            <p:cNvPr id="72" name="Rectángulo: esquinas redondeadas 71">
              <a:extLst>
                <a:ext uri="{FF2B5EF4-FFF2-40B4-BE49-F238E27FC236}">
                  <a16:creationId xmlns:a16="http://schemas.microsoft.com/office/drawing/2014/main" id="{BF3E0AB1-AA73-AE67-9758-2B998D44E9B2}"/>
                </a:ext>
              </a:extLst>
            </p:cNvPr>
            <p:cNvSpPr/>
            <p:nvPr/>
          </p:nvSpPr>
          <p:spPr>
            <a:xfrm>
              <a:off x="310246" y="2189626"/>
              <a:ext cx="818642" cy="818642"/>
            </a:xfrm>
            <a:prstGeom prst="roundRect">
              <a:avLst/>
            </a:prstGeom>
            <a:solidFill>
              <a:srgbClr val="19486A"/>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31" name="Gráfico 30" descr="Diana">
              <a:extLst>
                <a:ext uri="{FF2B5EF4-FFF2-40B4-BE49-F238E27FC236}">
                  <a16:creationId xmlns:a16="http://schemas.microsoft.com/office/drawing/2014/main" id="{203A32A3-287C-E142-705E-5E182D6223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0443" y="2249805"/>
              <a:ext cx="698247" cy="698247"/>
            </a:xfrm>
            <a:prstGeom prst="rect">
              <a:avLst/>
            </a:prstGeom>
          </p:spPr>
        </p:pic>
      </p:grpSp>
      <p:grpSp>
        <p:nvGrpSpPr>
          <p:cNvPr id="7" name="Grupo 6">
            <a:extLst>
              <a:ext uri="{FF2B5EF4-FFF2-40B4-BE49-F238E27FC236}">
                <a16:creationId xmlns:a16="http://schemas.microsoft.com/office/drawing/2014/main" id="{FADBC0C3-D86F-B380-CA85-EBA2F280B426}"/>
              </a:ext>
            </a:extLst>
          </p:cNvPr>
          <p:cNvGrpSpPr/>
          <p:nvPr/>
        </p:nvGrpSpPr>
        <p:grpSpPr>
          <a:xfrm>
            <a:off x="921428" y="-15324"/>
            <a:ext cx="11270572" cy="1483125"/>
            <a:chOff x="940478" y="-15324"/>
            <a:chExt cx="11270572" cy="1483126"/>
          </a:xfrm>
          <a:solidFill>
            <a:srgbClr val="19486A"/>
          </a:solidFill>
        </p:grpSpPr>
        <p:sp>
          <p:nvSpPr>
            <p:cNvPr id="8" name="Rectángulo 7">
              <a:extLst>
                <a:ext uri="{FF2B5EF4-FFF2-40B4-BE49-F238E27FC236}">
                  <a16:creationId xmlns:a16="http://schemas.microsoft.com/office/drawing/2014/main" id="{CF3F74B9-0514-21F2-2951-16EC9D36CC73}"/>
                </a:ext>
              </a:extLst>
            </p:cNvPr>
            <p:cNvSpPr/>
            <p:nvPr/>
          </p:nvSpPr>
          <p:spPr>
            <a:xfrm>
              <a:off x="940478" y="-15324"/>
              <a:ext cx="11270572" cy="641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Luna 8">
              <a:extLst>
                <a:ext uri="{FF2B5EF4-FFF2-40B4-BE49-F238E27FC236}">
                  <a16:creationId xmlns:a16="http://schemas.microsoft.com/office/drawing/2014/main" id="{A7E7B6D5-4EC2-610A-89AA-D3CAA20A5CCD}"/>
                </a:ext>
              </a:extLst>
            </p:cNvPr>
            <p:cNvSpPr/>
            <p:nvPr/>
          </p:nvSpPr>
          <p:spPr>
            <a:xfrm rot="2447541">
              <a:off x="1185174" y="259818"/>
              <a:ext cx="649412" cy="1207984"/>
            </a:xfrm>
            <a:prstGeom prst="moon">
              <a:avLst>
                <a:gd name="adj" fmla="val 6617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0" name="Google Shape;62;p14">
            <a:extLst>
              <a:ext uri="{FF2B5EF4-FFF2-40B4-BE49-F238E27FC236}">
                <a16:creationId xmlns:a16="http://schemas.microsoft.com/office/drawing/2014/main" id="{B7E61A26-7CEA-D73C-F97D-5D9BF2D5454B}"/>
              </a:ext>
            </a:extLst>
          </p:cNvPr>
          <p:cNvSpPr txBox="1"/>
          <p:nvPr/>
        </p:nvSpPr>
        <p:spPr>
          <a:xfrm>
            <a:off x="1706135" y="-29599"/>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Acciones y desafíos</a:t>
            </a:r>
          </a:p>
        </p:txBody>
      </p:sp>
      <p:pic>
        <p:nvPicPr>
          <p:cNvPr id="12" name="Imagen 11">
            <a:extLst>
              <a:ext uri="{FF2B5EF4-FFF2-40B4-BE49-F238E27FC236}">
                <a16:creationId xmlns:a16="http://schemas.microsoft.com/office/drawing/2014/main" id="{CF3738D7-7C71-1BFB-6ABB-0DE7CC528738}"/>
              </a:ext>
            </a:extLst>
          </p:cNvPr>
          <p:cNvPicPr>
            <a:picLocks noChangeAspect="1"/>
          </p:cNvPicPr>
          <p:nvPr/>
        </p:nvPicPr>
        <p:blipFill rotWithShape="1">
          <a:blip r:embed="rId10">
            <a:clrChange>
              <a:clrFrom>
                <a:srgbClr val="000000"/>
              </a:clrFrom>
              <a:clrTo>
                <a:srgbClr val="000000">
                  <a:alpha val="0"/>
                </a:srgbClr>
              </a:clrTo>
            </a:clrChange>
          </a:blip>
          <a:srcRect l="1928" t="7940" r="1836" b="8039"/>
          <a:stretch/>
        </p:blipFill>
        <p:spPr>
          <a:xfrm>
            <a:off x="9313664" y="168632"/>
            <a:ext cx="2747017" cy="314910"/>
          </a:xfrm>
          <a:prstGeom prst="rect">
            <a:avLst/>
          </a:prstGeom>
        </p:spPr>
      </p:pic>
      <p:pic>
        <p:nvPicPr>
          <p:cNvPr id="13" name="Imagen 12">
            <a:extLst>
              <a:ext uri="{FF2B5EF4-FFF2-40B4-BE49-F238E27FC236}">
                <a16:creationId xmlns:a16="http://schemas.microsoft.com/office/drawing/2014/main" id="{F1488C70-FBEB-B664-A1DD-F4A35DE58844}"/>
              </a:ext>
            </a:extLst>
          </p:cNvPr>
          <p:cNvPicPr>
            <a:picLocks noChangeAspect="1"/>
          </p:cNvPicPr>
          <p:nvPr/>
        </p:nvPicPr>
        <p:blipFill>
          <a:blip r:embed="rId11"/>
          <a:stretch>
            <a:fillRect/>
          </a:stretch>
        </p:blipFill>
        <p:spPr>
          <a:xfrm>
            <a:off x="-8200" y="-10041"/>
            <a:ext cx="1634400" cy="1634400"/>
          </a:xfrm>
          <a:prstGeom prst="rect">
            <a:avLst/>
          </a:prstGeom>
          <a:effectLst>
            <a:outerShdw blurRad="177800" dist="38100" dir="2700000" algn="ctr" rotWithShape="0">
              <a:srgbClr val="000000">
                <a:alpha val="40000"/>
              </a:srgbClr>
            </a:outerShdw>
          </a:effectLst>
        </p:spPr>
      </p:pic>
      <p:sp>
        <p:nvSpPr>
          <p:cNvPr id="2" name="Rectángulo: esquinas superiores redondeadas 1">
            <a:extLst>
              <a:ext uri="{FF2B5EF4-FFF2-40B4-BE49-F238E27FC236}">
                <a16:creationId xmlns:a16="http://schemas.microsoft.com/office/drawing/2014/main" id="{8C70971F-A3E2-4154-08B2-BC0E9E6B9D22}"/>
              </a:ext>
            </a:extLst>
          </p:cNvPr>
          <p:cNvSpPr/>
          <p:nvPr/>
        </p:nvSpPr>
        <p:spPr>
          <a:xfrm rot="10800000">
            <a:off x="-31520" y="9452497"/>
            <a:ext cx="3055635" cy="1308482"/>
          </a:xfrm>
          <a:prstGeom prst="round2SameRect">
            <a:avLst>
              <a:gd name="adj1" fmla="val 31234"/>
              <a:gd name="adj2" fmla="val 0"/>
            </a:avLst>
          </a:prstGeom>
          <a:solidFill>
            <a:schemeClr val="accent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rupo 31">
            <a:extLst>
              <a:ext uri="{FF2B5EF4-FFF2-40B4-BE49-F238E27FC236}">
                <a16:creationId xmlns:a16="http://schemas.microsoft.com/office/drawing/2014/main" id="{8F59D27D-FD1F-45DC-05E6-66FE052CB240}"/>
              </a:ext>
            </a:extLst>
          </p:cNvPr>
          <p:cNvGrpSpPr/>
          <p:nvPr/>
        </p:nvGrpSpPr>
        <p:grpSpPr>
          <a:xfrm>
            <a:off x="5701456" y="1593172"/>
            <a:ext cx="3065889" cy="2715645"/>
            <a:chOff x="5701456" y="1593172"/>
            <a:chExt cx="3065889" cy="2715645"/>
          </a:xfrm>
        </p:grpSpPr>
        <p:sp>
          <p:nvSpPr>
            <p:cNvPr id="124" name="Rectángulo: esquinas redondeadas 123">
              <a:extLst>
                <a:ext uri="{FF2B5EF4-FFF2-40B4-BE49-F238E27FC236}">
                  <a16:creationId xmlns:a16="http://schemas.microsoft.com/office/drawing/2014/main" id="{40BC55EF-BDBF-8D11-3160-8383299EE528}"/>
                </a:ext>
              </a:extLst>
            </p:cNvPr>
            <p:cNvSpPr/>
            <p:nvPr/>
          </p:nvSpPr>
          <p:spPr>
            <a:xfrm>
              <a:off x="5701456" y="1593172"/>
              <a:ext cx="3065889" cy="2715645"/>
            </a:xfrm>
            <a:prstGeom prst="roundRect">
              <a:avLst/>
            </a:prstGeom>
            <a:solidFill>
              <a:schemeClr val="lt1"/>
            </a:solidFill>
            <a:ln>
              <a:noFill/>
            </a:ln>
            <a:effectLst>
              <a:outerShdw blurRad="190500" sx="102000" sy="102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CuadroTexto 129">
              <a:extLst>
                <a:ext uri="{FF2B5EF4-FFF2-40B4-BE49-F238E27FC236}">
                  <a16:creationId xmlns:a16="http://schemas.microsoft.com/office/drawing/2014/main" id="{EABCDD30-CCE1-F73B-9025-243C0D286CF7}"/>
                </a:ext>
              </a:extLst>
            </p:cNvPr>
            <p:cNvSpPr txBox="1"/>
            <p:nvPr/>
          </p:nvSpPr>
          <p:spPr>
            <a:xfrm>
              <a:off x="5798416" y="3181405"/>
              <a:ext cx="2812301" cy="810478"/>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Políticas públicas para fortalecer la integración de Ecuador al mundo y mejorar su relacionamiento comercial.</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16" name="Imagen 15">
              <a:extLst>
                <a:ext uri="{FF2B5EF4-FFF2-40B4-BE49-F238E27FC236}">
                  <a16:creationId xmlns:a16="http://schemas.microsoft.com/office/drawing/2014/main" id="{65C5D00D-7E1A-541D-94E4-C55AD6A2D94B}"/>
                </a:ext>
              </a:extLst>
            </p:cNvPr>
            <p:cNvPicPr>
              <a:picLocks noChangeAspect="1"/>
            </p:cNvPicPr>
            <p:nvPr/>
          </p:nvPicPr>
          <p:blipFill>
            <a:blip r:embed="rId12"/>
            <a:srcRect l="1388" t="9662" r="1388" b="14403"/>
            <a:stretch>
              <a:fillRect/>
            </a:stretch>
          </p:blipFill>
          <p:spPr>
            <a:xfrm>
              <a:off x="5701456" y="1593172"/>
              <a:ext cx="3063290" cy="1308482"/>
            </a:xfrm>
            <a:custGeom>
              <a:avLst/>
              <a:gdLst>
                <a:gd name="connsiteX0" fmla="*/ 408691 w 3055635"/>
                <a:gd name="connsiteY0" fmla="*/ 0 h 1308482"/>
                <a:gd name="connsiteX1" fmla="*/ 2646944 w 3055635"/>
                <a:gd name="connsiteY1" fmla="*/ 0 h 1308482"/>
                <a:gd name="connsiteX2" fmla="*/ 3055635 w 3055635"/>
                <a:gd name="connsiteY2" fmla="*/ 408691 h 1308482"/>
                <a:gd name="connsiteX3" fmla="*/ 3055635 w 3055635"/>
                <a:gd name="connsiteY3" fmla="*/ 1308482 h 1308482"/>
                <a:gd name="connsiteX4" fmla="*/ 0 w 3055635"/>
                <a:gd name="connsiteY4" fmla="*/ 1308482 h 1308482"/>
                <a:gd name="connsiteX5" fmla="*/ 0 w 3055635"/>
                <a:gd name="connsiteY5" fmla="*/ 408691 h 1308482"/>
                <a:gd name="connsiteX6" fmla="*/ 408691 w 3055635"/>
                <a:gd name="connsiteY6" fmla="*/ 0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5635" h="1308482">
                  <a:moveTo>
                    <a:pt x="408691" y="0"/>
                  </a:moveTo>
                  <a:lnTo>
                    <a:pt x="2646944" y="0"/>
                  </a:lnTo>
                  <a:cubicBezTo>
                    <a:pt x="2872658" y="0"/>
                    <a:pt x="3055635" y="182977"/>
                    <a:pt x="3055635" y="408691"/>
                  </a:cubicBezTo>
                  <a:lnTo>
                    <a:pt x="3055635" y="1308482"/>
                  </a:lnTo>
                  <a:lnTo>
                    <a:pt x="0" y="1308482"/>
                  </a:lnTo>
                  <a:lnTo>
                    <a:pt x="0" y="408691"/>
                  </a:lnTo>
                  <a:cubicBezTo>
                    <a:pt x="0" y="182977"/>
                    <a:pt x="182977" y="0"/>
                    <a:pt x="408691" y="0"/>
                  </a:cubicBezTo>
                  <a:close/>
                </a:path>
              </a:pathLst>
            </a:custGeom>
          </p:spPr>
        </p:pic>
      </p:grpSp>
      <p:grpSp>
        <p:nvGrpSpPr>
          <p:cNvPr id="29" name="Grupo 28">
            <a:extLst>
              <a:ext uri="{FF2B5EF4-FFF2-40B4-BE49-F238E27FC236}">
                <a16:creationId xmlns:a16="http://schemas.microsoft.com/office/drawing/2014/main" id="{F60C6234-C1E8-CAF0-DA7B-C8C5F33FFC5C}"/>
              </a:ext>
            </a:extLst>
          </p:cNvPr>
          <p:cNvGrpSpPr/>
          <p:nvPr/>
        </p:nvGrpSpPr>
        <p:grpSpPr>
          <a:xfrm>
            <a:off x="2465135" y="1593172"/>
            <a:ext cx="3076148" cy="2715645"/>
            <a:chOff x="2465135" y="1593172"/>
            <a:chExt cx="3076148" cy="2715645"/>
          </a:xfrm>
        </p:grpSpPr>
        <p:sp>
          <p:nvSpPr>
            <p:cNvPr id="123" name="Rectángulo: esquinas redondeadas 122">
              <a:extLst>
                <a:ext uri="{FF2B5EF4-FFF2-40B4-BE49-F238E27FC236}">
                  <a16:creationId xmlns:a16="http://schemas.microsoft.com/office/drawing/2014/main" id="{410DD1F6-149A-5534-E681-9BFD9739CBA9}"/>
                </a:ext>
              </a:extLst>
            </p:cNvPr>
            <p:cNvSpPr/>
            <p:nvPr/>
          </p:nvSpPr>
          <p:spPr>
            <a:xfrm>
              <a:off x="2465140" y="1593172"/>
              <a:ext cx="3065889" cy="2715645"/>
            </a:xfrm>
            <a:prstGeom prst="roundRect">
              <a:avLst/>
            </a:prstGeom>
            <a:solidFill>
              <a:schemeClr val="lt1"/>
            </a:solidFill>
            <a:ln>
              <a:noFill/>
            </a:ln>
            <a:effectLst>
              <a:outerShdw blurRad="190500" sx="102000" sy="102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CuadroTexto 32">
              <a:extLst>
                <a:ext uri="{FF2B5EF4-FFF2-40B4-BE49-F238E27FC236}">
                  <a16:creationId xmlns:a16="http://schemas.microsoft.com/office/drawing/2014/main" id="{E762E034-DF14-669A-689F-DBD7A5B89EBC}"/>
                </a:ext>
              </a:extLst>
            </p:cNvPr>
            <p:cNvSpPr txBox="1"/>
            <p:nvPr/>
          </p:nvSpPr>
          <p:spPr>
            <a:xfrm>
              <a:off x="2585341" y="1880182"/>
              <a:ext cx="2812301" cy="990015"/>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Generación de ambiente que promueve las alianzas público y privadas, para la construcción de infraestructura acorde a las necesidades de desarrollo.</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20" name="Imagen 19">
              <a:extLst>
                <a:ext uri="{FF2B5EF4-FFF2-40B4-BE49-F238E27FC236}">
                  <a16:creationId xmlns:a16="http://schemas.microsoft.com/office/drawing/2014/main" id="{C727E33A-E1B8-7E4A-E2B2-B82CED51727D}"/>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7000"/>
                      </a14:imgEffect>
                    </a14:imgLayer>
                  </a14:imgProps>
                </a:ext>
              </a:extLst>
            </a:blip>
            <a:srcRect l="2033" t="10334" r="2004" b="12139"/>
            <a:stretch>
              <a:fillRect/>
            </a:stretch>
          </p:blipFill>
          <p:spPr>
            <a:xfrm>
              <a:off x="2465135" y="2987407"/>
              <a:ext cx="3076148"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grpSp>
        <p:nvGrpSpPr>
          <p:cNvPr id="34" name="Grupo 33">
            <a:extLst>
              <a:ext uri="{FF2B5EF4-FFF2-40B4-BE49-F238E27FC236}">
                <a16:creationId xmlns:a16="http://schemas.microsoft.com/office/drawing/2014/main" id="{FA34D465-BCF5-20AB-06E0-027245E692CA}"/>
              </a:ext>
            </a:extLst>
          </p:cNvPr>
          <p:cNvGrpSpPr/>
          <p:nvPr/>
        </p:nvGrpSpPr>
        <p:grpSpPr>
          <a:xfrm>
            <a:off x="8937772" y="1593172"/>
            <a:ext cx="3073545" cy="2715645"/>
            <a:chOff x="8937772" y="1593172"/>
            <a:chExt cx="3073545" cy="2715645"/>
          </a:xfrm>
        </p:grpSpPr>
        <p:sp>
          <p:nvSpPr>
            <p:cNvPr id="125" name="Rectángulo: esquinas redondeadas 124">
              <a:extLst>
                <a:ext uri="{FF2B5EF4-FFF2-40B4-BE49-F238E27FC236}">
                  <a16:creationId xmlns:a16="http://schemas.microsoft.com/office/drawing/2014/main" id="{48C1FEE0-FCB4-80A1-6F00-6C85D45319E1}"/>
                </a:ext>
              </a:extLst>
            </p:cNvPr>
            <p:cNvSpPr/>
            <p:nvPr/>
          </p:nvSpPr>
          <p:spPr>
            <a:xfrm>
              <a:off x="8945428" y="1593172"/>
              <a:ext cx="3065889" cy="2715645"/>
            </a:xfrm>
            <a:prstGeom prst="roundRect">
              <a:avLst/>
            </a:prstGeom>
            <a:solidFill>
              <a:schemeClr val="lt1"/>
            </a:solidFill>
            <a:ln>
              <a:noFill/>
            </a:ln>
            <a:effectLst>
              <a:outerShdw blurRad="190500" sx="102000" sy="102000" algn="ctr"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CuadroTexto 130">
              <a:extLst>
                <a:ext uri="{FF2B5EF4-FFF2-40B4-BE49-F238E27FC236}">
                  <a16:creationId xmlns:a16="http://schemas.microsoft.com/office/drawing/2014/main" id="{2E08D6CC-8898-2DF4-B356-5264F1BA6EB9}"/>
                </a:ext>
              </a:extLst>
            </p:cNvPr>
            <p:cNvSpPr txBox="1"/>
            <p:nvPr/>
          </p:nvSpPr>
          <p:spPr>
            <a:xfrm>
              <a:off x="9069190" y="2108784"/>
              <a:ext cx="2812301" cy="451406"/>
            </a:xfrm>
            <a:prstGeom prst="rect">
              <a:avLst/>
            </a:prstGeom>
            <a:noFill/>
          </p:spPr>
          <p:txBody>
            <a:bodyPr wrap="square">
              <a:spAutoFit/>
            </a:bodyPr>
            <a:lstStyle/>
            <a:p>
              <a:pPr marL="0" marR="0" lvl="0" indent="0" algn="just" defTabSz="914400" rtl="0" eaLnBrk="1" fontAlgn="auto" latinLnBrk="0" hangingPunct="1">
                <a:lnSpc>
                  <a:spcPts val="1400"/>
                </a:lnSpc>
                <a:spcBef>
                  <a:spcPts val="0"/>
                </a:spcBef>
                <a:spcAft>
                  <a:spcPts val="0"/>
                </a:spcAft>
                <a:buClr>
                  <a:srgbClr val="000000"/>
                </a:buClr>
                <a:buSzTx/>
                <a:buFont typeface="Arial"/>
                <a:buNone/>
                <a:tabLst>
                  <a:tab pos="457200" algn="l"/>
                </a:tabLst>
                <a:defRPr/>
              </a:pPr>
              <a:r>
                <a:rPr kumimoji="0" lang="es-ES"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Ejecución del Censo de Población y Vivienda</a:t>
              </a:r>
              <a:endParaRPr kumimoji="0" lang="es-EC" sz="16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pic>
          <p:nvPicPr>
            <p:cNvPr id="28" name="Imagen 27">
              <a:extLst>
                <a:ext uri="{FF2B5EF4-FFF2-40B4-BE49-F238E27FC236}">
                  <a16:creationId xmlns:a16="http://schemas.microsoft.com/office/drawing/2014/main" id="{5FCBBB41-AFF2-3AF3-42A1-F45DE02782F8}"/>
                </a:ext>
              </a:extLst>
            </p:cNvPr>
            <p:cNvPicPr>
              <a:picLocks noChangeAspect="1"/>
            </p:cNvPicPr>
            <p:nvPr/>
          </p:nvPicPr>
          <p:blipFill>
            <a:blip r:embed="rId15"/>
            <a:srcRect l="683" t="20310" r="1231" b="13321"/>
            <a:stretch>
              <a:fillRect/>
            </a:stretch>
          </p:blipFill>
          <p:spPr>
            <a:xfrm>
              <a:off x="8937772" y="3000334"/>
              <a:ext cx="3073545" cy="1308482"/>
            </a:xfrm>
            <a:custGeom>
              <a:avLst/>
              <a:gdLst>
                <a:gd name="connsiteX0" fmla="*/ 0 w 3055635"/>
                <a:gd name="connsiteY0" fmla="*/ 0 h 1308482"/>
                <a:gd name="connsiteX1" fmla="*/ 3055635 w 3055635"/>
                <a:gd name="connsiteY1" fmla="*/ 0 h 1308482"/>
                <a:gd name="connsiteX2" fmla="*/ 3055635 w 3055635"/>
                <a:gd name="connsiteY2" fmla="*/ 899791 h 1308482"/>
                <a:gd name="connsiteX3" fmla="*/ 2646944 w 3055635"/>
                <a:gd name="connsiteY3" fmla="*/ 1308482 h 1308482"/>
                <a:gd name="connsiteX4" fmla="*/ 408691 w 3055635"/>
                <a:gd name="connsiteY4" fmla="*/ 1308482 h 1308482"/>
                <a:gd name="connsiteX5" fmla="*/ 0 w 3055635"/>
                <a:gd name="connsiteY5" fmla="*/ 899791 h 13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635" h="1308482">
                  <a:moveTo>
                    <a:pt x="0" y="0"/>
                  </a:moveTo>
                  <a:lnTo>
                    <a:pt x="3055635" y="0"/>
                  </a:lnTo>
                  <a:lnTo>
                    <a:pt x="3055635" y="899791"/>
                  </a:lnTo>
                  <a:cubicBezTo>
                    <a:pt x="3055635" y="1125505"/>
                    <a:pt x="2872658" y="1308482"/>
                    <a:pt x="2646944" y="1308482"/>
                  </a:cubicBezTo>
                  <a:lnTo>
                    <a:pt x="408691" y="1308482"/>
                  </a:lnTo>
                  <a:cubicBezTo>
                    <a:pt x="182977" y="1308482"/>
                    <a:pt x="0" y="1125505"/>
                    <a:pt x="0" y="899791"/>
                  </a:cubicBezTo>
                  <a:close/>
                </a:path>
              </a:pathLst>
            </a:custGeom>
          </p:spPr>
        </p:pic>
      </p:grpSp>
      <p:pic>
        <p:nvPicPr>
          <p:cNvPr id="48" name="Imagen 47">
            <a:extLst>
              <a:ext uri="{FF2B5EF4-FFF2-40B4-BE49-F238E27FC236}">
                <a16:creationId xmlns:a16="http://schemas.microsoft.com/office/drawing/2014/main" id="{48946867-9BE1-4F20-A251-7AE09765636D}"/>
              </a:ext>
            </a:extLst>
          </p:cNvPr>
          <p:cNvPicPr>
            <a:picLocks noChangeAspect="1"/>
          </p:cNvPicPr>
          <p:nvPr/>
        </p:nvPicPr>
        <p:blipFill rotWithShape="1">
          <a:blip r:embed="rId16"/>
          <a:srcRect t="10946" b="21705"/>
          <a:stretch/>
        </p:blipFill>
        <p:spPr>
          <a:xfrm>
            <a:off x="6731536" y="767028"/>
            <a:ext cx="2181600" cy="661926"/>
          </a:xfrm>
          <a:prstGeom prst="rect">
            <a:avLst/>
          </a:prstGeom>
        </p:spPr>
      </p:pic>
    </p:spTree>
    <p:extLst>
      <p:ext uri="{BB962C8B-B14F-4D97-AF65-F5344CB8AC3E}">
        <p14:creationId xmlns:p14="http://schemas.microsoft.com/office/powerpoint/2010/main" val="22800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ppt_x"/>
                                          </p:val>
                                        </p:tav>
                                        <p:tav tm="100000">
                                          <p:val>
                                            <p:strVal val="#ppt_x"/>
                                          </p:val>
                                        </p:tav>
                                      </p:tavLst>
                                    </p:anim>
                                    <p:anim calcmode="lin" valueType="num">
                                      <p:cBhvr additive="base">
                                        <p:cTn id="12" dur="1000" fill="hold"/>
                                        <p:tgtEl>
                                          <p:spTgt spid="3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65D69CA-D36F-6256-F716-2064AE9AA285}"/>
              </a:ext>
            </a:extLst>
          </p:cNvPr>
          <p:cNvSpPr/>
          <p:nvPr/>
        </p:nvSpPr>
        <p:spPr>
          <a:xfrm>
            <a:off x="-24939" y="-7887771"/>
            <a:ext cx="9715500" cy="6858000"/>
          </a:xfrm>
          <a:prstGeom prst="rect">
            <a:avLst/>
          </a:prstGeom>
          <a:gradFill flip="none" rotWithShape="1">
            <a:gsLst>
              <a:gs pos="3670">
                <a:schemeClr val="bg1">
                  <a:alpha val="0"/>
                </a:schemeClr>
              </a:gs>
              <a:gs pos="56000">
                <a:schemeClr val="accent1">
                  <a:lumMod val="5000"/>
                  <a:lumOff val="95000"/>
                </a:schemeClr>
              </a:gs>
              <a:gs pos="100000">
                <a:srgbClr val="68C5E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ángulo 1">
            <a:extLst>
              <a:ext uri="{FF2B5EF4-FFF2-40B4-BE49-F238E27FC236}">
                <a16:creationId xmlns:a16="http://schemas.microsoft.com/office/drawing/2014/main" id="{FA80873D-BCBB-490C-354A-2055F7B188B3}"/>
              </a:ext>
            </a:extLst>
          </p:cNvPr>
          <p:cNvSpPr/>
          <p:nvPr/>
        </p:nvSpPr>
        <p:spPr>
          <a:xfrm>
            <a:off x="2022197" y="2823084"/>
            <a:ext cx="10169804" cy="1339918"/>
          </a:xfrm>
          <a:prstGeom prst="rect">
            <a:avLst/>
          </a:prstGeom>
          <a:gradFill>
            <a:gsLst>
              <a:gs pos="26000">
                <a:srgbClr val="009DDA"/>
              </a:gs>
              <a:gs pos="60000">
                <a:srgbClr val="009DDA"/>
              </a:gs>
              <a:gs pos="73000">
                <a:srgbClr val="009DDA">
                  <a:alpha val="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5121DDD2-F260-1195-7380-ADD768909BAD}"/>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ángulo 9">
            <a:extLst>
              <a:ext uri="{FF2B5EF4-FFF2-40B4-BE49-F238E27FC236}">
                <a16:creationId xmlns:a16="http://schemas.microsoft.com/office/drawing/2014/main" id="{C556DC3F-8430-0962-E137-1E2D26A70B76}"/>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ángulo 11">
            <a:extLst>
              <a:ext uri="{FF2B5EF4-FFF2-40B4-BE49-F238E27FC236}">
                <a16:creationId xmlns:a16="http://schemas.microsoft.com/office/drawing/2014/main" id="{55774E2C-E4C6-3DB0-9492-AA9817C9D4AF}"/>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ángulo 12">
            <a:extLst>
              <a:ext uri="{FF2B5EF4-FFF2-40B4-BE49-F238E27FC236}">
                <a16:creationId xmlns:a16="http://schemas.microsoft.com/office/drawing/2014/main" id="{E67F758A-3D32-8DEB-8A0F-48F3C818B03E}"/>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9" name="Grupo 18">
            <a:extLst>
              <a:ext uri="{FF2B5EF4-FFF2-40B4-BE49-F238E27FC236}">
                <a16:creationId xmlns:a16="http://schemas.microsoft.com/office/drawing/2014/main" id="{A1068D54-C0ED-4E95-BBDB-A6DBDC33C037}"/>
              </a:ext>
            </a:extLst>
          </p:cNvPr>
          <p:cNvGrpSpPr/>
          <p:nvPr/>
        </p:nvGrpSpPr>
        <p:grpSpPr>
          <a:xfrm>
            <a:off x="5260418" y="3102787"/>
            <a:ext cx="5371776" cy="830997"/>
            <a:chOff x="6552611" y="1144576"/>
            <a:chExt cx="6619649" cy="830997"/>
          </a:xfrm>
        </p:grpSpPr>
        <p:sp>
          <p:nvSpPr>
            <p:cNvPr id="21" name="TextBox 9">
              <a:hlinkClick r:id="rId2" action="ppaction://hlinksldjump"/>
              <a:extLst>
                <a:ext uri="{FF2B5EF4-FFF2-40B4-BE49-F238E27FC236}">
                  <a16:creationId xmlns:a16="http://schemas.microsoft.com/office/drawing/2014/main" id="{49FD1184-563E-29AE-CBB8-AE54AA6734CD}"/>
                </a:ext>
              </a:extLst>
            </p:cNvPr>
            <p:cNvSpPr txBox="1"/>
            <p:nvPr/>
          </p:nvSpPr>
          <p:spPr>
            <a:xfrm>
              <a:off x="6552611" y="1281517"/>
              <a:ext cx="803599" cy="584775"/>
            </a:xfrm>
            <a:prstGeom prst="rect">
              <a:avLst/>
            </a:prstGeom>
            <a:solidFill>
              <a:srgbClr val="68C5E9"/>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3200" b="1" i="0" u="none" strike="noStrike" kern="0" cap="none" spc="0" normalizeH="0" baseline="0" noProof="0" dirty="0">
                  <a:ln>
                    <a:noFill/>
                  </a:ln>
                  <a:solidFill>
                    <a:srgbClr val="FFFFFF"/>
                  </a:solidFill>
                  <a:effectLst/>
                  <a:uLnTx/>
                  <a:uFillTx/>
                  <a:latin typeface="Arial"/>
                  <a:cs typeface="Arial" pitchFamily="34" charset="0"/>
                  <a:sym typeface="Arial"/>
                </a:rPr>
                <a:t>04</a:t>
              </a:r>
              <a:endParaRPr kumimoji="0" lang="ko-KR" altLang="en-US" sz="3200" b="1" i="0" u="none" strike="noStrike" kern="0" cap="none" spc="0" normalizeH="0" baseline="0" noProof="0" dirty="0">
                <a:ln>
                  <a:noFill/>
                </a:ln>
                <a:solidFill>
                  <a:srgbClr val="FFFFFF"/>
                </a:solidFill>
                <a:effectLst/>
                <a:uLnTx/>
                <a:uFillTx/>
                <a:latin typeface="Arial"/>
                <a:cs typeface="Arial" pitchFamily="34" charset="0"/>
                <a:sym typeface="Arial"/>
              </a:endParaRPr>
            </a:p>
          </p:txBody>
        </p:sp>
        <p:sp>
          <p:nvSpPr>
            <p:cNvPr id="22" name="TextBox 16">
              <a:extLst>
                <a:ext uri="{FF2B5EF4-FFF2-40B4-BE49-F238E27FC236}">
                  <a16:creationId xmlns:a16="http://schemas.microsoft.com/office/drawing/2014/main" id="{B527DF2F-5901-52AF-10B2-75C0A07A9A92}"/>
                </a:ext>
              </a:extLst>
            </p:cNvPr>
            <p:cNvSpPr txBox="1"/>
            <p:nvPr/>
          </p:nvSpPr>
          <p:spPr>
            <a:xfrm>
              <a:off x="7435728" y="1144576"/>
              <a:ext cx="57365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altLang="ko-KR" sz="4800" b="1" i="0" u="none" strike="noStrike" kern="0" cap="none" spc="0" normalizeH="0" baseline="0" noProof="0" dirty="0">
                  <a:ln>
                    <a:noFill/>
                  </a:ln>
                  <a:solidFill>
                    <a:srgbClr val="FFFFFF"/>
                  </a:solidFill>
                  <a:effectLst/>
                  <a:uLnTx/>
                  <a:uFillTx/>
                  <a:latin typeface="Barlow Condensed" panose="00000506000000000000" pitchFamily="2" charset="0"/>
                  <a:cs typeface="Arial" pitchFamily="34" charset="0"/>
                  <a:sym typeface="Arial"/>
                </a:rPr>
                <a:t>D</a:t>
              </a:r>
              <a:r>
                <a:rPr kumimoji="0" lang="es-EC" altLang="ko-KR" sz="4800" b="1" i="0" u="none" strike="noStrike" kern="0" cap="none" spc="0" normalizeH="0" baseline="0" noProof="0" dirty="0" err="1">
                  <a:ln>
                    <a:noFill/>
                  </a:ln>
                  <a:solidFill>
                    <a:srgbClr val="FFFFFF"/>
                  </a:solidFill>
                  <a:effectLst/>
                  <a:uLnTx/>
                  <a:uFillTx/>
                  <a:latin typeface="Barlow Condensed" panose="00000506000000000000" pitchFamily="2" charset="0"/>
                  <a:cs typeface="Arial" pitchFamily="34" charset="0"/>
                  <a:sym typeface="Arial"/>
                </a:rPr>
                <a:t>esafíos</a:t>
              </a:r>
              <a:endParaRPr kumimoji="0" lang="es-EC" altLang="ko-KR" sz="4800" b="1" i="0" u="none" strike="noStrike" kern="0" cap="none" spc="0" normalizeH="0" baseline="0" noProof="0" dirty="0">
                <a:ln>
                  <a:noFill/>
                </a:ln>
                <a:solidFill>
                  <a:srgbClr val="FFFFFF"/>
                </a:solidFill>
                <a:effectLst/>
                <a:uLnTx/>
                <a:uFillTx/>
                <a:latin typeface="Barlow Condensed" panose="00000506000000000000" pitchFamily="2" charset="0"/>
                <a:cs typeface="Arial" pitchFamily="34" charset="0"/>
                <a:sym typeface="Arial"/>
              </a:endParaRPr>
            </a:p>
          </p:txBody>
        </p:sp>
      </p:grpSp>
      <p:pic>
        <p:nvPicPr>
          <p:cNvPr id="8" name="Imagen 7">
            <a:extLst>
              <a:ext uri="{FF2B5EF4-FFF2-40B4-BE49-F238E27FC236}">
                <a16:creationId xmlns:a16="http://schemas.microsoft.com/office/drawing/2014/main" id="{B1B78739-F4FB-98BC-FCCD-36786E014EFD}"/>
              </a:ext>
            </a:extLst>
          </p:cNvPr>
          <p:cNvPicPr>
            <a:picLocks noChangeAspect="1"/>
          </p:cNvPicPr>
          <p:nvPr/>
        </p:nvPicPr>
        <p:blipFill>
          <a:blip r:embed="rId3"/>
          <a:stretch>
            <a:fillRect/>
          </a:stretch>
        </p:blipFill>
        <p:spPr>
          <a:xfrm>
            <a:off x="-2166647" y="-134767"/>
            <a:ext cx="7188796" cy="7188796"/>
          </a:xfrm>
          <a:prstGeom prst="rect">
            <a:avLst/>
          </a:prstGeom>
        </p:spPr>
      </p:pic>
      <p:sp>
        <p:nvSpPr>
          <p:cNvPr id="4" name="Elipse 3">
            <a:extLst>
              <a:ext uri="{FF2B5EF4-FFF2-40B4-BE49-F238E27FC236}">
                <a16:creationId xmlns:a16="http://schemas.microsoft.com/office/drawing/2014/main" id="{5E124868-15BF-5B15-8E69-0C49DF914DC2}"/>
              </a:ext>
            </a:extLst>
          </p:cNvPr>
          <p:cNvSpPr/>
          <p:nvPr/>
        </p:nvSpPr>
        <p:spPr>
          <a:xfrm rot="8858102">
            <a:off x="-2214773" y="-158830"/>
            <a:ext cx="7188796" cy="7188796"/>
          </a:xfrm>
          <a:prstGeom prst="ellipse">
            <a:avLst/>
          </a:prstGeom>
          <a:gradFill>
            <a:gsLst>
              <a:gs pos="36000">
                <a:schemeClr val="bg1">
                  <a:alpha val="94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 name="Imagen 14">
            <a:extLst>
              <a:ext uri="{FF2B5EF4-FFF2-40B4-BE49-F238E27FC236}">
                <a16:creationId xmlns:a16="http://schemas.microsoft.com/office/drawing/2014/main" id="{F82B8DC0-38DA-4E31-A50A-66770ECAB8A4}"/>
              </a:ext>
            </a:extLst>
          </p:cNvPr>
          <p:cNvPicPr>
            <a:picLocks noChangeAspect="1"/>
          </p:cNvPicPr>
          <p:nvPr/>
        </p:nvPicPr>
        <p:blipFill>
          <a:blip r:embed="rId4"/>
          <a:stretch>
            <a:fillRect/>
          </a:stretch>
        </p:blipFill>
        <p:spPr>
          <a:xfrm>
            <a:off x="99808" y="2695544"/>
            <a:ext cx="3040660" cy="1521485"/>
          </a:xfrm>
          <a:prstGeom prst="rect">
            <a:avLst/>
          </a:prstGeom>
        </p:spPr>
      </p:pic>
      <p:sp>
        <p:nvSpPr>
          <p:cNvPr id="6" name="CuadroTexto 5">
            <a:extLst>
              <a:ext uri="{FF2B5EF4-FFF2-40B4-BE49-F238E27FC236}">
                <a16:creationId xmlns:a16="http://schemas.microsoft.com/office/drawing/2014/main" id="{194EECE4-300E-CDDD-9FC3-0CBB34AF8D04}"/>
              </a:ext>
            </a:extLst>
          </p:cNvPr>
          <p:cNvSpPr txBox="1"/>
          <p:nvPr/>
        </p:nvSpPr>
        <p:spPr>
          <a:xfrm>
            <a:off x="5406923" y="1436351"/>
            <a:ext cx="6642043" cy="913070"/>
          </a:xfrm>
          <a:prstGeom prst="rect">
            <a:avLst/>
          </a:prstGeom>
          <a:noFill/>
        </p:spPr>
        <p:txBody>
          <a:bodyPr wrap="square" rtlCol="0">
            <a:spAutoFit/>
          </a:bodyPr>
          <a:lstStyle/>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17" name="Imagen 16">
            <a:extLst>
              <a:ext uri="{FF2B5EF4-FFF2-40B4-BE49-F238E27FC236}">
                <a16:creationId xmlns:a16="http://schemas.microsoft.com/office/drawing/2014/main" id="{DB6909A0-DDA7-415D-92AC-A39B6FA53D33}"/>
              </a:ext>
            </a:extLst>
          </p:cNvPr>
          <p:cNvPicPr>
            <a:picLocks noChangeAspect="1"/>
          </p:cNvPicPr>
          <p:nvPr/>
        </p:nvPicPr>
        <p:blipFill rotWithShape="1">
          <a:blip r:embed="rId5"/>
          <a:srcRect t="10946" b="21705"/>
          <a:stretch/>
        </p:blipFill>
        <p:spPr>
          <a:xfrm>
            <a:off x="9821187" y="2219394"/>
            <a:ext cx="2131200" cy="646634"/>
          </a:xfrm>
          <a:prstGeom prst="rect">
            <a:avLst/>
          </a:prstGeom>
        </p:spPr>
      </p:pic>
      <p:pic>
        <p:nvPicPr>
          <p:cNvPr id="3" name="Imagen 2">
            <a:extLst>
              <a:ext uri="{FF2B5EF4-FFF2-40B4-BE49-F238E27FC236}">
                <a16:creationId xmlns:a16="http://schemas.microsoft.com/office/drawing/2014/main" id="{B6B828F7-2686-68D2-0786-E1B683DE85B7}"/>
              </a:ext>
            </a:extLst>
          </p:cNvPr>
          <p:cNvPicPr>
            <a:picLocks noChangeAspect="1"/>
          </p:cNvPicPr>
          <p:nvPr/>
        </p:nvPicPr>
        <p:blipFill>
          <a:blip r:embed="rId6"/>
          <a:stretch>
            <a:fillRect/>
          </a:stretch>
        </p:blipFill>
        <p:spPr>
          <a:xfrm>
            <a:off x="9910215" y="2494913"/>
            <a:ext cx="117783" cy="141338"/>
          </a:xfrm>
          <a:prstGeom prst="rect">
            <a:avLst/>
          </a:prstGeom>
        </p:spPr>
      </p:pic>
      <p:pic>
        <p:nvPicPr>
          <p:cNvPr id="7" name="Imagen 6">
            <a:extLst>
              <a:ext uri="{FF2B5EF4-FFF2-40B4-BE49-F238E27FC236}">
                <a16:creationId xmlns:a16="http://schemas.microsoft.com/office/drawing/2014/main" id="{261ED3DA-5409-7C89-8AA9-ECFF66FF9563}"/>
              </a:ext>
            </a:extLst>
          </p:cNvPr>
          <p:cNvPicPr>
            <a:picLocks noChangeAspect="1"/>
          </p:cNvPicPr>
          <p:nvPr/>
        </p:nvPicPr>
        <p:blipFill rotWithShape="1">
          <a:blip r:embed="rId7"/>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3656699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56" name="Grupo 55">
            <a:extLst>
              <a:ext uri="{FF2B5EF4-FFF2-40B4-BE49-F238E27FC236}">
                <a16:creationId xmlns:a16="http://schemas.microsoft.com/office/drawing/2014/main" id="{5AE0D3F5-4566-4FCD-B18B-E0DAA721090F}"/>
              </a:ext>
            </a:extLst>
          </p:cNvPr>
          <p:cNvGrpSpPr/>
          <p:nvPr/>
        </p:nvGrpSpPr>
        <p:grpSpPr>
          <a:xfrm>
            <a:off x="-957538" y="1231041"/>
            <a:ext cx="4411994" cy="4411994"/>
            <a:chOff x="-1339459" y="874720"/>
            <a:chExt cx="6225033" cy="6225033"/>
          </a:xfrm>
        </p:grpSpPr>
        <p:pic>
          <p:nvPicPr>
            <p:cNvPr id="57" name="Imagen 56">
              <a:extLst>
                <a:ext uri="{FF2B5EF4-FFF2-40B4-BE49-F238E27FC236}">
                  <a16:creationId xmlns:a16="http://schemas.microsoft.com/office/drawing/2014/main" id="{E87E1ADA-8DD6-4F96-91C4-BA9CCB016D2B}"/>
                </a:ext>
              </a:extLst>
            </p:cNvPr>
            <p:cNvPicPr>
              <a:picLocks noChangeAspect="1"/>
            </p:cNvPicPr>
            <p:nvPr/>
          </p:nvPicPr>
          <p:blipFill>
            <a:blip r:embed="rId3"/>
            <a:stretch>
              <a:fillRect/>
            </a:stretch>
          </p:blipFill>
          <p:spPr>
            <a:xfrm rot="10800000">
              <a:off x="-1339459" y="874720"/>
              <a:ext cx="6225033" cy="6225033"/>
            </a:xfrm>
            <a:prstGeom prst="rect">
              <a:avLst/>
            </a:prstGeom>
          </p:spPr>
        </p:pic>
        <p:sp>
          <p:nvSpPr>
            <p:cNvPr id="60" name="Elipse 59">
              <a:extLst>
                <a:ext uri="{FF2B5EF4-FFF2-40B4-BE49-F238E27FC236}">
                  <a16:creationId xmlns:a16="http://schemas.microsoft.com/office/drawing/2014/main" id="{B63C43B4-DE93-41E9-A827-42903913010A}"/>
                </a:ext>
              </a:extLst>
            </p:cNvPr>
            <p:cNvSpPr/>
            <p:nvPr/>
          </p:nvSpPr>
          <p:spPr>
            <a:xfrm>
              <a:off x="-580677" y="1633503"/>
              <a:ext cx="4707468" cy="47074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5" name="Freeform 6">
            <a:extLst>
              <a:ext uri="{FF2B5EF4-FFF2-40B4-BE49-F238E27FC236}">
                <a16:creationId xmlns:a16="http://schemas.microsoft.com/office/drawing/2014/main" id="{FBF33839-407D-E35C-92BF-9D825435D253}"/>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Rectángulo: esquinas redondeadas 20">
            <a:extLst>
              <a:ext uri="{FF2B5EF4-FFF2-40B4-BE49-F238E27FC236}">
                <a16:creationId xmlns:a16="http://schemas.microsoft.com/office/drawing/2014/main" id="{7A324747-43EB-4B97-9070-90EEDDCCE99A}"/>
              </a:ext>
            </a:extLst>
          </p:cNvPr>
          <p:cNvSpPr/>
          <p:nvPr/>
        </p:nvSpPr>
        <p:spPr>
          <a:xfrm>
            <a:off x="4607927" y="1184941"/>
            <a:ext cx="6765759" cy="11048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ts val="2100"/>
              </a:lnSpc>
              <a:spcBef>
                <a:spcPts val="0"/>
              </a:spcBef>
              <a:spcAft>
                <a:spcPts val="0"/>
              </a:spcAft>
              <a:buClr>
                <a:srgbClr val="000000"/>
              </a:buClr>
              <a:buSzTx/>
              <a:buFont typeface="Arial"/>
              <a:buNone/>
              <a:tabLst/>
              <a:defRPr/>
            </a:pPr>
            <a:r>
              <a:rPr kumimoji="0" lang="es-EC" sz="2800" b="0" i="0" u="none" strike="noStrike" kern="0" cap="none" spc="0" normalizeH="0" baseline="0" noProof="0" dirty="0">
                <a:ln>
                  <a:noFill/>
                </a:ln>
                <a:solidFill>
                  <a:srgbClr val="714188"/>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Levantamiento de información estadística </a:t>
            </a:r>
          </a:p>
          <a:p>
            <a:pPr marL="0" marR="0" lvl="0" indent="0" algn="just" defTabSz="914400" rtl="0" eaLnBrk="1" fontAlgn="auto" latinLnBrk="0" hangingPunct="1">
              <a:lnSpc>
                <a:spcPts val="1700"/>
              </a:lnSpc>
              <a:spcBef>
                <a:spcPts val="0"/>
              </a:spcBef>
              <a:spcAft>
                <a:spcPts val="0"/>
              </a:spcAft>
              <a:buClr>
                <a:srgbClr val="000000"/>
              </a:buClr>
              <a:buSzTx/>
              <a:buFont typeface="Arial"/>
              <a:buNone/>
              <a:tabLst/>
              <a:defRPr/>
            </a:pPr>
            <a:r>
              <a:rPr kumimoji="0" lang="es-EC" sz="18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Requiere una sólida institucionalidad y recursos humanos como financieros, que permitan la generación de información para los indicadores homologados de los ODS y su correcto seguimiento</a:t>
            </a:r>
            <a:endParaRPr kumimoji="0" lang="es-ES" sz="18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endParaRPr>
          </a:p>
        </p:txBody>
      </p:sp>
      <p:sp>
        <p:nvSpPr>
          <p:cNvPr id="58" name="Rectángulo: esquinas redondeadas 57">
            <a:extLst>
              <a:ext uri="{FF2B5EF4-FFF2-40B4-BE49-F238E27FC236}">
                <a16:creationId xmlns:a16="http://schemas.microsoft.com/office/drawing/2014/main" id="{0CA96CEC-4DE0-4E7D-B007-41FD0121EECB}"/>
              </a:ext>
            </a:extLst>
          </p:cNvPr>
          <p:cNvSpPr/>
          <p:nvPr/>
        </p:nvSpPr>
        <p:spPr>
          <a:xfrm>
            <a:off x="4921941" y="2727779"/>
            <a:ext cx="6392926" cy="13675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ts val="2100"/>
              </a:lnSpc>
              <a:spcBef>
                <a:spcPts val="0"/>
              </a:spcBef>
              <a:spcAft>
                <a:spcPts val="0"/>
              </a:spcAft>
              <a:buClr>
                <a:srgbClr val="000000"/>
              </a:buClr>
              <a:buSzTx/>
              <a:buFont typeface="Arial"/>
              <a:buNone/>
              <a:tabLst/>
              <a:defRPr/>
            </a:pPr>
            <a:r>
              <a:rPr kumimoji="0" lang="es-MX" sz="2800" b="0" i="0" u="none" strike="noStrike" kern="0" cap="none" spc="0" normalizeH="0" baseline="0" noProof="0" dirty="0">
                <a:ln>
                  <a:noFill/>
                </a:ln>
                <a:solidFill>
                  <a:srgbClr val="168B86"/>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Fortalecimiento de la institucionalidad </a:t>
            </a:r>
          </a:p>
          <a:p>
            <a:pPr marL="0" marR="0" lvl="0" indent="0" algn="just" defTabSz="914400" rtl="0" eaLnBrk="1" fontAlgn="auto" latinLnBrk="0" hangingPunct="1">
              <a:lnSpc>
                <a:spcPts val="17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que permita articular las acciones de actores públicos, privados, sociedad civil, gobiernos locales y academia, para el aprovechamiento de esfuerzos, cooperación y recursos</a:t>
            </a:r>
          </a:p>
        </p:txBody>
      </p:sp>
      <p:sp>
        <p:nvSpPr>
          <p:cNvPr id="59" name="Rectángulo: esquinas redondeadas 58">
            <a:extLst>
              <a:ext uri="{FF2B5EF4-FFF2-40B4-BE49-F238E27FC236}">
                <a16:creationId xmlns:a16="http://schemas.microsoft.com/office/drawing/2014/main" id="{C31806A5-5C5F-4162-B4A8-9D940ED4B74C}"/>
              </a:ext>
            </a:extLst>
          </p:cNvPr>
          <p:cNvSpPr/>
          <p:nvPr/>
        </p:nvSpPr>
        <p:spPr>
          <a:xfrm>
            <a:off x="5375193" y="4369245"/>
            <a:ext cx="5939674" cy="13675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2100"/>
              </a:lnSpc>
              <a:spcBef>
                <a:spcPts val="0"/>
              </a:spcBef>
              <a:spcAft>
                <a:spcPts val="0"/>
              </a:spcAft>
              <a:buClr>
                <a:srgbClr val="000000"/>
              </a:buClr>
              <a:buSzTx/>
              <a:buFont typeface="Arial"/>
              <a:buNone/>
              <a:tabLst/>
              <a:defRPr/>
            </a:pPr>
            <a:r>
              <a:rPr kumimoji="0" lang="es-MX" sz="2800" b="0" i="0" u="none" strike="noStrike" kern="0" cap="none" spc="0" normalizeH="0" baseline="0" noProof="0" dirty="0">
                <a:ln>
                  <a:noFill/>
                </a:ln>
                <a:solidFill>
                  <a:srgbClr val="3A86C7"/>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Generación y fortalecimiento de alianzas público-privadas y cooperación multilateral </a:t>
            </a:r>
          </a:p>
          <a:p>
            <a:pPr marL="0" marR="0" lvl="0" indent="0" algn="just" defTabSz="914400" rtl="0" eaLnBrk="1" fontAlgn="auto" latinLnBrk="0" hangingPunct="1">
              <a:lnSpc>
                <a:spcPts val="1700"/>
              </a:lnSpc>
              <a:spcBef>
                <a:spcPts val="0"/>
              </a:spcBef>
              <a:spcAft>
                <a:spcPts val="0"/>
              </a:spcAft>
              <a:buClr>
                <a:srgbClr val="000000"/>
              </a:buClr>
              <a:buSzTx/>
              <a:buFont typeface="Arial"/>
              <a:buNone/>
              <a:tabLst/>
              <a:defRPr/>
            </a:pPr>
            <a:r>
              <a:rPr kumimoji="0" lang="es-MX" sz="1800" b="0" i="0" u="none" strike="noStrike" kern="0" cap="none" spc="0" normalizeH="0" baseline="0" noProof="0" dirty="0">
                <a:ln>
                  <a:noFill/>
                </a:ln>
                <a:solidFill>
                  <a:srgbClr val="000000">
                    <a:lumMod val="65000"/>
                    <a:lumOff val="35000"/>
                  </a:srgbClr>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con la finalidad de captar y movilizar recursos, compartir conocimientos y avanzar en la agenda de los ODS</a:t>
            </a:r>
          </a:p>
        </p:txBody>
      </p:sp>
      <p:sp>
        <p:nvSpPr>
          <p:cNvPr id="2" name="Google Shape;62;p14">
            <a:extLst>
              <a:ext uri="{FF2B5EF4-FFF2-40B4-BE49-F238E27FC236}">
                <a16:creationId xmlns:a16="http://schemas.microsoft.com/office/drawing/2014/main" id="{7C0714F9-B313-5693-D2B0-B50CE4112D9C}"/>
              </a:ext>
            </a:extLst>
          </p:cNvPr>
          <p:cNvSpPr txBox="1"/>
          <p:nvPr/>
        </p:nvSpPr>
        <p:spPr>
          <a:xfrm>
            <a:off x="691474" y="179951"/>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Desafíos</a:t>
            </a:r>
          </a:p>
        </p:txBody>
      </p:sp>
      <p:sp>
        <p:nvSpPr>
          <p:cNvPr id="29" name="Elipse 28">
            <a:extLst>
              <a:ext uri="{FF2B5EF4-FFF2-40B4-BE49-F238E27FC236}">
                <a16:creationId xmlns:a16="http://schemas.microsoft.com/office/drawing/2014/main" id="{3BA1906B-993D-41C0-B3AC-A0F8835E808C}"/>
              </a:ext>
            </a:extLst>
          </p:cNvPr>
          <p:cNvSpPr/>
          <p:nvPr/>
        </p:nvSpPr>
        <p:spPr>
          <a:xfrm rot="8858102">
            <a:off x="-993289" y="1148312"/>
            <a:ext cx="4771847" cy="4771847"/>
          </a:xfrm>
          <a:prstGeom prst="ellipse">
            <a:avLst/>
          </a:prstGeom>
          <a:gradFill>
            <a:gsLst>
              <a:gs pos="36000">
                <a:schemeClr val="bg1">
                  <a:alpha val="80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1" name="Elipse 60">
            <a:extLst>
              <a:ext uri="{FF2B5EF4-FFF2-40B4-BE49-F238E27FC236}">
                <a16:creationId xmlns:a16="http://schemas.microsoft.com/office/drawing/2014/main" id="{2156101F-0914-47BA-B26E-5113B0657669}"/>
              </a:ext>
            </a:extLst>
          </p:cNvPr>
          <p:cNvSpPr/>
          <p:nvPr/>
        </p:nvSpPr>
        <p:spPr>
          <a:xfrm>
            <a:off x="3179852" y="1737343"/>
            <a:ext cx="1216667" cy="210427"/>
          </a:xfrm>
          <a:prstGeom prst="ellipse">
            <a:avLst/>
          </a:prstGeom>
          <a:noFill/>
          <a:ln w="85725">
            <a:gradFill>
              <a:gsLst>
                <a:gs pos="0">
                  <a:srgbClr val="FFFFFF"/>
                </a:gs>
                <a:gs pos="100000">
                  <a:srgbClr val="945BB1"/>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Elipse 61">
            <a:extLst>
              <a:ext uri="{FF2B5EF4-FFF2-40B4-BE49-F238E27FC236}">
                <a16:creationId xmlns:a16="http://schemas.microsoft.com/office/drawing/2014/main" id="{BAD8F3A8-B733-4F63-804C-F77C58F09628}"/>
              </a:ext>
            </a:extLst>
          </p:cNvPr>
          <p:cNvSpPr/>
          <p:nvPr/>
        </p:nvSpPr>
        <p:spPr>
          <a:xfrm>
            <a:off x="3584505" y="3387479"/>
            <a:ext cx="1216667" cy="210427"/>
          </a:xfrm>
          <a:prstGeom prst="ellipse">
            <a:avLst/>
          </a:prstGeom>
          <a:noFill/>
          <a:ln w="85725">
            <a:gradFill>
              <a:gsLst>
                <a:gs pos="0">
                  <a:srgbClr val="FFFFFF"/>
                </a:gs>
                <a:gs pos="100000">
                  <a:srgbClr val="5BADAA"/>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Gráfico 18" descr="Cancha">
            <a:extLst>
              <a:ext uri="{FF2B5EF4-FFF2-40B4-BE49-F238E27FC236}">
                <a16:creationId xmlns:a16="http://schemas.microsoft.com/office/drawing/2014/main" id="{1A5DF74F-14B8-4D1C-A5FB-888772EC45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9227" y="2966932"/>
            <a:ext cx="567222" cy="567222"/>
          </a:xfrm>
          <a:prstGeom prst="rect">
            <a:avLst/>
          </a:prstGeom>
        </p:spPr>
      </p:pic>
      <p:sp>
        <p:nvSpPr>
          <p:cNvPr id="64" name="Elipse 63">
            <a:extLst>
              <a:ext uri="{FF2B5EF4-FFF2-40B4-BE49-F238E27FC236}">
                <a16:creationId xmlns:a16="http://schemas.microsoft.com/office/drawing/2014/main" id="{0CDE058D-66E6-46EB-B173-70524683F351}"/>
              </a:ext>
            </a:extLst>
          </p:cNvPr>
          <p:cNvSpPr/>
          <p:nvPr/>
        </p:nvSpPr>
        <p:spPr>
          <a:xfrm>
            <a:off x="4020693" y="4990316"/>
            <a:ext cx="1216667" cy="210427"/>
          </a:xfrm>
          <a:prstGeom prst="ellipse">
            <a:avLst/>
          </a:prstGeom>
          <a:noFill/>
          <a:ln w="85725">
            <a:gradFill>
              <a:gsLst>
                <a:gs pos="0">
                  <a:srgbClr val="FFFFFF"/>
                </a:gs>
                <a:gs pos="100000">
                  <a:srgbClr val="5396CE"/>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 name="Gráfico 21" descr="Red">
            <a:extLst>
              <a:ext uri="{FF2B5EF4-FFF2-40B4-BE49-F238E27FC236}">
                <a16:creationId xmlns:a16="http://schemas.microsoft.com/office/drawing/2014/main" id="{8A6D2A03-2AF4-4658-9386-DBF78DAC42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9564" y="4438392"/>
            <a:ext cx="701207" cy="701207"/>
          </a:xfrm>
          <a:prstGeom prst="rect">
            <a:avLst/>
          </a:prstGeom>
        </p:spPr>
      </p:pic>
      <p:grpSp>
        <p:nvGrpSpPr>
          <p:cNvPr id="23" name="Grupo 22">
            <a:extLst>
              <a:ext uri="{FF2B5EF4-FFF2-40B4-BE49-F238E27FC236}">
                <a16:creationId xmlns:a16="http://schemas.microsoft.com/office/drawing/2014/main" id="{78CC72F9-CC88-49D1-96D0-0E60DB77DF68}"/>
              </a:ext>
            </a:extLst>
          </p:cNvPr>
          <p:cNvGrpSpPr/>
          <p:nvPr/>
        </p:nvGrpSpPr>
        <p:grpSpPr>
          <a:xfrm>
            <a:off x="-290266" y="2951742"/>
            <a:ext cx="3077447" cy="1011542"/>
            <a:chOff x="-290266" y="2794082"/>
            <a:chExt cx="3077447" cy="1011542"/>
          </a:xfrm>
        </p:grpSpPr>
        <p:sp>
          <p:nvSpPr>
            <p:cNvPr id="3" name="CuadroTexto 2">
              <a:extLst>
                <a:ext uri="{FF2B5EF4-FFF2-40B4-BE49-F238E27FC236}">
                  <a16:creationId xmlns:a16="http://schemas.microsoft.com/office/drawing/2014/main" id="{5BEC38F8-1E46-EEC1-B622-85946C961D84}"/>
                </a:ext>
              </a:extLst>
            </p:cNvPr>
            <p:cNvSpPr txBox="1"/>
            <p:nvPr/>
          </p:nvSpPr>
          <p:spPr>
            <a:xfrm>
              <a:off x="-290266" y="2794082"/>
              <a:ext cx="3077447" cy="502702"/>
            </a:xfrm>
            <a:prstGeom prst="rect">
              <a:avLst/>
            </a:prstGeom>
            <a:noFill/>
          </p:spPr>
          <p:txBody>
            <a:bodyPr wrap="square" rtlCol="0">
              <a:spAutoFit/>
            </a:bodyPr>
            <a:lstStyle/>
            <a:p>
              <a:pPr marL="0" marR="0" lvl="0" indent="0" algn="ct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28" name="Imagen 27">
              <a:extLst>
                <a:ext uri="{FF2B5EF4-FFF2-40B4-BE49-F238E27FC236}">
                  <a16:creationId xmlns:a16="http://schemas.microsoft.com/office/drawing/2014/main" id="{2D2D012B-CC7B-490C-9566-5CCA90D6ED53}"/>
                </a:ext>
              </a:extLst>
            </p:cNvPr>
            <p:cNvPicPr>
              <a:picLocks noChangeAspect="1"/>
            </p:cNvPicPr>
            <p:nvPr/>
          </p:nvPicPr>
          <p:blipFill rotWithShape="1">
            <a:blip r:embed="rId8"/>
            <a:srcRect t="10946" b="21705"/>
            <a:stretch/>
          </p:blipFill>
          <p:spPr>
            <a:xfrm>
              <a:off x="259704" y="3158990"/>
              <a:ext cx="2131200" cy="646634"/>
            </a:xfrm>
            <a:prstGeom prst="rect">
              <a:avLst/>
            </a:prstGeom>
          </p:spPr>
        </p:pic>
      </p:grpSp>
      <p:pic>
        <p:nvPicPr>
          <p:cNvPr id="66" name="Gráfico 65" descr="Investigación">
            <a:extLst>
              <a:ext uri="{FF2B5EF4-FFF2-40B4-BE49-F238E27FC236}">
                <a16:creationId xmlns:a16="http://schemas.microsoft.com/office/drawing/2014/main" id="{EAAFE442-AED8-4B8C-B34C-1496B6CA71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97695" y="1347388"/>
            <a:ext cx="530457" cy="530457"/>
          </a:xfrm>
          <a:prstGeom prst="rect">
            <a:avLst/>
          </a:prstGeom>
        </p:spPr>
      </p:pic>
      <p:pic>
        <p:nvPicPr>
          <p:cNvPr id="6" name="Imagen 5">
            <a:extLst>
              <a:ext uri="{FF2B5EF4-FFF2-40B4-BE49-F238E27FC236}">
                <a16:creationId xmlns:a16="http://schemas.microsoft.com/office/drawing/2014/main" id="{54CD3673-C61F-F3F7-5F17-16769720959F}"/>
              </a:ext>
            </a:extLst>
          </p:cNvPr>
          <p:cNvPicPr>
            <a:picLocks noChangeAspect="1"/>
          </p:cNvPicPr>
          <p:nvPr/>
        </p:nvPicPr>
        <p:blipFill>
          <a:blip r:embed="rId11"/>
          <a:stretch>
            <a:fillRect/>
          </a:stretch>
        </p:blipFill>
        <p:spPr>
          <a:xfrm>
            <a:off x="353043" y="3581999"/>
            <a:ext cx="117783" cy="141338"/>
          </a:xfrm>
          <a:prstGeom prst="rect">
            <a:avLst/>
          </a:prstGeom>
        </p:spPr>
      </p:pic>
      <p:pic>
        <p:nvPicPr>
          <p:cNvPr id="7" name="Imagen 6">
            <a:extLst>
              <a:ext uri="{FF2B5EF4-FFF2-40B4-BE49-F238E27FC236}">
                <a16:creationId xmlns:a16="http://schemas.microsoft.com/office/drawing/2014/main" id="{4001F03A-E420-1C85-BE78-B143BDF88771}"/>
              </a:ext>
            </a:extLst>
          </p:cNvPr>
          <p:cNvPicPr>
            <a:picLocks noChangeAspect="1"/>
          </p:cNvPicPr>
          <p:nvPr/>
        </p:nvPicPr>
        <p:blipFill rotWithShape="1">
          <a:blip r:embed="rId12"/>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234298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54" name="Grupo 53">
            <a:extLst>
              <a:ext uri="{FF2B5EF4-FFF2-40B4-BE49-F238E27FC236}">
                <a16:creationId xmlns:a16="http://schemas.microsoft.com/office/drawing/2014/main" id="{326DD6A6-95EC-6F35-AC83-5875C7932B7C}"/>
              </a:ext>
            </a:extLst>
          </p:cNvPr>
          <p:cNvGrpSpPr/>
          <p:nvPr/>
        </p:nvGrpSpPr>
        <p:grpSpPr>
          <a:xfrm>
            <a:off x="627519" y="5164832"/>
            <a:ext cx="2824738" cy="916010"/>
            <a:chOff x="642987" y="5310747"/>
            <a:chExt cx="2824738" cy="916010"/>
          </a:xfrm>
        </p:grpSpPr>
        <p:grpSp>
          <p:nvGrpSpPr>
            <p:cNvPr id="5" name="Grupo 4">
              <a:extLst>
                <a:ext uri="{FF2B5EF4-FFF2-40B4-BE49-F238E27FC236}">
                  <a16:creationId xmlns:a16="http://schemas.microsoft.com/office/drawing/2014/main" id="{4E5BB1DF-3EBD-E56B-861B-6345BA6728B3}"/>
                </a:ext>
              </a:extLst>
            </p:cNvPr>
            <p:cNvGrpSpPr/>
            <p:nvPr/>
          </p:nvGrpSpPr>
          <p:grpSpPr>
            <a:xfrm>
              <a:off x="701645" y="5423264"/>
              <a:ext cx="2766080" cy="620639"/>
              <a:chOff x="-1339459" y="874720"/>
              <a:chExt cx="6225033" cy="6225033"/>
            </a:xfrm>
          </p:grpSpPr>
          <p:pic>
            <p:nvPicPr>
              <p:cNvPr id="6" name="Imagen 5">
                <a:extLst>
                  <a:ext uri="{FF2B5EF4-FFF2-40B4-BE49-F238E27FC236}">
                    <a16:creationId xmlns:a16="http://schemas.microsoft.com/office/drawing/2014/main" id="{206A836A-5EDB-F0CA-9BFA-E24AB45FAEA6}"/>
                  </a:ext>
                </a:extLst>
              </p:cNvPr>
              <p:cNvPicPr>
                <a:picLocks noChangeAspect="1"/>
              </p:cNvPicPr>
              <p:nvPr/>
            </p:nvPicPr>
            <p:blipFill>
              <a:blip r:embed="rId3"/>
              <a:stretch>
                <a:fillRect/>
              </a:stretch>
            </p:blipFill>
            <p:spPr>
              <a:xfrm rot="10800000">
                <a:off x="-1339459" y="874720"/>
                <a:ext cx="6225033" cy="6225033"/>
              </a:xfrm>
              <a:prstGeom prst="rect">
                <a:avLst/>
              </a:prstGeom>
            </p:spPr>
          </p:pic>
          <p:sp>
            <p:nvSpPr>
              <p:cNvPr id="7" name="Elipse 6">
                <a:extLst>
                  <a:ext uri="{FF2B5EF4-FFF2-40B4-BE49-F238E27FC236}">
                    <a16:creationId xmlns:a16="http://schemas.microsoft.com/office/drawing/2014/main" id="{3DF1D40C-C72E-AB8E-8C31-B01DB591378B}"/>
                  </a:ext>
                </a:extLst>
              </p:cNvPr>
              <p:cNvSpPr/>
              <p:nvPr/>
            </p:nvSpPr>
            <p:spPr>
              <a:xfrm>
                <a:off x="-580677" y="1633503"/>
                <a:ext cx="4707468" cy="47074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53" name="Elipse 52">
              <a:extLst>
                <a:ext uri="{FF2B5EF4-FFF2-40B4-BE49-F238E27FC236}">
                  <a16:creationId xmlns:a16="http://schemas.microsoft.com/office/drawing/2014/main" id="{C0666646-6048-FE38-F787-2FF395FABE64}"/>
                </a:ext>
              </a:extLst>
            </p:cNvPr>
            <p:cNvSpPr/>
            <p:nvPr/>
          </p:nvSpPr>
          <p:spPr>
            <a:xfrm rot="5400000">
              <a:off x="1597351" y="4356383"/>
              <a:ext cx="916010" cy="2824737"/>
            </a:xfrm>
            <a:prstGeom prst="ellipse">
              <a:avLst/>
            </a:prstGeom>
            <a:gradFill>
              <a:gsLst>
                <a:gs pos="36000">
                  <a:schemeClr val="bg1">
                    <a:alpha val="57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5" name="Grupo 54">
            <a:extLst>
              <a:ext uri="{FF2B5EF4-FFF2-40B4-BE49-F238E27FC236}">
                <a16:creationId xmlns:a16="http://schemas.microsoft.com/office/drawing/2014/main" id="{1A9E69E3-A36A-7D03-1822-387287E11DDB}"/>
              </a:ext>
            </a:extLst>
          </p:cNvPr>
          <p:cNvGrpSpPr/>
          <p:nvPr/>
        </p:nvGrpSpPr>
        <p:grpSpPr>
          <a:xfrm>
            <a:off x="4606192" y="4812828"/>
            <a:ext cx="3107212" cy="1007611"/>
            <a:chOff x="642987" y="5310747"/>
            <a:chExt cx="2824738" cy="916010"/>
          </a:xfrm>
        </p:grpSpPr>
        <p:grpSp>
          <p:nvGrpSpPr>
            <p:cNvPr id="56" name="Grupo 55">
              <a:extLst>
                <a:ext uri="{FF2B5EF4-FFF2-40B4-BE49-F238E27FC236}">
                  <a16:creationId xmlns:a16="http://schemas.microsoft.com/office/drawing/2014/main" id="{5ED5C39C-DB0F-4D0B-03BE-A1DD5C84B2A6}"/>
                </a:ext>
              </a:extLst>
            </p:cNvPr>
            <p:cNvGrpSpPr/>
            <p:nvPr/>
          </p:nvGrpSpPr>
          <p:grpSpPr>
            <a:xfrm>
              <a:off x="701645" y="5423264"/>
              <a:ext cx="2766080" cy="620639"/>
              <a:chOff x="-1339459" y="874720"/>
              <a:chExt cx="6225033" cy="6225033"/>
            </a:xfrm>
          </p:grpSpPr>
          <p:pic>
            <p:nvPicPr>
              <p:cNvPr id="58" name="Imagen 57">
                <a:extLst>
                  <a:ext uri="{FF2B5EF4-FFF2-40B4-BE49-F238E27FC236}">
                    <a16:creationId xmlns:a16="http://schemas.microsoft.com/office/drawing/2014/main" id="{2CA95E2B-F0DB-3D5C-C88D-2B3796ADB904}"/>
                  </a:ext>
                </a:extLst>
              </p:cNvPr>
              <p:cNvPicPr>
                <a:picLocks noChangeAspect="1"/>
              </p:cNvPicPr>
              <p:nvPr/>
            </p:nvPicPr>
            <p:blipFill>
              <a:blip r:embed="rId3"/>
              <a:stretch>
                <a:fillRect/>
              </a:stretch>
            </p:blipFill>
            <p:spPr>
              <a:xfrm rot="10800000">
                <a:off x="-1339459" y="874720"/>
                <a:ext cx="6225033" cy="6225033"/>
              </a:xfrm>
              <a:prstGeom prst="rect">
                <a:avLst/>
              </a:prstGeom>
            </p:spPr>
          </p:pic>
          <p:sp>
            <p:nvSpPr>
              <p:cNvPr id="59" name="Elipse 58">
                <a:extLst>
                  <a:ext uri="{FF2B5EF4-FFF2-40B4-BE49-F238E27FC236}">
                    <a16:creationId xmlns:a16="http://schemas.microsoft.com/office/drawing/2014/main" id="{D21240EE-FB03-53B7-1407-A2979A996CAC}"/>
                  </a:ext>
                </a:extLst>
              </p:cNvPr>
              <p:cNvSpPr/>
              <p:nvPr/>
            </p:nvSpPr>
            <p:spPr>
              <a:xfrm>
                <a:off x="-580677" y="1633503"/>
                <a:ext cx="4707468" cy="47074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57" name="Elipse 56">
              <a:extLst>
                <a:ext uri="{FF2B5EF4-FFF2-40B4-BE49-F238E27FC236}">
                  <a16:creationId xmlns:a16="http://schemas.microsoft.com/office/drawing/2014/main" id="{8A8B381E-3C38-3CB0-FAE4-712D5935D2AA}"/>
                </a:ext>
              </a:extLst>
            </p:cNvPr>
            <p:cNvSpPr/>
            <p:nvPr/>
          </p:nvSpPr>
          <p:spPr>
            <a:xfrm rot="5400000">
              <a:off x="1597351" y="4356383"/>
              <a:ext cx="916010" cy="2824737"/>
            </a:xfrm>
            <a:prstGeom prst="ellipse">
              <a:avLst/>
            </a:prstGeom>
            <a:gradFill>
              <a:gsLst>
                <a:gs pos="68000">
                  <a:schemeClr val="bg1">
                    <a:alpha val="80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60" name="Grupo 59">
            <a:extLst>
              <a:ext uri="{FF2B5EF4-FFF2-40B4-BE49-F238E27FC236}">
                <a16:creationId xmlns:a16="http://schemas.microsoft.com/office/drawing/2014/main" id="{696BA2D6-6797-34CE-83D0-AD2163940D83}"/>
              </a:ext>
            </a:extLst>
          </p:cNvPr>
          <p:cNvGrpSpPr/>
          <p:nvPr/>
        </p:nvGrpSpPr>
        <p:grpSpPr>
          <a:xfrm>
            <a:off x="8867292" y="5164832"/>
            <a:ext cx="2824738" cy="916010"/>
            <a:chOff x="642987" y="5310747"/>
            <a:chExt cx="2824738" cy="916010"/>
          </a:xfrm>
        </p:grpSpPr>
        <p:grpSp>
          <p:nvGrpSpPr>
            <p:cNvPr id="61" name="Grupo 60">
              <a:extLst>
                <a:ext uri="{FF2B5EF4-FFF2-40B4-BE49-F238E27FC236}">
                  <a16:creationId xmlns:a16="http://schemas.microsoft.com/office/drawing/2014/main" id="{14E43560-E452-0914-8C03-7A79B26D3FAB}"/>
                </a:ext>
              </a:extLst>
            </p:cNvPr>
            <p:cNvGrpSpPr/>
            <p:nvPr/>
          </p:nvGrpSpPr>
          <p:grpSpPr>
            <a:xfrm>
              <a:off x="701645" y="5423264"/>
              <a:ext cx="2766080" cy="620639"/>
              <a:chOff x="-1339459" y="874720"/>
              <a:chExt cx="6225033" cy="6225033"/>
            </a:xfrm>
          </p:grpSpPr>
          <p:pic>
            <p:nvPicPr>
              <p:cNvPr id="63" name="Imagen 62">
                <a:extLst>
                  <a:ext uri="{FF2B5EF4-FFF2-40B4-BE49-F238E27FC236}">
                    <a16:creationId xmlns:a16="http://schemas.microsoft.com/office/drawing/2014/main" id="{9A2076E6-9D0B-B9C5-38EA-3A98B9812AE2}"/>
                  </a:ext>
                </a:extLst>
              </p:cNvPr>
              <p:cNvPicPr>
                <a:picLocks noChangeAspect="1"/>
              </p:cNvPicPr>
              <p:nvPr/>
            </p:nvPicPr>
            <p:blipFill>
              <a:blip r:embed="rId3"/>
              <a:stretch>
                <a:fillRect/>
              </a:stretch>
            </p:blipFill>
            <p:spPr>
              <a:xfrm rot="10800000">
                <a:off x="-1339459" y="874720"/>
                <a:ext cx="6225033" cy="6225033"/>
              </a:xfrm>
              <a:prstGeom prst="rect">
                <a:avLst/>
              </a:prstGeom>
            </p:spPr>
          </p:pic>
          <p:sp>
            <p:nvSpPr>
              <p:cNvPr id="64" name="Elipse 63">
                <a:extLst>
                  <a:ext uri="{FF2B5EF4-FFF2-40B4-BE49-F238E27FC236}">
                    <a16:creationId xmlns:a16="http://schemas.microsoft.com/office/drawing/2014/main" id="{52D41124-79AF-5324-D7C8-563FFEE99F0E}"/>
                  </a:ext>
                </a:extLst>
              </p:cNvPr>
              <p:cNvSpPr/>
              <p:nvPr/>
            </p:nvSpPr>
            <p:spPr>
              <a:xfrm>
                <a:off x="-580677" y="1633503"/>
                <a:ext cx="4707468" cy="47074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2" name="Elipse 61">
              <a:extLst>
                <a:ext uri="{FF2B5EF4-FFF2-40B4-BE49-F238E27FC236}">
                  <a16:creationId xmlns:a16="http://schemas.microsoft.com/office/drawing/2014/main" id="{6EDA27E8-D4F2-6E71-20AE-077F5478CB7B}"/>
                </a:ext>
              </a:extLst>
            </p:cNvPr>
            <p:cNvSpPr/>
            <p:nvPr/>
          </p:nvSpPr>
          <p:spPr>
            <a:xfrm rot="5400000">
              <a:off x="1597351" y="4356383"/>
              <a:ext cx="916010" cy="2824737"/>
            </a:xfrm>
            <a:prstGeom prst="ellipse">
              <a:avLst/>
            </a:prstGeom>
            <a:gradFill>
              <a:gsLst>
                <a:gs pos="67000">
                  <a:schemeClr val="bg1">
                    <a:alpha val="80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ángulo 24">
            <a:extLst>
              <a:ext uri="{FF2B5EF4-FFF2-40B4-BE49-F238E27FC236}">
                <a16:creationId xmlns:a16="http://schemas.microsoft.com/office/drawing/2014/main" id="{5F06DACC-3EA3-40F5-BC65-23FF69EECF62}"/>
              </a:ext>
            </a:extLst>
          </p:cNvPr>
          <p:cNvSpPr/>
          <p:nvPr/>
        </p:nvSpPr>
        <p:spPr>
          <a:xfrm>
            <a:off x="144927" y="-1143177"/>
            <a:ext cx="12175410" cy="918000"/>
          </a:xfrm>
          <a:prstGeom prst="rect">
            <a:avLst/>
          </a:prstGeom>
          <a:gradFill flip="none" rotWithShape="1">
            <a:gsLst>
              <a:gs pos="26000">
                <a:srgbClr val="009DDA"/>
              </a:gs>
              <a:gs pos="60000">
                <a:srgbClr val="009DDA"/>
              </a:gs>
              <a:gs pos="20000">
                <a:srgbClr val="009DDA">
                  <a:alpha val="0"/>
                </a:srgbClr>
              </a:gs>
              <a:gs pos="83000">
                <a:srgbClr val="009DDA">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Marco Normativo</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6" name="CuadroTexto 25">
            <a:extLst>
              <a:ext uri="{FF2B5EF4-FFF2-40B4-BE49-F238E27FC236}">
                <a16:creationId xmlns:a16="http://schemas.microsoft.com/office/drawing/2014/main" id="{8D58C129-DB3E-460D-819F-8571CDCAEF41}"/>
              </a:ext>
            </a:extLst>
          </p:cNvPr>
          <p:cNvSpPr txBox="1"/>
          <p:nvPr/>
        </p:nvSpPr>
        <p:spPr>
          <a:xfrm>
            <a:off x="4238990" y="-900904"/>
            <a:ext cx="5466560" cy="374461"/>
          </a:xfrm>
          <a:prstGeom prst="rect">
            <a:avLst/>
          </a:prstGeom>
          <a:noFill/>
        </p:spPr>
        <p:txBody>
          <a:bodyPr wrap="square" rtlCol="0">
            <a:spAutoFit/>
          </a:bodyPr>
          <a:lstStyle/>
          <a:p>
            <a:pPr marL="0" marR="0" lvl="0" indent="0" algn="r" defTabSz="914400" rtl="0" eaLnBrk="1" fontAlgn="auto" latinLnBrk="0" hangingPunct="1">
              <a:lnSpc>
                <a:spcPts val="22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Examen Nacional  Voluntario 2024</a:t>
            </a:r>
          </a:p>
        </p:txBody>
      </p:sp>
      <p:sp>
        <p:nvSpPr>
          <p:cNvPr id="13" name="Freeform 6">
            <a:extLst>
              <a:ext uri="{FF2B5EF4-FFF2-40B4-BE49-F238E27FC236}">
                <a16:creationId xmlns:a16="http://schemas.microsoft.com/office/drawing/2014/main" id="{B0EF42FC-D5BA-7463-0D4C-B09F5F9A253F}"/>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Flecha: pentágono 15">
            <a:extLst>
              <a:ext uri="{FF2B5EF4-FFF2-40B4-BE49-F238E27FC236}">
                <a16:creationId xmlns:a16="http://schemas.microsoft.com/office/drawing/2014/main" id="{1F45F72A-5D14-CD23-E12F-983C5D601931}"/>
              </a:ext>
            </a:extLst>
          </p:cNvPr>
          <p:cNvSpPr/>
          <p:nvPr/>
        </p:nvSpPr>
        <p:spPr>
          <a:xfrm rot="5400000">
            <a:off x="213494" y="1819354"/>
            <a:ext cx="3742383" cy="3557067"/>
          </a:xfrm>
          <a:prstGeom prst="homePlate">
            <a:avLst/>
          </a:prstGeom>
          <a:solidFill>
            <a:schemeClr val="lt1"/>
          </a:solidFill>
          <a:ln w="41275">
            <a:gradFill flip="none" rotWithShape="1">
              <a:gsLst>
                <a:gs pos="100000">
                  <a:srgbClr val="C8E7F6">
                    <a:alpha val="52000"/>
                  </a:srgbClr>
                </a:gs>
                <a:gs pos="0">
                  <a:srgbClr val="0AA0DB"/>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CuadroTexto 18">
            <a:extLst>
              <a:ext uri="{FF2B5EF4-FFF2-40B4-BE49-F238E27FC236}">
                <a16:creationId xmlns:a16="http://schemas.microsoft.com/office/drawing/2014/main" id="{F98061BA-FECE-FC74-D615-0B82E26CA12C}"/>
              </a:ext>
            </a:extLst>
          </p:cNvPr>
          <p:cNvSpPr txBox="1"/>
          <p:nvPr/>
        </p:nvSpPr>
        <p:spPr>
          <a:xfrm>
            <a:off x="384077" y="2026672"/>
            <a:ext cx="3311623" cy="1477328"/>
          </a:xfrm>
          <a:prstGeom prst="rect">
            <a:avLst/>
          </a:prstGeom>
          <a:noFill/>
        </p:spPr>
        <p:txBody>
          <a:bodyPr wrap="square" rtlCol="0">
            <a:spAutoFit/>
          </a:bodyPr>
          <a:lstStyle/>
          <a:p>
            <a:pPr marL="0" marR="0" lvl="0" indent="0" algn="just" defTabSz="914400" rtl="0" eaLnBrk="1" fontAlgn="auto" latinLnBrk="0" hangingPunct="1">
              <a:lnSpc>
                <a:spcPts val="18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00000"/>
                </a:solidFill>
                <a:effectLst/>
                <a:uLnTx/>
                <a:uFillTx/>
                <a:latin typeface="Barlow Condensed"/>
                <a:cs typeface="Arial"/>
                <a:sym typeface="Arial"/>
              </a:rPr>
              <a:t>Garantizar la soberanía nacional, promover la integración latinoamericana</a:t>
            </a: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 e impulsar una inserción estratégica en el contexto internacional, que contribuya a la paz y a un sistema democrático y equitativo mundial (art. 276, </a:t>
            </a:r>
            <a:r>
              <a:rPr kumimoji="0" lang="es-ES" sz="1600" b="0" i="0" u="none" strike="noStrike" kern="0" cap="none" spc="0" normalizeH="0" baseline="0" noProof="0" dirty="0" err="1">
                <a:ln>
                  <a:noFill/>
                </a:ln>
                <a:solidFill>
                  <a:srgbClr val="000000"/>
                </a:solidFill>
                <a:effectLst/>
                <a:uLnTx/>
                <a:uFillTx/>
                <a:latin typeface="Barlow Condensed"/>
                <a:cs typeface="Arial"/>
                <a:sym typeface="Arial"/>
              </a:rPr>
              <a:t>num</a:t>
            </a: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 5)</a:t>
            </a:r>
          </a:p>
        </p:txBody>
      </p:sp>
      <p:pic>
        <p:nvPicPr>
          <p:cNvPr id="34" name="Imagen 33">
            <a:extLst>
              <a:ext uri="{FF2B5EF4-FFF2-40B4-BE49-F238E27FC236}">
                <a16:creationId xmlns:a16="http://schemas.microsoft.com/office/drawing/2014/main" id="{D7793C7B-54E8-67A3-9E19-DFC455D8E975}"/>
              </a:ext>
            </a:extLst>
          </p:cNvPr>
          <p:cNvPicPr>
            <a:picLocks noChangeAspect="1"/>
          </p:cNvPicPr>
          <p:nvPr/>
        </p:nvPicPr>
        <p:blipFill>
          <a:blip r:embed="rId3"/>
          <a:stretch>
            <a:fillRect/>
          </a:stretch>
        </p:blipFill>
        <p:spPr>
          <a:xfrm>
            <a:off x="-5743929" y="739323"/>
            <a:ext cx="5325785" cy="5325785"/>
          </a:xfrm>
          <a:prstGeom prst="rect">
            <a:avLst/>
          </a:prstGeom>
        </p:spPr>
      </p:pic>
      <p:pic>
        <p:nvPicPr>
          <p:cNvPr id="32" name="Imagen 31">
            <a:extLst>
              <a:ext uri="{FF2B5EF4-FFF2-40B4-BE49-F238E27FC236}">
                <a16:creationId xmlns:a16="http://schemas.microsoft.com/office/drawing/2014/main" id="{3747E760-FA43-4881-980C-E6AC70F6F272}"/>
              </a:ext>
            </a:extLst>
          </p:cNvPr>
          <p:cNvPicPr>
            <a:picLocks noChangeAspect="1"/>
          </p:cNvPicPr>
          <p:nvPr/>
        </p:nvPicPr>
        <p:blipFill>
          <a:blip r:embed="rId4"/>
          <a:stretch>
            <a:fillRect/>
          </a:stretch>
        </p:blipFill>
        <p:spPr>
          <a:xfrm>
            <a:off x="10131549" y="-1143177"/>
            <a:ext cx="1979612" cy="990558"/>
          </a:xfrm>
          <a:prstGeom prst="rect">
            <a:avLst/>
          </a:prstGeom>
        </p:spPr>
      </p:pic>
      <p:grpSp>
        <p:nvGrpSpPr>
          <p:cNvPr id="50" name="Grupo 49">
            <a:extLst>
              <a:ext uri="{FF2B5EF4-FFF2-40B4-BE49-F238E27FC236}">
                <a16:creationId xmlns:a16="http://schemas.microsoft.com/office/drawing/2014/main" id="{CDE6CAFF-1746-3D9E-2D2B-C320D9623F99}"/>
              </a:ext>
            </a:extLst>
          </p:cNvPr>
          <p:cNvGrpSpPr/>
          <p:nvPr/>
        </p:nvGrpSpPr>
        <p:grpSpPr>
          <a:xfrm>
            <a:off x="3172833" y="9355700"/>
            <a:ext cx="4411994" cy="989941"/>
            <a:chOff x="-1339459" y="874720"/>
            <a:chExt cx="6225033" cy="6225033"/>
          </a:xfrm>
        </p:grpSpPr>
        <p:pic>
          <p:nvPicPr>
            <p:cNvPr id="51" name="Imagen 50">
              <a:extLst>
                <a:ext uri="{FF2B5EF4-FFF2-40B4-BE49-F238E27FC236}">
                  <a16:creationId xmlns:a16="http://schemas.microsoft.com/office/drawing/2014/main" id="{FE068136-5FE5-3D2E-E73C-B163892D1612}"/>
                </a:ext>
              </a:extLst>
            </p:cNvPr>
            <p:cNvPicPr>
              <a:picLocks noChangeAspect="1"/>
            </p:cNvPicPr>
            <p:nvPr/>
          </p:nvPicPr>
          <p:blipFill>
            <a:blip r:embed="rId3"/>
            <a:stretch>
              <a:fillRect/>
            </a:stretch>
          </p:blipFill>
          <p:spPr>
            <a:xfrm rot="10800000">
              <a:off x="-1339459" y="874720"/>
              <a:ext cx="6225033" cy="6225033"/>
            </a:xfrm>
            <a:prstGeom prst="rect">
              <a:avLst/>
            </a:prstGeom>
          </p:spPr>
        </p:pic>
        <p:sp>
          <p:nvSpPr>
            <p:cNvPr id="52" name="Elipse 51">
              <a:extLst>
                <a:ext uri="{FF2B5EF4-FFF2-40B4-BE49-F238E27FC236}">
                  <a16:creationId xmlns:a16="http://schemas.microsoft.com/office/drawing/2014/main" id="{CEAD6C69-9046-CBD8-946E-B44D61094574}"/>
                </a:ext>
              </a:extLst>
            </p:cNvPr>
            <p:cNvSpPr/>
            <p:nvPr/>
          </p:nvSpPr>
          <p:spPr>
            <a:xfrm>
              <a:off x="-580677" y="1633503"/>
              <a:ext cx="4707468" cy="47074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65" name="Imagen 64">
            <a:extLst>
              <a:ext uri="{FF2B5EF4-FFF2-40B4-BE49-F238E27FC236}">
                <a16:creationId xmlns:a16="http://schemas.microsoft.com/office/drawing/2014/main" id="{CAFA8114-754B-7CC0-0953-8BFE921126F0}"/>
              </a:ext>
            </a:extLst>
          </p:cNvPr>
          <p:cNvPicPr>
            <a:picLocks noChangeAspect="1"/>
          </p:cNvPicPr>
          <p:nvPr/>
        </p:nvPicPr>
        <p:blipFill rotWithShape="1">
          <a:blip r:embed="rId5">
            <a:clrChange>
              <a:clrFrom>
                <a:srgbClr val="E5E6E8"/>
              </a:clrFrom>
              <a:clrTo>
                <a:srgbClr val="E5E6E8">
                  <a:alpha val="0"/>
                </a:srgbClr>
              </a:clrTo>
            </a:clrChange>
          </a:blip>
          <a:srcRect l="3201" t="7600" r="61888" b="7784"/>
          <a:stretch/>
        </p:blipFill>
        <p:spPr>
          <a:xfrm>
            <a:off x="5453331" y="-2583992"/>
            <a:ext cx="997200" cy="997200"/>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grpSp>
        <p:nvGrpSpPr>
          <p:cNvPr id="68" name="Grupo 67">
            <a:extLst>
              <a:ext uri="{FF2B5EF4-FFF2-40B4-BE49-F238E27FC236}">
                <a16:creationId xmlns:a16="http://schemas.microsoft.com/office/drawing/2014/main" id="{FA2A917C-777B-5D1F-FD67-B4D55C909A63}"/>
              </a:ext>
            </a:extLst>
          </p:cNvPr>
          <p:cNvGrpSpPr/>
          <p:nvPr/>
        </p:nvGrpSpPr>
        <p:grpSpPr>
          <a:xfrm>
            <a:off x="1007421" y="1284139"/>
            <a:ext cx="2014405" cy="689138"/>
            <a:chOff x="1007421" y="1284139"/>
            <a:chExt cx="2014405" cy="689138"/>
          </a:xfrm>
        </p:grpSpPr>
        <p:sp>
          <p:nvSpPr>
            <p:cNvPr id="66" name="Rectángulo: esquinas redondeadas 65">
              <a:extLst>
                <a:ext uri="{FF2B5EF4-FFF2-40B4-BE49-F238E27FC236}">
                  <a16:creationId xmlns:a16="http://schemas.microsoft.com/office/drawing/2014/main" id="{2412E6E5-8267-9A4E-A732-435064B5521C}"/>
                </a:ext>
              </a:extLst>
            </p:cNvPr>
            <p:cNvSpPr/>
            <p:nvPr/>
          </p:nvSpPr>
          <p:spPr>
            <a:xfrm>
              <a:off x="1007421" y="1284139"/>
              <a:ext cx="2014405" cy="689138"/>
            </a:xfrm>
            <a:prstGeom prst="roundRect">
              <a:avLst/>
            </a:prstGeom>
            <a:solidFill>
              <a:schemeClr val="bg1"/>
            </a:solidFill>
            <a:ln w="44450">
              <a:solidFill>
                <a:srgbClr val="44BA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CuadroTexto 22">
              <a:extLst>
                <a:ext uri="{FF2B5EF4-FFF2-40B4-BE49-F238E27FC236}">
                  <a16:creationId xmlns:a16="http://schemas.microsoft.com/office/drawing/2014/main" id="{3C139BDA-3C16-0E7D-4D1F-E0AAF17EE973}"/>
                </a:ext>
              </a:extLst>
            </p:cNvPr>
            <p:cNvSpPr txBox="1"/>
            <p:nvPr/>
          </p:nvSpPr>
          <p:spPr>
            <a:xfrm>
              <a:off x="1219555" y="1375273"/>
              <a:ext cx="1621075" cy="553998"/>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00A3E2"/>
                  </a:solidFill>
                  <a:effectLst/>
                  <a:uLnTx/>
                  <a:uFillTx/>
                  <a:latin typeface="Barlow Condensed"/>
                  <a:cs typeface="Arial"/>
                  <a:sym typeface="Arial"/>
                </a:rPr>
                <a:t>Constitución de la República</a:t>
              </a:r>
            </a:p>
          </p:txBody>
        </p:sp>
      </p:grpSp>
      <p:pic>
        <p:nvPicPr>
          <p:cNvPr id="67" name="Imagen 66">
            <a:extLst>
              <a:ext uri="{FF2B5EF4-FFF2-40B4-BE49-F238E27FC236}">
                <a16:creationId xmlns:a16="http://schemas.microsoft.com/office/drawing/2014/main" id="{54497DCF-5884-B613-B28F-341B6CB8659B}"/>
              </a:ext>
            </a:extLst>
          </p:cNvPr>
          <p:cNvPicPr>
            <a:picLocks noChangeAspect="1"/>
          </p:cNvPicPr>
          <p:nvPr/>
        </p:nvPicPr>
        <p:blipFill>
          <a:blip r:embed="rId4"/>
          <a:stretch>
            <a:fillRect/>
          </a:stretch>
        </p:blipFill>
        <p:spPr>
          <a:xfrm>
            <a:off x="1652502" y="-2866877"/>
            <a:ext cx="3040660" cy="1521485"/>
          </a:xfrm>
          <a:prstGeom prst="rect">
            <a:avLst/>
          </a:prstGeom>
        </p:spPr>
      </p:pic>
      <p:sp>
        <p:nvSpPr>
          <p:cNvPr id="75" name="Flecha: pentágono 74">
            <a:extLst>
              <a:ext uri="{FF2B5EF4-FFF2-40B4-BE49-F238E27FC236}">
                <a16:creationId xmlns:a16="http://schemas.microsoft.com/office/drawing/2014/main" id="{F9EA131A-06AF-AD6C-4783-74A165101181}"/>
              </a:ext>
            </a:extLst>
          </p:cNvPr>
          <p:cNvSpPr/>
          <p:nvPr/>
        </p:nvSpPr>
        <p:spPr>
          <a:xfrm rot="5400000">
            <a:off x="4363556" y="1346408"/>
            <a:ext cx="3742383" cy="4010968"/>
          </a:xfrm>
          <a:prstGeom prst="homePlate">
            <a:avLst/>
          </a:prstGeom>
          <a:solidFill>
            <a:schemeClr val="lt1"/>
          </a:solidFill>
          <a:ln w="41275">
            <a:gradFill flip="none" rotWithShape="1">
              <a:gsLst>
                <a:gs pos="100000">
                  <a:srgbClr val="C8E7F6">
                    <a:alpha val="52000"/>
                  </a:srgbClr>
                </a:gs>
                <a:gs pos="0">
                  <a:srgbClr val="0AA0DB"/>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4" name="CuadroTexto 23">
            <a:extLst>
              <a:ext uri="{FF2B5EF4-FFF2-40B4-BE49-F238E27FC236}">
                <a16:creationId xmlns:a16="http://schemas.microsoft.com/office/drawing/2014/main" id="{5A7B6069-8049-0D25-FE54-502F00066553}"/>
              </a:ext>
            </a:extLst>
          </p:cNvPr>
          <p:cNvSpPr txBox="1"/>
          <p:nvPr/>
        </p:nvSpPr>
        <p:spPr>
          <a:xfrm>
            <a:off x="4272486" y="1836685"/>
            <a:ext cx="3967746" cy="1708160"/>
          </a:xfrm>
          <a:prstGeom prst="rect">
            <a:avLst/>
          </a:prstGeom>
          <a:noFill/>
        </p:spPr>
        <p:txBody>
          <a:bodyPr wrap="square" rtlCol="0">
            <a:spAutoFit/>
          </a:bodyPr>
          <a:lstStyle/>
          <a:p>
            <a:pPr marL="0" marR="0" lvl="0" indent="0" algn="just" defTabSz="914400" rtl="0" eaLnBrk="1" fontAlgn="auto" latinLnBrk="0" hangingPunct="1">
              <a:lnSpc>
                <a:spcPts val="18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D.E. 371: “Declarar como </a:t>
            </a:r>
            <a:r>
              <a:rPr kumimoji="0" lang="es-ES" sz="1600" b="1" i="0" u="none" strike="noStrike" kern="0" cap="none" spc="0" normalizeH="0" baseline="0" noProof="0" dirty="0">
                <a:ln>
                  <a:noFill/>
                </a:ln>
                <a:solidFill>
                  <a:srgbClr val="000000"/>
                </a:solidFill>
                <a:effectLst/>
                <a:uLnTx/>
                <a:uFillTx/>
                <a:latin typeface="Barlow Condensed"/>
                <a:cs typeface="Arial"/>
                <a:sym typeface="Arial"/>
              </a:rPr>
              <a:t>política pública del Gobierno Nacional </a:t>
            </a: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la adopción de la Agenda 2030” (art. 1). </a:t>
            </a:r>
          </a:p>
          <a:p>
            <a:pPr marL="0" marR="0" lvl="0" indent="0" algn="just" defTabSz="914400" rtl="0" eaLnBrk="1" fontAlgn="auto" latinLnBrk="0" hangingPunct="1">
              <a:lnSpc>
                <a:spcPts val="18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La SNP: </a:t>
            </a:r>
            <a:r>
              <a:rPr kumimoji="0" lang="es-ES" sz="1600" b="1" i="0" u="none" strike="noStrike" kern="0" cap="none" spc="0" normalizeH="0" baseline="0" noProof="0" dirty="0">
                <a:ln>
                  <a:noFill/>
                </a:ln>
                <a:solidFill>
                  <a:srgbClr val="000000"/>
                </a:solidFill>
                <a:effectLst/>
                <a:uLnTx/>
                <a:uFillTx/>
                <a:latin typeface="Barlow Condensed"/>
                <a:cs typeface="Arial"/>
                <a:sym typeface="Arial"/>
              </a:rPr>
              <a:t>Elaborar el informe de avance </a:t>
            </a: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sobre la implementación de la Agenda 2030 para el Desarrollo Sostenible.</a:t>
            </a:r>
          </a:p>
          <a:p>
            <a:pPr marL="0" marR="0" lvl="0" indent="0" algn="just" defTabSz="914400" rtl="0" eaLnBrk="1" fontAlgn="auto" latinLnBrk="0" hangingPunct="1">
              <a:lnSpc>
                <a:spcPts val="18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00000"/>
                </a:solidFill>
                <a:effectLst/>
                <a:uLnTx/>
                <a:uFillTx/>
                <a:latin typeface="Barlow Condensed"/>
                <a:cs typeface="Arial"/>
                <a:sym typeface="Arial"/>
              </a:rPr>
              <a:t>Convocar espacios de diálogo </a:t>
            </a: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y coordinación para la difusión e implementación de la Agenda 2030 (art. 3).</a:t>
            </a:r>
          </a:p>
        </p:txBody>
      </p:sp>
      <p:grpSp>
        <p:nvGrpSpPr>
          <p:cNvPr id="72" name="Grupo 71">
            <a:extLst>
              <a:ext uri="{FF2B5EF4-FFF2-40B4-BE49-F238E27FC236}">
                <a16:creationId xmlns:a16="http://schemas.microsoft.com/office/drawing/2014/main" id="{6D162B3F-4A23-51A0-8EE9-BCC9BFDE603C}"/>
              </a:ext>
            </a:extLst>
          </p:cNvPr>
          <p:cNvGrpSpPr/>
          <p:nvPr/>
        </p:nvGrpSpPr>
        <p:grpSpPr>
          <a:xfrm>
            <a:off x="5279670" y="1100794"/>
            <a:ext cx="2014405" cy="689138"/>
            <a:chOff x="1007421" y="1284139"/>
            <a:chExt cx="2014405" cy="689138"/>
          </a:xfrm>
        </p:grpSpPr>
        <p:sp>
          <p:nvSpPr>
            <p:cNvPr id="73" name="Rectángulo: esquinas redondeadas 72">
              <a:extLst>
                <a:ext uri="{FF2B5EF4-FFF2-40B4-BE49-F238E27FC236}">
                  <a16:creationId xmlns:a16="http://schemas.microsoft.com/office/drawing/2014/main" id="{45E40885-A645-3282-4484-AE15CC34EAB8}"/>
                </a:ext>
              </a:extLst>
            </p:cNvPr>
            <p:cNvSpPr/>
            <p:nvPr/>
          </p:nvSpPr>
          <p:spPr>
            <a:xfrm>
              <a:off x="1007421" y="1284139"/>
              <a:ext cx="2014405" cy="689138"/>
            </a:xfrm>
            <a:prstGeom prst="roundRect">
              <a:avLst/>
            </a:prstGeom>
            <a:solidFill>
              <a:schemeClr val="bg1"/>
            </a:solidFill>
            <a:ln w="44450">
              <a:solidFill>
                <a:srgbClr val="44BA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CuadroTexto 73">
              <a:extLst>
                <a:ext uri="{FF2B5EF4-FFF2-40B4-BE49-F238E27FC236}">
                  <a16:creationId xmlns:a16="http://schemas.microsoft.com/office/drawing/2014/main" id="{DCC68811-88E4-1BB2-798E-A56E45D68C42}"/>
                </a:ext>
              </a:extLst>
            </p:cNvPr>
            <p:cNvSpPr txBox="1"/>
            <p:nvPr/>
          </p:nvSpPr>
          <p:spPr>
            <a:xfrm>
              <a:off x="1219555" y="1375273"/>
              <a:ext cx="1621075" cy="553998"/>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00A3E2"/>
                  </a:solidFill>
                  <a:effectLst/>
                  <a:uLnTx/>
                  <a:uFillTx/>
                  <a:latin typeface="Barlow Condensed"/>
                  <a:cs typeface="Arial"/>
                  <a:sym typeface="Arial"/>
                </a:rPr>
                <a:t>Decretos Ejecutivos</a:t>
              </a:r>
            </a:p>
          </p:txBody>
        </p:sp>
      </p:grpSp>
      <p:sp>
        <p:nvSpPr>
          <p:cNvPr id="76" name="Flecha: pentágono 75">
            <a:extLst>
              <a:ext uri="{FF2B5EF4-FFF2-40B4-BE49-F238E27FC236}">
                <a16:creationId xmlns:a16="http://schemas.microsoft.com/office/drawing/2014/main" id="{3A9F07EB-031E-6811-5737-973CED8EDA72}"/>
              </a:ext>
            </a:extLst>
          </p:cNvPr>
          <p:cNvSpPr/>
          <p:nvPr/>
        </p:nvSpPr>
        <p:spPr>
          <a:xfrm rot="5400000">
            <a:off x="8401100" y="1975097"/>
            <a:ext cx="3742383" cy="3245584"/>
          </a:xfrm>
          <a:prstGeom prst="homePlate">
            <a:avLst/>
          </a:prstGeom>
          <a:solidFill>
            <a:schemeClr val="lt1"/>
          </a:solidFill>
          <a:ln w="41275">
            <a:gradFill flip="none" rotWithShape="1">
              <a:gsLst>
                <a:gs pos="100000">
                  <a:srgbClr val="C8E7F6">
                    <a:alpha val="52000"/>
                  </a:srgbClr>
                </a:gs>
                <a:gs pos="0">
                  <a:srgbClr val="0AA0DB"/>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8" name="CuadroTexto 27">
            <a:extLst>
              <a:ext uri="{FF2B5EF4-FFF2-40B4-BE49-F238E27FC236}">
                <a16:creationId xmlns:a16="http://schemas.microsoft.com/office/drawing/2014/main" id="{62F7F4E0-F7C0-E831-4B1E-25FB14CC65FA}"/>
              </a:ext>
            </a:extLst>
          </p:cNvPr>
          <p:cNvSpPr txBox="1"/>
          <p:nvPr/>
        </p:nvSpPr>
        <p:spPr>
          <a:xfrm>
            <a:off x="8739962" y="2026672"/>
            <a:ext cx="3050005" cy="2169825"/>
          </a:xfrm>
          <a:prstGeom prst="rect">
            <a:avLst/>
          </a:prstGeom>
          <a:noFill/>
        </p:spPr>
        <p:txBody>
          <a:bodyPr wrap="square" rtlCol="0">
            <a:spAutoFit/>
          </a:bodyPr>
          <a:lstStyle/>
          <a:p>
            <a:pPr marL="0" marR="0" lvl="0" indent="0" algn="just" defTabSz="914400" rtl="0" eaLnBrk="1" fontAlgn="auto" latinLnBrk="0" hangingPunct="1">
              <a:lnSpc>
                <a:spcPts val="18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A.M. 046: Proceso de elaboración del Informe de avance del cumplimiento de la Agenda 2030 para el Desarrollo Sostenible. </a:t>
            </a:r>
            <a:r>
              <a:rPr kumimoji="0" lang="es-ES" sz="1600" b="1" i="0" u="none" strike="noStrike" kern="0" cap="none" spc="0" normalizeH="0" baseline="0" noProof="0" dirty="0">
                <a:ln>
                  <a:noFill/>
                </a:ln>
                <a:solidFill>
                  <a:srgbClr val="000000"/>
                </a:solidFill>
                <a:effectLst/>
                <a:uLnTx/>
                <a:uFillTx/>
                <a:latin typeface="Barlow Condensed"/>
                <a:cs typeface="Arial"/>
                <a:sym typeface="Arial"/>
              </a:rPr>
              <a:t>El informe de avance de cumplimiento de la Agenda 2030 para el Desarrollo Sostenible, se presentará al Consejo Nacional de Planificación </a:t>
            </a: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(art. 8). </a:t>
            </a:r>
          </a:p>
          <a:p>
            <a:pPr marL="0" marR="0" lvl="0" indent="0" algn="just" defTabSz="914400" rtl="0" eaLnBrk="1" fontAlgn="auto" latinLnBrk="0" hangingPunct="1">
              <a:lnSpc>
                <a:spcPts val="1800"/>
              </a:lnSpc>
              <a:spcBef>
                <a:spcPts val="0"/>
              </a:spcBef>
              <a:spcAft>
                <a:spcPts val="0"/>
              </a:spcAft>
              <a:buClr>
                <a:srgbClr val="000000"/>
              </a:buClr>
              <a:buSzTx/>
              <a:buFont typeface="Arial"/>
              <a:buNone/>
              <a:tabLst/>
              <a:defRPr/>
            </a:pPr>
            <a:endParaRPr kumimoji="0" lang="es-ES" sz="1600" b="0" i="0" u="none" strike="noStrike" kern="0" cap="none" spc="0" normalizeH="0" baseline="0" noProof="0" dirty="0">
              <a:ln>
                <a:noFill/>
              </a:ln>
              <a:solidFill>
                <a:srgbClr val="000000"/>
              </a:solidFill>
              <a:effectLst/>
              <a:uLnTx/>
              <a:uFillTx/>
              <a:latin typeface="Barlow Condensed"/>
              <a:cs typeface="Arial"/>
              <a:sym typeface="Arial"/>
            </a:endParaRPr>
          </a:p>
        </p:txBody>
      </p:sp>
      <p:grpSp>
        <p:nvGrpSpPr>
          <p:cNvPr id="69" name="Grupo 68">
            <a:extLst>
              <a:ext uri="{FF2B5EF4-FFF2-40B4-BE49-F238E27FC236}">
                <a16:creationId xmlns:a16="http://schemas.microsoft.com/office/drawing/2014/main" id="{F5CB7A2A-6DED-EE12-4E23-FE9C2846ACBF}"/>
              </a:ext>
            </a:extLst>
          </p:cNvPr>
          <p:cNvGrpSpPr/>
          <p:nvPr/>
        </p:nvGrpSpPr>
        <p:grpSpPr>
          <a:xfrm>
            <a:off x="9251193" y="1284139"/>
            <a:ext cx="2014405" cy="689138"/>
            <a:chOff x="1007421" y="1284139"/>
            <a:chExt cx="2014405" cy="689138"/>
          </a:xfrm>
        </p:grpSpPr>
        <p:sp>
          <p:nvSpPr>
            <p:cNvPr id="70" name="Rectángulo: esquinas redondeadas 69">
              <a:extLst>
                <a:ext uri="{FF2B5EF4-FFF2-40B4-BE49-F238E27FC236}">
                  <a16:creationId xmlns:a16="http://schemas.microsoft.com/office/drawing/2014/main" id="{41E9D701-AC3B-B64F-8AD5-AE410975928B}"/>
                </a:ext>
              </a:extLst>
            </p:cNvPr>
            <p:cNvSpPr/>
            <p:nvPr/>
          </p:nvSpPr>
          <p:spPr>
            <a:xfrm>
              <a:off x="1007421" y="1284139"/>
              <a:ext cx="2014405" cy="689138"/>
            </a:xfrm>
            <a:prstGeom prst="roundRect">
              <a:avLst/>
            </a:prstGeom>
            <a:solidFill>
              <a:schemeClr val="bg1"/>
            </a:solidFill>
            <a:ln w="44450">
              <a:solidFill>
                <a:srgbClr val="44BA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CuadroTexto 70">
              <a:extLst>
                <a:ext uri="{FF2B5EF4-FFF2-40B4-BE49-F238E27FC236}">
                  <a16:creationId xmlns:a16="http://schemas.microsoft.com/office/drawing/2014/main" id="{19128B20-C782-4B07-8317-F0DD9AB6B0B0}"/>
                </a:ext>
              </a:extLst>
            </p:cNvPr>
            <p:cNvSpPr txBox="1"/>
            <p:nvPr/>
          </p:nvSpPr>
          <p:spPr>
            <a:xfrm>
              <a:off x="1219555" y="1375273"/>
              <a:ext cx="1621075" cy="553998"/>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00A3E2"/>
                  </a:solidFill>
                  <a:effectLst/>
                  <a:uLnTx/>
                  <a:uFillTx/>
                  <a:latin typeface="Barlow Condensed"/>
                  <a:cs typeface="Arial"/>
                  <a:sym typeface="Arial"/>
                </a:rPr>
                <a:t>Acuerdo Ministerial</a:t>
              </a:r>
            </a:p>
          </p:txBody>
        </p:sp>
      </p:grpSp>
      <p:pic>
        <p:nvPicPr>
          <p:cNvPr id="3" name="Imagen 2">
            <a:extLst>
              <a:ext uri="{FF2B5EF4-FFF2-40B4-BE49-F238E27FC236}">
                <a16:creationId xmlns:a16="http://schemas.microsoft.com/office/drawing/2014/main" id="{B5076E97-B4B9-0DA9-4A06-2BD55F4365C4}"/>
              </a:ext>
            </a:extLst>
          </p:cNvPr>
          <p:cNvPicPr>
            <a:picLocks noChangeAspect="1"/>
          </p:cNvPicPr>
          <p:nvPr/>
        </p:nvPicPr>
        <p:blipFill rotWithShape="1">
          <a:blip r:embed="rId6"/>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600956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0"/>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B59F776-1E0E-7962-EB39-16455B8A246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1007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B21654-6808-A282-276E-FBCBC9BC42C5}"/>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A6E2B30C-E74B-C786-4E0D-7A2BBD110921}"/>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01A19268-A113-E773-8BA6-70F58BFDAA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5403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3291AF-CC4F-6B14-92BF-0FB371EB4B32}"/>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4F56AE24-EC8C-7897-7D13-02098A57C490}"/>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4061677D-0713-B7F7-640C-36244639678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7251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64033B-8275-D678-A08F-B31EE466E61C}"/>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C2668D56-5AD4-1B19-B5F5-4F4D9B3C9B31}"/>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1EBE5835-7685-7E79-33AC-775637214F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3845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A3A9E8-F9C4-6941-58F9-0FBC77DCC682}"/>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03A31CC2-68F5-70ED-1C75-5829133B7E94}"/>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827485DE-792B-208B-F7D7-FE7A5C2806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7068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D9DA5E-8A94-9ABF-B94D-9098CA4A63C6}"/>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30CB1744-D5CB-4C49-1576-9130BDAA8149}"/>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13C26592-FBB6-1295-57B5-D49FA790BC0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7195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FA2307-0A52-151F-D60B-019DE93FF5C2}"/>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6B136D80-FF30-366B-9617-4BE3A2AB9EEE}"/>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8B712C2F-B8D2-EEBD-65D4-F7D41AA615A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14346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7B8D0-7154-5978-5B13-0745259C9641}"/>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6128FD4F-C80A-378A-5247-FC379CDA7815}"/>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F27A0AEF-F937-1968-2CC8-579B4647CE1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5891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CD6CB6-065A-DA00-CF09-C4725FE2E8CA}"/>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23F999E2-FA57-75B4-96CB-B21029B2ECA5}"/>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972500E3-3099-9243-E49E-F39DEF6847E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5928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4343921"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419"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¿Qué es el ENV?</a:t>
            </a: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6" name="CuadroTexto 25">
            <a:extLst>
              <a:ext uri="{FF2B5EF4-FFF2-40B4-BE49-F238E27FC236}">
                <a16:creationId xmlns:a16="http://schemas.microsoft.com/office/drawing/2014/main" id="{8D58C129-DB3E-460D-819F-8571CDCAEF41}"/>
              </a:ext>
            </a:extLst>
          </p:cNvPr>
          <p:cNvSpPr txBox="1"/>
          <p:nvPr/>
        </p:nvSpPr>
        <p:spPr>
          <a:xfrm>
            <a:off x="4110653" y="233348"/>
            <a:ext cx="5466560" cy="374461"/>
          </a:xfrm>
          <a:prstGeom prst="rect">
            <a:avLst/>
          </a:prstGeom>
          <a:noFill/>
        </p:spPr>
        <p:txBody>
          <a:bodyPr wrap="square" rtlCol="0">
            <a:spAutoFit/>
          </a:bodyPr>
          <a:lstStyle/>
          <a:p>
            <a:pPr marL="0" marR="0" lvl="0" indent="0" algn="r" defTabSz="914400" rtl="0" eaLnBrk="1" fontAlgn="auto" latinLnBrk="0" hangingPunct="1">
              <a:lnSpc>
                <a:spcPts val="22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Examen Nacional  Voluntario 2024</a:t>
            </a:r>
          </a:p>
        </p:txBody>
      </p:sp>
      <p:sp>
        <p:nvSpPr>
          <p:cNvPr id="13" name="Freeform 6">
            <a:extLst>
              <a:ext uri="{FF2B5EF4-FFF2-40B4-BE49-F238E27FC236}">
                <a16:creationId xmlns:a16="http://schemas.microsoft.com/office/drawing/2014/main" id="{B0EF42FC-D5BA-7463-0D4C-B09F5F9A253F}"/>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34" name="Imagen 33">
            <a:extLst>
              <a:ext uri="{FF2B5EF4-FFF2-40B4-BE49-F238E27FC236}">
                <a16:creationId xmlns:a16="http://schemas.microsoft.com/office/drawing/2014/main" id="{D7793C7B-54E8-67A3-9E19-DFC455D8E975}"/>
              </a:ext>
            </a:extLst>
          </p:cNvPr>
          <p:cNvPicPr>
            <a:picLocks noChangeAspect="1"/>
          </p:cNvPicPr>
          <p:nvPr/>
        </p:nvPicPr>
        <p:blipFill>
          <a:blip r:embed="rId3"/>
          <a:stretch>
            <a:fillRect/>
          </a:stretch>
        </p:blipFill>
        <p:spPr>
          <a:xfrm>
            <a:off x="-5743929" y="739323"/>
            <a:ext cx="5325785" cy="5325785"/>
          </a:xfrm>
          <a:prstGeom prst="rect">
            <a:avLst/>
          </a:prstGeom>
        </p:spPr>
      </p:pic>
      <p:pic>
        <p:nvPicPr>
          <p:cNvPr id="32" name="Imagen 31">
            <a:extLst>
              <a:ext uri="{FF2B5EF4-FFF2-40B4-BE49-F238E27FC236}">
                <a16:creationId xmlns:a16="http://schemas.microsoft.com/office/drawing/2014/main" id="{3747E760-FA43-4881-980C-E6AC70F6F272}"/>
              </a:ext>
            </a:extLst>
          </p:cNvPr>
          <p:cNvPicPr>
            <a:picLocks noChangeAspect="1"/>
          </p:cNvPicPr>
          <p:nvPr/>
        </p:nvPicPr>
        <p:blipFill>
          <a:blip r:embed="rId4"/>
          <a:stretch>
            <a:fillRect/>
          </a:stretch>
        </p:blipFill>
        <p:spPr>
          <a:xfrm>
            <a:off x="10003212" y="-8925"/>
            <a:ext cx="1979612" cy="990558"/>
          </a:xfrm>
          <a:prstGeom prst="rect">
            <a:avLst/>
          </a:prstGeom>
        </p:spPr>
      </p:pic>
      <p:sp>
        <p:nvSpPr>
          <p:cNvPr id="9" name="Elipse 8">
            <a:extLst>
              <a:ext uri="{FF2B5EF4-FFF2-40B4-BE49-F238E27FC236}">
                <a16:creationId xmlns:a16="http://schemas.microsoft.com/office/drawing/2014/main" id="{C4FA1A94-4CBE-AD31-81C2-51917A273731}"/>
              </a:ext>
            </a:extLst>
          </p:cNvPr>
          <p:cNvSpPr/>
          <p:nvPr/>
        </p:nvSpPr>
        <p:spPr>
          <a:xfrm>
            <a:off x="3903967" y="1895234"/>
            <a:ext cx="2070352" cy="436384"/>
          </a:xfrm>
          <a:prstGeom prst="ellipse">
            <a:avLst/>
          </a:prstGeom>
          <a:noFill/>
          <a:ln w="85725">
            <a:gradFill>
              <a:gsLst>
                <a:gs pos="0">
                  <a:schemeClr val="bg1"/>
                </a:gs>
                <a:gs pos="100000">
                  <a:srgbClr val="15A5D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CuadroTexto 11">
            <a:extLst>
              <a:ext uri="{FF2B5EF4-FFF2-40B4-BE49-F238E27FC236}">
                <a16:creationId xmlns:a16="http://schemas.microsoft.com/office/drawing/2014/main" id="{A06D29EF-5BBC-2E4C-732F-4DC053FEDAD2}"/>
              </a:ext>
            </a:extLst>
          </p:cNvPr>
          <p:cNvSpPr txBox="1"/>
          <p:nvPr/>
        </p:nvSpPr>
        <p:spPr>
          <a:xfrm>
            <a:off x="3903967" y="1863150"/>
            <a:ext cx="2070352" cy="368049"/>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15A5DD"/>
                </a:solidFill>
                <a:effectLst/>
                <a:uLnTx/>
                <a:uFillTx/>
                <a:latin typeface="Barlow Condensed"/>
                <a:cs typeface="Arial"/>
                <a:sym typeface="Arial"/>
              </a:rPr>
              <a:t>¿Qué es?</a:t>
            </a:r>
            <a:endParaRPr kumimoji="0" lang="es-EC" sz="3600" b="0" i="0" u="none" strike="noStrike" kern="0" cap="none" spc="0" normalizeH="0" baseline="0" noProof="0" dirty="0">
              <a:ln>
                <a:noFill/>
              </a:ln>
              <a:solidFill>
                <a:srgbClr val="15A5DD"/>
              </a:solidFill>
              <a:effectLst/>
              <a:uLnTx/>
              <a:uFillTx/>
              <a:latin typeface="Barlow Condensed"/>
              <a:cs typeface="Arial"/>
              <a:sym typeface="Arial"/>
            </a:endParaRPr>
          </a:p>
        </p:txBody>
      </p:sp>
      <p:sp>
        <p:nvSpPr>
          <p:cNvPr id="30" name="CuadroTexto 29">
            <a:extLst>
              <a:ext uri="{FF2B5EF4-FFF2-40B4-BE49-F238E27FC236}">
                <a16:creationId xmlns:a16="http://schemas.microsoft.com/office/drawing/2014/main" id="{07CC9E86-AEBA-B267-2F7C-34054617017C}"/>
              </a:ext>
            </a:extLst>
          </p:cNvPr>
          <p:cNvSpPr txBox="1"/>
          <p:nvPr/>
        </p:nvSpPr>
        <p:spPr>
          <a:xfrm>
            <a:off x="6275185" y="1440041"/>
            <a:ext cx="5590959" cy="1310615"/>
          </a:xfrm>
          <a:prstGeom prst="rect">
            <a:avLst/>
          </a:prstGeom>
          <a:noFill/>
        </p:spPr>
        <p:txBody>
          <a:bodyPr wrap="square">
            <a:spAutoFit/>
          </a:bodyPr>
          <a:lstStyle/>
          <a:p>
            <a:pPr marL="0" marR="0" lvl="0" indent="0" algn="just" defTabSz="914400" rtl="0" eaLnBrk="1" fontAlgn="auto" latinLnBrk="0" hangingPunct="1">
              <a:lnSpc>
                <a:spcPts val="1900"/>
              </a:lnSpc>
              <a:spcBef>
                <a:spcPts val="0"/>
              </a:spcBef>
              <a:spcAft>
                <a:spcPts val="0"/>
              </a:spcAft>
              <a:buClr>
                <a:srgbClr val="000000"/>
              </a:buClr>
              <a:buSzTx/>
              <a:buFont typeface="Arial"/>
              <a:buNone/>
              <a:tabLst/>
              <a:defRPr/>
            </a:pP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El </a:t>
            </a:r>
            <a:r>
              <a:rPr kumimoji="0" lang="es-ES" sz="1800" b="1" i="0" u="none" strike="noStrike" kern="0" cap="none" spc="0" normalizeH="0" baseline="0" noProof="0" dirty="0">
                <a:ln>
                  <a:noFill/>
                </a:ln>
                <a:solidFill>
                  <a:srgbClr val="15A5DD"/>
                </a:solidFill>
                <a:effectLst/>
                <a:uLnTx/>
                <a:uFillTx/>
                <a:latin typeface="Barlow Condensed" panose="00000506000000000000" pitchFamily="2" charset="0"/>
                <a:cs typeface="Arial"/>
                <a:sym typeface="Arial"/>
              </a:rPr>
              <a:t>Examen Nacional Voluntario</a:t>
            </a:r>
            <a:r>
              <a:rPr kumimoji="0" lang="es-ES" sz="1800" b="0" i="0" u="none" strike="noStrike" kern="0" cap="none" spc="0" normalizeH="0" baseline="0" noProof="0" dirty="0">
                <a:ln>
                  <a:noFill/>
                </a:ln>
                <a:solidFill>
                  <a:srgbClr val="15A5DD"/>
                </a:solidFill>
                <a:effectLst/>
                <a:uLnTx/>
                <a:uFillTx/>
                <a:latin typeface="Barlow Condensed" panose="00000506000000000000" pitchFamily="2" charset="0"/>
                <a:cs typeface="Arial"/>
                <a:sym typeface="Arial"/>
              </a:rPr>
              <a:t> </a:t>
            </a: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(VNR) es un proceso mediante el cual los países evalúan y exponen el progreso realizado a escala </a:t>
            </a:r>
            <a:r>
              <a:rPr kumimoji="0" lang="es-ES" sz="1800" b="1" i="0" u="none" strike="noStrike" kern="0" cap="none" spc="0" normalizeH="0" baseline="0" noProof="0" dirty="0">
                <a:ln>
                  <a:noFill/>
                </a:ln>
                <a:solidFill>
                  <a:srgbClr val="15A5DD"/>
                </a:solidFill>
                <a:effectLst/>
                <a:uLnTx/>
                <a:uFillTx/>
                <a:latin typeface="Barlow Condensed" panose="00000506000000000000" pitchFamily="2" charset="0"/>
                <a:cs typeface="Arial"/>
                <a:sym typeface="Arial"/>
              </a:rPr>
              <a:t>nacional</a:t>
            </a: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 en la consecución de los </a:t>
            </a:r>
            <a:r>
              <a:rPr kumimoji="0" lang="es-ES" sz="1800" b="1" i="0" u="none" strike="noStrike" kern="0" cap="none" spc="0" normalizeH="0" baseline="0" noProof="0" dirty="0">
                <a:ln>
                  <a:noFill/>
                </a:ln>
                <a:solidFill>
                  <a:srgbClr val="15A5DD"/>
                </a:solidFill>
                <a:effectLst/>
                <a:uLnTx/>
                <a:uFillTx/>
                <a:latin typeface="Barlow Condensed" panose="00000506000000000000" pitchFamily="2" charset="0"/>
                <a:cs typeface="Arial"/>
                <a:sym typeface="Arial"/>
              </a:rPr>
              <a:t>17 Objetivos de Desarrollo Sostenible de la Agenda 2030</a:t>
            </a:r>
            <a:r>
              <a:rPr kumimoji="0" lang="es-ES" sz="1800" b="1"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 </a:t>
            </a: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y en el cumplimiento de la promesa de no dejar a nadie rezagado.</a:t>
            </a:r>
            <a:endParaRPr kumimoji="0" lang="es-EC"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endParaRPr>
          </a:p>
        </p:txBody>
      </p:sp>
      <p:sp>
        <p:nvSpPr>
          <p:cNvPr id="31" name="CuadroTexto 30">
            <a:extLst>
              <a:ext uri="{FF2B5EF4-FFF2-40B4-BE49-F238E27FC236}">
                <a16:creationId xmlns:a16="http://schemas.microsoft.com/office/drawing/2014/main" id="{E3BD11BB-8B73-4E93-87F2-577A57EC7511}"/>
              </a:ext>
            </a:extLst>
          </p:cNvPr>
          <p:cNvSpPr txBox="1"/>
          <p:nvPr/>
        </p:nvSpPr>
        <p:spPr>
          <a:xfrm>
            <a:off x="6275185" y="3178327"/>
            <a:ext cx="5590959" cy="1066959"/>
          </a:xfrm>
          <a:prstGeom prst="rect">
            <a:avLst/>
          </a:prstGeom>
          <a:noFill/>
        </p:spPr>
        <p:txBody>
          <a:bodyPr wrap="square">
            <a:spAutoFit/>
          </a:bodyPr>
          <a:lstStyle/>
          <a:p>
            <a:pPr marL="0" marR="0" lvl="0" indent="0" algn="just" defTabSz="914400" rtl="0" eaLnBrk="1" fontAlgn="auto" latinLnBrk="0" hangingPunct="1">
              <a:lnSpc>
                <a:spcPts val="1900"/>
              </a:lnSpc>
              <a:spcBef>
                <a:spcPts val="0"/>
              </a:spcBef>
              <a:spcAft>
                <a:spcPts val="0"/>
              </a:spcAft>
              <a:buClr>
                <a:srgbClr val="000000"/>
              </a:buClr>
              <a:buSzTx/>
              <a:buFont typeface="Arial"/>
              <a:buNone/>
              <a:tabLst/>
              <a:defRPr/>
            </a:pP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El </a:t>
            </a:r>
            <a:r>
              <a:rPr kumimoji="0" lang="es-ES" sz="1800" b="1" i="0" u="none" strike="noStrike" kern="0" cap="none" spc="0" normalizeH="0" baseline="0" noProof="0" dirty="0">
                <a:ln>
                  <a:noFill/>
                </a:ln>
                <a:solidFill>
                  <a:srgbClr val="15A5DD"/>
                </a:solidFill>
                <a:effectLst/>
                <a:uLnTx/>
                <a:uFillTx/>
                <a:latin typeface="Barlow Condensed" panose="00000506000000000000" pitchFamily="2" charset="0"/>
                <a:cs typeface="Arial"/>
                <a:sym typeface="Arial"/>
              </a:rPr>
              <a:t>Foro Político de Alto Nivel </a:t>
            </a: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es la Plataforma central de las Naciones Unidas sobre Desarrollo Sostenible y tiene un papel central en el </a:t>
            </a:r>
            <a:r>
              <a:rPr kumimoji="0" lang="es-ES" sz="1800" b="1" i="0" u="none" strike="noStrike" kern="0" cap="none" spc="0" normalizeH="0" baseline="0" noProof="0" dirty="0">
                <a:ln>
                  <a:noFill/>
                </a:ln>
                <a:solidFill>
                  <a:srgbClr val="15A5DD"/>
                </a:solidFill>
                <a:effectLst/>
                <a:uLnTx/>
                <a:uFillTx/>
                <a:latin typeface="Barlow Condensed" panose="00000506000000000000" pitchFamily="2" charset="0"/>
                <a:cs typeface="Arial"/>
                <a:sym typeface="Arial"/>
              </a:rPr>
              <a:t>seguimiento y revisión de la Agenda 2030 </a:t>
            </a: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y los Objetivos de Desarrollo Sostenible (ODS) a nivel global.</a:t>
            </a:r>
            <a:endParaRPr kumimoji="0" lang="es-EC"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endParaRPr>
          </a:p>
        </p:txBody>
      </p:sp>
      <p:sp>
        <p:nvSpPr>
          <p:cNvPr id="33" name="CuadroTexto 32">
            <a:extLst>
              <a:ext uri="{FF2B5EF4-FFF2-40B4-BE49-F238E27FC236}">
                <a16:creationId xmlns:a16="http://schemas.microsoft.com/office/drawing/2014/main" id="{46174F40-E865-63D0-4C9C-42BA86C3963C}"/>
              </a:ext>
            </a:extLst>
          </p:cNvPr>
          <p:cNvSpPr txBox="1"/>
          <p:nvPr/>
        </p:nvSpPr>
        <p:spPr>
          <a:xfrm>
            <a:off x="6275185" y="4740998"/>
            <a:ext cx="5590959" cy="823302"/>
          </a:xfrm>
          <a:prstGeom prst="rect">
            <a:avLst/>
          </a:prstGeom>
          <a:noFill/>
        </p:spPr>
        <p:txBody>
          <a:bodyPr wrap="square">
            <a:spAutoFit/>
          </a:bodyPr>
          <a:lstStyle/>
          <a:p>
            <a:pPr marL="0" marR="0" lvl="0" indent="0" algn="just" defTabSz="914400" rtl="0" eaLnBrk="1" fontAlgn="auto" latinLnBrk="0" hangingPunct="1">
              <a:lnSpc>
                <a:spcPts val="19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15A5DD"/>
                </a:solidFill>
                <a:effectLst/>
                <a:uLnTx/>
                <a:uFillTx/>
                <a:latin typeface="Barlow Condensed" panose="00000506000000000000" pitchFamily="2" charset="0"/>
                <a:cs typeface="Arial"/>
                <a:sym typeface="Arial"/>
              </a:rPr>
              <a:t>Ecuador</a:t>
            </a: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 se encuentra entre los países que </a:t>
            </a:r>
            <a:r>
              <a:rPr kumimoji="0" lang="es-ES" sz="1800" b="1" i="0" u="none" strike="noStrike" kern="0" cap="none" spc="0" normalizeH="0" baseline="0" noProof="0" dirty="0">
                <a:ln>
                  <a:noFill/>
                </a:ln>
                <a:solidFill>
                  <a:srgbClr val="15A5DD"/>
                </a:solidFill>
                <a:effectLst/>
                <a:uLnTx/>
                <a:uFillTx/>
                <a:latin typeface="Barlow Condensed" panose="00000506000000000000" pitchFamily="2" charset="0"/>
                <a:cs typeface="Arial"/>
                <a:sym typeface="Arial"/>
              </a:rPr>
              <a:t>presentarán sus Exámenes Nacionales de carácter Voluntario (VNR) </a:t>
            </a:r>
            <a:r>
              <a:rPr kumimoji="0" lang="es-ES"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rPr>
              <a:t>en el Foro Político de Alto Nivel de Desarrollo Sostenible 2024 (HLPF).</a:t>
            </a:r>
            <a:endParaRPr kumimoji="0" lang="es-EC" sz="1800" b="0" i="0" u="none" strike="noStrike" kern="0" cap="none" spc="0" normalizeH="0" baseline="0" noProof="0" dirty="0">
              <a:ln>
                <a:noFill/>
              </a:ln>
              <a:solidFill>
                <a:srgbClr val="000000"/>
              </a:solidFill>
              <a:effectLst/>
              <a:uLnTx/>
              <a:uFillTx/>
              <a:latin typeface="Barlow Condensed" panose="00000506000000000000" pitchFamily="2" charset="0"/>
              <a:cs typeface="Arial"/>
              <a:sym typeface="Arial"/>
            </a:endParaRPr>
          </a:p>
        </p:txBody>
      </p:sp>
      <p:sp>
        <p:nvSpPr>
          <p:cNvPr id="40" name="Elipse 39">
            <a:extLst>
              <a:ext uri="{FF2B5EF4-FFF2-40B4-BE49-F238E27FC236}">
                <a16:creationId xmlns:a16="http://schemas.microsoft.com/office/drawing/2014/main" id="{3FF04A61-6E82-FE8D-ED21-6EAB64BB0B8A}"/>
              </a:ext>
            </a:extLst>
          </p:cNvPr>
          <p:cNvSpPr/>
          <p:nvPr/>
        </p:nvSpPr>
        <p:spPr>
          <a:xfrm>
            <a:off x="4064387" y="3554981"/>
            <a:ext cx="2070352" cy="436384"/>
          </a:xfrm>
          <a:prstGeom prst="ellipse">
            <a:avLst/>
          </a:prstGeom>
          <a:noFill/>
          <a:ln w="85725">
            <a:gradFill>
              <a:gsLst>
                <a:gs pos="0">
                  <a:schemeClr val="bg1"/>
                </a:gs>
                <a:gs pos="100000">
                  <a:srgbClr val="15A5D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CuadroTexto 40">
            <a:extLst>
              <a:ext uri="{FF2B5EF4-FFF2-40B4-BE49-F238E27FC236}">
                <a16:creationId xmlns:a16="http://schemas.microsoft.com/office/drawing/2014/main" id="{D4C9642A-477A-E52C-E1EB-5937496C7A4E}"/>
              </a:ext>
            </a:extLst>
          </p:cNvPr>
          <p:cNvSpPr txBox="1"/>
          <p:nvPr/>
        </p:nvSpPr>
        <p:spPr>
          <a:xfrm>
            <a:off x="4084643" y="3160182"/>
            <a:ext cx="2070352" cy="707886"/>
          </a:xfrm>
          <a:prstGeom prst="rect">
            <a:avLst/>
          </a:prstGeom>
          <a:noFill/>
        </p:spPr>
        <p:txBody>
          <a:bodyPr wrap="square" rtlCol="0">
            <a:spAutoFit/>
          </a:bodyPr>
          <a:lstStyle/>
          <a:p>
            <a:pPr marL="0" marR="0" lvl="0" indent="0" algn="ctr" defTabSz="914400" rtl="0" eaLnBrk="1" fontAlgn="auto" latinLnBrk="0" hangingPunct="1">
              <a:lnSpc>
                <a:spcPts val="24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15A5DD"/>
                </a:solidFill>
                <a:effectLst/>
                <a:uLnTx/>
                <a:uFillTx/>
                <a:latin typeface="Barlow Condensed"/>
                <a:cs typeface="Arial"/>
                <a:sym typeface="Arial"/>
              </a:rPr>
              <a:t>Foro Político de</a:t>
            </a:r>
          </a:p>
          <a:p>
            <a:pPr marL="0" marR="0" lvl="0" indent="0" algn="ctr" defTabSz="914400" rtl="0" eaLnBrk="1" fontAlgn="auto" latinLnBrk="0" hangingPunct="1">
              <a:lnSpc>
                <a:spcPts val="2400"/>
              </a:lnSpc>
              <a:spcBef>
                <a:spcPts val="0"/>
              </a:spcBef>
              <a:spcAft>
                <a:spcPts val="0"/>
              </a:spcAft>
              <a:buClr>
                <a:srgbClr val="000000"/>
              </a:buClr>
              <a:buSzTx/>
              <a:buFont typeface="Arial"/>
              <a:buNone/>
              <a:tabLst/>
              <a:defRPr/>
            </a:pPr>
            <a:r>
              <a:rPr kumimoji="0" lang="es-ES" sz="2800" b="0" i="0" u="none" strike="noStrike" kern="0" cap="none" spc="0" normalizeH="0" baseline="0" noProof="0" dirty="0">
                <a:ln>
                  <a:noFill/>
                </a:ln>
                <a:solidFill>
                  <a:srgbClr val="15A5DD"/>
                </a:solidFill>
                <a:effectLst/>
                <a:uLnTx/>
                <a:uFillTx/>
                <a:latin typeface="Barlow Condensed"/>
                <a:cs typeface="Arial"/>
                <a:sym typeface="Arial"/>
              </a:rPr>
              <a:t>Alto Nivel</a:t>
            </a:r>
            <a:endParaRPr kumimoji="0" lang="es-EC" sz="2800" b="0" i="0" u="none" strike="noStrike" kern="0" cap="none" spc="0" normalizeH="0" baseline="0" noProof="0" dirty="0">
              <a:ln>
                <a:noFill/>
              </a:ln>
              <a:solidFill>
                <a:srgbClr val="15A5DD"/>
              </a:solidFill>
              <a:effectLst/>
              <a:uLnTx/>
              <a:uFillTx/>
              <a:latin typeface="Barlow Condensed"/>
              <a:cs typeface="Arial"/>
              <a:sym typeface="Arial"/>
            </a:endParaRPr>
          </a:p>
        </p:txBody>
      </p:sp>
      <p:sp>
        <p:nvSpPr>
          <p:cNvPr id="42" name="Elipse 41">
            <a:extLst>
              <a:ext uri="{FF2B5EF4-FFF2-40B4-BE49-F238E27FC236}">
                <a16:creationId xmlns:a16="http://schemas.microsoft.com/office/drawing/2014/main" id="{E2DA58FB-7AFF-3789-5138-9CEDA4B99474}"/>
              </a:ext>
            </a:extLst>
          </p:cNvPr>
          <p:cNvSpPr/>
          <p:nvPr/>
        </p:nvSpPr>
        <p:spPr>
          <a:xfrm>
            <a:off x="4172103" y="4977524"/>
            <a:ext cx="2070352" cy="436384"/>
          </a:xfrm>
          <a:prstGeom prst="ellipse">
            <a:avLst/>
          </a:prstGeom>
          <a:noFill/>
          <a:ln w="85725">
            <a:gradFill>
              <a:gsLst>
                <a:gs pos="0">
                  <a:schemeClr val="bg1"/>
                </a:gs>
                <a:gs pos="100000">
                  <a:srgbClr val="15A5D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CuadroTexto 42">
            <a:extLst>
              <a:ext uri="{FF2B5EF4-FFF2-40B4-BE49-F238E27FC236}">
                <a16:creationId xmlns:a16="http://schemas.microsoft.com/office/drawing/2014/main" id="{DB1E3DEF-82E8-521A-5AEF-6327E9841BBD}"/>
              </a:ext>
            </a:extLst>
          </p:cNvPr>
          <p:cNvSpPr txBox="1"/>
          <p:nvPr/>
        </p:nvSpPr>
        <p:spPr>
          <a:xfrm>
            <a:off x="4204187" y="4945440"/>
            <a:ext cx="2070352" cy="368049"/>
          </a:xfrm>
          <a:prstGeom prst="rect">
            <a:avLst/>
          </a:prstGeom>
          <a:noFill/>
        </p:spPr>
        <p:txBody>
          <a:bodyPr wrap="square" rtlCol="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15A5DD"/>
                </a:solidFill>
                <a:effectLst/>
                <a:uLnTx/>
                <a:uFillTx/>
                <a:latin typeface="Barlow Condensed"/>
                <a:cs typeface="Arial"/>
                <a:sym typeface="Arial"/>
              </a:rPr>
              <a:t>Ecuador</a:t>
            </a:r>
            <a:endParaRPr kumimoji="0" lang="es-EC" sz="3600" b="0" i="0" u="none" strike="noStrike" kern="0" cap="none" spc="0" normalizeH="0" baseline="0" noProof="0" dirty="0">
              <a:ln>
                <a:noFill/>
              </a:ln>
              <a:solidFill>
                <a:srgbClr val="15A5DD"/>
              </a:solidFill>
              <a:effectLst/>
              <a:uLnTx/>
              <a:uFillTx/>
              <a:latin typeface="Barlow Condensed"/>
              <a:cs typeface="Arial"/>
              <a:sym typeface="Arial"/>
            </a:endParaRPr>
          </a:p>
        </p:txBody>
      </p:sp>
      <p:grpSp>
        <p:nvGrpSpPr>
          <p:cNvPr id="27" name="Grupo 26">
            <a:extLst>
              <a:ext uri="{FF2B5EF4-FFF2-40B4-BE49-F238E27FC236}">
                <a16:creationId xmlns:a16="http://schemas.microsoft.com/office/drawing/2014/main" id="{59EB6E2C-45B0-4D1E-A50D-27D1C4C28E09}"/>
              </a:ext>
            </a:extLst>
          </p:cNvPr>
          <p:cNvGrpSpPr/>
          <p:nvPr/>
        </p:nvGrpSpPr>
        <p:grpSpPr>
          <a:xfrm>
            <a:off x="-481798" y="1231041"/>
            <a:ext cx="4411994" cy="4411994"/>
            <a:chOff x="-1339459" y="874720"/>
            <a:chExt cx="6225033" cy="6225033"/>
          </a:xfrm>
        </p:grpSpPr>
        <p:pic>
          <p:nvPicPr>
            <p:cNvPr id="28" name="Imagen 27">
              <a:extLst>
                <a:ext uri="{FF2B5EF4-FFF2-40B4-BE49-F238E27FC236}">
                  <a16:creationId xmlns:a16="http://schemas.microsoft.com/office/drawing/2014/main" id="{23684C82-51D4-4429-82FE-20D4DA1F7013}"/>
                </a:ext>
              </a:extLst>
            </p:cNvPr>
            <p:cNvPicPr>
              <a:picLocks noChangeAspect="1"/>
            </p:cNvPicPr>
            <p:nvPr/>
          </p:nvPicPr>
          <p:blipFill>
            <a:blip r:embed="rId3">
              <a:lum bright="70000" contrast="-70000"/>
            </a:blip>
            <a:stretch>
              <a:fillRect/>
            </a:stretch>
          </p:blipFill>
          <p:spPr>
            <a:xfrm rot="10800000">
              <a:off x="-1339459" y="874720"/>
              <a:ext cx="6225033" cy="6225033"/>
            </a:xfrm>
            <a:prstGeom prst="rect">
              <a:avLst/>
            </a:prstGeom>
          </p:spPr>
        </p:pic>
        <p:sp>
          <p:nvSpPr>
            <p:cNvPr id="29" name="Elipse 28">
              <a:extLst>
                <a:ext uri="{FF2B5EF4-FFF2-40B4-BE49-F238E27FC236}">
                  <a16:creationId xmlns:a16="http://schemas.microsoft.com/office/drawing/2014/main" id="{7F5BE6C5-9827-4DE6-A649-AAE5D5F40785}"/>
                </a:ext>
              </a:extLst>
            </p:cNvPr>
            <p:cNvSpPr/>
            <p:nvPr/>
          </p:nvSpPr>
          <p:spPr>
            <a:xfrm>
              <a:off x="-580677" y="1633503"/>
              <a:ext cx="4707468" cy="47074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9" name="Grupo 38">
            <a:extLst>
              <a:ext uri="{FF2B5EF4-FFF2-40B4-BE49-F238E27FC236}">
                <a16:creationId xmlns:a16="http://schemas.microsoft.com/office/drawing/2014/main" id="{6ECD36ED-D8D2-40D3-BA40-8CB07EC932BC}"/>
              </a:ext>
            </a:extLst>
          </p:cNvPr>
          <p:cNvGrpSpPr/>
          <p:nvPr/>
        </p:nvGrpSpPr>
        <p:grpSpPr>
          <a:xfrm>
            <a:off x="381353" y="1939262"/>
            <a:ext cx="2730940" cy="2879957"/>
            <a:chOff x="4770473" y="3470316"/>
            <a:chExt cx="2730940" cy="2879957"/>
          </a:xfrm>
        </p:grpSpPr>
        <p:sp>
          <p:nvSpPr>
            <p:cNvPr id="44" name="Forma libre: forma 43">
              <a:extLst>
                <a:ext uri="{FF2B5EF4-FFF2-40B4-BE49-F238E27FC236}">
                  <a16:creationId xmlns:a16="http://schemas.microsoft.com/office/drawing/2014/main" id="{295770F7-5731-4E02-9CF7-51D66737B39E}"/>
                </a:ext>
              </a:extLst>
            </p:cNvPr>
            <p:cNvSpPr/>
            <p:nvPr/>
          </p:nvSpPr>
          <p:spPr>
            <a:xfrm>
              <a:off x="5739097" y="3470316"/>
              <a:ext cx="793693" cy="864649"/>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rgbClr val="000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5" name="Grupo 44">
              <a:extLst>
                <a:ext uri="{FF2B5EF4-FFF2-40B4-BE49-F238E27FC236}">
                  <a16:creationId xmlns:a16="http://schemas.microsoft.com/office/drawing/2014/main" id="{69404E70-B937-4776-BFF2-38AF282EA0BD}"/>
                </a:ext>
              </a:extLst>
            </p:cNvPr>
            <p:cNvGrpSpPr/>
            <p:nvPr/>
          </p:nvGrpSpPr>
          <p:grpSpPr>
            <a:xfrm>
              <a:off x="4770473" y="4519469"/>
              <a:ext cx="2730940" cy="1830804"/>
              <a:chOff x="8715578" y="8892870"/>
              <a:chExt cx="2730940" cy="1830804"/>
            </a:xfrm>
          </p:grpSpPr>
          <p:sp>
            <p:nvSpPr>
              <p:cNvPr id="47" name="CuadroTexto 46">
                <a:extLst>
                  <a:ext uri="{FF2B5EF4-FFF2-40B4-BE49-F238E27FC236}">
                    <a16:creationId xmlns:a16="http://schemas.microsoft.com/office/drawing/2014/main" id="{2CF27CA3-C85F-4A93-BA93-F0922082F337}"/>
                  </a:ext>
                </a:extLst>
              </p:cNvPr>
              <p:cNvSpPr txBox="1"/>
              <p:nvPr/>
            </p:nvSpPr>
            <p:spPr>
              <a:xfrm>
                <a:off x="9115849" y="10223537"/>
                <a:ext cx="1930399" cy="500137"/>
              </a:xfrm>
              <a:prstGeom prst="rect">
                <a:avLst/>
              </a:prstGeom>
              <a:noFill/>
            </p:spPr>
            <p:txBody>
              <a:bodyPr wrap="square" rtlCol="0">
                <a:spAutoFit/>
              </a:bodyPr>
              <a:lstStyle/>
              <a:p>
                <a:pPr marL="0" marR="0" lvl="0" indent="0" algn="ctr" defTabSz="914400" rtl="0" eaLnBrk="1" fontAlgn="auto" latinLnBrk="0" hangingPunct="1">
                  <a:lnSpc>
                    <a:spcPts val="36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000040"/>
                    </a:solidFill>
                    <a:effectLst/>
                    <a:uLnTx/>
                    <a:uFillTx/>
                    <a:latin typeface="Barlow Condensed" panose="00000506000000000000" pitchFamily="2" charset="0"/>
                    <a:cs typeface="Arial"/>
                    <a:sym typeface="Arial"/>
                  </a:rPr>
                  <a:t>ECUADOR 2024</a:t>
                </a:r>
                <a:endParaRPr kumimoji="0" lang="es-EC" sz="2000" b="1" i="0" u="none" strike="noStrike" kern="0" cap="none" spc="0" normalizeH="0" baseline="0" noProof="0" dirty="0">
                  <a:ln>
                    <a:noFill/>
                  </a:ln>
                  <a:solidFill>
                    <a:srgbClr val="000040"/>
                  </a:solidFill>
                  <a:effectLst/>
                  <a:uLnTx/>
                  <a:uFillTx/>
                  <a:latin typeface="Barlow Condensed" panose="00000506000000000000" pitchFamily="2" charset="0"/>
                  <a:cs typeface="Arial"/>
                  <a:sym typeface="Arial"/>
                </a:endParaRPr>
              </a:p>
            </p:txBody>
          </p:sp>
          <p:grpSp>
            <p:nvGrpSpPr>
              <p:cNvPr id="48" name="Grupo 47">
                <a:extLst>
                  <a:ext uri="{FF2B5EF4-FFF2-40B4-BE49-F238E27FC236}">
                    <a16:creationId xmlns:a16="http://schemas.microsoft.com/office/drawing/2014/main" id="{07F5F49C-638D-46B3-A35C-D5DB6C786778}"/>
                  </a:ext>
                </a:extLst>
              </p:cNvPr>
              <p:cNvGrpSpPr/>
              <p:nvPr/>
            </p:nvGrpSpPr>
            <p:grpSpPr>
              <a:xfrm>
                <a:off x="9286324" y="10016470"/>
                <a:ext cx="1589448" cy="314810"/>
                <a:chOff x="4254139" y="3719777"/>
                <a:chExt cx="1589448" cy="314810"/>
              </a:xfrm>
            </p:grpSpPr>
            <p:pic>
              <p:nvPicPr>
                <p:cNvPr id="52" name="Imagen 51">
                  <a:extLst>
                    <a:ext uri="{FF2B5EF4-FFF2-40B4-BE49-F238E27FC236}">
                      <a16:creationId xmlns:a16="http://schemas.microsoft.com/office/drawing/2014/main" id="{6763B06D-B676-419C-B451-31D4DA0A4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807" y="3719777"/>
                  <a:ext cx="490889" cy="314810"/>
                </a:xfrm>
                <a:prstGeom prst="rect">
                  <a:avLst/>
                </a:prstGeom>
              </p:spPr>
            </p:pic>
            <p:grpSp>
              <p:nvGrpSpPr>
                <p:cNvPr id="53" name="Grupo 52">
                  <a:extLst>
                    <a:ext uri="{FF2B5EF4-FFF2-40B4-BE49-F238E27FC236}">
                      <a16:creationId xmlns:a16="http://schemas.microsoft.com/office/drawing/2014/main" id="{EB203BF4-902B-4995-8ABA-15EBF5119658}"/>
                    </a:ext>
                  </a:extLst>
                </p:cNvPr>
                <p:cNvGrpSpPr/>
                <p:nvPr/>
              </p:nvGrpSpPr>
              <p:grpSpPr>
                <a:xfrm>
                  <a:off x="5285235" y="3719777"/>
                  <a:ext cx="558352" cy="314810"/>
                  <a:chOff x="4893129" y="3598820"/>
                  <a:chExt cx="772885" cy="435767"/>
                </a:xfrm>
              </p:grpSpPr>
              <p:sp>
                <p:nvSpPr>
                  <p:cNvPr id="58" name="Rectángulo 57">
                    <a:extLst>
                      <a:ext uri="{FF2B5EF4-FFF2-40B4-BE49-F238E27FC236}">
                        <a16:creationId xmlns:a16="http://schemas.microsoft.com/office/drawing/2014/main" id="{48A495E6-F0AD-4B01-BB45-293CCC50F6C2}"/>
                      </a:ext>
                    </a:extLst>
                  </p:cNvPr>
                  <p:cNvSpPr/>
                  <p:nvPr/>
                </p:nvSpPr>
                <p:spPr>
                  <a:xfrm>
                    <a:off x="4893129" y="3598820"/>
                    <a:ext cx="772885" cy="208459"/>
                  </a:xfrm>
                  <a:prstGeom prst="rect">
                    <a:avLst/>
                  </a:prstGeom>
                  <a:solidFill>
                    <a:srgbClr val="FFC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Rectángulo 58">
                    <a:extLst>
                      <a:ext uri="{FF2B5EF4-FFF2-40B4-BE49-F238E27FC236}">
                        <a16:creationId xmlns:a16="http://schemas.microsoft.com/office/drawing/2014/main" id="{0A49A04C-9206-4E3A-BCF1-0665AD274E06}"/>
                      </a:ext>
                    </a:extLst>
                  </p:cNvPr>
                  <p:cNvSpPr/>
                  <p:nvPr/>
                </p:nvSpPr>
                <p:spPr>
                  <a:xfrm>
                    <a:off x="4893129" y="3807280"/>
                    <a:ext cx="772885" cy="119742"/>
                  </a:xfrm>
                  <a:prstGeom prst="rect">
                    <a:avLst/>
                  </a:prstGeom>
                  <a:solidFill>
                    <a:srgbClr val="000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Rectángulo 59">
                    <a:extLst>
                      <a:ext uri="{FF2B5EF4-FFF2-40B4-BE49-F238E27FC236}">
                        <a16:creationId xmlns:a16="http://schemas.microsoft.com/office/drawing/2014/main" id="{DBC196FE-924C-4F3D-A067-84DC7790DF6E}"/>
                      </a:ext>
                    </a:extLst>
                  </p:cNvPr>
                  <p:cNvSpPr/>
                  <p:nvPr/>
                </p:nvSpPr>
                <p:spPr>
                  <a:xfrm>
                    <a:off x="4893129" y="3920934"/>
                    <a:ext cx="772885" cy="113653"/>
                  </a:xfrm>
                  <a:prstGeom prst="rect">
                    <a:avLst/>
                  </a:prstGeom>
                  <a:solidFill>
                    <a:srgbClr val="FE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4" name="Grupo 53">
                  <a:extLst>
                    <a:ext uri="{FF2B5EF4-FFF2-40B4-BE49-F238E27FC236}">
                      <a16:creationId xmlns:a16="http://schemas.microsoft.com/office/drawing/2014/main" id="{444FCDDD-A416-4590-98CC-9F2043FA2D2E}"/>
                    </a:ext>
                  </a:extLst>
                </p:cNvPr>
                <p:cNvGrpSpPr/>
                <p:nvPr/>
              </p:nvGrpSpPr>
              <p:grpSpPr>
                <a:xfrm>
                  <a:off x="4254139" y="3719777"/>
                  <a:ext cx="558352" cy="314810"/>
                  <a:chOff x="4893129" y="3598820"/>
                  <a:chExt cx="772885" cy="435767"/>
                </a:xfrm>
              </p:grpSpPr>
              <p:sp>
                <p:nvSpPr>
                  <p:cNvPr id="55" name="Rectángulo 54">
                    <a:extLst>
                      <a:ext uri="{FF2B5EF4-FFF2-40B4-BE49-F238E27FC236}">
                        <a16:creationId xmlns:a16="http://schemas.microsoft.com/office/drawing/2014/main" id="{CB97DC32-896D-47CD-A250-BD07902BD287}"/>
                      </a:ext>
                    </a:extLst>
                  </p:cNvPr>
                  <p:cNvSpPr/>
                  <p:nvPr/>
                </p:nvSpPr>
                <p:spPr>
                  <a:xfrm>
                    <a:off x="4893129" y="3598820"/>
                    <a:ext cx="772885" cy="208459"/>
                  </a:xfrm>
                  <a:prstGeom prst="rect">
                    <a:avLst/>
                  </a:prstGeom>
                  <a:solidFill>
                    <a:srgbClr val="FFC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Rectángulo 55">
                    <a:extLst>
                      <a:ext uri="{FF2B5EF4-FFF2-40B4-BE49-F238E27FC236}">
                        <a16:creationId xmlns:a16="http://schemas.microsoft.com/office/drawing/2014/main" id="{633F45AF-0B26-4239-A980-5B2617FBAB05}"/>
                      </a:ext>
                    </a:extLst>
                  </p:cNvPr>
                  <p:cNvSpPr/>
                  <p:nvPr/>
                </p:nvSpPr>
                <p:spPr>
                  <a:xfrm>
                    <a:off x="4893129" y="3807280"/>
                    <a:ext cx="772885" cy="119742"/>
                  </a:xfrm>
                  <a:prstGeom prst="rect">
                    <a:avLst/>
                  </a:prstGeom>
                  <a:solidFill>
                    <a:srgbClr val="000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Rectángulo 56">
                    <a:extLst>
                      <a:ext uri="{FF2B5EF4-FFF2-40B4-BE49-F238E27FC236}">
                        <a16:creationId xmlns:a16="http://schemas.microsoft.com/office/drawing/2014/main" id="{53350A32-F3E2-4F9C-97D6-DCA2ECA6A63F}"/>
                      </a:ext>
                    </a:extLst>
                  </p:cNvPr>
                  <p:cNvSpPr/>
                  <p:nvPr/>
                </p:nvSpPr>
                <p:spPr>
                  <a:xfrm>
                    <a:off x="4893129" y="3920934"/>
                    <a:ext cx="772885" cy="113653"/>
                  </a:xfrm>
                  <a:prstGeom prst="rect">
                    <a:avLst/>
                  </a:prstGeom>
                  <a:solidFill>
                    <a:srgbClr val="FE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49" name="CuadroTexto 48">
                <a:extLst>
                  <a:ext uri="{FF2B5EF4-FFF2-40B4-BE49-F238E27FC236}">
                    <a16:creationId xmlns:a16="http://schemas.microsoft.com/office/drawing/2014/main" id="{08ACA409-AEEA-4481-8F10-887C0D00DF92}"/>
                  </a:ext>
                </a:extLst>
              </p:cNvPr>
              <p:cNvSpPr txBox="1"/>
              <p:nvPr/>
            </p:nvSpPr>
            <p:spPr>
              <a:xfrm>
                <a:off x="9115849" y="8892870"/>
                <a:ext cx="1930399" cy="553998"/>
              </a:xfrm>
              <a:prstGeom prst="rect">
                <a:avLst/>
              </a:prstGeom>
              <a:noFill/>
            </p:spPr>
            <p:txBody>
              <a:bodyPr wrap="square" rtlCol="0">
                <a:spAutoFit/>
              </a:bodyPr>
              <a:lstStyle/>
              <a:p>
                <a:pPr marL="0" marR="0" lvl="0" indent="0" algn="ctr" defTabSz="914400" rtl="0" eaLnBrk="1" fontAlgn="auto" latinLnBrk="0" hangingPunct="1">
                  <a:lnSpc>
                    <a:spcPts val="3600"/>
                  </a:lnSpc>
                  <a:spcBef>
                    <a:spcPts val="0"/>
                  </a:spcBef>
                  <a:spcAft>
                    <a:spcPts val="0"/>
                  </a:spcAft>
                  <a:buClr>
                    <a:srgbClr val="000000"/>
                  </a:buClr>
                  <a:buSzTx/>
                  <a:buFont typeface="Arial"/>
                  <a:buNone/>
                  <a:tabLst/>
                  <a:defRPr/>
                </a:pPr>
                <a:r>
                  <a:rPr kumimoji="0" lang="es-ES" sz="4400" b="1" i="0" u="none" strike="noStrike" kern="0" cap="none" spc="0" normalizeH="0" baseline="0" noProof="0" dirty="0">
                    <a:ln>
                      <a:noFill/>
                    </a:ln>
                    <a:solidFill>
                      <a:srgbClr val="009DDA"/>
                    </a:solidFill>
                    <a:effectLst/>
                    <a:uLnTx/>
                    <a:uFillTx/>
                    <a:latin typeface="Barlow Condensed" panose="00000506000000000000" pitchFamily="2" charset="0"/>
                    <a:cs typeface="Arial"/>
                    <a:sym typeface="Arial"/>
                  </a:rPr>
                  <a:t>EXAMEN</a:t>
                </a:r>
                <a:endParaRPr kumimoji="0" lang="es-EC" sz="4000" b="1" i="0" u="none" strike="noStrike" kern="0" cap="none" spc="0" normalizeH="0" baseline="0" noProof="0" dirty="0">
                  <a:ln>
                    <a:noFill/>
                  </a:ln>
                  <a:solidFill>
                    <a:srgbClr val="009DDA"/>
                  </a:solidFill>
                  <a:effectLst/>
                  <a:uLnTx/>
                  <a:uFillTx/>
                  <a:latin typeface="Barlow Condensed" panose="00000506000000000000" pitchFamily="2" charset="0"/>
                  <a:cs typeface="Arial"/>
                  <a:sym typeface="Arial"/>
                </a:endParaRPr>
              </a:p>
            </p:txBody>
          </p:sp>
          <p:sp>
            <p:nvSpPr>
              <p:cNvPr id="50" name="CuadroTexto 49">
                <a:extLst>
                  <a:ext uri="{FF2B5EF4-FFF2-40B4-BE49-F238E27FC236}">
                    <a16:creationId xmlns:a16="http://schemas.microsoft.com/office/drawing/2014/main" id="{8DDAE8FF-FC36-4533-A7EF-E8048C085CE2}"/>
                  </a:ext>
                </a:extLst>
              </p:cNvPr>
              <p:cNvSpPr txBox="1"/>
              <p:nvPr/>
            </p:nvSpPr>
            <p:spPr>
              <a:xfrm>
                <a:off x="8942762" y="9252976"/>
                <a:ext cx="2276573" cy="553998"/>
              </a:xfrm>
              <a:prstGeom prst="rect">
                <a:avLst/>
              </a:prstGeom>
              <a:noFill/>
            </p:spPr>
            <p:txBody>
              <a:bodyPr wrap="square" rtlCol="0">
                <a:spAutoFit/>
              </a:bodyPr>
              <a:lstStyle/>
              <a:p>
                <a:pPr marL="0" marR="0" lvl="0" indent="0" algn="ctr" defTabSz="914400" rtl="0" eaLnBrk="1" fontAlgn="auto" latinLnBrk="0" hangingPunct="1">
                  <a:lnSpc>
                    <a:spcPts val="3600"/>
                  </a:lnSpc>
                  <a:spcBef>
                    <a:spcPts val="0"/>
                  </a:spcBef>
                  <a:spcAft>
                    <a:spcPts val="0"/>
                  </a:spcAft>
                  <a:buClr>
                    <a:srgbClr val="000000"/>
                  </a:buClr>
                  <a:buSzTx/>
                  <a:buFont typeface="Arial"/>
                  <a:buNone/>
                  <a:tabLst/>
                  <a:defRPr/>
                </a:pPr>
                <a:r>
                  <a:rPr kumimoji="0" lang="es-ES" sz="3600" b="1" i="0" u="none" strike="noStrike" kern="0" cap="none" spc="0" normalizeH="0" baseline="0" noProof="0" dirty="0">
                    <a:ln>
                      <a:noFill/>
                    </a:ln>
                    <a:solidFill>
                      <a:srgbClr val="000040"/>
                    </a:solidFill>
                    <a:effectLst/>
                    <a:uLnTx/>
                    <a:uFillTx/>
                    <a:latin typeface="Barlow Condensed" panose="00000506000000000000" pitchFamily="2" charset="0"/>
                    <a:cs typeface="Arial"/>
                    <a:sym typeface="Arial"/>
                  </a:rPr>
                  <a:t>NACIONAL</a:t>
                </a:r>
                <a:endParaRPr kumimoji="0" lang="es-EC" sz="3200" b="1" i="0" u="none" strike="noStrike" kern="0" cap="none" spc="0" normalizeH="0" baseline="0" noProof="0" dirty="0">
                  <a:ln>
                    <a:noFill/>
                  </a:ln>
                  <a:solidFill>
                    <a:srgbClr val="000040"/>
                  </a:solidFill>
                  <a:effectLst/>
                  <a:uLnTx/>
                  <a:uFillTx/>
                  <a:latin typeface="Barlow Condensed" panose="00000506000000000000" pitchFamily="2" charset="0"/>
                  <a:cs typeface="Arial"/>
                  <a:sym typeface="Arial"/>
                </a:endParaRPr>
              </a:p>
            </p:txBody>
          </p:sp>
          <p:sp>
            <p:nvSpPr>
              <p:cNvPr id="51" name="CuadroTexto 50">
                <a:extLst>
                  <a:ext uri="{FF2B5EF4-FFF2-40B4-BE49-F238E27FC236}">
                    <a16:creationId xmlns:a16="http://schemas.microsoft.com/office/drawing/2014/main" id="{C10AC1BD-F1A0-445A-BB0A-90F16A0E2AA1}"/>
                  </a:ext>
                </a:extLst>
              </p:cNvPr>
              <p:cNvSpPr txBox="1"/>
              <p:nvPr/>
            </p:nvSpPr>
            <p:spPr>
              <a:xfrm>
                <a:off x="8715578" y="9578963"/>
                <a:ext cx="2730940" cy="510396"/>
              </a:xfrm>
              <a:prstGeom prst="rect">
                <a:avLst/>
              </a:prstGeom>
              <a:noFill/>
            </p:spPr>
            <p:txBody>
              <a:bodyPr wrap="square" rtlCol="0">
                <a:spAutoFit/>
              </a:bodyPr>
              <a:lstStyle/>
              <a:p>
                <a:pPr marL="0" marR="0" lvl="0" indent="0" algn="ctr" defTabSz="914400" rtl="0" eaLnBrk="1" fontAlgn="auto" latinLnBrk="0" hangingPunct="1">
                  <a:lnSpc>
                    <a:spcPts val="3600"/>
                  </a:lnSpc>
                  <a:spcBef>
                    <a:spcPts val="0"/>
                  </a:spcBef>
                  <a:spcAft>
                    <a:spcPts val="0"/>
                  </a:spcAft>
                  <a:buClr>
                    <a:srgbClr val="000000"/>
                  </a:buClr>
                  <a:buSzTx/>
                  <a:buFont typeface="Arial"/>
                  <a:buNone/>
                  <a:tabLst/>
                  <a:defRPr/>
                </a:pPr>
                <a:r>
                  <a:rPr kumimoji="0" lang="es-ES" sz="2800" b="1" i="0" u="none" strike="noStrike" kern="0" cap="none" spc="0" normalizeH="0" baseline="0" noProof="0" dirty="0">
                    <a:ln>
                      <a:noFill/>
                    </a:ln>
                    <a:solidFill>
                      <a:srgbClr val="009DDA"/>
                    </a:solidFill>
                    <a:effectLst/>
                    <a:uLnTx/>
                    <a:uFillTx/>
                    <a:latin typeface="Barlow Condensed" panose="00000506000000000000" pitchFamily="2" charset="0"/>
                    <a:cs typeface="Arial"/>
                    <a:sym typeface="Arial"/>
                  </a:rPr>
                  <a:t>VOLUNTARIO</a:t>
                </a:r>
                <a:endParaRPr kumimoji="0" lang="es-EC" sz="2400" b="1" i="0" u="none" strike="noStrike" kern="0" cap="none" spc="0" normalizeH="0" baseline="0" noProof="0" dirty="0">
                  <a:ln>
                    <a:noFill/>
                  </a:ln>
                  <a:solidFill>
                    <a:srgbClr val="009DDA"/>
                  </a:solidFill>
                  <a:effectLst/>
                  <a:uLnTx/>
                  <a:uFillTx/>
                  <a:latin typeface="Barlow Condensed" panose="00000506000000000000" pitchFamily="2" charset="0"/>
                  <a:cs typeface="Arial"/>
                  <a:sym typeface="Arial"/>
                </a:endParaRPr>
              </a:p>
            </p:txBody>
          </p:sp>
        </p:grpSp>
      </p:grpSp>
      <p:pic>
        <p:nvPicPr>
          <p:cNvPr id="3" name="Imagen 2">
            <a:extLst>
              <a:ext uri="{FF2B5EF4-FFF2-40B4-BE49-F238E27FC236}">
                <a16:creationId xmlns:a16="http://schemas.microsoft.com/office/drawing/2014/main" id="{8BBEB3E4-50B3-196A-D723-90492C5B6EDE}"/>
              </a:ext>
            </a:extLst>
          </p:cNvPr>
          <p:cNvPicPr>
            <a:picLocks noChangeAspect="1"/>
          </p:cNvPicPr>
          <p:nvPr/>
        </p:nvPicPr>
        <p:blipFill rotWithShape="1">
          <a:blip r:embed="rId6"/>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1444652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5978EC-ED99-D477-9EAA-03E567CF8C9D}"/>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76B38160-74B4-AD0B-F639-94AD330E32E6}"/>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441470CB-6F36-F4A7-BBD0-F9EDADD1DBB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61323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5AF85C-5DB1-6DC0-A495-B6A18EEA1671}"/>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47B25D32-3063-3200-AC83-8B1C480D5D0C}"/>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A1EBF19A-F97F-ECC1-BCDA-ED50EFEBA5D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5481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08566A-10A0-E622-6116-D7AAEAF57E20}"/>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89CE0D61-419A-F455-A335-AB0600EC539A}"/>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76E09D45-B860-4ED9-A62A-5670C6EFB1C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8182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2D66C8-9EA9-841F-4A3F-25FA0F829461}"/>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148EB2C6-1E70-A627-B506-7EEBB8A808F8}"/>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4A79B094-D5AD-1EE4-A4DD-1407F2A2D78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5583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17E81-2D69-946E-1E24-9863D3161418}"/>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874FCA65-10C5-5361-880A-75FCAE9C09BD}"/>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3B56A2DF-D29B-DB53-B265-901F002562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3160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FA347-A770-BE11-EDFF-34FA17C42288}"/>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A2C26A28-D17F-221E-D2A5-CDBEB5B7AA33}"/>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78F63A51-0727-67F7-C38A-ED6B32B982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3846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2AA2A-38BD-7053-6B32-847949FA96C6}"/>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82B21ACC-241E-0723-36D6-8B565DC788B1}"/>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C9637D10-CD7A-C520-F455-E7962F7034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2040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CC716-8058-F349-77E9-ED20D5C26C75}"/>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EBCBF4F4-ADC9-D78D-D4CF-498E8FD028FD}"/>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92506589-015A-BC83-85F4-A9B8B4E932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1939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FA347-A770-BE11-EDFF-34FA17C42288}"/>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A2C26A28-D17F-221E-D2A5-CDBEB5B7AA33}"/>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E629D872-34C3-73AB-ADD7-62ED2BEF00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7348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2AA2A-38BD-7053-6B32-847949FA96C6}"/>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82B21ACC-241E-0723-36D6-8B565DC788B1}"/>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655F29E2-7080-8923-13E4-8ACEA4FE2A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514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65D69CA-D36F-6256-F716-2064AE9AA285}"/>
              </a:ext>
            </a:extLst>
          </p:cNvPr>
          <p:cNvSpPr/>
          <p:nvPr/>
        </p:nvSpPr>
        <p:spPr>
          <a:xfrm>
            <a:off x="-24939" y="-7887771"/>
            <a:ext cx="9715500" cy="6858000"/>
          </a:xfrm>
          <a:prstGeom prst="rect">
            <a:avLst/>
          </a:prstGeom>
          <a:gradFill flip="none" rotWithShape="1">
            <a:gsLst>
              <a:gs pos="3670">
                <a:schemeClr val="bg1">
                  <a:alpha val="0"/>
                </a:schemeClr>
              </a:gs>
              <a:gs pos="56000">
                <a:schemeClr val="accent1">
                  <a:lumMod val="5000"/>
                  <a:lumOff val="95000"/>
                </a:schemeClr>
              </a:gs>
              <a:gs pos="100000">
                <a:srgbClr val="68C5E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ángulo 1">
            <a:extLst>
              <a:ext uri="{FF2B5EF4-FFF2-40B4-BE49-F238E27FC236}">
                <a16:creationId xmlns:a16="http://schemas.microsoft.com/office/drawing/2014/main" id="{FA80873D-BCBB-490C-354A-2055F7B188B3}"/>
              </a:ext>
            </a:extLst>
          </p:cNvPr>
          <p:cNvSpPr/>
          <p:nvPr/>
        </p:nvSpPr>
        <p:spPr>
          <a:xfrm>
            <a:off x="2022197" y="2823084"/>
            <a:ext cx="10169804" cy="1339918"/>
          </a:xfrm>
          <a:prstGeom prst="rect">
            <a:avLst/>
          </a:prstGeom>
          <a:gradFill>
            <a:gsLst>
              <a:gs pos="26000">
                <a:srgbClr val="009DDA"/>
              </a:gs>
              <a:gs pos="60000">
                <a:srgbClr val="009DDA"/>
              </a:gs>
              <a:gs pos="73000">
                <a:srgbClr val="009DDA">
                  <a:alpha val="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5121DDD2-F260-1195-7380-ADD768909BAD}"/>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ángulo 9">
            <a:extLst>
              <a:ext uri="{FF2B5EF4-FFF2-40B4-BE49-F238E27FC236}">
                <a16:creationId xmlns:a16="http://schemas.microsoft.com/office/drawing/2014/main" id="{C556DC3F-8430-0962-E137-1E2D26A70B76}"/>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ángulo 11">
            <a:extLst>
              <a:ext uri="{FF2B5EF4-FFF2-40B4-BE49-F238E27FC236}">
                <a16:creationId xmlns:a16="http://schemas.microsoft.com/office/drawing/2014/main" id="{55774E2C-E4C6-3DB0-9492-AA9817C9D4AF}"/>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ángulo 12">
            <a:extLst>
              <a:ext uri="{FF2B5EF4-FFF2-40B4-BE49-F238E27FC236}">
                <a16:creationId xmlns:a16="http://schemas.microsoft.com/office/drawing/2014/main" id="{E67F758A-3D32-8DEB-8A0F-48F3C818B03E}"/>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9" name="Grupo 18">
            <a:extLst>
              <a:ext uri="{FF2B5EF4-FFF2-40B4-BE49-F238E27FC236}">
                <a16:creationId xmlns:a16="http://schemas.microsoft.com/office/drawing/2014/main" id="{A1068D54-C0ED-4E95-BBDB-A6DBDC33C037}"/>
              </a:ext>
            </a:extLst>
          </p:cNvPr>
          <p:cNvGrpSpPr/>
          <p:nvPr/>
        </p:nvGrpSpPr>
        <p:grpSpPr>
          <a:xfrm>
            <a:off x="5260417" y="3102787"/>
            <a:ext cx="6221537" cy="1569660"/>
            <a:chOff x="6552611" y="1144576"/>
            <a:chExt cx="6619649" cy="1569660"/>
          </a:xfrm>
        </p:grpSpPr>
        <p:sp>
          <p:nvSpPr>
            <p:cNvPr id="21" name="TextBox 9">
              <a:hlinkClick r:id="rId2" action="ppaction://hlinksldjump"/>
              <a:extLst>
                <a:ext uri="{FF2B5EF4-FFF2-40B4-BE49-F238E27FC236}">
                  <a16:creationId xmlns:a16="http://schemas.microsoft.com/office/drawing/2014/main" id="{49FD1184-563E-29AE-CBB8-AE54AA6734CD}"/>
                </a:ext>
              </a:extLst>
            </p:cNvPr>
            <p:cNvSpPr txBox="1"/>
            <p:nvPr/>
          </p:nvSpPr>
          <p:spPr>
            <a:xfrm>
              <a:off x="6552611" y="1281517"/>
              <a:ext cx="803599" cy="584775"/>
            </a:xfrm>
            <a:prstGeom prst="rect">
              <a:avLst/>
            </a:prstGeom>
            <a:solidFill>
              <a:srgbClr val="68C5E9"/>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3200" b="1" i="0" u="none" strike="noStrike" kern="0" cap="none" spc="0" normalizeH="0" baseline="0" noProof="0" dirty="0">
                  <a:ln>
                    <a:noFill/>
                  </a:ln>
                  <a:solidFill>
                    <a:srgbClr val="FFFFFF"/>
                  </a:solidFill>
                  <a:effectLst/>
                  <a:uLnTx/>
                  <a:uFillTx/>
                  <a:latin typeface="Arial"/>
                  <a:cs typeface="Arial" pitchFamily="34" charset="0"/>
                  <a:sym typeface="Arial"/>
                </a:rPr>
                <a:t>02</a:t>
              </a:r>
              <a:endParaRPr kumimoji="0" lang="ko-KR" altLang="en-US" sz="3200" b="1" i="0" u="none" strike="noStrike" kern="0" cap="none" spc="0" normalizeH="0" baseline="0" noProof="0" dirty="0">
                <a:ln>
                  <a:noFill/>
                </a:ln>
                <a:solidFill>
                  <a:srgbClr val="FFFFFF"/>
                </a:solidFill>
                <a:effectLst/>
                <a:uLnTx/>
                <a:uFillTx/>
                <a:latin typeface="Arial"/>
                <a:cs typeface="Arial" pitchFamily="34" charset="0"/>
                <a:sym typeface="Arial"/>
              </a:endParaRPr>
            </a:p>
          </p:txBody>
        </p:sp>
        <p:sp>
          <p:nvSpPr>
            <p:cNvPr id="22" name="TextBox 16">
              <a:extLst>
                <a:ext uri="{FF2B5EF4-FFF2-40B4-BE49-F238E27FC236}">
                  <a16:creationId xmlns:a16="http://schemas.microsoft.com/office/drawing/2014/main" id="{B527DF2F-5901-52AF-10B2-75C0A07A9A92}"/>
                </a:ext>
              </a:extLst>
            </p:cNvPr>
            <p:cNvSpPr txBox="1"/>
            <p:nvPr/>
          </p:nvSpPr>
          <p:spPr>
            <a:xfrm>
              <a:off x="7435728" y="1144576"/>
              <a:ext cx="57365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altLang="ko-KR" sz="4800" b="1" i="0" u="none" strike="noStrike" kern="0" cap="none" spc="0" normalizeH="0" baseline="0" noProof="0" dirty="0">
                  <a:ln>
                    <a:noFill/>
                  </a:ln>
                  <a:solidFill>
                    <a:srgbClr val="FFFFFF"/>
                  </a:solidFill>
                  <a:effectLst/>
                  <a:uLnTx/>
                  <a:uFillTx/>
                  <a:latin typeface="Barlow Condensed" panose="00000506000000000000" pitchFamily="2" charset="0"/>
                  <a:cs typeface="Arial" pitchFamily="34" charset="0"/>
                  <a:sym typeface="Arial"/>
                </a:rPr>
                <a:t>Aspectos relevantes</a:t>
              </a:r>
            </a:p>
          </p:txBody>
        </p:sp>
      </p:grpSp>
      <p:pic>
        <p:nvPicPr>
          <p:cNvPr id="8" name="Imagen 7">
            <a:extLst>
              <a:ext uri="{FF2B5EF4-FFF2-40B4-BE49-F238E27FC236}">
                <a16:creationId xmlns:a16="http://schemas.microsoft.com/office/drawing/2014/main" id="{B1B78739-F4FB-98BC-FCCD-36786E014EFD}"/>
              </a:ext>
            </a:extLst>
          </p:cNvPr>
          <p:cNvPicPr>
            <a:picLocks noChangeAspect="1"/>
          </p:cNvPicPr>
          <p:nvPr/>
        </p:nvPicPr>
        <p:blipFill>
          <a:blip r:embed="rId3"/>
          <a:stretch>
            <a:fillRect/>
          </a:stretch>
        </p:blipFill>
        <p:spPr>
          <a:xfrm>
            <a:off x="-2166647" y="-134767"/>
            <a:ext cx="7188796" cy="7188796"/>
          </a:xfrm>
          <a:prstGeom prst="rect">
            <a:avLst/>
          </a:prstGeom>
        </p:spPr>
      </p:pic>
      <p:sp>
        <p:nvSpPr>
          <p:cNvPr id="4" name="Elipse 3">
            <a:extLst>
              <a:ext uri="{FF2B5EF4-FFF2-40B4-BE49-F238E27FC236}">
                <a16:creationId xmlns:a16="http://schemas.microsoft.com/office/drawing/2014/main" id="{5E124868-15BF-5B15-8E69-0C49DF914DC2}"/>
              </a:ext>
            </a:extLst>
          </p:cNvPr>
          <p:cNvSpPr/>
          <p:nvPr/>
        </p:nvSpPr>
        <p:spPr>
          <a:xfrm rot="8858102">
            <a:off x="-2214773" y="-158830"/>
            <a:ext cx="7188796" cy="7188796"/>
          </a:xfrm>
          <a:prstGeom prst="ellipse">
            <a:avLst/>
          </a:prstGeom>
          <a:gradFill>
            <a:gsLst>
              <a:gs pos="36000">
                <a:schemeClr val="bg1">
                  <a:alpha val="94000"/>
                </a:schemeClr>
              </a:gs>
              <a:gs pos="0">
                <a:schemeClr val="bg1">
                  <a:alpha val="60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 name="Imagen 14">
            <a:extLst>
              <a:ext uri="{FF2B5EF4-FFF2-40B4-BE49-F238E27FC236}">
                <a16:creationId xmlns:a16="http://schemas.microsoft.com/office/drawing/2014/main" id="{F82B8DC0-38DA-4E31-A50A-66770ECAB8A4}"/>
              </a:ext>
            </a:extLst>
          </p:cNvPr>
          <p:cNvPicPr>
            <a:picLocks noChangeAspect="1"/>
          </p:cNvPicPr>
          <p:nvPr/>
        </p:nvPicPr>
        <p:blipFill>
          <a:blip r:embed="rId4"/>
          <a:stretch>
            <a:fillRect/>
          </a:stretch>
        </p:blipFill>
        <p:spPr>
          <a:xfrm>
            <a:off x="99808" y="2695544"/>
            <a:ext cx="3040660" cy="1521485"/>
          </a:xfrm>
          <a:prstGeom prst="rect">
            <a:avLst/>
          </a:prstGeom>
        </p:spPr>
      </p:pic>
      <p:sp>
        <p:nvSpPr>
          <p:cNvPr id="6" name="CuadroTexto 5">
            <a:extLst>
              <a:ext uri="{FF2B5EF4-FFF2-40B4-BE49-F238E27FC236}">
                <a16:creationId xmlns:a16="http://schemas.microsoft.com/office/drawing/2014/main" id="{194EECE4-300E-CDDD-9FC3-0CBB34AF8D04}"/>
              </a:ext>
            </a:extLst>
          </p:cNvPr>
          <p:cNvSpPr txBox="1"/>
          <p:nvPr/>
        </p:nvSpPr>
        <p:spPr>
          <a:xfrm>
            <a:off x="5406923" y="1436351"/>
            <a:ext cx="6642043" cy="913070"/>
          </a:xfrm>
          <a:prstGeom prst="rect">
            <a:avLst/>
          </a:prstGeom>
          <a:noFill/>
        </p:spPr>
        <p:txBody>
          <a:bodyPr wrap="square" rtlCol="0">
            <a:spAutoFit/>
          </a:bodyPr>
          <a:lstStyle/>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Examen Nacional Voluntario 2024</a:t>
            </a:r>
          </a:p>
          <a:p>
            <a:pPr marL="0" marR="0" lvl="0" indent="0" algn="r" defTabSz="914400" rtl="0" eaLnBrk="1" fontAlgn="auto" latinLnBrk="0" hangingPunct="1">
              <a:lnSpc>
                <a:spcPts val="32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rgbClr val="009EDB"/>
                </a:solidFill>
                <a:effectLst/>
                <a:uLnTx/>
                <a:uFillTx/>
                <a:latin typeface="Barlow Condensed" panose="00000506000000000000" pitchFamily="2" charset="0"/>
                <a:cs typeface="Arial"/>
                <a:sym typeface="Arial"/>
              </a:rPr>
              <a:t>Agenda 2030</a:t>
            </a:r>
          </a:p>
        </p:txBody>
      </p:sp>
      <p:pic>
        <p:nvPicPr>
          <p:cNvPr id="17" name="Imagen 16">
            <a:extLst>
              <a:ext uri="{FF2B5EF4-FFF2-40B4-BE49-F238E27FC236}">
                <a16:creationId xmlns:a16="http://schemas.microsoft.com/office/drawing/2014/main" id="{9725AB27-E13B-42E6-B801-19AB5D4C4745}"/>
              </a:ext>
            </a:extLst>
          </p:cNvPr>
          <p:cNvPicPr>
            <a:picLocks noChangeAspect="1"/>
          </p:cNvPicPr>
          <p:nvPr/>
        </p:nvPicPr>
        <p:blipFill rotWithShape="1">
          <a:blip r:embed="rId5"/>
          <a:srcRect t="10946" b="21705"/>
          <a:stretch/>
        </p:blipFill>
        <p:spPr>
          <a:xfrm>
            <a:off x="9821187" y="2219394"/>
            <a:ext cx="2131200" cy="646634"/>
          </a:xfrm>
          <a:prstGeom prst="rect">
            <a:avLst/>
          </a:prstGeom>
        </p:spPr>
      </p:pic>
      <p:pic>
        <p:nvPicPr>
          <p:cNvPr id="3" name="Imagen 2">
            <a:extLst>
              <a:ext uri="{FF2B5EF4-FFF2-40B4-BE49-F238E27FC236}">
                <a16:creationId xmlns:a16="http://schemas.microsoft.com/office/drawing/2014/main" id="{71B41D80-144C-F1C7-2E1F-19E7ED4D4BB2}"/>
              </a:ext>
            </a:extLst>
          </p:cNvPr>
          <p:cNvPicPr>
            <a:picLocks noChangeAspect="1"/>
          </p:cNvPicPr>
          <p:nvPr/>
        </p:nvPicPr>
        <p:blipFill>
          <a:blip r:embed="rId6"/>
          <a:stretch>
            <a:fillRect/>
          </a:stretch>
        </p:blipFill>
        <p:spPr>
          <a:xfrm>
            <a:off x="9908576" y="2491693"/>
            <a:ext cx="129560" cy="155472"/>
          </a:xfrm>
          <a:prstGeom prst="rect">
            <a:avLst/>
          </a:prstGeom>
        </p:spPr>
      </p:pic>
      <p:pic>
        <p:nvPicPr>
          <p:cNvPr id="7" name="Imagen 6">
            <a:extLst>
              <a:ext uri="{FF2B5EF4-FFF2-40B4-BE49-F238E27FC236}">
                <a16:creationId xmlns:a16="http://schemas.microsoft.com/office/drawing/2014/main" id="{A71176AC-7357-206B-CAE7-0B003D982787}"/>
              </a:ext>
            </a:extLst>
          </p:cNvPr>
          <p:cNvPicPr>
            <a:picLocks noChangeAspect="1"/>
          </p:cNvPicPr>
          <p:nvPr/>
        </p:nvPicPr>
        <p:blipFill rotWithShape="1">
          <a:blip r:embed="rId7"/>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204359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CC716-8058-F349-77E9-ED20D5C26C75}"/>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EBCBF4F4-ADC9-D78D-D4CF-498E8FD028FD}"/>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4998DA81-8644-78D8-CB73-3D7C1518699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36906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FA347-A770-BE11-EDFF-34FA17C42288}"/>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A2C26A28-D17F-221E-D2A5-CDBEB5B7AA33}"/>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3326C990-48E1-2F49-D709-749D7C54C1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770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2AA2A-38BD-7053-6B32-847949FA96C6}"/>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82B21ACC-241E-0723-36D6-8B565DC788B1}"/>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143DE089-B901-2863-963D-5DCB827D3B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4048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CC716-8058-F349-77E9-ED20D5C26C75}"/>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EBCBF4F4-ADC9-D78D-D4CF-498E8FD028FD}"/>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E8C6C9CC-0CE5-3575-E747-98283E2BC82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6392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DBA01C-E73E-AF7E-42F3-E05842B26C38}"/>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6FC2A911-4D16-912E-E816-0885503D34FC}"/>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B193DCA0-8C0B-E9E9-BAD1-E688F9A3B6E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6958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FA347-A770-BE11-EDFF-34FA17C42288}"/>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A2C26A28-D17F-221E-D2A5-CDBEB5B7AA33}"/>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07812E41-DF6E-3A96-2CF9-77F73FD360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3563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2AA2A-38BD-7053-6B32-847949FA96C6}"/>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82B21ACC-241E-0723-36D6-8B565DC788B1}"/>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95B308E4-378E-7E6A-44ED-F1114BA7D9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1275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CC716-8058-F349-77E9-ED20D5C26C75}"/>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EBCBF4F4-ADC9-D78D-D4CF-498E8FD028FD}"/>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8F24807B-671D-46C9-8B70-5942A07E20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5026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FA347-A770-BE11-EDFF-34FA17C42288}"/>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A2C26A28-D17F-221E-D2A5-CDBEB5B7AA33}"/>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BE307A92-E224-7F70-091F-96A3007C0F4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6021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2AA2A-38BD-7053-6B32-847949FA96C6}"/>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82B21ACC-241E-0723-36D6-8B565DC788B1}"/>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B4DB3A5B-F8E6-C218-5464-98DDCB583CD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9232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Google Shape;62;p14">
            <a:extLst>
              <a:ext uri="{FF2B5EF4-FFF2-40B4-BE49-F238E27FC236}">
                <a16:creationId xmlns:a16="http://schemas.microsoft.com/office/drawing/2014/main" id="{C1763B77-AD29-51F6-8AA6-13A51735B072}"/>
              </a:ext>
            </a:extLst>
          </p:cNvPr>
          <p:cNvSpPr txBox="1"/>
          <p:nvPr/>
        </p:nvSpPr>
        <p:spPr>
          <a:xfrm>
            <a:off x="691474" y="179951"/>
            <a:ext cx="5871886" cy="78479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Principales hitos en la implementación de la Agenda 2030 en Ecuador </a:t>
            </a:r>
            <a:endParaRPr kumimoji="0" lang="es-MX"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Imagen 27">
            <a:extLst>
              <a:ext uri="{FF2B5EF4-FFF2-40B4-BE49-F238E27FC236}">
                <a16:creationId xmlns:a16="http://schemas.microsoft.com/office/drawing/2014/main" id="{65B85B20-E5FA-2FFC-6158-E0B2C4E0EAF4}"/>
              </a:ext>
            </a:extLst>
          </p:cNvPr>
          <p:cNvPicPr>
            <a:picLocks noChangeAspect="1"/>
          </p:cNvPicPr>
          <p:nvPr/>
        </p:nvPicPr>
        <p:blipFill rotWithShape="1">
          <a:blip r:embed="rId3"/>
          <a:srcRect t="10946" b="21705"/>
          <a:stretch/>
        </p:blipFill>
        <p:spPr>
          <a:xfrm>
            <a:off x="5964550" y="-861306"/>
            <a:ext cx="1440000" cy="436915"/>
          </a:xfrm>
          <a:prstGeom prst="rect">
            <a:avLst/>
          </a:prstGeom>
        </p:spPr>
      </p:pic>
      <p:pic>
        <p:nvPicPr>
          <p:cNvPr id="51" name="Imagen 50">
            <a:extLst>
              <a:ext uri="{FF2B5EF4-FFF2-40B4-BE49-F238E27FC236}">
                <a16:creationId xmlns:a16="http://schemas.microsoft.com/office/drawing/2014/main" id="{5C498D9F-DCB0-3827-00DD-A1048ED01C13}"/>
              </a:ext>
            </a:extLst>
          </p:cNvPr>
          <p:cNvPicPr>
            <a:picLocks noChangeAspect="1"/>
          </p:cNvPicPr>
          <p:nvPr/>
        </p:nvPicPr>
        <p:blipFill>
          <a:blip r:embed="rId4">
            <a:clrChange>
              <a:clrFrom>
                <a:srgbClr val="FAFAFA"/>
              </a:clrFrom>
              <a:clrTo>
                <a:srgbClr val="FAFAFA">
                  <a:alpha val="0"/>
                </a:srgbClr>
              </a:clrTo>
            </a:clrChange>
          </a:blip>
          <a:srcRect t="2655"/>
          <a:stretch>
            <a:fillRect/>
          </a:stretch>
        </p:blipFill>
        <p:spPr>
          <a:xfrm>
            <a:off x="17212254" y="216741"/>
            <a:ext cx="1578341" cy="956571"/>
          </a:xfrm>
          <a:custGeom>
            <a:avLst/>
            <a:gdLst>
              <a:gd name="connsiteX0" fmla="*/ 1537276 w 3457575"/>
              <a:gd name="connsiteY0" fmla="*/ 57150 h 2095502"/>
              <a:gd name="connsiteX1" fmla="*/ 1507738 w 3457575"/>
              <a:gd name="connsiteY1" fmla="*/ 106318 h 2095502"/>
              <a:gd name="connsiteX2" fmla="*/ 1497877 w 3457575"/>
              <a:gd name="connsiteY2" fmla="*/ 120189 h 2095502"/>
              <a:gd name="connsiteX3" fmla="*/ 2508826 w 3457575"/>
              <a:gd name="connsiteY3" fmla="*/ 0 h 2095502"/>
              <a:gd name="connsiteX4" fmla="*/ 2604076 w 3457575"/>
              <a:gd name="connsiteY4" fmla="*/ 9525 h 2095502"/>
              <a:gd name="connsiteX5" fmla="*/ 2699326 w 3457575"/>
              <a:gd name="connsiteY5" fmla="*/ 38100 h 2095502"/>
              <a:gd name="connsiteX6" fmla="*/ 2956501 w 3457575"/>
              <a:gd name="connsiteY6" fmla="*/ 171450 h 2095502"/>
              <a:gd name="connsiteX7" fmla="*/ 3147001 w 3457575"/>
              <a:gd name="connsiteY7" fmla="*/ 381000 h 2095502"/>
              <a:gd name="connsiteX8" fmla="*/ 3436908 w 3457575"/>
              <a:gd name="connsiteY8" fmla="*/ 687511 h 2095502"/>
              <a:gd name="connsiteX9" fmla="*/ 3457575 w 3457575"/>
              <a:gd name="connsiteY9" fmla="*/ 712374 h 2095502"/>
              <a:gd name="connsiteX10" fmla="*/ 3457575 w 3457575"/>
              <a:gd name="connsiteY10" fmla="*/ 2095502 h 2095502"/>
              <a:gd name="connsiteX11" fmla="*/ 94673 w 3457575"/>
              <a:gd name="connsiteY11" fmla="*/ 2095502 h 2095502"/>
              <a:gd name="connsiteX12" fmla="*/ 83433 w 3457575"/>
              <a:gd name="connsiteY12" fmla="*/ 2080210 h 2095502"/>
              <a:gd name="connsiteX13" fmla="*/ 32326 w 3457575"/>
              <a:gd name="connsiteY13" fmla="*/ 2000250 h 2095502"/>
              <a:gd name="connsiteX14" fmla="*/ 0 w 3457575"/>
              <a:gd name="connsiteY14" fmla="*/ 1950836 h 2095502"/>
              <a:gd name="connsiteX15" fmla="*/ 0 w 3457575"/>
              <a:gd name="connsiteY15" fmla="*/ 1319746 h 2095502"/>
              <a:gd name="connsiteX16" fmla="*/ 32923 w 3457575"/>
              <a:gd name="connsiteY16" fmla="*/ 1290147 h 2095502"/>
              <a:gd name="connsiteX17" fmla="*/ 184726 w 3457575"/>
              <a:gd name="connsiteY17" fmla="*/ 1190625 h 2095502"/>
              <a:gd name="connsiteX18" fmla="*/ 270451 w 3457575"/>
              <a:gd name="connsiteY18" fmla="*/ 1123950 h 2095502"/>
              <a:gd name="connsiteX19" fmla="*/ 356176 w 3457575"/>
              <a:gd name="connsiteY19" fmla="*/ 1076325 h 2095502"/>
              <a:gd name="connsiteX20" fmla="*/ 460951 w 3457575"/>
              <a:gd name="connsiteY20" fmla="*/ 1009650 h 2095502"/>
              <a:gd name="connsiteX21" fmla="*/ 537151 w 3457575"/>
              <a:gd name="connsiteY21" fmla="*/ 952500 h 2095502"/>
              <a:gd name="connsiteX22" fmla="*/ 584776 w 3457575"/>
              <a:gd name="connsiteY22" fmla="*/ 923925 h 2095502"/>
              <a:gd name="connsiteX23" fmla="*/ 641926 w 3457575"/>
              <a:gd name="connsiteY23" fmla="*/ 885825 h 2095502"/>
              <a:gd name="connsiteX24" fmla="*/ 727651 w 3457575"/>
              <a:gd name="connsiteY24" fmla="*/ 838200 h 2095502"/>
              <a:gd name="connsiteX25" fmla="*/ 756226 w 3457575"/>
              <a:gd name="connsiteY25" fmla="*/ 828675 h 2095502"/>
              <a:gd name="connsiteX26" fmla="*/ 822901 w 3457575"/>
              <a:gd name="connsiteY26" fmla="*/ 790575 h 2095502"/>
              <a:gd name="connsiteX27" fmla="*/ 937201 w 3457575"/>
              <a:gd name="connsiteY27" fmla="*/ 723900 h 2095502"/>
              <a:gd name="connsiteX28" fmla="*/ 956251 w 3457575"/>
              <a:gd name="connsiteY28" fmla="*/ 685800 h 2095502"/>
              <a:gd name="connsiteX29" fmla="*/ 1032451 w 3457575"/>
              <a:gd name="connsiteY29" fmla="*/ 609600 h 2095502"/>
              <a:gd name="connsiteX30" fmla="*/ 1061026 w 3457575"/>
              <a:gd name="connsiteY30" fmla="*/ 552450 h 2095502"/>
              <a:gd name="connsiteX31" fmla="*/ 1080076 w 3457575"/>
              <a:gd name="connsiteY31" fmla="*/ 523875 h 2095502"/>
              <a:gd name="connsiteX32" fmla="*/ 1146751 w 3457575"/>
              <a:gd name="connsiteY32" fmla="*/ 457200 h 2095502"/>
              <a:gd name="connsiteX33" fmla="*/ 1203901 w 3457575"/>
              <a:gd name="connsiteY33" fmla="*/ 400050 h 2095502"/>
              <a:gd name="connsiteX34" fmla="*/ 1251526 w 3457575"/>
              <a:gd name="connsiteY34" fmla="*/ 361950 h 2095502"/>
              <a:gd name="connsiteX35" fmla="*/ 1270576 w 3457575"/>
              <a:gd name="connsiteY35" fmla="*/ 333375 h 2095502"/>
              <a:gd name="connsiteX36" fmla="*/ 1308676 w 3457575"/>
              <a:gd name="connsiteY36" fmla="*/ 285750 h 2095502"/>
              <a:gd name="connsiteX37" fmla="*/ 1384876 w 3457575"/>
              <a:gd name="connsiteY37" fmla="*/ 228600 h 2095502"/>
              <a:gd name="connsiteX38" fmla="*/ 1480880 w 3457575"/>
              <a:gd name="connsiteY38" fmla="*/ 144097 h 2095502"/>
              <a:gd name="connsiteX39" fmla="*/ 1497877 w 3457575"/>
              <a:gd name="connsiteY39" fmla="*/ 120189 h 2095502"/>
              <a:gd name="connsiteX40" fmla="*/ 1489651 w 3457575"/>
              <a:gd name="connsiteY40" fmla="*/ 133350 h 2095502"/>
              <a:gd name="connsiteX41" fmla="*/ 1518226 w 3457575"/>
              <a:gd name="connsiteY41" fmla="*/ 114300 h 2095502"/>
              <a:gd name="connsiteX42" fmla="*/ 1565851 w 3457575"/>
              <a:gd name="connsiteY42" fmla="*/ 95250 h 2095502"/>
              <a:gd name="connsiteX43" fmla="*/ 1613476 w 3457575"/>
              <a:gd name="connsiteY43" fmla="*/ 57150 h 2095502"/>
              <a:gd name="connsiteX44" fmla="*/ 1746826 w 3457575"/>
              <a:gd name="connsiteY44" fmla="*/ 28575 h 209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57575" h="2095502">
                <a:moveTo>
                  <a:pt x="1537276" y="57150"/>
                </a:moveTo>
                <a:cubicBezTo>
                  <a:pt x="1525585" y="76635"/>
                  <a:pt x="1516438" y="92426"/>
                  <a:pt x="1507738" y="106318"/>
                </a:cubicBezTo>
                <a:lnTo>
                  <a:pt x="1497877" y="120189"/>
                </a:lnTo>
                <a:close/>
                <a:moveTo>
                  <a:pt x="2508826" y="0"/>
                </a:moveTo>
                <a:cubicBezTo>
                  <a:pt x="2540576" y="3175"/>
                  <a:pt x="2572787" y="3267"/>
                  <a:pt x="2604076" y="9525"/>
                </a:cubicBezTo>
                <a:cubicBezTo>
                  <a:pt x="2636580" y="16026"/>
                  <a:pt x="2668137" y="26872"/>
                  <a:pt x="2699326" y="38100"/>
                </a:cubicBezTo>
                <a:cubicBezTo>
                  <a:pt x="2810382" y="78080"/>
                  <a:pt x="2865882" y="97307"/>
                  <a:pt x="2956501" y="171450"/>
                </a:cubicBezTo>
                <a:cubicBezTo>
                  <a:pt x="3043746" y="242833"/>
                  <a:pt x="3070582" y="297303"/>
                  <a:pt x="3147001" y="381000"/>
                </a:cubicBezTo>
                <a:cubicBezTo>
                  <a:pt x="3275219" y="521429"/>
                  <a:pt x="3357693" y="596561"/>
                  <a:pt x="3436908" y="687511"/>
                </a:cubicBezTo>
                <a:lnTo>
                  <a:pt x="3457575" y="712374"/>
                </a:lnTo>
                <a:lnTo>
                  <a:pt x="3457575" y="2095502"/>
                </a:lnTo>
                <a:lnTo>
                  <a:pt x="94673" y="2095502"/>
                </a:lnTo>
                <a:lnTo>
                  <a:pt x="83433" y="2080210"/>
                </a:lnTo>
                <a:cubicBezTo>
                  <a:pt x="67799" y="2056612"/>
                  <a:pt x="51455" y="2030309"/>
                  <a:pt x="32326" y="2000250"/>
                </a:cubicBezTo>
                <a:lnTo>
                  <a:pt x="0" y="1950836"/>
                </a:lnTo>
                <a:lnTo>
                  <a:pt x="0" y="1319746"/>
                </a:lnTo>
                <a:lnTo>
                  <a:pt x="32923" y="1290147"/>
                </a:lnTo>
                <a:cubicBezTo>
                  <a:pt x="77045" y="1255331"/>
                  <a:pt x="113564" y="1240130"/>
                  <a:pt x="184726" y="1190625"/>
                </a:cubicBezTo>
                <a:cubicBezTo>
                  <a:pt x="214443" y="1169952"/>
                  <a:pt x="240330" y="1144030"/>
                  <a:pt x="270451" y="1123950"/>
                </a:cubicBezTo>
                <a:cubicBezTo>
                  <a:pt x="297650" y="1105818"/>
                  <a:pt x="328146" y="1093143"/>
                  <a:pt x="356176" y="1076325"/>
                </a:cubicBezTo>
                <a:cubicBezTo>
                  <a:pt x="391674" y="1055026"/>
                  <a:pt x="426786" y="1033026"/>
                  <a:pt x="460951" y="1009650"/>
                </a:cubicBezTo>
                <a:cubicBezTo>
                  <a:pt x="487155" y="991721"/>
                  <a:pt x="511751" y="971550"/>
                  <a:pt x="537151" y="952500"/>
                </a:cubicBezTo>
                <a:cubicBezTo>
                  <a:pt x="551962" y="941392"/>
                  <a:pt x="569157" y="933864"/>
                  <a:pt x="584776" y="923925"/>
                </a:cubicBezTo>
                <a:cubicBezTo>
                  <a:pt x="604092" y="911633"/>
                  <a:pt x="622610" y="898117"/>
                  <a:pt x="641926" y="885825"/>
                </a:cubicBezTo>
                <a:cubicBezTo>
                  <a:pt x="666764" y="870019"/>
                  <a:pt x="699808" y="850133"/>
                  <a:pt x="727651" y="838200"/>
                </a:cubicBezTo>
                <a:cubicBezTo>
                  <a:pt x="736879" y="834245"/>
                  <a:pt x="746998" y="832630"/>
                  <a:pt x="756226" y="828675"/>
                </a:cubicBezTo>
                <a:cubicBezTo>
                  <a:pt x="790063" y="814173"/>
                  <a:pt x="794203" y="809707"/>
                  <a:pt x="822901" y="790575"/>
                </a:cubicBezTo>
                <a:cubicBezTo>
                  <a:pt x="879891" y="776327"/>
                  <a:pt x="879419" y="781682"/>
                  <a:pt x="937201" y="723900"/>
                </a:cubicBezTo>
                <a:cubicBezTo>
                  <a:pt x="947241" y="713860"/>
                  <a:pt x="949901" y="698500"/>
                  <a:pt x="956251" y="685800"/>
                </a:cubicBezTo>
                <a:cubicBezTo>
                  <a:pt x="972315" y="653671"/>
                  <a:pt x="1010258" y="637845"/>
                  <a:pt x="1032451" y="609600"/>
                </a:cubicBezTo>
                <a:cubicBezTo>
                  <a:pt x="1045610" y="592853"/>
                  <a:pt x="1050683" y="571068"/>
                  <a:pt x="1061026" y="552450"/>
                </a:cubicBezTo>
                <a:cubicBezTo>
                  <a:pt x="1066585" y="542443"/>
                  <a:pt x="1073207" y="533033"/>
                  <a:pt x="1080076" y="523875"/>
                </a:cubicBezTo>
                <a:cubicBezTo>
                  <a:pt x="1157236" y="420995"/>
                  <a:pt x="1083293" y="513607"/>
                  <a:pt x="1146751" y="457200"/>
                </a:cubicBezTo>
                <a:cubicBezTo>
                  <a:pt x="1166887" y="439302"/>
                  <a:pt x="1183966" y="418172"/>
                  <a:pt x="1203901" y="400050"/>
                </a:cubicBezTo>
                <a:cubicBezTo>
                  <a:pt x="1218944" y="386375"/>
                  <a:pt x="1237151" y="376325"/>
                  <a:pt x="1251526" y="361950"/>
                </a:cubicBezTo>
                <a:cubicBezTo>
                  <a:pt x="1259621" y="353855"/>
                  <a:pt x="1263707" y="342533"/>
                  <a:pt x="1270576" y="333375"/>
                </a:cubicBezTo>
                <a:cubicBezTo>
                  <a:pt x="1282774" y="317111"/>
                  <a:pt x="1293690" y="299487"/>
                  <a:pt x="1308676" y="285750"/>
                </a:cubicBezTo>
                <a:cubicBezTo>
                  <a:pt x="1332081" y="264296"/>
                  <a:pt x="1359476" y="247650"/>
                  <a:pt x="1384876" y="228600"/>
                </a:cubicBezTo>
                <a:cubicBezTo>
                  <a:pt x="1434664" y="191260"/>
                  <a:pt x="1461073" y="167882"/>
                  <a:pt x="1480880" y="144097"/>
                </a:cubicBezTo>
                <a:lnTo>
                  <a:pt x="1497877" y="120189"/>
                </a:lnTo>
                <a:lnTo>
                  <a:pt x="1489651" y="133350"/>
                </a:lnTo>
                <a:cubicBezTo>
                  <a:pt x="1499176" y="127000"/>
                  <a:pt x="1507987" y="119420"/>
                  <a:pt x="1518226" y="114300"/>
                </a:cubicBezTo>
                <a:cubicBezTo>
                  <a:pt x="1533519" y="106654"/>
                  <a:pt x="1551190" y="104047"/>
                  <a:pt x="1565851" y="95250"/>
                </a:cubicBezTo>
                <a:cubicBezTo>
                  <a:pt x="1583284" y="84790"/>
                  <a:pt x="1597601" y="69850"/>
                  <a:pt x="1613476" y="57150"/>
                </a:cubicBezTo>
                <a:cubicBezTo>
                  <a:pt x="1674074" y="36951"/>
                  <a:pt x="1677262" y="31737"/>
                  <a:pt x="1746826" y="28575"/>
                </a:cubicBezTo>
                <a:close/>
              </a:path>
            </a:pathLst>
          </a:custGeom>
        </p:spPr>
      </p:pic>
      <p:sp>
        <p:nvSpPr>
          <p:cNvPr id="52" name="CuadroTexto 51">
            <a:extLst>
              <a:ext uri="{FF2B5EF4-FFF2-40B4-BE49-F238E27FC236}">
                <a16:creationId xmlns:a16="http://schemas.microsoft.com/office/drawing/2014/main" id="{625DCF9B-98B0-051D-385E-3FBC85706895}"/>
              </a:ext>
            </a:extLst>
          </p:cNvPr>
          <p:cNvSpPr txBox="1"/>
          <p:nvPr/>
        </p:nvSpPr>
        <p:spPr>
          <a:xfrm>
            <a:off x="17369020" y="1263071"/>
            <a:ext cx="1961056" cy="71006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Enero 2020</a:t>
            </a:r>
            <a:endParaRPr kumimoji="0" lang="es-EC" sz="16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Asamblea Nacional aprueba ficha de verificación ODS iniciativas legislativas</a:t>
            </a:r>
            <a:endPar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sp>
        <p:nvSpPr>
          <p:cNvPr id="101" name="CuadroTexto 100">
            <a:extLst>
              <a:ext uri="{FF2B5EF4-FFF2-40B4-BE49-F238E27FC236}">
                <a16:creationId xmlns:a16="http://schemas.microsoft.com/office/drawing/2014/main" id="{9C06DC12-E549-1AEB-01C7-9557E8210A88}"/>
              </a:ext>
            </a:extLst>
          </p:cNvPr>
          <p:cNvSpPr txBox="1"/>
          <p:nvPr/>
        </p:nvSpPr>
        <p:spPr>
          <a:xfrm>
            <a:off x="22542361" y="1199373"/>
            <a:ext cx="1656085" cy="402290"/>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Septiembre 2023</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SDG </a:t>
            </a:r>
            <a:r>
              <a:rPr kumimoji="0" lang="es-EC" sz="1200" b="0" i="0" u="none" strike="noStrike" kern="0" cap="none" spc="0" normalizeH="0" baseline="0" noProof="0" dirty="0" err="1">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Insights</a:t>
            </a:r>
            <a:r>
              <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 </a:t>
            </a:r>
            <a:r>
              <a:rPr kumimoji="0" lang="es-EC" sz="1200" b="0" i="0" u="none" strike="noStrike" kern="0" cap="none" spc="0" normalizeH="0" baseline="0" noProof="0" dirty="0" err="1">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Report</a:t>
            </a:r>
            <a:endPar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grpSp>
        <p:nvGrpSpPr>
          <p:cNvPr id="104" name="Grupo 103">
            <a:extLst>
              <a:ext uri="{FF2B5EF4-FFF2-40B4-BE49-F238E27FC236}">
                <a16:creationId xmlns:a16="http://schemas.microsoft.com/office/drawing/2014/main" id="{1A9B181D-A284-F5B3-3494-6720C150041A}"/>
              </a:ext>
            </a:extLst>
          </p:cNvPr>
          <p:cNvGrpSpPr/>
          <p:nvPr/>
        </p:nvGrpSpPr>
        <p:grpSpPr>
          <a:xfrm>
            <a:off x="22569438" y="489256"/>
            <a:ext cx="678361" cy="622237"/>
            <a:chOff x="3887499" y="-1268923"/>
            <a:chExt cx="930432" cy="853453"/>
          </a:xfrm>
        </p:grpSpPr>
        <p:sp>
          <p:nvSpPr>
            <p:cNvPr id="105" name="Elipse 104">
              <a:extLst>
                <a:ext uri="{FF2B5EF4-FFF2-40B4-BE49-F238E27FC236}">
                  <a16:creationId xmlns:a16="http://schemas.microsoft.com/office/drawing/2014/main" id="{70CE45C3-7756-3030-00DF-C44AFDA2AA70}"/>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Elipse 105">
              <a:extLst>
                <a:ext uri="{FF2B5EF4-FFF2-40B4-BE49-F238E27FC236}">
                  <a16:creationId xmlns:a16="http://schemas.microsoft.com/office/drawing/2014/main" id="{2156811E-4494-13FF-CD61-1AD610D8AC9C}"/>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8" name="Gráfico 107" descr="Marca">
              <a:extLst>
                <a:ext uri="{FF2B5EF4-FFF2-40B4-BE49-F238E27FC236}">
                  <a16:creationId xmlns:a16="http://schemas.microsoft.com/office/drawing/2014/main" id="{96727D79-3FB2-9629-5AA3-BC3876D2D5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109" name="Elipse 108">
              <a:extLst>
                <a:ext uri="{FF2B5EF4-FFF2-40B4-BE49-F238E27FC236}">
                  <a16:creationId xmlns:a16="http://schemas.microsoft.com/office/drawing/2014/main" id="{7DA8CBB9-5B59-2098-30FD-7D756AB61A2B}"/>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3" name="Grupo 82">
            <a:extLst>
              <a:ext uri="{FF2B5EF4-FFF2-40B4-BE49-F238E27FC236}">
                <a16:creationId xmlns:a16="http://schemas.microsoft.com/office/drawing/2014/main" id="{43263E52-E3FC-A9F7-2DEA-25B4F274A907}"/>
              </a:ext>
            </a:extLst>
          </p:cNvPr>
          <p:cNvGrpSpPr/>
          <p:nvPr/>
        </p:nvGrpSpPr>
        <p:grpSpPr>
          <a:xfrm>
            <a:off x="2469810" y="759081"/>
            <a:ext cx="21300500" cy="5898864"/>
            <a:chOff x="2469810" y="759081"/>
            <a:chExt cx="21300500" cy="5898864"/>
          </a:xfrm>
        </p:grpSpPr>
        <p:cxnSp>
          <p:nvCxnSpPr>
            <p:cNvPr id="5" name="Conector recto 4">
              <a:extLst>
                <a:ext uri="{FF2B5EF4-FFF2-40B4-BE49-F238E27FC236}">
                  <a16:creationId xmlns:a16="http://schemas.microsoft.com/office/drawing/2014/main" id="{91403E96-6A50-0DF2-B488-8F0525034AFB}"/>
                </a:ext>
              </a:extLst>
            </p:cNvPr>
            <p:cNvCxnSpPr>
              <a:cxnSpLocks/>
              <a:stCxn id="32" idx="2"/>
            </p:cNvCxnSpPr>
            <p:nvPr/>
          </p:nvCxnSpPr>
          <p:spPr>
            <a:xfrm flipV="1">
              <a:off x="3843846" y="2659426"/>
              <a:ext cx="3839452" cy="1970827"/>
            </a:xfrm>
            <a:prstGeom prst="line">
              <a:avLst/>
            </a:prstGeom>
            <a:ln w="317500" cap="rnd">
              <a:gradFill flip="none" rotWithShape="1">
                <a:gsLst>
                  <a:gs pos="13000">
                    <a:srgbClr val="0E4A9E"/>
                  </a:gs>
                  <a:gs pos="51000">
                    <a:schemeClr val="accent1">
                      <a:lumMod val="45000"/>
                      <a:lumOff val="55000"/>
                    </a:schemeClr>
                  </a:gs>
                  <a:gs pos="87000">
                    <a:srgbClr val="3C8AC9"/>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9" name="Arco 28">
              <a:extLst>
                <a:ext uri="{FF2B5EF4-FFF2-40B4-BE49-F238E27FC236}">
                  <a16:creationId xmlns:a16="http://schemas.microsoft.com/office/drawing/2014/main" id="{6A436FD2-87FB-1D14-5DD4-2861DA332ACD}"/>
                </a:ext>
              </a:extLst>
            </p:cNvPr>
            <p:cNvSpPr/>
            <p:nvPr/>
          </p:nvSpPr>
          <p:spPr>
            <a:xfrm rot="20090725">
              <a:off x="6356470" y="930555"/>
              <a:ext cx="1947276" cy="1815395"/>
            </a:xfrm>
            <a:prstGeom prst="arc">
              <a:avLst>
                <a:gd name="adj1" fmla="val 16200000"/>
                <a:gd name="adj2" fmla="val 5411776"/>
              </a:avLst>
            </a:prstGeom>
            <a:ln w="317500" cap="rnd">
              <a:gradFill flip="none" rotWithShape="1">
                <a:gsLst>
                  <a:gs pos="22000">
                    <a:srgbClr val="3C8AC9"/>
                  </a:gs>
                  <a:gs pos="52000">
                    <a:schemeClr val="accent1">
                      <a:lumMod val="45000"/>
                      <a:lumOff val="55000"/>
                    </a:schemeClr>
                  </a:gs>
                  <a:gs pos="74000">
                    <a:schemeClr val="accent1">
                      <a:lumMod val="45000"/>
                      <a:lumOff val="55000"/>
                    </a:schemeClr>
                  </a:gs>
                  <a:gs pos="100000">
                    <a:schemeClr val="accent1">
                      <a:lumMod val="30000"/>
                      <a:lumOff val="7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31" name="Conector recto 30">
              <a:extLst>
                <a:ext uri="{FF2B5EF4-FFF2-40B4-BE49-F238E27FC236}">
                  <a16:creationId xmlns:a16="http://schemas.microsoft.com/office/drawing/2014/main" id="{351794FA-05A6-B767-C34E-812431DE15DB}"/>
                </a:ext>
              </a:extLst>
            </p:cNvPr>
            <p:cNvCxnSpPr>
              <a:cxnSpLocks/>
              <a:stCxn id="32" idx="0"/>
            </p:cNvCxnSpPr>
            <p:nvPr/>
          </p:nvCxnSpPr>
          <p:spPr>
            <a:xfrm flipV="1">
              <a:off x="4713684" y="816629"/>
              <a:ext cx="11211223" cy="5725743"/>
            </a:xfrm>
            <a:prstGeom prst="line">
              <a:avLst/>
            </a:prstGeom>
            <a:ln w="317500" cap="rnd">
              <a:gradFill flip="none" rotWithShape="1">
                <a:gsLst>
                  <a:gs pos="100000">
                    <a:srgbClr val="2C1C68"/>
                  </a:gs>
                  <a:gs pos="50000">
                    <a:schemeClr val="accent1">
                      <a:lumMod val="45000"/>
                      <a:lumOff val="55000"/>
                    </a:schemeClr>
                  </a:gs>
                  <a:gs pos="8000">
                    <a:srgbClr val="6B55A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Arco 31">
              <a:extLst>
                <a:ext uri="{FF2B5EF4-FFF2-40B4-BE49-F238E27FC236}">
                  <a16:creationId xmlns:a16="http://schemas.microsoft.com/office/drawing/2014/main" id="{A884687A-1DDA-141D-3755-E9A33D08B765}"/>
                </a:ext>
              </a:extLst>
            </p:cNvPr>
            <p:cNvSpPr/>
            <p:nvPr/>
          </p:nvSpPr>
          <p:spPr>
            <a:xfrm rot="9472040">
              <a:off x="3315097" y="4554091"/>
              <a:ext cx="1843449" cy="2103854"/>
            </a:xfrm>
            <a:prstGeom prst="arc">
              <a:avLst>
                <a:gd name="adj1" fmla="val 15908643"/>
                <a:gd name="adj2" fmla="val 5411776"/>
              </a:avLst>
            </a:prstGeom>
            <a:ln w="317500" cap="rnd">
              <a:gradFill flip="none" rotWithShape="1">
                <a:gsLst>
                  <a:gs pos="19000">
                    <a:srgbClr val="0E4A9E"/>
                  </a:gs>
                  <a:gs pos="100000">
                    <a:srgbClr val="6B55A3"/>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6" name="Conector recto 5">
              <a:extLst>
                <a:ext uri="{FF2B5EF4-FFF2-40B4-BE49-F238E27FC236}">
                  <a16:creationId xmlns:a16="http://schemas.microsoft.com/office/drawing/2014/main" id="{495AA74A-997B-8B1D-0DA9-E35F79468DBB}"/>
                </a:ext>
              </a:extLst>
            </p:cNvPr>
            <p:cNvCxnSpPr>
              <a:cxnSpLocks/>
            </p:cNvCxnSpPr>
            <p:nvPr/>
          </p:nvCxnSpPr>
          <p:spPr>
            <a:xfrm flipV="1">
              <a:off x="2469810" y="1041998"/>
              <a:ext cx="4413465" cy="2248773"/>
            </a:xfrm>
            <a:prstGeom prst="line">
              <a:avLst/>
            </a:prstGeom>
            <a:ln w="317500" cap="rnd">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Arco 16">
              <a:extLst>
                <a:ext uri="{FF2B5EF4-FFF2-40B4-BE49-F238E27FC236}">
                  <a16:creationId xmlns:a16="http://schemas.microsoft.com/office/drawing/2014/main" id="{AC401DF1-C6AE-A3EB-097B-9DFB7570DFF0}"/>
                </a:ext>
              </a:extLst>
            </p:cNvPr>
            <p:cNvSpPr/>
            <p:nvPr/>
          </p:nvSpPr>
          <p:spPr>
            <a:xfrm rot="20090725">
              <a:off x="15295142" y="759081"/>
              <a:ext cx="1947276" cy="1815395"/>
            </a:xfrm>
            <a:prstGeom prst="arc">
              <a:avLst>
                <a:gd name="adj1" fmla="val 16200000"/>
                <a:gd name="adj2" fmla="val 5411776"/>
              </a:avLst>
            </a:prstGeom>
            <a:ln w="317500" cap="rnd">
              <a:gradFill flip="none" rotWithShape="1">
                <a:gsLst>
                  <a:gs pos="26000">
                    <a:srgbClr val="704E9A"/>
                  </a:gs>
                  <a:gs pos="52000">
                    <a:schemeClr val="accent1">
                      <a:lumMod val="45000"/>
                      <a:lumOff val="55000"/>
                    </a:schemeClr>
                  </a:gs>
                  <a:gs pos="93000">
                    <a:srgbClr val="2C1C68"/>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18" name="Conector recto 17">
              <a:extLst>
                <a:ext uri="{FF2B5EF4-FFF2-40B4-BE49-F238E27FC236}">
                  <a16:creationId xmlns:a16="http://schemas.microsoft.com/office/drawing/2014/main" id="{E8CE0B39-474B-B6D4-6EF3-F2BBB7766FEC}"/>
                </a:ext>
              </a:extLst>
            </p:cNvPr>
            <p:cNvCxnSpPr>
              <a:cxnSpLocks/>
            </p:cNvCxnSpPr>
            <p:nvPr/>
          </p:nvCxnSpPr>
          <p:spPr>
            <a:xfrm flipV="1">
              <a:off x="12940704" y="2517164"/>
              <a:ext cx="3648013" cy="1858756"/>
            </a:xfrm>
            <a:prstGeom prst="line">
              <a:avLst/>
            </a:prstGeom>
            <a:ln w="317500" cap="rnd">
              <a:gradFill flip="none" rotWithShape="1">
                <a:gsLst>
                  <a:gs pos="14000">
                    <a:srgbClr val="178A84"/>
                  </a:gs>
                  <a:gs pos="61000">
                    <a:schemeClr val="accent1">
                      <a:lumMod val="45000"/>
                      <a:lumOff val="55000"/>
                    </a:schemeClr>
                  </a:gs>
                  <a:gs pos="85000">
                    <a:srgbClr val="6B55A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B8BA365A-5E44-D310-0388-F02F4E587BAB}"/>
                </a:ext>
              </a:extLst>
            </p:cNvPr>
            <p:cNvCxnSpPr>
              <a:cxnSpLocks/>
              <a:stCxn id="20" idx="0"/>
            </p:cNvCxnSpPr>
            <p:nvPr/>
          </p:nvCxnSpPr>
          <p:spPr>
            <a:xfrm flipV="1">
              <a:off x="13969492" y="1883907"/>
              <a:ext cx="8493326" cy="4337671"/>
            </a:xfrm>
            <a:prstGeom prst="line">
              <a:avLst/>
            </a:prstGeom>
            <a:ln w="317500" cap="rnd">
              <a:gradFill flip="none" rotWithShape="1">
                <a:gsLst>
                  <a:gs pos="100000">
                    <a:srgbClr val="3C8AC9"/>
                  </a:gs>
                  <a:gs pos="50000">
                    <a:schemeClr val="accent1">
                      <a:lumMod val="45000"/>
                      <a:lumOff val="55000"/>
                    </a:schemeClr>
                  </a:gs>
                  <a:gs pos="8000">
                    <a:srgbClr val="024A4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 name="Arco 19">
              <a:extLst>
                <a:ext uri="{FF2B5EF4-FFF2-40B4-BE49-F238E27FC236}">
                  <a16:creationId xmlns:a16="http://schemas.microsoft.com/office/drawing/2014/main" id="{559B9E53-83AC-7C8C-7A3A-8F8A745F076C}"/>
                </a:ext>
              </a:extLst>
            </p:cNvPr>
            <p:cNvSpPr/>
            <p:nvPr/>
          </p:nvSpPr>
          <p:spPr>
            <a:xfrm rot="9472040">
              <a:off x="12570905" y="4233297"/>
              <a:ext cx="1843449" cy="2103854"/>
            </a:xfrm>
            <a:prstGeom prst="arc">
              <a:avLst>
                <a:gd name="adj1" fmla="val 15908643"/>
                <a:gd name="adj2" fmla="val 5411776"/>
              </a:avLst>
            </a:prstGeom>
            <a:ln w="317500" cap="rnd">
              <a:gradFill flip="none" rotWithShape="1">
                <a:gsLst>
                  <a:gs pos="19000">
                    <a:srgbClr val="038783"/>
                  </a:gs>
                  <a:gs pos="100000">
                    <a:srgbClr val="024A44"/>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22" name="Conector recto 21">
              <a:extLst>
                <a:ext uri="{FF2B5EF4-FFF2-40B4-BE49-F238E27FC236}">
                  <a16:creationId xmlns:a16="http://schemas.microsoft.com/office/drawing/2014/main" id="{71B5F537-6DD5-7E15-94D9-20BF81A0756A}"/>
                </a:ext>
              </a:extLst>
            </p:cNvPr>
            <p:cNvCxnSpPr>
              <a:cxnSpLocks/>
            </p:cNvCxnSpPr>
            <p:nvPr/>
          </p:nvCxnSpPr>
          <p:spPr>
            <a:xfrm flipV="1">
              <a:off x="19151460" y="3557181"/>
              <a:ext cx="3998402" cy="2037288"/>
            </a:xfrm>
            <a:prstGeom prst="line">
              <a:avLst/>
            </a:prstGeom>
            <a:ln w="317500" cap="rnd">
              <a:gradFill flip="none" rotWithShape="1">
                <a:gsLst>
                  <a:gs pos="0">
                    <a:schemeClr val="accent1">
                      <a:lumMod val="5000"/>
                      <a:lumOff val="95000"/>
                    </a:schemeClr>
                  </a:gs>
                  <a:gs pos="41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Arco 22">
              <a:extLst>
                <a:ext uri="{FF2B5EF4-FFF2-40B4-BE49-F238E27FC236}">
                  <a16:creationId xmlns:a16="http://schemas.microsoft.com/office/drawing/2014/main" id="{994D2178-F2D6-7150-26BA-404AFB8977A9}"/>
                </a:ext>
              </a:extLst>
            </p:cNvPr>
            <p:cNvSpPr/>
            <p:nvPr/>
          </p:nvSpPr>
          <p:spPr>
            <a:xfrm rot="20090725">
              <a:off x="21823034" y="1828310"/>
              <a:ext cx="1947276" cy="1815395"/>
            </a:xfrm>
            <a:prstGeom prst="arc">
              <a:avLst>
                <a:gd name="adj1" fmla="val 16200000"/>
                <a:gd name="adj2" fmla="val 5411776"/>
              </a:avLst>
            </a:prstGeom>
            <a:ln w="317500" cap="rnd">
              <a:gradFill flip="none" rotWithShape="1">
                <a:gsLst>
                  <a:gs pos="81000">
                    <a:srgbClr val="3C8AC9"/>
                  </a:gs>
                  <a:gs pos="52000">
                    <a:schemeClr val="accent1">
                      <a:lumMod val="45000"/>
                      <a:lumOff val="55000"/>
                    </a:schemeClr>
                  </a:gs>
                  <a:gs pos="0">
                    <a:schemeClr val="accent1">
                      <a:lumMod val="30000"/>
                      <a:lumOff val="7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grpSp>
      <p:pic>
        <p:nvPicPr>
          <p:cNvPr id="25" name="Imagen 24">
            <a:extLst>
              <a:ext uri="{FF2B5EF4-FFF2-40B4-BE49-F238E27FC236}">
                <a16:creationId xmlns:a16="http://schemas.microsoft.com/office/drawing/2014/main" id="{9879C0D5-AB78-0CA1-AAA0-2EF51D27B226}"/>
              </a:ext>
            </a:extLst>
          </p:cNvPr>
          <p:cNvPicPr>
            <a:picLocks noChangeAspect="1"/>
          </p:cNvPicPr>
          <p:nvPr/>
        </p:nvPicPr>
        <p:blipFill rotWithShape="1">
          <a:blip r:embed="rId7">
            <a:clrChange>
              <a:clrFrom>
                <a:srgbClr val="E5E6E8"/>
              </a:clrFrom>
              <a:clrTo>
                <a:srgbClr val="E5E6E8">
                  <a:alpha val="0"/>
                </a:srgbClr>
              </a:clrTo>
            </a:clrChange>
          </a:blip>
          <a:srcRect l="3201" t="7600" r="61888" b="7784"/>
          <a:stretch/>
        </p:blipFill>
        <p:spPr>
          <a:xfrm>
            <a:off x="8389032" y="-2770093"/>
            <a:ext cx="2022955" cy="2022955"/>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pic>
        <p:nvPicPr>
          <p:cNvPr id="26" name="Imagen 25">
            <a:extLst>
              <a:ext uri="{FF2B5EF4-FFF2-40B4-BE49-F238E27FC236}">
                <a16:creationId xmlns:a16="http://schemas.microsoft.com/office/drawing/2014/main" id="{E5ADC518-607D-0E38-7570-109250E6BDCF}"/>
              </a:ext>
            </a:extLst>
          </p:cNvPr>
          <p:cNvPicPr>
            <a:picLocks noChangeAspect="1"/>
          </p:cNvPicPr>
          <p:nvPr/>
        </p:nvPicPr>
        <p:blipFill rotWithShape="1">
          <a:blip r:embed="rId7"/>
          <a:srcRect l="60829" t="7704" r="4268" b="7704"/>
          <a:stretch/>
        </p:blipFill>
        <p:spPr>
          <a:xfrm>
            <a:off x="9588639" y="-2516765"/>
            <a:ext cx="2022955" cy="2022955"/>
          </a:xfrm>
          <a:custGeom>
            <a:avLst/>
            <a:gdLst>
              <a:gd name="connsiteX0" fmla="*/ 1196803 w 2393606"/>
              <a:gd name="connsiteY0" fmla="*/ 0 h 2393606"/>
              <a:gd name="connsiteX1" fmla="*/ 2393606 w 2393606"/>
              <a:gd name="connsiteY1" fmla="*/ 1196803 h 2393606"/>
              <a:gd name="connsiteX2" fmla="*/ 1196803 w 2393606"/>
              <a:gd name="connsiteY2" fmla="*/ 2393606 h 2393606"/>
              <a:gd name="connsiteX3" fmla="*/ 0 w 2393606"/>
              <a:gd name="connsiteY3" fmla="*/ 1196803 h 2393606"/>
              <a:gd name="connsiteX4" fmla="*/ 1196803 w 2393606"/>
              <a:gd name="connsiteY4" fmla="*/ 0 h 239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06" h="2393606">
                <a:moveTo>
                  <a:pt x="1196803" y="0"/>
                </a:moveTo>
                <a:cubicBezTo>
                  <a:pt x="1857779" y="0"/>
                  <a:pt x="2393606" y="535827"/>
                  <a:pt x="2393606" y="1196803"/>
                </a:cubicBezTo>
                <a:cubicBezTo>
                  <a:pt x="2393606" y="1857779"/>
                  <a:pt x="1857779" y="2393606"/>
                  <a:pt x="1196803" y="2393606"/>
                </a:cubicBezTo>
                <a:cubicBezTo>
                  <a:pt x="535827" y="2393606"/>
                  <a:pt x="0" y="1857779"/>
                  <a:pt x="0" y="1196803"/>
                </a:cubicBezTo>
                <a:cubicBezTo>
                  <a:pt x="0" y="535827"/>
                  <a:pt x="535827" y="0"/>
                  <a:pt x="1196803" y="0"/>
                </a:cubicBezTo>
                <a:close/>
              </a:path>
            </a:pathLst>
          </a:custGeom>
          <a:effectLst>
            <a:outerShdw blurRad="50800" dist="38100" dir="5400000" algn="t" rotWithShape="0">
              <a:prstClr val="black">
                <a:alpha val="40000"/>
              </a:prstClr>
            </a:outerShdw>
          </a:effectLst>
        </p:spPr>
      </p:pic>
      <p:pic>
        <p:nvPicPr>
          <p:cNvPr id="27" name="Imagen 26">
            <a:extLst>
              <a:ext uri="{FF2B5EF4-FFF2-40B4-BE49-F238E27FC236}">
                <a16:creationId xmlns:a16="http://schemas.microsoft.com/office/drawing/2014/main" id="{962257FB-CDBD-CD3F-B488-314098D80D0D}"/>
              </a:ext>
            </a:extLst>
          </p:cNvPr>
          <p:cNvPicPr>
            <a:picLocks noChangeAspect="1"/>
          </p:cNvPicPr>
          <p:nvPr/>
        </p:nvPicPr>
        <p:blipFill rotWithShape="1">
          <a:blip r:embed="rId8"/>
          <a:srcRect l="1923" t="4386" r="62617" b="8321"/>
          <a:stretch/>
        </p:blipFill>
        <p:spPr>
          <a:xfrm>
            <a:off x="10835130" y="-2506143"/>
            <a:ext cx="2022955" cy="2022955"/>
          </a:xfrm>
          <a:custGeom>
            <a:avLst/>
            <a:gdLst>
              <a:gd name="connsiteX0" fmla="*/ 1215928 w 2431856"/>
              <a:gd name="connsiteY0" fmla="*/ 0 h 2431856"/>
              <a:gd name="connsiteX1" fmla="*/ 2431856 w 2431856"/>
              <a:gd name="connsiteY1" fmla="*/ 1215928 h 2431856"/>
              <a:gd name="connsiteX2" fmla="*/ 1215928 w 2431856"/>
              <a:gd name="connsiteY2" fmla="*/ 2431856 h 2431856"/>
              <a:gd name="connsiteX3" fmla="*/ 0 w 2431856"/>
              <a:gd name="connsiteY3" fmla="*/ 1215928 h 2431856"/>
              <a:gd name="connsiteX4" fmla="*/ 1215928 w 2431856"/>
              <a:gd name="connsiteY4" fmla="*/ 0 h 243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856" h="2431856">
                <a:moveTo>
                  <a:pt x="1215928" y="0"/>
                </a:moveTo>
                <a:cubicBezTo>
                  <a:pt x="1887466" y="0"/>
                  <a:pt x="2431856" y="544390"/>
                  <a:pt x="2431856" y="1215928"/>
                </a:cubicBezTo>
                <a:cubicBezTo>
                  <a:pt x="2431856" y="1887466"/>
                  <a:pt x="1887466" y="2431856"/>
                  <a:pt x="1215928" y="2431856"/>
                </a:cubicBezTo>
                <a:cubicBezTo>
                  <a:pt x="544390" y="2431856"/>
                  <a:pt x="0" y="1887466"/>
                  <a:pt x="0" y="1215928"/>
                </a:cubicBezTo>
                <a:cubicBezTo>
                  <a:pt x="0" y="544390"/>
                  <a:pt x="544390" y="0"/>
                  <a:pt x="1215928" y="0"/>
                </a:cubicBezTo>
                <a:close/>
              </a:path>
            </a:pathLst>
          </a:custGeom>
          <a:effectLst>
            <a:outerShdw blurRad="50800" dist="38100" dir="5400000" algn="t" rotWithShape="0">
              <a:prstClr val="black">
                <a:alpha val="40000"/>
              </a:prstClr>
            </a:outerShdw>
          </a:effectLst>
        </p:spPr>
      </p:pic>
      <p:pic>
        <p:nvPicPr>
          <p:cNvPr id="67" name="Imagen 66">
            <a:extLst>
              <a:ext uri="{FF2B5EF4-FFF2-40B4-BE49-F238E27FC236}">
                <a16:creationId xmlns:a16="http://schemas.microsoft.com/office/drawing/2014/main" id="{8AA53842-F8D0-8205-BE26-4F00633FB48E}"/>
              </a:ext>
            </a:extLst>
          </p:cNvPr>
          <p:cNvPicPr>
            <a:picLocks noChangeAspect="1"/>
          </p:cNvPicPr>
          <p:nvPr/>
        </p:nvPicPr>
        <p:blipFill rotWithShape="1">
          <a:blip r:embed="rId8"/>
          <a:srcRect l="61510" t="4634" r="2337" b="6368"/>
          <a:stretch/>
        </p:blipFill>
        <p:spPr>
          <a:xfrm>
            <a:off x="12223640" y="-2501750"/>
            <a:ext cx="2022955" cy="2022955"/>
          </a:xfrm>
          <a:custGeom>
            <a:avLst/>
            <a:gdLst>
              <a:gd name="connsiteX0" fmla="*/ 1239685 w 2479370"/>
              <a:gd name="connsiteY0" fmla="*/ 0 h 2479370"/>
              <a:gd name="connsiteX1" fmla="*/ 2479370 w 2479370"/>
              <a:gd name="connsiteY1" fmla="*/ 1239685 h 2479370"/>
              <a:gd name="connsiteX2" fmla="*/ 1239685 w 2479370"/>
              <a:gd name="connsiteY2" fmla="*/ 2479370 h 2479370"/>
              <a:gd name="connsiteX3" fmla="*/ 0 w 2479370"/>
              <a:gd name="connsiteY3" fmla="*/ 1239685 h 2479370"/>
              <a:gd name="connsiteX4" fmla="*/ 1239685 w 2479370"/>
              <a:gd name="connsiteY4" fmla="*/ 0 h 247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370" h="2479370">
                <a:moveTo>
                  <a:pt x="1239685" y="0"/>
                </a:moveTo>
                <a:cubicBezTo>
                  <a:pt x="1924344" y="0"/>
                  <a:pt x="2479370" y="555026"/>
                  <a:pt x="2479370" y="1239685"/>
                </a:cubicBezTo>
                <a:cubicBezTo>
                  <a:pt x="2479370" y="1924344"/>
                  <a:pt x="1924344" y="2479370"/>
                  <a:pt x="1239685" y="2479370"/>
                </a:cubicBezTo>
                <a:cubicBezTo>
                  <a:pt x="555026" y="2479370"/>
                  <a:pt x="0" y="1924344"/>
                  <a:pt x="0" y="1239685"/>
                </a:cubicBezTo>
                <a:cubicBezTo>
                  <a:pt x="0" y="555026"/>
                  <a:pt x="555026" y="0"/>
                  <a:pt x="1239685" y="0"/>
                </a:cubicBezTo>
                <a:close/>
              </a:path>
            </a:pathLst>
          </a:custGeom>
          <a:effectLst>
            <a:outerShdw blurRad="50800" dist="38100" dir="5400000" algn="t" rotWithShape="0">
              <a:prstClr val="black">
                <a:alpha val="40000"/>
              </a:prstClr>
            </a:outerShdw>
          </a:effectLst>
        </p:spPr>
      </p:pic>
      <p:pic>
        <p:nvPicPr>
          <p:cNvPr id="68" name="Imagen 67">
            <a:extLst>
              <a:ext uri="{FF2B5EF4-FFF2-40B4-BE49-F238E27FC236}">
                <a16:creationId xmlns:a16="http://schemas.microsoft.com/office/drawing/2014/main" id="{A8B6C0BB-145B-10FC-D163-F7E1D36D15AF}"/>
              </a:ext>
            </a:extLst>
          </p:cNvPr>
          <p:cNvPicPr>
            <a:picLocks noChangeAspect="1"/>
          </p:cNvPicPr>
          <p:nvPr/>
        </p:nvPicPr>
        <p:blipFill>
          <a:blip r:embed="rId9"/>
          <a:srcRect l="9410" t="3907" r="8691" b="6377"/>
          <a:stretch>
            <a:fillRect/>
          </a:stretch>
        </p:blipFill>
        <p:spPr>
          <a:xfrm>
            <a:off x="13428348" y="-2510890"/>
            <a:ext cx="2022955" cy="2022955"/>
          </a:xfrm>
          <a:custGeom>
            <a:avLst/>
            <a:gdLst>
              <a:gd name="connsiteX0" fmla="*/ 1880002 w 3760004"/>
              <a:gd name="connsiteY0" fmla="*/ 0 h 3760004"/>
              <a:gd name="connsiteX1" fmla="*/ 3760004 w 3760004"/>
              <a:gd name="connsiteY1" fmla="*/ 1880002 h 3760004"/>
              <a:gd name="connsiteX2" fmla="*/ 1880002 w 3760004"/>
              <a:gd name="connsiteY2" fmla="*/ 3760004 h 3760004"/>
              <a:gd name="connsiteX3" fmla="*/ 0 w 3760004"/>
              <a:gd name="connsiteY3" fmla="*/ 1880002 h 3760004"/>
              <a:gd name="connsiteX4" fmla="*/ 1880002 w 3760004"/>
              <a:gd name="connsiteY4" fmla="*/ 0 h 376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004" h="3760004">
                <a:moveTo>
                  <a:pt x="1880002" y="0"/>
                </a:moveTo>
                <a:cubicBezTo>
                  <a:pt x="2918298" y="0"/>
                  <a:pt x="3760004" y="841706"/>
                  <a:pt x="3760004" y="1880002"/>
                </a:cubicBezTo>
                <a:cubicBezTo>
                  <a:pt x="3760004" y="2918298"/>
                  <a:pt x="2918298" y="3760004"/>
                  <a:pt x="1880002" y="3760004"/>
                </a:cubicBezTo>
                <a:cubicBezTo>
                  <a:pt x="841706" y="3760004"/>
                  <a:pt x="0" y="2918298"/>
                  <a:pt x="0" y="1880002"/>
                </a:cubicBezTo>
                <a:cubicBezTo>
                  <a:pt x="0" y="841706"/>
                  <a:pt x="841706" y="0"/>
                  <a:pt x="1880002" y="0"/>
                </a:cubicBezTo>
                <a:close/>
              </a:path>
            </a:pathLst>
          </a:custGeom>
          <a:effectLst>
            <a:outerShdw blurRad="50800" dist="38100" dir="5400000" algn="t" rotWithShape="0">
              <a:prstClr val="black">
                <a:alpha val="40000"/>
              </a:prstClr>
            </a:outerShdw>
          </a:effectLst>
        </p:spPr>
      </p:pic>
      <p:grpSp>
        <p:nvGrpSpPr>
          <p:cNvPr id="70" name="Grupo 69">
            <a:extLst>
              <a:ext uri="{FF2B5EF4-FFF2-40B4-BE49-F238E27FC236}">
                <a16:creationId xmlns:a16="http://schemas.microsoft.com/office/drawing/2014/main" id="{D5B62C1E-E04A-5BE7-9572-246CBA2D9913}"/>
              </a:ext>
            </a:extLst>
          </p:cNvPr>
          <p:cNvGrpSpPr/>
          <p:nvPr/>
        </p:nvGrpSpPr>
        <p:grpSpPr>
          <a:xfrm>
            <a:off x="18497632" y="4933423"/>
            <a:ext cx="1052723" cy="1511322"/>
            <a:chOff x="11343800" y="4284229"/>
            <a:chExt cx="1357675" cy="1949120"/>
          </a:xfrm>
        </p:grpSpPr>
        <p:sp>
          <p:nvSpPr>
            <p:cNvPr id="71" name="Rectángulo: esquinas redondeadas 70">
              <a:extLst>
                <a:ext uri="{FF2B5EF4-FFF2-40B4-BE49-F238E27FC236}">
                  <a16:creationId xmlns:a16="http://schemas.microsoft.com/office/drawing/2014/main" id="{DA08EC41-CE90-0178-13EE-A9EC15105929}"/>
                </a:ext>
              </a:extLst>
            </p:cNvPr>
            <p:cNvSpPr/>
            <p:nvPr/>
          </p:nvSpPr>
          <p:spPr>
            <a:xfrm>
              <a:off x="11343800" y="4284229"/>
              <a:ext cx="1357675" cy="1949120"/>
            </a:xfrm>
            <a:prstGeom prst="roundRect">
              <a:avLst>
                <a:gd name="adj" fmla="val 1261"/>
              </a:avLst>
            </a:prstGeom>
            <a:solidFill>
              <a:schemeClr val="bg1"/>
            </a:solidFill>
            <a:ln>
              <a:noFill/>
            </a:ln>
            <a:effectLst>
              <a:outerShdw blurRad="165100" sx="102000" sy="102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2" name="Imagen 71">
              <a:extLst>
                <a:ext uri="{FF2B5EF4-FFF2-40B4-BE49-F238E27FC236}">
                  <a16:creationId xmlns:a16="http://schemas.microsoft.com/office/drawing/2014/main" id="{BEF73811-1453-F720-225C-A71FA854CC61}"/>
                </a:ext>
              </a:extLst>
            </p:cNvPr>
            <p:cNvPicPr>
              <a:picLocks noChangeAspect="1"/>
            </p:cNvPicPr>
            <p:nvPr/>
          </p:nvPicPr>
          <p:blipFill>
            <a:blip r:embed="rId10"/>
            <a:stretch>
              <a:fillRect/>
            </a:stretch>
          </p:blipFill>
          <p:spPr>
            <a:xfrm>
              <a:off x="11585105" y="4606528"/>
              <a:ext cx="921814" cy="1329381"/>
            </a:xfrm>
            <a:prstGeom prst="rect">
              <a:avLst/>
            </a:prstGeom>
          </p:spPr>
        </p:pic>
      </p:grpSp>
      <p:sp>
        <p:nvSpPr>
          <p:cNvPr id="73" name="CuadroTexto 72">
            <a:extLst>
              <a:ext uri="{FF2B5EF4-FFF2-40B4-BE49-F238E27FC236}">
                <a16:creationId xmlns:a16="http://schemas.microsoft.com/office/drawing/2014/main" id="{5AA4AA36-37D8-DE18-AB82-2433CD066592}"/>
              </a:ext>
            </a:extLst>
          </p:cNvPr>
          <p:cNvSpPr txBox="1"/>
          <p:nvPr/>
        </p:nvSpPr>
        <p:spPr>
          <a:xfrm>
            <a:off x="19602038" y="5719533"/>
            <a:ext cx="1376006" cy="71006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Julio 2024</a:t>
            </a:r>
            <a:r>
              <a:rPr kumimoji="0" lang="es-EC" sz="1600" b="0"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Presentación ante el Foro Político de Alto Nivel</a:t>
            </a:r>
          </a:p>
        </p:txBody>
      </p:sp>
      <p:grpSp>
        <p:nvGrpSpPr>
          <p:cNvPr id="76" name="Grupo 75">
            <a:extLst>
              <a:ext uri="{FF2B5EF4-FFF2-40B4-BE49-F238E27FC236}">
                <a16:creationId xmlns:a16="http://schemas.microsoft.com/office/drawing/2014/main" id="{3DB8A467-3E25-961C-6752-7F20AEEB8EC1}"/>
              </a:ext>
            </a:extLst>
          </p:cNvPr>
          <p:cNvGrpSpPr/>
          <p:nvPr/>
        </p:nvGrpSpPr>
        <p:grpSpPr>
          <a:xfrm>
            <a:off x="19684477" y="4990860"/>
            <a:ext cx="678361" cy="622237"/>
            <a:chOff x="3887499" y="-1268923"/>
            <a:chExt cx="930432" cy="853453"/>
          </a:xfrm>
        </p:grpSpPr>
        <p:sp>
          <p:nvSpPr>
            <p:cNvPr id="77" name="Elipse 76">
              <a:extLst>
                <a:ext uri="{FF2B5EF4-FFF2-40B4-BE49-F238E27FC236}">
                  <a16:creationId xmlns:a16="http://schemas.microsoft.com/office/drawing/2014/main" id="{2A07B5B2-7208-4B6E-BD63-905D66A3AB32}"/>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Elipse 77">
              <a:extLst>
                <a:ext uri="{FF2B5EF4-FFF2-40B4-BE49-F238E27FC236}">
                  <a16:creationId xmlns:a16="http://schemas.microsoft.com/office/drawing/2014/main" id="{F65D8B5D-0903-8A59-996A-2510C8382F7C}"/>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9" name="Gráfico 78" descr="Marca">
              <a:extLst>
                <a:ext uri="{FF2B5EF4-FFF2-40B4-BE49-F238E27FC236}">
                  <a16:creationId xmlns:a16="http://schemas.microsoft.com/office/drawing/2014/main" id="{0FE6051F-72D9-DBCA-25B4-D71F24F804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80" name="Elipse 79">
              <a:extLst>
                <a:ext uri="{FF2B5EF4-FFF2-40B4-BE49-F238E27FC236}">
                  <a16:creationId xmlns:a16="http://schemas.microsoft.com/office/drawing/2014/main" id="{EFA4F6D1-B19F-CB4F-A84B-76CE6D2443F6}"/>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4" name="CuadroTexto 43">
            <a:extLst>
              <a:ext uri="{FF2B5EF4-FFF2-40B4-BE49-F238E27FC236}">
                <a16:creationId xmlns:a16="http://schemas.microsoft.com/office/drawing/2014/main" id="{D2639B7A-D92F-3B9D-6402-3A125F36E9E5}"/>
              </a:ext>
            </a:extLst>
          </p:cNvPr>
          <p:cNvSpPr txBox="1"/>
          <p:nvPr/>
        </p:nvSpPr>
        <p:spPr>
          <a:xfrm>
            <a:off x="13492629" y="2145911"/>
            <a:ext cx="1509598" cy="55617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Informe de avance del cumplimiento de la Agenda 2030</a:t>
            </a:r>
            <a:endPar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pic>
        <p:nvPicPr>
          <p:cNvPr id="45" name="Picture 8" descr="Resultado de imagen para Examen Nacional Voluntario Ecuador">
            <a:hlinkClick r:id="rId11"/>
            <a:extLst>
              <a:ext uri="{FF2B5EF4-FFF2-40B4-BE49-F238E27FC236}">
                <a16:creationId xmlns:a16="http://schemas.microsoft.com/office/drawing/2014/main" id="{FEED804E-5765-0D2C-43E2-4D967F26A8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461364" y="1183261"/>
            <a:ext cx="1009870" cy="1433038"/>
          </a:xfrm>
          <a:prstGeom prst="rect">
            <a:avLst/>
          </a:prstGeom>
          <a:noFill/>
          <a:effectLst>
            <a:outerShdw blurRad="190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nvGrpSpPr>
          <p:cNvPr id="46" name="Grupo 45">
            <a:extLst>
              <a:ext uri="{FF2B5EF4-FFF2-40B4-BE49-F238E27FC236}">
                <a16:creationId xmlns:a16="http://schemas.microsoft.com/office/drawing/2014/main" id="{F9E90202-D7E0-5699-7CF1-C4301FED1DB7}"/>
              </a:ext>
            </a:extLst>
          </p:cNvPr>
          <p:cNvGrpSpPr/>
          <p:nvPr/>
        </p:nvGrpSpPr>
        <p:grpSpPr>
          <a:xfrm>
            <a:off x="13505899" y="1079648"/>
            <a:ext cx="678361" cy="622237"/>
            <a:chOff x="3887499" y="-1268923"/>
            <a:chExt cx="930432" cy="853453"/>
          </a:xfrm>
        </p:grpSpPr>
        <p:sp>
          <p:nvSpPr>
            <p:cNvPr id="47" name="Elipse 46">
              <a:extLst>
                <a:ext uri="{FF2B5EF4-FFF2-40B4-BE49-F238E27FC236}">
                  <a16:creationId xmlns:a16="http://schemas.microsoft.com/office/drawing/2014/main" id="{6F709E22-6142-75D6-7BAB-9D68A329152F}"/>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Elipse 47">
              <a:extLst>
                <a:ext uri="{FF2B5EF4-FFF2-40B4-BE49-F238E27FC236}">
                  <a16:creationId xmlns:a16="http://schemas.microsoft.com/office/drawing/2014/main" id="{08A0033D-19B0-69C3-8DF5-AE7F9B4231A1}"/>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9" name="Gráfico 48" descr="Marca">
              <a:extLst>
                <a:ext uri="{FF2B5EF4-FFF2-40B4-BE49-F238E27FC236}">
                  <a16:creationId xmlns:a16="http://schemas.microsoft.com/office/drawing/2014/main" id="{38787F42-9B7B-38A9-679A-0259F685EE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50" name="Elipse 49">
              <a:extLst>
                <a:ext uri="{FF2B5EF4-FFF2-40B4-BE49-F238E27FC236}">
                  <a16:creationId xmlns:a16="http://schemas.microsoft.com/office/drawing/2014/main" id="{04DA8DDE-4EBA-C82B-FF8D-A12079A4D9C6}"/>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84" name="CuadroTexto 83">
            <a:extLst>
              <a:ext uri="{FF2B5EF4-FFF2-40B4-BE49-F238E27FC236}">
                <a16:creationId xmlns:a16="http://schemas.microsoft.com/office/drawing/2014/main" id="{F350DCE3-C028-B000-DD97-06BB90F7AF5A}"/>
              </a:ext>
            </a:extLst>
          </p:cNvPr>
          <p:cNvSpPr txBox="1"/>
          <p:nvPr/>
        </p:nvSpPr>
        <p:spPr>
          <a:xfrm>
            <a:off x="13838156" y="1981598"/>
            <a:ext cx="1185466" cy="2487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Julio 2019</a:t>
            </a:r>
            <a:r>
              <a:rPr kumimoji="0" lang="es-EC" sz="16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 </a:t>
            </a:r>
          </a:p>
        </p:txBody>
      </p:sp>
      <p:grpSp>
        <p:nvGrpSpPr>
          <p:cNvPr id="53" name="Grupo 52">
            <a:extLst>
              <a:ext uri="{FF2B5EF4-FFF2-40B4-BE49-F238E27FC236}">
                <a16:creationId xmlns:a16="http://schemas.microsoft.com/office/drawing/2014/main" id="{1A6B4D06-2908-EC6C-3439-67BE0B95EC4C}"/>
              </a:ext>
            </a:extLst>
          </p:cNvPr>
          <p:cNvGrpSpPr/>
          <p:nvPr/>
        </p:nvGrpSpPr>
        <p:grpSpPr>
          <a:xfrm>
            <a:off x="16659120" y="291661"/>
            <a:ext cx="678361" cy="622237"/>
            <a:chOff x="3887499" y="-1268923"/>
            <a:chExt cx="930432" cy="853453"/>
          </a:xfrm>
        </p:grpSpPr>
        <p:sp>
          <p:nvSpPr>
            <p:cNvPr id="54" name="Elipse 53">
              <a:extLst>
                <a:ext uri="{FF2B5EF4-FFF2-40B4-BE49-F238E27FC236}">
                  <a16:creationId xmlns:a16="http://schemas.microsoft.com/office/drawing/2014/main" id="{8D470E65-BD97-1ECD-9169-02E0ED39550A}"/>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Elipse 54">
              <a:extLst>
                <a:ext uri="{FF2B5EF4-FFF2-40B4-BE49-F238E27FC236}">
                  <a16:creationId xmlns:a16="http://schemas.microsoft.com/office/drawing/2014/main" id="{2C673A51-5643-1A9D-7620-138FE04F554A}"/>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6" name="Gráfico 55" descr="Marca">
              <a:extLst>
                <a:ext uri="{FF2B5EF4-FFF2-40B4-BE49-F238E27FC236}">
                  <a16:creationId xmlns:a16="http://schemas.microsoft.com/office/drawing/2014/main" id="{7B3A612D-AAB2-7AFD-AA43-B4955C3CAE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57" name="Elipse 56">
              <a:extLst>
                <a:ext uri="{FF2B5EF4-FFF2-40B4-BE49-F238E27FC236}">
                  <a16:creationId xmlns:a16="http://schemas.microsoft.com/office/drawing/2014/main" id="{24C5FCA8-E5CD-21F4-7DE8-FFC66876698A}"/>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58" name="CuadroTexto 57">
            <a:extLst>
              <a:ext uri="{FF2B5EF4-FFF2-40B4-BE49-F238E27FC236}">
                <a16:creationId xmlns:a16="http://schemas.microsoft.com/office/drawing/2014/main" id="{37145892-7087-3218-E34B-0BC003E052F7}"/>
              </a:ext>
            </a:extLst>
          </p:cNvPr>
          <p:cNvSpPr txBox="1"/>
          <p:nvPr/>
        </p:nvSpPr>
        <p:spPr>
          <a:xfrm>
            <a:off x="14716165" y="3742461"/>
            <a:ext cx="2139813" cy="71006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Julio 2020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Segundo Examen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2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Nacional Voluntario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 Ecuador</a:t>
            </a:r>
            <a:endPar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pic>
        <p:nvPicPr>
          <p:cNvPr id="59" name="Picture 8" descr="Resultado de imagen para Examen Nacional Voluntario Ecuador">
            <a:hlinkClick r:id="rId11"/>
            <a:extLst>
              <a:ext uri="{FF2B5EF4-FFF2-40B4-BE49-F238E27FC236}">
                <a16:creationId xmlns:a16="http://schemas.microsoft.com/office/drawing/2014/main" id="{6C11DCC4-1436-76DF-5972-9E5033405D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703547" y="3036907"/>
            <a:ext cx="1013358" cy="1433037"/>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nvGrpSpPr>
          <p:cNvPr id="60" name="Grupo 59">
            <a:extLst>
              <a:ext uri="{FF2B5EF4-FFF2-40B4-BE49-F238E27FC236}">
                <a16:creationId xmlns:a16="http://schemas.microsoft.com/office/drawing/2014/main" id="{AB6B120C-B3CD-DC0D-6BB8-54CBEC15345F}"/>
              </a:ext>
            </a:extLst>
          </p:cNvPr>
          <p:cNvGrpSpPr/>
          <p:nvPr/>
        </p:nvGrpSpPr>
        <p:grpSpPr>
          <a:xfrm>
            <a:off x="14668832" y="3026314"/>
            <a:ext cx="678361" cy="622237"/>
            <a:chOff x="3887499" y="-1268923"/>
            <a:chExt cx="930432" cy="853453"/>
          </a:xfrm>
        </p:grpSpPr>
        <p:sp>
          <p:nvSpPr>
            <p:cNvPr id="61" name="Elipse 60">
              <a:extLst>
                <a:ext uri="{FF2B5EF4-FFF2-40B4-BE49-F238E27FC236}">
                  <a16:creationId xmlns:a16="http://schemas.microsoft.com/office/drawing/2014/main" id="{CE6E2A9B-8CF4-CD6E-86BB-7282780BD1DE}"/>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Elipse 61">
              <a:extLst>
                <a:ext uri="{FF2B5EF4-FFF2-40B4-BE49-F238E27FC236}">
                  <a16:creationId xmlns:a16="http://schemas.microsoft.com/office/drawing/2014/main" id="{3842E1C4-605C-3A2E-342D-31DC34826EAC}"/>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3" name="Gráfico 62" descr="Marca">
              <a:extLst>
                <a:ext uri="{FF2B5EF4-FFF2-40B4-BE49-F238E27FC236}">
                  <a16:creationId xmlns:a16="http://schemas.microsoft.com/office/drawing/2014/main" id="{CCD4F1AA-B3D6-CBD7-5727-293BE7BB51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65" name="Elipse 64">
              <a:extLst>
                <a:ext uri="{FF2B5EF4-FFF2-40B4-BE49-F238E27FC236}">
                  <a16:creationId xmlns:a16="http://schemas.microsoft.com/office/drawing/2014/main" id="{50BF23A8-0B7B-553E-5562-954EF66F2009}"/>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1" name="CuadroTexto 110">
            <a:extLst>
              <a:ext uri="{FF2B5EF4-FFF2-40B4-BE49-F238E27FC236}">
                <a16:creationId xmlns:a16="http://schemas.microsoft.com/office/drawing/2014/main" id="{AB78568B-593C-8817-536D-53C06D5A6D83}"/>
              </a:ext>
            </a:extLst>
          </p:cNvPr>
          <p:cNvSpPr txBox="1"/>
          <p:nvPr/>
        </p:nvSpPr>
        <p:spPr>
          <a:xfrm>
            <a:off x="22721481" y="3946933"/>
            <a:ext cx="1376006" cy="55617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Febrero 2024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Alineación PND a los ODS</a:t>
            </a:r>
            <a:endPar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pic>
        <p:nvPicPr>
          <p:cNvPr id="112" name="Imagen 111">
            <a:extLst>
              <a:ext uri="{FF2B5EF4-FFF2-40B4-BE49-F238E27FC236}">
                <a16:creationId xmlns:a16="http://schemas.microsoft.com/office/drawing/2014/main" id="{CF854DDE-3B36-0410-7149-F31F8FD61520}"/>
              </a:ext>
            </a:extLst>
          </p:cNvPr>
          <p:cNvPicPr>
            <a:picLocks noChangeAspect="1"/>
          </p:cNvPicPr>
          <p:nvPr/>
        </p:nvPicPr>
        <p:blipFill rotWithShape="1">
          <a:blip r:embed="rId13"/>
          <a:srcRect l="63914" t="28230" r="15820" b="17421"/>
          <a:stretch/>
        </p:blipFill>
        <p:spPr>
          <a:xfrm>
            <a:off x="21742090" y="3258336"/>
            <a:ext cx="999839" cy="1428996"/>
          </a:xfrm>
          <a:prstGeom prst="rect">
            <a:avLst/>
          </a:prstGeom>
          <a:effectLst>
            <a:outerShdw blurRad="63500" sx="102000" sy="102000" algn="ctr" rotWithShape="0">
              <a:prstClr val="black">
                <a:alpha val="40000"/>
              </a:prstClr>
            </a:outerShdw>
          </a:effectLst>
        </p:spPr>
      </p:pic>
      <p:grpSp>
        <p:nvGrpSpPr>
          <p:cNvPr id="113" name="Grupo 112">
            <a:extLst>
              <a:ext uri="{FF2B5EF4-FFF2-40B4-BE49-F238E27FC236}">
                <a16:creationId xmlns:a16="http://schemas.microsoft.com/office/drawing/2014/main" id="{A5987407-D2B2-DA8B-DED8-AAA251D0820A}"/>
              </a:ext>
            </a:extLst>
          </p:cNvPr>
          <p:cNvGrpSpPr/>
          <p:nvPr/>
        </p:nvGrpSpPr>
        <p:grpSpPr>
          <a:xfrm>
            <a:off x="22803920" y="3218260"/>
            <a:ext cx="678361" cy="622237"/>
            <a:chOff x="3887499" y="-1268923"/>
            <a:chExt cx="930432" cy="853453"/>
          </a:xfrm>
        </p:grpSpPr>
        <p:sp>
          <p:nvSpPr>
            <p:cNvPr id="114" name="Elipse 113">
              <a:extLst>
                <a:ext uri="{FF2B5EF4-FFF2-40B4-BE49-F238E27FC236}">
                  <a16:creationId xmlns:a16="http://schemas.microsoft.com/office/drawing/2014/main" id="{500D3746-C25D-D223-DBDD-763F01B209B1}"/>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Elipse 114">
              <a:extLst>
                <a:ext uri="{FF2B5EF4-FFF2-40B4-BE49-F238E27FC236}">
                  <a16:creationId xmlns:a16="http://schemas.microsoft.com/office/drawing/2014/main" id="{1EC391C7-1288-F15D-972D-E3AE5A0E87E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6" name="Gráfico 115" descr="Marca">
              <a:extLst>
                <a:ext uri="{FF2B5EF4-FFF2-40B4-BE49-F238E27FC236}">
                  <a16:creationId xmlns:a16="http://schemas.microsoft.com/office/drawing/2014/main" id="{B9596F29-C07F-E4A1-DB5C-2D94753F3F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117" name="Elipse 116">
              <a:extLst>
                <a:ext uri="{FF2B5EF4-FFF2-40B4-BE49-F238E27FC236}">
                  <a16:creationId xmlns:a16="http://schemas.microsoft.com/office/drawing/2014/main" id="{54CFFA00-8C92-BAFA-7CA3-8FFC1FC34810}"/>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9" name="CuadroTexto 68">
            <a:extLst>
              <a:ext uri="{FF2B5EF4-FFF2-40B4-BE49-F238E27FC236}">
                <a16:creationId xmlns:a16="http://schemas.microsoft.com/office/drawing/2014/main" id="{B1280186-B66F-13F0-CCA3-2C7536FD7A00}"/>
              </a:ext>
            </a:extLst>
          </p:cNvPr>
          <p:cNvSpPr txBox="1"/>
          <p:nvPr/>
        </p:nvSpPr>
        <p:spPr>
          <a:xfrm>
            <a:off x="14498291" y="6039040"/>
            <a:ext cx="1833390" cy="71006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Marzo 2021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Lanzamiento Portal web ODS Ecuador</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www.odsecuador.ec</a:t>
            </a:r>
          </a:p>
        </p:txBody>
      </p:sp>
      <p:grpSp>
        <p:nvGrpSpPr>
          <p:cNvPr id="74" name="Grupo 73">
            <a:extLst>
              <a:ext uri="{FF2B5EF4-FFF2-40B4-BE49-F238E27FC236}">
                <a16:creationId xmlns:a16="http://schemas.microsoft.com/office/drawing/2014/main" id="{4C979580-0527-28BD-9B74-644AD9748BAC}"/>
              </a:ext>
            </a:extLst>
          </p:cNvPr>
          <p:cNvGrpSpPr/>
          <p:nvPr/>
        </p:nvGrpSpPr>
        <p:grpSpPr>
          <a:xfrm>
            <a:off x="14359190" y="5076221"/>
            <a:ext cx="678361" cy="622237"/>
            <a:chOff x="3887499" y="-1268923"/>
            <a:chExt cx="930432" cy="853453"/>
          </a:xfrm>
        </p:grpSpPr>
        <p:sp>
          <p:nvSpPr>
            <p:cNvPr id="75" name="Elipse 74">
              <a:extLst>
                <a:ext uri="{FF2B5EF4-FFF2-40B4-BE49-F238E27FC236}">
                  <a16:creationId xmlns:a16="http://schemas.microsoft.com/office/drawing/2014/main" id="{04489817-EE2C-BAD0-C627-EAAB43A98D47}"/>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Elipse 80">
              <a:extLst>
                <a:ext uri="{FF2B5EF4-FFF2-40B4-BE49-F238E27FC236}">
                  <a16:creationId xmlns:a16="http://schemas.microsoft.com/office/drawing/2014/main" id="{E7C2C7F2-D615-ACA2-26B8-D97BE2A49C22}"/>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2" name="Gráfico 81" descr="Marca">
              <a:extLst>
                <a:ext uri="{FF2B5EF4-FFF2-40B4-BE49-F238E27FC236}">
                  <a16:creationId xmlns:a16="http://schemas.microsoft.com/office/drawing/2014/main" id="{9E665DC8-D579-8888-9ADC-7CD5B3AFC3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88" name="Elipse 87">
              <a:extLst>
                <a:ext uri="{FF2B5EF4-FFF2-40B4-BE49-F238E27FC236}">
                  <a16:creationId xmlns:a16="http://schemas.microsoft.com/office/drawing/2014/main" id="{62D5EC70-8FB8-EBB0-E04D-4F775C24E1A0}"/>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66" name="Imagen 65">
            <a:extLst>
              <a:ext uri="{FF2B5EF4-FFF2-40B4-BE49-F238E27FC236}">
                <a16:creationId xmlns:a16="http://schemas.microsoft.com/office/drawing/2014/main" id="{47650B26-9477-E176-6D95-E6133D95A96C}"/>
              </a:ext>
            </a:extLst>
          </p:cNvPr>
          <p:cNvPicPr>
            <a:picLocks noChangeAspect="1"/>
          </p:cNvPicPr>
          <p:nvPr/>
        </p:nvPicPr>
        <p:blipFill>
          <a:blip r:embed="rId14"/>
          <a:stretch>
            <a:fillRect/>
          </a:stretch>
        </p:blipFill>
        <p:spPr>
          <a:xfrm flipH="1">
            <a:off x="12844080" y="5751173"/>
            <a:ext cx="1608688" cy="847918"/>
          </a:xfrm>
          <a:prstGeom prst="rect">
            <a:avLst/>
          </a:prstGeom>
          <a:effectLst>
            <a:outerShdw blurRad="152400" dist="38100" dir="5400000" algn="t" rotWithShape="0">
              <a:prstClr val="black">
                <a:alpha val="40000"/>
              </a:prstClr>
            </a:outerShdw>
          </a:effectLst>
        </p:spPr>
      </p:pic>
      <p:sp>
        <p:nvSpPr>
          <p:cNvPr id="94" name="CuadroTexto 93">
            <a:extLst>
              <a:ext uri="{FF2B5EF4-FFF2-40B4-BE49-F238E27FC236}">
                <a16:creationId xmlns:a16="http://schemas.microsoft.com/office/drawing/2014/main" id="{46EF78CC-AFFD-096B-802A-56EFE6C74FA0}"/>
              </a:ext>
            </a:extLst>
          </p:cNvPr>
          <p:cNvSpPr txBox="1"/>
          <p:nvPr/>
        </p:nvSpPr>
        <p:spPr>
          <a:xfrm>
            <a:off x="18086506" y="3874834"/>
            <a:ext cx="1372405" cy="55617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Octubre 2021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Alineación PND a los ODS</a:t>
            </a:r>
            <a:endPar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pic>
        <p:nvPicPr>
          <p:cNvPr id="95" name="Imagen 94">
            <a:extLst>
              <a:ext uri="{FF2B5EF4-FFF2-40B4-BE49-F238E27FC236}">
                <a16:creationId xmlns:a16="http://schemas.microsoft.com/office/drawing/2014/main" id="{E760E06F-11F3-0681-4FEE-14111B60F721}"/>
              </a:ext>
            </a:extLst>
          </p:cNvPr>
          <p:cNvPicPr>
            <a:picLocks noChangeAspect="1"/>
          </p:cNvPicPr>
          <p:nvPr/>
        </p:nvPicPr>
        <p:blipFill rotWithShape="1">
          <a:blip r:embed="rId15"/>
          <a:srcRect l="55837" t="22213" r="6587" b="17109"/>
          <a:stretch/>
        </p:blipFill>
        <p:spPr>
          <a:xfrm>
            <a:off x="17074178" y="3247028"/>
            <a:ext cx="1048259" cy="1433037"/>
          </a:xfrm>
          <a:prstGeom prst="rect">
            <a:avLst/>
          </a:prstGeom>
          <a:effectLst>
            <a:outerShdw blurRad="50800" dist="38100" dir="8100000" algn="tr" rotWithShape="0">
              <a:prstClr val="black">
                <a:alpha val="40000"/>
              </a:prstClr>
            </a:outerShdw>
          </a:effectLst>
        </p:spPr>
      </p:pic>
      <p:grpSp>
        <p:nvGrpSpPr>
          <p:cNvPr id="96" name="Grupo 95">
            <a:extLst>
              <a:ext uri="{FF2B5EF4-FFF2-40B4-BE49-F238E27FC236}">
                <a16:creationId xmlns:a16="http://schemas.microsoft.com/office/drawing/2014/main" id="{68D139B5-DF21-CE88-73C4-909CDD5C1779}"/>
              </a:ext>
            </a:extLst>
          </p:cNvPr>
          <p:cNvGrpSpPr/>
          <p:nvPr/>
        </p:nvGrpSpPr>
        <p:grpSpPr>
          <a:xfrm>
            <a:off x="18198383" y="3124205"/>
            <a:ext cx="678361" cy="622237"/>
            <a:chOff x="3887499" y="-1268923"/>
            <a:chExt cx="930432" cy="853453"/>
          </a:xfrm>
        </p:grpSpPr>
        <p:sp>
          <p:nvSpPr>
            <p:cNvPr id="97" name="Elipse 96">
              <a:extLst>
                <a:ext uri="{FF2B5EF4-FFF2-40B4-BE49-F238E27FC236}">
                  <a16:creationId xmlns:a16="http://schemas.microsoft.com/office/drawing/2014/main" id="{23C0B052-8F71-D3E7-DE30-EF245569EA7D}"/>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8" name="Elipse 97">
              <a:extLst>
                <a:ext uri="{FF2B5EF4-FFF2-40B4-BE49-F238E27FC236}">
                  <a16:creationId xmlns:a16="http://schemas.microsoft.com/office/drawing/2014/main" id="{75162106-2692-0C2F-5490-443930221FE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9" name="Gráfico 98" descr="Marca">
              <a:extLst>
                <a:ext uri="{FF2B5EF4-FFF2-40B4-BE49-F238E27FC236}">
                  <a16:creationId xmlns:a16="http://schemas.microsoft.com/office/drawing/2014/main" id="{C46830AE-1A69-7D60-7AE7-A114F3FC65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100" name="Elipse 99">
              <a:extLst>
                <a:ext uri="{FF2B5EF4-FFF2-40B4-BE49-F238E27FC236}">
                  <a16:creationId xmlns:a16="http://schemas.microsoft.com/office/drawing/2014/main" id="{3F113FEB-75BF-5BE3-6F62-E3D5251BA51B}"/>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5" name="Grupo 84">
            <a:extLst>
              <a:ext uri="{FF2B5EF4-FFF2-40B4-BE49-F238E27FC236}">
                <a16:creationId xmlns:a16="http://schemas.microsoft.com/office/drawing/2014/main" id="{5BC739E6-31ED-9CA4-EA2B-9764F349EA31}"/>
              </a:ext>
            </a:extLst>
          </p:cNvPr>
          <p:cNvGrpSpPr/>
          <p:nvPr/>
        </p:nvGrpSpPr>
        <p:grpSpPr>
          <a:xfrm>
            <a:off x="21083295" y="1177070"/>
            <a:ext cx="1478132" cy="1015185"/>
            <a:chOff x="21083295" y="1177070"/>
            <a:chExt cx="1478132" cy="1015185"/>
          </a:xfrm>
        </p:grpSpPr>
        <p:sp>
          <p:nvSpPr>
            <p:cNvPr id="102" name="Rectángulo: esquinas redondeadas 101">
              <a:extLst>
                <a:ext uri="{FF2B5EF4-FFF2-40B4-BE49-F238E27FC236}">
                  <a16:creationId xmlns:a16="http://schemas.microsoft.com/office/drawing/2014/main" id="{526489D0-C7AC-D636-550A-00A10F18F85E}"/>
                </a:ext>
              </a:extLst>
            </p:cNvPr>
            <p:cNvSpPr/>
            <p:nvPr/>
          </p:nvSpPr>
          <p:spPr>
            <a:xfrm>
              <a:off x="21083295" y="1177070"/>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3" name="Imagen 102">
              <a:extLst>
                <a:ext uri="{FF2B5EF4-FFF2-40B4-BE49-F238E27FC236}">
                  <a16:creationId xmlns:a16="http://schemas.microsoft.com/office/drawing/2014/main" id="{7DFAA315-F857-7B23-6324-8AF1960683B7}"/>
                </a:ext>
              </a:extLst>
            </p:cNvPr>
            <p:cNvPicPr>
              <a:picLocks noChangeAspect="1"/>
            </p:cNvPicPr>
            <p:nvPr/>
          </p:nvPicPr>
          <p:blipFill rotWithShape="1">
            <a:blip r:embed="rId16">
              <a:clrChange>
                <a:clrFrom>
                  <a:srgbClr val="FFFFFF"/>
                </a:clrFrom>
                <a:clrTo>
                  <a:srgbClr val="FFFFFF">
                    <a:alpha val="0"/>
                  </a:srgbClr>
                </a:clrTo>
              </a:clrChange>
            </a:blip>
            <a:srcRect l="4727" t="32930" r="78948" b="36677"/>
            <a:stretch/>
          </p:blipFill>
          <p:spPr>
            <a:xfrm>
              <a:off x="21337252" y="1203338"/>
              <a:ext cx="970218" cy="962647"/>
            </a:xfrm>
            <a:prstGeom prst="rect">
              <a:avLst/>
            </a:prstGeom>
          </p:spPr>
        </p:pic>
      </p:grpSp>
      <p:sp>
        <p:nvSpPr>
          <p:cNvPr id="33" name="CuadroTexto 32">
            <a:extLst>
              <a:ext uri="{FF2B5EF4-FFF2-40B4-BE49-F238E27FC236}">
                <a16:creationId xmlns:a16="http://schemas.microsoft.com/office/drawing/2014/main" id="{BC4231F4-4DDB-61A4-8E09-13604ADB6CC2}"/>
              </a:ext>
            </a:extLst>
          </p:cNvPr>
          <p:cNvSpPr txBox="1"/>
          <p:nvPr/>
        </p:nvSpPr>
        <p:spPr>
          <a:xfrm>
            <a:off x="10916288" y="3412230"/>
            <a:ext cx="1182258" cy="1015663"/>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Mayo 2019</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Incorporación de los ODS en guías para actualización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 los PDOT</a:t>
            </a:r>
          </a:p>
        </p:txBody>
      </p:sp>
      <p:pic>
        <p:nvPicPr>
          <p:cNvPr id="34" name="Imagen 33">
            <a:extLst>
              <a:ext uri="{FF2B5EF4-FFF2-40B4-BE49-F238E27FC236}">
                <a16:creationId xmlns:a16="http://schemas.microsoft.com/office/drawing/2014/main" id="{292C97B7-5B2E-175B-70B4-A7E9A5966B52}"/>
              </a:ext>
            </a:extLst>
          </p:cNvPr>
          <p:cNvPicPr>
            <a:picLocks noChangeAspect="1"/>
          </p:cNvPicPr>
          <p:nvPr/>
        </p:nvPicPr>
        <p:blipFill rotWithShape="1">
          <a:blip r:embed="rId17"/>
          <a:srcRect l="11898" t="11795" r="71443" b="4359"/>
          <a:stretch/>
        </p:blipFill>
        <p:spPr>
          <a:xfrm>
            <a:off x="9936044" y="2689236"/>
            <a:ext cx="1012328" cy="1433037"/>
          </a:xfrm>
          <a:prstGeom prst="rect">
            <a:avLst/>
          </a:prstGeom>
          <a:effectLst>
            <a:outerShdw blurRad="254000" dist="38100" dir="8100000" algn="tr" rotWithShape="0">
              <a:prstClr val="black">
                <a:alpha val="40000"/>
              </a:prstClr>
            </a:outerShdw>
          </a:effectLst>
        </p:spPr>
      </p:pic>
      <p:grpSp>
        <p:nvGrpSpPr>
          <p:cNvPr id="39" name="Grupo 38">
            <a:extLst>
              <a:ext uri="{FF2B5EF4-FFF2-40B4-BE49-F238E27FC236}">
                <a16:creationId xmlns:a16="http://schemas.microsoft.com/office/drawing/2014/main" id="{B9A189FB-1CC6-0FC9-A67B-7213E91CE28E}"/>
              </a:ext>
            </a:extLst>
          </p:cNvPr>
          <p:cNvGrpSpPr/>
          <p:nvPr/>
        </p:nvGrpSpPr>
        <p:grpSpPr>
          <a:xfrm>
            <a:off x="11011178" y="2390970"/>
            <a:ext cx="678361" cy="622237"/>
            <a:chOff x="3887499" y="-1268923"/>
            <a:chExt cx="930432" cy="853453"/>
          </a:xfrm>
        </p:grpSpPr>
        <p:sp>
          <p:nvSpPr>
            <p:cNvPr id="40" name="Elipse 39">
              <a:extLst>
                <a:ext uri="{FF2B5EF4-FFF2-40B4-BE49-F238E27FC236}">
                  <a16:creationId xmlns:a16="http://schemas.microsoft.com/office/drawing/2014/main" id="{BE5E8CB9-8DD1-9716-352C-19F86DC0598D}"/>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Elipse 40">
              <a:extLst>
                <a:ext uri="{FF2B5EF4-FFF2-40B4-BE49-F238E27FC236}">
                  <a16:creationId xmlns:a16="http://schemas.microsoft.com/office/drawing/2014/main" id="{D0C17A6E-2D1C-53B6-D66E-D99A66F5647F}"/>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2" name="Gráfico 41" descr="Marca">
              <a:extLst>
                <a:ext uri="{FF2B5EF4-FFF2-40B4-BE49-F238E27FC236}">
                  <a16:creationId xmlns:a16="http://schemas.microsoft.com/office/drawing/2014/main" id="{97130D71-74D1-C9E9-92E6-38D77B14BE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43" name="Elipse 42">
              <a:extLst>
                <a:ext uri="{FF2B5EF4-FFF2-40B4-BE49-F238E27FC236}">
                  <a16:creationId xmlns:a16="http://schemas.microsoft.com/office/drawing/2014/main" id="{193A25F3-9736-8252-1E1B-74205D6DEDAA}"/>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87" name="CuadroTexto 86">
            <a:extLst>
              <a:ext uri="{FF2B5EF4-FFF2-40B4-BE49-F238E27FC236}">
                <a16:creationId xmlns:a16="http://schemas.microsoft.com/office/drawing/2014/main" id="{279FE7FB-9AD0-AFBF-DE60-8D4D5A27A0F7}"/>
              </a:ext>
            </a:extLst>
          </p:cNvPr>
          <p:cNvSpPr txBox="1"/>
          <p:nvPr/>
        </p:nvSpPr>
        <p:spPr>
          <a:xfrm>
            <a:off x="1892096" y="3252861"/>
            <a:ext cx="1656085" cy="55399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Septiembre 2015</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Aprobación  Agenda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2030</a:t>
            </a:r>
          </a:p>
        </p:txBody>
      </p:sp>
      <p:grpSp>
        <p:nvGrpSpPr>
          <p:cNvPr id="89" name="Grupo 88">
            <a:extLst>
              <a:ext uri="{FF2B5EF4-FFF2-40B4-BE49-F238E27FC236}">
                <a16:creationId xmlns:a16="http://schemas.microsoft.com/office/drawing/2014/main" id="{D806C625-926E-E8EC-1CC3-6EBB3E07BD79}"/>
              </a:ext>
            </a:extLst>
          </p:cNvPr>
          <p:cNvGrpSpPr/>
          <p:nvPr/>
        </p:nvGrpSpPr>
        <p:grpSpPr>
          <a:xfrm>
            <a:off x="1919173" y="2542744"/>
            <a:ext cx="678361" cy="622237"/>
            <a:chOff x="3887499" y="-1268923"/>
            <a:chExt cx="930432" cy="853453"/>
          </a:xfrm>
        </p:grpSpPr>
        <p:sp>
          <p:nvSpPr>
            <p:cNvPr id="90" name="Elipse 89">
              <a:extLst>
                <a:ext uri="{FF2B5EF4-FFF2-40B4-BE49-F238E27FC236}">
                  <a16:creationId xmlns:a16="http://schemas.microsoft.com/office/drawing/2014/main" id="{81EFA299-7BAC-B7D2-D0D1-D27B0A468149}"/>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Elipse 90">
              <a:extLst>
                <a:ext uri="{FF2B5EF4-FFF2-40B4-BE49-F238E27FC236}">
                  <a16:creationId xmlns:a16="http://schemas.microsoft.com/office/drawing/2014/main" id="{C550551C-C043-8DD5-489F-17B5BEAF7F37}"/>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2" name="Gráfico 91" descr="Marca">
              <a:extLst>
                <a:ext uri="{FF2B5EF4-FFF2-40B4-BE49-F238E27FC236}">
                  <a16:creationId xmlns:a16="http://schemas.microsoft.com/office/drawing/2014/main" id="{C092ABDE-74FC-2B23-8FBF-3B85C85544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93" name="Elipse 92">
              <a:extLst>
                <a:ext uri="{FF2B5EF4-FFF2-40B4-BE49-F238E27FC236}">
                  <a16:creationId xmlns:a16="http://schemas.microsoft.com/office/drawing/2014/main" id="{0935CDF1-0E1B-A9F9-5947-06F40C73FAE7}"/>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0" name="Rectángulo: esquinas redondeadas 109">
            <a:extLst>
              <a:ext uri="{FF2B5EF4-FFF2-40B4-BE49-F238E27FC236}">
                <a16:creationId xmlns:a16="http://schemas.microsoft.com/office/drawing/2014/main" id="{E5D91AC0-B679-1DC3-06C3-50A3BEA57656}"/>
              </a:ext>
            </a:extLst>
          </p:cNvPr>
          <p:cNvSpPr/>
          <p:nvPr/>
        </p:nvSpPr>
        <p:spPr>
          <a:xfrm>
            <a:off x="369084" y="2736007"/>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86" name="Imagen 85">
            <a:hlinkClick r:id="rId18"/>
            <a:extLst>
              <a:ext uri="{FF2B5EF4-FFF2-40B4-BE49-F238E27FC236}">
                <a16:creationId xmlns:a16="http://schemas.microsoft.com/office/drawing/2014/main" id="{E42FFAED-C54A-0337-8F38-DB2BD8F1527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5651" y="2835480"/>
            <a:ext cx="760511" cy="760511"/>
          </a:xfrm>
          <a:prstGeom prst="rect">
            <a:avLst/>
          </a:prstGeom>
        </p:spPr>
      </p:pic>
      <p:pic>
        <p:nvPicPr>
          <p:cNvPr id="119" name="Picture 2" descr="Resultado de imagen para nueva agenda urbana PNG">
            <a:hlinkClick r:id="rId20"/>
            <a:extLst>
              <a:ext uri="{FF2B5EF4-FFF2-40B4-BE49-F238E27FC236}">
                <a16:creationId xmlns:a16="http://schemas.microsoft.com/office/drawing/2014/main" id="{BD0EB252-ED33-1717-079A-5C595AC78AB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871069" y="1235440"/>
            <a:ext cx="1156593" cy="1445742"/>
          </a:xfrm>
          <a:prstGeom prst="rect">
            <a:avLst/>
          </a:prstGeom>
          <a:noFill/>
          <a:extLst>
            <a:ext uri="{909E8E84-426E-40dd-AFC4-6F175D3DCCD1}">
              <a14:hiddenFill xmlns="" xmlns:a14="http://schemas.microsoft.com/office/drawing/2010/main">
                <a:solidFill>
                  <a:srgbClr val="FFFFFF"/>
                </a:solidFill>
              </a14:hiddenFill>
            </a:ext>
          </a:extLst>
        </p:spPr>
      </p:pic>
      <p:sp>
        <p:nvSpPr>
          <p:cNvPr id="121" name="CuadroTexto 120">
            <a:extLst>
              <a:ext uri="{FF2B5EF4-FFF2-40B4-BE49-F238E27FC236}">
                <a16:creationId xmlns:a16="http://schemas.microsoft.com/office/drawing/2014/main" id="{6361E1B4-9F62-5CD7-1639-46DF48FCE4B8}"/>
              </a:ext>
            </a:extLst>
          </p:cNvPr>
          <p:cNvSpPr txBox="1"/>
          <p:nvPr/>
        </p:nvSpPr>
        <p:spPr>
          <a:xfrm>
            <a:off x="5042821" y="1964109"/>
            <a:ext cx="1656085" cy="400110"/>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Octubre 2016</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Nueva Agenda Urbana</a:t>
            </a:r>
          </a:p>
        </p:txBody>
      </p:sp>
      <p:grpSp>
        <p:nvGrpSpPr>
          <p:cNvPr id="122" name="Grupo 121">
            <a:extLst>
              <a:ext uri="{FF2B5EF4-FFF2-40B4-BE49-F238E27FC236}">
                <a16:creationId xmlns:a16="http://schemas.microsoft.com/office/drawing/2014/main" id="{68D0CEA0-2976-2226-2564-462ED8662B2C}"/>
              </a:ext>
            </a:extLst>
          </p:cNvPr>
          <p:cNvGrpSpPr/>
          <p:nvPr/>
        </p:nvGrpSpPr>
        <p:grpSpPr>
          <a:xfrm>
            <a:off x="5084126" y="1173312"/>
            <a:ext cx="678361" cy="622237"/>
            <a:chOff x="3887499" y="-1268923"/>
            <a:chExt cx="930432" cy="853453"/>
          </a:xfrm>
        </p:grpSpPr>
        <p:sp>
          <p:nvSpPr>
            <p:cNvPr id="123" name="Elipse 122">
              <a:extLst>
                <a:ext uri="{FF2B5EF4-FFF2-40B4-BE49-F238E27FC236}">
                  <a16:creationId xmlns:a16="http://schemas.microsoft.com/office/drawing/2014/main" id="{74ED0619-93D8-6ACA-3E30-2CC7EBAB0ECF}"/>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Elipse 123">
              <a:extLst>
                <a:ext uri="{FF2B5EF4-FFF2-40B4-BE49-F238E27FC236}">
                  <a16:creationId xmlns:a16="http://schemas.microsoft.com/office/drawing/2014/main" id="{B17A6616-6D00-9B92-DFC6-52B595A39790}"/>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5" name="Gráfico 124" descr="Marca">
              <a:extLst>
                <a:ext uri="{FF2B5EF4-FFF2-40B4-BE49-F238E27FC236}">
                  <a16:creationId xmlns:a16="http://schemas.microsoft.com/office/drawing/2014/main" id="{1223F347-182D-704D-EDE1-0B150757BE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126" name="Elipse 125">
              <a:extLst>
                <a:ext uri="{FF2B5EF4-FFF2-40B4-BE49-F238E27FC236}">
                  <a16:creationId xmlns:a16="http://schemas.microsoft.com/office/drawing/2014/main" id="{E967CFC7-FF17-52AC-28FE-BF8499BB9F9A}"/>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27" name="CuadroTexto 126">
            <a:extLst>
              <a:ext uri="{FF2B5EF4-FFF2-40B4-BE49-F238E27FC236}">
                <a16:creationId xmlns:a16="http://schemas.microsoft.com/office/drawing/2014/main" id="{2174094F-4033-5DB5-E0B5-1CF76B7C0D9F}"/>
              </a:ext>
            </a:extLst>
          </p:cNvPr>
          <p:cNvSpPr txBox="1"/>
          <p:nvPr/>
        </p:nvSpPr>
        <p:spPr>
          <a:xfrm>
            <a:off x="8498948" y="1079021"/>
            <a:ext cx="1656085" cy="7078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Julio 2017</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Asamblea Nacional: Adopta los 17 ODS como referente obligatorio</a:t>
            </a:r>
            <a:endPar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grpSp>
        <p:nvGrpSpPr>
          <p:cNvPr id="128" name="Grupo 127">
            <a:extLst>
              <a:ext uri="{FF2B5EF4-FFF2-40B4-BE49-F238E27FC236}">
                <a16:creationId xmlns:a16="http://schemas.microsoft.com/office/drawing/2014/main" id="{51E1DA59-DEEF-7246-BB87-3036A8193BA1}"/>
              </a:ext>
            </a:extLst>
          </p:cNvPr>
          <p:cNvGrpSpPr/>
          <p:nvPr/>
        </p:nvGrpSpPr>
        <p:grpSpPr>
          <a:xfrm>
            <a:off x="7502697" y="198988"/>
            <a:ext cx="678361" cy="622237"/>
            <a:chOff x="3887499" y="-1268923"/>
            <a:chExt cx="930432" cy="853453"/>
          </a:xfrm>
        </p:grpSpPr>
        <p:sp>
          <p:nvSpPr>
            <p:cNvPr id="129" name="Elipse 128">
              <a:extLst>
                <a:ext uri="{FF2B5EF4-FFF2-40B4-BE49-F238E27FC236}">
                  <a16:creationId xmlns:a16="http://schemas.microsoft.com/office/drawing/2014/main" id="{594D0A3A-80B3-DB3A-BEEA-3698FD35F856}"/>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Elipse 129">
              <a:extLst>
                <a:ext uri="{FF2B5EF4-FFF2-40B4-BE49-F238E27FC236}">
                  <a16:creationId xmlns:a16="http://schemas.microsoft.com/office/drawing/2014/main" id="{BCCB1B37-FEA2-7EF0-9EA9-722249DF7D07}"/>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1" name="Gráfico 130" descr="Marca">
              <a:extLst>
                <a:ext uri="{FF2B5EF4-FFF2-40B4-BE49-F238E27FC236}">
                  <a16:creationId xmlns:a16="http://schemas.microsoft.com/office/drawing/2014/main" id="{2BD0A149-F76B-2311-33DC-FA6C4F6789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132" name="Elipse 131">
              <a:extLst>
                <a:ext uri="{FF2B5EF4-FFF2-40B4-BE49-F238E27FC236}">
                  <a16:creationId xmlns:a16="http://schemas.microsoft.com/office/drawing/2014/main" id="{EF59F7C2-2BDB-7380-C76D-89D530028524}"/>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33" name="Imagen 132">
            <a:extLst>
              <a:ext uri="{FF2B5EF4-FFF2-40B4-BE49-F238E27FC236}">
                <a16:creationId xmlns:a16="http://schemas.microsoft.com/office/drawing/2014/main" id="{D5876B97-D940-4343-9E2C-0B04A6E9DEF4}"/>
              </a:ext>
            </a:extLst>
          </p:cNvPr>
          <p:cNvPicPr>
            <a:picLocks noChangeAspect="1"/>
          </p:cNvPicPr>
          <p:nvPr/>
        </p:nvPicPr>
        <p:blipFill>
          <a:blip r:embed="rId4">
            <a:clrChange>
              <a:clrFrom>
                <a:srgbClr val="FAFAFA"/>
              </a:clrFrom>
              <a:clrTo>
                <a:srgbClr val="FAFAFA">
                  <a:alpha val="0"/>
                </a:srgbClr>
              </a:clrTo>
            </a:clrChange>
          </a:blip>
          <a:srcRect t="2655"/>
          <a:stretch>
            <a:fillRect/>
          </a:stretch>
        </p:blipFill>
        <p:spPr>
          <a:xfrm>
            <a:off x="8091668" y="63504"/>
            <a:ext cx="1578341" cy="956571"/>
          </a:xfrm>
          <a:custGeom>
            <a:avLst/>
            <a:gdLst>
              <a:gd name="connsiteX0" fmla="*/ 1537276 w 3457575"/>
              <a:gd name="connsiteY0" fmla="*/ 57150 h 2095502"/>
              <a:gd name="connsiteX1" fmla="*/ 1507738 w 3457575"/>
              <a:gd name="connsiteY1" fmla="*/ 106318 h 2095502"/>
              <a:gd name="connsiteX2" fmla="*/ 1497877 w 3457575"/>
              <a:gd name="connsiteY2" fmla="*/ 120189 h 2095502"/>
              <a:gd name="connsiteX3" fmla="*/ 2508826 w 3457575"/>
              <a:gd name="connsiteY3" fmla="*/ 0 h 2095502"/>
              <a:gd name="connsiteX4" fmla="*/ 2604076 w 3457575"/>
              <a:gd name="connsiteY4" fmla="*/ 9525 h 2095502"/>
              <a:gd name="connsiteX5" fmla="*/ 2699326 w 3457575"/>
              <a:gd name="connsiteY5" fmla="*/ 38100 h 2095502"/>
              <a:gd name="connsiteX6" fmla="*/ 2956501 w 3457575"/>
              <a:gd name="connsiteY6" fmla="*/ 171450 h 2095502"/>
              <a:gd name="connsiteX7" fmla="*/ 3147001 w 3457575"/>
              <a:gd name="connsiteY7" fmla="*/ 381000 h 2095502"/>
              <a:gd name="connsiteX8" fmla="*/ 3436908 w 3457575"/>
              <a:gd name="connsiteY8" fmla="*/ 687511 h 2095502"/>
              <a:gd name="connsiteX9" fmla="*/ 3457575 w 3457575"/>
              <a:gd name="connsiteY9" fmla="*/ 712374 h 2095502"/>
              <a:gd name="connsiteX10" fmla="*/ 3457575 w 3457575"/>
              <a:gd name="connsiteY10" fmla="*/ 2095502 h 2095502"/>
              <a:gd name="connsiteX11" fmla="*/ 94673 w 3457575"/>
              <a:gd name="connsiteY11" fmla="*/ 2095502 h 2095502"/>
              <a:gd name="connsiteX12" fmla="*/ 83433 w 3457575"/>
              <a:gd name="connsiteY12" fmla="*/ 2080210 h 2095502"/>
              <a:gd name="connsiteX13" fmla="*/ 32326 w 3457575"/>
              <a:gd name="connsiteY13" fmla="*/ 2000250 h 2095502"/>
              <a:gd name="connsiteX14" fmla="*/ 0 w 3457575"/>
              <a:gd name="connsiteY14" fmla="*/ 1950836 h 2095502"/>
              <a:gd name="connsiteX15" fmla="*/ 0 w 3457575"/>
              <a:gd name="connsiteY15" fmla="*/ 1319746 h 2095502"/>
              <a:gd name="connsiteX16" fmla="*/ 32923 w 3457575"/>
              <a:gd name="connsiteY16" fmla="*/ 1290147 h 2095502"/>
              <a:gd name="connsiteX17" fmla="*/ 184726 w 3457575"/>
              <a:gd name="connsiteY17" fmla="*/ 1190625 h 2095502"/>
              <a:gd name="connsiteX18" fmla="*/ 270451 w 3457575"/>
              <a:gd name="connsiteY18" fmla="*/ 1123950 h 2095502"/>
              <a:gd name="connsiteX19" fmla="*/ 356176 w 3457575"/>
              <a:gd name="connsiteY19" fmla="*/ 1076325 h 2095502"/>
              <a:gd name="connsiteX20" fmla="*/ 460951 w 3457575"/>
              <a:gd name="connsiteY20" fmla="*/ 1009650 h 2095502"/>
              <a:gd name="connsiteX21" fmla="*/ 537151 w 3457575"/>
              <a:gd name="connsiteY21" fmla="*/ 952500 h 2095502"/>
              <a:gd name="connsiteX22" fmla="*/ 584776 w 3457575"/>
              <a:gd name="connsiteY22" fmla="*/ 923925 h 2095502"/>
              <a:gd name="connsiteX23" fmla="*/ 641926 w 3457575"/>
              <a:gd name="connsiteY23" fmla="*/ 885825 h 2095502"/>
              <a:gd name="connsiteX24" fmla="*/ 727651 w 3457575"/>
              <a:gd name="connsiteY24" fmla="*/ 838200 h 2095502"/>
              <a:gd name="connsiteX25" fmla="*/ 756226 w 3457575"/>
              <a:gd name="connsiteY25" fmla="*/ 828675 h 2095502"/>
              <a:gd name="connsiteX26" fmla="*/ 822901 w 3457575"/>
              <a:gd name="connsiteY26" fmla="*/ 790575 h 2095502"/>
              <a:gd name="connsiteX27" fmla="*/ 937201 w 3457575"/>
              <a:gd name="connsiteY27" fmla="*/ 723900 h 2095502"/>
              <a:gd name="connsiteX28" fmla="*/ 956251 w 3457575"/>
              <a:gd name="connsiteY28" fmla="*/ 685800 h 2095502"/>
              <a:gd name="connsiteX29" fmla="*/ 1032451 w 3457575"/>
              <a:gd name="connsiteY29" fmla="*/ 609600 h 2095502"/>
              <a:gd name="connsiteX30" fmla="*/ 1061026 w 3457575"/>
              <a:gd name="connsiteY30" fmla="*/ 552450 h 2095502"/>
              <a:gd name="connsiteX31" fmla="*/ 1080076 w 3457575"/>
              <a:gd name="connsiteY31" fmla="*/ 523875 h 2095502"/>
              <a:gd name="connsiteX32" fmla="*/ 1146751 w 3457575"/>
              <a:gd name="connsiteY32" fmla="*/ 457200 h 2095502"/>
              <a:gd name="connsiteX33" fmla="*/ 1203901 w 3457575"/>
              <a:gd name="connsiteY33" fmla="*/ 400050 h 2095502"/>
              <a:gd name="connsiteX34" fmla="*/ 1251526 w 3457575"/>
              <a:gd name="connsiteY34" fmla="*/ 361950 h 2095502"/>
              <a:gd name="connsiteX35" fmla="*/ 1270576 w 3457575"/>
              <a:gd name="connsiteY35" fmla="*/ 333375 h 2095502"/>
              <a:gd name="connsiteX36" fmla="*/ 1308676 w 3457575"/>
              <a:gd name="connsiteY36" fmla="*/ 285750 h 2095502"/>
              <a:gd name="connsiteX37" fmla="*/ 1384876 w 3457575"/>
              <a:gd name="connsiteY37" fmla="*/ 228600 h 2095502"/>
              <a:gd name="connsiteX38" fmla="*/ 1480880 w 3457575"/>
              <a:gd name="connsiteY38" fmla="*/ 144097 h 2095502"/>
              <a:gd name="connsiteX39" fmla="*/ 1497877 w 3457575"/>
              <a:gd name="connsiteY39" fmla="*/ 120189 h 2095502"/>
              <a:gd name="connsiteX40" fmla="*/ 1489651 w 3457575"/>
              <a:gd name="connsiteY40" fmla="*/ 133350 h 2095502"/>
              <a:gd name="connsiteX41" fmla="*/ 1518226 w 3457575"/>
              <a:gd name="connsiteY41" fmla="*/ 114300 h 2095502"/>
              <a:gd name="connsiteX42" fmla="*/ 1565851 w 3457575"/>
              <a:gd name="connsiteY42" fmla="*/ 95250 h 2095502"/>
              <a:gd name="connsiteX43" fmla="*/ 1613476 w 3457575"/>
              <a:gd name="connsiteY43" fmla="*/ 57150 h 2095502"/>
              <a:gd name="connsiteX44" fmla="*/ 1746826 w 3457575"/>
              <a:gd name="connsiteY44" fmla="*/ 28575 h 209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57575" h="2095502">
                <a:moveTo>
                  <a:pt x="1537276" y="57150"/>
                </a:moveTo>
                <a:cubicBezTo>
                  <a:pt x="1525585" y="76635"/>
                  <a:pt x="1516438" y="92426"/>
                  <a:pt x="1507738" y="106318"/>
                </a:cubicBezTo>
                <a:lnTo>
                  <a:pt x="1497877" y="120189"/>
                </a:lnTo>
                <a:close/>
                <a:moveTo>
                  <a:pt x="2508826" y="0"/>
                </a:moveTo>
                <a:cubicBezTo>
                  <a:pt x="2540576" y="3175"/>
                  <a:pt x="2572787" y="3267"/>
                  <a:pt x="2604076" y="9525"/>
                </a:cubicBezTo>
                <a:cubicBezTo>
                  <a:pt x="2636580" y="16026"/>
                  <a:pt x="2668137" y="26872"/>
                  <a:pt x="2699326" y="38100"/>
                </a:cubicBezTo>
                <a:cubicBezTo>
                  <a:pt x="2810382" y="78080"/>
                  <a:pt x="2865882" y="97307"/>
                  <a:pt x="2956501" y="171450"/>
                </a:cubicBezTo>
                <a:cubicBezTo>
                  <a:pt x="3043746" y="242833"/>
                  <a:pt x="3070582" y="297303"/>
                  <a:pt x="3147001" y="381000"/>
                </a:cubicBezTo>
                <a:cubicBezTo>
                  <a:pt x="3275219" y="521429"/>
                  <a:pt x="3357693" y="596561"/>
                  <a:pt x="3436908" y="687511"/>
                </a:cubicBezTo>
                <a:lnTo>
                  <a:pt x="3457575" y="712374"/>
                </a:lnTo>
                <a:lnTo>
                  <a:pt x="3457575" y="2095502"/>
                </a:lnTo>
                <a:lnTo>
                  <a:pt x="94673" y="2095502"/>
                </a:lnTo>
                <a:lnTo>
                  <a:pt x="83433" y="2080210"/>
                </a:lnTo>
                <a:cubicBezTo>
                  <a:pt x="67799" y="2056612"/>
                  <a:pt x="51455" y="2030309"/>
                  <a:pt x="32326" y="2000250"/>
                </a:cubicBezTo>
                <a:lnTo>
                  <a:pt x="0" y="1950836"/>
                </a:lnTo>
                <a:lnTo>
                  <a:pt x="0" y="1319746"/>
                </a:lnTo>
                <a:lnTo>
                  <a:pt x="32923" y="1290147"/>
                </a:lnTo>
                <a:cubicBezTo>
                  <a:pt x="77045" y="1255331"/>
                  <a:pt x="113564" y="1240130"/>
                  <a:pt x="184726" y="1190625"/>
                </a:cubicBezTo>
                <a:cubicBezTo>
                  <a:pt x="214443" y="1169952"/>
                  <a:pt x="240330" y="1144030"/>
                  <a:pt x="270451" y="1123950"/>
                </a:cubicBezTo>
                <a:cubicBezTo>
                  <a:pt x="297650" y="1105818"/>
                  <a:pt x="328146" y="1093143"/>
                  <a:pt x="356176" y="1076325"/>
                </a:cubicBezTo>
                <a:cubicBezTo>
                  <a:pt x="391674" y="1055026"/>
                  <a:pt x="426786" y="1033026"/>
                  <a:pt x="460951" y="1009650"/>
                </a:cubicBezTo>
                <a:cubicBezTo>
                  <a:pt x="487155" y="991721"/>
                  <a:pt x="511751" y="971550"/>
                  <a:pt x="537151" y="952500"/>
                </a:cubicBezTo>
                <a:cubicBezTo>
                  <a:pt x="551962" y="941392"/>
                  <a:pt x="569157" y="933864"/>
                  <a:pt x="584776" y="923925"/>
                </a:cubicBezTo>
                <a:cubicBezTo>
                  <a:pt x="604092" y="911633"/>
                  <a:pt x="622610" y="898117"/>
                  <a:pt x="641926" y="885825"/>
                </a:cubicBezTo>
                <a:cubicBezTo>
                  <a:pt x="666764" y="870019"/>
                  <a:pt x="699808" y="850133"/>
                  <a:pt x="727651" y="838200"/>
                </a:cubicBezTo>
                <a:cubicBezTo>
                  <a:pt x="736879" y="834245"/>
                  <a:pt x="746998" y="832630"/>
                  <a:pt x="756226" y="828675"/>
                </a:cubicBezTo>
                <a:cubicBezTo>
                  <a:pt x="790063" y="814173"/>
                  <a:pt x="794203" y="809707"/>
                  <a:pt x="822901" y="790575"/>
                </a:cubicBezTo>
                <a:cubicBezTo>
                  <a:pt x="879891" y="776327"/>
                  <a:pt x="879419" y="781682"/>
                  <a:pt x="937201" y="723900"/>
                </a:cubicBezTo>
                <a:cubicBezTo>
                  <a:pt x="947241" y="713860"/>
                  <a:pt x="949901" y="698500"/>
                  <a:pt x="956251" y="685800"/>
                </a:cubicBezTo>
                <a:cubicBezTo>
                  <a:pt x="972315" y="653671"/>
                  <a:pt x="1010258" y="637845"/>
                  <a:pt x="1032451" y="609600"/>
                </a:cubicBezTo>
                <a:cubicBezTo>
                  <a:pt x="1045610" y="592853"/>
                  <a:pt x="1050683" y="571068"/>
                  <a:pt x="1061026" y="552450"/>
                </a:cubicBezTo>
                <a:cubicBezTo>
                  <a:pt x="1066585" y="542443"/>
                  <a:pt x="1073207" y="533033"/>
                  <a:pt x="1080076" y="523875"/>
                </a:cubicBezTo>
                <a:cubicBezTo>
                  <a:pt x="1157236" y="420995"/>
                  <a:pt x="1083293" y="513607"/>
                  <a:pt x="1146751" y="457200"/>
                </a:cubicBezTo>
                <a:cubicBezTo>
                  <a:pt x="1166887" y="439302"/>
                  <a:pt x="1183966" y="418172"/>
                  <a:pt x="1203901" y="400050"/>
                </a:cubicBezTo>
                <a:cubicBezTo>
                  <a:pt x="1218944" y="386375"/>
                  <a:pt x="1237151" y="376325"/>
                  <a:pt x="1251526" y="361950"/>
                </a:cubicBezTo>
                <a:cubicBezTo>
                  <a:pt x="1259621" y="353855"/>
                  <a:pt x="1263707" y="342533"/>
                  <a:pt x="1270576" y="333375"/>
                </a:cubicBezTo>
                <a:cubicBezTo>
                  <a:pt x="1282774" y="317111"/>
                  <a:pt x="1293690" y="299487"/>
                  <a:pt x="1308676" y="285750"/>
                </a:cubicBezTo>
                <a:cubicBezTo>
                  <a:pt x="1332081" y="264296"/>
                  <a:pt x="1359476" y="247650"/>
                  <a:pt x="1384876" y="228600"/>
                </a:cubicBezTo>
                <a:cubicBezTo>
                  <a:pt x="1434664" y="191260"/>
                  <a:pt x="1461073" y="167882"/>
                  <a:pt x="1480880" y="144097"/>
                </a:cubicBezTo>
                <a:lnTo>
                  <a:pt x="1497877" y="120189"/>
                </a:lnTo>
                <a:lnTo>
                  <a:pt x="1489651" y="133350"/>
                </a:lnTo>
                <a:cubicBezTo>
                  <a:pt x="1499176" y="127000"/>
                  <a:pt x="1507987" y="119420"/>
                  <a:pt x="1518226" y="114300"/>
                </a:cubicBezTo>
                <a:cubicBezTo>
                  <a:pt x="1533519" y="106654"/>
                  <a:pt x="1551190" y="104047"/>
                  <a:pt x="1565851" y="95250"/>
                </a:cubicBezTo>
                <a:cubicBezTo>
                  <a:pt x="1583284" y="84790"/>
                  <a:pt x="1597601" y="69850"/>
                  <a:pt x="1613476" y="57150"/>
                </a:cubicBezTo>
                <a:cubicBezTo>
                  <a:pt x="1674074" y="36951"/>
                  <a:pt x="1677262" y="31737"/>
                  <a:pt x="1746826" y="28575"/>
                </a:cubicBezTo>
                <a:close/>
              </a:path>
            </a:pathLst>
          </a:custGeom>
        </p:spPr>
      </p:pic>
      <p:sp>
        <p:nvSpPr>
          <p:cNvPr id="136" name="Rectángulo: esquinas redondeadas 135">
            <a:extLst>
              <a:ext uri="{FF2B5EF4-FFF2-40B4-BE49-F238E27FC236}">
                <a16:creationId xmlns:a16="http://schemas.microsoft.com/office/drawing/2014/main" id="{632EE3A1-A270-4EE1-3A88-33A551950F94}"/>
              </a:ext>
            </a:extLst>
          </p:cNvPr>
          <p:cNvSpPr/>
          <p:nvPr/>
        </p:nvSpPr>
        <p:spPr>
          <a:xfrm rot="5400000">
            <a:off x="6635128" y="2156430"/>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35" name="Picture 2" descr="Image result for plan toda una vida">
            <a:extLst>
              <a:ext uri="{FF2B5EF4-FFF2-40B4-BE49-F238E27FC236}">
                <a16:creationId xmlns:a16="http://schemas.microsoft.com/office/drawing/2014/main" id="{C933AB95-6C02-C069-9300-991A1822BAEF}"/>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6143" y="2145258"/>
            <a:ext cx="942081" cy="942081"/>
          </a:xfrm>
          <a:prstGeom prst="rect">
            <a:avLst/>
          </a:prstGeom>
          <a:noFill/>
          <a:extLst>
            <a:ext uri="{909E8E84-426E-40DD-AFC4-6F175D3DCCD1}">
              <a14:hiddenFill xmlns:a14="http://schemas.microsoft.com/office/drawing/2010/main">
                <a:solidFill>
                  <a:srgbClr val="FFFFFF"/>
                </a:solidFill>
              </a14:hiddenFill>
            </a:ext>
          </a:extLst>
        </p:spPr>
      </p:pic>
      <p:sp>
        <p:nvSpPr>
          <p:cNvPr id="137" name="CuadroTexto 136">
            <a:extLst>
              <a:ext uri="{FF2B5EF4-FFF2-40B4-BE49-F238E27FC236}">
                <a16:creationId xmlns:a16="http://schemas.microsoft.com/office/drawing/2014/main" id="{6FADBE0E-D0F3-4263-C5C9-C64F62D5EC99}"/>
              </a:ext>
            </a:extLst>
          </p:cNvPr>
          <p:cNvSpPr txBox="1"/>
          <p:nvPr/>
        </p:nvSpPr>
        <p:spPr>
          <a:xfrm>
            <a:off x="7887413" y="2678795"/>
            <a:ext cx="1656085" cy="7078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Noviembre 2017</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PND articula las prioridades nacionales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con los ODS</a:t>
            </a:r>
            <a:endPar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grpSp>
        <p:nvGrpSpPr>
          <p:cNvPr id="138" name="Grupo 137">
            <a:extLst>
              <a:ext uri="{FF2B5EF4-FFF2-40B4-BE49-F238E27FC236}">
                <a16:creationId xmlns:a16="http://schemas.microsoft.com/office/drawing/2014/main" id="{16FDD7CD-2BEC-8116-8B3D-8DAC6F87C283}"/>
              </a:ext>
            </a:extLst>
          </p:cNvPr>
          <p:cNvGrpSpPr/>
          <p:nvPr/>
        </p:nvGrpSpPr>
        <p:grpSpPr>
          <a:xfrm>
            <a:off x="8185002" y="1952058"/>
            <a:ext cx="678361" cy="622237"/>
            <a:chOff x="3887499" y="-1268923"/>
            <a:chExt cx="930432" cy="853453"/>
          </a:xfrm>
        </p:grpSpPr>
        <p:sp>
          <p:nvSpPr>
            <p:cNvPr id="139" name="Elipse 138">
              <a:extLst>
                <a:ext uri="{FF2B5EF4-FFF2-40B4-BE49-F238E27FC236}">
                  <a16:creationId xmlns:a16="http://schemas.microsoft.com/office/drawing/2014/main" id="{91916B04-1E66-D60D-9933-A49A42178575}"/>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Elipse 139">
              <a:extLst>
                <a:ext uri="{FF2B5EF4-FFF2-40B4-BE49-F238E27FC236}">
                  <a16:creationId xmlns:a16="http://schemas.microsoft.com/office/drawing/2014/main" id="{B25F59D1-BC5A-ECC8-42FF-051ACA0389BF}"/>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1" name="Gráfico 140" descr="Marca">
              <a:extLst>
                <a:ext uri="{FF2B5EF4-FFF2-40B4-BE49-F238E27FC236}">
                  <a16:creationId xmlns:a16="http://schemas.microsoft.com/office/drawing/2014/main" id="{83ABC3DA-8B5C-8F99-0302-17026B9E83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142" name="Elipse 141">
              <a:extLst>
                <a:ext uri="{FF2B5EF4-FFF2-40B4-BE49-F238E27FC236}">
                  <a16:creationId xmlns:a16="http://schemas.microsoft.com/office/drawing/2014/main" id="{C71E796A-BBF9-7DF9-DECC-DA2C6275E9D1}"/>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48" name="Rectángulo: esquinas redondeadas 147">
            <a:extLst>
              <a:ext uri="{FF2B5EF4-FFF2-40B4-BE49-F238E27FC236}">
                <a16:creationId xmlns:a16="http://schemas.microsoft.com/office/drawing/2014/main" id="{8BBEDB50-DCDD-5DB6-ED36-50789CA2B1D4}"/>
              </a:ext>
            </a:extLst>
          </p:cNvPr>
          <p:cNvSpPr/>
          <p:nvPr/>
        </p:nvSpPr>
        <p:spPr>
          <a:xfrm rot="5400000">
            <a:off x="3802425" y="3543864"/>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 name="CuadroTexto 148">
            <a:extLst>
              <a:ext uri="{FF2B5EF4-FFF2-40B4-BE49-F238E27FC236}">
                <a16:creationId xmlns:a16="http://schemas.microsoft.com/office/drawing/2014/main" id="{F257C04F-E462-ECBA-3672-9AAD6FFD3D7B}"/>
              </a:ext>
            </a:extLst>
          </p:cNvPr>
          <p:cNvSpPr txBox="1"/>
          <p:nvPr/>
        </p:nvSpPr>
        <p:spPr>
          <a:xfrm>
            <a:off x="5103490" y="3986255"/>
            <a:ext cx="1656085" cy="861774"/>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Abril 2018</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 371 declara como política del Gobierno Nacional la adopción de la Agenda 2030</a:t>
            </a:r>
          </a:p>
        </p:txBody>
      </p:sp>
      <p:grpSp>
        <p:nvGrpSpPr>
          <p:cNvPr id="150" name="Grupo 149">
            <a:extLst>
              <a:ext uri="{FF2B5EF4-FFF2-40B4-BE49-F238E27FC236}">
                <a16:creationId xmlns:a16="http://schemas.microsoft.com/office/drawing/2014/main" id="{7EAB9787-2DC8-B38B-F9D4-BDE8C04FC571}"/>
              </a:ext>
            </a:extLst>
          </p:cNvPr>
          <p:cNvGrpSpPr/>
          <p:nvPr/>
        </p:nvGrpSpPr>
        <p:grpSpPr>
          <a:xfrm>
            <a:off x="5111742" y="3193501"/>
            <a:ext cx="678361" cy="622237"/>
            <a:chOff x="3887499" y="-1268923"/>
            <a:chExt cx="930432" cy="853453"/>
          </a:xfrm>
        </p:grpSpPr>
        <p:sp>
          <p:nvSpPr>
            <p:cNvPr id="151" name="Elipse 150">
              <a:extLst>
                <a:ext uri="{FF2B5EF4-FFF2-40B4-BE49-F238E27FC236}">
                  <a16:creationId xmlns:a16="http://schemas.microsoft.com/office/drawing/2014/main" id="{DC680057-6859-D865-8862-047D64089A21}"/>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2" name="Elipse 151">
              <a:extLst>
                <a:ext uri="{FF2B5EF4-FFF2-40B4-BE49-F238E27FC236}">
                  <a16:creationId xmlns:a16="http://schemas.microsoft.com/office/drawing/2014/main" id="{31BBD916-64B6-6E52-3BE5-F1E74364EC95}"/>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3" name="Gráfico 152" descr="Marca">
              <a:extLst>
                <a:ext uri="{FF2B5EF4-FFF2-40B4-BE49-F238E27FC236}">
                  <a16:creationId xmlns:a16="http://schemas.microsoft.com/office/drawing/2014/main" id="{CB628DA2-9810-3E64-FB85-FDDA4F8AAD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154" name="Elipse 153">
              <a:extLst>
                <a:ext uri="{FF2B5EF4-FFF2-40B4-BE49-F238E27FC236}">
                  <a16:creationId xmlns:a16="http://schemas.microsoft.com/office/drawing/2014/main" id="{4E4DFCD1-3594-C8A9-FA8D-A0F90AD58EE3}"/>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47" name="Imagen 146">
            <a:extLst>
              <a:ext uri="{FF2B5EF4-FFF2-40B4-BE49-F238E27FC236}">
                <a16:creationId xmlns:a16="http://schemas.microsoft.com/office/drawing/2014/main" id="{D4B6B369-CEF6-2D25-D906-97A65D2D5E1D}"/>
              </a:ext>
            </a:extLst>
          </p:cNvPr>
          <p:cNvPicPr>
            <a:picLocks noChangeAspect="1"/>
          </p:cNvPicPr>
          <p:nvPr/>
        </p:nvPicPr>
        <p:blipFill>
          <a:blip r:embed="rId23"/>
          <a:srcRect l="23885" t="2085" r="42286" b="37795"/>
          <a:stretch>
            <a:fillRect/>
          </a:stretch>
        </p:blipFill>
        <p:spPr>
          <a:xfrm>
            <a:off x="4081570" y="3570316"/>
            <a:ext cx="930337" cy="930337"/>
          </a:xfrm>
          <a:custGeom>
            <a:avLst/>
            <a:gdLst>
              <a:gd name="connsiteX0" fmla="*/ 1053664 w 2107328"/>
              <a:gd name="connsiteY0" fmla="*/ 0 h 2107328"/>
              <a:gd name="connsiteX1" fmla="*/ 2107328 w 2107328"/>
              <a:gd name="connsiteY1" fmla="*/ 1053664 h 2107328"/>
              <a:gd name="connsiteX2" fmla="*/ 1053664 w 2107328"/>
              <a:gd name="connsiteY2" fmla="*/ 2107328 h 2107328"/>
              <a:gd name="connsiteX3" fmla="*/ 0 w 2107328"/>
              <a:gd name="connsiteY3" fmla="*/ 1053664 h 2107328"/>
              <a:gd name="connsiteX4" fmla="*/ 1053664 w 2107328"/>
              <a:gd name="connsiteY4" fmla="*/ 0 h 210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328" h="2107328">
                <a:moveTo>
                  <a:pt x="1053664" y="0"/>
                </a:moveTo>
                <a:cubicBezTo>
                  <a:pt x="1635587" y="0"/>
                  <a:pt x="2107328" y="471741"/>
                  <a:pt x="2107328" y="1053664"/>
                </a:cubicBezTo>
                <a:cubicBezTo>
                  <a:pt x="2107328" y="1635587"/>
                  <a:pt x="1635587" y="2107328"/>
                  <a:pt x="1053664" y="2107328"/>
                </a:cubicBezTo>
                <a:cubicBezTo>
                  <a:pt x="471741" y="2107328"/>
                  <a:pt x="0" y="1635587"/>
                  <a:pt x="0" y="1053664"/>
                </a:cubicBezTo>
                <a:cubicBezTo>
                  <a:pt x="0" y="471741"/>
                  <a:pt x="471741" y="0"/>
                  <a:pt x="1053664" y="0"/>
                </a:cubicBezTo>
                <a:close/>
              </a:path>
            </a:pathLst>
          </a:custGeom>
        </p:spPr>
      </p:pic>
      <p:sp>
        <p:nvSpPr>
          <p:cNvPr id="157" name="CuadroTexto 156">
            <a:extLst>
              <a:ext uri="{FF2B5EF4-FFF2-40B4-BE49-F238E27FC236}">
                <a16:creationId xmlns:a16="http://schemas.microsoft.com/office/drawing/2014/main" id="{D1EE6354-E34D-5452-9F7A-23D9747D8787}"/>
              </a:ext>
            </a:extLst>
          </p:cNvPr>
          <p:cNvSpPr txBox="1"/>
          <p:nvPr/>
        </p:nvSpPr>
        <p:spPr>
          <a:xfrm>
            <a:off x="3813392" y="5657828"/>
            <a:ext cx="2139813" cy="7078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Julio 2018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Primer Examen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Nacional Voluntario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 Ecuador</a:t>
            </a:r>
          </a:p>
        </p:txBody>
      </p:sp>
      <p:pic>
        <p:nvPicPr>
          <p:cNvPr id="158" name="Picture 8" descr="Resultado de imagen para Examen Nacional Voluntario Ecuador">
            <a:hlinkClick r:id="rId11"/>
            <a:extLst>
              <a:ext uri="{FF2B5EF4-FFF2-40B4-BE49-F238E27FC236}">
                <a16:creationId xmlns:a16="http://schemas.microsoft.com/office/drawing/2014/main" id="{F24D63BC-7324-66B8-D166-44872E6709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00774" y="5192904"/>
            <a:ext cx="1013358" cy="1433037"/>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nvGrpSpPr>
          <p:cNvPr id="159" name="Grupo 158">
            <a:extLst>
              <a:ext uri="{FF2B5EF4-FFF2-40B4-BE49-F238E27FC236}">
                <a16:creationId xmlns:a16="http://schemas.microsoft.com/office/drawing/2014/main" id="{7A3D12A8-0BCD-3015-42E7-DC26B7AED233}"/>
              </a:ext>
            </a:extLst>
          </p:cNvPr>
          <p:cNvGrpSpPr/>
          <p:nvPr/>
        </p:nvGrpSpPr>
        <p:grpSpPr>
          <a:xfrm>
            <a:off x="4995284" y="5247797"/>
            <a:ext cx="678361" cy="622237"/>
            <a:chOff x="3887499" y="-1268923"/>
            <a:chExt cx="930432" cy="853453"/>
          </a:xfrm>
        </p:grpSpPr>
        <p:sp>
          <p:nvSpPr>
            <p:cNvPr id="160" name="Elipse 159">
              <a:extLst>
                <a:ext uri="{FF2B5EF4-FFF2-40B4-BE49-F238E27FC236}">
                  <a16:creationId xmlns:a16="http://schemas.microsoft.com/office/drawing/2014/main" id="{CCD30C5F-1006-0B70-7434-17AA972AC101}"/>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1" name="Elipse 160">
              <a:extLst>
                <a:ext uri="{FF2B5EF4-FFF2-40B4-BE49-F238E27FC236}">
                  <a16:creationId xmlns:a16="http://schemas.microsoft.com/office/drawing/2014/main" id="{1BC840A8-2212-F7F5-BA91-46CBF2E609E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62" name="Gráfico 161" descr="Marca">
              <a:extLst>
                <a:ext uri="{FF2B5EF4-FFF2-40B4-BE49-F238E27FC236}">
                  <a16:creationId xmlns:a16="http://schemas.microsoft.com/office/drawing/2014/main" id="{5EBE8257-F38E-0F37-F00B-98DC96B38F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163" name="Elipse 162">
              <a:extLst>
                <a:ext uri="{FF2B5EF4-FFF2-40B4-BE49-F238E27FC236}">
                  <a16:creationId xmlns:a16="http://schemas.microsoft.com/office/drawing/2014/main" id="{211852E1-C1A3-B0C5-D907-B25433A7B233}"/>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65" name="Rectángulo: esquinas redondeadas 164">
            <a:extLst>
              <a:ext uri="{FF2B5EF4-FFF2-40B4-BE49-F238E27FC236}">
                <a16:creationId xmlns:a16="http://schemas.microsoft.com/office/drawing/2014/main" id="{E8D20C42-5CF5-01BB-E3B5-4A3F8DBC07F1}"/>
              </a:ext>
            </a:extLst>
          </p:cNvPr>
          <p:cNvSpPr/>
          <p:nvPr/>
        </p:nvSpPr>
        <p:spPr>
          <a:xfrm rot="5400000">
            <a:off x="6616641" y="4680921"/>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 name="CuadroTexto 165">
            <a:extLst>
              <a:ext uri="{FF2B5EF4-FFF2-40B4-BE49-F238E27FC236}">
                <a16:creationId xmlns:a16="http://schemas.microsoft.com/office/drawing/2014/main" id="{D575798C-739B-2F9D-902C-90A70A15030F}"/>
              </a:ext>
            </a:extLst>
          </p:cNvPr>
          <p:cNvSpPr txBox="1"/>
          <p:nvPr/>
        </p:nvSpPr>
        <p:spPr>
          <a:xfrm>
            <a:off x="7899986" y="5042955"/>
            <a:ext cx="1656085" cy="861774"/>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Diciembre 2018</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D.E.622 encarga la coordinación y articulación SNP y  Vicepresidencia</a:t>
            </a:r>
          </a:p>
        </p:txBody>
      </p:sp>
      <p:grpSp>
        <p:nvGrpSpPr>
          <p:cNvPr id="167" name="Grupo 166">
            <a:extLst>
              <a:ext uri="{FF2B5EF4-FFF2-40B4-BE49-F238E27FC236}">
                <a16:creationId xmlns:a16="http://schemas.microsoft.com/office/drawing/2014/main" id="{155227ED-0B0E-15FD-EDFA-B0CD86A040AA}"/>
              </a:ext>
            </a:extLst>
          </p:cNvPr>
          <p:cNvGrpSpPr/>
          <p:nvPr/>
        </p:nvGrpSpPr>
        <p:grpSpPr>
          <a:xfrm>
            <a:off x="7928182" y="4057828"/>
            <a:ext cx="678361" cy="622237"/>
            <a:chOff x="3887499" y="-1268923"/>
            <a:chExt cx="930432" cy="853453"/>
          </a:xfrm>
        </p:grpSpPr>
        <p:sp>
          <p:nvSpPr>
            <p:cNvPr id="168" name="Elipse 167">
              <a:extLst>
                <a:ext uri="{FF2B5EF4-FFF2-40B4-BE49-F238E27FC236}">
                  <a16:creationId xmlns:a16="http://schemas.microsoft.com/office/drawing/2014/main" id="{C28468F7-E830-77AE-973C-52D6FB638D68}"/>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Elipse 168">
              <a:extLst>
                <a:ext uri="{FF2B5EF4-FFF2-40B4-BE49-F238E27FC236}">
                  <a16:creationId xmlns:a16="http://schemas.microsoft.com/office/drawing/2014/main" id="{A67AFF8E-F218-4971-C564-EAB9F30F78A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0" name="Gráfico 169" descr="Marca">
              <a:extLst>
                <a:ext uri="{FF2B5EF4-FFF2-40B4-BE49-F238E27FC236}">
                  <a16:creationId xmlns:a16="http://schemas.microsoft.com/office/drawing/2014/main" id="{BB51E4E2-8323-9747-2476-1A01DA1753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761" y="-1268923"/>
              <a:ext cx="669170" cy="669170"/>
            </a:xfrm>
            <a:prstGeom prst="rect">
              <a:avLst/>
            </a:prstGeom>
          </p:spPr>
        </p:pic>
        <p:sp>
          <p:nvSpPr>
            <p:cNvPr id="171" name="Elipse 170">
              <a:extLst>
                <a:ext uri="{FF2B5EF4-FFF2-40B4-BE49-F238E27FC236}">
                  <a16:creationId xmlns:a16="http://schemas.microsoft.com/office/drawing/2014/main" id="{3622CCAF-12FF-A746-01AF-BA628AF9FE4E}"/>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72" name="Imagen 171">
            <a:extLst>
              <a:ext uri="{FF2B5EF4-FFF2-40B4-BE49-F238E27FC236}">
                <a16:creationId xmlns:a16="http://schemas.microsoft.com/office/drawing/2014/main" id="{B65C454C-AB42-2C8E-B478-6C83DCF17186}"/>
              </a:ext>
            </a:extLst>
          </p:cNvPr>
          <p:cNvPicPr>
            <a:picLocks noChangeAspect="1"/>
          </p:cNvPicPr>
          <p:nvPr/>
        </p:nvPicPr>
        <p:blipFill>
          <a:blip r:embed="rId23"/>
          <a:srcRect l="23885" t="2085" r="42286" b="37795"/>
          <a:stretch>
            <a:fillRect/>
          </a:stretch>
        </p:blipFill>
        <p:spPr>
          <a:xfrm>
            <a:off x="6895786" y="4707373"/>
            <a:ext cx="930337" cy="930337"/>
          </a:xfrm>
          <a:custGeom>
            <a:avLst/>
            <a:gdLst>
              <a:gd name="connsiteX0" fmla="*/ 1053664 w 2107328"/>
              <a:gd name="connsiteY0" fmla="*/ 0 h 2107328"/>
              <a:gd name="connsiteX1" fmla="*/ 2107328 w 2107328"/>
              <a:gd name="connsiteY1" fmla="*/ 1053664 h 2107328"/>
              <a:gd name="connsiteX2" fmla="*/ 1053664 w 2107328"/>
              <a:gd name="connsiteY2" fmla="*/ 2107328 h 2107328"/>
              <a:gd name="connsiteX3" fmla="*/ 0 w 2107328"/>
              <a:gd name="connsiteY3" fmla="*/ 1053664 h 2107328"/>
              <a:gd name="connsiteX4" fmla="*/ 1053664 w 2107328"/>
              <a:gd name="connsiteY4" fmla="*/ 0 h 210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328" h="2107328">
                <a:moveTo>
                  <a:pt x="1053664" y="0"/>
                </a:moveTo>
                <a:cubicBezTo>
                  <a:pt x="1635587" y="0"/>
                  <a:pt x="2107328" y="471741"/>
                  <a:pt x="2107328" y="1053664"/>
                </a:cubicBezTo>
                <a:cubicBezTo>
                  <a:pt x="2107328" y="1635587"/>
                  <a:pt x="1635587" y="2107328"/>
                  <a:pt x="1053664" y="2107328"/>
                </a:cubicBezTo>
                <a:cubicBezTo>
                  <a:pt x="471741" y="2107328"/>
                  <a:pt x="0" y="1635587"/>
                  <a:pt x="0" y="1053664"/>
                </a:cubicBezTo>
                <a:cubicBezTo>
                  <a:pt x="0" y="471741"/>
                  <a:pt x="471741" y="0"/>
                  <a:pt x="1053664" y="0"/>
                </a:cubicBezTo>
                <a:close/>
              </a:path>
            </a:pathLst>
          </a:custGeom>
        </p:spPr>
      </p:pic>
      <p:pic>
        <p:nvPicPr>
          <p:cNvPr id="7" name="Imagen 6">
            <a:extLst>
              <a:ext uri="{FF2B5EF4-FFF2-40B4-BE49-F238E27FC236}">
                <a16:creationId xmlns:a16="http://schemas.microsoft.com/office/drawing/2014/main" id="{EEA52928-E083-D390-B981-351B4B49BC58}"/>
              </a:ext>
            </a:extLst>
          </p:cNvPr>
          <p:cNvPicPr>
            <a:picLocks noChangeAspect="1"/>
          </p:cNvPicPr>
          <p:nvPr/>
        </p:nvPicPr>
        <p:blipFill rotWithShape="1">
          <a:blip r:embed="rId24"/>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54035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CC716-8058-F349-77E9-ED20D5C26C75}"/>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EBCBF4F4-ADC9-D78D-D4CF-498E8FD028FD}"/>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D9FA3E58-EC17-0787-2BA5-2650C387D58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9437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FA347-A770-BE11-EDFF-34FA17C42288}"/>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A2C26A28-D17F-221E-D2A5-CDBEB5B7AA33}"/>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071EC3D4-A17E-782B-000B-BA2FB9A4D93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190509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2AA2A-38BD-7053-6B32-847949FA96C6}"/>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82B21ACC-241E-0723-36D6-8B565DC788B1}"/>
              </a:ext>
            </a:extLst>
          </p:cNvPr>
          <p:cNvSpPr>
            <a:spLocks noGrp="1"/>
          </p:cNvSpPr>
          <p:nvPr>
            <p:ph idx="1"/>
          </p:nvPr>
        </p:nvSpPr>
        <p:spPr/>
        <p:txBody>
          <a:bodyPr/>
          <a:lstStyle/>
          <a:p>
            <a:endParaRPr lang="es-EC"/>
          </a:p>
        </p:txBody>
      </p:sp>
      <p:pic>
        <p:nvPicPr>
          <p:cNvPr id="5" name="Imagen 4">
            <a:extLst>
              <a:ext uri="{FF2B5EF4-FFF2-40B4-BE49-F238E27FC236}">
                <a16:creationId xmlns:a16="http://schemas.microsoft.com/office/drawing/2014/main" id="{4036A3EB-9543-B7CF-DC37-A022A6BAB35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6752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Google Shape;62;p14">
            <a:extLst>
              <a:ext uri="{FF2B5EF4-FFF2-40B4-BE49-F238E27FC236}">
                <a16:creationId xmlns:a16="http://schemas.microsoft.com/office/drawing/2014/main" id="{C1763B77-AD29-51F6-8AA6-13A51735B072}"/>
              </a:ext>
            </a:extLst>
          </p:cNvPr>
          <p:cNvSpPr txBox="1"/>
          <p:nvPr/>
        </p:nvSpPr>
        <p:spPr>
          <a:xfrm>
            <a:off x="6060410" y="107922"/>
            <a:ext cx="5871886" cy="784790"/>
          </a:xfrm>
          <a:prstGeom prst="rect">
            <a:avLst/>
          </a:prstGeom>
          <a:noFill/>
          <a:ln>
            <a:noFill/>
          </a:ln>
        </p:spPr>
        <p:txBody>
          <a:bodyPr spcFirstLastPara="1" wrap="square" lIns="121900" tIns="121900" rIns="121900" bIns="121900" anchor="t" anchorCtr="0">
            <a:spAutoFit/>
          </a:bodyPr>
          <a:lstStyle/>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rPr>
              <a:t>Principales hitos en la implementación de la Agenda 2030 en Ecuador </a:t>
            </a:r>
            <a:endParaRPr kumimoji="0" lang="es-MX" sz="2400" b="1" i="0" u="none" strike="noStrike" kern="0" cap="none" spc="0" normalizeH="0" baseline="0" noProof="0" dirty="0">
              <a:ln>
                <a:noFill/>
              </a:ln>
              <a:solidFill>
                <a:srgbClr val="4C3CA8"/>
              </a:solidFill>
              <a:effectLst/>
              <a:uLnTx/>
              <a:uFillTx/>
              <a:latin typeface="Barlow Condensed" panose="00000506000000000000" pitchFamily="2" charset="0"/>
              <a:ea typeface="Barlow Condensed Light"/>
              <a:cs typeface="Arial" panose="020B0604020202020204" pitchFamily="34" charset="0"/>
              <a:sym typeface="Barlow Condensed Light"/>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rgbClr val="4C3DA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Imagen 27">
            <a:extLst>
              <a:ext uri="{FF2B5EF4-FFF2-40B4-BE49-F238E27FC236}">
                <a16:creationId xmlns:a16="http://schemas.microsoft.com/office/drawing/2014/main" id="{65B85B20-E5FA-2FFC-6158-E0B2C4E0EAF4}"/>
              </a:ext>
            </a:extLst>
          </p:cNvPr>
          <p:cNvPicPr>
            <a:picLocks noChangeAspect="1"/>
          </p:cNvPicPr>
          <p:nvPr/>
        </p:nvPicPr>
        <p:blipFill rotWithShape="1">
          <a:blip r:embed="rId3"/>
          <a:srcRect t="10946" b="21705"/>
          <a:stretch/>
        </p:blipFill>
        <p:spPr>
          <a:xfrm>
            <a:off x="5964550" y="-861306"/>
            <a:ext cx="1440000" cy="436915"/>
          </a:xfrm>
          <a:prstGeom prst="rect">
            <a:avLst/>
          </a:prstGeom>
        </p:spPr>
      </p:pic>
      <p:pic>
        <p:nvPicPr>
          <p:cNvPr id="25" name="Imagen 24">
            <a:extLst>
              <a:ext uri="{FF2B5EF4-FFF2-40B4-BE49-F238E27FC236}">
                <a16:creationId xmlns:a16="http://schemas.microsoft.com/office/drawing/2014/main" id="{9879C0D5-AB78-0CA1-AAA0-2EF51D27B226}"/>
              </a:ext>
            </a:extLst>
          </p:cNvPr>
          <p:cNvPicPr>
            <a:picLocks noChangeAspect="1"/>
          </p:cNvPicPr>
          <p:nvPr/>
        </p:nvPicPr>
        <p:blipFill rotWithShape="1">
          <a:blip r:embed="rId4">
            <a:clrChange>
              <a:clrFrom>
                <a:srgbClr val="E5E6E8"/>
              </a:clrFrom>
              <a:clrTo>
                <a:srgbClr val="E5E6E8">
                  <a:alpha val="0"/>
                </a:srgbClr>
              </a:clrTo>
            </a:clrChange>
          </a:blip>
          <a:srcRect l="3201" t="7600" r="61888" b="7784"/>
          <a:stretch/>
        </p:blipFill>
        <p:spPr>
          <a:xfrm>
            <a:off x="8389032" y="-2770093"/>
            <a:ext cx="2022955" cy="2022955"/>
          </a:xfrm>
          <a:custGeom>
            <a:avLst/>
            <a:gdLst>
              <a:gd name="connsiteX0" fmla="*/ 1197134 w 2394268"/>
              <a:gd name="connsiteY0" fmla="*/ 0 h 2394268"/>
              <a:gd name="connsiteX1" fmla="*/ 2394268 w 2394268"/>
              <a:gd name="connsiteY1" fmla="*/ 1197134 h 2394268"/>
              <a:gd name="connsiteX2" fmla="*/ 1197134 w 2394268"/>
              <a:gd name="connsiteY2" fmla="*/ 2394268 h 2394268"/>
              <a:gd name="connsiteX3" fmla="*/ 0 w 2394268"/>
              <a:gd name="connsiteY3" fmla="*/ 1197134 h 2394268"/>
              <a:gd name="connsiteX4" fmla="*/ 1197134 w 2394268"/>
              <a:gd name="connsiteY4" fmla="*/ 0 h 239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268" h="2394268">
                <a:moveTo>
                  <a:pt x="1197134" y="0"/>
                </a:moveTo>
                <a:cubicBezTo>
                  <a:pt x="1858293" y="0"/>
                  <a:pt x="2394268" y="535975"/>
                  <a:pt x="2394268" y="1197134"/>
                </a:cubicBezTo>
                <a:cubicBezTo>
                  <a:pt x="2394268" y="1858293"/>
                  <a:pt x="1858293" y="2394268"/>
                  <a:pt x="1197134" y="2394268"/>
                </a:cubicBezTo>
                <a:cubicBezTo>
                  <a:pt x="535975" y="2394268"/>
                  <a:pt x="0" y="1858293"/>
                  <a:pt x="0" y="1197134"/>
                </a:cubicBezTo>
                <a:cubicBezTo>
                  <a:pt x="0" y="535975"/>
                  <a:pt x="535975" y="0"/>
                  <a:pt x="1197134" y="0"/>
                </a:cubicBezTo>
                <a:close/>
              </a:path>
            </a:pathLst>
          </a:custGeom>
          <a:effectLst>
            <a:outerShdw blurRad="50800" dist="38100" dir="5400000" algn="t" rotWithShape="0">
              <a:prstClr val="black">
                <a:alpha val="40000"/>
              </a:prstClr>
            </a:outerShdw>
          </a:effectLst>
        </p:spPr>
      </p:pic>
      <p:pic>
        <p:nvPicPr>
          <p:cNvPr id="26" name="Imagen 25">
            <a:extLst>
              <a:ext uri="{FF2B5EF4-FFF2-40B4-BE49-F238E27FC236}">
                <a16:creationId xmlns:a16="http://schemas.microsoft.com/office/drawing/2014/main" id="{E5ADC518-607D-0E38-7570-109250E6BDCF}"/>
              </a:ext>
            </a:extLst>
          </p:cNvPr>
          <p:cNvPicPr>
            <a:picLocks noChangeAspect="1"/>
          </p:cNvPicPr>
          <p:nvPr/>
        </p:nvPicPr>
        <p:blipFill rotWithShape="1">
          <a:blip r:embed="rId4"/>
          <a:srcRect l="60829" t="7704" r="4268" b="7704"/>
          <a:stretch/>
        </p:blipFill>
        <p:spPr>
          <a:xfrm>
            <a:off x="9588639" y="-2516765"/>
            <a:ext cx="2022955" cy="2022955"/>
          </a:xfrm>
          <a:custGeom>
            <a:avLst/>
            <a:gdLst>
              <a:gd name="connsiteX0" fmla="*/ 1196803 w 2393606"/>
              <a:gd name="connsiteY0" fmla="*/ 0 h 2393606"/>
              <a:gd name="connsiteX1" fmla="*/ 2393606 w 2393606"/>
              <a:gd name="connsiteY1" fmla="*/ 1196803 h 2393606"/>
              <a:gd name="connsiteX2" fmla="*/ 1196803 w 2393606"/>
              <a:gd name="connsiteY2" fmla="*/ 2393606 h 2393606"/>
              <a:gd name="connsiteX3" fmla="*/ 0 w 2393606"/>
              <a:gd name="connsiteY3" fmla="*/ 1196803 h 2393606"/>
              <a:gd name="connsiteX4" fmla="*/ 1196803 w 2393606"/>
              <a:gd name="connsiteY4" fmla="*/ 0 h 239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606" h="2393606">
                <a:moveTo>
                  <a:pt x="1196803" y="0"/>
                </a:moveTo>
                <a:cubicBezTo>
                  <a:pt x="1857779" y="0"/>
                  <a:pt x="2393606" y="535827"/>
                  <a:pt x="2393606" y="1196803"/>
                </a:cubicBezTo>
                <a:cubicBezTo>
                  <a:pt x="2393606" y="1857779"/>
                  <a:pt x="1857779" y="2393606"/>
                  <a:pt x="1196803" y="2393606"/>
                </a:cubicBezTo>
                <a:cubicBezTo>
                  <a:pt x="535827" y="2393606"/>
                  <a:pt x="0" y="1857779"/>
                  <a:pt x="0" y="1196803"/>
                </a:cubicBezTo>
                <a:cubicBezTo>
                  <a:pt x="0" y="535827"/>
                  <a:pt x="535827" y="0"/>
                  <a:pt x="1196803" y="0"/>
                </a:cubicBezTo>
                <a:close/>
              </a:path>
            </a:pathLst>
          </a:custGeom>
          <a:effectLst>
            <a:outerShdw blurRad="50800" dist="38100" dir="5400000" algn="t" rotWithShape="0">
              <a:prstClr val="black">
                <a:alpha val="40000"/>
              </a:prstClr>
            </a:outerShdw>
          </a:effectLst>
        </p:spPr>
      </p:pic>
      <p:pic>
        <p:nvPicPr>
          <p:cNvPr id="27" name="Imagen 26">
            <a:extLst>
              <a:ext uri="{FF2B5EF4-FFF2-40B4-BE49-F238E27FC236}">
                <a16:creationId xmlns:a16="http://schemas.microsoft.com/office/drawing/2014/main" id="{962257FB-CDBD-CD3F-B488-314098D80D0D}"/>
              </a:ext>
            </a:extLst>
          </p:cNvPr>
          <p:cNvPicPr>
            <a:picLocks noChangeAspect="1"/>
          </p:cNvPicPr>
          <p:nvPr/>
        </p:nvPicPr>
        <p:blipFill rotWithShape="1">
          <a:blip r:embed="rId5"/>
          <a:srcRect l="1923" t="4386" r="62617" b="8321"/>
          <a:stretch/>
        </p:blipFill>
        <p:spPr>
          <a:xfrm>
            <a:off x="10835130" y="-2506143"/>
            <a:ext cx="2022955" cy="2022955"/>
          </a:xfrm>
          <a:custGeom>
            <a:avLst/>
            <a:gdLst>
              <a:gd name="connsiteX0" fmla="*/ 1215928 w 2431856"/>
              <a:gd name="connsiteY0" fmla="*/ 0 h 2431856"/>
              <a:gd name="connsiteX1" fmla="*/ 2431856 w 2431856"/>
              <a:gd name="connsiteY1" fmla="*/ 1215928 h 2431856"/>
              <a:gd name="connsiteX2" fmla="*/ 1215928 w 2431856"/>
              <a:gd name="connsiteY2" fmla="*/ 2431856 h 2431856"/>
              <a:gd name="connsiteX3" fmla="*/ 0 w 2431856"/>
              <a:gd name="connsiteY3" fmla="*/ 1215928 h 2431856"/>
              <a:gd name="connsiteX4" fmla="*/ 1215928 w 2431856"/>
              <a:gd name="connsiteY4" fmla="*/ 0 h 243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856" h="2431856">
                <a:moveTo>
                  <a:pt x="1215928" y="0"/>
                </a:moveTo>
                <a:cubicBezTo>
                  <a:pt x="1887466" y="0"/>
                  <a:pt x="2431856" y="544390"/>
                  <a:pt x="2431856" y="1215928"/>
                </a:cubicBezTo>
                <a:cubicBezTo>
                  <a:pt x="2431856" y="1887466"/>
                  <a:pt x="1887466" y="2431856"/>
                  <a:pt x="1215928" y="2431856"/>
                </a:cubicBezTo>
                <a:cubicBezTo>
                  <a:pt x="544390" y="2431856"/>
                  <a:pt x="0" y="1887466"/>
                  <a:pt x="0" y="1215928"/>
                </a:cubicBezTo>
                <a:cubicBezTo>
                  <a:pt x="0" y="544390"/>
                  <a:pt x="544390" y="0"/>
                  <a:pt x="1215928" y="0"/>
                </a:cubicBezTo>
                <a:close/>
              </a:path>
            </a:pathLst>
          </a:custGeom>
          <a:effectLst>
            <a:outerShdw blurRad="50800" dist="38100" dir="5400000" algn="t" rotWithShape="0">
              <a:prstClr val="black">
                <a:alpha val="40000"/>
              </a:prstClr>
            </a:outerShdw>
          </a:effectLst>
        </p:spPr>
      </p:pic>
      <p:pic>
        <p:nvPicPr>
          <p:cNvPr id="67" name="Imagen 66">
            <a:extLst>
              <a:ext uri="{FF2B5EF4-FFF2-40B4-BE49-F238E27FC236}">
                <a16:creationId xmlns:a16="http://schemas.microsoft.com/office/drawing/2014/main" id="{8AA53842-F8D0-8205-BE26-4F00633FB48E}"/>
              </a:ext>
            </a:extLst>
          </p:cNvPr>
          <p:cNvPicPr>
            <a:picLocks noChangeAspect="1"/>
          </p:cNvPicPr>
          <p:nvPr/>
        </p:nvPicPr>
        <p:blipFill rotWithShape="1">
          <a:blip r:embed="rId5"/>
          <a:srcRect l="61510" t="4634" r="2337" b="6368"/>
          <a:stretch/>
        </p:blipFill>
        <p:spPr>
          <a:xfrm>
            <a:off x="12223640" y="-2501750"/>
            <a:ext cx="2022955" cy="2022955"/>
          </a:xfrm>
          <a:custGeom>
            <a:avLst/>
            <a:gdLst>
              <a:gd name="connsiteX0" fmla="*/ 1239685 w 2479370"/>
              <a:gd name="connsiteY0" fmla="*/ 0 h 2479370"/>
              <a:gd name="connsiteX1" fmla="*/ 2479370 w 2479370"/>
              <a:gd name="connsiteY1" fmla="*/ 1239685 h 2479370"/>
              <a:gd name="connsiteX2" fmla="*/ 1239685 w 2479370"/>
              <a:gd name="connsiteY2" fmla="*/ 2479370 h 2479370"/>
              <a:gd name="connsiteX3" fmla="*/ 0 w 2479370"/>
              <a:gd name="connsiteY3" fmla="*/ 1239685 h 2479370"/>
              <a:gd name="connsiteX4" fmla="*/ 1239685 w 2479370"/>
              <a:gd name="connsiteY4" fmla="*/ 0 h 247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370" h="2479370">
                <a:moveTo>
                  <a:pt x="1239685" y="0"/>
                </a:moveTo>
                <a:cubicBezTo>
                  <a:pt x="1924344" y="0"/>
                  <a:pt x="2479370" y="555026"/>
                  <a:pt x="2479370" y="1239685"/>
                </a:cubicBezTo>
                <a:cubicBezTo>
                  <a:pt x="2479370" y="1924344"/>
                  <a:pt x="1924344" y="2479370"/>
                  <a:pt x="1239685" y="2479370"/>
                </a:cubicBezTo>
                <a:cubicBezTo>
                  <a:pt x="555026" y="2479370"/>
                  <a:pt x="0" y="1924344"/>
                  <a:pt x="0" y="1239685"/>
                </a:cubicBezTo>
                <a:cubicBezTo>
                  <a:pt x="0" y="555026"/>
                  <a:pt x="555026" y="0"/>
                  <a:pt x="1239685" y="0"/>
                </a:cubicBezTo>
                <a:close/>
              </a:path>
            </a:pathLst>
          </a:custGeom>
          <a:effectLst>
            <a:outerShdw blurRad="50800" dist="38100" dir="5400000" algn="t" rotWithShape="0">
              <a:prstClr val="black">
                <a:alpha val="40000"/>
              </a:prstClr>
            </a:outerShdw>
          </a:effectLst>
        </p:spPr>
      </p:pic>
      <p:pic>
        <p:nvPicPr>
          <p:cNvPr id="68" name="Imagen 67">
            <a:extLst>
              <a:ext uri="{FF2B5EF4-FFF2-40B4-BE49-F238E27FC236}">
                <a16:creationId xmlns:a16="http://schemas.microsoft.com/office/drawing/2014/main" id="{A8B6C0BB-145B-10FC-D163-F7E1D36D15AF}"/>
              </a:ext>
            </a:extLst>
          </p:cNvPr>
          <p:cNvPicPr>
            <a:picLocks noChangeAspect="1"/>
          </p:cNvPicPr>
          <p:nvPr/>
        </p:nvPicPr>
        <p:blipFill>
          <a:blip r:embed="rId6"/>
          <a:srcRect l="9410" t="3907" r="8691" b="6377"/>
          <a:stretch>
            <a:fillRect/>
          </a:stretch>
        </p:blipFill>
        <p:spPr>
          <a:xfrm>
            <a:off x="13428348" y="-2510890"/>
            <a:ext cx="2022955" cy="2022955"/>
          </a:xfrm>
          <a:custGeom>
            <a:avLst/>
            <a:gdLst>
              <a:gd name="connsiteX0" fmla="*/ 1880002 w 3760004"/>
              <a:gd name="connsiteY0" fmla="*/ 0 h 3760004"/>
              <a:gd name="connsiteX1" fmla="*/ 3760004 w 3760004"/>
              <a:gd name="connsiteY1" fmla="*/ 1880002 h 3760004"/>
              <a:gd name="connsiteX2" fmla="*/ 1880002 w 3760004"/>
              <a:gd name="connsiteY2" fmla="*/ 3760004 h 3760004"/>
              <a:gd name="connsiteX3" fmla="*/ 0 w 3760004"/>
              <a:gd name="connsiteY3" fmla="*/ 1880002 h 3760004"/>
              <a:gd name="connsiteX4" fmla="*/ 1880002 w 3760004"/>
              <a:gd name="connsiteY4" fmla="*/ 0 h 376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004" h="3760004">
                <a:moveTo>
                  <a:pt x="1880002" y="0"/>
                </a:moveTo>
                <a:cubicBezTo>
                  <a:pt x="2918298" y="0"/>
                  <a:pt x="3760004" y="841706"/>
                  <a:pt x="3760004" y="1880002"/>
                </a:cubicBezTo>
                <a:cubicBezTo>
                  <a:pt x="3760004" y="2918298"/>
                  <a:pt x="2918298" y="3760004"/>
                  <a:pt x="1880002" y="3760004"/>
                </a:cubicBezTo>
                <a:cubicBezTo>
                  <a:pt x="841706" y="3760004"/>
                  <a:pt x="0" y="2918298"/>
                  <a:pt x="0" y="1880002"/>
                </a:cubicBezTo>
                <a:cubicBezTo>
                  <a:pt x="0" y="841706"/>
                  <a:pt x="841706" y="0"/>
                  <a:pt x="1880002" y="0"/>
                </a:cubicBezTo>
                <a:close/>
              </a:path>
            </a:pathLst>
          </a:custGeom>
          <a:effectLst>
            <a:outerShdw blurRad="50800" dist="38100" dir="5400000" algn="t" rotWithShape="0">
              <a:prstClr val="black">
                <a:alpha val="40000"/>
              </a:prstClr>
            </a:outerShdw>
          </a:effectLst>
        </p:spPr>
      </p:pic>
      <p:pic>
        <p:nvPicPr>
          <p:cNvPr id="51" name="Imagen 50">
            <a:extLst>
              <a:ext uri="{FF2B5EF4-FFF2-40B4-BE49-F238E27FC236}">
                <a16:creationId xmlns:a16="http://schemas.microsoft.com/office/drawing/2014/main" id="{5C498D9F-DCB0-3827-00DD-A1048ED01C13}"/>
              </a:ext>
            </a:extLst>
          </p:cNvPr>
          <p:cNvPicPr>
            <a:picLocks noChangeAspect="1"/>
          </p:cNvPicPr>
          <p:nvPr/>
        </p:nvPicPr>
        <p:blipFill>
          <a:blip r:embed="rId7">
            <a:clrChange>
              <a:clrFrom>
                <a:srgbClr val="FAFAFA"/>
              </a:clrFrom>
              <a:clrTo>
                <a:srgbClr val="FAFAFA">
                  <a:alpha val="0"/>
                </a:srgbClr>
              </a:clrTo>
            </a:clrChange>
          </a:blip>
          <a:srcRect t="2655"/>
          <a:stretch>
            <a:fillRect/>
          </a:stretch>
        </p:blipFill>
        <p:spPr>
          <a:xfrm>
            <a:off x="5036290" y="216741"/>
            <a:ext cx="1578341" cy="956571"/>
          </a:xfrm>
          <a:custGeom>
            <a:avLst/>
            <a:gdLst>
              <a:gd name="connsiteX0" fmla="*/ 1537276 w 3457575"/>
              <a:gd name="connsiteY0" fmla="*/ 57150 h 2095502"/>
              <a:gd name="connsiteX1" fmla="*/ 1507738 w 3457575"/>
              <a:gd name="connsiteY1" fmla="*/ 106318 h 2095502"/>
              <a:gd name="connsiteX2" fmla="*/ 1497877 w 3457575"/>
              <a:gd name="connsiteY2" fmla="*/ 120189 h 2095502"/>
              <a:gd name="connsiteX3" fmla="*/ 2508826 w 3457575"/>
              <a:gd name="connsiteY3" fmla="*/ 0 h 2095502"/>
              <a:gd name="connsiteX4" fmla="*/ 2604076 w 3457575"/>
              <a:gd name="connsiteY4" fmla="*/ 9525 h 2095502"/>
              <a:gd name="connsiteX5" fmla="*/ 2699326 w 3457575"/>
              <a:gd name="connsiteY5" fmla="*/ 38100 h 2095502"/>
              <a:gd name="connsiteX6" fmla="*/ 2956501 w 3457575"/>
              <a:gd name="connsiteY6" fmla="*/ 171450 h 2095502"/>
              <a:gd name="connsiteX7" fmla="*/ 3147001 w 3457575"/>
              <a:gd name="connsiteY7" fmla="*/ 381000 h 2095502"/>
              <a:gd name="connsiteX8" fmla="*/ 3436908 w 3457575"/>
              <a:gd name="connsiteY8" fmla="*/ 687511 h 2095502"/>
              <a:gd name="connsiteX9" fmla="*/ 3457575 w 3457575"/>
              <a:gd name="connsiteY9" fmla="*/ 712374 h 2095502"/>
              <a:gd name="connsiteX10" fmla="*/ 3457575 w 3457575"/>
              <a:gd name="connsiteY10" fmla="*/ 2095502 h 2095502"/>
              <a:gd name="connsiteX11" fmla="*/ 94673 w 3457575"/>
              <a:gd name="connsiteY11" fmla="*/ 2095502 h 2095502"/>
              <a:gd name="connsiteX12" fmla="*/ 83433 w 3457575"/>
              <a:gd name="connsiteY12" fmla="*/ 2080210 h 2095502"/>
              <a:gd name="connsiteX13" fmla="*/ 32326 w 3457575"/>
              <a:gd name="connsiteY13" fmla="*/ 2000250 h 2095502"/>
              <a:gd name="connsiteX14" fmla="*/ 0 w 3457575"/>
              <a:gd name="connsiteY14" fmla="*/ 1950836 h 2095502"/>
              <a:gd name="connsiteX15" fmla="*/ 0 w 3457575"/>
              <a:gd name="connsiteY15" fmla="*/ 1319746 h 2095502"/>
              <a:gd name="connsiteX16" fmla="*/ 32923 w 3457575"/>
              <a:gd name="connsiteY16" fmla="*/ 1290147 h 2095502"/>
              <a:gd name="connsiteX17" fmla="*/ 184726 w 3457575"/>
              <a:gd name="connsiteY17" fmla="*/ 1190625 h 2095502"/>
              <a:gd name="connsiteX18" fmla="*/ 270451 w 3457575"/>
              <a:gd name="connsiteY18" fmla="*/ 1123950 h 2095502"/>
              <a:gd name="connsiteX19" fmla="*/ 356176 w 3457575"/>
              <a:gd name="connsiteY19" fmla="*/ 1076325 h 2095502"/>
              <a:gd name="connsiteX20" fmla="*/ 460951 w 3457575"/>
              <a:gd name="connsiteY20" fmla="*/ 1009650 h 2095502"/>
              <a:gd name="connsiteX21" fmla="*/ 537151 w 3457575"/>
              <a:gd name="connsiteY21" fmla="*/ 952500 h 2095502"/>
              <a:gd name="connsiteX22" fmla="*/ 584776 w 3457575"/>
              <a:gd name="connsiteY22" fmla="*/ 923925 h 2095502"/>
              <a:gd name="connsiteX23" fmla="*/ 641926 w 3457575"/>
              <a:gd name="connsiteY23" fmla="*/ 885825 h 2095502"/>
              <a:gd name="connsiteX24" fmla="*/ 727651 w 3457575"/>
              <a:gd name="connsiteY24" fmla="*/ 838200 h 2095502"/>
              <a:gd name="connsiteX25" fmla="*/ 756226 w 3457575"/>
              <a:gd name="connsiteY25" fmla="*/ 828675 h 2095502"/>
              <a:gd name="connsiteX26" fmla="*/ 822901 w 3457575"/>
              <a:gd name="connsiteY26" fmla="*/ 790575 h 2095502"/>
              <a:gd name="connsiteX27" fmla="*/ 937201 w 3457575"/>
              <a:gd name="connsiteY27" fmla="*/ 723900 h 2095502"/>
              <a:gd name="connsiteX28" fmla="*/ 956251 w 3457575"/>
              <a:gd name="connsiteY28" fmla="*/ 685800 h 2095502"/>
              <a:gd name="connsiteX29" fmla="*/ 1032451 w 3457575"/>
              <a:gd name="connsiteY29" fmla="*/ 609600 h 2095502"/>
              <a:gd name="connsiteX30" fmla="*/ 1061026 w 3457575"/>
              <a:gd name="connsiteY30" fmla="*/ 552450 h 2095502"/>
              <a:gd name="connsiteX31" fmla="*/ 1080076 w 3457575"/>
              <a:gd name="connsiteY31" fmla="*/ 523875 h 2095502"/>
              <a:gd name="connsiteX32" fmla="*/ 1146751 w 3457575"/>
              <a:gd name="connsiteY32" fmla="*/ 457200 h 2095502"/>
              <a:gd name="connsiteX33" fmla="*/ 1203901 w 3457575"/>
              <a:gd name="connsiteY33" fmla="*/ 400050 h 2095502"/>
              <a:gd name="connsiteX34" fmla="*/ 1251526 w 3457575"/>
              <a:gd name="connsiteY34" fmla="*/ 361950 h 2095502"/>
              <a:gd name="connsiteX35" fmla="*/ 1270576 w 3457575"/>
              <a:gd name="connsiteY35" fmla="*/ 333375 h 2095502"/>
              <a:gd name="connsiteX36" fmla="*/ 1308676 w 3457575"/>
              <a:gd name="connsiteY36" fmla="*/ 285750 h 2095502"/>
              <a:gd name="connsiteX37" fmla="*/ 1384876 w 3457575"/>
              <a:gd name="connsiteY37" fmla="*/ 228600 h 2095502"/>
              <a:gd name="connsiteX38" fmla="*/ 1480880 w 3457575"/>
              <a:gd name="connsiteY38" fmla="*/ 144097 h 2095502"/>
              <a:gd name="connsiteX39" fmla="*/ 1497877 w 3457575"/>
              <a:gd name="connsiteY39" fmla="*/ 120189 h 2095502"/>
              <a:gd name="connsiteX40" fmla="*/ 1489651 w 3457575"/>
              <a:gd name="connsiteY40" fmla="*/ 133350 h 2095502"/>
              <a:gd name="connsiteX41" fmla="*/ 1518226 w 3457575"/>
              <a:gd name="connsiteY41" fmla="*/ 114300 h 2095502"/>
              <a:gd name="connsiteX42" fmla="*/ 1565851 w 3457575"/>
              <a:gd name="connsiteY42" fmla="*/ 95250 h 2095502"/>
              <a:gd name="connsiteX43" fmla="*/ 1613476 w 3457575"/>
              <a:gd name="connsiteY43" fmla="*/ 57150 h 2095502"/>
              <a:gd name="connsiteX44" fmla="*/ 1746826 w 3457575"/>
              <a:gd name="connsiteY44" fmla="*/ 28575 h 209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57575" h="2095502">
                <a:moveTo>
                  <a:pt x="1537276" y="57150"/>
                </a:moveTo>
                <a:cubicBezTo>
                  <a:pt x="1525585" y="76635"/>
                  <a:pt x="1516438" y="92426"/>
                  <a:pt x="1507738" y="106318"/>
                </a:cubicBezTo>
                <a:lnTo>
                  <a:pt x="1497877" y="120189"/>
                </a:lnTo>
                <a:close/>
                <a:moveTo>
                  <a:pt x="2508826" y="0"/>
                </a:moveTo>
                <a:cubicBezTo>
                  <a:pt x="2540576" y="3175"/>
                  <a:pt x="2572787" y="3267"/>
                  <a:pt x="2604076" y="9525"/>
                </a:cubicBezTo>
                <a:cubicBezTo>
                  <a:pt x="2636580" y="16026"/>
                  <a:pt x="2668137" y="26872"/>
                  <a:pt x="2699326" y="38100"/>
                </a:cubicBezTo>
                <a:cubicBezTo>
                  <a:pt x="2810382" y="78080"/>
                  <a:pt x="2865882" y="97307"/>
                  <a:pt x="2956501" y="171450"/>
                </a:cubicBezTo>
                <a:cubicBezTo>
                  <a:pt x="3043746" y="242833"/>
                  <a:pt x="3070582" y="297303"/>
                  <a:pt x="3147001" y="381000"/>
                </a:cubicBezTo>
                <a:cubicBezTo>
                  <a:pt x="3275219" y="521429"/>
                  <a:pt x="3357693" y="596561"/>
                  <a:pt x="3436908" y="687511"/>
                </a:cubicBezTo>
                <a:lnTo>
                  <a:pt x="3457575" y="712374"/>
                </a:lnTo>
                <a:lnTo>
                  <a:pt x="3457575" y="2095502"/>
                </a:lnTo>
                <a:lnTo>
                  <a:pt x="94673" y="2095502"/>
                </a:lnTo>
                <a:lnTo>
                  <a:pt x="83433" y="2080210"/>
                </a:lnTo>
                <a:cubicBezTo>
                  <a:pt x="67799" y="2056612"/>
                  <a:pt x="51455" y="2030309"/>
                  <a:pt x="32326" y="2000250"/>
                </a:cubicBezTo>
                <a:lnTo>
                  <a:pt x="0" y="1950836"/>
                </a:lnTo>
                <a:lnTo>
                  <a:pt x="0" y="1319746"/>
                </a:lnTo>
                <a:lnTo>
                  <a:pt x="32923" y="1290147"/>
                </a:lnTo>
                <a:cubicBezTo>
                  <a:pt x="77045" y="1255331"/>
                  <a:pt x="113564" y="1240130"/>
                  <a:pt x="184726" y="1190625"/>
                </a:cubicBezTo>
                <a:cubicBezTo>
                  <a:pt x="214443" y="1169952"/>
                  <a:pt x="240330" y="1144030"/>
                  <a:pt x="270451" y="1123950"/>
                </a:cubicBezTo>
                <a:cubicBezTo>
                  <a:pt x="297650" y="1105818"/>
                  <a:pt x="328146" y="1093143"/>
                  <a:pt x="356176" y="1076325"/>
                </a:cubicBezTo>
                <a:cubicBezTo>
                  <a:pt x="391674" y="1055026"/>
                  <a:pt x="426786" y="1033026"/>
                  <a:pt x="460951" y="1009650"/>
                </a:cubicBezTo>
                <a:cubicBezTo>
                  <a:pt x="487155" y="991721"/>
                  <a:pt x="511751" y="971550"/>
                  <a:pt x="537151" y="952500"/>
                </a:cubicBezTo>
                <a:cubicBezTo>
                  <a:pt x="551962" y="941392"/>
                  <a:pt x="569157" y="933864"/>
                  <a:pt x="584776" y="923925"/>
                </a:cubicBezTo>
                <a:cubicBezTo>
                  <a:pt x="604092" y="911633"/>
                  <a:pt x="622610" y="898117"/>
                  <a:pt x="641926" y="885825"/>
                </a:cubicBezTo>
                <a:cubicBezTo>
                  <a:pt x="666764" y="870019"/>
                  <a:pt x="699808" y="850133"/>
                  <a:pt x="727651" y="838200"/>
                </a:cubicBezTo>
                <a:cubicBezTo>
                  <a:pt x="736879" y="834245"/>
                  <a:pt x="746998" y="832630"/>
                  <a:pt x="756226" y="828675"/>
                </a:cubicBezTo>
                <a:cubicBezTo>
                  <a:pt x="790063" y="814173"/>
                  <a:pt x="794203" y="809707"/>
                  <a:pt x="822901" y="790575"/>
                </a:cubicBezTo>
                <a:cubicBezTo>
                  <a:pt x="879891" y="776327"/>
                  <a:pt x="879419" y="781682"/>
                  <a:pt x="937201" y="723900"/>
                </a:cubicBezTo>
                <a:cubicBezTo>
                  <a:pt x="947241" y="713860"/>
                  <a:pt x="949901" y="698500"/>
                  <a:pt x="956251" y="685800"/>
                </a:cubicBezTo>
                <a:cubicBezTo>
                  <a:pt x="972315" y="653671"/>
                  <a:pt x="1010258" y="637845"/>
                  <a:pt x="1032451" y="609600"/>
                </a:cubicBezTo>
                <a:cubicBezTo>
                  <a:pt x="1045610" y="592853"/>
                  <a:pt x="1050683" y="571068"/>
                  <a:pt x="1061026" y="552450"/>
                </a:cubicBezTo>
                <a:cubicBezTo>
                  <a:pt x="1066585" y="542443"/>
                  <a:pt x="1073207" y="533033"/>
                  <a:pt x="1080076" y="523875"/>
                </a:cubicBezTo>
                <a:cubicBezTo>
                  <a:pt x="1157236" y="420995"/>
                  <a:pt x="1083293" y="513607"/>
                  <a:pt x="1146751" y="457200"/>
                </a:cubicBezTo>
                <a:cubicBezTo>
                  <a:pt x="1166887" y="439302"/>
                  <a:pt x="1183966" y="418172"/>
                  <a:pt x="1203901" y="400050"/>
                </a:cubicBezTo>
                <a:cubicBezTo>
                  <a:pt x="1218944" y="386375"/>
                  <a:pt x="1237151" y="376325"/>
                  <a:pt x="1251526" y="361950"/>
                </a:cubicBezTo>
                <a:cubicBezTo>
                  <a:pt x="1259621" y="353855"/>
                  <a:pt x="1263707" y="342533"/>
                  <a:pt x="1270576" y="333375"/>
                </a:cubicBezTo>
                <a:cubicBezTo>
                  <a:pt x="1282774" y="317111"/>
                  <a:pt x="1293690" y="299487"/>
                  <a:pt x="1308676" y="285750"/>
                </a:cubicBezTo>
                <a:cubicBezTo>
                  <a:pt x="1332081" y="264296"/>
                  <a:pt x="1359476" y="247650"/>
                  <a:pt x="1384876" y="228600"/>
                </a:cubicBezTo>
                <a:cubicBezTo>
                  <a:pt x="1434664" y="191260"/>
                  <a:pt x="1461073" y="167882"/>
                  <a:pt x="1480880" y="144097"/>
                </a:cubicBezTo>
                <a:lnTo>
                  <a:pt x="1497877" y="120189"/>
                </a:lnTo>
                <a:lnTo>
                  <a:pt x="1489651" y="133350"/>
                </a:lnTo>
                <a:cubicBezTo>
                  <a:pt x="1499176" y="127000"/>
                  <a:pt x="1507987" y="119420"/>
                  <a:pt x="1518226" y="114300"/>
                </a:cubicBezTo>
                <a:cubicBezTo>
                  <a:pt x="1533519" y="106654"/>
                  <a:pt x="1551190" y="104047"/>
                  <a:pt x="1565851" y="95250"/>
                </a:cubicBezTo>
                <a:cubicBezTo>
                  <a:pt x="1583284" y="84790"/>
                  <a:pt x="1597601" y="69850"/>
                  <a:pt x="1613476" y="57150"/>
                </a:cubicBezTo>
                <a:cubicBezTo>
                  <a:pt x="1674074" y="36951"/>
                  <a:pt x="1677262" y="31737"/>
                  <a:pt x="1746826" y="28575"/>
                </a:cubicBezTo>
                <a:close/>
              </a:path>
            </a:pathLst>
          </a:custGeom>
        </p:spPr>
      </p:pic>
      <p:sp>
        <p:nvSpPr>
          <p:cNvPr id="52" name="CuadroTexto 51">
            <a:extLst>
              <a:ext uri="{FF2B5EF4-FFF2-40B4-BE49-F238E27FC236}">
                <a16:creationId xmlns:a16="http://schemas.microsoft.com/office/drawing/2014/main" id="{625DCF9B-98B0-051D-385E-3FBC85706895}"/>
              </a:ext>
            </a:extLst>
          </p:cNvPr>
          <p:cNvSpPr txBox="1"/>
          <p:nvPr/>
        </p:nvSpPr>
        <p:spPr>
          <a:xfrm>
            <a:off x="5193056" y="1263071"/>
            <a:ext cx="1961056" cy="71006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Enero 2020</a:t>
            </a:r>
            <a:endParaRPr kumimoji="0" lang="es-EC" sz="18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Asamblea Nacional aprueba ficha de verificación ODS iniciativas legislativas</a:t>
            </a:r>
            <a:endPar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sp>
        <p:nvSpPr>
          <p:cNvPr id="101" name="CuadroTexto 100">
            <a:extLst>
              <a:ext uri="{FF2B5EF4-FFF2-40B4-BE49-F238E27FC236}">
                <a16:creationId xmlns:a16="http://schemas.microsoft.com/office/drawing/2014/main" id="{9C06DC12-E549-1AEB-01C7-9557E8210A88}"/>
              </a:ext>
            </a:extLst>
          </p:cNvPr>
          <p:cNvSpPr txBox="1"/>
          <p:nvPr/>
        </p:nvSpPr>
        <p:spPr>
          <a:xfrm>
            <a:off x="10029453" y="1229559"/>
            <a:ext cx="1656085" cy="402290"/>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Septiembre 2023</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SDG </a:t>
            </a:r>
            <a:r>
              <a:rPr kumimoji="0" lang="es-EC" sz="1400" b="0" i="0" u="none" strike="noStrike" kern="0" cap="none" spc="0" normalizeH="0" baseline="0" noProof="0" dirty="0" err="1">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Insights</a:t>
            </a:r>
            <a:r>
              <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 </a:t>
            </a:r>
            <a:r>
              <a:rPr kumimoji="0" lang="es-EC" sz="1400" b="0" i="0" u="none" strike="noStrike" kern="0" cap="none" spc="0" normalizeH="0" baseline="0" noProof="0" dirty="0" err="1">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Report</a:t>
            </a:r>
            <a:endPar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grpSp>
        <p:nvGrpSpPr>
          <p:cNvPr id="104" name="Grupo 103">
            <a:extLst>
              <a:ext uri="{FF2B5EF4-FFF2-40B4-BE49-F238E27FC236}">
                <a16:creationId xmlns:a16="http://schemas.microsoft.com/office/drawing/2014/main" id="{1A9B181D-A284-F5B3-3494-6720C150041A}"/>
              </a:ext>
            </a:extLst>
          </p:cNvPr>
          <p:cNvGrpSpPr/>
          <p:nvPr/>
        </p:nvGrpSpPr>
        <p:grpSpPr>
          <a:xfrm>
            <a:off x="11430140" y="1229559"/>
            <a:ext cx="678361" cy="622237"/>
            <a:chOff x="3887499" y="-1268923"/>
            <a:chExt cx="930432" cy="853453"/>
          </a:xfrm>
        </p:grpSpPr>
        <p:sp>
          <p:nvSpPr>
            <p:cNvPr id="105" name="Elipse 104">
              <a:extLst>
                <a:ext uri="{FF2B5EF4-FFF2-40B4-BE49-F238E27FC236}">
                  <a16:creationId xmlns:a16="http://schemas.microsoft.com/office/drawing/2014/main" id="{70CE45C3-7756-3030-00DF-C44AFDA2AA70}"/>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Elipse 105">
              <a:extLst>
                <a:ext uri="{FF2B5EF4-FFF2-40B4-BE49-F238E27FC236}">
                  <a16:creationId xmlns:a16="http://schemas.microsoft.com/office/drawing/2014/main" id="{2156811E-4494-13FF-CD61-1AD610D8AC9C}"/>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8" name="Gráfico 107" descr="Marca">
              <a:extLst>
                <a:ext uri="{FF2B5EF4-FFF2-40B4-BE49-F238E27FC236}">
                  <a16:creationId xmlns:a16="http://schemas.microsoft.com/office/drawing/2014/main" id="{96727D79-3FB2-9629-5AA3-BC3876D2D5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109" name="Elipse 108">
              <a:extLst>
                <a:ext uri="{FF2B5EF4-FFF2-40B4-BE49-F238E27FC236}">
                  <a16:creationId xmlns:a16="http://schemas.microsoft.com/office/drawing/2014/main" id="{7DA8CBB9-5B59-2098-30FD-7D756AB61A2B}"/>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3" name="Grupo 82">
            <a:extLst>
              <a:ext uri="{FF2B5EF4-FFF2-40B4-BE49-F238E27FC236}">
                <a16:creationId xmlns:a16="http://schemas.microsoft.com/office/drawing/2014/main" id="{43263E52-E3FC-A9F7-2DEA-25B4F274A907}"/>
              </a:ext>
            </a:extLst>
          </p:cNvPr>
          <p:cNvGrpSpPr/>
          <p:nvPr/>
        </p:nvGrpSpPr>
        <p:grpSpPr>
          <a:xfrm>
            <a:off x="-9706154" y="759081"/>
            <a:ext cx="21300500" cy="5898864"/>
            <a:chOff x="2469810" y="759081"/>
            <a:chExt cx="21300500" cy="5898864"/>
          </a:xfrm>
        </p:grpSpPr>
        <p:cxnSp>
          <p:nvCxnSpPr>
            <p:cNvPr id="5" name="Conector recto 4">
              <a:extLst>
                <a:ext uri="{FF2B5EF4-FFF2-40B4-BE49-F238E27FC236}">
                  <a16:creationId xmlns:a16="http://schemas.microsoft.com/office/drawing/2014/main" id="{91403E96-6A50-0DF2-B488-8F0525034AFB}"/>
                </a:ext>
              </a:extLst>
            </p:cNvPr>
            <p:cNvCxnSpPr>
              <a:cxnSpLocks/>
            </p:cNvCxnSpPr>
            <p:nvPr/>
          </p:nvCxnSpPr>
          <p:spPr>
            <a:xfrm flipV="1">
              <a:off x="3684896" y="2659426"/>
              <a:ext cx="3998402" cy="2037288"/>
            </a:xfrm>
            <a:prstGeom prst="line">
              <a:avLst/>
            </a:prstGeom>
            <a:ln w="317500" cap="rnd">
              <a:gradFill flip="none" rotWithShape="1">
                <a:gsLst>
                  <a:gs pos="13000">
                    <a:srgbClr val="0E4A9E"/>
                  </a:gs>
                  <a:gs pos="51000">
                    <a:schemeClr val="accent1">
                      <a:lumMod val="45000"/>
                      <a:lumOff val="55000"/>
                    </a:schemeClr>
                  </a:gs>
                  <a:gs pos="87000">
                    <a:srgbClr val="3C8AC9"/>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9" name="Arco 28">
              <a:extLst>
                <a:ext uri="{FF2B5EF4-FFF2-40B4-BE49-F238E27FC236}">
                  <a16:creationId xmlns:a16="http://schemas.microsoft.com/office/drawing/2014/main" id="{6A436FD2-87FB-1D14-5DD4-2861DA332ACD}"/>
                </a:ext>
              </a:extLst>
            </p:cNvPr>
            <p:cNvSpPr/>
            <p:nvPr/>
          </p:nvSpPr>
          <p:spPr>
            <a:xfrm rot="20090725">
              <a:off x="6356470" y="930555"/>
              <a:ext cx="1947276" cy="1815395"/>
            </a:xfrm>
            <a:prstGeom prst="arc">
              <a:avLst>
                <a:gd name="adj1" fmla="val 16200000"/>
                <a:gd name="adj2" fmla="val 5411776"/>
              </a:avLst>
            </a:prstGeom>
            <a:ln w="317500" cap="rnd">
              <a:gradFill flip="none" rotWithShape="1">
                <a:gsLst>
                  <a:gs pos="22000">
                    <a:srgbClr val="3C8AC9"/>
                  </a:gs>
                  <a:gs pos="52000">
                    <a:schemeClr val="accent1">
                      <a:lumMod val="45000"/>
                      <a:lumOff val="55000"/>
                    </a:schemeClr>
                  </a:gs>
                  <a:gs pos="74000">
                    <a:schemeClr val="accent1">
                      <a:lumMod val="45000"/>
                      <a:lumOff val="55000"/>
                    </a:schemeClr>
                  </a:gs>
                  <a:gs pos="100000">
                    <a:schemeClr val="accent1">
                      <a:lumMod val="30000"/>
                      <a:lumOff val="7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31" name="Conector recto 30">
              <a:extLst>
                <a:ext uri="{FF2B5EF4-FFF2-40B4-BE49-F238E27FC236}">
                  <a16:creationId xmlns:a16="http://schemas.microsoft.com/office/drawing/2014/main" id="{351794FA-05A6-B767-C34E-812431DE15DB}"/>
                </a:ext>
              </a:extLst>
            </p:cNvPr>
            <p:cNvCxnSpPr>
              <a:cxnSpLocks/>
              <a:stCxn id="32" idx="0"/>
            </p:cNvCxnSpPr>
            <p:nvPr/>
          </p:nvCxnSpPr>
          <p:spPr>
            <a:xfrm flipV="1">
              <a:off x="4713684" y="816629"/>
              <a:ext cx="11211223" cy="5725743"/>
            </a:xfrm>
            <a:prstGeom prst="line">
              <a:avLst/>
            </a:prstGeom>
            <a:ln w="317500" cap="rnd">
              <a:gradFill flip="none" rotWithShape="1">
                <a:gsLst>
                  <a:gs pos="100000">
                    <a:srgbClr val="2C1C68"/>
                  </a:gs>
                  <a:gs pos="50000">
                    <a:schemeClr val="accent1">
                      <a:lumMod val="45000"/>
                      <a:lumOff val="55000"/>
                    </a:schemeClr>
                  </a:gs>
                  <a:gs pos="8000">
                    <a:srgbClr val="6B55A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Arco 31">
              <a:extLst>
                <a:ext uri="{FF2B5EF4-FFF2-40B4-BE49-F238E27FC236}">
                  <a16:creationId xmlns:a16="http://schemas.microsoft.com/office/drawing/2014/main" id="{A884687A-1DDA-141D-3755-E9A33D08B765}"/>
                </a:ext>
              </a:extLst>
            </p:cNvPr>
            <p:cNvSpPr/>
            <p:nvPr/>
          </p:nvSpPr>
          <p:spPr>
            <a:xfrm rot="9472040">
              <a:off x="3315097" y="4554091"/>
              <a:ext cx="1843449" cy="2103854"/>
            </a:xfrm>
            <a:prstGeom prst="arc">
              <a:avLst>
                <a:gd name="adj1" fmla="val 15908643"/>
                <a:gd name="adj2" fmla="val 5411776"/>
              </a:avLst>
            </a:prstGeom>
            <a:ln w="317500" cap="rnd">
              <a:gradFill flip="none" rotWithShape="1">
                <a:gsLst>
                  <a:gs pos="19000">
                    <a:srgbClr val="0E4A9E"/>
                  </a:gs>
                  <a:gs pos="100000">
                    <a:srgbClr val="6B55A3"/>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6" name="Conector recto 5">
              <a:extLst>
                <a:ext uri="{FF2B5EF4-FFF2-40B4-BE49-F238E27FC236}">
                  <a16:creationId xmlns:a16="http://schemas.microsoft.com/office/drawing/2014/main" id="{495AA74A-997B-8B1D-0DA9-E35F79468DBB}"/>
                </a:ext>
              </a:extLst>
            </p:cNvPr>
            <p:cNvCxnSpPr>
              <a:cxnSpLocks/>
            </p:cNvCxnSpPr>
            <p:nvPr/>
          </p:nvCxnSpPr>
          <p:spPr>
            <a:xfrm flipV="1">
              <a:off x="2469810" y="1041998"/>
              <a:ext cx="4413465" cy="2248773"/>
            </a:xfrm>
            <a:prstGeom prst="line">
              <a:avLst/>
            </a:prstGeom>
            <a:ln w="317500" cap="rnd">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Arco 16">
              <a:extLst>
                <a:ext uri="{FF2B5EF4-FFF2-40B4-BE49-F238E27FC236}">
                  <a16:creationId xmlns:a16="http://schemas.microsoft.com/office/drawing/2014/main" id="{AC401DF1-C6AE-A3EB-097B-9DFB7570DFF0}"/>
                </a:ext>
              </a:extLst>
            </p:cNvPr>
            <p:cNvSpPr/>
            <p:nvPr/>
          </p:nvSpPr>
          <p:spPr>
            <a:xfrm rot="20090725">
              <a:off x="15295142" y="759081"/>
              <a:ext cx="1947276" cy="1815395"/>
            </a:xfrm>
            <a:prstGeom prst="arc">
              <a:avLst>
                <a:gd name="adj1" fmla="val 16200000"/>
                <a:gd name="adj2" fmla="val 5411776"/>
              </a:avLst>
            </a:prstGeom>
            <a:ln w="317500" cap="rnd">
              <a:gradFill flip="none" rotWithShape="1">
                <a:gsLst>
                  <a:gs pos="26000">
                    <a:srgbClr val="704E9A"/>
                  </a:gs>
                  <a:gs pos="52000">
                    <a:schemeClr val="accent1">
                      <a:lumMod val="45000"/>
                      <a:lumOff val="55000"/>
                    </a:schemeClr>
                  </a:gs>
                  <a:gs pos="93000">
                    <a:srgbClr val="2C1C68"/>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18" name="Conector recto 17">
              <a:extLst>
                <a:ext uri="{FF2B5EF4-FFF2-40B4-BE49-F238E27FC236}">
                  <a16:creationId xmlns:a16="http://schemas.microsoft.com/office/drawing/2014/main" id="{E8CE0B39-474B-B6D4-6EF3-F2BBB7766FEC}"/>
                </a:ext>
              </a:extLst>
            </p:cNvPr>
            <p:cNvCxnSpPr>
              <a:cxnSpLocks/>
            </p:cNvCxnSpPr>
            <p:nvPr/>
          </p:nvCxnSpPr>
          <p:spPr>
            <a:xfrm flipV="1">
              <a:off x="12940704" y="2517164"/>
              <a:ext cx="3648013" cy="1858756"/>
            </a:xfrm>
            <a:prstGeom prst="line">
              <a:avLst/>
            </a:prstGeom>
            <a:ln w="317500" cap="rnd">
              <a:gradFill flip="none" rotWithShape="1">
                <a:gsLst>
                  <a:gs pos="14000">
                    <a:srgbClr val="178A84"/>
                  </a:gs>
                  <a:gs pos="61000">
                    <a:schemeClr val="accent1">
                      <a:lumMod val="45000"/>
                      <a:lumOff val="55000"/>
                    </a:schemeClr>
                  </a:gs>
                  <a:gs pos="85000">
                    <a:srgbClr val="6B55A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B8BA365A-5E44-D310-0388-F02F4E587BAB}"/>
                </a:ext>
              </a:extLst>
            </p:cNvPr>
            <p:cNvCxnSpPr>
              <a:cxnSpLocks/>
              <a:stCxn id="20" idx="0"/>
            </p:cNvCxnSpPr>
            <p:nvPr/>
          </p:nvCxnSpPr>
          <p:spPr>
            <a:xfrm flipV="1">
              <a:off x="13969492" y="1883907"/>
              <a:ext cx="8493326" cy="4337671"/>
            </a:xfrm>
            <a:prstGeom prst="line">
              <a:avLst/>
            </a:prstGeom>
            <a:ln w="317500" cap="rnd">
              <a:gradFill flip="none" rotWithShape="1">
                <a:gsLst>
                  <a:gs pos="100000">
                    <a:srgbClr val="3C8AC9"/>
                  </a:gs>
                  <a:gs pos="50000">
                    <a:schemeClr val="accent1">
                      <a:lumMod val="45000"/>
                      <a:lumOff val="55000"/>
                    </a:schemeClr>
                  </a:gs>
                  <a:gs pos="8000">
                    <a:srgbClr val="024A4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 name="Arco 19">
              <a:extLst>
                <a:ext uri="{FF2B5EF4-FFF2-40B4-BE49-F238E27FC236}">
                  <a16:creationId xmlns:a16="http://schemas.microsoft.com/office/drawing/2014/main" id="{559B9E53-83AC-7C8C-7A3A-8F8A745F076C}"/>
                </a:ext>
              </a:extLst>
            </p:cNvPr>
            <p:cNvSpPr/>
            <p:nvPr/>
          </p:nvSpPr>
          <p:spPr>
            <a:xfrm rot="9472040">
              <a:off x="12570905" y="4233297"/>
              <a:ext cx="1843449" cy="2103854"/>
            </a:xfrm>
            <a:prstGeom prst="arc">
              <a:avLst>
                <a:gd name="adj1" fmla="val 15908643"/>
                <a:gd name="adj2" fmla="val 5411776"/>
              </a:avLst>
            </a:prstGeom>
            <a:ln w="317500" cap="rnd">
              <a:gradFill flip="none" rotWithShape="1">
                <a:gsLst>
                  <a:gs pos="19000">
                    <a:srgbClr val="038783"/>
                  </a:gs>
                  <a:gs pos="100000">
                    <a:srgbClr val="024A44"/>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22" name="Conector recto 21">
              <a:extLst>
                <a:ext uri="{FF2B5EF4-FFF2-40B4-BE49-F238E27FC236}">
                  <a16:creationId xmlns:a16="http://schemas.microsoft.com/office/drawing/2014/main" id="{71B5F537-6DD5-7E15-94D9-20BF81A0756A}"/>
                </a:ext>
              </a:extLst>
            </p:cNvPr>
            <p:cNvCxnSpPr>
              <a:cxnSpLocks/>
            </p:cNvCxnSpPr>
            <p:nvPr/>
          </p:nvCxnSpPr>
          <p:spPr>
            <a:xfrm flipV="1">
              <a:off x="19151460" y="3557181"/>
              <a:ext cx="3998402" cy="2037288"/>
            </a:xfrm>
            <a:prstGeom prst="line">
              <a:avLst/>
            </a:prstGeom>
            <a:ln w="317500" cap="rnd">
              <a:gradFill flip="none" rotWithShape="1">
                <a:gsLst>
                  <a:gs pos="0">
                    <a:schemeClr val="accent1">
                      <a:lumMod val="5000"/>
                      <a:lumOff val="95000"/>
                    </a:schemeClr>
                  </a:gs>
                  <a:gs pos="41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Arco 22">
              <a:extLst>
                <a:ext uri="{FF2B5EF4-FFF2-40B4-BE49-F238E27FC236}">
                  <a16:creationId xmlns:a16="http://schemas.microsoft.com/office/drawing/2014/main" id="{994D2178-F2D6-7150-26BA-404AFB8977A9}"/>
                </a:ext>
              </a:extLst>
            </p:cNvPr>
            <p:cNvSpPr/>
            <p:nvPr/>
          </p:nvSpPr>
          <p:spPr>
            <a:xfrm rot="20090725">
              <a:off x="21823034" y="1828310"/>
              <a:ext cx="1947276" cy="1815395"/>
            </a:xfrm>
            <a:prstGeom prst="arc">
              <a:avLst>
                <a:gd name="adj1" fmla="val 16200000"/>
                <a:gd name="adj2" fmla="val 5411776"/>
              </a:avLst>
            </a:prstGeom>
            <a:ln w="317500" cap="rnd">
              <a:gradFill flip="none" rotWithShape="1">
                <a:gsLst>
                  <a:gs pos="81000">
                    <a:srgbClr val="3C8AC9"/>
                  </a:gs>
                  <a:gs pos="52000">
                    <a:schemeClr val="accent1">
                      <a:lumMod val="45000"/>
                      <a:lumOff val="55000"/>
                    </a:schemeClr>
                  </a:gs>
                  <a:gs pos="0">
                    <a:schemeClr val="accent1">
                      <a:lumMod val="30000"/>
                      <a:lumOff val="7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70" name="Grupo 69">
            <a:extLst>
              <a:ext uri="{FF2B5EF4-FFF2-40B4-BE49-F238E27FC236}">
                <a16:creationId xmlns:a16="http://schemas.microsoft.com/office/drawing/2014/main" id="{D5B62C1E-E04A-5BE7-9572-246CBA2D9913}"/>
              </a:ext>
            </a:extLst>
          </p:cNvPr>
          <p:cNvGrpSpPr/>
          <p:nvPr/>
        </p:nvGrpSpPr>
        <p:grpSpPr>
          <a:xfrm>
            <a:off x="6321668" y="4933423"/>
            <a:ext cx="1052723" cy="1511322"/>
            <a:chOff x="11343800" y="4284229"/>
            <a:chExt cx="1357675" cy="1949120"/>
          </a:xfrm>
        </p:grpSpPr>
        <p:sp>
          <p:nvSpPr>
            <p:cNvPr id="71" name="Rectángulo: esquinas redondeadas 70">
              <a:extLst>
                <a:ext uri="{FF2B5EF4-FFF2-40B4-BE49-F238E27FC236}">
                  <a16:creationId xmlns:a16="http://schemas.microsoft.com/office/drawing/2014/main" id="{DA08EC41-CE90-0178-13EE-A9EC15105929}"/>
                </a:ext>
              </a:extLst>
            </p:cNvPr>
            <p:cNvSpPr/>
            <p:nvPr/>
          </p:nvSpPr>
          <p:spPr>
            <a:xfrm>
              <a:off x="11343800" y="4284229"/>
              <a:ext cx="1357675" cy="1949120"/>
            </a:xfrm>
            <a:prstGeom prst="roundRect">
              <a:avLst>
                <a:gd name="adj" fmla="val 1261"/>
              </a:avLst>
            </a:prstGeom>
            <a:solidFill>
              <a:schemeClr val="bg1"/>
            </a:solidFill>
            <a:ln>
              <a:noFill/>
            </a:ln>
            <a:effectLst>
              <a:outerShdw blurRad="165100" sx="102000" sy="102000" algn="ctr"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2" name="Imagen 71">
              <a:extLst>
                <a:ext uri="{FF2B5EF4-FFF2-40B4-BE49-F238E27FC236}">
                  <a16:creationId xmlns:a16="http://schemas.microsoft.com/office/drawing/2014/main" id="{BEF73811-1453-F720-225C-A71FA854CC61}"/>
                </a:ext>
              </a:extLst>
            </p:cNvPr>
            <p:cNvPicPr>
              <a:picLocks noChangeAspect="1"/>
            </p:cNvPicPr>
            <p:nvPr/>
          </p:nvPicPr>
          <p:blipFill>
            <a:blip r:embed="rId10"/>
            <a:stretch>
              <a:fillRect/>
            </a:stretch>
          </p:blipFill>
          <p:spPr>
            <a:xfrm>
              <a:off x="11585105" y="4606528"/>
              <a:ext cx="921814" cy="1329381"/>
            </a:xfrm>
            <a:prstGeom prst="rect">
              <a:avLst/>
            </a:prstGeom>
          </p:spPr>
        </p:pic>
      </p:grpSp>
      <p:sp>
        <p:nvSpPr>
          <p:cNvPr id="73" name="CuadroTexto 72">
            <a:extLst>
              <a:ext uri="{FF2B5EF4-FFF2-40B4-BE49-F238E27FC236}">
                <a16:creationId xmlns:a16="http://schemas.microsoft.com/office/drawing/2014/main" id="{5AA4AA36-37D8-DE18-AB82-2433CD066592}"/>
              </a:ext>
            </a:extLst>
          </p:cNvPr>
          <p:cNvSpPr txBox="1"/>
          <p:nvPr/>
        </p:nvSpPr>
        <p:spPr>
          <a:xfrm>
            <a:off x="7426074" y="5719533"/>
            <a:ext cx="1376006" cy="71006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Julio 2024</a:t>
            </a:r>
            <a:r>
              <a:rPr kumimoji="0" lang="es-EC" sz="1800" b="0"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Presentación ante el Foro Político de Alto Nivel</a:t>
            </a:r>
          </a:p>
        </p:txBody>
      </p:sp>
      <p:grpSp>
        <p:nvGrpSpPr>
          <p:cNvPr id="76" name="Grupo 75">
            <a:extLst>
              <a:ext uri="{FF2B5EF4-FFF2-40B4-BE49-F238E27FC236}">
                <a16:creationId xmlns:a16="http://schemas.microsoft.com/office/drawing/2014/main" id="{3DB8A467-3E25-961C-6752-7F20AEEB8EC1}"/>
              </a:ext>
            </a:extLst>
          </p:cNvPr>
          <p:cNvGrpSpPr/>
          <p:nvPr/>
        </p:nvGrpSpPr>
        <p:grpSpPr>
          <a:xfrm>
            <a:off x="7508513" y="4990860"/>
            <a:ext cx="678361" cy="622237"/>
            <a:chOff x="3887499" y="-1268923"/>
            <a:chExt cx="930432" cy="853453"/>
          </a:xfrm>
        </p:grpSpPr>
        <p:sp>
          <p:nvSpPr>
            <p:cNvPr id="77" name="Elipse 76">
              <a:extLst>
                <a:ext uri="{FF2B5EF4-FFF2-40B4-BE49-F238E27FC236}">
                  <a16:creationId xmlns:a16="http://schemas.microsoft.com/office/drawing/2014/main" id="{2A07B5B2-7208-4B6E-BD63-905D66A3AB32}"/>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Elipse 77">
              <a:extLst>
                <a:ext uri="{FF2B5EF4-FFF2-40B4-BE49-F238E27FC236}">
                  <a16:creationId xmlns:a16="http://schemas.microsoft.com/office/drawing/2014/main" id="{F65D8B5D-0903-8A59-996A-2510C8382F7C}"/>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9" name="Gráfico 78" descr="Marca">
              <a:extLst>
                <a:ext uri="{FF2B5EF4-FFF2-40B4-BE49-F238E27FC236}">
                  <a16:creationId xmlns:a16="http://schemas.microsoft.com/office/drawing/2014/main" id="{0FE6051F-72D9-DBCA-25B4-D71F24F804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80" name="Elipse 79">
              <a:extLst>
                <a:ext uri="{FF2B5EF4-FFF2-40B4-BE49-F238E27FC236}">
                  <a16:creationId xmlns:a16="http://schemas.microsoft.com/office/drawing/2014/main" id="{EFA4F6D1-B19F-CB4F-A84B-76CE6D2443F6}"/>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4" name="CuadroTexto 43">
            <a:extLst>
              <a:ext uri="{FF2B5EF4-FFF2-40B4-BE49-F238E27FC236}">
                <a16:creationId xmlns:a16="http://schemas.microsoft.com/office/drawing/2014/main" id="{D2639B7A-D92F-3B9D-6402-3A125F36E9E5}"/>
              </a:ext>
            </a:extLst>
          </p:cNvPr>
          <p:cNvSpPr txBox="1"/>
          <p:nvPr/>
        </p:nvSpPr>
        <p:spPr>
          <a:xfrm>
            <a:off x="1316665" y="2145911"/>
            <a:ext cx="1509598" cy="55617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Informe de avance del cumplimiento de la Agenda 2030</a:t>
            </a:r>
            <a:endPar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pic>
        <p:nvPicPr>
          <p:cNvPr id="45" name="Picture 8" descr="Resultado de imagen para Examen Nacional Voluntario Ecuador">
            <a:hlinkClick r:id="rId11"/>
            <a:extLst>
              <a:ext uri="{FF2B5EF4-FFF2-40B4-BE49-F238E27FC236}">
                <a16:creationId xmlns:a16="http://schemas.microsoft.com/office/drawing/2014/main" id="{FEED804E-5765-0D2C-43E2-4D967F26A8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5400" y="1183261"/>
            <a:ext cx="1009870" cy="1433038"/>
          </a:xfrm>
          <a:prstGeom prst="rect">
            <a:avLst/>
          </a:prstGeom>
          <a:noFill/>
          <a:effectLst>
            <a:outerShdw blurRad="190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46" name="Grupo 45">
            <a:extLst>
              <a:ext uri="{FF2B5EF4-FFF2-40B4-BE49-F238E27FC236}">
                <a16:creationId xmlns:a16="http://schemas.microsoft.com/office/drawing/2014/main" id="{F9E90202-D7E0-5699-7CF1-C4301FED1DB7}"/>
              </a:ext>
            </a:extLst>
          </p:cNvPr>
          <p:cNvGrpSpPr/>
          <p:nvPr/>
        </p:nvGrpSpPr>
        <p:grpSpPr>
          <a:xfrm>
            <a:off x="1329935" y="1079648"/>
            <a:ext cx="678361" cy="622237"/>
            <a:chOff x="3887499" y="-1268923"/>
            <a:chExt cx="930432" cy="853453"/>
          </a:xfrm>
        </p:grpSpPr>
        <p:sp>
          <p:nvSpPr>
            <p:cNvPr id="47" name="Elipse 46">
              <a:extLst>
                <a:ext uri="{FF2B5EF4-FFF2-40B4-BE49-F238E27FC236}">
                  <a16:creationId xmlns:a16="http://schemas.microsoft.com/office/drawing/2014/main" id="{6F709E22-6142-75D6-7BAB-9D68A329152F}"/>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Elipse 47">
              <a:extLst>
                <a:ext uri="{FF2B5EF4-FFF2-40B4-BE49-F238E27FC236}">
                  <a16:creationId xmlns:a16="http://schemas.microsoft.com/office/drawing/2014/main" id="{08A0033D-19B0-69C3-8DF5-AE7F9B4231A1}"/>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9" name="Gráfico 48" descr="Marca">
              <a:extLst>
                <a:ext uri="{FF2B5EF4-FFF2-40B4-BE49-F238E27FC236}">
                  <a16:creationId xmlns:a16="http://schemas.microsoft.com/office/drawing/2014/main" id="{38787F42-9B7B-38A9-679A-0259F685EE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50" name="Elipse 49">
              <a:extLst>
                <a:ext uri="{FF2B5EF4-FFF2-40B4-BE49-F238E27FC236}">
                  <a16:creationId xmlns:a16="http://schemas.microsoft.com/office/drawing/2014/main" id="{04DA8DDE-4EBA-C82B-FF8D-A12079A4D9C6}"/>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84" name="CuadroTexto 83">
            <a:extLst>
              <a:ext uri="{FF2B5EF4-FFF2-40B4-BE49-F238E27FC236}">
                <a16:creationId xmlns:a16="http://schemas.microsoft.com/office/drawing/2014/main" id="{F350DCE3-C028-B000-DD97-06BB90F7AF5A}"/>
              </a:ext>
            </a:extLst>
          </p:cNvPr>
          <p:cNvSpPr txBox="1"/>
          <p:nvPr/>
        </p:nvSpPr>
        <p:spPr>
          <a:xfrm>
            <a:off x="1662192" y="1981598"/>
            <a:ext cx="1185466" cy="25391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Julio 2019</a:t>
            </a:r>
            <a:r>
              <a:rPr kumimoji="0" lang="es-EC" sz="18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 </a:t>
            </a:r>
          </a:p>
        </p:txBody>
      </p:sp>
      <p:grpSp>
        <p:nvGrpSpPr>
          <p:cNvPr id="53" name="Grupo 52">
            <a:extLst>
              <a:ext uri="{FF2B5EF4-FFF2-40B4-BE49-F238E27FC236}">
                <a16:creationId xmlns:a16="http://schemas.microsoft.com/office/drawing/2014/main" id="{1A6B4D06-2908-EC6C-3439-67BE0B95EC4C}"/>
              </a:ext>
            </a:extLst>
          </p:cNvPr>
          <p:cNvGrpSpPr/>
          <p:nvPr/>
        </p:nvGrpSpPr>
        <p:grpSpPr>
          <a:xfrm>
            <a:off x="4483156" y="291661"/>
            <a:ext cx="678361" cy="622237"/>
            <a:chOff x="3887499" y="-1268923"/>
            <a:chExt cx="930432" cy="853453"/>
          </a:xfrm>
        </p:grpSpPr>
        <p:sp>
          <p:nvSpPr>
            <p:cNvPr id="54" name="Elipse 53">
              <a:extLst>
                <a:ext uri="{FF2B5EF4-FFF2-40B4-BE49-F238E27FC236}">
                  <a16:creationId xmlns:a16="http://schemas.microsoft.com/office/drawing/2014/main" id="{8D470E65-BD97-1ECD-9169-02E0ED39550A}"/>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Elipse 54">
              <a:extLst>
                <a:ext uri="{FF2B5EF4-FFF2-40B4-BE49-F238E27FC236}">
                  <a16:creationId xmlns:a16="http://schemas.microsoft.com/office/drawing/2014/main" id="{2C673A51-5643-1A9D-7620-138FE04F554A}"/>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6" name="Gráfico 55" descr="Marca">
              <a:extLst>
                <a:ext uri="{FF2B5EF4-FFF2-40B4-BE49-F238E27FC236}">
                  <a16:creationId xmlns:a16="http://schemas.microsoft.com/office/drawing/2014/main" id="{7B3A612D-AAB2-7AFD-AA43-B4955C3CAE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57" name="Elipse 56">
              <a:extLst>
                <a:ext uri="{FF2B5EF4-FFF2-40B4-BE49-F238E27FC236}">
                  <a16:creationId xmlns:a16="http://schemas.microsoft.com/office/drawing/2014/main" id="{24C5FCA8-E5CD-21F4-7DE8-FFC66876698A}"/>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58" name="CuadroTexto 57">
            <a:extLst>
              <a:ext uri="{FF2B5EF4-FFF2-40B4-BE49-F238E27FC236}">
                <a16:creationId xmlns:a16="http://schemas.microsoft.com/office/drawing/2014/main" id="{37145892-7087-3218-E34B-0BC003E052F7}"/>
              </a:ext>
            </a:extLst>
          </p:cNvPr>
          <p:cNvSpPr txBox="1"/>
          <p:nvPr/>
        </p:nvSpPr>
        <p:spPr>
          <a:xfrm>
            <a:off x="2540201" y="3742461"/>
            <a:ext cx="2139813" cy="71006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Julio 2020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4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Segundo Examen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4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Nacional Voluntario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 Ecuador</a:t>
            </a:r>
            <a:endParaRPr kumimoji="0" lang="es-EC" sz="16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pic>
        <p:nvPicPr>
          <p:cNvPr id="59" name="Picture 8" descr="Resultado de imagen para Examen Nacional Voluntario Ecuador">
            <a:hlinkClick r:id="rId11"/>
            <a:extLst>
              <a:ext uri="{FF2B5EF4-FFF2-40B4-BE49-F238E27FC236}">
                <a16:creationId xmlns:a16="http://schemas.microsoft.com/office/drawing/2014/main" id="{6C11DCC4-1436-76DF-5972-9E5033405D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7583" y="3036907"/>
            <a:ext cx="1013358" cy="14330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60" name="Grupo 59">
            <a:extLst>
              <a:ext uri="{FF2B5EF4-FFF2-40B4-BE49-F238E27FC236}">
                <a16:creationId xmlns:a16="http://schemas.microsoft.com/office/drawing/2014/main" id="{AB6B120C-B3CD-DC0D-6BB8-54CBEC15345F}"/>
              </a:ext>
            </a:extLst>
          </p:cNvPr>
          <p:cNvGrpSpPr/>
          <p:nvPr/>
        </p:nvGrpSpPr>
        <p:grpSpPr>
          <a:xfrm>
            <a:off x="2492868" y="3026314"/>
            <a:ext cx="678361" cy="622237"/>
            <a:chOff x="3887499" y="-1268923"/>
            <a:chExt cx="930432" cy="853453"/>
          </a:xfrm>
        </p:grpSpPr>
        <p:sp>
          <p:nvSpPr>
            <p:cNvPr id="61" name="Elipse 60">
              <a:extLst>
                <a:ext uri="{FF2B5EF4-FFF2-40B4-BE49-F238E27FC236}">
                  <a16:creationId xmlns:a16="http://schemas.microsoft.com/office/drawing/2014/main" id="{CE6E2A9B-8CF4-CD6E-86BB-7282780BD1DE}"/>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Elipse 61">
              <a:extLst>
                <a:ext uri="{FF2B5EF4-FFF2-40B4-BE49-F238E27FC236}">
                  <a16:creationId xmlns:a16="http://schemas.microsoft.com/office/drawing/2014/main" id="{3842E1C4-605C-3A2E-342D-31DC34826EAC}"/>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3" name="Gráfico 62" descr="Marca">
              <a:extLst>
                <a:ext uri="{FF2B5EF4-FFF2-40B4-BE49-F238E27FC236}">
                  <a16:creationId xmlns:a16="http://schemas.microsoft.com/office/drawing/2014/main" id="{CCD4F1AA-B3D6-CBD7-5727-293BE7BB51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65" name="Elipse 64">
              <a:extLst>
                <a:ext uri="{FF2B5EF4-FFF2-40B4-BE49-F238E27FC236}">
                  <a16:creationId xmlns:a16="http://schemas.microsoft.com/office/drawing/2014/main" id="{50BF23A8-0B7B-553E-5562-954EF66F2009}"/>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1" name="CuadroTexto 110">
            <a:extLst>
              <a:ext uri="{FF2B5EF4-FFF2-40B4-BE49-F238E27FC236}">
                <a16:creationId xmlns:a16="http://schemas.microsoft.com/office/drawing/2014/main" id="{AB78568B-593C-8817-536D-53C06D5A6D83}"/>
              </a:ext>
            </a:extLst>
          </p:cNvPr>
          <p:cNvSpPr txBox="1"/>
          <p:nvPr/>
        </p:nvSpPr>
        <p:spPr>
          <a:xfrm>
            <a:off x="10545517" y="3946933"/>
            <a:ext cx="1376006" cy="55617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Febrero 2024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Alineación PND a los ODS</a:t>
            </a:r>
            <a:endParaRPr kumimoji="0" lang="es-EC" sz="16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pic>
        <p:nvPicPr>
          <p:cNvPr id="112" name="Imagen 111">
            <a:extLst>
              <a:ext uri="{FF2B5EF4-FFF2-40B4-BE49-F238E27FC236}">
                <a16:creationId xmlns:a16="http://schemas.microsoft.com/office/drawing/2014/main" id="{CF854DDE-3B36-0410-7149-F31F8FD61520}"/>
              </a:ext>
            </a:extLst>
          </p:cNvPr>
          <p:cNvPicPr>
            <a:picLocks noChangeAspect="1"/>
          </p:cNvPicPr>
          <p:nvPr/>
        </p:nvPicPr>
        <p:blipFill rotWithShape="1">
          <a:blip r:embed="rId13"/>
          <a:srcRect l="63914" t="28230" r="15820" b="17421"/>
          <a:stretch/>
        </p:blipFill>
        <p:spPr>
          <a:xfrm>
            <a:off x="9566126" y="3258336"/>
            <a:ext cx="999839" cy="1428996"/>
          </a:xfrm>
          <a:prstGeom prst="rect">
            <a:avLst/>
          </a:prstGeom>
          <a:effectLst>
            <a:outerShdw blurRad="63500" sx="102000" sy="102000" algn="ctr" rotWithShape="0">
              <a:prstClr val="black">
                <a:alpha val="40000"/>
              </a:prstClr>
            </a:outerShdw>
          </a:effectLst>
        </p:spPr>
      </p:pic>
      <p:grpSp>
        <p:nvGrpSpPr>
          <p:cNvPr id="113" name="Grupo 112">
            <a:extLst>
              <a:ext uri="{FF2B5EF4-FFF2-40B4-BE49-F238E27FC236}">
                <a16:creationId xmlns:a16="http://schemas.microsoft.com/office/drawing/2014/main" id="{A5987407-D2B2-DA8B-DED8-AAA251D0820A}"/>
              </a:ext>
            </a:extLst>
          </p:cNvPr>
          <p:cNvGrpSpPr/>
          <p:nvPr/>
        </p:nvGrpSpPr>
        <p:grpSpPr>
          <a:xfrm>
            <a:off x="10627956" y="3218260"/>
            <a:ext cx="678361" cy="622237"/>
            <a:chOff x="3887499" y="-1268923"/>
            <a:chExt cx="930432" cy="853453"/>
          </a:xfrm>
        </p:grpSpPr>
        <p:sp>
          <p:nvSpPr>
            <p:cNvPr id="114" name="Elipse 113">
              <a:extLst>
                <a:ext uri="{FF2B5EF4-FFF2-40B4-BE49-F238E27FC236}">
                  <a16:creationId xmlns:a16="http://schemas.microsoft.com/office/drawing/2014/main" id="{500D3746-C25D-D223-DBDD-763F01B209B1}"/>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Elipse 114">
              <a:extLst>
                <a:ext uri="{FF2B5EF4-FFF2-40B4-BE49-F238E27FC236}">
                  <a16:creationId xmlns:a16="http://schemas.microsoft.com/office/drawing/2014/main" id="{1EC391C7-1288-F15D-972D-E3AE5A0E87E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6" name="Gráfico 115" descr="Marca">
              <a:extLst>
                <a:ext uri="{FF2B5EF4-FFF2-40B4-BE49-F238E27FC236}">
                  <a16:creationId xmlns:a16="http://schemas.microsoft.com/office/drawing/2014/main" id="{B9596F29-C07F-E4A1-DB5C-2D94753F3F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117" name="Elipse 116">
              <a:extLst>
                <a:ext uri="{FF2B5EF4-FFF2-40B4-BE49-F238E27FC236}">
                  <a16:creationId xmlns:a16="http://schemas.microsoft.com/office/drawing/2014/main" id="{54CFFA00-8C92-BAFA-7CA3-8FFC1FC34810}"/>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9" name="CuadroTexto 68">
            <a:extLst>
              <a:ext uri="{FF2B5EF4-FFF2-40B4-BE49-F238E27FC236}">
                <a16:creationId xmlns:a16="http://schemas.microsoft.com/office/drawing/2014/main" id="{B1280186-B66F-13F0-CCA3-2C7536FD7A00}"/>
              </a:ext>
            </a:extLst>
          </p:cNvPr>
          <p:cNvSpPr txBox="1"/>
          <p:nvPr/>
        </p:nvSpPr>
        <p:spPr>
          <a:xfrm>
            <a:off x="2322327" y="6039040"/>
            <a:ext cx="1833390" cy="71006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Marzo 2021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Lanzamiento Portal web ODS Ecuador</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www.odsecuador.ec</a:t>
            </a:r>
          </a:p>
        </p:txBody>
      </p:sp>
      <p:grpSp>
        <p:nvGrpSpPr>
          <p:cNvPr id="74" name="Grupo 73">
            <a:extLst>
              <a:ext uri="{FF2B5EF4-FFF2-40B4-BE49-F238E27FC236}">
                <a16:creationId xmlns:a16="http://schemas.microsoft.com/office/drawing/2014/main" id="{4C979580-0527-28BD-9B74-644AD9748BAC}"/>
              </a:ext>
            </a:extLst>
          </p:cNvPr>
          <p:cNvGrpSpPr/>
          <p:nvPr/>
        </p:nvGrpSpPr>
        <p:grpSpPr>
          <a:xfrm>
            <a:off x="2183226" y="5076221"/>
            <a:ext cx="678361" cy="622237"/>
            <a:chOff x="3887499" y="-1268923"/>
            <a:chExt cx="930432" cy="853453"/>
          </a:xfrm>
        </p:grpSpPr>
        <p:sp>
          <p:nvSpPr>
            <p:cNvPr id="75" name="Elipse 74">
              <a:extLst>
                <a:ext uri="{FF2B5EF4-FFF2-40B4-BE49-F238E27FC236}">
                  <a16:creationId xmlns:a16="http://schemas.microsoft.com/office/drawing/2014/main" id="{04489817-EE2C-BAD0-C627-EAAB43A98D47}"/>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Elipse 80">
              <a:extLst>
                <a:ext uri="{FF2B5EF4-FFF2-40B4-BE49-F238E27FC236}">
                  <a16:creationId xmlns:a16="http://schemas.microsoft.com/office/drawing/2014/main" id="{E7C2C7F2-D615-ACA2-26B8-D97BE2A49C22}"/>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2" name="Gráfico 81" descr="Marca">
              <a:extLst>
                <a:ext uri="{FF2B5EF4-FFF2-40B4-BE49-F238E27FC236}">
                  <a16:creationId xmlns:a16="http://schemas.microsoft.com/office/drawing/2014/main" id="{9E665DC8-D579-8888-9ADC-7CD5B3AFC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88" name="Elipse 87">
              <a:extLst>
                <a:ext uri="{FF2B5EF4-FFF2-40B4-BE49-F238E27FC236}">
                  <a16:creationId xmlns:a16="http://schemas.microsoft.com/office/drawing/2014/main" id="{62D5EC70-8FB8-EBB0-E04D-4F775C24E1A0}"/>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66" name="Imagen 65">
            <a:extLst>
              <a:ext uri="{FF2B5EF4-FFF2-40B4-BE49-F238E27FC236}">
                <a16:creationId xmlns:a16="http://schemas.microsoft.com/office/drawing/2014/main" id="{47650B26-9477-E176-6D95-E6133D95A96C}"/>
              </a:ext>
            </a:extLst>
          </p:cNvPr>
          <p:cNvPicPr>
            <a:picLocks noChangeAspect="1"/>
          </p:cNvPicPr>
          <p:nvPr/>
        </p:nvPicPr>
        <p:blipFill>
          <a:blip r:embed="rId14"/>
          <a:stretch>
            <a:fillRect/>
          </a:stretch>
        </p:blipFill>
        <p:spPr>
          <a:xfrm flipH="1">
            <a:off x="668116" y="5751173"/>
            <a:ext cx="1608688" cy="847918"/>
          </a:xfrm>
          <a:prstGeom prst="rect">
            <a:avLst/>
          </a:prstGeom>
          <a:effectLst>
            <a:outerShdw blurRad="152400" dist="38100" dir="5400000" algn="t" rotWithShape="0">
              <a:prstClr val="black">
                <a:alpha val="40000"/>
              </a:prstClr>
            </a:outerShdw>
          </a:effectLst>
        </p:spPr>
      </p:pic>
      <p:sp>
        <p:nvSpPr>
          <p:cNvPr id="94" name="CuadroTexto 93">
            <a:extLst>
              <a:ext uri="{FF2B5EF4-FFF2-40B4-BE49-F238E27FC236}">
                <a16:creationId xmlns:a16="http://schemas.microsoft.com/office/drawing/2014/main" id="{46EF78CC-AFFD-096B-802A-56EFE6C74FA0}"/>
              </a:ext>
            </a:extLst>
          </p:cNvPr>
          <p:cNvSpPr txBox="1"/>
          <p:nvPr/>
        </p:nvSpPr>
        <p:spPr>
          <a:xfrm>
            <a:off x="6038006" y="3983635"/>
            <a:ext cx="1372405" cy="55617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Octubre 2021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Alineación PND a los ODS</a:t>
            </a:r>
            <a:endParaRPr kumimoji="0" lang="es-EC" sz="16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pic>
        <p:nvPicPr>
          <p:cNvPr id="95" name="Imagen 94">
            <a:extLst>
              <a:ext uri="{FF2B5EF4-FFF2-40B4-BE49-F238E27FC236}">
                <a16:creationId xmlns:a16="http://schemas.microsoft.com/office/drawing/2014/main" id="{E760E06F-11F3-0681-4FEE-14111B60F721}"/>
              </a:ext>
            </a:extLst>
          </p:cNvPr>
          <p:cNvPicPr>
            <a:picLocks noChangeAspect="1"/>
          </p:cNvPicPr>
          <p:nvPr/>
        </p:nvPicPr>
        <p:blipFill rotWithShape="1">
          <a:blip r:embed="rId15"/>
          <a:srcRect l="55837" t="22213" r="6587" b="17109"/>
          <a:stretch/>
        </p:blipFill>
        <p:spPr>
          <a:xfrm>
            <a:off x="4898214" y="3247028"/>
            <a:ext cx="1048259" cy="1433037"/>
          </a:xfrm>
          <a:prstGeom prst="rect">
            <a:avLst/>
          </a:prstGeom>
          <a:effectLst>
            <a:outerShdw blurRad="50800" dist="38100" dir="8100000" algn="tr" rotWithShape="0">
              <a:prstClr val="black">
                <a:alpha val="40000"/>
              </a:prstClr>
            </a:outerShdw>
          </a:effectLst>
        </p:spPr>
      </p:pic>
      <p:grpSp>
        <p:nvGrpSpPr>
          <p:cNvPr id="96" name="Grupo 95">
            <a:extLst>
              <a:ext uri="{FF2B5EF4-FFF2-40B4-BE49-F238E27FC236}">
                <a16:creationId xmlns:a16="http://schemas.microsoft.com/office/drawing/2014/main" id="{68D139B5-DF21-CE88-73C4-909CDD5C1779}"/>
              </a:ext>
            </a:extLst>
          </p:cNvPr>
          <p:cNvGrpSpPr/>
          <p:nvPr/>
        </p:nvGrpSpPr>
        <p:grpSpPr>
          <a:xfrm>
            <a:off x="6022419" y="3124205"/>
            <a:ext cx="678361" cy="622237"/>
            <a:chOff x="3887499" y="-1268923"/>
            <a:chExt cx="930432" cy="853453"/>
          </a:xfrm>
        </p:grpSpPr>
        <p:sp>
          <p:nvSpPr>
            <p:cNvPr id="97" name="Elipse 96">
              <a:extLst>
                <a:ext uri="{FF2B5EF4-FFF2-40B4-BE49-F238E27FC236}">
                  <a16:creationId xmlns:a16="http://schemas.microsoft.com/office/drawing/2014/main" id="{23C0B052-8F71-D3E7-DE30-EF245569EA7D}"/>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8" name="Elipse 97">
              <a:extLst>
                <a:ext uri="{FF2B5EF4-FFF2-40B4-BE49-F238E27FC236}">
                  <a16:creationId xmlns:a16="http://schemas.microsoft.com/office/drawing/2014/main" id="{75162106-2692-0C2F-5490-443930221FE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9" name="Gráfico 98" descr="Marca">
              <a:extLst>
                <a:ext uri="{FF2B5EF4-FFF2-40B4-BE49-F238E27FC236}">
                  <a16:creationId xmlns:a16="http://schemas.microsoft.com/office/drawing/2014/main" id="{C46830AE-1A69-7D60-7AE7-A114F3FC65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100" name="Elipse 99">
              <a:extLst>
                <a:ext uri="{FF2B5EF4-FFF2-40B4-BE49-F238E27FC236}">
                  <a16:creationId xmlns:a16="http://schemas.microsoft.com/office/drawing/2014/main" id="{3F113FEB-75BF-5BE3-6F62-E3D5251BA51B}"/>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5" name="Grupo 84">
            <a:extLst>
              <a:ext uri="{FF2B5EF4-FFF2-40B4-BE49-F238E27FC236}">
                <a16:creationId xmlns:a16="http://schemas.microsoft.com/office/drawing/2014/main" id="{5BC739E6-31ED-9CA4-EA2B-9764F349EA31}"/>
              </a:ext>
            </a:extLst>
          </p:cNvPr>
          <p:cNvGrpSpPr/>
          <p:nvPr/>
        </p:nvGrpSpPr>
        <p:grpSpPr>
          <a:xfrm>
            <a:off x="8553060" y="1194292"/>
            <a:ext cx="1478132" cy="1015185"/>
            <a:chOff x="20729024" y="1194292"/>
            <a:chExt cx="1478132" cy="1015185"/>
          </a:xfrm>
        </p:grpSpPr>
        <p:sp>
          <p:nvSpPr>
            <p:cNvPr id="102" name="Rectángulo: esquinas redondeadas 101">
              <a:extLst>
                <a:ext uri="{FF2B5EF4-FFF2-40B4-BE49-F238E27FC236}">
                  <a16:creationId xmlns:a16="http://schemas.microsoft.com/office/drawing/2014/main" id="{526489D0-C7AC-D636-550A-00A10F18F85E}"/>
                </a:ext>
              </a:extLst>
            </p:cNvPr>
            <p:cNvSpPr/>
            <p:nvPr/>
          </p:nvSpPr>
          <p:spPr>
            <a:xfrm>
              <a:off x="20729024" y="1194292"/>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3" name="Imagen 102">
              <a:extLst>
                <a:ext uri="{FF2B5EF4-FFF2-40B4-BE49-F238E27FC236}">
                  <a16:creationId xmlns:a16="http://schemas.microsoft.com/office/drawing/2014/main" id="{7DFAA315-F857-7B23-6324-8AF1960683B7}"/>
                </a:ext>
              </a:extLst>
            </p:cNvPr>
            <p:cNvPicPr>
              <a:picLocks noChangeAspect="1"/>
            </p:cNvPicPr>
            <p:nvPr/>
          </p:nvPicPr>
          <p:blipFill rotWithShape="1">
            <a:blip r:embed="rId16">
              <a:clrChange>
                <a:clrFrom>
                  <a:srgbClr val="FFFFFF"/>
                </a:clrFrom>
                <a:clrTo>
                  <a:srgbClr val="FFFFFF">
                    <a:alpha val="0"/>
                  </a:srgbClr>
                </a:clrTo>
              </a:clrChange>
            </a:blip>
            <a:srcRect l="4727" t="32930" r="78948" b="36677"/>
            <a:stretch/>
          </p:blipFill>
          <p:spPr>
            <a:xfrm>
              <a:off x="20982981" y="1220560"/>
              <a:ext cx="970218" cy="962647"/>
            </a:xfrm>
            <a:prstGeom prst="rect">
              <a:avLst/>
            </a:prstGeom>
          </p:spPr>
        </p:pic>
      </p:grpSp>
      <p:sp>
        <p:nvSpPr>
          <p:cNvPr id="33" name="CuadroTexto 32">
            <a:extLst>
              <a:ext uri="{FF2B5EF4-FFF2-40B4-BE49-F238E27FC236}">
                <a16:creationId xmlns:a16="http://schemas.microsoft.com/office/drawing/2014/main" id="{BC4231F4-4DDB-61A4-8E09-13604ADB6CC2}"/>
              </a:ext>
            </a:extLst>
          </p:cNvPr>
          <p:cNvSpPr txBox="1"/>
          <p:nvPr/>
        </p:nvSpPr>
        <p:spPr>
          <a:xfrm>
            <a:off x="-1259676" y="3412230"/>
            <a:ext cx="1182258" cy="861774"/>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Mayo 2019</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Incorporación de los ODS en guías para actualización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 los PDOT</a:t>
            </a:r>
          </a:p>
        </p:txBody>
      </p:sp>
      <p:pic>
        <p:nvPicPr>
          <p:cNvPr id="34" name="Imagen 33">
            <a:extLst>
              <a:ext uri="{FF2B5EF4-FFF2-40B4-BE49-F238E27FC236}">
                <a16:creationId xmlns:a16="http://schemas.microsoft.com/office/drawing/2014/main" id="{292C97B7-5B2E-175B-70B4-A7E9A5966B52}"/>
              </a:ext>
            </a:extLst>
          </p:cNvPr>
          <p:cNvPicPr>
            <a:picLocks noChangeAspect="1"/>
          </p:cNvPicPr>
          <p:nvPr/>
        </p:nvPicPr>
        <p:blipFill rotWithShape="1">
          <a:blip r:embed="rId17"/>
          <a:srcRect l="11898" t="11795" r="71443" b="4359"/>
          <a:stretch/>
        </p:blipFill>
        <p:spPr>
          <a:xfrm>
            <a:off x="-2239920" y="2689236"/>
            <a:ext cx="1012328" cy="1433037"/>
          </a:xfrm>
          <a:prstGeom prst="rect">
            <a:avLst/>
          </a:prstGeom>
          <a:effectLst>
            <a:outerShdw blurRad="254000" dist="38100" dir="8100000" algn="tr" rotWithShape="0">
              <a:prstClr val="black">
                <a:alpha val="40000"/>
              </a:prstClr>
            </a:outerShdw>
          </a:effectLst>
        </p:spPr>
      </p:pic>
      <p:grpSp>
        <p:nvGrpSpPr>
          <p:cNvPr id="39" name="Grupo 38">
            <a:extLst>
              <a:ext uri="{FF2B5EF4-FFF2-40B4-BE49-F238E27FC236}">
                <a16:creationId xmlns:a16="http://schemas.microsoft.com/office/drawing/2014/main" id="{B9A189FB-1CC6-0FC9-A67B-7213E91CE28E}"/>
              </a:ext>
            </a:extLst>
          </p:cNvPr>
          <p:cNvGrpSpPr/>
          <p:nvPr/>
        </p:nvGrpSpPr>
        <p:grpSpPr>
          <a:xfrm>
            <a:off x="-1164786" y="2390970"/>
            <a:ext cx="678361" cy="622237"/>
            <a:chOff x="3887499" y="-1268923"/>
            <a:chExt cx="930432" cy="853453"/>
          </a:xfrm>
        </p:grpSpPr>
        <p:sp>
          <p:nvSpPr>
            <p:cNvPr id="40" name="Elipse 39">
              <a:extLst>
                <a:ext uri="{FF2B5EF4-FFF2-40B4-BE49-F238E27FC236}">
                  <a16:creationId xmlns:a16="http://schemas.microsoft.com/office/drawing/2014/main" id="{BE5E8CB9-8DD1-9716-352C-19F86DC0598D}"/>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Elipse 40">
              <a:extLst>
                <a:ext uri="{FF2B5EF4-FFF2-40B4-BE49-F238E27FC236}">
                  <a16:creationId xmlns:a16="http://schemas.microsoft.com/office/drawing/2014/main" id="{D0C17A6E-2D1C-53B6-D66E-D99A66F5647F}"/>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2" name="Gráfico 41" descr="Marca">
              <a:extLst>
                <a:ext uri="{FF2B5EF4-FFF2-40B4-BE49-F238E27FC236}">
                  <a16:creationId xmlns:a16="http://schemas.microsoft.com/office/drawing/2014/main" id="{97130D71-74D1-C9E9-92E6-38D77B14BE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43" name="Elipse 42">
              <a:extLst>
                <a:ext uri="{FF2B5EF4-FFF2-40B4-BE49-F238E27FC236}">
                  <a16:creationId xmlns:a16="http://schemas.microsoft.com/office/drawing/2014/main" id="{193A25F3-9736-8252-1E1B-74205D6DEDAA}"/>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87" name="CuadroTexto 86">
            <a:extLst>
              <a:ext uri="{FF2B5EF4-FFF2-40B4-BE49-F238E27FC236}">
                <a16:creationId xmlns:a16="http://schemas.microsoft.com/office/drawing/2014/main" id="{279FE7FB-9AD0-AFBF-DE60-8D4D5A27A0F7}"/>
              </a:ext>
            </a:extLst>
          </p:cNvPr>
          <p:cNvSpPr txBox="1"/>
          <p:nvPr/>
        </p:nvSpPr>
        <p:spPr>
          <a:xfrm>
            <a:off x="-10283868" y="3252861"/>
            <a:ext cx="1656085" cy="55399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Septiembre 2015</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Aprobación  Agenda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2030</a:t>
            </a:r>
          </a:p>
        </p:txBody>
      </p:sp>
      <p:grpSp>
        <p:nvGrpSpPr>
          <p:cNvPr id="89" name="Grupo 88">
            <a:extLst>
              <a:ext uri="{FF2B5EF4-FFF2-40B4-BE49-F238E27FC236}">
                <a16:creationId xmlns:a16="http://schemas.microsoft.com/office/drawing/2014/main" id="{D806C625-926E-E8EC-1CC3-6EBB3E07BD79}"/>
              </a:ext>
            </a:extLst>
          </p:cNvPr>
          <p:cNvGrpSpPr/>
          <p:nvPr/>
        </p:nvGrpSpPr>
        <p:grpSpPr>
          <a:xfrm>
            <a:off x="-10256791" y="2542744"/>
            <a:ext cx="678361" cy="622237"/>
            <a:chOff x="3887499" y="-1268923"/>
            <a:chExt cx="930432" cy="853453"/>
          </a:xfrm>
        </p:grpSpPr>
        <p:sp>
          <p:nvSpPr>
            <p:cNvPr id="90" name="Elipse 89">
              <a:extLst>
                <a:ext uri="{FF2B5EF4-FFF2-40B4-BE49-F238E27FC236}">
                  <a16:creationId xmlns:a16="http://schemas.microsoft.com/office/drawing/2014/main" id="{81EFA299-7BAC-B7D2-D0D1-D27B0A468149}"/>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Elipse 90">
              <a:extLst>
                <a:ext uri="{FF2B5EF4-FFF2-40B4-BE49-F238E27FC236}">
                  <a16:creationId xmlns:a16="http://schemas.microsoft.com/office/drawing/2014/main" id="{C550551C-C043-8DD5-489F-17B5BEAF7F37}"/>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2" name="Gráfico 91" descr="Marca">
              <a:extLst>
                <a:ext uri="{FF2B5EF4-FFF2-40B4-BE49-F238E27FC236}">
                  <a16:creationId xmlns:a16="http://schemas.microsoft.com/office/drawing/2014/main" id="{C092ABDE-74FC-2B23-8FBF-3B85C85544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93" name="Elipse 92">
              <a:extLst>
                <a:ext uri="{FF2B5EF4-FFF2-40B4-BE49-F238E27FC236}">
                  <a16:creationId xmlns:a16="http://schemas.microsoft.com/office/drawing/2014/main" id="{0935CDF1-0E1B-A9F9-5947-06F40C73FAE7}"/>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0" name="Rectángulo: esquinas redondeadas 109">
            <a:extLst>
              <a:ext uri="{FF2B5EF4-FFF2-40B4-BE49-F238E27FC236}">
                <a16:creationId xmlns:a16="http://schemas.microsoft.com/office/drawing/2014/main" id="{E5D91AC0-B679-1DC3-06C3-50A3BEA57656}"/>
              </a:ext>
            </a:extLst>
          </p:cNvPr>
          <p:cNvSpPr/>
          <p:nvPr/>
        </p:nvSpPr>
        <p:spPr>
          <a:xfrm>
            <a:off x="-11806880" y="2736007"/>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86" name="Imagen 85">
            <a:hlinkClick r:id="rId18"/>
            <a:extLst>
              <a:ext uri="{FF2B5EF4-FFF2-40B4-BE49-F238E27FC236}">
                <a16:creationId xmlns:a16="http://schemas.microsoft.com/office/drawing/2014/main" id="{E42FFAED-C54A-0337-8F38-DB2BD8F1527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480313" y="2835480"/>
            <a:ext cx="760511" cy="760511"/>
          </a:xfrm>
          <a:prstGeom prst="rect">
            <a:avLst/>
          </a:prstGeom>
        </p:spPr>
      </p:pic>
      <p:pic>
        <p:nvPicPr>
          <p:cNvPr id="119" name="Picture 2" descr="Resultado de imagen para nueva agenda urbana PNG">
            <a:hlinkClick r:id="rId20"/>
            <a:extLst>
              <a:ext uri="{FF2B5EF4-FFF2-40B4-BE49-F238E27FC236}">
                <a16:creationId xmlns:a16="http://schemas.microsoft.com/office/drawing/2014/main" id="{BD0EB252-ED33-1717-079A-5C595AC78AB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04895" y="1235440"/>
            <a:ext cx="1156593" cy="1445742"/>
          </a:xfrm>
          <a:prstGeom prst="rect">
            <a:avLst/>
          </a:prstGeom>
          <a:noFill/>
          <a:extLst>
            <a:ext uri="{909E8E84-426E-40dd-AFC4-6F175D3DCCD1}">
              <a14:hiddenFill xmlns:a14="http://schemas.microsoft.com/office/drawing/2010/main" xmlns="">
                <a:solidFill>
                  <a:srgbClr val="FFFFFF"/>
                </a:solidFill>
              </a14:hiddenFill>
            </a:ext>
          </a:extLst>
        </p:spPr>
      </p:pic>
      <p:sp>
        <p:nvSpPr>
          <p:cNvPr id="121" name="CuadroTexto 120">
            <a:extLst>
              <a:ext uri="{FF2B5EF4-FFF2-40B4-BE49-F238E27FC236}">
                <a16:creationId xmlns:a16="http://schemas.microsoft.com/office/drawing/2014/main" id="{6361E1B4-9F62-5CD7-1639-46DF48FCE4B8}"/>
              </a:ext>
            </a:extLst>
          </p:cNvPr>
          <p:cNvSpPr txBox="1"/>
          <p:nvPr/>
        </p:nvSpPr>
        <p:spPr>
          <a:xfrm>
            <a:off x="-7133143" y="1964109"/>
            <a:ext cx="1656085" cy="400110"/>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Octubre 2016</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Nueva Agenda Urbana</a:t>
            </a:r>
          </a:p>
        </p:txBody>
      </p:sp>
      <p:grpSp>
        <p:nvGrpSpPr>
          <p:cNvPr id="122" name="Grupo 121">
            <a:extLst>
              <a:ext uri="{FF2B5EF4-FFF2-40B4-BE49-F238E27FC236}">
                <a16:creationId xmlns:a16="http://schemas.microsoft.com/office/drawing/2014/main" id="{68D0CEA0-2976-2226-2564-462ED8662B2C}"/>
              </a:ext>
            </a:extLst>
          </p:cNvPr>
          <p:cNvGrpSpPr/>
          <p:nvPr/>
        </p:nvGrpSpPr>
        <p:grpSpPr>
          <a:xfrm>
            <a:off x="-7091838" y="1173312"/>
            <a:ext cx="678361" cy="622237"/>
            <a:chOff x="3887499" y="-1268923"/>
            <a:chExt cx="930432" cy="853453"/>
          </a:xfrm>
        </p:grpSpPr>
        <p:sp>
          <p:nvSpPr>
            <p:cNvPr id="123" name="Elipse 122">
              <a:extLst>
                <a:ext uri="{FF2B5EF4-FFF2-40B4-BE49-F238E27FC236}">
                  <a16:creationId xmlns:a16="http://schemas.microsoft.com/office/drawing/2014/main" id="{74ED0619-93D8-6ACA-3E30-2CC7EBAB0ECF}"/>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Elipse 123">
              <a:extLst>
                <a:ext uri="{FF2B5EF4-FFF2-40B4-BE49-F238E27FC236}">
                  <a16:creationId xmlns:a16="http://schemas.microsoft.com/office/drawing/2014/main" id="{B17A6616-6D00-9B92-DFC6-52B595A39790}"/>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5" name="Gráfico 124" descr="Marca">
              <a:extLst>
                <a:ext uri="{FF2B5EF4-FFF2-40B4-BE49-F238E27FC236}">
                  <a16:creationId xmlns:a16="http://schemas.microsoft.com/office/drawing/2014/main" id="{1223F347-182D-704D-EDE1-0B150757BE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126" name="Elipse 125">
              <a:extLst>
                <a:ext uri="{FF2B5EF4-FFF2-40B4-BE49-F238E27FC236}">
                  <a16:creationId xmlns:a16="http://schemas.microsoft.com/office/drawing/2014/main" id="{E967CFC7-FF17-52AC-28FE-BF8499BB9F9A}"/>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27" name="CuadroTexto 126">
            <a:extLst>
              <a:ext uri="{FF2B5EF4-FFF2-40B4-BE49-F238E27FC236}">
                <a16:creationId xmlns:a16="http://schemas.microsoft.com/office/drawing/2014/main" id="{2174094F-4033-5DB5-E0B5-1CF76B7C0D9F}"/>
              </a:ext>
            </a:extLst>
          </p:cNvPr>
          <p:cNvSpPr txBox="1"/>
          <p:nvPr/>
        </p:nvSpPr>
        <p:spPr>
          <a:xfrm>
            <a:off x="-3863562" y="1058395"/>
            <a:ext cx="1656085" cy="7078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Julio 2017</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Asamblea Nacional: Adopta los 17 ODS como referente obligatorio</a:t>
            </a:r>
            <a:endPar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grpSp>
        <p:nvGrpSpPr>
          <p:cNvPr id="128" name="Grupo 127">
            <a:extLst>
              <a:ext uri="{FF2B5EF4-FFF2-40B4-BE49-F238E27FC236}">
                <a16:creationId xmlns:a16="http://schemas.microsoft.com/office/drawing/2014/main" id="{51E1DA59-DEEF-7246-BB87-3036A8193BA1}"/>
              </a:ext>
            </a:extLst>
          </p:cNvPr>
          <p:cNvGrpSpPr/>
          <p:nvPr/>
        </p:nvGrpSpPr>
        <p:grpSpPr>
          <a:xfrm>
            <a:off x="-4673267" y="198988"/>
            <a:ext cx="678361" cy="622237"/>
            <a:chOff x="3887499" y="-1268923"/>
            <a:chExt cx="930432" cy="853453"/>
          </a:xfrm>
        </p:grpSpPr>
        <p:sp>
          <p:nvSpPr>
            <p:cNvPr id="129" name="Elipse 128">
              <a:extLst>
                <a:ext uri="{FF2B5EF4-FFF2-40B4-BE49-F238E27FC236}">
                  <a16:creationId xmlns:a16="http://schemas.microsoft.com/office/drawing/2014/main" id="{594D0A3A-80B3-DB3A-BEEA-3698FD35F856}"/>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Elipse 129">
              <a:extLst>
                <a:ext uri="{FF2B5EF4-FFF2-40B4-BE49-F238E27FC236}">
                  <a16:creationId xmlns:a16="http://schemas.microsoft.com/office/drawing/2014/main" id="{BCCB1B37-FEA2-7EF0-9EA9-722249DF7D07}"/>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1" name="Gráfico 130" descr="Marca">
              <a:extLst>
                <a:ext uri="{FF2B5EF4-FFF2-40B4-BE49-F238E27FC236}">
                  <a16:creationId xmlns:a16="http://schemas.microsoft.com/office/drawing/2014/main" id="{2BD0A149-F76B-2311-33DC-FA6C4F6789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132" name="Elipse 131">
              <a:extLst>
                <a:ext uri="{FF2B5EF4-FFF2-40B4-BE49-F238E27FC236}">
                  <a16:creationId xmlns:a16="http://schemas.microsoft.com/office/drawing/2014/main" id="{EF59F7C2-2BDB-7380-C76D-89D530028524}"/>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33" name="Imagen 132">
            <a:extLst>
              <a:ext uri="{FF2B5EF4-FFF2-40B4-BE49-F238E27FC236}">
                <a16:creationId xmlns:a16="http://schemas.microsoft.com/office/drawing/2014/main" id="{D5876B97-D940-4343-9E2C-0B04A6E9DEF4}"/>
              </a:ext>
            </a:extLst>
          </p:cNvPr>
          <p:cNvPicPr>
            <a:picLocks noChangeAspect="1"/>
          </p:cNvPicPr>
          <p:nvPr/>
        </p:nvPicPr>
        <p:blipFill>
          <a:blip r:embed="rId7">
            <a:clrChange>
              <a:clrFrom>
                <a:srgbClr val="FAFAFA"/>
              </a:clrFrom>
              <a:clrTo>
                <a:srgbClr val="FAFAFA">
                  <a:alpha val="0"/>
                </a:srgbClr>
              </a:clrTo>
            </a:clrChange>
          </a:blip>
          <a:srcRect t="2655"/>
          <a:stretch>
            <a:fillRect/>
          </a:stretch>
        </p:blipFill>
        <p:spPr>
          <a:xfrm>
            <a:off x="-4084296" y="63504"/>
            <a:ext cx="1578341" cy="956571"/>
          </a:xfrm>
          <a:custGeom>
            <a:avLst/>
            <a:gdLst>
              <a:gd name="connsiteX0" fmla="*/ 1537276 w 3457575"/>
              <a:gd name="connsiteY0" fmla="*/ 57150 h 2095502"/>
              <a:gd name="connsiteX1" fmla="*/ 1507738 w 3457575"/>
              <a:gd name="connsiteY1" fmla="*/ 106318 h 2095502"/>
              <a:gd name="connsiteX2" fmla="*/ 1497877 w 3457575"/>
              <a:gd name="connsiteY2" fmla="*/ 120189 h 2095502"/>
              <a:gd name="connsiteX3" fmla="*/ 2508826 w 3457575"/>
              <a:gd name="connsiteY3" fmla="*/ 0 h 2095502"/>
              <a:gd name="connsiteX4" fmla="*/ 2604076 w 3457575"/>
              <a:gd name="connsiteY4" fmla="*/ 9525 h 2095502"/>
              <a:gd name="connsiteX5" fmla="*/ 2699326 w 3457575"/>
              <a:gd name="connsiteY5" fmla="*/ 38100 h 2095502"/>
              <a:gd name="connsiteX6" fmla="*/ 2956501 w 3457575"/>
              <a:gd name="connsiteY6" fmla="*/ 171450 h 2095502"/>
              <a:gd name="connsiteX7" fmla="*/ 3147001 w 3457575"/>
              <a:gd name="connsiteY7" fmla="*/ 381000 h 2095502"/>
              <a:gd name="connsiteX8" fmla="*/ 3436908 w 3457575"/>
              <a:gd name="connsiteY8" fmla="*/ 687511 h 2095502"/>
              <a:gd name="connsiteX9" fmla="*/ 3457575 w 3457575"/>
              <a:gd name="connsiteY9" fmla="*/ 712374 h 2095502"/>
              <a:gd name="connsiteX10" fmla="*/ 3457575 w 3457575"/>
              <a:gd name="connsiteY10" fmla="*/ 2095502 h 2095502"/>
              <a:gd name="connsiteX11" fmla="*/ 94673 w 3457575"/>
              <a:gd name="connsiteY11" fmla="*/ 2095502 h 2095502"/>
              <a:gd name="connsiteX12" fmla="*/ 83433 w 3457575"/>
              <a:gd name="connsiteY12" fmla="*/ 2080210 h 2095502"/>
              <a:gd name="connsiteX13" fmla="*/ 32326 w 3457575"/>
              <a:gd name="connsiteY13" fmla="*/ 2000250 h 2095502"/>
              <a:gd name="connsiteX14" fmla="*/ 0 w 3457575"/>
              <a:gd name="connsiteY14" fmla="*/ 1950836 h 2095502"/>
              <a:gd name="connsiteX15" fmla="*/ 0 w 3457575"/>
              <a:gd name="connsiteY15" fmla="*/ 1319746 h 2095502"/>
              <a:gd name="connsiteX16" fmla="*/ 32923 w 3457575"/>
              <a:gd name="connsiteY16" fmla="*/ 1290147 h 2095502"/>
              <a:gd name="connsiteX17" fmla="*/ 184726 w 3457575"/>
              <a:gd name="connsiteY17" fmla="*/ 1190625 h 2095502"/>
              <a:gd name="connsiteX18" fmla="*/ 270451 w 3457575"/>
              <a:gd name="connsiteY18" fmla="*/ 1123950 h 2095502"/>
              <a:gd name="connsiteX19" fmla="*/ 356176 w 3457575"/>
              <a:gd name="connsiteY19" fmla="*/ 1076325 h 2095502"/>
              <a:gd name="connsiteX20" fmla="*/ 460951 w 3457575"/>
              <a:gd name="connsiteY20" fmla="*/ 1009650 h 2095502"/>
              <a:gd name="connsiteX21" fmla="*/ 537151 w 3457575"/>
              <a:gd name="connsiteY21" fmla="*/ 952500 h 2095502"/>
              <a:gd name="connsiteX22" fmla="*/ 584776 w 3457575"/>
              <a:gd name="connsiteY22" fmla="*/ 923925 h 2095502"/>
              <a:gd name="connsiteX23" fmla="*/ 641926 w 3457575"/>
              <a:gd name="connsiteY23" fmla="*/ 885825 h 2095502"/>
              <a:gd name="connsiteX24" fmla="*/ 727651 w 3457575"/>
              <a:gd name="connsiteY24" fmla="*/ 838200 h 2095502"/>
              <a:gd name="connsiteX25" fmla="*/ 756226 w 3457575"/>
              <a:gd name="connsiteY25" fmla="*/ 828675 h 2095502"/>
              <a:gd name="connsiteX26" fmla="*/ 822901 w 3457575"/>
              <a:gd name="connsiteY26" fmla="*/ 790575 h 2095502"/>
              <a:gd name="connsiteX27" fmla="*/ 937201 w 3457575"/>
              <a:gd name="connsiteY27" fmla="*/ 723900 h 2095502"/>
              <a:gd name="connsiteX28" fmla="*/ 956251 w 3457575"/>
              <a:gd name="connsiteY28" fmla="*/ 685800 h 2095502"/>
              <a:gd name="connsiteX29" fmla="*/ 1032451 w 3457575"/>
              <a:gd name="connsiteY29" fmla="*/ 609600 h 2095502"/>
              <a:gd name="connsiteX30" fmla="*/ 1061026 w 3457575"/>
              <a:gd name="connsiteY30" fmla="*/ 552450 h 2095502"/>
              <a:gd name="connsiteX31" fmla="*/ 1080076 w 3457575"/>
              <a:gd name="connsiteY31" fmla="*/ 523875 h 2095502"/>
              <a:gd name="connsiteX32" fmla="*/ 1146751 w 3457575"/>
              <a:gd name="connsiteY32" fmla="*/ 457200 h 2095502"/>
              <a:gd name="connsiteX33" fmla="*/ 1203901 w 3457575"/>
              <a:gd name="connsiteY33" fmla="*/ 400050 h 2095502"/>
              <a:gd name="connsiteX34" fmla="*/ 1251526 w 3457575"/>
              <a:gd name="connsiteY34" fmla="*/ 361950 h 2095502"/>
              <a:gd name="connsiteX35" fmla="*/ 1270576 w 3457575"/>
              <a:gd name="connsiteY35" fmla="*/ 333375 h 2095502"/>
              <a:gd name="connsiteX36" fmla="*/ 1308676 w 3457575"/>
              <a:gd name="connsiteY36" fmla="*/ 285750 h 2095502"/>
              <a:gd name="connsiteX37" fmla="*/ 1384876 w 3457575"/>
              <a:gd name="connsiteY37" fmla="*/ 228600 h 2095502"/>
              <a:gd name="connsiteX38" fmla="*/ 1480880 w 3457575"/>
              <a:gd name="connsiteY38" fmla="*/ 144097 h 2095502"/>
              <a:gd name="connsiteX39" fmla="*/ 1497877 w 3457575"/>
              <a:gd name="connsiteY39" fmla="*/ 120189 h 2095502"/>
              <a:gd name="connsiteX40" fmla="*/ 1489651 w 3457575"/>
              <a:gd name="connsiteY40" fmla="*/ 133350 h 2095502"/>
              <a:gd name="connsiteX41" fmla="*/ 1518226 w 3457575"/>
              <a:gd name="connsiteY41" fmla="*/ 114300 h 2095502"/>
              <a:gd name="connsiteX42" fmla="*/ 1565851 w 3457575"/>
              <a:gd name="connsiteY42" fmla="*/ 95250 h 2095502"/>
              <a:gd name="connsiteX43" fmla="*/ 1613476 w 3457575"/>
              <a:gd name="connsiteY43" fmla="*/ 57150 h 2095502"/>
              <a:gd name="connsiteX44" fmla="*/ 1746826 w 3457575"/>
              <a:gd name="connsiteY44" fmla="*/ 28575 h 209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57575" h="2095502">
                <a:moveTo>
                  <a:pt x="1537276" y="57150"/>
                </a:moveTo>
                <a:cubicBezTo>
                  <a:pt x="1525585" y="76635"/>
                  <a:pt x="1516438" y="92426"/>
                  <a:pt x="1507738" y="106318"/>
                </a:cubicBezTo>
                <a:lnTo>
                  <a:pt x="1497877" y="120189"/>
                </a:lnTo>
                <a:close/>
                <a:moveTo>
                  <a:pt x="2508826" y="0"/>
                </a:moveTo>
                <a:cubicBezTo>
                  <a:pt x="2540576" y="3175"/>
                  <a:pt x="2572787" y="3267"/>
                  <a:pt x="2604076" y="9525"/>
                </a:cubicBezTo>
                <a:cubicBezTo>
                  <a:pt x="2636580" y="16026"/>
                  <a:pt x="2668137" y="26872"/>
                  <a:pt x="2699326" y="38100"/>
                </a:cubicBezTo>
                <a:cubicBezTo>
                  <a:pt x="2810382" y="78080"/>
                  <a:pt x="2865882" y="97307"/>
                  <a:pt x="2956501" y="171450"/>
                </a:cubicBezTo>
                <a:cubicBezTo>
                  <a:pt x="3043746" y="242833"/>
                  <a:pt x="3070582" y="297303"/>
                  <a:pt x="3147001" y="381000"/>
                </a:cubicBezTo>
                <a:cubicBezTo>
                  <a:pt x="3275219" y="521429"/>
                  <a:pt x="3357693" y="596561"/>
                  <a:pt x="3436908" y="687511"/>
                </a:cubicBezTo>
                <a:lnTo>
                  <a:pt x="3457575" y="712374"/>
                </a:lnTo>
                <a:lnTo>
                  <a:pt x="3457575" y="2095502"/>
                </a:lnTo>
                <a:lnTo>
                  <a:pt x="94673" y="2095502"/>
                </a:lnTo>
                <a:lnTo>
                  <a:pt x="83433" y="2080210"/>
                </a:lnTo>
                <a:cubicBezTo>
                  <a:pt x="67799" y="2056612"/>
                  <a:pt x="51455" y="2030309"/>
                  <a:pt x="32326" y="2000250"/>
                </a:cubicBezTo>
                <a:lnTo>
                  <a:pt x="0" y="1950836"/>
                </a:lnTo>
                <a:lnTo>
                  <a:pt x="0" y="1319746"/>
                </a:lnTo>
                <a:lnTo>
                  <a:pt x="32923" y="1290147"/>
                </a:lnTo>
                <a:cubicBezTo>
                  <a:pt x="77045" y="1255331"/>
                  <a:pt x="113564" y="1240130"/>
                  <a:pt x="184726" y="1190625"/>
                </a:cubicBezTo>
                <a:cubicBezTo>
                  <a:pt x="214443" y="1169952"/>
                  <a:pt x="240330" y="1144030"/>
                  <a:pt x="270451" y="1123950"/>
                </a:cubicBezTo>
                <a:cubicBezTo>
                  <a:pt x="297650" y="1105818"/>
                  <a:pt x="328146" y="1093143"/>
                  <a:pt x="356176" y="1076325"/>
                </a:cubicBezTo>
                <a:cubicBezTo>
                  <a:pt x="391674" y="1055026"/>
                  <a:pt x="426786" y="1033026"/>
                  <a:pt x="460951" y="1009650"/>
                </a:cubicBezTo>
                <a:cubicBezTo>
                  <a:pt x="487155" y="991721"/>
                  <a:pt x="511751" y="971550"/>
                  <a:pt x="537151" y="952500"/>
                </a:cubicBezTo>
                <a:cubicBezTo>
                  <a:pt x="551962" y="941392"/>
                  <a:pt x="569157" y="933864"/>
                  <a:pt x="584776" y="923925"/>
                </a:cubicBezTo>
                <a:cubicBezTo>
                  <a:pt x="604092" y="911633"/>
                  <a:pt x="622610" y="898117"/>
                  <a:pt x="641926" y="885825"/>
                </a:cubicBezTo>
                <a:cubicBezTo>
                  <a:pt x="666764" y="870019"/>
                  <a:pt x="699808" y="850133"/>
                  <a:pt x="727651" y="838200"/>
                </a:cubicBezTo>
                <a:cubicBezTo>
                  <a:pt x="736879" y="834245"/>
                  <a:pt x="746998" y="832630"/>
                  <a:pt x="756226" y="828675"/>
                </a:cubicBezTo>
                <a:cubicBezTo>
                  <a:pt x="790063" y="814173"/>
                  <a:pt x="794203" y="809707"/>
                  <a:pt x="822901" y="790575"/>
                </a:cubicBezTo>
                <a:cubicBezTo>
                  <a:pt x="879891" y="776327"/>
                  <a:pt x="879419" y="781682"/>
                  <a:pt x="937201" y="723900"/>
                </a:cubicBezTo>
                <a:cubicBezTo>
                  <a:pt x="947241" y="713860"/>
                  <a:pt x="949901" y="698500"/>
                  <a:pt x="956251" y="685800"/>
                </a:cubicBezTo>
                <a:cubicBezTo>
                  <a:pt x="972315" y="653671"/>
                  <a:pt x="1010258" y="637845"/>
                  <a:pt x="1032451" y="609600"/>
                </a:cubicBezTo>
                <a:cubicBezTo>
                  <a:pt x="1045610" y="592853"/>
                  <a:pt x="1050683" y="571068"/>
                  <a:pt x="1061026" y="552450"/>
                </a:cubicBezTo>
                <a:cubicBezTo>
                  <a:pt x="1066585" y="542443"/>
                  <a:pt x="1073207" y="533033"/>
                  <a:pt x="1080076" y="523875"/>
                </a:cubicBezTo>
                <a:cubicBezTo>
                  <a:pt x="1157236" y="420995"/>
                  <a:pt x="1083293" y="513607"/>
                  <a:pt x="1146751" y="457200"/>
                </a:cubicBezTo>
                <a:cubicBezTo>
                  <a:pt x="1166887" y="439302"/>
                  <a:pt x="1183966" y="418172"/>
                  <a:pt x="1203901" y="400050"/>
                </a:cubicBezTo>
                <a:cubicBezTo>
                  <a:pt x="1218944" y="386375"/>
                  <a:pt x="1237151" y="376325"/>
                  <a:pt x="1251526" y="361950"/>
                </a:cubicBezTo>
                <a:cubicBezTo>
                  <a:pt x="1259621" y="353855"/>
                  <a:pt x="1263707" y="342533"/>
                  <a:pt x="1270576" y="333375"/>
                </a:cubicBezTo>
                <a:cubicBezTo>
                  <a:pt x="1282774" y="317111"/>
                  <a:pt x="1293690" y="299487"/>
                  <a:pt x="1308676" y="285750"/>
                </a:cubicBezTo>
                <a:cubicBezTo>
                  <a:pt x="1332081" y="264296"/>
                  <a:pt x="1359476" y="247650"/>
                  <a:pt x="1384876" y="228600"/>
                </a:cubicBezTo>
                <a:cubicBezTo>
                  <a:pt x="1434664" y="191260"/>
                  <a:pt x="1461073" y="167882"/>
                  <a:pt x="1480880" y="144097"/>
                </a:cubicBezTo>
                <a:lnTo>
                  <a:pt x="1497877" y="120189"/>
                </a:lnTo>
                <a:lnTo>
                  <a:pt x="1489651" y="133350"/>
                </a:lnTo>
                <a:cubicBezTo>
                  <a:pt x="1499176" y="127000"/>
                  <a:pt x="1507987" y="119420"/>
                  <a:pt x="1518226" y="114300"/>
                </a:cubicBezTo>
                <a:cubicBezTo>
                  <a:pt x="1533519" y="106654"/>
                  <a:pt x="1551190" y="104047"/>
                  <a:pt x="1565851" y="95250"/>
                </a:cubicBezTo>
                <a:cubicBezTo>
                  <a:pt x="1583284" y="84790"/>
                  <a:pt x="1597601" y="69850"/>
                  <a:pt x="1613476" y="57150"/>
                </a:cubicBezTo>
                <a:cubicBezTo>
                  <a:pt x="1674074" y="36951"/>
                  <a:pt x="1677262" y="31737"/>
                  <a:pt x="1746826" y="28575"/>
                </a:cubicBezTo>
                <a:close/>
              </a:path>
            </a:pathLst>
          </a:custGeom>
        </p:spPr>
      </p:pic>
      <p:sp>
        <p:nvSpPr>
          <p:cNvPr id="136" name="Rectángulo: esquinas redondeadas 135">
            <a:extLst>
              <a:ext uri="{FF2B5EF4-FFF2-40B4-BE49-F238E27FC236}">
                <a16:creationId xmlns:a16="http://schemas.microsoft.com/office/drawing/2014/main" id="{632EE3A1-A270-4EE1-3A88-33A551950F94}"/>
              </a:ext>
            </a:extLst>
          </p:cNvPr>
          <p:cNvSpPr/>
          <p:nvPr/>
        </p:nvSpPr>
        <p:spPr>
          <a:xfrm rot="5400000">
            <a:off x="-5540836" y="2156430"/>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35" name="Picture 2" descr="Image result for plan toda una vida">
            <a:extLst>
              <a:ext uri="{FF2B5EF4-FFF2-40B4-BE49-F238E27FC236}">
                <a16:creationId xmlns:a16="http://schemas.microsoft.com/office/drawing/2014/main" id="{C933AB95-6C02-C069-9300-991A1822BAEF}"/>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9821" y="2145258"/>
            <a:ext cx="942081" cy="942081"/>
          </a:xfrm>
          <a:prstGeom prst="rect">
            <a:avLst/>
          </a:prstGeom>
          <a:noFill/>
          <a:extLst>
            <a:ext uri="{909E8E84-426E-40DD-AFC4-6F175D3DCCD1}">
              <a14:hiddenFill xmlns:a14="http://schemas.microsoft.com/office/drawing/2010/main">
                <a:solidFill>
                  <a:srgbClr val="FFFFFF"/>
                </a:solidFill>
              </a14:hiddenFill>
            </a:ext>
          </a:extLst>
        </p:spPr>
      </p:pic>
      <p:sp>
        <p:nvSpPr>
          <p:cNvPr id="137" name="CuadroTexto 136">
            <a:extLst>
              <a:ext uri="{FF2B5EF4-FFF2-40B4-BE49-F238E27FC236}">
                <a16:creationId xmlns:a16="http://schemas.microsoft.com/office/drawing/2014/main" id="{6FADBE0E-D0F3-4263-C5C9-C64F62D5EC99}"/>
              </a:ext>
            </a:extLst>
          </p:cNvPr>
          <p:cNvSpPr txBox="1"/>
          <p:nvPr/>
        </p:nvSpPr>
        <p:spPr>
          <a:xfrm>
            <a:off x="-4288551" y="2678795"/>
            <a:ext cx="1656085" cy="7078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Noviembre 2017</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PND articula las prioridades nacionales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con los ODS</a:t>
            </a:r>
            <a:endParaRPr kumimoji="0" lang="es-EC"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endParaRPr>
          </a:p>
        </p:txBody>
      </p:sp>
      <p:grpSp>
        <p:nvGrpSpPr>
          <p:cNvPr id="138" name="Grupo 137">
            <a:extLst>
              <a:ext uri="{FF2B5EF4-FFF2-40B4-BE49-F238E27FC236}">
                <a16:creationId xmlns:a16="http://schemas.microsoft.com/office/drawing/2014/main" id="{16FDD7CD-2BEC-8116-8B3D-8DAC6F87C283}"/>
              </a:ext>
            </a:extLst>
          </p:cNvPr>
          <p:cNvGrpSpPr/>
          <p:nvPr/>
        </p:nvGrpSpPr>
        <p:grpSpPr>
          <a:xfrm>
            <a:off x="-3990962" y="1952058"/>
            <a:ext cx="678361" cy="622237"/>
            <a:chOff x="3887499" y="-1268923"/>
            <a:chExt cx="930432" cy="853453"/>
          </a:xfrm>
        </p:grpSpPr>
        <p:sp>
          <p:nvSpPr>
            <p:cNvPr id="139" name="Elipse 138">
              <a:extLst>
                <a:ext uri="{FF2B5EF4-FFF2-40B4-BE49-F238E27FC236}">
                  <a16:creationId xmlns:a16="http://schemas.microsoft.com/office/drawing/2014/main" id="{91916B04-1E66-D60D-9933-A49A42178575}"/>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Elipse 139">
              <a:extLst>
                <a:ext uri="{FF2B5EF4-FFF2-40B4-BE49-F238E27FC236}">
                  <a16:creationId xmlns:a16="http://schemas.microsoft.com/office/drawing/2014/main" id="{B25F59D1-BC5A-ECC8-42FF-051ACA0389BF}"/>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1" name="Gráfico 140" descr="Marca">
              <a:extLst>
                <a:ext uri="{FF2B5EF4-FFF2-40B4-BE49-F238E27FC236}">
                  <a16:creationId xmlns:a16="http://schemas.microsoft.com/office/drawing/2014/main" id="{83ABC3DA-8B5C-8F99-0302-17026B9E83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142" name="Elipse 141">
              <a:extLst>
                <a:ext uri="{FF2B5EF4-FFF2-40B4-BE49-F238E27FC236}">
                  <a16:creationId xmlns:a16="http://schemas.microsoft.com/office/drawing/2014/main" id="{C71E796A-BBF9-7DF9-DECC-DA2C6275E9D1}"/>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48" name="Rectángulo: esquinas redondeadas 147">
            <a:extLst>
              <a:ext uri="{FF2B5EF4-FFF2-40B4-BE49-F238E27FC236}">
                <a16:creationId xmlns:a16="http://schemas.microsoft.com/office/drawing/2014/main" id="{8BBEDB50-DCDD-5DB6-ED36-50789CA2B1D4}"/>
              </a:ext>
            </a:extLst>
          </p:cNvPr>
          <p:cNvSpPr/>
          <p:nvPr/>
        </p:nvSpPr>
        <p:spPr>
          <a:xfrm rot="5400000">
            <a:off x="-8373539" y="3543864"/>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 name="CuadroTexto 148">
            <a:extLst>
              <a:ext uri="{FF2B5EF4-FFF2-40B4-BE49-F238E27FC236}">
                <a16:creationId xmlns:a16="http://schemas.microsoft.com/office/drawing/2014/main" id="{F257C04F-E462-ECBA-3672-9AAD6FFD3D7B}"/>
              </a:ext>
            </a:extLst>
          </p:cNvPr>
          <p:cNvSpPr txBox="1"/>
          <p:nvPr/>
        </p:nvSpPr>
        <p:spPr>
          <a:xfrm>
            <a:off x="-7071827" y="3954663"/>
            <a:ext cx="1656085" cy="861774"/>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Abril 2018</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 371 declara como política del Gobierno Nacional la adopción de la Agenda 2030</a:t>
            </a:r>
          </a:p>
        </p:txBody>
      </p:sp>
      <p:grpSp>
        <p:nvGrpSpPr>
          <p:cNvPr id="150" name="Grupo 149">
            <a:extLst>
              <a:ext uri="{FF2B5EF4-FFF2-40B4-BE49-F238E27FC236}">
                <a16:creationId xmlns:a16="http://schemas.microsoft.com/office/drawing/2014/main" id="{7EAB9787-2DC8-B38B-F9D4-BDE8C04FC571}"/>
              </a:ext>
            </a:extLst>
          </p:cNvPr>
          <p:cNvGrpSpPr/>
          <p:nvPr/>
        </p:nvGrpSpPr>
        <p:grpSpPr>
          <a:xfrm>
            <a:off x="-7064222" y="3193501"/>
            <a:ext cx="678361" cy="622237"/>
            <a:chOff x="3887499" y="-1268923"/>
            <a:chExt cx="930432" cy="853453"/>
          </a:xfrm>
        </p:grpSpPr>
        <p:sp>
          <p:nvSpPr>
            <p:cNvPr id="151" name="Elipse 150">
              <a:extLst>
                <a:ext uri="{FF2B5EF4-FFF2-40B4-BE49-F238E27FC236}">
                  <a16:creationId xmlns:a16="http://schemas.microsoft.com/office/drawing/2014/main" id="{DC680057-6859-D865-8862-047D64089A21}"/>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2" name="Elipse 151">
              <a:extLst>
                <a:ext uri="{FF2B5EF4-FFF2-40B4-BE49-F238E27FC236}">
                  <a16:creationId xmlns:a16="http://schemas.microsoft.com/office/drawing/2014/main" id="{31BBD916-64B6-6E52-3BE5-F1E74364EC95}"/>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3" name="Gráfico 152" descr="Marca">
              <a:extLst>
                <a:ext uri="{FF2B5EF4-FFF2-40B4-BE49-F238E27FC236}">
                  <a16:creationId xmlns:a16="http://schemas.microsoft.com/office/drawing/2014/main" id="{CB628DA2-9810-3E64-FB85-FDDA4F8AAD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154" name="Elipse 153">
              <a:extLst>
                <a:ext uri="{FF2B5EF4-FFF2-40B4-BE49-F238E27FC236}">
                  <a16:creationId xmlns:a16="http://schemas.microsoft.com/office/drawing/2014/main" id="{4E4DFCD1-3594-C8A9-FA8D-A0F90AD58EE3}"/>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47" name="Imagen 146">
            <a:extLst>
              <a:ext uri="{FF2B5EF4-FFF2-40B4-BE49-F238E27FC236}">
                <a16:creationId xmlns:a16="http://schemas.microsoft.com/office/drawing/2014/main" id="{D4B6B369-CEF6-2D25-D906-97A65D2D5E1D}"/>
              </a:ext>
            </a:extLst>
          </p:cNvPr>
          <p:cNvPicPr>
            <a:picLocks noChangeAspect="1"/>
          </p:cNvPicPr>
          <p:nvPr/>
        </p:nvPicPr>
        <p:blipFill>
          <a:blip r:embed="rId23"/>
          <a:srcRect l="23885" t="2085" r="42286" b="37795"/>
          <a:stretch>
            <a:fillRect/>
          </a:stretch>
        </p:blipFill>
        <p:spPr>
          <a:xfrm>
            <a:off x="-8094394" y="3570316"/>
            <a:ext cx="930337" cy="930337"/>
          </a:xfrm>
          <a:custGeom>
            <a:avLst/>
            <a:gdLst>
              <a:gd name="connsiteX0" fmla="*/ 1053664 w 2107328"/>
              <a:gd name="connsiteY0" fmla="*/ 0 h 2107328"/>
              <a:gd name="connsiteX1" fmla="*/ 2107328 w 2107328"/>
              <a:gd name="connsiteY1" fmla="*/ 1053664 h 2107328"/>
              <a:gd name="connsiteX2" fmla="*/ 1053664 w 2107328"/>
              <a:gd name="connsiteY2" fmla="*/ 2107328 h 2107328"/>
              <a:gd name="connsiteX3" fmla="*/ 0 w 2107328"/>
              <a:gd name="connsiteY3" fmla="*/ 1053664 h 2107328"/>
              <a:gd name="connsiteX4" fmla="*/ 1053664 w 2107328"/>
              <a:gd name="connsiteY4" fmla="*/ 0 h 210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328" h="2107328">
                <a:moveTo>
                  <a:pt x="1053664" y="0"/>
                </a:moveTo>
                <a:cubicBezTo>
                  <a:pt x="1635587" y="0"/>
                  <a:pt x="2107328" y="471741"/>
                  <a:pt x="2107328" y="1053664"/>
                </a:cubicBezTo>
                <a:cubicBezTo>
                  <a:pt x="2107328" y="1635587"/>
                  <a:pt x="1635587" y="2107328"/>
                  <a:pt x="1053664" y="2107328"/>
                </a:cubicBezTo>
                <a:cubicBezTo>
                  <a:pt x="471741" y="2107328"/>
                  <a:pt x="0" y="1635587"/>
                  <a:pt x="0" y="1053664"/>
                </a:cubicBezTo>
                <a:cubicBezTo>
                  <a:pt x="0" y="471741"/>
                  <a:pt x="471741" y="0"/>
                  <a:pt x="1053664" y="0"/>
                </a:cubicBezTo>
                <a:close/>
              </a:path>
            </a:pathLst>
          </a:custGeom>
        </p:spPr>
      </p:pic>
      <p:sp>
        <p:nvSpPr>
          <p:cNvPr id="157" name="CuadroTexto 156">
            <a:extLst>
              <a:ext uri="{FF2B5EF4-FFF2-40B4-BE49-F238E27FC236}">
                <a16:creationId xmlns:a16="http://schemas.microsoft.com/office/drawing/2014/main" id="{D1EE6354-E34D-5452-9F7A-23D9747D8787}"/>
              </a:ext>
            </a:extLst>
          </p:cNvPr>
          <p:cNvSpPr txBox="1"/>
          <p:nvPr/>
        </p:nvSpPr>
        <p:spPr>
          <a:xfrm>
            <a:off x="-8362572" y="5657828"/>
            <a:ext cx="2139813" cy="7078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02060"/>
                </a:solidFill>
                <a:effectLst/>
                <a:uLnTx/>
                <a:uFillTx/>
                <a:latin typeface="Barlow Condensed" panose="00000506000000000000" pitchFamily="2" charset="0"/>
                <a:cs typeface="Calibri Light" panose="020F0302020204030204" pitchFamily="34" charset="0"/>
                <a:sym typeface="Arial"/>
              </a:rPr>
              <a:t>Julio 2018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Primer Examen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Nacional Voluntario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1"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 Ecuador</a:t>
            </a:r>
          </a:p>
        </p:txBody>
      </p:sp>
      <p:pic>
        <p:nvPicPr>
          <p:cNvPr id="158" name="Picture 8" descr="Resultado de imagen para Examen Nacional Voluntario Ecuador">
            <a:hlinkClick r:id="rId11"/>
            <a:extLst>
              <a:ext uri="{FF2B5EF4-FFF2-40B4-BE49-F238E27FC236}">
                <a16:creationId xmlns:a16="http://schemas.microsoft.com/office/drawing/2014/main" id="{F24D63BC-7324-66B8-D166-44872E6709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75190" y="5192904"/>
            <a:ext cx="1013358" cy="14330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159" name="Grupo 158">
            <a:extLst>
              <a:ext uri="{FF2B5EF4-FFF2-40B4-BE49-F238E27FC236}">
                <a16:creationId xmlns:a16="http://schemas.microsoft.com/office/drawing/2014/main" id="{7A3D12A8-0BCD-3015-42E7-DC26B7AED233}"/>
              </a:ext>
            </a:extLst>
          </p:cNvPr>
          <p:cNvGrpSpPr/>
          <p:nvPr/>
        </p:nvGrpSpPr>
        <p:grpSpPr>
          <a:xfrm>
            <a:off x="-7414650" y="5247797"/>
            <a:ext cx="678361" cy="622237"/>
            <a:chOff x="3887499" y="-1268923"/>
            <a:chExt cx="930432" cy="853453"/>
          </a:xfrm>
        </p:grpSpPr>
        <p:sp>
          <p:nvSpPr>
            <p:cNvPr id="160" name="Elipse 159">
              <a:extLst>
                <a:ext uri="{FF2B5EF4-FFF2-40B4-BE49-F238E27FC236}">
                  <a16:creationId xmlns:a16="http://schemas.microsoft.com/office/drawing/2014/main" id="{CCD30C5F-1006-0B70-7434-17AA972AC101}"/>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1" name="Elipse 160">
              <a:extLst>
                <a:ext uri="{FF2B5EF4-FFF2-40B4-BE49-F238E27FC236}">
                  <a16:creationId xmlns:a16="http://schemas.microsoft.com/office/drawing/2014/main" id="{1BC840A8-2212-F7F5-BA91-46CBF2E609E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62" name="Gráfico 161" descr="Marca">
              <a:extLst>
                <a:ext uri="{FF2B5EF4-FFF2-40B4-BE49-F238E27FC236}">
                  <a16:creationId xmlns:a16="http://schemas.microsoft.com/office/drawing/2014/main" id="{5EBE8257-F38E-0F37-F00B-98DC96B38F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163" name="Elipse 162">
              <a:extLst>
                <a:ext uri="{FF2B5EF4-FFF2-40B4-BE49-F238E27FC236}">
                  <a16:creationId xmlns:a16="http://schemas.microsoft.com/office/drawing/2014/main" id="{211852E1-C1A3-B0C5-D907-B25433A7B233}"/>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65" name="Rectángulo: esquinas redondeadas 164">
            <a:extLst>
              <a:ext uri="{FF2B5EF4-FFF2-40B4-BE49-F238E27FC236}">
                <a16:creationId xmlns:a16="http://schemas.microsoft.com/office/drawing/2014/main" id="{E8D20C42-5CF5-01BB-E3B5-4A3F8DBC07F1}"/>
              </a:ext>
            </a:extLst>
          </p:cNvPr>
          <p:cNvSpPr/>
          <p:nvPr/>
        </p:nvSpPr>
        <p:spPr>
          <a:xfrm rot="5400000">
            <a:off x="-5559323" y="4680921"/>
            <a:ext cx="1478132" cy="1015185"/>
          </a:xfrm>
          <a:prstGeom prst="roundRect">
            <a:avLst/>
          </a:prstGeom>
          <a:solidFill>
            <a:schemeClr val="bg1"/>
          </a:solidFill>
          <a:ln>
            <a:noFill/>
          </a:ln>
          <a:effectLst>
            <a:outerShdw blurRad="1524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 name="CuadroTexto 165">
            <a:extLst>
              <a:ext uri="{FF2B5EF4-FFF2-40B4-BE49-F238E27FC236}">
                <a16:creationId xmlns:a16="http://schemas.microsoft.com/office/drawing/2014/main" id="{D575798C-739B-2F9D-902C-90A70A15030F}"/>
              </a:ext>
            </a:extLst>
          </p:cNvPr>
          <p:cNvSpPr txBox="1"/>
          <p:nvPr/>
        </p:nvSpPr>
        <p:spPr>
          <a:xfrm>
            <a:off x="-4275978" y="5042955"/>
            <a:ext cx="1656085" cy="7078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C" sz="1600" b="1" i="0" u="none" strike="noStrike" kern="0" cap="none" spc="0" normalizeH="0" baseline="0" noProof="0" dirty="0">
                <a:ln>
                  <a:noFill/>
                </a:ln>
                <a:solidFill>
                  <a:srgbClr val="0E0934"/>
                </a:solidFill>
                <a:effectLst/>
                <a:uLnTx/>
                <a:uFillTx/>
                <a:latin typeface="Barlow Condensed" panose="00000506000000000000" pitchFamily="2" charset="0"/>
                <a:cs typeface="Calibri Light" panose="020F0302020204030204" pitchFamily="34" charset="0"/>
                <a:sym typeface="Arial"/>
              </a:rPr>
              <a:t>Diciembre 2018</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lumMod val="85000"/>
                    <a:lumOff val="15000"/>
                  </a:srgbClr>
                </a:solidFill>
                <a:effectLst/>
                <a:uLnTx/>
                <a:uFillTx/>
                <a:latin typeface="Barlow Condensed" panose="00000506000000000000" pitchFamily="2" charset="0"/>
                <a:cs typeface="Calibri Light" panose="020F0302020204030204" pitchFamily="34" charset="0"/>
                <a:sym typeface="Arial"/>
              </a:rPr>
              <a:t>D.E.622 encarga la coordinación y articulación SNP y  Vicepresidencia</a:t>
            </a:r>
          </a:p>
        </p:txBody>
      </p:sp>
      <p:grpSp>
        <p:nvGrpSpPr>
          <p:cNvPr id="167" name="Grupo 166">
            <a:extLst>
              <a:ext uri="{FF2B5EF4-FFF2-40B4-BE49-F238E27FC236}">
                <a16:creationId xmlns:a16="http://schemas.microsoft.com/office/drawing/2014/main" id="{155227ED-0B0E-15FD-EDFA-B0CD86A040AA}"/>
              </a:ext>
            </a:extLst>
          </p:cNvPr>
          <p:cNvGrpSpPr/>
          <p:nvPr/>
        </p:nvGrpSpPr>
        <p:grpSpPr>
          <a:xfrm>
            <a:off x="-4247782" y="4057828"/>
            <a:ext cx="678361" cy="622237"/>
            <a:chOff x="3887499" y="-1268923"/>
            <a:chExt cx="930432" cy="853453"/>
          </a:xfrm>
        </p:grpSpPr>
        <p:sp>
          <p:nvSpPr>
            <p:cNvPr id="168" name="Elipse 167">
              <a:extLst>
                <a:ext uri="{FF2B5EF4-FFF2-40B4-BE49-F238E27FC236}">
                  <a16:creationId xmlns:a16="http://schemas.microsoft.com/office/drawing/2014/main" id="{C28468F7-E830-77AE-973C-52D6FB638D68}"/>
                </a:ext>
              </a:extLst>
            </p:cNvPr>
            <p:cNvSpPr/>
            <p:nvPr/>
          </p:nvSpPr>
          <p:spPr>
            <a:xfrm>
              <a:off x="3887499" y="-669688"/>
              <a:ext cx="891982" cy="254218"/>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Elipse 168">
              <a:extLst>
                <a:ext uri="{FF2B5EF4-FFF2-40B4-BE49-F238E27FC236}">
                  <a16:creationId xmlns:a16="http://schemas.microsoft.com/office/drawing/2014/main" id="{A67AFF8E-F218-4971-C564-EAB9F30F78A3}"/>
                </a:ext>
              </a:extLst>
            </p:cNvPr>
            <p:cNvSpPr/>
            <p:nvPr/>
          </p:nvSpPr>
          <p:spPr>
            <a:xfrm>
              <a:off x="3964312" y="-686845"/>
              <a:ext cx="700170" cy="199551"/>
            </a:xfrm>
            <a:prstGeom prst="ellipse">
              <a:avLst/>
            </a:prstGeom>
            <a:noFill/>
            <a:ln w="25400">
              <a:gradFill>
                <a:gsLst>
                  <a:gs pos="0">
                    <a:schemeClr val="accent1">
                      <a:lumMod val="5000"/>
                      <a:lumOff val="95000"/>
                      <a:alpha val="0"/>
                    </a:schemeClr>
                  </a:gs>
                  <a:gs pos="69000">
                    <a:srgbClr val="6B55A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0" name="Gráfico 169" descr="Marca">
              <a:extLst>
                <a:ext uri="{FF2B5EF4-FFF2-40B4-BE49-F238E27FC236}">
                  <a16:creationId xmlns:a16="http://schemas.microsoft.com/office/drawing/2014/main" id="{BB51E4E2-8323-9747-2476-1A01DA1753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8761" y="-1268923"/>
              <a:ext cx="669170" cy="669170"/>
            </a:xfrm>
            <a:prstGeom prst="rect">
              <a:avLst/>
            </a:prstGeom>
          </p:spPr>
        </p:pic>
        <p:sp>
          <p:nvSpPr>
            <p:cNvPr id="171" name="Elipse 170">
              <a:extLst>
                <a:ext uri="{FF2B5EF4-FFF2-40B4-BE49-F238E27FC236}">
                  <a16:creationId xmlns:a16="http://schemas.microsoft.com/office/drawing/2014/main" id="{3622CCAF-12FF-A746-01AF-BA628AF9FE4E}"/>
                </a:ext>
              </a:extLst>
            </p:cNvPr>
            <p:cNvSpPr/>
            <p:nvPr/>
          </p:nvSpPr>
          <p:spPr>
            <a:xfrm>
              <a:off x="4104847" y="-696684"/>
              <a:ext cx="419100" cy="119445"/>
            </a:xfrm>
            <a:prstGeom prst="ellipse">
              <a:avLst/>
            </a:prstGeom>
            <a:gradFill>
              <a:gsLst>
                <a:gs pos="100000">
                  <a:srgbClr val="6B55A3"/>
                </a:gs>
                <a:gs pos="0">
                  <a:srgbClr val="2C1C68"/>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72" name="Imagen 171">
            <a:extLst>
              <a:ext uri="{FF2B5EF4-FFF2-40B4-BE49-F238E27FC236}">
                <a16:creationId xmlns:a16="http://schemas.microsoft.com/office/drawing/2014/main" id="{B65C454C-AB42-2C8E-B478-6C83DCF17186}"/>
              </a:ext>
            </a:extLst>
          </p:cNvPr>
          <p:cNvPicPr>
            <a:picLocks noChangeAspect="1"/>
          </p:cNvPicPr>
          <p:nvPr/>
        </p:nvPicPr>
        <p:blipFill>
          <a:blip r:embed="rId23"/>
          <a:srcRect l="23885" t="2085" r="42286" b="37795"/>
          <a:stretch>
            <a:fillRect/>
          </a:stretch>
        </p:blipFill>
        <p:spPr>
          <a:xfrm>
            <a:off x="-5280178" y="4707373"/>
            <a:ext cx="930337" cy="930337"/>
          </a:xfrm>
          <a:custGeom>
            <a:avLst/>
            <a:gdLst>
              <a:gd name="connsiteX0" fmla="*/ 1053664 w 2107328"/>
              <a:gd name="connsiteY0" fmla="*/ 0 h 2107328"/>
              <a:gd name="connsiteX1" fmla="*/ 2107328 w 2107328"/>
              <a:gd name="connsiteY1" fmla="*/ 1053664 h 2107328"/>
              <a:gd name="connsiteX2" fmla="*/ 1053664 w 2107328"/>
              <a:gd name="connsiteY2" fmla="*/ 2107328 h 2107328"/>
              <a:gd name="connsiteX3" fmla="*/ 0 w 2107328"/>
              <a:gd name="connsiteY3" fmla="*/ 1053664 h 2107328"/>
              <a:gd name="connsiteX4" fmla="*/ 1053664 w 2107328"/>
              <a:gd name="connsiteY4" fmla="*/ 0 h 210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328" h="2107328">
                <a:moveTo>
                  <a:pt x="1053664" y="0"/>
                </a:moveTo>
                <a:cubicBezTo>
                  <a:pt x="1635587" y="0"/>
                  <a:pt x="2107328" y="471741"/>
                  <a:pt x="2107328" y="1053664"/>
                </a:cubicBezTo>
                <a:cubicBezTo>
                  <a:pt x="2107328" y="1635587"/>
                  <a:pt x="1635587" y="2107328"/>
                  <a:pt x="1053664" y="2107328"/>
                </a:cubicBezTo>
                <a:cubicBezTo>
                  <a:pt x="471741" y="2107328"/>
                  <a:pt x="0" y="1635587"/>
                  <a:pt x="0" y="1053664"/>
                </a:cubicBezTo>
                <a:cubicBezTo>
                  <a:pt x="0" y="471741"/>
                  <a:pt x="471741" y="0"/>
                  <a:pt x="1053664" y="0"/>
                </a:cubicBezTo>
                <a:close/>
              </a:path>
            </a:pathLst>
          </a:custGeom>
        </p:spPr>
      </p:pic>
      <p:pic>
        <p:nvPicPr>
          <p:cNvPr id="7" name="Imagen 6">
            <a:extLst>
              <a:ext uri="{FF2B5EF4-FFF2-40B4-BE49-F238E27FC236}">
                <a16:creationId xmlns:a16="http://schemas.microsoft.com/office/drawing/2014/main" id="{312B8CA0-D025-D31D-2D96-2E638C442EFE}"/>
              </a:ext>
            </a:extLst>
          </p:cNvPr>
          <p:cNvPicPr>
            <a:picLocks noChangeAspect="1"/>
          </p:cNvPicPr>
          <p:nvPr/>
        </p:nvPicPr>
        <p:blipFill rotWithShape="1">
          <a:blip r:embed="rId24"/>
          <a:srcRect l="17595" t="10733" r="16482" b="71751"/>
          <a:stretch/>
        </p:blipFill>
        <p:spPr>
          <a:xfrm>
            <a:off x="9328122" y="6052735"/>
            <a:ext cx="2552014" cy="678051"/>
          </a:xfrm>
          <a:prstGeom prst="rect">
            <a:avLst/>
          </a:prstGeom>
        </p:spPr>
      </p:pic>
    </p:spTree>
    <p:extLst>
      <p:ext uri="{BB962C8B-B14F-4D97-AF65-F5344CB8AC3E}">
        <p14:creationId xmlns:p14="http://schemas.microsoft.com/office/powerpoint/2010/main" val="399179610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28" name="Grupo 27">
            <a:extLst>
              <a:ext uri="{FF2B5EF4-FFF2-40B4-BE49-F238E27FC236}">
                <a16:creationId xmlns:a16="http://schemas.microsoft.com/office/drawing/2014/main" id="{3DC10554-7581-9450-779B-0AC873194473}"/>
              </a:ext>
            </a:extLst>
          </p:cNvPr>
          <p:cNvGrpSpPr/>
          <p:nvPr/>
        </p:nvGrpSpPr>
        <p:grpSpPr>
          <a:xfrm>
            <a:off x="2895478" y="996515"/>
            <a:ext cx="9295200" cy="5363787"/>
            <a:chOff x="2885318" y="996515"/>
            <a:chExt cx="9295200" cy="5363787"/>
          </a:xfrm>
        </p:grpSpPr>
        <p:pic>
          <p:nvPicPr>
            <p:cNvPr id="8" name="Imagen 7">
              <a:extLst>
                <a:ext uri="{FF2B5EF4-FFF2-40B4-BE49-F238E27FC236}">
                  <a16:creationId xmlns:a16="http://schemas.microsoft.com/office/drawing/2014/main" id="{1FB69CCE-915C-55D6-1169-743DEC9D739F}"/>
                </a:ext>
              </a:extLst>
            </p:cNvPr>
            <p:cNvPicPr>
              <a:picLocks noChangeAspect="1"/>
            </p:cNvPicPr>
            <p:nvPr/>
          </p:nvPicPr>
          <p:blipFill>
            <a:blip r:embed="rId3"/>
            <a:stretch>
              <a:fillRect/>
            </a:stretch>
          </p:blipFill>
          <p:spPr>
            <a:xfrm>
              <a:off x="2885318" y="996515"/>
              <a:ext cx="9295200" cy="5363787"/>
            </a:xfrm>
            <a:prstGeom prst="rect">
              <a:avLst/>
            </a:prstGeom>
          </p:spPr>
        </p:pic>
        <p:sp>
          <p:nvSpPr>
            <p:cNvPr id="12" name="Elipse 11">
              <a:extLst>
                <a:ext uri="{FF2B5EF4-FFF2-40B4-BE49-F238E27FC236}">
                  <a16:creationId xmlns:a16="http://schemas.microsoft.com/office/drawing/2014/main" id="{D84C31B5-D844-EDC5-1A58-7ACE231F71BF}"/>
                </a:ext>
              </a:extLst>
            </p:cNvPr>
            <p:cNvSpPr/>
            <p:nvPr/>
          </p:nvSpPr>
          <p:spPr>
            <a:xfrm>
              <a:off x="4846124" y="5196631"/>
              <a:ext cx="720000" cy="720000"/>
            </a:xfrm>
            <a:prstGeom prst="ellipse">
              <a:avLst/>
            </a:prstGeom>
            <a:gradFill flip="none" rotWithShape="1">
              <a:gsLst>
                <a:gs pos="0">
                  <a:srgbClr val="232C4D"/>
                </a:gs>
                <a:gs pos="100000">
                  <a:srgbClr val="E65221"/>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2800" b="1" i="0" u="none" strike="noStrike" kern="0" cap="none" spc="0" normalizeH="0" baseline="0" noProof="0" dirty="0">
                  <a:ln>
                    <a:noFill/>
                  </a:ln>
                  <a:solidFill>
                    <a:srgbClr val="FFFFFF"/>
                  </a:solidFill>
                  <a:effectLst/>
                  <a:uLnTx/>
                  <a:uFillTx/>
                  <a:latin typeface="Arial"/>
                  <a:ea typeface="+mn-ea"/>
                  <a:cs typeface="+mn-cs"/>
                  <a:sym typeface="Arial"/>
                </a:rPr>
                <a:t>8</a:t>
              </a:r>
              <a:endParaRPr kumimoji="0" lang="es-EC" sz="1400" b="1"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29" name="Pentágono 28">
            <a:extLst>
              <a:ext uri="{FF2B5EF4-FFF2-40B4-BE49-F238E27FC236}">
                <a16:creationId xmlns:a16="http://schemas.microsoft.com/office/drawing/2014/main" id="{8DE4DD76-B224-D15C-AE9A-49E07F88D935}"/>
              </a:ext>
            </a:extLst>
          </p:cNvPr>
          <p:cNvSpPr/>
          <p:nvPr/>
        </p:nvSpPr>
        <p:spPr>
          <a:xfrm>
            <a:off x="13151080" y="-1927148"/>
            <a:ext cx="10368809" cy="9875057"/>
          </a:xfrm>
          <a:prstGeom prst="pentag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upo 3">
            <a:extLst>
              <a:ext uri="{FF2B5EF4-FFF2-40B4-BE49-F238E27FC236}">
                <a16:creationId xmlns:a16="http://schemas.microsoft.com/office/drawing/2014/main" id="{CC1B996F-6CBA-4BCD-9724-D104876B954E}"/>
              </a:ext>
            </a:extLst>
          </p:cNvPr>
          <p:cNvGrpSpPr/>
          <p:nvPr/>
        </p:nvGrpSpPr>
        <p:grpSpPr>
          <a:xfrm>
            <a:off x="-12513784" y="-11871765"/>
            <a:ext cx="37509994" cy="31228020"/>
            <a:chOff x="-12513784" y="-11871765"/>
            <a:chExt cx="37509994" cy="31228020"/>
          </a:xfrm>
        </p:grpSpPr>
        <p:sp>
          <p:nvSpPr>
            <p:cNvPr id="35" name="Rectángulo 34">
              <a:extLst>
                <a:ext uri="{FF2B5EF4-FFF2-40B4-BE49-F238E27FC236}">
                  <a16:creationId xmlns:a16="http://schemas.microsoft.com/office/drawing/2014/main" id="{811624FF-7ED5-6506-5D8B-205C59ED05C6}"/>
                </a:ext>
              </a:extLst>
            </p:cNvPr>
            <p:cNvSpPr/>
            <p:nvPr/>
          </p:nvSpPr>
          <p:spPr>
            <a:xfrm>
              <a:off x="-1569045" y="7332090"/>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ángulo 35">
              <a:extLst>
                <a:ext uri="{FF2B5EF4-FFF2-40B4-BE49-F238E27FC236}">
                  <a16:creationId xmlns:a16="http://schemas.microsoft.com/office/drawing/2014/main" id="{BC31953C-4827-FB27-19C6-A9D0AC60D30A}"/>
                </a:ext>
              </a:extLst>
            </p:cNvPr>
            <p:cNvSpPr/>
            <p:nvPr/>
          </p:nvSpPr>
          <p:spPr>
            <a:xfrm>
              <a:off x="12684365" y="-11871765"/>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ángulo 36">
              <a:extLst>
                <a:ext uri="{FF2B5EF4-FFF2-40B4-BE49-F238E27FC236}">
                  <a16:creationId xmlns:a16="http://schemas.microsoft.com/office/drawing/2014/main" id="{C018D17F-F286-361D-CF05-C6F96161C100}"/>
                </a:ext>
              </a:extLst>
            </p:cNvPr>
            <p:cNvSpPr/>
            <p:nvPr/>
          </p:nvSpPr>
          <p:spPr>
            <a:xfrm rot="5400000">
              <a:off x="-6959922" y="-6470303"/>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ángulo 37">
              <a:extLst>
                <a:ext uri="{FF2B5EF4-FFF2-40B4-BE49-F238E27FC236}">
                  <a16:creationId xmlns:a16="http://schemas.microsoft.com/office/drawing/2014/main" id="{CF38AE9F-F3C1-F09D-43EA-9D0E9863B814}"/>
                </a:ext>
              </a:extLst>
            </p:cNvPr>
            <p:cNvSpPr/>
            <p:nvPr/>
          </p:nvSpPr>
          <p:spPr>
            <a:xfrm rot="5400000">
              <a:off x="18525907" y="630184"/>
              <a:ext cx="916441" cy="12024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1" name="Rectángulo: esquinas redondeadas 30">
            <a:extLst>
              <a:ext uri="{FF2B5EF4-FFF2-40B4-BE49-F238E27FC236}">
                <a16:creationId xmlns:a16="http://schemas.microsoft.com/office/drawing/2014/main" id="{EAB88EA9-8A95-7EBB-59E1-DD0D07F6E631}"/>
              </a:ext>
            </a:extLst>
          </p:cNvPr>
          <p:cNvSpPr/>
          <p:nvPr/>
        </p:nvSpPr>
        <p:spPr>
          <a:xfrm>
            <a:off x="14025390" y="2523120"/>
            <a:ext cx="4628194" cy="2481735"/>
          </a:xfrm>
          <a:prstGeom prst="roundRect">
            <a:avLst>
              <a:gd name="adj" fmla="val 12277"/>
            </a:avLst>
          </a:prstGeom>
          <a:solidFill>
            <a:schemeClr val="bg1"/>
          </a:solidFill>
          <a:ln>
            <a:noFill/>
          </a:ln>
          <a:effectLst>
            <a:outerShdw blurRad="1905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ángulo 31">
            <a:extLst>
              <a:ext uri="{FF2B5EF4-FFF2-40B4-BE49-F238E27FC236}">
                <a16:creationId xmlns:a16="http://schemas.microsoft.com/office/drawing/2014/main" id="{7A1EE75F-1E50-B783-0D6C-7FA1B7F1CE9D}"/>
              </a:ext>
            </a:extLst>
          </p:cNvPr>
          <p:cNvSpPr/>
          <p:nvPr/>
        </p:nvSpPr>
        <p:spPr>
          <a:xfrm>
            <a:off x="14599048" y="3082851"/>
            <a:ext cx="4054535" cy="401148"/>
          </a:xfrm>
          <a:prstGeom prst="rect">
            <a:avLst/>
          </a:prstGeom>
          <a:solidFill>
            <a:srgbClr val="7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94;p4">
            <a:extLst>
              <a:ext uri="{FF2B5EF4-FFF2-40B4-BE49-F238E27FC236}">
                <a16:creationId xmlns:a16="http://schemas.microsoft.com/office/drawing/2014/main" id="{E3A18961-41BA-A9EE-4126-83CEEFB286E9}"/>
              </a:ext>
            </a:extLst>
          </p:cNvPr>
          <p:cNvSpPr txBox="1"/>
          <p:nvPr/>
        </p:nvSpPr>
        <p:spPr>
          <a:xfrm>
            <a:off x="15392472" y="2524559"/>
            <a:ext cx="2330952" cy="646276"/>
          </a:xfrm>
          <a:prstGeom prst="rect">
            <a:avLst/>
          </a:prstGeom>
          <a:noFill/>
          <a:ln>
            <a:noFill/>
          </a:ln>
        </p:spPr>
        <p:txBody>
          <a:bodyPr spcFirstLastPara="1" wrap="square" lIns="91410" tIns="45693" rIns="91410" bIns="4569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rPr>
              <a:t>ECUADOR</a:t>
            </a:r>
            <a:endParaRPr kumimoji="0" sz="3600" b="1" i="0" u="none" strike="noStrike" kern="0" cap="none" spc="0" normalizeH="0" baseline="0" noProof="0" dirty="0">
              <a:ln>
                <a:noFill/>
              </a:ln>
              <a:solidFill>
                <a:srgbClr val="25163F"/>
              </a:solidFill>
              <a:effectLst/>
              <a:uLnTx/>
              <a:uFillTx/>
              <a:latin typeface="Barlow Condensed"/>
              <a:ea typeface="Barlow Condensed"/>
              <a:cs typeface="Barlow Condensed"/>
              <a:sym typeface="Barlow Condensed"/>
            </a:endParaRPr>
          </a:p>
        </p:txBody>
      </p:sp>
      <p:pic>
        <p:nvPicPr>
          <p:cNvPr id="39" name="Imagen 38">
            <a:extLst>
              <a:ext uri="{FF2B5EF4-FFF2-40B4-BE49-F238E27FC236}">
                <a16:creationId xmlns:a16="http://schemas.microsoft.com/office/drawing/2014/main" id="{AF0629BC-BE14-29C2-374A-A6F91C5A7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9746" y="3789122"/>
            <a:ext cx="3747792" cy="492090"/>
          </a:xfrm>
          <a:prstGeom prst="rect">
            <a:avLst/>
          </a:prstGeom>
        </p:spPr>
      </p:pic>
      <p:sp>
        <p:nvSpPr>
          <p:cNvPr id="40" name="CuadroTexto 39">
            <a:extLst>
              <a:ext uri="{FF2B5EF4-FFF2-40B4-BE49-F238E27FC236}">
                <a16:creationId xmlns:a16="http://schemas.microsoft.com/office/drawing/2014/main" id="{58E188D7-49DA-2105-8EEB-B4334C594AA2}"/>
              </a:ext>
            </a:extLst>
          </p:cNvPr>
          <p:cNvSpPr txBox="1"/>
          <p:nvPr/>
        </p:nvSpPr>
        <p:spPr>
          <a:xfrm>
            <a:off x="15080633" y="3421579"/>
            <a:ext cx="31353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Barlow Condensed"/>
                <a:cs typeface="Arial"/>
                <a:sym typeface="Arial"/>
              </a:rPr>
              <a:t>tienen una alineación con las metas</a:t>
            </a:r>
            <a:endParaRPr kumimoji="0" lang="es-EC" sz="1600" b="0" i="0" u="none" strike="noStrike" kern="0" cap="none" spc="0" normalizeH="0" baseline="0" noProof="0" dirty="0">
              <a:ln>
                <a:noFill/>
              </a:ln>
              <a:solidFill>
                <a:srgbClr val="000000"/>
              </a:solidFill>
              <a:effectLst/>
              <a:uLnTx/>
              <a:uFillTx/>
              <a:latin typeface="Barlow Condensed"/>
              <a:cs typeface="Arial"/>
              <a:sym typeface="Arial"/>
            </a:endParaRPr>
          </a:p>
        </p:txBody>
      </p:sp>
      <p:sp>
        <p:nvSpPr>
          <p:cNvPr id="41" name="CuadroTexto 40">
            <a:extLst>
              <a:ext uri="{FF2B5EF4-FFF2-40B4-BE49-F238E27FC236}">
                <a16:creationId xmlns:a16="http://schemas.microsoft.com/office/drawing/2014/main" id="{B1BB7323-6BED-ABE7-5D99-36ADCB4FB0BC}"/>
              </a:ext>
            </a:extLst>
          </p:cNvPr>
          <p:cNvSpPr txBox="1"/>
          <p:nvPr/>
        </p:nvSpPr>
        <p:spPr>
          <a:xfrm>
            <a:off x="15404457" y="3061261"/>
            <a:ext cx="2840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1" i="0" u="none" strike="noStrike" kern="0" cap="none" spc="0" normalizeH="0" baseline="0" noProof="0" dirty="0">
                <a:ln>
                  <a:noFill/>
                </a:ln>
                <a:solidFill>
                  <a:srgbClr val="FFFFFF"/>
                </a:solidFill>
                <a:effectLst/>
                <a:uLnTx/>
                <a:uFillTx/>
                <a:latin typeface="Barlow Condensed"/>
                <a:cs typeface="Arial"/>
                <a:sym typeface="Arial"/>
              </a:rPr>
              <a:t>94,4% </a:t>
            </a:r>
            <a:r>
              <a:rPr kumimoji="0" lang="es-ES" sz="1800" b="0" i="0" u="none" strike="noStrike" kern="0" cap="none" spc="0" normalizeH="0" baseline="0" noProof="0" dirty="0">
                <a:ln>
                  <a:noFill/>
                </a:ln>
                <a:solidFill>
                  <a:srgbClr val="FFFFFF"/>
                </a:solidFill>
                <a:effectLst/>
                <a:uLnTx/>
                <a:uFillTx/>
                <a:latin typeface="Barlow Condensed"/>
                <a:cs typeface="Arial"/>
                <a:sym typeface="Arial"/>
              </a:rPr>
              <a:t>de las metas de PND</a:t>
            </a:r>
            <a:endParaRPr kumimoji="0" lang="es-EC" sz="1800" b="0" i="0" u="none" strike="noStrike" kern="0" cap="none" spc="0" normalizeH="0" baseline="0" noProof="0" dirty="0">
              <a:ln>
                <a:noFill/>
              </a:ln>
              <a:solidFill>
                <a:srgbClr val="FFFFFF"/>
              </a:solidFill>
              <a:effectLst/>
              <a:uLnTx/>
              <a:uFillTx/>
              <a:latin typeface="Barlow Condensed"/>
              <a:cs typeface="Arial"/>
              <a:sym typeface="Arial"/>
            </a:endParaRPr>
          </a:p>
        </p:txBody>
      </p:sp>
      <p:sp>
        <p:nvSpPr>
          <p:cNvPr id="42" name="CuadroTexto 41">
            <a:extLst>
              <a:ext uri="{FF2B5EF4-FFF2-40B4-BE49-F238E27FC236}">
                <a16:creationId xmlns:a16="http://schemas.microsoft.com/office/drawing/2014/main" id="{002454D4-B5D4-2AEF-9896-F9377E7610E7}"/>
              </a:ext>
            </a:extLst>
          </p:cNvPr>
          <p:cNvSpPr txBox="1"/>
          <p:nvPr/>
        </p:nvSpPr>
        <p:spPr>
          <a:xfrm>
            <a:off x="14401934" y="4377701"/>
            <a:ext cx="4134210" cy="528350"/>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Un total de</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 101 </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de las </a:t>
            </a:r>
            <a:r>
              <a:rPr kumimoji="0" lang="es-ES" sz="2000" b="1" i="0" u="none" strike="noStrike" kern="0" cap="none" spc="0" normalizeH="0" baseline="0" noProof="0" dirty="0">
                <a:ln>
                  <a:noFill/>
                </a:ln>
                <a:solidFill>
                  <a:srgbClr val="704E9A"/>
                </a:solidFill>
                <a:effectLst/>
                <a:uLnTx/>
                <a:uFillTx/>
                <a:latin typeface="Barlow Condensed"/>
                <a:cs typeface="Arial"/>
                <a:sym typeface="Arial"/>
              </a:rPr>
              <a:t>107</a:t>
            </a:r>
            <a:r>
              <a:rPr kumimoji="0" lang="es-ES" sz="1600" b="1" i="0" u="none" strike="noStrike" kern="0" cap="none" spc="0" normalizeH="0" baseline="0" noProof="0" dirty="0">
                <a:ln>
                  <a:noFill/>
                </a:ln>
                <a:solidFill>
                  <a:srgbClr val="704E9A"/>
                </a:solidFill>
                <a:effectLst/>
                <a:uLnTx/>
                <a:uFillTx/>
                <a:latin typeface="Barlow Condensed"/>
                <a:cs typeface="Arial"/>
                <a:sym typeface="Arial"/>
              </a:rPr>
              <a:t> metas </a:t>
            </a:r>
            <a:r>
              <a:rPr kumimoji="0" lang="es-ES" sz="1600" b="0" i="0" u="none" strike="noStrike" kern="0" cap="none" spc="0" normalizeH="0" baseline="0" noProof="0" dirty="0">
                <a:ln>
                  <a:noFill/>
                </a:ln>
                <a:solidFill>
                  <a:srgbClr val="704E9A"/>
                </a:solidFill>
                <a:effectLst/>
                <a:uLnTx/>
                <a:uFillTx/>
                <a:latin typeface="Barlow Condensed"/>
                <a:cs typeface="Arial"/>
                <a:sym typeface="Arial"/>
              </a:rPr>
              <a:t>del PND 2024 – 2025 están alineadas a las metas de la Agenda 2030</a:t>
            </a:r>
            <a:endParaRPr kumimoji="0" lang="es-EC" sz="1600" b="0" i="0" u="none" strike="noStrike" kern="0" cap="none" spc="0" normalizeH="0" baseline="0" noProof="0" dirty="0">
              <a:ln>
                <a:noFill/>
              </a:ln>
              <a:solidFill>
                <a:srgbClr val="704E9A"/>
              </a:solidFill>
              <a:effectLst/>
              <a:uLnTx/>
              <a:uFillTx/>
              <a:latin typeface="Barlow Condensed"/>
              <a:cs typeface="Arial"/>
              <a:sym typeface="Arial"/>
            </a:endParaRPr>
          </a:p>
        </p:txBody>
      </p:sp>
      <p:sp>
        <p:nvSpPr>
          <p:cNvPr id="60" name="Forma libre: forma 59">
            <a:extLst>
              <a:ext uri="{FF2B5EF4-FFF2-40B4-BE49-F238E27FC236}">
                <a16:creationId xmlns:a16="http://schemas.microsoft.com/office/drawing/2014/main" id="{DF907B57-6256-AE37-3BE4-C973F0DB1EA7}"/>
              </a:ext>
            </a:extLst>
          </p:cNvPr>
          <p:cNvSpPr/>
          <p:nvPr/>
        </p:nvSpPr>
        <p:spPr>
          <a:xfrm>
            <a:off x="15529418" y="5411773"/>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ángulo 13">
            <a:extLst>
              <a:ext uri="{FF2B5EF4-FFF2-40B4-BE49-F238E27FC236}">
                <a16:creationId xmlns:a16="http://schemas.microsoft.com/office/drawing/2014/main" id="{A2938A7A-4F9A-D111-6BC2-521DBA002878}"/>
              </a:ext>
            </a:extLst>
          </p:cNvPr>
          <p:cNvSpPr/>
          <p:nvPr/>
        </p:nvSpPr>
        <p:spPr>
          <a:xfrm>
            <a:off x="-22904" y="0"/>
            <a:ext cx="12214904" cy="1219200"/>
          </a:xfrm>
          <a:prstGeom prst="rect">
            <a:avLst/>
          </a:prstGeom>
          <a:solidFill>
            <a:srgbClr val="232C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2;p14">
            <a:extLst>
              <a:ext uri="{FF2B5EF4-FFF2-40B4-BE49-F238E27FC236}">
                <a16:creationId xmlns:a16="http://schemas.microsoft.com/office/drawing/2014/main" id="{C1763B77-AD29-51F6-8AA6-13A51735B072}"/>
              </a:ext>
            </a:extLst>
          </p:cNvPr>
          <p:cNvSpPr txBox="1"/>
          <p:nvPr/>
        </p:nvSpPr>
        <p:spPr>
          <a:xfrm>
            <a:off x="691473" y="179951"/>
            <a:ext cx="8227937"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FFFFFF"/>
                </a:solidFill>
                <a:effectLst/>
                <a:uLnTx/>
                <a:uFillTx/>
                <a:latin typeface="Barlow Condensed" panose="00000506000000000000" pitchFamily="2" charset="0"/>
                <a:ea typeface="Barlow Condensed Light"/>
                <a:cs typeface="Arial" panose="020B0604020202020204" pitchFamily="34" charset="0"/>
                <a:sym typeface="Barlow Condensed Light"/>
              </a:rPr>
              <a:t>Presentación de Examen Nacional Voluntario (ENV) a nivel mundial</a:t>
            </a:r>
          </a:p>
        </p:txBody>
      </p:sp>
      <p:sp>
        <p:nvSpPr>
          <p:cNvPr id="3" name="Freeform 6">
            <a:extLst>
              <a:ext uri="{FF2B5EF4-FFF2-40B4-BE49-F238E27FC236}">
                <a16:creationId xmlns:a16="http://schemas.microsoft.com/office/drawing/2014/main" id="{12CAA244-6EB0-1A23-DA80-B81D42CF69C2}"/>
              </a:ext>
            </a:extLst>
          </p:cNvPr>
          <p:cNvSpPr>
            <a:spLocks/>
          </p:cNvSpPr>
          <p:nvPr/>
        </p:nvSpPr>
        <p:spPr bwMode="auto">
          <a:xfrm>
            <a:off x="259704" y="129826"/>
            <a:ext cx="422245" cy="638191"/>
          </a:xfrm>
          <a:custGeom>
            <a:avLst/>
            <a:gdLst>
              <a:gd name="T0" fmla="*/ 4637 w 4686"/>
              <a:gd name="T1" fmla="*/ 67 h 7084"/>
              <a:gd name="T2" fmla="*/ 4623 w 4686"/>
              <a:gd name="T3" fmla="*/ 63 h 7084"/>
              <a:gd name="T4" fmla="*/ 4498 w 4686"/>
              <a:gd name="T5" fmla="*/ 34 h 7084"/>
              <a:gd name="T6" fmla="*/ 4473 w 4686"/>
              <a:gd name="T7" fmla="*/ 29 h 7084"/>
              <a:gd name="T8" fmla="*/ 4331 w 4686"/>
              <a:gd name="T9" fmla="*/ 9 h 7084"/>
              <a:gd name="T10" fmla="*/ 4300 w 4686"/>
              <a:gd name="T11" fmla="*/ 7 h 7084"/>
              <a:gd name="T12" fmla="*/ 4142 w 4686"/>
              <a:gd name="T13" fmla="*/ 0 h 7084"/>
              <a:gd name="T14" fmla="*/ 2626 w 4686"/>
              <a:gd name="T15" fmla="*/ 936 h 7084"/>
              <a:gd name="T16" fmla="*/ 1362 w 4686"/>
              <a:gd name="T17" fmla="*/ 3814 h 7084"/>
              <a:gd name="T18" fmla="*/ 0 w 4686"/>
              <a:gd name="T19" fmla="*/ 6983 h 7084"/>
              <a:gd name="T20" fmla="*/ 596 w 4686"/>
              <a:gd name="T21" fmla="*/ 7084 h 7084"/>
              <a:gd name="T22" fmla="*/ 2059 w 4686"/>
              <a:gd name="T23" fmla="*/ 6246 h 7084"/>
              <a:gd name="T24" fmla="*/ 2156 w 4686"/>
              <a:gd name="T25" fmla="*/ 6080 h 7084"/>
              <a:gd name="T26" fmla="*/ 2197 w 4686"/>
              <a:gd name="T27" fmla="*/ 5985 h 7084"/>
              <a:gd name="T28" fmla="*/ 4686 w 4686"/>
              <a:gd name="T29" fmla="*/ 84 h 7084"/>
              <a:gd name="T30" fmla="*/ 4637 w 4686"/>
              <a:gd name="T31" fmla="*/ 67 h 7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6" h="7084">
                <a:moveTo>
                  <a:pt x="4637" y="67"/>
                </a:moveTo>
                <a:cubicBezTo>
                  <a:pt x="4632" y="66"/>
                  <a:pt x="4627" y="65"/>
                  <a:pt x="4623" y="63"/>
                </a:cubicBezTo>
                <a:cubicBezTo>
                  <a:pt x="4582" y="52"/>
                  <a:pt x="4541" y="43"/>
                  <a:pt x="4498" y="34"/>
                </a:cubicBezTo>
                <a:cubicBezTo>
                  <a:pt x="4489" y="32"/>
                  <a:pt x="4481" y="31"/>
                  <a:pt x="4473" y="29"/>
                </a:cubicBezTo>
                <a:cubicBezTo>
                  <a:pt x="4427" y="21"/>
                  <a:pt x="4379" y="14"/>
                  <a:pt x="4331" y="9"/>
                </a:cubicBezTo>
                <a:cubicBezTo>
                  <a:pt x="4320" y="8"/>
                  <a:pt x="4310" y="8"/>
                  <a:pt x="4300" y="7"/>
                </a:cubicBezTo>
                <a:cubicBezTo>
                  <a:pt x="4249" y="3"/>
                  <a:pt x="4196" y="0"/>
                  <a:pt x="4142" y="0"/>
                </a:cubicBezTo>
                <a:cubicBezTo>
                  <a:pt x="3191" y="0"/>
                  <a:pt x="2762" y="664"/>
                  <a:pt x="2626" y="936"/>
                </a:cubicBezTo>
                <a:lnTo>
                  <a:pt x="1362" y="3814"/>
                </a:lnTo>
                <a:lnTo>
                  <a:pt x="0" y="6983"/>
                </a:lnTo>
                <a:cubicBezTo>
                  <a:pt x="171" y="7045"/>
                  <a:pt x="368" y="7084"/>
                  <a:pt x="596" y="7084"/>
                </a:cubicBezTo>
                <a:cubicBezTo>
                  <a:pt x="1446" y="7084"/>
                  <a:pt x="1879" y="6552"/>
                  <a:pt x="2059" y="6246"/>
                </a:cubicBezTo>
                <a:cubicBezTo>
                  <a:pt x="2092" y="6195"/>
                  <a:pt x="2124" y="6139"/>
                  <a:pt x="2156" y="6080"/>
                </a:cubicBezTo>
                <a:lnTo>
                  <a:pt x="2197" y="5985"/>
                </a:lnTo>
                <a:lnTo>
                  <a:pt x="4686" y="84"/>
                </a:lnTo>
                <a:cubicBezTo>
                  <a:pt x="4670" y="78"/>
                  <a:pt x="4654" y="72"/>
                  <a:pt x="4637" y="6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Rectángulo 14">
            <a:extLst>
              <a:ext uri="{FF2B5EF4-FFF2-40B4-BE49-F238E27FC236}">
                <a16:creationId xmlns:a16="http://schemas.microsoft.com/office/drawing/2014/main" id="{97AABBA8-2B61-0F03-606F-A5FE0A9BE92B}"/>
              </a:ext>
            </a:extLst>
          </p:cNvPr>
          <p:cNvSpPr/>
          <p:nvPr/>
        </p:nvSpPr>
        <p:spPr>
          <a:xfrm>
            <a:off x="0" y="6051195"/>
            <a:ext cx="12192000" cy="795464"/>
          </a:xfrm>
          <a:prstGeom prst="rect">
            <a:avLst/>
          </a:prstGeom>
          <a:solidFill>
            <a:srgbClr val="232C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ángulo 15">
            <a:extLst>
              <a:ext uri="{FF2B5EF4-FFF2-40B4-BE49-F238E27FC236}">
                <a16:creationId xmlns:a16="http://schemas.microsoft.com/office/drawing/2014/main" id="{DF94D6C0-831C-E395-E59C-4C947D169A21}"/>
              </a:ext>
            </a:extLst>
          </p:cNvPr>
          <p:cNvSpPr/>
          <p:nvPr/>
        </p:nvSpPr>
        <p:spPr>
          <a:xfrm>
            <a:off x="0" y="1064313"/>
            <a:ext cx="3080084" cy="5239689"/>
          </a:xfrm>
          <a:prstGeom prst="rect">
            <a:avLst/>
          </a:prstGeom>
          <a:solidFill>
            <a:srgbClr val="232C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CuadroTexto 16">
            <a:extLst>
              <a:ext uri="{FF2B5EF4-FFF2-40B4-BE49-F238E27FC236}">
                <a16:creationId xmlns:a16="http://schemas.microsoft.com/office/drawing/2014/main" id="{55D71A86-A06E-A541-9847-5BD8EEC5396D}"/>
              </a:ext>
            </a:extLst>
          </p:cNvPr>
          <p:cNvSpPr txBox="1"/>
          <p:nvPr/>
        </p:nvSpPr>
        <p:spPr>
          <a:xfrm>
            <a:off x="561318" y="1036866"/>
            <a:ext cx="1707366" cy="561692"/>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
                <a:srgbClr val="000000"/>
              </a:buClr>
              <a:buSzTx/>
              <a:buFont typeface="Arial"/>
              <a:buNone/>
              <a:tabLst/>
              <a:defRPr/>
            </a:pPr>
            <a:r>
              <a:rPr kumimoji="0" lang="es-ES" sz="36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ECUADOR</a:t>
            </a:r>
            <a:endParaRPr kumimoji="0" lang="es-EC" sz="32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endParaRPr>
          </a:p>
        </p:txBody>
      </p:sp>
      <p:grpSp>
        <p:nvGrpSpPr>
          <p:cNvPr id="18" name="Grupo 17">
            <a:extLst>
              <a:ext uri="{FF2B5EF4-FFF2-40B4-BE49-F238E27FC236}">
                <a16:creationId xmlns:a16="http://schemas.microsoft.com/office/drawing/2014/main" id="{90C31747-0196-C5E9-247E-31B8ACEE6B70}"/>
              </a:ext>
            </a:extLst>
          </p:cNvPr>
          <p:cNvGrpSpPr/>
          <p:nvPr/>
        </p:nvGrpSpPr>
        <p:grpSpPr>
          <a:xfrm>
            <a:off x="386531" y="1098825"/>
            <a:ext cx="2205443" cy="386811"/>
            <a:chOff x="2323128" y="7467120"/>
            <a:chExt cx="3477810" cy="609970"/>
          </a:xfrm>
        </p:grpSpPr>
        <p:sp>
          <p:nvSpPr>
            <p:cNvPr id="19" name="Forma libre: forma 18">
              <a:extLst>
                <a:ext uri="{FF2B5EF4-FFF2-40B4-BE49-F238E27FC236}">
                  <a16:creationId xmlns:a16="http://schemas.microsoft.com/office/drawing/2014/main" id="{B41BC9E2-E2F4-F1D3-2B9E-4C4BC853F554}"/>
                </a:ext>
              </a:extLst>
            </p:cNvPr>
            <p:cNvSpPr/>
            <p:nvPr/>
          </p:nvSpPr>
          <p:spPr>
            <a:xfrm>
              <a:off x="5305844" y="7494307"/>
              <a:ext cx="495094" cy="539356"/>
            </a:xfrm>
            <a:custGeom>
              <a:avLst/>
              <a:gdLst>
                <a:gd name="connsiteX0" fmla="*/ 1285875 w 3524250"/>
                <a:gd name="connsiteY0" fmla="*/ 743 h 3839318"/>
                <a:gd name="connsiteX1" fmla="*/ 1238250 w 3524250"/>
                <a:gd name="connsiteY1" fmla="*/ 19793 h 3839318"/>
                <a:gd name="connsiteX2" fmla="*/ 1152525 w 3524250"/>
                <a:gd name="connsiteY2" fmla="*/ 48368 h 3839318"/>
                <a:gd name="connsiteX3" fmla="*/ 1114425 w 3524250"/>
                <a:gd name="connsiteY3" fmla="*/ 76943 h 3839318"/>
                <a:gd name="connsiteX4" fmla="*/ 1104900 w 3524250"/>
                <a:gd name="connsiteY4" fmla="*/ 134093 h 3839318"/>
                <a:gd name="connsiteX5" fmla="*/ 942975 w 3524250"/>
                <a:gd name="connsiteY5" fmla="*/ 181718 h 3839318"/>
                <a:gd name="connsiteX6" fmla="*/ 838200 w 3524250"/>
                <a:gd name="connsiteY6" fmla="*/ 200768 h 3839318"/>
                <a:gd name="connsiteX7" fmla="*/ 800100 w 3524250"/>
                <a:gd name="connsiteY7" fmla="*/ 219818 h 3839318"/>
                <a:gd name="connsiteX8" fmla="*/ 762000 w 3524250"/>
                <a:gd name="connsiteY8" fmla="*/ 229343 h 3839318"/>
                <a:gd name="connsiteX9" fmla="*/ 723900 w 3524250"/>
                <a:gd name="connsiteY9" fmla="*/ 248393 h 3839318"/>
                <a:gd name="connsiteX10" fmla="*/ 695325 w 3524250"/>
                <a:gd name="connsiteY10" fmla="*/ 257918 h 3839318"/>
                <a:gd name="connsiteX11" fmla="*/ 638175 w 3524250"/>
                <a:gd name="connsiteY11" fmla="*/ 286493 h 3839318"/>
                <a:gd name="connsiteX12" fmla="*/ 590550 w 3524250"/>
                <a:gd name="connsiteY12" fmla="*/ 305543 h 3839318"/>
                <a:gd name="connsiteX13" fmla="*/ 561975 w 3524250"/>
                <a:gd name="connsiteY13" fmla="*/ 324593 h 3839318"/>
                <a:gd name="connsiteX14" fmla="*/ 523875 w 3524250"/>
                <a:gd name="connsiteY14" fmla="*/ 343643 h 3839318"/>
                <a:gd name="connsiteX15" fmla="*/ 523875 w 3524250"/>
                <a:gd name="connsiteY15" fmla="*/ 429368 h 3839318"/>
                <a:gd name="connsiteX16" fmla="*/ 495300 w 3524250"/>
                <a:gd name="connsiteY16" fmla="*/ 572243 h 3839318"/>
                <a:gd name="connsiteX17" fmla="*/ 476250 w 3524250"/>
                <a:gd name="connsiteY17" fmla="*/ 762743 h 3839318"/>
                <a:gd name="connsiteX18" fmla="*/ 457200 w 3524250"/>
                <a:gd name="connsiteY18" fmla="*/ 800843 h 3839318"/>
                <a:gd name="connsiteX19" fmla="*/ 438150 w 3524250"/>
                <a:gd name="connsiteY19" fmla="*/ 867518 h 3839318"/>
                <a:gd name="connsiteX20" fmla="*/ 381000 w 3524250"/>
                <a:gd name="connsiteY20" fmla="*/ 924668 h 3839318"/>
                <a:gd name="connsiteX21" fmla="*/ 352425 w 3524250"/>
                <a:gd name="connsiteY21" fmla="*/ 962768 h 3839318"/>
                <a:gd name="connsiteX22" fmla="*/ 276225 w 3524250"/>
                <a:gd name="connsiteY22" fmla="*/ 1058018 h 3839318"/>
                <a:gd name="connsiteX23" fmla="*/ 266700 w 3524250"/>
                <a:gd name="connsiteY23" fmla="*/ 1086593 h 3839318"/>
                <a:gd name="connsiteX24" fmla="*/ 257175 w 3524250"/>
                <a:gd name="connsiteY24" fmla="*/ 1143743 h 3839318"/>
                <a:gd name="connsiteX25" fmla="*/ 247650 w 3524250"/>
                <a:gd name="connsiteY25" fmla="*/ 1181843 h 3839318"/>
                <a:gd name="connsiteX26" fmla="*/ 228600 w 3524250"/>
                <a:gd name="connsiteY26" fmla="*/ 1277093 h 3839318"/>
                <a:gd name="connsiteX27" fmla="*/ 219075 w 3524250"/>
                <a:gd name="connsiteY27" fmla="*/ 1305668 h 3839318"/>
                <a:gd name="connsiteX28" fmla="*/ 200025 w 3524250"/>
                <a:gd name="connsiteY28" fmla="*/ 1381868 h 3839318"/>
                <a:gd name="connsiteX29" fmla="*/ 161925 w 3524250"/>
                <a:gd name="connsiteY29" fmla="*/ 1391393 h 3839318"/>
                <a:gd name="connsiteX30" fmla="*/ 133350 w 3524250"/>
                <a:gd name="connsiteY30" fmla="*/ 1410443 h 3839318"/>
                <a:gd name="connsiteX31" fmla="*/ 66675 w 3524250"/>
                <a:gd name="connsiteY31" fmla="*/ 1429493 h 3839318"/>
                <a:gd name="connsiteX32" fmla="*/ 28575 w 3524250"/>
                <a:gd name="connsiteY32" fmla="*/ 1496168 h 3839318"/>
                <a:gd name="connsiteX33" fmla="*/ 66675 w 3524250"/>
                <a:gd name="connsiteY33" fmla="*/ 1553318 h 3839318"/>
                <a:gd name="connsiteX34" fmla="*/ 76200 w 3524250"/>
                <a:gd name="connsiteY34" fmla="*/ 1591418 h 3839318"/>
                <a:gd name="connsiteX35" fmla="*/ 57150 w 3524250"/>
                <a:gd name="connsiteY35" fmla="*/ 1772393 h 3839318"/>
                <a:gd name="connsiteX36" fmla="*/ 66675 w 3524250"/>
                <a:gd name="connsiteY36" fmla="*/ 1934318 h 3839318"/>
                <a:gd name="connsiteX37" fmla="*/ 85725 w 3524250"/>
                <a:gd name="connsiteY37" fmla="*/ 1991468 h 3839318"/>
                <a:gd name="connsiteX38" fmla="*/ 76200 w 3524250"/>
                <a:gd name="connsiteY38" fmla="*/ 2105768 h 3839318"/>
                <a:gd name="connsiteX39" fmla="*/ 19050 w 3524250"/>
                <a:gd name="connsiteY39" fmla="*/ 2134343 h 3839318"/>
                <a:gd name="connsiteX40" fmla="*/ 0 w 3524250"/>
                <a:gd name="connsiteY40" fmla="*/ 2172443 h 3839318"/>
                <a:gd name="connsiteX41" fmla="*/ 57150 w 3524250"/>
                <a:gd name="connsiteY41" fmla="*/ 2210543 h 3839318"/>
                <a:gd name="connsiteX42" fmla="*/ 114300 w 3524250"/>
                <a:gd name="connsiteY42" fmla="*/ 2267693 h 3839318"/>
                <a:gd name="connsiteX43" fmla="*/ 133350 w 3524250"/>
                <a:gd name="connsiteY43" fmla="*/ 2296268 h 3839318"/>
                <a:gd name="connsiteX44" fmla="*/ 209550 w 3524250"/>
                <a:gd name="connsiteY44" fmla="*/ 2362943 h 3839318"/>
                <a:gd name="connsiteX45" fmla="*/ 238125 w 3524250"/>
                <a:gd name="connsiteY45" fmla="*/ 2372468 h 3839318"/>
                <a:gd name="connsiteX46" fmla="*/ 314325 w 3524250"/>
                <a:gd name="connsiteY46" fmla="*/ 2420093 h 3839318"/>
                <a:gd name="connsiteX47" fmla="*/ 342900 w 3524250"/>
                <a:gd name="connsiteY47" fmla="*/ 2439143 h 3839318"/>
                <a:gd name="connsiteX48" fmla="*/ 409575 w 3524250"/>
                <a:gd name="connsiteY48" fmla="*/ 2496293 h 3839318"/>
                <a:gd name="connsiteX49" fmla="*/ 390525 w 3524250"/>
                <a:gd name="connsiteY49" fmla="*/ 2524868 h 3839318"/>
                <a:gd name="connsiteX50" fmla="*/ 390525 w 3524250"/>
                <a:gd name="connsiteY50" fmla="*/ 2601068 h 3839318"/>
                <a:gd name="connsiteX51" fmla="*/ 428625 w 3524250"/>
                <a:gd name="connsiteY51" fmla="*/ 2629643 h 3839318"/>
                <a:gd name="connsiteX52" fmla="*/ 495300 w 3524250"/>
                <a:gd name="connsiteY52" fmla="*/ 2591543 h 3839318"/>
                <a:gd name="connsiteX53" fmla="*/ 504825 w 3524250"/>
                <a:gd name="connsiteY53" fmla="*/ 2553443 h 3839318"/>
                <a:gd name="connsiteX54" fmla="*/ 571500 w 3524250"/>
                <a:gd name="connsiteY54" fmla="*/ 2486768 h 3839318"/>
                <a:gd name="connsiteX55" fmla="*/ 600075 w 3524250"/>
                <a:gd name="connsiteY55" fmla="*/ 2448668 h 3839318"/>
                <a:gd name="connsiteX56" fmla="*/ 638175 w 3524250"/>
                <a:gd name="connsiteY56" fmla="*/ 2429618 h 3839318"/>
                <a:gd name="connsiteX57" fmla="*/ 676275 w 3524250"/>
                <a:gd name="connsiteY57" fmla="*/ 2543918 h 3839318"/>
                <a:gd name="connsiteX58" fmla="*/ 647700 w 3524250"/>
                <a:gd name="connsiteY58" fmla="*/ 2639168 h 3839318"/>
                <a:gd name="connsiteX59" fmla="*/ 628650 w 3524250"/>
                <a:gd name="connsiteY59" fmla="*/ 2667743 h 3839318"/>
                <a:gd name="connsiteX60" fmla="*/ 590550 w 3524250"/>
                <a:gd name="connsiteY60" fmla="*/ 2705843 h 3839318"/>
                <a:gd name="connsiteX61" fmla="*/ 552450 w 3524250"/>
                <a:gd name="connsiteY61" fmla="*/ 2734418 h 3839318"/>
                <a:gd name="connsiteX62" fmla="*/ 523875 w 3524250"/>
                <a:gd name="connsiteY62" fmla="*/ 2762993 h 3839318"/>
                <a:gd name="connsiteX63" fmla="*/ 476250 w 3524250"/>
                <a:gd name="connsiteY63" fmla="*/ 2772518 h 3839318"/>
                <a:gd name="connsiteX64" fmla="*/ 438150 w 3524250"/>
                <a:gd name="connsiteY64" fmla="*/ 2839193 h 3839318"/>
                <a:gd name="connsiteX65" fmla="*/ 390525 w 3524250"/>
                <a:gd name="connsiteY65" fmla="*/ 2896343 h 3839318"/>
                <a:gd name="connsiteX66" fmla="*/ 381000 w 3524250"/>
                <a:gd name="connsiteY66" fmla="*/ 2943968 h 3839318"/>
                <a:gd name="connsiteX67" fmla="*/ 419100 w 3524250"/>
                <a:gd name="connsiteY67" fmla="*/ 3020168 h 3839318"/>
                <a:gd name="connsiteX68" fmla="*/ 457200 w 3524250"/>
                <a:gd name="connsiteY68" fmla="*/ 3163043 h 3839318"/>
                <a:gd name="connsiteX69" fmla="*/ 438150 w 3524250"/>
                <a:gd name="connsiteY69" fmla="*/ 3220193 h 3839318"/>
                <a:gd name="connsiteX70" fmla="*/ 390525 w 3524250"/>
                <a:gd name="connsiteY70" fmla="*/ 3239243 h 3839318"/>
                <a:gd name="connsiteX71" fmla="*/ 219075 w 3524250"/>
                <a:gd name="connsiteY71" fmla="*/ 3258293 h 3839318"/>
                <a:gd name="connsiteX72" fmla="*/ 209550 w 3524250"/>
                <a:gd name="connsiteY72" fmla="*/ 3372593 h 3839318"/>
                <a:gd name="connsiteX73" fmla="*/ 257175 w 3524250"/>
                <a:gd name="connsiteY73" fmla="*/ 3382118 h 3839318"/>
                <a:gd name="connsiteX74" fmla="*/ 314325 w 3524250"/>
                <a:gd name="connsiteY74" fmla="*/ 3401168 h 3839318"/>
                <a:gd name="connsiteX75" fmla="*/ 238125 w 3524250"/>
                <a:gd name="connsiteY75" fmla="*/ 3477368 h 3839318"/>
                <a:gd name="connsiteX76" fmla="*/ 247650 w 3524250"/>
                <a:gd name="connsiteY76" fmla="*/ 3515468 h 3839318"/>
                <a:gd name="connsiteX77" fmla="*/ 390525 w 3524250"/>
                <a:gd name="connsiteY77" fmla="*/ 3486893 h 3839318"/>
                <a:gd name="connsiteX78" fmla="*/ 428625 w 3524250"/>
                <a:gd name="connsiteY78" fmla="*/ 3458318 h 3839318"/>
                <a:gd name="connsiteX79" fmla="*/ 457200 w 3524250"/>
                <a:gd name="connsiteY79" fmla="*/ 3448793 h 3839318"/>
                <a:gd name="connsiteX80" fmla="*/ 552450 w 3524250"/>
                <a:gd name="connsiteY80" fmla="*/ 3410693 h 3839318"/>
                <a:gd name="connsiteX81" fmla="*/ 619125 w 3524250"/>
                <a:gd name="connsiteY81" fmla="*/ 3486893 h 3839318"/>
                <a:gd name="connsiteX82" fmla="*/ 657225 w 3524250"/>
                <a:gd name="connsiteY82" fmla="*/ 3515468 h 3839318"/>
                <a:gd name="connsiteX83" fmla="*/ 695325 w 3524250"/>
                <a:gd name="connsiteY83" fmla="*/ 3524993 h 3839318"/>
                <a:gd name="connsiteX84" fmla="*/ 809625 w 3524250"/>
                <a:gd name="connsiteY84" fmla="*/ 3544043 h 3839318"/>
                <a:gd name="connsiteX85" fmla="*/ 838200 w 3524250"/>
                <a:gd name="connsiteY85" fmla="*/ 3572618 h 3839318"/>
                <a:gd name="connsiteX86" fmla="*/ 885825 w 3524250"/>
                <a:gd name="connsiteY86" fmla="*/ 3639293 h 3839318"/>
                <a:gd name="connsiteX87" fmla="*/ 904875 w 3524250"/>
                <a:gd name="connsiteY87" fmla="*/ 3677393 h 3839318"/>
                <a:gd name="connsiteX88" fmla="*/ 962025 w 3524250"/>
                <a:gd name="connsiteY88" fmla="*/ 3715493 h 3839318"/>
                <a:gd name="connsiteX89" fmla="*/ 1000125 w 3524250"/>
                <a:gd name="connsiteY89" fmla="*/ 3744068 h 3839318"/>
                <a:gd name="connsiteX90" fmla="*/ 1047750 w 3524250"/>
                <a:gd name="connsiteY90" fmla="*/ 3829793 h 3839318"/>
                <a:gd name="connsiteX91" fmla="*/ 1076325 w 3524250"/>
                <a:gd name="connsiteY91" fmla="*/ 3839318 h 3839318"/>
                <a:gd name="connsiteX92" fmla="*/ 1171575 w 3524250"/>
                <a:gd name="connsiteY92" fmla="*/ 3801218 h 3839318"/>
                <a:gd name="connsiteX93" fmla="*/ 1181100 w 3524250"/>
                <a:gd name="connsiteY93" fmla="*/ 3772643 h 3839318"/>
                <a:gd name="connsiteX94" fmla="*/ 1171575 w 3524250"/>
                <a:gd name="connsiteY94" fmla="*/ 3677393 h 3839318"/>
                <a:gd name="connsiteX95" fmla="*/ 1219200 w 3524250"/>
                <a:gd name="connsiteY95" fmla="*/ 3648818 h 3839318"/>
                <a:gd name="connsiteX96" fmla="*/ 1276350 w 3524250"/>
                <a:gd name="connsiteY96" fmla="*/ 3610718 h 3839318"/>
                <a:gd name="connsiteX97" fmla="*/ 1323975 w 3524250"/>
                <a:gd name="connsiteY97" fmla="*/ 3524993 h 3839318"/>
                <a:gd name="connsiteX98" fmla="*/ 1343025 w 3524250"/>
                <a:gd name="connsiteY98" fmla="*/ 3401168 h 3839318"/>
                <a:gd name="connsiteX99" fmla="*/ 1362075 w 3524250"/>
                <a:gd name="connsiteY99" fmla="*/ 3353543 h 3839318"/>
                <a:gd name="connsiteX100" fmla="*/ 1371600 w 3524250"/>
                <a:gd name="connsiteY100" fmla="*/ 3315443 h 3839318"/>
                <a:gd name="connsiteX101" fmla="*/ 1390650 w 3524250"/>
                <a:gd name="connsiteY101" fmla="*/ 3229718 h 3839318"/>
                <a:gd name="connsiteX102" fmla="*/ 1438275 w 3524250"/>
                <a:gd name="connsiteY102" fmla="*/ 3191618 h 3839318"/>
                <a:gd name="connsiteX103" fmla="*/ 1457325 w 3524250"/>
                <a:gd name="connsiteY103" fmla="*/ 3163043 h 3839318"/>
                <a:gd name="connsiteX104" fmla="*/ 1466850 w 3524250"/>
                <a:gd name="connsiteY104" fmla="*/ 3115418 h 3839318"/>
                <a:gd name="connsiteX105" fmla="*/ 1476375 w 3524250"/>
                <a:gd name="connsiteY105" fmla="*/ 3058268 h 3839318"/>
                <a:gd name="connsiteX106" fmla="*/ 1495425 w 3524250"/>
                <a:gd name="connsiteY106" fmla="*/ 3020168 h 3839318"/>
                <a:gd name="connsiteX107" fmla="*/ 1504950 w 3524250"/>
                <a:gd name="connsiteY107" fmla="*/ 2982068 h 3839318"/>
                <a:gd name="connsiteX108" fmla="*/ 1524000 w 3524250"/>
                <a:gd name="connsiteY108" fmla="*/ 2915393 h 3839318"/>
                <a:gd name="connsiteX109" fmla="*/ 1571625 w 3524250"/>
                <a:gd name="connsiteY109" fmla="*/ 2934443 h 3839318"/>
                <a:gd name="connsiteX110" fmla="*/ 1590675 w 3524250"/>
                <a:gd name="connsiteY110" fmla="*/ 2963018 h 3839318"/>
                <a:gd name="connsiteX111" fmla="*/ 1647825 w 3524250"/>
                <a:gd name="connsiteY111" fmla="*/ 2905868 h 3839318"/>
                <a:gd name="connsiteX112" fmla="*/ 1666875 w 3524250"/>
                <a:gd name="connsiteY112" fmla="*/ 2772518 h 3839318"/>
                <a:gd name="connsiteX113" fmla="*/ 1695450 w 3524250"/>
                <a:gd name="connsiteY113" fmla="*/ 2743943 h 3839318"/>
                <a:gd name="connsiteX114" fmla="*/ 1743075 w 3524250"/>
                <a:gd name="connsiteY114" fmla="*/ 2705843 h 3839318"/>
                <a:gd name="connsiteX115" fmla="*/ 1800225 w 3524250"/>
                <a:gd name="connsiteY115" fmla="*/ 2686793 h 3839318"/>
                <a:gd name="connsiteX116" fmla="*/ 1828800 w 3524250"/>
                <a:gd name="connsiteY116" fmla="*/ 2677268 h 3839318"/>
                <a:gd name="connsiteX117" fmla="*/ 1857375 w 3524250"/>
                <a:gd name="connsiteY117" fmla="*/ 2658218 h 3839318"/>
                <a:gd name="connsiteX118" fmla="*/ 1914525 w 3524250"/>
                <a:gd name="connsiteY118" fmla="*/ 2639168 h 3839318"/>
                <a:gd name="connsiteX119" fmla="*/ 1943100 w 3524250"/>
                <a:gd name="connsiteY119" fmla="*/ 2620118 h 3839318"/>
                <a:gd name="connsiteX120" fmla="*/ 1971675 w 3524250"/>
                <a:gd name="connsiteY120" fmla="*/ 2591543 h 3839318"/>
                <a:gd name="connsiteX121" fmla="*/ 2057400 w 3524250"/>
                <a:gd name="connsiteY121" fmla="*/ 2553443 h 3839318"/>
                <a:gd name="connsiteX122" fmla="*/ 2114550 w 3524250"/>
                <a:gd name="connsiteY122" fmla="*/ 2534393 h 3839318"/>
                <a:gd name="connsiteX123" fmla="*/ 2143125 w 3524250"/>
                <a:gd name="connsiteY123" fmla="*/ 2524868 h 3839318"/>
                <a:gd name="connsiteX124" fmla="*/ 2181225 w 3524250"/>
                <a:gd name="connsiteY124" fmla="*/ 2515343 h 3839318"/>
                <a:gd name="connsiteX125" fmla="*/ 2238375 w 3524250"/>
                <a:gd name="connsiteY125" fmla="*/ 2486768 h 3839318"/>
                <a:gd name="connsiteX126" fmla="*/ 2266950 w 3524250"/>
                <a:gd name="connsiteY126" fmla="*/ 2477243 h 3839318"/>
                <a:gd name="connsiteX127" fmla="*/ 2295525 w 3524250"/>
                <a:gd name="connsiteY127" fmla="*/ 2458193 h 3839318"/>
                <a:gd name="connsiteX128" fmla="*/ 2343150 w 3524250"/>
                <a:gd name="connsiteY128" fmla="*/ 2448668 h 3839318"/>
                <a:gd name="connsiteX129" fmla="*/ 2438400 w 3524250"/>
                <a:gd name="connsiteY129" fmla="*/ 2410568 h 3839318"/>
                <a:gd name="connsiteX130" fmla="*/ 2486025 w 3524250"/>
                <a:gd name="connsiteY130" fmla="*/ 2391518 h 3839318"/>
                <a:gd name="connsiteX131" fmla="*/ 2571750 w 3524250"/>
                <a:gd name="connsiteY131" fmla="*/ 2362943 h 3839318"/>
                <a:gd name="connsiteX132" fmla="*/ 2609850 w 3524250"/>
                <a:gd name="connsiteY132" fmla="*/ 2343893 h 3839318"/>
                <a:gd name="connsiteX133" fmla="*/ 2657475 w 3524250"/>
                <a:gd name="connsiteY133" fmla="*/ 2324843 h 3839318"/>
                <a:gd name="connsiteX134" fmla="*/ 2733675 w 3524250"/>
                <a:gd name="connsiteY134" fmla="*/ 2277218 h 3839318"/>
                <a:gd name="connsiteX135" fmla="*/ 2771775 w 3524250"/>
                <a:gd name="connsiteY135" fmla="*/ 2258168 h 3839318"/>
                <a:gd name="connsiteX136" fmla="*/ 2828925 w 3524250"/>
                <a:gd name="connsiteY136" fmla="*/ 2210543 h 3839318"/>
                <a:gd name="connsiteX137" fmla="*/ 2886075 w 3524250"/>
                <a:gd name="connsiteY137" fmla="*/ 2172443 h 3839318"/>
                <a:gd name="connsiteX138" fmla="*/ 2952750 w 3524250"/>
                <a:gd name="connsiteY138" fmla="*/ 2096243 h 3839318"/>
                <a:gd name="connsiteX139" fmla="*/ 2962275 w 3524250"/>
                <a:gd name="connsiteY139" fmla="*/ 2039093 h 3839318"/>
                <a:gd name="connsiteX140" fmla="*/ 3000375 w 3524250"/>
                <a:gd name="connsiteY140" fmla="*/ 2010518 h 3839318"/>
                <a:gd name="connsiteX141" fmla="*/ 3067050 w 3524250"/>
                <a:gd name="connsiteY141" fmla="*/ 1943843 h 3839318"/>
                <a:gd name="connsiteX142" fmla="*/ 3086100 w 3524250"/>
                <a:gd name="connsiteY142" fmla="*/ 1915268 h 3839318"/>
                <a:gd name="connsiteX143" fmla="*/ 3105150 w 3524250"/>
                <a:gd name="connsiteY143" fmla="*/ 1839068 h 3839318"/>
                <a:gd name="connsiteX144" fmla="*/ 3143250 w 3524250"/>
                <a:gd name="connsiteY144" fmla="*/ 1781918 h 3839318"/>
                <a:gd name="connsiteX145" fmla="*/ 3171825 w 3524250"/>
                <a:gd name="connsiteY145" fmla="*/ 1753343 h 3839318"/>
                <a:gd name="connsiteX146" fmla="*/ 3238500 w 3524250"/>
                <a:gd name="connsiteY146" fmla="*/ 1696193 h 3839318"/>
                <a:gd name="connsiteX147" fmla="*/ 3267075 w 3524250"/>
                <a:gd name="connsiteY147" fmla="*/ 1505693 h 3839318"/>
                <a:gd name="connsiteX148" fmla="*/ 3276600 w 3524250"/>
                <a:gd name="connsiteY148" fmla="*/ 1448543 h 3839318"/>
                <a:gd name="connsiteX149" fmla="*/ 3286125 w 3524250"/>
                <a:gd name="connsiteY149" fmla="*/ 1419968 h 3839318"/>
                <a:gd name="connsiteX150" fmla="*/ 3419475 w 3524250"/>
                <a:gd name="connsiteY150" fmla="*/ 1391393 h 3839318"/>
                <a:gd name="connsiteX151" fmla="*/ 3409950 w 3524250"/>
                <a:gd name="connsiteY151" fmla="*/ 1353293 h 3839318"/>
                <a:gd name="connsiteX152" fmla="*/ 3362325 w 3524250"/>
                <a:gd name="connsiteY152" fmla="*/ 1343768 h 3839318"/>
                <a:gd name="connsiteX153" fmla="*/ 3381375 w 3524250"/>
                <a:gd name="connsiteY153" fmla="*/ 1305668 h 3839318"/>
                <a:gd name="connsiteX154" fmla="*/ 3524250 w 3524250"/>
                <a:gd name="connsiteY154" fmla="*/ 1229468 h 3839318"/>
                <a:gd name="connsiteX155" fmla="*/ 3495675 w 3524250"/>
                <a:gd name="connsiteY155" fmla="*/ 1219943 h 3839318"/>
                <a:gd name="connsiteX156" fmla="*/ 3362325 w 3524250"/>
                <a:gd name="connsiteY156" fmla="*/ 1210418 h 3839318"/>
                <a:gd name="connsiteX157" fmla="*/ 3352800 w 3524250"/>
                <a:gd name="connsiteY157" fmla="*/ 1181843 h 3839318"/>
                <a:gd name="connsiteX158" fmla="*/ 3362325 w 3524250"/>
                <a:gd name="connsiteY158" fmla="*/ 1096118 h 3839318"/>
                <a:gd name="connsiteX159" fmla="*/ 3324225 w 3524250"/>
                <a:gd name="connsiteY159" fmla="*/ 1077068 h 3839318"/>
                <a:gd name="connsiteX160" fmla="*/ 3267075 w 3524250"/>
                <a:gd name="connsiteY160" fmla="*/ 1000868 h 3839318"/>
                <a:gd name="connsiteX161" fmla="*/ 3200400 w 3524250"/>
                <a:gd name="connsiteY161" fmla="*/ 934193 h 3839318"/>
                <a:gd name="connsiteX162" fmla="*/ 3228975 w 3524250"/>
                <a:gd name="connsiteY162" fmla="*/ 915143 h 3839318"/>
                <a:gd name="connsiteX163" fmla="*/ 3390900 w 3524250"/>
                <a:gd name="connsiteY163" fmla="*/ 896093 h 3839318"/>
                <a:gd name="connsiteX164" fmla="*/ 3333750 w 3524250"/>
                <a:gd name="connsiteY164" fmla="*/ 877043 h 3839318"/>
                <a:gd name="connsiteX165" fmla="*/ 3238500 w 3524250"/>
                <a:gd name="connsiteY165" fmla="*/ 848468 h 3839318"/>
                <a:gd name="connsiteX166" fmla="*/ 3209925 w 3524250"/>
                <a:gd name="connsiteY166" fmla="*/ 838943 h 3839318"/>
                <a:gd name="connsiteX167" fmla="*/ 3181350 w 3524250"/>
                <a:gd name="connsiteY167" fmla="*/ 829418 h 3839318"/>
                <a:gd name="connsiteX168" fmla="*/ 3133725 w 3524250"/>
                <a:gd name="connsiteY168" fmla="*/ 810368 h 3839318"/>
                <a:gd name="connsiteX169" fmla="*/ 3105150 w 3524250"/>
                <a:gd name="connsiteY169" fmla="*/ 800843 h 3839318"/>
                <a:gd name="connsiteX170" fmla="*/ 3067050 w 3524250"/>
                <a:gd name="connsiteY170" fmla="*/ 781793 h 3839318"/>
                <a:gd name="connsiteX171" fmla="*/ 2990850 w 3524250"/>
                <a:gd name="connsiteY171" fmla="*/ 743693 h 3839318"/>
                <a:gd name="connsiteX172" fmla="*/ 2962275 w 3524250"/>
                <a:gd name="connsiteY172" fmla="*/ 705593 h 3839318"/>
                <a:gd name="connsiteX173" fmla="*/ 2933700 w 3524250"/>
                <a:gd name="connsiteY173" fmla="*/ 610343 h 3839318"/>
                <a:gd name="connsiteX174" fmla="*/ 2886075 w 3524250"/>
                <a:gd name="connsiteY174" fmla="*/ 591293 h 3839318"/>
                <a:gd name="connsiteX175" fmla="*/ 2828925 w 3524250"/>
                <a:gd name="connsiteY175" fmla="*/ 543668 h 3839318"/>
                <a:gd name="connsiteX176" fmla="*/ 2771775 w 3524250"/>
                <a:gd name="connsiteY176" fmla="*/ 553193 h 3839318"/>
                <a:gd name="connsiteX177" fmla="*/ 2695575 w 3524250"/>
                <a:gd name="connsiteY177" fmla="*/ 610343 h 3839318"/>
                <a:gd name="connsiteX178" fmla="*/ 2667000 w 3524250"/>
                <a:gd name="connsiteY178" fmla="*/ 629393 h 3839318"/>
                <a:gd name="connsiteX179" fmla="*/ 2600325 w 3524250"/>
                <a:gd name="connsiteY179" fmla="*/ 638918 h 3839318"/>
                <a:gd name="connsiteX180" fmla="*/ 2286000 w 3524250"/>
                <a:gd name="connsiteY180" fmla="*/ 629393 h 3839318"/>
                <a:gd name="connsiteX181" fmla="*/ 2257425 w 3524250"/>
                <a:gd name="connsiteY181" fmla="*/ 619868 h 3839318"/>
                <a:gd name="connsiteX182" fmla="*/ 2219325 w 3524250"/>
                <a:gd name="connsiteY182" fmla="*/ 610343 h 3839318"/>
                <a:gd name="connsiteX183" fmla="*/ 2105025 w 3524250"/>
                <a:gd name="connsiteY183" fmla="*/ 591293 h 3839318"/>
                <a:gd name="connsiteX184" fmla="*/ 2085975 w 3524250"/>
                <a:gd name="connsiteY184" fmla="*/ 543668 h 3839318"/>
                <a:gd name="connsiteX185" fmla="*/ 2076450 w 3524250"/>
                <a:gd name="connsiteY185" fmla="*/ 505568 h 3839318"/>
                <a:gd name="connsiteX186" fmla="*/ 2028825 w 3524250"/>
                <a:gd name="connsiteY186" fmla="*/ 419843 h 3839318"/>
                <a:gd name="connsiteX187" fmla="*/ 2000250 w 3524250"/>
                <a:gd name="connsiteY187" fmla="*/ 400793 h 3839318"/>
                <a:gd name="connsiteX188" fmla="*/ 1990725 w 3524250"/>
                <a:gd name="connsiteY188" fmla="*/ 362693 h 3839318"/>
                <a:gd name="connsiteX189" fmla="*/ 1714500 w 3524250"/>
                <a:gd name="connsiteY189" fmla="*/ 305543 h 3839318"/>
                <a:gd name="connsiteX190" fmla="*/ 1666875 w 3524250"/>
                <a:gd name="connsiteY190" fmla="*/ 267443 h 3839318"/>
                <a:gd name="connsiteX191" fmla="*/ 1609725 w 3524250"/>
                <a:gd name="connsiteY191" fmla="*/ 229343 h 3839318"/>
                <a:gd name="connsiteX192" fmla="*/ 1581150 w 3524250"/>
                <a:gd name="connsiteY192" fmla="*/ 200768 h 3839318"/>
                <a:gd name="connsiteX193" fmla="*/ 1571625 w 3524250"/>
                <a:gd name="connsiteY193" fmla="*/ 162668 h 3839318"/>
                <a:gd name="connsiteX194" fmla="*/ 1514475 w 3524250"/>
                <a:gd name="connsiteY194" fmla="*/ 105518 h 3839318"/>
                <a:gd name="connsiteX195" fmla="*/ 1485900 w 3524250"/>
                <a:gd name="connsiteY195" fmla="*/ 115043 h 3839318"/>
                <a:gd name="connsiteX196" fmla="*/ 1390650 w 3524250"/>
                <a:gd name="connsiteY196" fmla="*/ 57893 h 3839318"/>
                <a:gd name="connsiteX197" fmla="*/ 1362075 w 3524250"/>
                <a:gd name="connsiteY197" fmla="*/ 19793 h 3839318"/>
                <a:gd name="connsiteX198" fmla="*/ 1304925 w 3524250"/>
                <a:gd name="connsiteY198" fmla="*/ 10268 h 3839318"/>
                <a:gd name="connsiteX199" fmla="*/ 1285875 w 3524250"/>
                <a:gd name="connsiteY199" fmla="*/ 743 h 383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524250" h="3839318">
                  <a:moveTo>
                    <a:pt x="1285875" y="743"/>
                  </a:moveTo>
                  <a:cubicBezTo>
                    <a:pt x="1274763" y="2330"/>
                    <a:pt x="1254352" y="14042"/>
                    <a:pt x="1238250" y="19793"/>
                  </a:cubicBezTo>
                  <a:cubicBezTo>
                    <a:pt x="1209884" y="29924"/>
                    <a:pt x="1179873" y="35746"/>
                    <a:pt x="1152525" y="48368"/>
                  </a:cubicBezTo>
                  <a:cubicBezTo>
                    <a:pt x="1138111" y="55021"/>
                    <a:pt x="1127125" y="67418"/>
                    <a:pt x="1114425" y="76943"/>
                  </a:cubicBezTo>
                  <a:cubicBezTo>
                    <a:pt x="1111250" y="95993"/>
                    <a:pt x="1119255" y="121173"/>
                    <a:pt x="1104900" y="134093"/>
                  </a:cubicBezTo>
                  <a:cubicBezTo>
                    <a:pt x="1094248" y="143680"/>
                    <a:pt x="961551" y="179064"/>
                    <a:pt x="942975" y="181718"/>
                  </a:cubicBezTo>
                  <a:cubicBezTo>
                    <a:pt x="918637" y="185195"/>
                    <a:pt x="865837" y="190404"/>
                    <a:pt x="838200" y="200768"/>
                  </a:cubicBezTo>
                  <a:cubicBezTo>
                    <a:pt x="824905" y="205754"/>
                    <a:pt x="813395" y="214832"/>
                    <a:pt x="800100" y="219818"/>
                  </a:cubicBezTo>
                  <a:cubicBezTo>
                    <a:pt x="787843" y="224415"/>
                    <a:pt x="774257" y="224746"/>
                    <a:pt x="762000" y="229343"/>
                  </a:cubicBezTo>
                  <a:cubicBezTo>
                    <a:pt x="748705" y="234329"/>
                    <a:pt x="736951" y="242800"/>
                    <a:pt x="723900" y="248393"/>
                  </a:cubicBezTo>
                  <a:cubicBezTo>
                    <a:pt x="714672" y="252348"/>
                    <a:pt x="704500" y="253840"/>
                    <a:pt x="695325" y="257918"/>
                  </a:cubicBezTo>
                  <a:cubicBezTo>
                    <a:pt x="675862" y="266568"/>
                    <a:pt x="657564" y="277680"/>
                    <a:pt x="638175" y="286493"/>
                  </a:cubicBezTo>
                  <a:cubicBezTo>
                    <a:pt x="622610" y="293568"/>
                    <a:pt x="605843" y="297897"/>
                    <a:pt x="590550" y="305543"/>
                  </a:cubicBezTo>
                  <a:cubicBezTo>
                    <a:pt x="580311" y="310663"/>
                    <a:pt x="571914" y="318913"/>
                    <a:pt x="561975" y="324593"/>
                  </a:cubicBezTo>
                  <a:cubicBezTo>
                    <a:pt x="549647" y="331638"/>
                    <a:pt x="536575" y="337293"/>
                    <a:pt x="523875" y="343643"/>
                  </a:cubicBezTo>
                  <a:cubicBezTo>
                    <a:pt x="485979" y="495228"/>
                    <a:pt x="542013" y="247983"/>
                    <a:pt x="523875" y="429368"/>
                  </a:cubicBezTo>
                  <a:cubicBezTo>
                    <a:pt x="519042" y="477695"/>
                    <a:pt x="500133" y="523916"/>
                    <a:pt x="495300" y="572243"/>
                  </a:cubicBezTo>
                  <a:cubicBezTo>
                    <a:pt x="488950" y="635743"/>
                    <a:pt x="486741" y="699795"/>
                    <a:pt x="476250" y="762743"/>
                  </a:cubicBezTo>
                  <a:cubicBezTo>
                    <a:pt x="473916" y="776749"/>
                    <a:pt x="462052" y="787499"/>
                    <a:pt x="457200" y="800843"/>
                  </a:cubicBezTo>
                  <a:cubicBezTo>
                    <a:pt x="449301" y="822566"/>
                    <a:pt x="450264" y="847832"/>
                    <a:pt x="438150" y="867518"/>
                  </a:cubicBezTo>
                  <a:cubicBezTo>
                    <a:pt x="424030" y="890462"/>
                    <a:pt x="397164" y="903115"/>
                    <a:pt x="381000" y="924668"/>
                  </a:cubicBezTo>
                  <a:cubicBezTo>
                    <a:pt x="371475" y="937368"/>
                    <a:pt x="363045" y="950968"/>
                    <a:pt x="352425" y="962768"/>
                  </a:cubicBezTo>
                  <a:cubicBezTo>
                    <a:pt x="295219" y="1026330"/>
                    <a:pt x="302061" y="997733"/>
                    <a:pt x="276225" y="1058018"/>
                  </a:cubicBezTo>
                  <a:cubicBezTo>
                    <a:pt x="272270" y="1067246"/>
                    <a:pt x="268878" y="1076792"/>
                    <a:pt x="266700" y="1086593"/>
                  </a:cubicBezTo>
                  <a:cubicBezTo>
                    <a:pt x="262510" y="1105446"/>
                    <a:pt x="260963" y="1124805"/>
                    <a:pt x="257175" y="1143743"/>
                  </a:cubicBezTo>
                  <a:cubicBezTo>
                    <a:pt x="254608" y="1156580"/>
                    <a:pt x="250393" y="1169043"/>
                    <a:pt x="247650" y="1181843"/>
                  </a:cubicBezTo>
                  <a:cubicBezTo>
                    <a:pt x="240866" y="1213503"/>
                    <a:pt x="235881" y="1245543"/>
                    <a:pt x="228600" y="1277093"/>
                  </a:cubicBezTo>
                  <a:cubicBezTo>
                    <a:pt x="226342" y="1286876"/>
                    <a:pt x="221717" y="1295982"/>
                    <a:pt x="219075" y="1305668"/>
                  </a:cubicBezTo>
                  <a:cubicBezTo>
                    <a:pt x="212186" y="1330927"/>
                    <a:pt x="214548" y="1360083"/>
                    <a:pt x="200025" y="1381868"/>
                  </a:cubicBezTo>
                  <a:cubicBezTo>
                    <a:pt x="192763" y="1392760"/>
                    <a:pt x="174625" y="1388218"/>
                    <a:pt x="161925" y="1391393"/>
                  </a:cubicBezTo>
                  <a:cubicBezTo>
                    <a:pt x="152400" y="1397743"/>
                    <a:pt x="143589" y="1405323"/>
                    <a:pt x="133350" y="1410443"/>
                  </a:cubicBezTo>
                  <a:cubicBezTo>
                    <a:pt x="119685" y="1417275"/>
                    <a:pt x="78882" y="1426441"/>
                    <a:pt x="66675" y="1429493"/>
                  </a:cubicBezTo>
                  <a:cubicBezTo>
                    <a:pt x="51119" y="1445049"/>
                    <a:pt x="19719" y="1466648"/>
                    <a:pt x="28575" y="1496168"/>
                  </a:cubicBezTo>
                  <a:cubicBezTo>
                    <a:pt x="35154" y="1518098"/>
                    <a:pt x="66675" y="1553318"/>
                    <a:pt x="66675" y="1553318"/>
                  </a:cubicBezTo>
                  <a:cubicBezTo>
                    <a:pt x="69850" y="1566018"/>
                    <a:pt x="76200" y="1578327"/>
                    <a:pt x="76200" y="1591418"/>
                  </a:cubicBezTo>
                  <a:cubicBezTo>
                    <a:pt x="76200" y="1687524"/>
                    <a:pt x="71535" y="1700467"/>
                    <a:pt x="57150" y="1772393"/>
                  </a:cubicBezTo>
                  <a:cubicBezTo>
                    <a:pt x="60325" y="1826368"/>
                    <a:pt x="59682" y="1880704"/>
                    <a:pt x="66675" y="1934318"/>
                  </a:cubicBezTo>
                  <a:cubicBezTo>
                    <a:pt x="69272" y="1954230"/>
                    <a:pt x="85725" y="1991468"/>
                    <a:pt x="85725" y="1991468"/>
                  </a:cubicBezTo>
                  <a:lnTo>
                    <a:pt x="76200" y="2105768"/>
                  </a:lnTo>
                  <a:cubicBezTo>
                    <a:pt x="67193" y="2125068"/>
                    <a:pt x="35079" y="2120318"/>
                    <a:pt x="19050" y="2134343"/>
                  </a:cubicBezTo>
                  <a:cubicBezTo>
                    <a:pt x="8364" y="2143693"/>
                    <a:pt x="6350" y="2159743"/>
                    <a:pt x="0" y="2172443"/>
                  </a:cubicBezTo>
                  <a:cubicBezTo>
                    <a:pt x="19050" y="2185143"/>
                    <a:pt x="43413" y="2192227"/>
                    <a:pt x="57150" y="2210543"/>
                  </a:cubicBezTo>
                  <a:cubicBezTo>
                    <a:pt x="92594" y="2257801"/>
                    <a:pt x="72516" y="2239837"/>
                    <a:pt x="114300" y="2267693"/>
                  </a:cubicBezTo>
                  <a:cubicBezTo>
                    <a:pt x="120650" y="2277218"/>
                    <a:pt x="125812" y="2287653"/>
                    <a:pt x="133350" y="2296268"/>
                  </a:cubicBezTo>
                  <a:cubicBezTo>
                    <a:pt x="152661" y="2318337"/>
                    <a:pt x="180860" y="2348598"/>
                    <a:pt x="209550" y="2362943"/>
                  </a:cubicBezTo>
                  <a:cubicBezTo>
                    <a:pt x="218530" y="2367433"/>
                    <a:pt x="228600" y="2369293"/>
                    <a:pt x="238125" y="2372468"/>
                  </a:cubicBezTo>
                  <a:cubicBezTo>
                    <a:pt x="288265" y="2422608"/>
                    <a:pt x="242167" y="2384014"/>
                    <a:pt x="314325" y="2420093"/>
                  </a:cubicBezTo>
                  <a:cubicBezTo>
                    <a:pt x="324564" y="2425213"/>
                    <a:pt x="333585" y="2432489"/>
                    <a:pt x="342900" y="2439143"/>
                  </a:cubicBezTo>
                  <a:cubicBezTo>
                    <a:pt x="385667" y="2469691"/>
                    <a:pt x="374959" y="2461677"/>
                    <a:pt x="409575" y="2496293"/>
                  </a:cubicBezTo>
                  <a:cubicBezTo>
                    <a:pt x="403225" y="2505818"/>
                    <a:pt x="395034" y="2514346"/>
                    <a:pt x="390525" y="2524868"/>
                  </a:cubicBezTo>
                  <a:cubicBezTo>
                    <a:pt x="381000" y="2547093"/>
                    <a:pt x="374650" y="2578843"/>
                    <a:pt x="390525" y="2601068"/>
                  </a:cubicBezTo>
                  <a:cubicBezTo>
                    <a:pt x="399752" y="2613986"/>
                    <a:pt x="415925" y="2620118"/>
                    <a:pt x="428625" y="2629643"/>
                  </a:cubicBezTo>
                  <a:cubicBezTo>
                    <a:pt x="461410" y="2621447"/>
                    <a:pt x="476384" y="2624646"/>
                    <a:pt x="495300" y="2591543"/>
                  </a:cubicBezTo>
                  <a:cubicBezTo>
                    <a:pt x="501795" y="2580177"/>
                    <a:pt x="497125" y="2564030"/>
                    <a:pt x="504825" y="2553443"/>
                  </a:cubicBezTo>
                  <a:cubicBezTo>
                    <a:pt x="523312" y="2528024"/>
                    <a:pt x="552641" y="2511913"/>
                    <a:pt x="571500" y="2486768"/>
                  </a:cubicBezTo>
                  <a:cubicBezTo>
                    <a:pt x="581025" y="2474068"/>
                    <a:pt x="588022" y="2458999"/>
                    <a:pt x="600075" y="2448668"/>
                  </a:cubicBezTo>
                  <a:cubicBezTo>
                    <a:pt x="610856" y="2439427"/>
                    <a:pt x="625475" y="2435968"/>
                    <a:pt x="638175" y="2429618"/>
                  </a:cubicBezTo>
                  <a:cubicBezTo>
                    <a:pt x="718332" y="2445649"/>
                    <a:pt x="691287" y="2423824"/>
                    <a:pt x="676275" y="2543918"/>
                  </a:cubicBezTo>
                  <a:cubicBezTo>
                    <a:pt x="671813" y="2579610"/>
                    <a:pt x="663874" y="2606821"/>
                    <a:pt x="647700" y="2639168"/>
                  </a:cubicBezTo>
                  <a:cubicBezTo>
                    <a:pt x="642580" y="2649407"/>
                    <a:pt x="636100" y="2659051"/>
                    <a:pt x="628650" y="2667743"/>
                  </a:cubicBezTo>
                  <a:cubicBezTo>
                    <a:pt x="616961" y="2681380"/>
                    <a:pt x="604067" y="2694016"/>
                    <a:pt x="590550" y="2705843"/>
                  </a:cubicBezTo>
                  <a:cubicBezTo>
                    <a:pt x="578603" y="2716297"/>
                    <a:pt x="564503" y="2724087"/>
                    <a:pt x="552450" y="2734418"/>
                  </a:cubicBezTo>
                  <a:cubicBezTo>
                    <a:pt x="542223" y="2743184"/>
                    <a:pt x="535923" y="2756969"/>
                    <a:pt x="523875" y="2762993"/>
                  </a:cubicBezTo>
                  <a:cubicBezTo>
                    <a:pt x="509395" y="2770233"/>
                    <a:pt x="492125" y="2769343"/>
                    <a:pt x="476250" y="2772518"/>
                  </a:cubicBezTo>
                  <a:cubicBezTo>
                    <a:pt x="421965" y="2826803"/>
                    <a:pt x="466932" y="2772035"/>
                    <a:pt x="438150" y="2839193"/>
                  </a:cubicBezTo>
                  <a:cubicBezTo>
                    <a:pt x="428204" y="2862400"/>
                    <a:pt x="407689" y="2879179"/>
                    <a:pt x="390525" y="2896343"/>
                  </a:cubicBezTo>
                  <a:cubicBezTo>
                    <a:pt x="387350" y="2912218"/>
                    <a:pt x="377360" y="2928193"/>
                    <a:pt x="381000" y="2943968"/>
                  </a:cubicBezTo>
                  <a:cubicBezTo>
                    <a:pt x="387386" y="2971639"/>
                    <a:pt x="412212" y="2992618"/>
                    <a:pt x="419100" y="3020168"/>
                  </a:cubicBezTo>
                  <a:cubicBezTo>
                    <a:pt x="443756" y="3118792"/>
                    <a:pt x="430957" y="3071194"/>
                    <a:pt x="457200" y="3163043"/>
                  </a:cubicBezTo>
                  <a:cubicBezTo>
                    <a:pt x="450850" y="3182093"/>
                    <a:pt x="451373" y="3205081"/>
                    <a:pt x="438150" y="3220193"/>
                  </a:cubicBezTo>
                  <a:cubicBezTo>
                    <a:pt x="426891" y="3233060"/>
                    <a:pt x="406534" y="3233240"/>
                    <a:pt x="390525" y="3239243"/>
                  </a:cubicBezTo>
                  <a:cubicBezTo>
                    <a:pt x="326649" y="3263196"/>
                    <a:pt x="324521" y="3251263"/>
                    <a:pt x="219075" y="3258293"/>
                  </a:cubicBezTo>
                  <a:cubicBezTo>
                    <a:pt x="209388" y="3287355"/>
                    <a:pt x="181845" y="3340271"/>
                    <a:pt x="209550" y="3372593"/>
                  </a:cubicBezTo>
                  <a:cubicBezTo>
                    <a:pt x="220086" y="3384885"/>
                    <a:pt x="241556" y="3377858"/>
                    <a:pt x="257175" y="3382118"/>
                  </a:cubicBezTo>
                  <a:cubicBezTo>
                    <a:pt x="276548" y="3387402"/>
                    <a:pt x="295275" y="3394818"/>
                    <a:pt x="314325" y="3401168"/>
                  </a:cubicBezTo>
                  <a:cubicBezTo>
                    <a:pt x="245361" y="3447144"/>
                    <a:pt x="267414" y="3418790"/>
                    <a:pt x="238125" y="3477368"/>
                  </a:cubicBezTo>
                  <a:cubicBezTo>
                    <a:pt x="241300" y="3490068"/>
                    <a:pt x="234950" y="3512293"/>
                    <a:pt x="247650" y="3515468"/>
                  </a:cubicBezTo>
                  <a:cubicBezTo>
                    <a:pt x="295725" y="3527487"/>
                    <a:pt x="349741" y="3512383"/>
                    <a:pt x="390525" y="3486893"/>
                  </a:cubicBezTo>
                  <a:cubicBezTo>
                    <a:pt x="403987" y="3478479"/>
                    <a:pt x="414842" y="3466194"/>
                    <a:pt x="428625" y="3458318"/>
                  </a:cubicBezTo>
                  <a:cubicBezTo>
                    <a:pt x="437342" y="3453337"/>
                    <a:pt x="447829" y="3452397"/>
                    <a:pt x="457200" y="3448793"/>
                  </a:cubicBezTo>
                  <a:cubicBezTo>
                    <a:pt x="489116" y="3436517"/>
                    <a:pt x="552450" y="3410693"/>
                    <a:pt x="552450" y="3410693"/>
                  </a:cubicBezTo>
                  <a:cubicBezTo>
                    <a:pt x="647116" y="3448559"/>
                    <a:pt x="561318" y="3400182"/>
                    <a:pt x="619125" y="3486893"/>
                  </a:cubicBezTo>
                  <a:cubicBezTo>
                    <a:pt x="627931" y="3500102"/>
                    <a:pt x="643026" y="3508368"/>
                    <a:pt x="657225" y="3515468"/>
                  </a:cubicBezTo>
                  <a:cubicBezTo>
                    <a:pt x="668934" y="3521322"/>
                    <a:pt x="682458" y="3522581"/>
                    <a:pt x="695325" y="3524993"/>
                  </a:cubicBezTo>
                  <a:cubicBezTo>
                    <a:pt x="733289" y="3532111"/>
                    <a:pt x="771525" y="3537693"/>
                    <a:pt x="809625" y="3544043"/>
                  </a:cubicBezTo>
                  <a:cubicBezTo>
                    <a:pt x="819150" y="3553568"/>
                    <a:pt x="829434" y="3562391"/>
                    <a:pt x="838200" y="3572618"/>
                  </a:cubicBezTo>
                  <a:cubicBezTo>
                    <a:pt x="846961" y="3582840"/>
                    <a:pt x="877210" y="3624216"/>
                    <a:pt x="885825" y="3639293"/>
                  </a:cubicBezTo>
                  <a:cubicBezTo>
                    <a:pt x="892870" y="3651621"/>
                    <a:pt x="894835" y="3667353"/>
                    <a:pt x="904875" y="3677393"/>
                  </a:cubicBezTo>
                  <a:cubicBezTo>
                    <a:pt x="921064" y="3693582"/>
                    <a:pt x="943709" y="3701756"/>
                    <a:pt x="962025" y="3715493"/>
                  </a:cubicBezTo>
                  <a:lnTo>
                    <a:pt x="1000125" y="3744068"/>
                  </a:lnTo>
                  <a:cubicBezTo>
                    <a:pt x="1008512" y="3769229"/>
                    <a:pt x="1023186" y="3821605"/>
                    <a:pt x="1047750" y="3829793"/>
                  </a:cubicBezTo>
                  <a:lnTo>
                    <a:pt x="1076325" y="3839318"/>
                  </a:lnTo>
                  <a:cubicBezTo>
                    <a:pt x="1120764" y="3831912"/>
                    <a:pt x="1141345" y="3837494"/>
                    <a:pt x="1171575" y="3801218"/>
                  </a:cubicBezTo>
                  <a:cubicBezTo>
                    <a:pt x="1178003" y="3793505"/>
                    <a:pt x="1177925" y="3782168"/>
                    <a:pt x="1181100" y="3772643"/>
                  </a:cubicBezTo>
                  <a:cubicBezTo>
                    <a:pt x="1177925" y="3740893"/>
                    <a:pt x="1162191" y="3707890"/>
                    <a:pt x="1171575" y="3677393"/>
                  </a:cubicBezTo>
                  <a:cubicBezTo>
                    <a:pt x="1177019" y="3659698"/>
                    <a:pt x="1203581" y="3658757"/>
                    <a:pt x="1219200" y="3648818"/>
                  </a:cubicBezTo>
                  <a:cubicBezTo>
                    <a:pt x="1238516" y="3636526"/>
                    <a:pt x="1276350" y="3610718"/>
                    <a:pt x="1276350" y="3610718"/>
                  </a:cubicBezTo>
                  <a:cubicBezTo>
                    <a:pt x="1320019" y="3545214"/>
                    <a:pt x="1307210" y="3575288"/>
                    <a:pt x="1323975" y="3524993"/>
                  </a:cubicBezTo>
                  <a:cubicBezTo>
                    <a:pt x="1330325" y="3483718"/>
                    <a:pt x="1333966" y="3441934"/>
                    <a:pt x="1343025" y="3401168"/>
                  </a:cubicBezTo>
                  <a:cubicBezTo>
                    <a:pt x="1346734" y="3384477"/>
                    <a:pt x="1356668" y="3369763"/>
                    <a:pt x="1362075" y="3353543"/>
                  </a:cubicBezTo>
                  <a:cubicBezTo>
                    <a:pt x="1366215" y="3341124"/>
                    <a:pt x="1368656" y="3328199"/>
                    <a:pt x="1371600" y="3315443"/>
                  </a:cubicBezTo>
                  <a:cubicBezTo>
                    <a:pt x="1378182" y="3286921"/>
                    <a:pt x="1376772" y="3255491"/>
                    <a:pt x="1390650" y="3229718"/>
                  </a:cubicBezTo>
                  <a:cubicBezTo>
                    <a:pt x="1400288" y="3211818"/>
                    <a:pt x="1423900" y="3205993"/>
                    <a:pt x="1438275" y="3191618"/>
                  </a:cubicBezTo>
                  <a:cubicBezTo>
                    <a:pt x="1446370" y="3183523"/>
                    <a:pt x="1450975" y="3172568"/>
                    <a:pt x="1457325" y="3163043"/>
                  </a:cubicBezTo>
                  <a:cubicBezTo>
                    <a:pt x="1460500" y="3147168"/>
                    <a:pt x="1463954" y="3131346"/>
                    <a:pt x="1466850" y="3115418"/>
                  </a:cubicBezTo>
                  <a:cubicBezTo>
                    <a:pt x="1470305" y="3096417"/>
                    <a:pt x="1470826" y="3076766"/>
                    <a:pt x="1476375" y="3058268"/>
                  </a:cubicBezTo>
                  <a:cubicBezTo>
                    <a:pt x="1480455" y="3044668"/>
                    <a:pt x="1490439" y="3033463"/>
                    <a:pt x="1495425" y="3020168"/>
                  </a:cubicBezTo>
                  <a:cubicBezTo>
                    <a:pt x="1500022" y="3007911"/>
                    <a:pt x="1501506" y="2994698"/>
                    <a:pt x="1504950" y="2982068"/>
                  </a:cubicBezTo>
                  <a:cubicBezTo>
                    <a:pt x="1511032" y="2959768"/>
                    <a:pt x="1517650" y="2937618"/>
                    <a:pt x="1524000" y="2915393"/>
                  </a:cubicBezTo>
                  <a:cubicBezTo>
                    <a:pt x="1539875" y="2921743"/>
                    <a:pt x="1557712" y="2924505"/>
                    <a:pt x="1571625" y="2934443"/>
                  </a:cubicBezTo>
                  <a:cubicBezTo>
                    <a:pt x="1580940" y="2941097"/>
                    <a:pt x="1579450" y="2960773"/>
                    <a:pt x="1590675" y="2963018"/>
                  </a:cubicBezTo>
                  <a:cubicBezTo>
                    <a:pt x="1608842" y="2966651"/>
                    <a:pt x="1645132" y="2909458"/>
                    <a:pt x="1647825" y="2905868"/>
                  </a:cubicBezTo>
                  <a:cubicBezTo>
                    <a:pt x="1654175" y="2861418"/>
                    <a:pt x="1654205" y="2815595"/>
                    <a:pt x="1666875" y="2772518"/>
                  </a:cubicBezTo>
                  <a:cubicBezTo>
                    <a:pt x="1670676" y="2759595"/>
                    <a:pt x="1685313" y="2752813"/>
                    <a:pt x="1695450" y="2743943"/>
                  </a:cubicBezTo>
                  <a:cubicBezTo>
                    <a:pt x="1710750" y="2730556"/>
                    <a:pt x="1725227" y="2715578"/>
                    <a:pt x="1743075" y="2705843"/>
                  </a:cubicBezTo>
                  <a:cubicBezTo>
                    <a:pt x="1760704" y="2696227"/>
                    <a:pt x="1781175" y="2693143"/>
                    <a:pt x="1800225" y="2686793"/>
                  </a:cubicBezTo>
                  <a:cubicBezTo>
                    <a:pt x="1809750" y="2683618"/>
                    <a:pt x="1820446" y="2682837"/>
                    <a:pt x="1828800" y="2677268"/>
                  </a:cubicBezTo>
                  <a:cubicBezTo>
                    <a:pt x="1838325" y="2670918"/>
                    <a:pt x="1846914" y="2662867"/>
                    <a:pt x="1857375" y="2658218"/>
                  </a:cubicBezTo>
                  <a:cubicBezTo>
                    <a:pt x="1875725" y="2650063"/>
                    <a:pt x="1897817" y="2650307"/>
                    <a:pt x="1914525" y="2639168"/>
                  </a:cubicBezTo>
                  <a:cubicBezTo>
                    <a:pt x="1924050" y="2632818"/>
                    <a:pt x="1934306" y="2627447"/>
                    <a:pt x="1943100" y="2620118"/>
                  </a:cubicBezTo>
                  <a:cubicBezTo>
                    <a:pt x="1953448" y="2611494"/>
                    <a:pt x="1960714" y="2599373"/>
                    <a:pt x="1971675" y="2591543"/>
                  </a:cubicBezTo>
                  <a:cubicBezTo>
                    <a:pt x="1987202" y="2580452"/>
                    <a:pt x="2042188" y="2558975"/>
                    <a:pt x="2057400" y="2553443"/>
                  </a:cubicBezTo>
                  <a:cubicBezTo>
                    <a:pt x="2076271" y="2546581"/>
                    <a:pt x="2095500" y="2540743"/>
                    <a:pt x="2114550" y="2534393"/>
                  </a:cubicBezTo>
                  <a:cubicBezTo>
                    <a:pt x="2124075" y="2531218"/>
                    <a:pt x="2133385" y="2527303"/>
                    <a:pt x="2143125" y="2524868"/>
                  </a:cubicBezTo>
                  <a:cubicBezTo>
                    <a:pt x="2155825" y="2521693"/>
                    <a:pt x="2169070" y="2520205"/>
                    <a:pt x="2181225" y="2515343"/>
                  </a:cubicBezTo>
                  <a:cubicBezTo>
                    <a:pt x="2201000" y="2507433"/>
                    <a:pt x="2218912" y="2495418"/>
                    <a:pt x="2238375" y="2486768"/>
                  </a:cubicBezTo>
                  <a:cubicBezTo>
                    <a:pt x="2247550" y="2482690"/>
                    <a:pt x="2257970" y="2481733"/>
                    <a:pt x="2266950" y="2477243"/>
                  </a:cubicBezTo>
                  <a:cubicBezTo>
                    <a:pt x="2277189" y="2472123"/>
                    <a:pt x="2284806" y="2462213"/>
                    <a:pt x="2295525" y="2458193"/>
                  </a:cubicBezTo>
                  <a:cubicBezTo>
                    <a:pt x="2310684" y="2452509"/>
                    <a:pt x="2327275" y="2451843"/>
                    <a:pt x="2343150" y="2448668"/>
                  </a:cubicBezTo>
                  <a:cubicBezTo>
                    <a:pt x="2432501" y="2403992"/>
                    <a:pt x="2320699" y="2457648"/>
                    <a:pt x="2438400" y="2410568"/>
                  </a:cubicBezTo>
                  <a:cubicBezTo>
                    <a:pt x="2454275" y="2404218"/>
                    <a:pt x="2469805" y="2396925"/>
                    <a:pt x="2486025" y="2391518"/>
                  </a:cubicBezTo>
                  <a:cubicBezTo>
                    <a:pt x="2563420" y="2365720"/>
                    <a:pt x="2482312" y="2402693"/>
                    <a:pt x="2571750" y="2362943"/>
                  </a:cubicBezTo>
                  <a:cubicBezTo>
                    <a:pt x="2584725" y="2357176"/>
                    <a:pt x="2596875" y="2349660"/>
                    <a:pt x="2609850" y="2343893"/>
                  </a:cubicBezTo>
                  <a:cubicBezTo>
                    <a:pt x="2625474" y="2336949"/>
                    <a:pt x="2642421" y="2332949"/>
                    <a:pt x="2657475" y="2324843"/>
                  </a:cubicBezTo>
                  <a:cubicBezTo>
                    <a:pt x="2683848" y="2310642"/>
                    <a:pt x="2706884" y="2290613"/>
                    <a:pt x="2733675" y="2277218"/>
                  </a:cubicBezTo>
                  <a:cubicBezTo>
                    <a:pt x="2746375" y="2270868"/>
                    <a:pt x="2760143" y="2266311"/>
                    <a:pt x="2771775" y="2258168"/>
                  </a:cubicBezTo>
                  <a:cubicBezTo>
                    <a:pt x="2792090" y="2243948"/>
                    <a:pt x="2809087" y="2225422"/>
                    <a:pt x="2828925" y="2210543"/>
                  </a:cubicBezTo>
                  <a:cubicBezTo>
                    <a:pt x="2847241" y="2196806"/>
                    <a:pt x="2868197" y="2186746"/>
                    <a:pt x="2886075" y="2172443"/>
                  </a:cubicBezTo>
                  <a:cubicBezTo>
                    <a:pt x="2916903" y="2147780"/>
                    <a:pt x="2929748" y="2126912"/>
                    <a:pt x="2952750" y="2096243"/>
                  </a:cubicBezTo>
                  <a:cubicBezTo>
                    <a:pt x="2955925" y="2077193"/>
                    <a:pt x="2952896" y="2055975"/>
                    <a:pt x="2962275" y="2039093"/>
                  </a:cubicBezTo>
                  <a:cubicBezTo>
                    <a:pt x="2969985" y="2025216"/>
                    <a:pt x="2989150" y="2021743"/>
                    <a:pt x="3000375" y="2010518"/>
                  </a:cubicBezTo>
                  <a:cubicBezTo>
                    <a:pt x="3079565" y="1931328"/>
                    <a:pt x="3002449" y="1986910"/>
                    <a:pt x="3067050" y="1943843"/>
                  </a:cubicBezTo>
                  <a:cubicBezTo>
                    <a:pt x="3073400" y="1934318"/>
                    <a:pt x="3082188" y="1926026"/>
                    <a:pt x="3086100" y="1915268"/>
                  </a:cubicBezTo>
                  <a:cubicBezTo>
                    <a:pt x="3095047" y="1890663"/>
                    <a:pt x="3090627" y="1860853"/>
                    <a:pt x="3105150" y="1839068"/>
                  </a:cubicBezTo>
                  <a:cubicBezTo>
                    <a:pt x="3117850" y="1820018"/>
                    <a:pt x="3127061" y="1798107"/>
                    <a:pt x="3143250" y="1781918"/>
                  </a:cubicBezTo>
                  <a:cubicBezTo>
                    <a:pt x="3152775" y="1772393"/>
                    <a:pt x="3161598" y="1762109"/>
                    <a:pt x="3171825" y="1753343"/>
                  </a:cubicBezTo>
                  <a:cubicBezTo>
                    <a:pt x="3257359" y="1680029"/>
                    <a:pt x="3167595" y="1767098"/>
                    <a:pt x="3238500" y="1696193"/>
                  </a:cubicBezTo>
                  <a:cubicBezTo>
                    <a:pt x="3271630" y="1563674"/>
                    <a:pt x="3248356" y="1674163"/>
                    <a:pt x="3267075" y="1505693"/>
                  </a:cubicBezTo>
                  <a:cubicBezTo>
                    <a:pt x="3269208" y="1486498"/>
                    <a:pt x="3272410" y="1467396"/>
                    <a:pt x="3276600" y="1448543"/>
                  </a:cubicBezTo>
                  <a:cubicBezTo>
                    <a:pt x="3278778" y="1438742"/>
                    <a:pt x="3277955" y="1425804"/>
                    <a:pt x="3286125" y="1419968"/>
                  </a:cubicBezTo>
                  <a:cubicBezTo>
                    <a:pt x="3314915" y="1399404"/>
                    <a:pt x="3390458" y="1395020"/>
                    <a:pt x="3419475" y="1391393"/>
                  </a:cubicBezTo>
                  <a:cubicBezTo>
                    <a:pt x="3416300" y="1378693"/>
                    <a:pt x="3420007" y="1361674"/>
                    <a:pt x="3409950" y="1353293"/>
                  </a:cubicBezTo>
                  <a:cubicBezTo>
                    <a:pt x="3397513" y="1342929"/>
                    <a:pt x="3370654" y="1357650"/>
                    <a:pt x="3362325" y="1343768"/>
                  </a:cubicBezTo>
                  <a:cubicBezTo>
                    <a:pt x="3355020" y="1331592"/>
                    <a:pt x="3369775" y="1313856"/>
                    <a:pt x="3381375" y="1305668"/>
                  </a:cubicBezTo>
                  <a:cubicBezTo>
                    <a:pt x="3425471" y="1274542"/>
                    <a:pt x="3476625" y="1254868"/>
                    <a:pt x="3524250" y="1229468"/>
                  </a:cubicBezTo>
                  <a:cubicBezTo>
                    <a:pt x="3514725" y="1226293"/>
                    <a:pt x="3505646" y="1221116"/>
                    <a:pt x="3495675" y="1219943"/>
                  </a:cubicBezTo>
                  <a:cubicBezTo>
                    <a:pt x="3451417" y="1214736"/>
                    <a:pt x="3405384" y="1221900"/>
                    <a:pt x="3362325" y="1210418"/>
                  </a:cubicBezTo>
                  <a:cubicBezTo>
                    <a:pt x="3352624" y="1207831"/>
                    <a:pt x="3355975" y="1191368"/>
                    <a:pt x="3352800" y="1181843"/>
                  </a:cubicBezTo>
                  <a:cubicBezTo>
                    <a:pt x="3355975" y="1153268"/>
                    <a:pt x="3369890" y="1123856"/>
                    <a:pt x="3362325" y="1096118"/>
                  </a:cubicBezTo>
                  <a:cubicBezTo>
                    <a:pt x="3358589" y="1082419"/>
                    <a:pt x="3335779" y="1085321"/>
                    <a:pt x="3324225" y="1077068"/>
                  </a:cubicBezTo>
                  <a:cubicBezTo>
                    <a:pt x="3282248" y="1047084"/>
                    <a:pt x="3303009" y="1043988"/>
                    <a:pt x="3267075" y="1000868"/>
                  </a:cubicBezTo>
                  <a:cubicBezTo>
                    <a:pt x="3246953" y="976722"/>
                    <a:pt x="3200400" y="934193"/>
                    <a:pt x="3200400" y="934193"/>
                  </a:cubicBezTo>
                  <a:cubicBezTo>
                    <a:pt x="3209925" y="927843"/>
                    <a:pt x="3217750" y="917388"/>
                    <a:pt x="3228975" y="915143"/>
                  </a:cubicBezTo>
                  <a:cubicBezTo>
                    <a:pt x="3282267" y="904485"/>
                    <a:pt x="3339825" y="914666"/>
                    <a:pt x="3390900" y="896093"/>
                  </a:cubicBezTo>
                  <a:cubicBezTo>
                    <a:pt x="3409771" y="889231"/>
                    <a:pt x="3353231" y="881913"/>
                    <a:pt x="3333750" y="877043"/>
                  </a:cubicBezTo>
                  <a:cubicBezTo>
                    <a:pt x="3276169" y="862648"/>
                    <a:pt x="3308069" y="871658"/>
                    <a:pt x="3238500" y="848468"/>
                  </a:cubicBezTo>
                  <a:lnTo>
                    <a:pt x="3209925" y="838943"/>
                  </a:lnTo>
                  <a:cubicBezTo>
                    <a:pt x="3200400" y="835768"/>
                    <a:pt x="3190672" y="833147"/>
                    <a:pt x="3181350" y="829418"/>
                  </a:cubicBezTo>
                  <a:cubicBezTo>
                    <a:pt x="3165475" y="823068"/>
                    <a:pt x="3149734" y="816371"/>
                    <a:pt x="3133725" y="810368"/>
                  </a:cubicBezTo>
                  <a:cubicBezTo>
                    <a:pt x="3124324" y="806843"/>
                    <a:pt x="3114378" y="804798"/>
                    <a:pt x="3105150" y="800843"/>
                  </a:cubicBezTo>
                  <a:cubicBezTo>
                    <a:pt x="3092099" y="795250"/>
                    <a:pt x="3080025" y="787560"/>
                    <a:pt x="3067050" y="781793"/>
                  </a:cubicBezTo>
                  <a:cubicBezTo>
                    <a:pt x="3042492" y="770878"/>
                    <a:pt x="3011091" y="763934"/>
                    <a:pt x="2990850" y="743693"/>
                  </a:cubicBezTo>
                  <a:cubicBezTo>
                    <a:pt x="2979625" y="732468"/>
                    <a:pt x="2971800" y="718293"/>
                    <a:pt x="2962275" y="705593"/>
                  </a:cubicBezTo>
                  <a:cubicBezTo>
                    <a:pt x="2958854" y="681646"/>
                    <a:pt x="2961265" y="630033"/>
                    <a:pt x="2933700" y="610343"/>
                  </a:cubicBezTo>
                  <a:cubicBezTo>
                    <a:pt x="2919787" y="600405"/>
                    <a:pt x="2901950" y="597643"/>
                    <a:pt x="2886075" y="591293"/>
                  </a:cubicBezTo>
                  <a:cubicBezTo>
                    <a:pt x="2878663" y="583881"/>
                    <a:pt x="2843844" y="545326"/>
                    <a:pt x="2828925" y="543668"/>
                  </a:cubicBezTo>
                  <a:cubicBezTo>
                    <a:pt x="2809730" y="541535"/>
                    <a:pt x="2790825" y="550018"/>
                    <a:pt x="2771775" y="553193"/>
                  </a:cubicBezTo>
                  <a:cubicBezTo>
                    <a:pt x="2727239" y="597729"/>
                    <a:pt x="2758696" y="570892"/>
                    <a:pt x="2695575" y="610343"/>
                  </a:cubicBezTo>
                  <a:cubicBezTo>
                    <a:pt x="2685867" y="616410"/>
                    <a:pt x="2677965" y="626104"/>
                    <a:pt x="2667000" y="629393"/>
                  </a:cubicBezTo>
                  <a:cubicBezTo>
                    <a:pt x="2645496" y="635844"/>
                    <a:pt x="2622550" y="635743"/>
                    <a:pt x="2600325" y="638918"/>
                  </a:cubicBezTo>
                  <a:cubicBezTo>
                    <a:pt x="2495550" y="635743"/>
                    <a:pt x="2390662" y="635208"/>
                    <a:pt x="2286000" y="629393"/>
                  </a:cubicBezTo>
                  <a:cubicBezTo>
                    <a:pt x="2275975" y="628836"/>
                    <a:pt x="2267079" y="622626"/>
                    <a:pt x="2257425" y="619868"/>
                  </a:cubicBezTo>
                  <a:cubicBezTo>
                    <a:pt x="2244838" y="616272"/>
                    <a:pt x="2232192" y="612755"/>
                    <a:pt x="2219325" y="610343"/>
                  </a:cubicBezTo>
                  <a:cubicBezTo>
                    <a:pt x="2181361" y="603225"/>
                    <a:pt x="2143125" y="597643"/>
                    <a:pt x="2105025" y="591293"/>
                  </a:cubicBezTo>
                  <a:cubicBezTo>
                    <a:pt x="2098675" y="575418"/>
                    <a:pt x="2091382" y="559888"/>
                    <a:pt x="2085975" y="543668"/>
                  </a:cubicBezTo>
                  <a:cubicBezTo>
                    <a:pt x="2081835" y="531249"/>
                    <a:pt x="2080590" y="517987"/>
                    <a:pt x="2076450" y="505568"/>
                  </a:cubicBezTo>
                  <a:cubicBezTo>
                    <a:pt x="2064711" y="470352"/>
                    <a:pt x="2055396" y="446414"/>
                    <a:pt x="2028825" y="419843"/>
                  </a:cubicBezTo>
                  <a:cubicBezTo>
                    <a:pt x="2020730" y="411748"/>
                    <a:pt x="2009775" y="407143"/>
                    <a:pt x="2000250" y="400793"/>
                  </a:cubicBezTo>
                  <a:cubicBezTo>
                    <a:pt x="1997075" y="388093"/>
                    <a:pt x="1997663" y="373794"/>
                    <a:pt x="1990725" y="362693"/>
                  </a:cubicBezTo>
                  <a:cubicBezTo>
                    <a:pt x="1933585" y="271268"/>
                    <a:pt x="1805310" y="312808"/>
                    <a:pt x="1714500" y="305543"/>
                  </a:cubicBezTo>
                  <a:cubicBezTo>
                    <a:pt x="1698625" y="292843"/>
                    <a:pt x="1683317" y="279400"/>
                    <a:pt x="1666875" y="267443"/>
                  </a:cubicBezTo>
                  <a:cubicBezTo>
                    <a:pt x="1648359" y="253977"/>
                    <a:pt x="1625914" y="245532"/>
                    <a:pt x="1609725" y="229343"/>
                  </a:cubicBezTo>
                  <a:lnTo>
                    <a:pt x="1581150" y="200768"/>
                  </a:lnTo>
                  <a:cubicBezTo>
                    <a:pt x="1577975" y="188068"/>
                    <a:pt x="1576782" y="174700"/>
                    <a:pt x="1571625" y="162668"/>
                  </a:cubicBezTo>
                  <a:cubicBezTo>
                    <a:pt x="1558430" y="131880"/>
                    <a:pt x="1541402" y="125713"/>
                    <a:pt x="1514475" y="105518"/>
                  </a:cubicBezTo>
                  <a:cubicBezTo>
                    <a:pt x="1504950" y="108693"/>
                    <a:pt x="1495701" y="117221"/>
                    <a:pt x="1485900" y="115043"/>
                  </a:cubicBezTo>
                  <a:cubicBezTo>
                    <a:pt x="1463811" y="110134"/>
                    <a:pt x="1409073" y="76316"/>
                    <a:pt x="1390650" y="57893"/>
                  </a:cubicBezTo>
                  <a:cubicBezTo>
                    <a:pt x="1379425" y="46668"/>
                    <a:pt x="1375952" y="27503"/>
                    <a:pt x="1362075" y="19793"/>
                  </a:cubicBezTo>
                  <a:cubicBezTo>
                    <a:pt x="1345193" y="10414"/>
                    <a:pt x="1323863" y="14056"/>
                    <a:pt x="1304925" y="10268"/>
                  </a:cubicBezTo>
                  <a:cubicBezTo>
                    <a:pt x="1249599" y="-797"/>
                    <a:pt x="1296987" y="-844"/>
                    <a:pt x="1285875" y="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0" name="Grupo 19">
              <a:extLst>
                <a:ext uri="{FF2B5EF4-FFF2-40B4-BE49-F238E27FC236}">
                  <a16:creationId xmlns:a16="http://schemas.microsoft.com/office/drawing/2014/main" id="{D213CAEC-3FAC-CB29-2936-AEA3FA6D0EFF}"/>
                </a:ext>
              </a:extLst>
            </p:cNvPr>
            <p:cNvGrpSpPr/>
            <p:nvPr/>
          </p:nvGrpSpPr>
          <p:grpSpPr>
            <a:xfrm>
              <a:off x="2323128" y="7467120"/>
              <a:ext cx="319042" cy="609970"/>
              <a:chOff x="4893129" y="3598820"/>
              <a:chExt cx="772885" cy="435767"/>
            </a:xfrm>
          </p:grpSpPr>
          <p:sp>
            <p:nvSpPr>
              <p:cNvPr id="21" name="Rectángulo 20">
                <a:extLst>
                  <a:ext uri="{FF2B5EF4-FFF2-40B4-BE49-F238E27FC236}">
                    <a16:creationId xmlns:a16="http://schemas.microsoft.com/office/drawing/2014/main" id="{B862B348-5D56-E7BE-9CF1-097C0A46C429}"/>
                  </a:ext>
                </a:extLst>
              </p:cNvPr>
              <p:cNvSpPr/>
              <p:nvPr/>
            </p:nvSpPr>
            <p:spPr>
              <a:xfrm>
                <a:off x="4893129" y="3598820"/>
                <a:ext cx="772885" cy="208459"/>
              </a:xfrm>
              <a:prstGeom prst="rect">
                <a:avLst/>
              </a:prstGeom>
              <a:solidFill>
                <a:srgbClr val="FFC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ángulo 21">
                <a:extLst>
                  <a:ext uri="{FF2B5EF4-FFF2-40B4-BE49-F238E27FC236}">
                    <a16:creationId xmlns:a16="http://schemas.microsoft.com/office/drawing/2014/main" id="{E2A2E08E-69AA-AD89-29A2-D95E7D8F08AA}"/>
                  </a:ext>
                </a:extLst>
              </p:cNvPr>
              <p:cNvSpPr/>
              <p:nvPr/>
            </p:nvSpPr>
            <p:spPr>
              <a:xfrm>
                <a:off x="4893129" y="3807280"/>
                <a:ext cx="772885" cy="119742"/>
              </a:xfrm>
              <a:prstGeom prst="rect">
                <a:avLst/>
              </a:prstGeom>
              <a:solidFill>
                <a:srgbClr val="000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ángulo 22">
                <a:extLst>
                  <a:ext uri="{FF2B5EF4-FFF2-40B4-BE49-F238E27FC236}">
                    <a16:creationId xmlns:a16="http://schemas.microsoft.com/office/drawing/2014/main" id="{8D2508EE-B5AA-E8C5-7FE0-1522DBCE1B31}"/>
                  </a:ext>
                </a:extLst>
              </p:cNvPr>
              <p:cNvSpPr/>
              <p:nvPr/>
            </p:nvSpPr>
            <p:spPr>
              <a:xfrm>
                <a:off x="4893129" y="3920934"/>
                <a:ext cx="772885" cy="113653"/>
              </a:xfrm>
              <a:prstGeom prst="rect">
                <a:avLst/>
              </a:prstGeom>
              <a:solidFill>
                <a:srgbClr val="FE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24" name="CuadroTexto 23">
            <a:extLst>
              <a:ext uri="{FF2B5EF4-FFF2-40B4-BE49-F238E27FC236}">
                <a16:creationId xmlns:a16="http://schemas.microsoft.com/office/drawing/2014/main" id="{01EA18A0-8588-E2D8-86F7-661C5D8483E2}"/>
              </a:ext>
            </a:extLst>
          </p:cNvPr>
          <p:cNvSpPr txBox="1"/>
          <p:nvPr/>
        </p:nvSpPr>
        <p:spPr>
          <a:xfrm>
            <a:off x="9585820" y="641010"/>
            <a:ext cx="248127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FFFFFF"/>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Países que presentarán sus ENV ante el Foro Político de Alto Nivel 2024</a:t>
            </a:r>
          </a:p>
        </p:txBody>
      </p:sp>
      <p:pic>
        <p:nvPicPr>
          <p:cNvPr id="25" name="Imagen 24" descr="Mapa&#10;&#10;Descripción generada automáticamente">
            <a:hlinkClick r:id="rId5"/>
            <a:extLst>
              <a:ext uri="{FF2B5EF4-FFF2-40B4-BE49-F238E27FC236}">
                <a16:creationId xmlns:a16="http://schemas.microsoft.com/office/drawing/2014/main" id="{353ACE46-15DA-C0FC-01E5-DA7CA638CB65}"/>
              </a:ext>
            </a:extLst>
          </p:cNvPr>
          <p:cNvPicPr>
            <a:picLocks noChangeAspect="1"/>
          </p:cNvPicPr>
          <p:nvPr/>
        </p:nvPicPr>
        <p:blipFill rotWithShape="1">
          <a:blip r:embed="rId6">
            <a:extLst>
              <a:ext uri="{28A0092B-C50C-407E-A947-70E740481C1C}">
                <a14:useLocalDpi xmlns:a14="http://schemas.microsoft.com/office/drawing/2010/main" val="0"/>
              </a:ext>
            </a:extLst>
          </a:blip>
          <a:srcRect t="44522" b="4433"/>
          <a:stretch/>
        </p:blipFill>
        <p:spPr>
          <a:xfrm>
            <a:off x="6295148" y="7783394"/>
            <a:ext cx="7028341" cy="6962972"/>
          </a:xfrm>
          <a:prstGeom prst="rect">
            <a:avLst/>
          </a:prstGeom>
        </p:spPr>
      </p:pic>
      <p:sp>
        <p:nvSpPr>
          <p:cNvPr id="26" name="Elipse 25">
            <a:extLst>
              <a:ext uri="{FF2B5EF4-FFF2-40B4-BE49-F238E27FC236}">
                <a16:creationId xmlns:a16="http://schemas.microsoft.com/office/drawing/2014/main" id="{072545A6-6060-787E-3BDC-9CF0D4475FF5}"/>
              </a:ext>
            </a:extLst>
          </p:cNvPr>
          <p:cNvSpPr/>
          <p:nvPr/>
        </p:nvSpPr>
        <p:spPr>
          <a:xfrm>
            <a:off x="9115760" y="652805"/>
            <a:ext cx="473405" cy="473405"/>
          </a:xfrm>
          <a:prstGeom prst="ellipse">
            <a:avLst/>
          </a:prstGeom>
          <a:gradFill flip="none" rotWithShape="1">
            <a:gsLst>
              <a:gs pos="0">
                <a:srgbClr val="232C4D"/>
              </a:gs>
              <a:gs pos="100000">
                <a:srgbClr val="E65221"/>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CuadroTexto 26">
            <a:extLst>
              <a:ext uri="{FF2B5EF4-FFF2-40B4-BE49-F238E27FC236}">
                <a16:creationId xmlns:a16="http://schemas.microsoft.com/office/drawing/2014/main" id="{9F878A8E-50FF-6E07-A40C-65B15F33F3C3}"/>
              </a:ext>
            </a:extLst>
          </p:cNvPr>
          <p:cNvSpPr txBox="1"/>
          <p:nvPr/>
        </p:nvSpPr>
        <p:spPr>
          <a:xfrm>
            <a:off x="606145" y="1878858"/>
            <a:ext cx="2652974" cy="425758"/>
          </a:xfrm>
          <a:prstGeom prst="rect">
            <a:avLst/>
          </a:prstGeom>
          <a:noFill/>
        </p:spPr>
        <p:txBody>
          <a:bodyPr wrap="square">
            <a:spAutoFit/>
          </a:bodyPr>
          <a:lstStyle/>
          <a:p>
            <a:pPr marL="0" marR="0" lvl="0" indent="0" algn="l" defTabSz="914400" rtl="0" eaLnBrk="1" fontAlgn="auto" latinLnBrk="0" hangingPunct="1">
              <a:lnSpc>
                <a:spcPts val="13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FFFFFF"/>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Exámenes Nacionales Voluntarios</a:t>
            </a:r>
          </a:p>
          <a:p>
            <a:pPr marL="0" marR="0" lvl="0" indent="0" algn="l" defTabSz="914400" rtl="0" eaLnBrk="1" fontAlgn="auto" latinLnBrk="0" hangingPunct="1">
              <a:lnSpc>
                <a:spcPts val="13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FFFFFF"/>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2018, 2020, 2024</a:t>
            </a:r>
          </a:p>
        </p:txBody>
      </p:sp>
      <p:sp>
        <p:nvSpPr>
          <p:cNvPr id="30" name="Google Shape;94;p4">
            <a:extLst>
              <a:ext uri="{FF2B5EF4-FFF2-40B4-BE49-F238E27FC236}">
                <a16:creationId xmlns:a16="http://schemas.microsoft.com/office/drawing/2014/main" id="{C2EE3DED-7555-5174-F68A-4994A9BBBC98}"/>
              </a:ext>
            </a:extLst>
          </p:cNvPr>
          <p:cNvSpPr txBox="1"/>
          <p:nvPr/>
        </p:nvSpPr>
        <p:spPr>
          <a:xfrm>
            <a:off x="272859" y="1952497"/>
            <a:ext cx="429663"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32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3</a:t>
            </a:r>
          </a:p>
        </p:txBody>
      </p:sp>
      <p:pic>
        <p:nvPicPr>
          <p:cNvPr id="46" name="Gráfico 45" descr="América en globo terráqueo">
            <a:extLst>
              <a:ext uri="{FF2B5EF4-FFF2-40B4-BE49-F238E27FC236}">
                <a16:creationId xmlns:a16="http://schemas.microsoft.com/office/drawing/2014/main" id="{4A5CD86D-4F66-A086-B4F6-6052E695DE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629" y="2863186"/>
            <a:ext cx="316512" cy="316512"/>
          </a:xfrm>
          <a:prstGeom prst="rect">
            <a:avLst/>
          </a:prstGeom>
        </p:spPr>
      </p:pic>
      <p:cxnSp>
        <p:nvCxnSpPr>
          <p:cNvPr id="52" name="Conector recto 51">
            <a:extLst>
              <a:ext uri="{FF2B5EF4-FFF2-40B4-BE49-F238E27FC236}">
                <a16:creationId xmlns:a16="http://schemas.microsoft.com/office/drawing/2014/main" id="{B1B1BCED-C2B3-C65B-ABBB-587ACFB368AF}"/>
              </a:ext>
            </a:extLst>
          </p:cNvPr>
          <p:cNvCxnSpPr>
            <a:cxnSpLocks/>
          </p:cNvCxnSpPr>
          <p:nvPr/>
        </p:nvCxnSpPr>
        <p:spPr>
          <a:xfrm>
            <a:off x="386531" y="2682234"/>
            <a:ext cx="2326516"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CuadroTexto 56">
            <a:extLst>
              <a:ext uri="{FF2B5EF4-FFF2-40B4-BE49-F238E27FC236}">
                <a16:creationId xmlns:a16="http://schemas.microsoft.com/office/drawing/2014/main" id="{8FEA6D19-DE29-D635-08BC-DC3211157DEA}"/>
              </a:ext>
            </a:extLst>
          </p:cNvPr>
          <p:cNvSpPr txBox="1"/>
          <p:nvPr/>
        </p:nvSpPr>
        <p:spPr>
          <a:xfrm>
            <a:off x="561318" y="2797137"/>
            <a:ext cx="1707366" cy="561692"/>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
                <a:srgbClr val="000000"/>
              </a:buClr>
              <a:buSzTx/>
              <a:buFont typeface="Arial"/>
              <a:buNone/>
              <a:tabLst/>
              <a:defRPr/>
            </a:pPr>
            <a:r>
              <a:rPr kumimoji="0" lang="es-ES" sz="36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rPr>
              <a:t>MUNDO</a:t>
            </a:r>
            <a:endParaRPr kumimoji="0" lang="es-EC" sz="3200" b="1" i="0" u="none" strike="noStrike" kern="0" cap="none" spc="0" normalizeH="0" baseline="0" noProof="0" dirty="0">
              <a:ln>
                <a:noFill/>
              </a:ln>
              <a:solidFill>
                <a:srgbClr val="FFFFFF"/>
              </a:solidFill>
              <a:effectLst/>
              <a:uLnTx/>
              <a:uFillTx/>
              <a:latin typeface="Barlow Condensed" panose="00000506000000000000" pitchFamily="2" charset="0"/>
              <a:cs typeface="Arial"/>
              <a:sym typeface="Arial"/>
            </a:endParaRPr>
          </a:p>
        </p:txBody>
      </p:sp>
      <p:sp>
        <p:nvSpPr>
          <p:cNvPr id="58" name="Rectángulo 57">
            <a:extLst>
              <a:ext uri="{FF2B5EF4-FFF2-40B4-BE49-F238E27FC236}">
                <a16:creationId xmlns:a16="http://schemas.microsoft.com/office/drawing/2014/main" id="{FB0FAD14-C900-F69E-8F6C-68EF96110828}"/>
              </a:ext>
            </a:extLst>
          </p:cNvPr>
          <p:cNvSpPr/>
          <p:nvPr/>
        </p:nvSpPr>
        <p:spPr>
          <a:xfrm>
            <a:off x="-4284358" y="1682368"/>
            <a:ext cx="4146757" cy="3493264"/>
          </a:xfrm>
          <a:prstGeom prst="rect">
            <a:avLst/>
          </a:prstGeom>
        </p:spPr>
        <p:txBody>
          <a:bodyPr wrap="square">
            <a:spAutoFit/>
          </a:bodyPr>
          <a:lstStyle/>
          <a:p>
            <a:pPr marL="0" marR="0" lvl="0" indent="0" algn="ctr" defTabSz="914400" rtl="0" eaLnBrk="1" fontAlgn="auto" latinLnBrk="0" hangingPunct="1">
              <a:lnSpc>
                <a:spcPct val="250000"/>
              </a:lnSpc>
              <a:spcBef>
                <a:spcPts val="0"/>
              </a:spcBef>
              <a:spcAft>
                <a:spcPts val="0"/>
              </a:spcAft>
              <a:buClr>
                <a:srgbClr val="000000"/>
              </a:buClr>
              <a:buSzTx/>
              <a:buFont typeface="Arial"/>
              <a:buNone/>
              <a:tabLst/>
              <a:defRPr/>
            </a:pPr>
            <a:r>
              <a:rPr kumimoji="0" lang="es-EC" sz="1400" b="1" i="0" u="none" strike="noStrike" kern="0" cap="none" spc="0" normalizeH="0" baseline="0" noProof="0" dirty="0">
                <a:ln>
                  <a:noFill/>
                </a:ln>
                <a:solidFill>
                  <a:srgbClr val="A61D44"/>
                </a:solidFill>
                <a:effectLst/>
                <a:uLnTx/>
                <a:uFillTx/>
                <a:latin typeface="Arial"/>
                <a:cs typeface="Arial"/>
                <a:sym typeface="Arial"/>
              </a:rPr>
              <a:t>América Latina y el Caribe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lumMod val="75000"/>
                    <a:lumOff val="25000"/>
                  </a:srgbClr>
                </a:solidFill>
                <a:effectLst/>
                <a:uLnTx/>
                <a:uFillTx/>
                <a:latin typeface="Arial"/>
                <a:cs typeface="Arial"/>
                <a:sym typeface="Arial"/>
              </a:rPr>
              <a:t>Argentina: 2017; 2020; 2022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Barbados: 2020; 2023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Belice: 2017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Bolivia: 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Costa Rica: 2017, 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Ecuador: 2018, 2020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Honduras: 2017, 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Panamá: 2017, 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Perú: 2017, 2020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San Vicente y las Granadinas:  2020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600" b="0" i="0" u="none" strike="noStrike" kern="0" cap="none" spc="0" normalizeH="0" baseline="0" noProof="0" dirty="0">
                <a:ln>
                  <a:noFill/>
                </a:ln>
                <a:solidFill>
                  <a:srgbClr val="000000"/>
                </a:solidFill>
                <a:effectLst/>
                <a:uLnTx/>
                <a:uFillTx/>
                <a:latin typeface="Arial"/>
                <a:cs typeface="Arial"/>
                <a:sym typeface="Arial"/>
              </a:rPr>
              <a:t>Trinidad y Tobago: 2020</a:t>
            </a:r>
            <a:endParaRPr kumimoji="0" lang="es-E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CuadroTexto 58">
            <a:extLst>
              <a:ext uri="{FF2B5EF4-FFF2-40B4-BE49-F238E27FC236}">
                <a16:creationId xmlns:a16="http://schemas.microsoft.com/office/drawing/2014/main" id="{54A6C192-BC6F-03A2-3A74-DC92358000B9}"/>
              </a:ext>
            </a:extLst>
          </p:cNvPr>
          <p:cNvSpPr txBox="1"/>
          <p:nvPr/>
        </p:nvSpPr>
        <p:spPr>
          <a:xfrm>
            <a:off x="-4614456" y="7033861"/>
            <a:ext cx="731075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C" altLang="es-PA" sz="1800" b="1" i="0" u="none" strike="noStrike" kern="0" cap="none" spc="0" normalizeH="0" baseline="0" noProof="0" dirty="0">
              <a:ln>
                <a:noFill/>
              </a:ln>
              <a:solidFill>
                <a:srgbClr val="5090CE"/>
              </a:solidFill>
              <a:effectLst/>
              <a:uLnTx/>
              <a:uFillTx/>
              <a:latin typeface="Calibri Light" panose="020F0302020204030204" pitchFamily="34" charset="0"/>
              <a:cs typeface="Calibri Light" panose="020F03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altLang="es-PA" sz="1800" b="1" i="0" u="none" strike="noStrike" kern="0" cap="none" spc="0" normalizeH="0" baseline="0" noProof="0" dirty="0">
                <a:ln>
                  <a:noFill/>
                </a:ln>
                <a:solidFill>
                  <a:srgbClr val="5090CE"/>
                </a:solidFill>
                <a:effectLst/>
                <a:uLnTx/>
                <a:uFillTx/>
                <a:latin typeface="Calibri Light" panose="020F0302020204030204" pitchFamily="34" charset="0"/>
                <a:cs typeface="Calibri Light" panose="020F0302020204030204" pitchFamily="34" charset="0"/>
                <a:sym typeface="Arial"/>
              </a:rPr>
              <a:t>Hasta el momento se han presentado 329 ENV y un examen regional (UE).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altLang="es-PA" sz="1800" b="1" i="0" u="none" strike="noStrike" kern="0" cap="none" spc="0" normalizeH="0" baseline="0" noProof="0" dirty="0">
                <a:ln>
                  <a:noFill/>
                </a:ln>
                <a:solidFill>
                  <a:srgbClr val="5090CE"/>
                </a:solidFill>
                <a:effectLst/>
                <a:uLnTx/>
                <a:uFillTx/>
                <a:latin typeface="Calibri Light" panose="020F0302020204030204" pitchFamily="34" charset="0"/>
                <a:cs typeface="Calibri Light" panose="020F0302020204030204" pitchFamily="34" charset="0"/>
                <a:sym typeface="Arial"/>
              </a:rPr>
              <a:t>44 países están preparando su ENV para 2024.  En total 188 países han presentado ENV. </a:t>
            </a:r>
          </a:p>
        </p:txBody>
      </p:sp>
      <p:sp>
        <p:nvSpPr>
          <p:cNvPr id="68" name="Rectangle 15">
            <a:extLst>
              <a:ext uri="{FF2B5EF4-FFF2-40B4-BE49-F238E27FC236}">
                <a16:creationId xmlns:a16="http://schemas.microsoft.com/office/drawing/2014/main" id="{C7C95C55-23D2-9460-4718-215065CC767B}"/>
              </a:ext>
            </a:extLst>
          </p:cNvPr>
          <p:cNvSpPr/>
          <p:nvPr/>
        </p:nvSpPr>
        <p:spPr>
          <a:xfrm>
            <a:off x="-4147878" y="5821919"/>
            <a:ext cx="3452086"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altLang="es-PA" sz="2000" b="1" i="0" u="none" strike="noStrike" kern="0" cap="none" spc="0" normalizeH="0" baseline="0" noProof="0" dirty="0">
                <a:ln>
                  <a:noFill/>
                </a:ln>
                <a:solidFill>
                  <a:srgbClr val="5090CE"/>
                </a:solidFill>
                <a:effectLst/>
                <a:uLnTx/>
                <a:uFillTx/>
                <a:latin typeface="Calibri Light" panose="020F0302020204030204" pitchFamily="34" charset="0"/>
                <a:cs typeface="Calibri Light" panose="020F0302020204030204" pitchFamily="34" charset="0"/>
                <a:sym typeface="Arial"/>
              </a:rPr>
              <a:t>En 2023, se presentaron 39 ENV</a:t>
            </a:r>
          </a:p>
        </p:txBody>
      </p:sp>
      <p:sp>
        <p:nvSpPr>
          <p:cNvPr id="69" name="CuadroTexto 68">
            <a:extLst>
              <a:ext uri="{FF2B5EF4-FFF2-40B4-BE49-F238E27FC236}">
                <a16:creationId xmlns:a16="http://schemas.microsoft.com/office/drawing/2014/main" id="{C6EFF166-BC2E-2C7B-B5CF-6C143927CB40}"/>
              </a:ext>
            </a:extLst>
          </p:cNvPr>
          <p:cNvSpPr txBox="1"/>
          <p:nvPr/>
        </p:nvSpPr>
        <p:spPr>
          <a:xfrm>
            <a:off x="606145" y="3384721"/>
            <a:ext cx="2611540" cy="425758"/>
          </a:xfrm>
          <a:prstGeom prst="rect">
            <a:avLst/>
          </a:prstGeom>
          <a:noFill/>
        </p:spPr>
        <p:txBody>
          <a:bodyPr wrap="square">
            <a:spAutoFit/>
          </a:bodyPr>
          <a:lstStyle/>
          <a:p>
            <a:pPr marL="0" marR="0" lvl="0" indent="0" algn="l" defTabSz="914400" rtl="0" eaLnBrk="1" fontAlgn="auto" latinLnBrk="0" hangingPunct="1">
              <a:lnSpc>
                <a:spcPts val="13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FFFFFF"/>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Exámenes Nacionales Voluntarios se presentarán en 2024.</a:t>
            </a:r>
          </a:p>
        </p:txBody>
      </p:sp>
      <p:sp>
        <p:nvSpPr>
          <p:cNvPr id="70" name="Google Shape;94;p4">
            <a:extLst>
              <a:ext uri="{FF2B5EF4-FFF2-40B4-BE49-F238E27FC236}">
                <a16:creationId xmlns:a16="http://schemas.microsoft.com/office/drawing/2014/main" id="{4AC6C638-3F98-78E3-B719-AF7087BD1C1B}"/>
              </a:ext>
            </a:extLst>
          </p:cNvPr>
          <p:cNvSpPr txBox="1"/>
          <p:nvPr/>
        </p:nvSpPr>
        <p:spPr>
          <a:xfrm>
            <a:off x="238108" y="3458360"/>
            <a:ext cx="429663"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32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43</a:t>
            </a:r>
          </a:p>
        </p:txBody>
      </p:sp>
      <p:sp>
        <p:nvSpPr>
          <p:cNvPr id="71" name="CuadroTexto 70">
            <a:extLst>
              <a:ext uri="{FF2B5EF4-FFF2-40B4-BE49-F238E27FC236}">
                <a16:creationId xmlns:a16="http://schemas.microsoft.com/office/drawing/2014/main" id="{60CBF748-E2B9-7383-014B-D7CA21CC40E6}"/>
              </a:ext>
            </a:extLst>
          </p:cNvPr>
          <p:cNvSpPr txBox="1"/>
          <p:nvPr/>
        </p:nvSpPr>
        <p:spPr>
          <a:xfrm>
            <a:off x="606145" y="3878317"/>
            <a:ext cx="2611540" cy="425758"/>
          </a:xfrm>
          <a:prstGeom prst="rect">
            <a:avLst/>
          </a:prstGeom>
          <a:noFill/>
        </p:spPr>
        <p:txBody>
          <a:bodyPr wrap="square">
            <a:spAutoFit/>
          </a:bodyPr>
          <a:lstStyle/>
          <a:p>
            <a:pPr marL="0" marR="0" lvl="0" indent="0" algn="l" defTabSz="914400" rtl="0" eaLnBrk="1" fontAlgn="auto" latinLnBrk="0" hangingPunct="1">
              <a:lnSpc>
                <a:spcPts val="13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FFFFFF"/>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Exámenes Nacionales Voluntarios se presentaron en 2023.</a:t>
            </a:r>
          </a:p>
        </p:txBody>
      </p:sp>
      <p:sp>
        <p:nvSpPr>
          <p:cNvPr id="72" name="Google Shape;94;p4">
            <a:extLst>
              <a:ext uri="{FF2B5EF4-FFF2-40B4-BE49-F238E27FC236}">
                <a16:creationId xmlns:a16="http://schemas.microsoft.com/office/drawing/2014/main" id="{97BBB328-8025-9DFC-2D11-F4CA064DB757}"/>
              </a:ext>
            </a:extLst>
          </p:cNvPr>
          <p:cNvSpPr txBox="1"/>
          <p:nvPr/>
        </p:nvSpPr>
        <p:spPr>
          <a:xfrm>
            <a:off x="238108" y="3951956"/>
            <a:ext cx="429663"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32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39</a:t>
            </a:r>
          </a:p>
        </p:txBody>
      </p:sp>
      <p:sp>
        <p:nvSpPr>
          <p:cNvPr id="73" name="CuadroTexto 72">
            <a:extLst>
              <a:ext uri="{FF2B5EF4-FFF2-40B4-BE49-F238E27FC236}">
                <a16:creationId xmlns:a16="http://schemas.microsoft.com/office/drawing/2014/main" id="{405F07E9-1D05-95F3-AF23-DC732E3404C7}"/>
              </a:ext>
            </a:extLst>
          </p:cNvPr>
          <p:cNvSpPr txBox="1"/>
          <p:nvPr/>
        </p:nvSpPr>
        <p:spPr>
          <a:xfrm>
            <a:off x="606145" y="4385563"/>
            <a:ext cx="2481277" cy="592470"/>
          </a:xfrm>
          <a:prstGeom prst="rect">
            <a:avLst/>
          </a:prstGeom>
          <a:noFill/>
        </p:spPr>
        <p:txBody>
          <a:bodyPr wrap="square">
            <a:spAutoFit/>
          </a:bodyPr>
          <a:lstStyle/>
          <a:p>
            <a:pPr marL="0" marR="0" lvl="0" indent="0" algn="l" defTabSz="914400" rtl="0" eaLnBrk="1" fontAlgn="auto" latinLnBrk="0" hangingPunct="1">
              <a:lnSpc>
                <a:spcPts val="13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FFFFFF"/>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Exámenes Nacionales Voluntarios se han presentado a nivel mundial hasta el momento.</a:t>
            </a:r>
          </a:p>
        </p:txBody>
      </p:sp>
      <p:sp>
        <p:nvSpPr>
          <p:cNvPr id="76" name="Google Shape;94;p4">
            <a:extLst>
              <a:ext uri="{FF2B5EF4-FFF2-40B4-BE49-F238E27FC236}">
                <a16:creationId xmlns:a16="http://schemas.microsoft.com/office/drawing/2014/main" id="{35694FB7-E77D-97F2-8863-3E5D0F0F0821}"/>
              </a:ext>
            </a:extLst>
          </p:cNvPr>
          <p:cNvSpPr txBox="1"/>
          <p:nvPr/>
        </p:nvSpPr>
        <p:spPr>
          <a:xfrm>
            <a:off x="55082" y="4527442"/>
            <a:ext cx="669553"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32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329</a:t>
            </a:r>
          </a:p>
        </p:txBody>
      </p:sp>
      <p:sp>
        <p:nvSpPr>
          <p:cNvPr id="77" name="CuadroTexto 76">
            <a:extLst>
              <a:ext uri="{FF2B5EF4-FFF2-40B4-BE49-F238E27FC236}">
                <a16:creationId xmlns:a16="http://schemas.microsoft.com/office/drawing/2014/main" id="{C4E90562-DB28-FF76-C22C-C86467635F15}"/>
              </a:ext>
            </a:extLst>
          </p:cNvPr>
          <p:cNvSpPr txBox="1"/>
          <p:nvPr/>
        </p:nvSpPr>
        <p:spPr>
          <a:xfrm>
            <a:off x="606145" y="5056582"/>
            <a:ext cx="2481277" cy="592470"/>
          </a:xfrm>
          <a:prstGeom prst="rect">
            <a:avLst/>
          </a:prstGeom>
          <a:noFill/>
        </p:spPr>
        <p:txBody>
          <a:bodyPr wrap="square">
            <a:spAutoFit/>
          </a:bodyPr>
          <a:lstStyle/>
          <a:p>
            <a:pPr marL="0" marR="0" lvl="0" indent="0" algn="l" defTabSz="914400" rtl="0" eaLnBrk="1" fontAlgn="auto" latinLnBrk="0" hangingPunct="1">
              <a:lnSpc>
                <a:spcPts val="13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FFFFFF"/>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Países han presentado al menos una vez el Examen Nacional Voluntario.</a:t>
            </a:r>
          </a:p>
        </p:txBody>
      </p:sp>
      <p:sp>
        <p:nvSpPr>
          <p:cNvPr id="78" name="Google Shape;94;p4">
            <a:extLst>
              <a:ext uri="{FF2B5EF4-FFF2-40B4-BE49-F238E27FC236}">
                <a16:creationId xmlns:a16="http://schemas.microsoft.com/office/drawing/2014/main" id="{E48077AE-FB68-279C-992E-B26B39BEF112}"/>
              </a:ext>
            </a:extLst>
          </p:cNvPr>
          <p:cNvSpPr txBox="1"/>
          <p:nvPr/>
        </p:nvSpPr>
        <p:spPr>
          <a:xfrm>
            <a:off x="55082" y="5198461"/>
            <a:ext cx="669553"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32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188</a:t>
            </a:r>
          </a:p>
        </p:txBody>
      </p:sp>
      <p:sp>
        <p:nvSpPr>
          <p:cNvPr id="79" name="CuadroTexto 78">
            <a:extLst>
              <a:ext uri="{FF2B5EF4-FFF2-40B4-BE49-F238E27FC236}">
                <a16:creationId xmlns:a16="http://schemas.microsoft.com/office/drawing/2014/main" id="{0A6738C1-B21C-A3F4-1A6E-07DB324417AE}"/>
              </a:ext>
            </a:extLst>
          </p:cNvPr>
          <p:cNvSpPr txBox="1"/>
          <p:nvPr/>
        </p:nvSpPr>
        <p:spPr>
          <a:xfrm>
            <a:off x="606145" y="5751988"/>
            <a:ext cx="2481277" cy="592470"/>
          </a:xfrm>
          <a:prstGeom prst="rect">
            <a:avLst/>
          </a:prstGeom>
          <a:noFill/>
        </p:spPr>
        <p:txBody>
          <a:bodyPr wrap="square">
            <a:spAutoFit/>
          </a:bodyPr>
          <a:lstStyle/>
          <a:p>
            <a:pPr marL="0" marR="0" lvl="0" indent="0" algn="l" defTabSz="914400" rtl="0" eaLnBrk="1" fontAlgn="auto" latinLnBrk="0" hangingPunct="1">
              <a:lnSpc>
                <a:spcPts val="13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FFFFFF"/>
                </a:solidFill>
                <a:effectLst/>
                <a:uLnTx/>
                <a:uFillTx/>
                <a:latin typeface="Barlow Condensed" panose="00000506000000000000" pitchFamily="2" charset="0"/>
                <a:ea typeface="MS Mincho" panose="02020609040205080304" pitchFamily="49" charset="-128"/>
                <a:cs typeface="Arial" panose="020B0604020202020204" pitchFamily="34" charset="0"/>
                <a:sym typeface="Arial"/>
              </a:rPr>
              <a:t>Informe Regional Voluntario a nivel mundial por parte de la Unión Europea.</a:t>
            </a:r>
          </a:p>
        </p:txBody>
      </p:sp>
      <p:sp>
        <p:nvSpPr>
          <p:cNvPr id="80" name="Google Shape;94;p4">
            <a:extLst>
              <a:ext uri="{FF2B5EF4-FFF2-40B4-BE49-F238E27FC236}">
                <a16:creationId xmlns:a16="http://schemas.microsoft.com/office/drawing/2014/main" id="{7A8C8080-0F70-ACFD-9F69-3AE71811B5D8}"/>
              </a:ext>
            </a:extLst>
          </p:cNvPr>
          <p:cNvSpPr txBox="1"/>
          <p:nvPr/>
        </p:nvSpPr>
        <p:spPr>
          <a:xfrm>
            <a:off x="238108" y="5866571"/>
            <a:ext cx="429663" cy="316513"/>
          </a:xfrm>
          <a:prstGeom prst="rect">
            <a:avLst/>
          </a:prstGeom>
          <a:noFill/>
          <a:ln>
            <a:noFill/>
          </a:ln>
          <a:effectLst>
            <a:outerShdw blurRad="50800" dist="38100" dir="5400000" algn="t" rotWithShape="0">
              <a:prstClr val="black">
                <a:alpha val="40000"/>
              </a:prstClr>
            </a:outerShdw>
          </a:effectLst>
        </p:spPr>
        <p:txBody>
          <a:bodyPr spcFirstLastPara="1" wrap="square" lIns="21357" tIns="10676" rIns="21357" bIns="10676" anchor="t" anchorCtr="0">
            <a:spAutoFit/>
          </a:bodyPr>
          <a:lstStyle/>
          <a:p>
            <a:pPr marL="0" marR="0" lvl="0" indent="0" algn="ctr" defTabSz="914400" rtl="0" eaLnBrk="1" fontAlgn="auto" latinLnBrk="0" hangingPunct="1">
              <a:lnSpc>
                <a:spcPts val="2300"/>
              </a:lnSpc>
              <a:spcBef>
                <a:spcPts val="0"/>
              </a:spcBef>
              <a:spcAft>
                <a:spcPts val="0"/>
              </a:spcAft>
              <a:buClr>
                <a:srgbClr val="000000"/>
              </a:buClr>
              <a:buSzTx/>
              <a:buFont typeface="Arial"/>
              <a:buNone/>
              <a:tabLst/>
              <a:defRPr/>
            </a:pPr>
            <a:r>
              <a:rPr kumimoji="0" lang="es-ES" sz="3200" b="0" i="0" u="none" strike="noStrike" kern="0" cap="none" spc="0" normalizeH="0" baseline="0" noProof="0" dirty="0">
                <a:ln>
                  <a:noFill/>
                </a:ln>
                <a:solidFill>
                  <a:srgbClr val="FFFFFF"/>
                </a:solidFill>
                <a:effectLst/>
                <a:uLnTx/>
                <a:uFillTx/>
                <a:latin typeface="Barlow Condensed"/>
                <a:ea typeface="Barlow Condensed"/>
                <a:cs typeface="Barlow Condensed"/>
                <a:sym typeface="Barlow Condensed"/>
              </a:rPr>
              <a:t>1</a:t>
            </a:r>
          </a:p>
        </p:txBody>
      </p:sp>
      <p:pic>
        <p:nvPicPr>
          <p:cNvPr id="5" name="Imagen 4">
            <a:extLst>
              <a:ext uri="{FF2B5EF4-FFF2-40B4-BE49-F238E27FC236}">
                <a16:creationId xmlns:a16="http://schemas.microsoft.com/office/drawing/2014/main" id="{F58C1CAE-E529-C50A-4EE6-A1BF3D8CA0A3}"/>
              </a:ext>
            </a:extLst>
          </p:cNvPr>
          <p:cNvPicPr>
            <a:picLocks noChangeAspect="1"/>
          </p:cNvPicPr>
          <p:nvPr/>
        </p:nvPicPr>
        <p:blipFill>
          <a:blip r:embed="rId9"/>
          <a:stretch>
            <a:fillRect/>
          </a:stretch>
        </p:blipFill>
        <p:spPr>
          <a:xfrm>
            <a:off x="426589" y="1237135"/>
            <a:ext cx="129560" cy="155472"/>
          </a:xfrm>
          <a:prstGeom prst="rect">
            <a:avLst/>
          </a:prstGeom>
        </p:spPr>
      </p:pic>
      <p:pic>
        <p:nvPicPr>
          <p:cNvPr id="7" name="Imagen 6">
            <a:extLst>
              <a:ext uri="{FF2B5EF4-FFF2-40B4-BE49-F238E27FC236}">
                <a16:creationId xmlns:a16="http://schemas.microsoft.com/office/drawing/2014/main" id="{6C87C917-601F-C059-C3F1-D9F99A882AF3}"/>
              </a:ext>
            </a:extLst>
          </p:cNvPr>
          <p:cNvPicPr>
            <a:picLocks noChangeAspect="1"/>
          </p:cNvPicPr>
          <p:nvPr/>
        </p:nvPicPr>
        <p:blipFill rotWithShape="1">
          <a:blip r:embed="rId10"/>
          <a:srcRect l="18772" t="43254" r="20556" b="40920"/>
          <a:stretch/>
        </p:blipFill>
        <p:spPr>
          <a:xfrm>
            <a:off x="8679698" y="6009579"/>
            <a:ext cx="3438765" cy="795464"/>
          </a:xfrm>
          <a:prstGeom prst="rect">
            <a:avLst/>
          </a:prstGeom>
        </p:spPr>
      </p:pic>
    </p:spTree>
    <p:extLst>
      <p:ext uri="{BB962C8B-B14F-4D97-AF65-F5344CB8AC3E}">
        <p14:creationId xmlns:p14="http://schemas.microsoft.com/office/powerpoint/2010/main" val="220365305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TotalTime>
  <Words>5396</Words>
  <Application>Microsoft Office PowerPoint</Application>
  <PresentationFormat>Panorámica</PresentationFormat>
  <Paragraphs>896</Paragraphs>
  <Slides>72</Slides>
  <Notes>35</Notes>
  <HiddenSlides>13</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72</vt:i4>
      </vt:variant>
    </vt:vector>
  </HeadingPairs>
  <TitlesOfParts>
    <vt:vector size="81" baseType="lpstr">
      <vt:lpstr>Aptos</vt:lpstr>
      <vt:lpstr>Aptos Display</vt:lpstr>
      <vt:lpstr>Arial</vt:lpstr>
      <vt:lpstr>Barlow Condensed</vt:lpstr>
      <vt:lpstr>Calibri</vt:lpstr>
      <vt:lpstr>Calibri Light</vt:lpstr>
      <vt:lpstr>Roboto</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ESTEBAN FABRICIO CASTILLO PENAHERRERA</dc:creator>
  <cp:lastModifiedBy>CHRISTIAN ALEXANDER SOCASI NAVARRETE</cp:lastModifiedBy>
  <cp:revision>3</cp:revision>
  <dcterms:created xsi:type="dcterms:W3CDTF">2024-06-03T02:20:15Z</dcterms:created>
  <dcterms:modified xsi:type="dcterms:W3CDTF">2024-06-04T13:19:34Z</dcterms:modified>
</cp:coreProperties>
</file>