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7" r:id="rId5"/>
    <p:sldMasterId id="2147483669" r:id="rId6"/>
    <p:sldMasterId id="2147483679" r:id="rId7"/>
    <p:sldMasterId id="2147483681" r:id="rId8"/>
    <p:sldMasterId id="2147483683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</p:sldIdLst>
  <p:sldSz cy="6858000" cx="12192000"/>
  <p:notesSz cx="6858000" cy="9144000"/>
  <p:embeddedFontLst>
    <p:embeddedFont>
      <p:font typeface="Play"/>
      <p:regular r:id="rId49"/>
      <p:bold r:id="rId50"/>
    </p:embeddedFont>
    <p:embeddedFont>
      <p:font typeface="Raleway"/>
      <p:regular r:id="rId51"/>
      <p:bold r:id="rId52"/>
      <p:italic r:id="rId53"/>
      <p:boldItalic r:id="rId54"/>
    </p:embeddedFont>
    <p:embeddedFont>
      <p:font typeface="Roboto"/>
      <p:regular r:id="rId55"/>
      <p:bold r:id="rId56"/>
      <p:italic r:id="rId57"/>
      <p:boldItalic r:id="rId58"/>
    </p:embeddedFont>
    <p:embeddedFont>
      <p:font typeface="Barlow Condensed SemiBold"/>
      <p:regular r:id="rId59"/>
      <p:bold r:id="rId60"/>
      <p:italic r:id="rId61"/>
      <p:boldItalic r:id="rId62"/>
    </p:embeddedFont>
    <p:embeddedFont>
      <p:font typeface="Barlow Condensed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7" roundtripDataSignature="AMtx7mj2/AmeLvhzvbMT+0leDvl5orr2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266376E-5309-4E8B-8C54-13BAC0F32D37}">
  <a:tblStyle styleId="{B266376E-5309-4E8B-8C54-13BAC0F32D3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AEFF7"/>
          </a:solidFill>
        </a:fill>
      </a:tcStyle>
    </a:wholeTbl>
    <a:band1H>
      <a:tcTxStyle/>
      <a:tcStyle>
        <a:fill>
          <a:solidFill>
            <a:srgbClr val="D1DEEE"/>
          </a:solidFill>
        </a:fill>
      </a:tcStyle>
    </a:band1H>
    <a:band2H>
      <a:tcTxStyle/>
    </a:band2H>
    <a:band1V>
      <a:tcTxStyle/>
      <a:tcStyle>
        <a:fill>
          <a:solidFill>
            <a:srgbClr val="D1DEEE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font" Target="fonts/Play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BarlowCondensedSemiBold-boldItalic.fntdata"/><Relationship Id="rId61" Type="http://schemas.openxmlformats.org/officeDocument/2006/relationships/font" Target="fonts/BarlowCondensedSemiBold-italic.fntdata"/><Relationship Id="rId20" Type="http://schemas.openxmlformats.org/officeDocument/2006/relationships/slide" Target="slides/slide10.xml"/><Relationship Id="rId64" Type="http://schemas.openxmlformats.org/officeDocument/2006/relationships/font" Target="fonts/BarlowCondensed-bold.fntdata"/><Relationship Id="rId63" Type="http://schemas.openxmlformats.org/officeDocument/2006/relationships/font" Target="fonts/BarlowCondensed-regular.fntdata"/><Relationship Id="rId22" Type="http://schemas.openxmlformats.org/officeDocument/2006/relationships/slide" Target="slides/slide12.xml"/><Relationship Id="rId66" Type="http://schemas.openxmlformats.org/officeDocument/2006/relationships/font" Target="fonts/BarlowCondensed-boldItalic.fntdata"/><Relationship Id="rId21" Type="http://schemas.openxmlformats.org/officeDocument/2006/relationships/slide" Target="slides/slide11.xml"/><Relationship Id="rId65" Type="http://schemas.openxmlformats.org/officeDocument/2006/relationships/font" Target="fonts/BarlowCondensed-italic.fntdata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67" Type="http://customschemas.google.com/relationships/presentationmetadata" Target="metadata"/><Relationship Id="rId60" Type="http://schemas.openxmlformats.org/officeDocument/2006/relationships/font" Target="fonts/BarlowCondensedSemiBold-bold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Raleway-regular.fntdata"/><Relationship Id="rId50" Type="http://schemas.openxmlformats.org/officeDocument/2006/relationships/font" Target="fonts/Play-bold.fntdata"/><Relationship Id="rId53" Type="http://schemas.openxmlformats.org/officeDocument/2006/relationships/font" Target="fonts/Raleway-italic.fntdata"/><Relationship Id="rId52" Type="http://schemas.openxmlformats.org/officeDocument/2006/relationships/font" Target="fonts/Raleway-bold.fntdata"/><Relationship Id="rId11" Type="http://schemas.openxmlformats.org/officeDocument/2006/relationships/slide" Target="slides/slide1.xml"/><Relationship Id="rId55" Type="http://schemas.openxmlformats.org/officeDocument/2006/relationships/font" Target="fonts/Roboto-regular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Raleway-boldItalic.fntdata"/><Relationship Id="rId13" Type="http://schemas.openxmlformats.org/officeDocument/2006/relationships/slide" Target="slides/slide3.xml"/><Relationship Id="rId57" Type="http://schemas.openxmlformats.org/officeDocument/2006/relationships/font" Target="fonts/Roboto-italic.fntdata"/><Relationship Id="rId12" Type="http://schemas.openxmlformats.org/officeDocument/2006/relationships/slide" Target="slides/slide2.xml"/><Relationship Id="rId56" Type="http://schemas.openxmlformats.org/officeDocument/2006/relationships/font" Target="fonts/Roboto-bold.fntdata"/><Relationship Id="rId15" Type="http://schemas.openxmlformats.org/officeDocument/2006/relationships/slide" Target="slides/slide5.xml"/><Relationship Id="rId59" Type="http://schemas.openxmlformats.org/officeDocument/2006/relationships/font" Target="fonts/BarlowCondensedSemiBold-regular.fntdata"/><Relationship Id="rId14" Type="http://schemas.openxmlformats.org/officeDocument/2006/relationships/slide" Target="slides/slide4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8" name="Google Shape;28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/>
              <a:t>CONTENIDO: DIAGRAMACIÓN DE DIAPOSITIVA LIBRE. CAMBIAR EL NOMBRE DE LA INSTITUCIÓN</a:t>
            </a:r>
            <a:endParaRPr/>
          </a:p>
        </p:txBody>
      </p:sp>
      <p:sp>
        <p:nvSpPr>
          <p:cNvPr id="628" name="Google Shape;62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651" name="Google Shape;65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/>
              <a:t>CONTENIDO: DIAGRAMACIÓN DE DIAPOSITIVA LIBRE. CAMBIAR EL NOMBRE DE LA INSTITUCIÓN</a:t>
            </a:r>
            <a:endParaRPr/>
          </a:p>
        </p:txBody>
      </p:sp>
      <p:sp>
        <p:nvSpPr>
          <p:cNvPr id="674" name="Google Shape;67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720" name="Google Shape;72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742" name="Google Shape;74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68" name="Google Shape;76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9" name="Google Shape;29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1" name="Google Shape;83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4" name="Google Shape;88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3" name="Google Shape;90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7" name="Google Shape;92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347" name="Google Shape;34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398" name="Google Shape;39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455" name="Google Shape;4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474" name="Google Shape;47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510" name="Google Shape;51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CONTENIDO: DIAGRAMACIÓN DE DIAPOSITIVA LIBRE</a:t>
            </a:r>
            <a:endParaRPr/>
          </a:p>
        </p:txBody>
      </p:sp>
      <p:sp>
        <p:nvSpPr>
          <p:cNvPr id="552" name="Google Shape;55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" name="Google Shape;88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7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1" name="Google Shape;101;p7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7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7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9" name="Google Shape;119;p7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0" name="Google Shape;120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7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7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7" name="Google Shape;127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7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6" name="Google Shape;2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7" name="Google Shape;2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1" name="Google Shape;15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7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7" name="Google Shape;157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7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7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8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0" name="Google Shape;170;p8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8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8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8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3" name="Google Shape;183;p8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4" name="Google Shape;184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8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8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1" name="Google Shape;19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6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6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5" name="Google Shape;35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6" name="Google Shape;36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dk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9" name="Google Shape;219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31" name="Google Shape;231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5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5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4" name="Google Shape;244;p5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5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6" name="Google Shape;246;p5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5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62" name="Google Shape;262;p5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63" name="Google Shape;263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5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5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0" name="Google Shape;270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9" name="Google Shape;39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0" name="Google Shape;40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6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6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4" name="Google Shape;44;p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5" name="Google Shape;4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6" name="Google Shape;4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7" name="Google Shape;4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3" name="Google Shape;53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4" name="Google Shape;54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9" name="Google Shape;59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0" name="Google Shape;60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5" name="Google Shape;65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6" name="Google Shape;66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" name="Google Shape;76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7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3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2" name="Google Shape;212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16.png"/><Relationship Id="rId5" Type="http://schemas.openxmlformats.org/officeDocument/2006/relationships/image" Target="../media/image2.jpg"/><Relationship Id="rId6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Relationship Id="rId4" Type="http://schemas.openxmlformats.org/officeDocument/2006/relationships/image" Target="../media/image3.png"/><Relationship Id="rId5" Type="http://schemas.openxmlformats.org/officeDocument/2006/relationships/image" Target="../media/image49.jpg"/><Relationship Id="rId6" Type="http://schemas.openxmlformats.org/officeDocument/2006/relationships/image" Target="../media/image67.jpg"/><Relationship Id="rId7" Type="http://schemas.openxmlformats.org/officeDocument/2006/relationships/image" Target="../media/image48.jpg"/><Relationship Id="rId8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7.png"/><Relationship Id="rId5" Type="http://schemas.openxmlformats.org/officeDocument/2006/relationships/image" Target="../media/image60.jpg"/><Relationship Id="rId6" Type="http://schemas.openxmlformats.org/officeDocument/2006/relationships/image" Target="../media/image64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png"/><Relationship Id="rId10" Type="http://schemas.openxmlformats.org/officeDocument/2006/relationships/image" Target="../media/image50.png"/><Relationship Id="rId13" Type="http://schemas.openxmlformats.org/officeDocument/2006/relationships/image" Target="../media/image91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55.jpg"/><Relationship Id="rId9" Type="http://schemas.openxmlformats.org/officeDocument/2006/relationships/image" Target="../media/image79.png"/><Relationship Id="rId15" Type="http://schemas.openxmlformats.org/officeDocument/2006/relationships/image" Target="../media/image65.png"/><Relationship Id="rId14" Type="http://schemas.openxmlformats.org/officeDocument/2006/relationships/image" Target="../media/image61.png"/><Relationship Id="rId17" Type="http://schemas.openxmlformats.org/officeDocument/2006/relationships/image" Target="../media/image86.png"/><Relationship Id="rId16" Type="http://schemas.openxmlformats.org/officeDocument/2006/relationships/image" Target="../media/image63.png"/><Relationship Id="rId5" Type="http://schemas.openxmlformats.org/officeDocument/2006/relationships/image" Target="../media/image53.png"/><Relationship Id="rId19" Type="http://schemas.openxmlformats.org/officeDocument/2006/relationships/image" Target="../media/image73.png"/><Relationship Id="rId6" Type="http://schemas.openxmlformats.org/officeDocument/2006/relationships/image" Target="../media/image59.png"/><Relationship Id="rId18" Type="http://schemas.openxmlformats.org/officeDocument/2006/relationships/image" Target="../media/image69.png"/><Relationship Id="rId7" Type="http://schemas.openxmlformats.org/officeDocument/2006/relationships/image" Target="../media/image62.png"/><Relationship Id="rId8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jpg"/><Relationship Id="rId4" Type="http://schemas.openxmlformats.org/officeDocument/2006/relationships/image" Target="../media/image3.png"/><Relationship Id="rId5" Type="http://schemas.openxmlformats.org/officeDocument/2006/relationships/image" Target="../media/image7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5" Type="http://schemas.openxmlformats.org/officeDocument/2006/relationships/image" Target="../media/image77.png"/><Relationship Id="rId6" Type="http://schemas.openxmlformats.org/officeDocument/2006/relationships/image" Target="../media/image75.png"/><Relationship Id="rId7" Type="http://schemas.openxmlformats.org/officeDocument/2006/relationships/image" Target="../media/image84.png"/><Relationship Id="rId8" Type="http://schemas.openxmlformats.org/officeDocument/2006/relationships/image" Target="../media/image6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8.png"/><Relationship Id="rId4" Type="http://schemas.openxmlformats.org/officeDocument/2006/relationships/image" Target="../media/image74.jpg"/><Relationship Id="rId5" Type="http://schemas.openxmlformats.org/officeDocument/2006/relationships/image" Target="../media/image68.png"/><Relationship Id="rId6" Type="http://schemas.openxmlformats.org/officeDocument/2006/relationships/image" Target="../media/image72.png"/><Relationship Id="rId7" Type="http://schemas.openxmlformats.org/officeDocument/2006/relationships/image" Target="../media/image8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5.png"/><Relationship Id="rId4" Type="http://schemas.openxmlformats.org/officeDocument/2006/relationships/image" Target="../media/image83.png"/><Relationship Id="rId5" Type="http://schemas.openxmlformats.org/officeDocument/2006/relationships/image" Target="../media/image96.png"/><Relationship Id="rId6" Type="http://schemas.openxmlformats.org/officeDocument/2006/relationships/image" Target="../media/image8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9.png"/><Relationship Id="rId4" Type="http://schemas.openxmlformats.org/officeDocument/2006/relationships/image" Target="../media/image108.png"/><Relationship Id="rId5" Type="http://schemas.openxmlformats.org/officeDocument/2006/relationships/image" Target="../media/image106.png"/><Relationship Id="rId6" Type="http://schemas.openxmlformats.org/officeDocument/2006/relationships/image" Target="../media/image8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93.png"/><Relationship Id="rId6" Type="http://schemas.openxmlformats.org/officeDocument/2006/relationships/image" Target="../media/image9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jpg"/><Relationship Id="rId4" Type="http://schemas.openxmlformats.org/officeDocument/2006/relationships/image" Target="../media/image85.png"/><Relationship Id="rId5" Type="http://schemas.openxmlformats.org/officeDocument/2006/relationships/image" Target="../media/image72.png"/><Relationship Id="rId6" Type="http://schemas.openxmlformats.org/officeDocument/2006/relationships/image" Target="../media/image78.png"/><Relationship Id="rId7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11" Type="http://schemas.openxmlformats.org/officeDocument/2006/relationships/image" Target="../media/image1.png"/><Relationship Id="rId10" Type="http://schemas.openxmlformats.org/officeDocument/2006/relationships/image" Target="../media/image7.png"/><Relationship Id="rId9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0" Type="http://schemas.openxmlformats.org/officeDocument/2006/relationships/image" Target="../media/image30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5" Type="http://schemas.openxmlformats.org/officeDocument/2006/relationships/image" Target="../media/image27.jpg"/><Relationship Id="rId6" Type="http://schemas.openxmlformats.org/officeDocument/2006/relationships/image" Target="../media/image51.jpg"/><Relationship Id="rId7" Type="http://schemas.openxmlformats.org/officeDocument/2006/relationships/image" Target="../media/image35.jpg"/><Relationship Id="rId8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5.jp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"/>
          <p:cNvSpPr/>
          <p:nvPr/>
        </p:nvSpPr>
        <p:spPr>
          <a:xfrm>
            <a:off x="9573" y="-20581"/>
            <a:ext cx="12192000" cy="6858000"/>
          </a:xfrm>
          <a:prstGeom prst="rect">
            <a:avLst/>
          </a:prstGeom>
          <a:gradFill>
            <a:gsLst>
              <a:gs pos="0">
                <a:srgbClr val="704E9B"/>
              </a:gs>
              <a:gs pos="47000">
                <a:srgbClr val="31185E"/>
              </a:gs>
              <a:gs pos="100000">
                <a:srgbClr val="31185E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"/>
          <p:cNvSpPr txBox="1"/>
          <p:nvPr/>
        </p:nvSpPr>
        <p:spPr>
          <a:xfrm>
            <a:off x="4807536" y="2121130"/>
            <a:ext cx="6993700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Participación ciudadana en los procesos de evaluación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5662" y="5903345"/>
            <a:ext cx="2432910" cy="6356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"/>
          <p:cNvSpPr txBox="1"/>
          <p:nvPr/>
        </p:nvSpPr>
        <p:spPr>
          <a:xfrm>
            <a:off x="7413871" y="5903345"/>
            <a:ext cx="23182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FFFFFF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Secretaría Nacional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FFFFFF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de Planificación</a:t>
            </a:r>
            <a:endParaRPr b="0" i="0" sz="2400" u="none" cap="none" strike="noStrike">
              <a:solidFill>
                <a:srgbClr val="FFFFFF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294" name="Google Shape;294;p1"/>
          <p:cNvSpPr/>
          <p:nvPr/>
        </p:nvSpPr>
        <p:spPr>
          <a:xfrm>
            <a:off x="-1487698" y="4076410"/>
            <a:ext cx="6432130" cy="6913986"/>
          </a:xfrm>
          <a:custGeom>
            <a:rect b="b" l="l" r="r" t="t"/>
            <a:pathLst>
              <a:path extrusionOk="0" h="7973" w="7419">
                <a:moveTo>
                  <a:pt x="1058" y="6013"/>
                </a:moveTo>
                <a:lnTo>
                  <a:pt x="2723" y="2221"/>
                </a:lnTo>
                <a:cubicBezTo>
                  <a:pt x="3029" y="1611"/>
                  <a:pt x="3959" y="197"/>
                  <a:pt x="6003" y="197"/>
                </a:cubicBezTo>
                <a:cubicBezTo>
                  <a:pt x="6108" y="197"/>
                  <a:pt x="6217" y="202"/>
                  <a:pt x="6346" y="213"/>
                </a:cubicBezTo>
                <a:lnTo>
                  <a:pt x="6370" y="215"/>
                </a:lnTo>
                <a:cubicBezTo>
                  <a:pt x="6384" y="216"/>
                  <a:pt x="6398" y="217"/>
                  <a:pt x="6413" y="218"/>
                </a:cubicBezTo>
                <a:cubicBezTo>
                  <a:pt x="6520" y="229"/>
                  <a:pt x="6623" y="243"/>
                  <a:pt x="6721" y="261"/>
                </a:cubicBezTo>
                <a:cubicBezTo>
                  <a:pt x="6732" y="263"/>
                  <a:pt x="6743" y="265"/>
                  <a:pt x="6755" y="268"/>
                </a:cubicBezTo>
                <a:lnTo>
                  <a:pt x="6775" y="272"/>
                </a:lnTo>
                <a:cubicBezTo>
                  <a:pt x="6871" y="291"/>
                  <a:pt x="6962" y="312"/>
                  <a:pt x="7045" y="335"/>
                </a:cubicBezTo>
                <a:cubicBezTo>
                  <a:pt x="7051" y="337"/>
                  <a:pt x="7057" y="338"/>
                  <a:pt x="7063" y="340"/>
                </a:cubicBezTo>
                <a:cubicBezTo>
                  <a:pt x="7067" y="341"/>
                  <a:pt x="7071" y="342"/>
                  <a:pt x="7075" y="343"/>
                </a:cubicBezTo>
                <a:lnTo>
                  <a:pt x="7076" y="343"/>
                </a:lnTo>
                <a:cubicBezTo>
                  <a:pt x="7103" y="351"/>
                  <a:pt x="7128" y="359"/>
                  <a:pt x="7154" y="368"/>
                </a:cubicBezTo>
                <a:lnTo>
                  <a:pt x="3897" y="7973"/>
                </a:lnTo>
                <a:lnTo>
                  <a:pt x="4111" y="7973"/>
                </a:lnTo>
                <a:lnTo>
                  <a:pt x="7419" y="252"/>
                </a:lnTo>
                <a:lnTo>
                  <a:pt x="7288" y="206"/>
                </a:lnTo>
                <a:cubicBezTo>
                  <a:pt x="7238" y="188"/>
                  <a:pt x="7186" y="170"/>
                  <a:pt x="7131" y="154"/>
                </a:cubicBezTo>
                <a:cubicBezTo>
                  <a:pt x="7124" y="152"/>
                  <a:pt x="7117" y="150"/>
                  <a:pt x="7110" y="148"/>
                </a:cubicBezTo>
                <a:cubicBezTo>
                  <a:pt x="7107" y="147"/>
                  <a:pt x="7103" y="147"/>
                  <a:pt x="7099" y="145"/>
                </a:cubicBezTo>
                <a:cubicBezTo>
                  <a:pt x="7011" y="121"/>
                  <a:pt x="6914" y="98"/>
                  <a:pt x="6813" y="78"/>
                </a:cubicBezTo>
                <a:lnTo>
                  <a:pt x="6795" y="75"/>
                </a:lnTo>
                <a:cubicBezTo>
                  <a:pt x="6782" y="72"/>
                  <a:pt x="6769" y="69"/>
                  <a:pt x="6756" y="67"/>
                </a:cubicBezTo>
                <a:cubicBezTo>
                  <a:pt x="6653" y="48"/>
                  <a:pt x="6544" y="33"/>
                  <a:pt x="6433" y="22"/>
                </a:cubicBezTo>
                <a:cubicBezTo>
                  <a:pt x="6417" y="21"/>
                  <a:pt x="6401" y="19"/>
                  <a:pt x="6385" y="18"/>
                </a:cubicBezTo>
                <a:lnTo>
                  <a:pt x="6363" y="16"/>
                </a:lnTo>
                <a:cubicBezTo>
                  <a:pt x="6228" y="5"/>
                  <a:pt x="6113" y="0"/>
                  <a:pt x="6003" y="0"/>
                </a:cubicBezTo>
                <a:cubicBezTo>
                  <a:pt x="3846" y="0"/>
                  <a:pt x="2866" y="1493"/>
                  <a:pt x="2545" y="2135"/>
                </a:cubicBezTo>
                <a:lnTo>
                  <a:pt x="2544" y="2137"/>
                </a:lnTo>
                <a:lnTo>
                  <a:pt x="877" y="5934"/>
                </a:lnTo>
                <a:lnTo>
                  <a:pt x="0" y="7973"/>
                </a:lnTo>
                <a:lnTo>
                  <a:pt x="214" y="7973"/>
                </a:lnTo>
                <a:lnTo>
                  <a:pt x="1058" y="60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"/>
          <p:cNvPicPr preferRelativeResize="0"/>
          <p:nvPr/>
        </p:nvPicPr>
        <p:blipFill rotWithShape="1">
          <a:blip r:embed="rId5">
            <a:alphaModFix/>
          </a:blip>
          <a:srcRect b="7368" l="16870" r="-13442" t="184"/>
          <a:stretch/>
        </p:blipFill>
        <p:spPr>
          <a:xfrm>
            <a:off x="-208544" y="-1539575"/>
            <a:ext cx="5234197" cy="6339963"/>
          </a:xfrm>
          <a:custGeom>
            <a:rect b="b" l="l" r="r" t="t"/>
            <a:pathLst>
              <a:path extrusionOk="0" h="6339963" w="4800777">
                <a:moveTo>
                  <a:pt x="2030897" y="0"/>
                </a:moveTo>
                <a:lnTo>
                  <a:pt x="4800777" y="0"/>
                </a:lnTo>
                <a:lnTo>
                  <a:pt x="3391005" y="4353147"/>
                </a:lnTo>
                <a:cubicBezTo>
                  <a:pt x="3345978" y="4462971"/>
                  <a:pt x="3298252" y="4566206"/>
                  <a:pt x="3249309" y="4661919"/>
                </a:cubicBezTo>
                <a:lnTo>
                  <a:pt x="3247209" y="4665419"/>
                </a:lnTo>
                <a:cubicBezTo>
                  <a:pt x="2977404" y="5252627"/>
                  <a:pt x="2315023" y="6251251"/>
                  <a:pt x="910458" y="6334665"/>
                </a:cubicBezTo>
                <a:cubicBezTo>
                  <a:pt x="592284" y="6353560"/>
                  <a:pt x="286498" y="6321941"/>
                  <a:pt x="0" y="6239399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398" l="-14659" r="14658" t="46410"/>
            </a:stretch>
          </a:blip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"/>
          <p:cNvSpPr/>
          <p:nvPr/>
        </p:nvSpPr>
        <p:spPr>
          <a:xfrm flipH="1">
            <a:off x="0" y="1507617"/>
            <a:ext cx="14516100" cy="3383388"/>
          </a:xfrm>
          <a:custGeom>
            <a:rect b="b" l="l" r="r" t="t"/>
            <a:pathLst>
              <a:path extrusionOk="0" h="2414484" w="5979244">
                <a:moveTo>
                  <a:pt x="914400" y="0"/>
                </a:moveTo>
                <a:lnTo>
                  <a:pt x="5979244" y="0"/>
                </a:lnTo>
                <a:lnTo>
                  <a:pt x="5979244" y="2404959"/>
                </a:lnTo>
                <a:lnTo>
                  <a:pt x="0" y="2414484"/>
                </a:lnTo>
                <a:lnTo>
                  <a:pt x="914400" y="0"/>
                </a:lnTo>
                <a:close/>
              </a:path>
            </a:pathLst>
          </a:custGeom>
          <a:gradFill>
            <a:gsLst>
              <a:gs pos="0">
                <a:srgbClr val="6B55A3"/>
              </a:gs>
              <a:gs pos="6000">
                <a:srgbClr val="6B55A3"/>
              </a:gs>
              <a:gs pos="77000">
                <a:srgbClr val="2C1C68"/>
              </a:gs>
              <a:gs pos="100000">
                <a:srgbClr val="2C1C6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0"/>
          <p:cNvSpPr txBox="1"/>
          <p:nvPr/>
        </p:nvSpPr>
        <p:spPr>
          <a:xfrm>
            <a:off x="4845721" y="2474893"/>
            <a:ext cx="708222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Aportes a la evaluación del PND 2021-2025 y construcción del PND 2024 - 2025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0"/>
          <p:cNvSpPr/>
          <p:nvPr/>
        </p:nvSpPr>
        <p:spPr>
          <a:xfrm>
            <a:off x="8496886" y="0"/>
            <a:ext cx="3695114" cy="685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0"/>
          <p:cNvPicPr preferRelativeResize="0"/>
          <p:nvPr/>
        </p:nvPicPr>
        <p:blipFill rotWithShape="1">
          <a:blip r:embed="rId4">
            <a:alphaModFix/>
          </a:blip>
          <a:srcRect b="-1" l="48178" r="0" t="179"/>
          <a:stretch/>
        </p:blipFill>
        <p:spPr>
          <a:xfrm flipH="1">
            <a:off x="-1268677" y="-279104"/>
            <a:ext cx="6114398" cy="7416208"/>
          </a:xfrm>
          <a:prstGeom prst="snip2DiagRect">
            <a:avLst>
              <a:gd fmla="val 23054" name="adj1"/>
              <a:gd fmla="val 16667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1"/>
          <p:cNvGrpSpPr/>
          <p:nvPr/>
        </p:nvGrpSpPr>
        <p:grpSpPr>
          <a:xfrm flipH="1">
            <a:off x="-5409" y="-107949"/>
            <a:ext cx="4176683" cy="7073898"/>
            <a:chOff x="8003550" y="3807072"/>
            <a:chExt cx="4188450" cy="3050927"/>
          </a:xfrm>
        </p:grpSpPr>
        <p:sp>
          <p:nvSpPr>
            <p:cNvPr id="631" name="Google Shape;631;p11"/>
            <p:cNvSpPr/>
            <p:nvPr/>
          </p:nvSpPr>
          <p:spPr>
            <a:xfrm rot="-5400000">
              <a:off x="8572312" y="3238311"/>
              <a:ext cx="3050927" cy="4188450"/>
            </a:xfrm>
            <a:custGeom>
              <a:rect b="b" l="l" r="r" t="t"/>
              <a:pathLst>
                <a:path extrusionOk="0" h="4188450" w="3050927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1"/>
            <p:cNvSpPr/>
            <p:nvPr/>
          </p:nvSpPr>
          <p:spPr>
            <a:xfrm rot="-5400000">
              <a:off x="9682270" y="4348269"/>
              <a:ext cx="3050926" cy="1968535"/>
            </a:xfrm>
            <a:custGeom>
              <a:rect b="b" l="l" r="r" t="t"/>
              <a:pathLst>
                <a:path extrusionOk="0" h="1968535" w="3050926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33" name="Google Shape;633;p11"/>
          <p:cNvCxnSpPr/>
          <p:nvPr/>
        </p:nvCxnSpPr>
        <p:spPr>
          <a:xfrm>
            <a:off x="10633" y="650968"/>
            <a:ext cx="8155172" cy="0"/>
          </a:xfrm>
          <a:prstGeom prst="straightConnector1">
            <a:avLst/>
          </a:prstGeom>
          <a:noFill/>
          <a:ln cap="flat" cmpd="sng" w="381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4" name="Google Shape;634;p11"/>
          <p:cNvSpPr txBox="1"/>
          <p:nvPr/>
        </p:nvSpPr>
        <p:spPr>
          <a:xfrm>
            <a:off x="292100" y="6472982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1"/>
          <p:cNvSpPr txBox="1"/>
          <p:nvPr/>
        </p:nvSpPr>
        <p:spPr>
          <a:xfrm>
            <a:off x="1336360" y="138804"/>
            <a:ext cx="831760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8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Ámbitos en los que se involucraron asambleístas ciudadanos</a:t>
            </a:r>
            <a:endParaRPr/>
          </a:p>
        </p:txBody>
      </p:sp>
      <p:sp>
        <p:nvSpPr>
          <p:cNvPr id="636" name="Google Shape;636;p11"/>
          <p:cNvSpPr/>
          <p:nvPr/>
        </p:nvSpPr>
        <p:spPr>
          <a:xfrm>
            <a:off x="3641256" y="1420898"/>
            <a:ext cx="1728447" cy="1787542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lt1"/>
          </a:solidFill>
          <a:ln cap="flat" cmpd="sng" w="762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ES" sz="15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Receptar aportes al proceso de cierre del PND y ETN 2021 - 2025</a:t>
            </a:r>
            <a:endParaRPr b="1" i="0" sz="1500" u="none" cap="none" strike="noStrike">
              <a:solidFill>
                <a:srgbClr val="61418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37" name="Google Shape;637;p11"/>
          <p:cNvSpPr/>
          <p:nvPr/>
        </p:nvSpPr>
        <p:spPr>
          <a:xfrm>
            <a:off x="5456911" y="1648622"/>
            <a:ext cx="1145182" cy="1145182"/>
          </a:xfrm>
          <a:custGeom>
            <a:rect b="b" l="l" r="r" t="t"/>
            <a:pathLst>
              <a:path extrusionOk="0" h="1145182" w="1145182">
                <a:moveTo>
                  <a:pt x="151794" y="437918"/>
                </a:moveTo>
                <a:lnTo>
                  <a:pt x="437918" y="437918"/>
                </a:lnTo>
                <a:lnTo>
                  <a:pt x="437918" y="151794"/>
                </a:lnTo>
                <a:lnTo>
                  <a:pt x="707264" y="151794"/>
                </a:lnTo>
                <a:lnTo>
                  <a:pt x="707264" y="437918"/>
                </a:lnTo>
                <a:lnTo>
                  <a:pt x="993388" y="437918"/>
                </a:lnTo>
                <a:lnTo>
                  <a:pt x="993388" y="707264"/>
                </a:lnTo>
                <a:lnTo>
                  <a:pt x="707264" y="707264"/>
                </a:lnTo>
                <a:lnTo>
                  <a:pt x="707264" y="993388"/>
                </a:lnTo>
                <a:lnTo>
                  <a:pt x="437918" y="993388"/>
                </a:lnTo>
                <a:lnTo>
                  <a:pt x="437918" y="707264"/>
                </a:lnTo>
                <a:lnTo>
                  <a:pt x="151794" y="707264"/>
                </a:lnTo>
                <a:lnTo>
                  <a:pt x="151794" y="437918"/>
                </a:lnTo>
                <a:close/>
              </a:path>
            </a:pathLst>
          </a:custGeom>
          <a:solidFill>
            <a:srgbClr val="B7CCE5"/>
          </a:solidFill>
          <a:ln>
            <a:noFill/>
          </a:ln>
        </p:spPr>
        <p:txBody>
          <a:bodyPr anchorCtr="0" anchor="ctr" bIns="437900" lIns="151775" spcFirstLastPara="1" rIns="151775" wrap="square" tIns="437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1"/>
          <p:cNvSpPr/>
          <p:nvPr/>
        </p:nvSpPr>
        <p:spPr>
          <a:xfrm>
            <a:off x="6944179" y="1420898"/>
            <a:ext cx="1728447" cy="1787542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lt1"/>
          </a:solidFill>
          <a:ln cap="flat" cmpd="sng" w="762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ES" sz="15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Levantar aportes para la construcción del PND y ETN 2024-2025</a:t>
            </a:r>
            <a:endParaRPr b="1" i="0" sz="1500" u="none" cap="none" strike="noStrike">
              <a:solidFill>
                <a:srgbClr val="61418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639" name="Google Shape;639;p11"/>
          <p:cNvPicPr preferRelativeResize="0"/>
          <p:nvPr/>
        </p:nvPicPr>
        <p:blipFill rotWithShape="1">
          <a:blip r:embed="rId3">
            <a:alphaModFix/>
          </a:blip>
          <a:srcRect b="13779" l="8187" r="4993" t="0"/>
          <a:stretch/>
        </p:blipFill>
        <p:spPr>
          <a:xfrm>
            <a:off x="9695032" y="1195205"/>
            <a:ext cx="1728447" cy="2171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1"/>
          <p:cNvSpPr/>
          <p:nvPr/>
        </p:nvSpPr>
        <p:spPr>
          <a:xfrm>
            <a:off x="9006475" y="1906825"/>
            <a:ext cx="625838" cy="6287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C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1"/>
          <p:cNvSpPr/>
          <p:nvPr/>
        </p:nvSpPr>
        <p:spPr>
          <a:xfrm>
            <a:off x="128329" y="39476"/>
            <a:ext cx="1087593" cy="1155729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rgbClr val="61418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2225" y="3791458"/>
            <a:ext cx="3860311" cy="2171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1"/>
          <p:cNvSpPr/>
          <p:nvPr/>
        </p:nvSpPr>
        <p:spPr>
          <a:xfrm flipH="1">
            <a:off x="2606147" y="2012421"/>
            <a:ext cx="701260" cy="62877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CC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9046" y="3814372"/>
            <a:ext cx="3509996" cy="21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4394" y="1468973"/>
            <a:ext cx="1458679" cy="206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8">
            <a:alphaModFix/>
          </a:blip>
          <a:srcRect b="14286" l="-1" r="1424" t="0"/>
          <a:stretch/>
        </p:blipFill>
        <p:spPr>
          <a:xfrm>
            <a:off x="371670" y="383337"/>
            <a:ext cx="512724" cy="55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" name="Google Shape;654;p12"/>
          <p:cNvGrpSpPr/>
          <p:nvPr/>
        </p:nvGrpSpPr>
        <p:grpSpPr>
          <a:xfrm flipH="1">
            <a:off x="-5409" y="-107949"/>
            <a:ext cx="4176683" cy="7073898"/>
            <a:chOff x="8003550" y="3807072"/>
            <a:chExt cx="4188450" cy="3050927"/>
          </a:xfrm>
        </p:grpSpPr>
        <p:sp>
          <p:nvSpPr>
            <p:cNvPr id="655" name="Google Shape;655;p12"/>
            <p:cNvSpPr/>
            <p:nvPr/>
          </p:nvSpPr>
          <p:spPr>
            <a:xfrm rot="-5400000">
              <a:off x="8572312" y="3238311"/>
              <a:ext cx="3050927" cy="4188450"/>
            </a:xfrm>
            <a:custGeom>
              <a:rect b="b" l="l" r="r" t="t"/>
              <a:pathLst>
                <a:path extrusionOk="0" h="4188450" w="3050927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2"/>
            <p:cNvSpPr/>
            <p:nvPr/>
          </p:nvSpPr>
          <p:spPr>
            <a:xfrm rot="-5400000">
              <a:off x="9682270" y="4348269"/>
              <a:ext cx="3050926" cy="1968535"/>
            </a:xfrm>
            <a:custGeom>
              <a:rect b="b" l="l" r="r" t="t"/>
              <a:pathLst>
                <a:path extrusionOk="0" h="1968535" w="3050926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7" name="Google Shape;657;p12"/>
          <p:cNvSpPr txBox="1"/>
          <p:nvPr/>
        </p:nvSpPr>
        <p:spPr>
          <a:xfrm>
            <a:off x="1175940" y="138804"/>
            <a:ext cx="831760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8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Aportes a la evaluación del PND 2021 – 2025</a:t>
            </a:r>
            <a:endParaRPr/>
          </a:p>
        </p:txBody>
      </p:sp>
      <p:sp>
        <p:nvSpPr>
          <p:cNvPr id="658" name="Google Shape;658;p12"/>
          <p:cNvSpPr/>
          <p:nvPr/>
        </p:nvSpPr>
        <p:spPr>
          <a:xfrm>
            <a:off x="128329" y="39476"/>
            <a:ext cx="1087593" cy="1155729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rgbClr val="61418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9" name="Google Shape;659;p12"/>
          <p:cNvCxnSpPr/>
          <p:nvPr/>
        </p:nvCxnSpPr>
        <p:spPr>
          <a:xfrm>
            <a:off x="10633" y="650968"/>
            <a:ext cx="8155172" cy="0"/>
          </a:xfrm>
          <a:prstGeom prst="straightConnector1">
            <a:avLst/>
          </a:prstGeom>
          <a:noFill/>
          <a:ln cap="flat" cmpd="sng" w="381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0" name="Google Shape;660;p12"/>
          <p:cNvPicPr preferRelativeResize="0"/>
          <p:nvPr/>
        </p:nvPicPr>
        <p:blipFill rotWithShape="1">
          <a:blip r:embed="rId4">
            <a:alphaModFix/>
          </a:blip>
          <a:srcRect b="21473" l="0" r="2641" t="0"/>
          <a:stretch/>
        </p:blipFill>
        <p:spPr>
          <a:xfrm>
            <a:off x="246978" y="196487"/>
            <a:ext cx="850293" cy="841706"/>
          </a:xfrm>
          <a:prstGeom prst="ellipse">
            <a:avLst/>
          </a:prstGeom>
          <a:noFill/>
          <a:ln>
            <a:noFill/>
          </a:ln>
        </p:spPr>
      </p:pic>
      <p:sp>
        <p:nvSpPr>
          <p:cNvPr id="661" name="Google Shape;661;p12"/>
          <p:cNvSpPr txBox="1"/>
          <p:nvPr/>
        </p:nvSpPr>
        <p:spPr>
          <a:xfrm>
            <a:off x="292100" y="6472982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1688" y="830884"/>
            <a:ext cx="4007398" cy="267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18" y="3686280"/>
            <a:ext cx="4410062" cy="276731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2"/>
          <p:cNvSpPr/>
          <p:nvPr/>
        </p:nvSpPr>
        <p:spPr>
          <a:xfrm>
            <a:off x="6589712" y="1910565"/>
            <a:ext cx="791137" cy="61148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7769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6589712" y="3348525"/>
            <a:ext cx="791137" cy="61148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2"/>
          <p:cNvSpPr txBox="1"/>
          <p:nvPr/>
        </p:nvSpPr>
        <p:spPr>
          <a:xfrm>
            <a:off x="7366897" y="1826971"/>
            <a:ext cx="3780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Reunión ampliada con el pleno de la ACPIBV para presentación de resultados.</a:t>
            </a:r>
            <a:endParaRPr b="0" i="0" sz="200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67" name="Google Shape;667;p12"/>
          <p:cNvSpPr txBox="1"/>
          <p:nvPr/>
        </p:nvSpPr>
        <p:spPr>
          <a:xfrm>
            <a:off x="7420027" y="3174465"/>
            <a:ext cx="37800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Talleres a nivel nacional con representantes de las 24 provincias del país.</a:t>
            </a:r>
            <a:endParaRPr b="0" i="0" sz="200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6589712" y="4713034"/>
            <a:ext cx="791137" cy="61148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893B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12"/>
          <p:cNvSpPr txBox="1"/>
          <p:nvPr/>
        </p:nvSpPr>
        <p:spPr>
          <a:xfrm>
            <a:off x="7366564" y="4566527"/>
            <a:ext cx="3780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Asambleístas ciudadanos participantes para el proceso de evaluación.</a:t>
            </a:r>
            <a:endParaRPr b="0" i="0" sz="200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7366564" y="947845"/>
            <a:ext cx="3638550" cy="611488"/>
          </a:xfrm>
          <a:prstGeom prst="roundRect">
            <a:avLst>
              <a:gd fmla="val 16667" name="adj"/>
            </a:avLst>
          </a:prstGeom>
          <a:solidFill>
            <a:srgbClr val="50465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-E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2 0 2 4 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p13"/>
          <p:cNvGrpSpPr/>
          <p:nvPr/>
        </p:nvGrpSpPr>
        <p:grpSpPr>
          <a:xfrm flipH="1">
            <a:off x="-5409" y="-107949"/>
            <a:ext cx="4176683" cy="7073898"/>
            <a:chOff x="8003550" y="3807072"/>
            <a:chExt cx="4188450" cy="3050927"/>
          </a:xfrm>
        </p:grpSpPr>
        <p:sp>
          <p:nvSpPr>
            <p:cNvPr id="677" name="Google Shape;677;p13"/>
            <p:cNvSpPr/>
            <p:nvPr/>
          </p:nvSpPr>
          <p:spPr>
            <a:xfrm rot="-5400000">
              <a:off x="8572312" y="3238311"/>
              <a:ext cx="3050927" cy="4188450"/>
            </a:xfrm>
            <a:custGeom>
              <a:rect b="b" l="l" r="r" t="t"/>
              <a:pathLst>
                <a:path extrusionOk="0" h="4188450" w="3050927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 rot="-5400000">
              <a:off x="9682270" y="4348269"/>
              <a:ext cx="3050926" cy="1968535"/>
            </a:xfrm>
            <a:custGeom>
              <a:rect b="b" l="l" r="r" t="t"/>
              <a:pathLst>
                <a:path extrusionOk="0" h="1968535" w="3050926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79" name="Google Shape;679;p13"/>
          <p:cNvCxnSpPr/>
          <p:nvPr/>
        </p:nvCxnSpPr>
        <p:spPr>
          <a:xfrm>
            <a:off x="10633" y="650968"/>
            <a:ext cx="8155172" cy="0"/>
          </a:xfrm>
          <a:prstGeom prst="straightConnector1">
            <a:avLst/>
          </a:prstGeom>
          <a:noFill/>
          <a:ln cap="flat" cmpd="sng" w="381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0" name="Google Shape;680;p13"/>
          <p:cNvSpPr txBox="1"/>
          <p:nvPr/>
        </p:nvSpPr>
        <p:spPr>
          <a:xfrm>
            <a:off x="292100" y="6472982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3"/>
          <p:cNvSpPr txBox="1"/>
          <p:nvPr/>
        </p:nvSpPr>
        <p:spPr>
          <a:xfrm>
            <a:off x="1336360" y="138804"/>
            <a:ext cx="831760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8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Metodología </a:t>
            </a:r>
            <a:endParaRPr/>
          </a:p>
        </p:txBody>
      </p:sp>
      <p:sp>
        <p:nvSpPr>
          <p:cNvPr id="682" name="Google Shape;682;p13"/>
          <p:cNvSpPr/>
          <p:nvPr/>
        </p:nvSpPr>
        <p:spPr>
          <a:xfrm>
            <a:off x="128329" y="39476"/>
            <a:ext cx="1087593" cy="1155729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rgbClr val="61418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3" name="Google Shape;6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65" y="2711765"/>
            <a:ext cx="3919092" cy="3003408"/>
          </a:xfrm>
          <a:prstGeom prst="heptagon">
            <a:avLst>
              <a:gd fmla="val 102572" name="hf"/>
              <a:gd fmla="val 105210" name="vf"/>
            </a:avLst>
          </a:prstGeom>
          <a:noFill/>
          <a:ln>
            <a:noFill/>
          </a:ln>
        </p:spPr>
      </p:pic>
      <p:sp>
        <p:nvSpPr>
          <p:cNvPr id="685" name="Google Shape;685;p13"/>
          <p:cNvSpPr txBox="1"/>
          <p:nvPr/>
        </p:nvSpPr>
        <p:spPr>
          <a:xfrm>
            <a:off x="4058000" y="2419937"/>
            <a:ext cx="1620000" cy="292388"/>
          </a:xfrm>
          <a:prstGeom prst="rect">
            <a:avLst/>
          </a:prstGeom>
          <a:solidFill>
            <a:srgbClr val="504652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Temáticas 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86" name="Google Shape;686;p13"/>
          <p:cNvSpPr txBox="1"/>
          <p:nvPr/>
        </p:nvSpPr>
        <p:spPr>
          <a:xfrm>
            <a:off x="4058000" y="3569919"/>
            <a:ext cx="1620000" cy="292388"/>
          </a:xfrm>
          <a:prstGeom prst="rect">
            <a:avLst/>
          </a:prstGeom>
          <a:solidFill>
            <a:srgbClr val="4F4651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Problemáticas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87" name="Google Shape;687;p13"/>
          <p:cNvSpPr txBox="1"/>
          <p:nvPr/>
        </p:nvSpPr>
        <p:spPr>
          <a:xfrm>
            <a:off x="4058000" y="4507182"/>
            <a:ext cx="1620000" cy="292388"/>
          </a:xfrm>
          <a:prstGeom prst="rect">
            <a:avLst/>
          </a:prstGeom>
          <a:solidFill>
            <a:srgbClr val="4F4651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Acciones 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88" name="Google Shape;688;p13"/>
          <p:cNvSpPr txBox="1"/>
          <p:nvPr/>
        </p:nvSpPr>
        <p:spPr>
          <a:xfrm>
            <a:off x="4074836" y="5449105"/>
            <a:ext cx="1620000" cy="492443"/>
          </a:xfrm>
          <a:prstGeom prst="rect">
            <a:avLst/>
          </a:prstGeom>
          <a:solidFill>
            <a:srgbClr val="4F4651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Mecanismos de coordinación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89" name="Google Shape;689;p13"/>
          <p:cNvSpPr/>
          <p:nvPr/>
        </p:nvSpPr>
        <p:spPr>
          <a:xfrm>
            <a:off x="5723004" y="2491330"/>
            <a:ext cx="437165" cy="3952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7D2D8"/>
          </a:solidFill>
          <a:ln cap="flat" cmpd="sng" w="12700">
            <a:solidFill>
              <a:srgbClr val="77697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13"/>
          <p:cNvSpPr/>
          <p:nvPr/>
        </p:nvSpPr>
        <p:spPr>
          <a:xfrm>
            <a:off x="301588" y="1361726"/>
            <a:ext cx="3193366" cy="901189"/>
          </a:xfrm>
          <a:prstGeom prst="roundRect">
            <a:avLst>
              <a:gd fmla="val 16667" name="adj"/>
            </a:avLst>
          </a:prstGeom>
          <a:solidFill>
            <a:srgbClr val="612A8A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Mesas participativas conformadas por asambleístas ciudadanos que identifican:</a:t>
            </a:r>
            <a:endParaRPr b="0" i="0" sz="1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91" name="Google Shape;691;p13"/>
          <p:cNvSpPr/>
          <p:nvPr/>
        </p:nvSpPr>
        <p:spPr>
          <a:xfrm rot="5400000">
            <a:off x="3971910" y="1245298"/>
            <a:ext cx="637734" cy="1529011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D7D2D8"/>
          </a:solidFill>
          <a:ln cap="flat" cmpd="sng" w="12700">
            <a:solidFill>
              <a:srgbClr val="77697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aphicFrame>
        <p:nvGraphicFramePr>
          <p:cNvPr id="692" name="Google Shape;692;p13"/>
          <p:cNvGraphicFramePr/>
          <p:nvPr/>
        </p:nvGraphicFramePr>
        <p:xfrm>
          <a:off x="6228351" y="8413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{B266376E-5309-4E8B-8C54-13BAC0F32D37}</a:tableStyleId>
              </a:tblPr>
              <a:tblGrid>
                <a:gridCol w="1895125"/>
                <a:gridCol w="850225"/>
                <a:gridCol w="2191600"/>
                <a:gridCol w="818150"/>
              </a:tblGrid>
              <a:tr h="486675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cap="none" strike="noStrike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TEMÁTICAS GENERALES</a:t>
                      </a:r>
                      <a:endParaRPr sz="18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12A8A"/>
                    </a:solidFill>
                  </a:tcPr>
                </a:tc>
                <a:tc hMerge="1"/>
                <a:tc hMerge="1"/>
                <a:tc hMerge="1"/>
              </a:tr>
              <a:tr h="84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Salud integral</a:t>
                      </a:r>
                      <a:endParaRPr sz="1600" u="none" cap="none" strike="noStrike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Empleo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0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Garantía de derechos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Productividad competitividad de los sectores productivos y comercio exterior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9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Seguridad ciudadana y soberanía nacional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Capacidad institucional, ética y transparencia pública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Educación y Cultura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Conectividad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Producción agrícola, acuícola, ganadera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Turismo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Recursos naturales y energía sostenible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rgbClr val="595959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Gestión de riesgos </a:t>
                      </a:r>
                      <a:endParaRPr sz="16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612A8A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12A8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agricultura logo diseño concepto con tractor icono. agricultura logotipo  símbolo modelo 27474544 Vector en Vecteezy" id="693" name="Google Shape;693;p13"/>
          <p:cNvPicPr preferRelativeResize="0"/>
          <p:nvPr/>
        </p:nvPicPr>
        <p:blipFill rotWithShape="1">
          <a:blip r:embed="rId5">
            <a:alphaModFix/>
          </a:blip>
          <a:srcRect b="22287" l="19340" r="19310" t="9665"/>
          <a:stretch/>
        </p:blipFill>
        <p:spPr>
          <a:xfrm>
            <a:off x="8302090" y="4750092"/>
            <a:ext cx="494665" cy="54927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Educación - Iconos gratis de educación" id="694" name="Google Shape;69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2727" y="4110100"/>
            <a:ext cx="453390" cy="45339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5" name="Google Shape;69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87167" y="3356687"/>
            <a:ext cx="524510" cy="5245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6" name="Google Shape;696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01772" y="2440964"/>
            <a:ext cx="495300" cy="49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Ilustración Vectorial De Icono De Glifos De Salud Pública Y Seguridad  Ilustración del Vector - Ilustración de vector, fuego: 225835823" id="697" name="Google Shape;697;p13"/>
          <p:cNvPicPr preferRelativeResize="0"/>
          <p:nvPr/>
        </p:nvPicPr>
        <p:blipFill rotWithShape="1">
          <a:blip r:embed="rId9">
            <a:alphaModFix/>
          </a:blip>
          <a:srcRect b="19107" l="15018" r="15768" t="14363"/>
          <a:stretch/>
        </p:blipFill>
        <p:spPr>
          <a:xfrm>
            <a:off x="8297645" y="1616278"/>
            <a:ext cx="503555" cy="457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98" name="Google Shape;698;p13"/>
          <p:cNvGrpSpPr/>
          <p:nvPr/>
        </p:nvGrpSpPr>
        <p:grpSpPr>
          <a:xfrm>
            <a:off x="8353842" y="5495815"/>
            <a:ext cx="391160" cy="365760"/>
            <a:chOff x="0" y="0"/>
            <a:chExt cx="1483148" cy="1517846"/>
          </a:xfrm>
        </p:grpSpPr>
        <p:sp>
          <p:nvSpPr>
            <p:cNvPr id="699" name="Google Shape;699;p13"/>
            <p:cNvSpPr/>
            <p:nvPr/>
          </p:nvSpPr>
          <p:spPr>
            <a:xfrm>
              <a:off x="0" y="0"/>
              <a:ext cx="1483148" cy="1517846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3477B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0" name="Google Shape;700;p13"/>
            <p:cNvPicPr preferRelativeResize="0"/>
            <p:nvPr/>
          </p:nvPicPr>
          <p:blipFill rotWithShape="1">
            <a:blip r:embed="rId10">
              <a:alphaModFix/>
            </a:blip>
            <a:srcRect b="18921" l="0" r="-542" t="0"/>
            <a:stretch/>
          </p:blipFill>
          <p:spPr>
            <a:xfrm>
              <a:off x="186909" y="199819"/>
              <a:ext cx="1109330" cy="11182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cono de línea para el turismo 3237314 Vector en Vecteezy" id="701" name="Google Shape;701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11306788" y="4772150"/>
            <a:ext cx="487045" cy="46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 de línea de desastre natural 7325516 Vector en Vecteezy" id="702" name="Google Shape;702;p13"/>
          <p:cNvPicPr preferRelativeResize="0"/>
          <p:nvPr/>
        </p:nvPicPr>
        <p:blipFill rotWithShape="1">
          <a:blip r:embed="rId12">
            <a:alphaModFix/>
          </a:blip>
          <a:srcRect b="16366" l="52445" r="-1909" t="16365"/>
          <a:stretch/>
        </p:blipFill>
        <p:spPr>
          <a:xfrm>
            <a:off x="11369335" y="5452952"/>
            <a:ext cx="361950" cy="45148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Conectividad - Iconos gratis de social" id="703" name="Google Shape;703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flipH="1" rot="10800000">
            <a:off x="11306153" y="4149326"/>
            <a:ext cx="488315" cy="48831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Icono industrial Vector de stock por ©Anthonycz 32551875" id="704" name="Google Shape;704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flipH="1">
            <a:off x="11212173" y="2282056"/>
            <a:ext cx="676275" cy="671195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5" name="Google Shape;705;p13"/>
          <p:cNvSpPr/>
          <p:nvPr/>
        </p:nvSpPr>
        <p:spPr>
          <a:xfrm>
            <a:off x="11277578" y="1591244"/>
            <a:ext cx="545465" cy="434975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6" name="Google Shape;706;p13"/>
          <p:cNvGrpSpPr/>
          <p:nvPr/>
        </p:nvGrpSpPr>
        <p:grpSpPr>
          <a:xfrm>
            <a:off x="11331235" y="3366895"/>
            <a:ext cx="438150" cy="448945"/>
            <a:chOff x="0" y="0"/>
            <a:chExt cx="1158650" cy="1272399"/>
          </a:xfrm>
        </p:grpSpPr>
        <p:sp>
          <p:nvSpPr>
            <p:cNvPr id="707" name="Google Shape;707;p13"/>
            <p:cNvSpPr/>
            <p:nvPr/>
          </p:nvSpPr>
          <p:spPr>
            <a:xfrm>
              <a:off x="0" y="0"/>
              <a:ext cx="1158650" cy="1272399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3477B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8" name="Google Shape;708;p13"/>
            <p:cNvPicPr preferRelativeResize="0"/>
            <p:nvPr/>
          </p:nvPicPr>
          <p:blipFill rotWithShape="1">
            <a:blip r:embed="rId15">
              <a:alphaModFix/>
            </a:blip>
            <a:srcRect b="15343" l="-1" r="-6998" t="0"/>
            <a:stretch/>
          </p:blipFill>
          <p:spPr>
            <a:xfrm>
              <a:off x="153255" y="74619"/>
              <a:ext cx="944220" cy="1062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9" name="Google Shape;709;p13"/>
          <p:cNvSpPr txBox="1"/>
          <p:nvPr/>
        </p:nvSpPr>
        <p:spPr>
          <a:xfrm>
            <a:off x="4058000" y="2679670"/>
            <a:ext cx="1620000" cy="738664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Alineadas a los objetivos del PND 2021 - 2025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10" name="Google Shape;710;p13"/>
          <p:cNvSpPr txBox="1"/>
          <p:nvPr/>
        </p:nvSpPr>
        <p:spPr>
          <a:xfrm>
            <a:off x="4058000" y="3847771"/>
            <a:ext cx="1620000" cy="523220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Diagnóstico para el PND 2024 – 2025. 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11" name="Google Shape;711;p13"/>
          <p:cNvSpPr txBox="1"/>
          <p:nvPr/>
        </p:nvSpPr>
        <p:spPr>
          <a:xfrm>
            <a:off x="4058000" y="4798680"/>
            <a:ext cx="1620000" cy="523220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Propuestas de política pública. 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12" name="Google Shape;712;p13"/>
          <p:cNvSpPr txBox="1"/>
          <p:nvPr/>
        </p:nvSpPr>
        <p:spPr>
          <a:xfrm>
            <a:off x="4074042" y="5940523"/>
            <a:ext cx="1620000" cy="738664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Propuestas de articulación interinstitucional.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713" name="Google Shape;713;p13"/>
          <p:cNvPicPr preferRelativeResize="0"/>
          <p:nvPr/>
        </p:nvPicPr>
        <p:blipFill rotWithShape="1">
          <a:blip r:embed="rId16">
            <a:alphaModFix/>
          </a:blip>
          <a:srcRect b="20363" l="0" r="5145" t="0"/>
          <a:stretch/>
        </p:blipFill>
        <p:spPr>
          <a:xfrm>
            <a:off x="307464" y="196519"/>
            <a:ext cx="763024" cy="800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 de línea para el turismo 3237314 Vector en Vecteezy" id="714" name="Google Shape;714;p13"/>
          <p:cNvPicPr preferRelativeResize="0"/>
          <p:nvPr/>
        </p:nvPicPr>
        <p:blipFill rotWithShape="1">
          <a:blip r:embed="rId17">
            <a:alphaModFix/>
          </a:blip>
          <a:srcRect b="-123" l="-2786" r="-124" t="-7037"/>
          <a:stretch/>
        </p:blipFill>
        <p:spPr>
          <a:xfrm>
            <a:off x="98425" y="61913"/>
            <a:ext cx="487363" cy="46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ustración Vectorial De Icono De Glifos De Salud Pública Y Seguridad  Ilustración del Vector - Ilustración de vector, fuego: 225835823" id="715" name="Google Shape;715;p1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6200" y="57150"/>
            <a:ext cx="50641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25.800+ Señal De Advertencia Fotografías de stock, fotos e imágenes libres  de derechos - iStock | Atencion, Peligro, Alerta" id="716" name="Google Shape;716;p13"/>
          <p:cNvPicPr preferRelativeResize="0"/>
          <p:nvPr/>
        </p:nvPicPr>
        <p:blipFill rotWithShape="1">
          <a:blip r:embed="rId19">
            <a:alphaModFix/>
          </a:blip>
          <a:srcRect b="18921" l="0" r="-542" t="0"/>
          <a:stretch/>
        </p:blipFill>
        <p:spPr>
          <a:xfrm>
            <a:off x="-3175" y="841375"/>
            <a:ext cx="1905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14"/>
          <p:cNvPicPr preferRelativeResize="0"/>
          <p:nvPr/>
        </p:nvPicPr>
        <p:blipFill rotWithShape="1">
          <a:blip r:embed="rId3">
            <a:alphaModFix/>
          </a:blip>
          <a:srcRect b="8315" l="9644" r="20263" t="1126"/>
          <a:stretch/>
        </p:blipFill>
        <p:spPr>
          <a:xfrm>
            <a:off x="1376084" y="1116465"/>
            <a:ext cx="6947773" cy="504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4" name="Google Shape;724;p14"/>
          <p:cNvGrpSpPr/>
          <p:nvPr/>
        </p:nvGrpSpPr>
        <p:grpSpPr>
          <a:xfrm flipH="1">
            <a:off x="-5409" y="-107949"/>
            <a:ext cx="4176683" cy="7073898"/>
            <a:chOff x="8003550" y="3807072"/>
            <a:chExt cx="4188450" cy="3050927"/>
          </a:xfrm>
        </p:grpSpPr>
        <p:sp>
          <p:nvSpPr>
            <p:cNvPr id="725" name="Google Shape;725;p14"/>
            <p:cNvSpPr/>
            <p:nvPr/>
          </p:nvSpPr>
          <p:spPr>
            <a:xfrm rot="-5400000">
              <a:off x="8572312" y="3238311"/>
              <a:ext cx="3050927" cy="4188450"/>
            </a:xfrm>
            <a:custGeom>
              <a:rect b="b" l="l" r="r" t="t"/>
              <a:pathLst>
                <a:path extrusionOk="0" h="4188450" w="3050927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4"/>
            <p:cNvSpPr/>
            <p:nvPr/>
          </p:nvSpPr>
          <p:spPr>
            <a:xfrm rot="-5400000">
              <a:off x="9682270" y="4348269"/>
              <a:ext cx="3050926" cy="1968535"/>
            </a:xfrm>
            <a:custGeom>
              <a:rect b="b" l="l" r="r" t="t"/>
              <a:pathLst>
                <a:path extrusionOk="0" h="1968535" w="3050926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7" name="Google Shape;727;p14"/>
          <p:cNvSpPr txBox="1"/>
          <p:nvPr/>
        </p:nvSpPr>
        <p:spPr>
          <a:xfrm>
            <a:off x="1175940" y="138804"/>
            <a:ext cx="831760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8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Resultados de los aportes a la evaluación del PND 2021 – 2025</a:t>
            </a:r>
            <a:endParaRPr/>
          </a:p>
        </p:txBody>
      </p:sp>
      <p:sp>
        <p:nvSpPr>
          <p:cNvPr id="728" name="Google Shape;728;p14"/>
          <p:cNvSpPr/>
          <p:nvPr/>
        </p:nvSpPr>
        <p:spPr>
          <a:xfrm>
            <a:off x="128329" y="39476"/>
            <a:ext cx="1087593" cy="1155729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rgbClr val="61418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9" name="Google Shape;729;p14"/>
          <p:cNvCxnSpPr/>
          <p:nvPr/>
        </p:nvCxnSpPr>
        <p:spPr>
          <a:xfrm>
            <a:off x="10633" y="650968"/>
            <a:ext cx="8155172" cy="0"/>
          </a:xfrm>
          <a:prstGeom prst="straightConnector1">
            <a:avLst/>
          </a:prstGeom>
          <a:noFill/>
          <a:ln cap="flat" cmpd="sng" w="381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0" name="Google Shape;730;p14"/>
          <p:cNvSpPr txBox="1"/>
          <p:nvPr/>
        </p:nvSpPr>
        <p:spPr>
          <a:xfrm>
            <a:off x="292100" y="6472982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31" name="Google Shape;731;p14"/>
          <p:cNvGraphicFramePr/>
          <p:nvPr/>
        </p:nvGraphicFramePr>
        <p:xfrm>
          <a:off x="203916" y="352931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{B266376E-5309-4E8B-8C54-13BAC0F32D37}</a:tableStyleId>
              </a:tblPr>
              <a:tblGrid>
                <a:gridCol w="638800"/>
                <a:gridCol w="2445450"/>
              </a:tblGrid>
              <a:tr h="23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</a:t>
                      </a:r>
                      <a:endParaRPr sz="11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612A8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Provincias</a:t>
                      </a:r>
                      <a:endParaRPr sz="1100"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612A8A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1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Esmeraldas, Carchi, Sucumbíos, Imbabura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EAE8EB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2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D7D2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Pichincha (excepto Quito), Napo, Orellana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D7D2D8"/>
                    </a:solidFill>
                  </a:tcPr>
                </a:tc>
              </a:tr>
              <a:tr h="293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3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Cotopaxi, Tungurahua, Chimborazo, Pastaza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EAE8EB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4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D7D2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Manabí, Santo Domingo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D7D2D8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5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Los Ríos, Bolívar, Guayas (excepto Guayaquil), Sta. Elena, Galápagos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EAE8EB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6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D7D2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Azuay, Cañar, Morona Santiago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D7D2D8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7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El Oro, Loja, Zamora Chinchipe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EAE8EB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8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D7D2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Guayaquil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D7D2D8"/>
                    </a:solidFill>
                  </a:tcPr>
                </a:tc>
              </a:tr>
              <a:tr h="239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100">
                          <a:solidFill>
                            <a:srgbClr val="61418C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Zona 9</a:t>
                      </a:r>
                      <a:endParaRPr b="1" sz="1100">
                        <a:solidFill>
                          <a:srgbClr val="61418C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 anchor="ctr">
                    <a:solidFill>
                      <a:srgbClr val="EAE8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rgbClr val="3F3F3F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Distrito Metropolitano de Quito</a:t>
                      </a:r>
                      <a:endParaRPr sz="1100">
                        <a:solidFill>
                          <a:srgbClr val="3F3F3F"/>
                        </a:solidFill>
                        <a:latin typeface="Barlow Condensed"/>
                        <a:ea typeface="Barlow Condensed"/>
                        <a:cs typeface="Barlow Condensed"/>
                        <a:sym typeface="Barlow Condensed"/>
                      </a:endParaRPr>
                    </a:p>
                  </a:txBody>
                  <a:tcPr marT="45725" marB="45725" marR="91450" marL="91450">
                    <a:solidFill>
                      <a:srgbClr val="EAE8EB"/>
                    </a:solidFill>
                  </a:tcPr>
                </a:tc>
              </a:tr>
            </a:tbl>
          </a:graphicData>
        </a:graphic>
      </p:graphicFrame>
      <p:sp>
        <p:nvSpPr>
          <p:cNvPr id="732" name="Google Shape;732;p14"/>
          <p:cNvSpPr txBox="1"/>
          <p:nvPr/>
        </p:nvSpPr>
        <p:spPr>
          <a:xfrm>
            <a:off x="8683545" y="1269380"/>
            <a:ext cx="3060000" cy="292388"/>
          </a:xfrm>
          <a:prstGeom prst="rect">
            <a:avLst/>
          </a:prstGeom>
          <a:solidFill>
            <a:srgbClr val="9083D3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Principales problemáticas identificadas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33" name="Google Shape;733;p14"/>
          <p:cNvSpPr txBox="1"/>
          <p:nvPr/>
        </p:nvSpPr>
        <p:spPr>
          <a:xfrm>
            <a:off x="8683545" y="1560878"/>
            <a:ext cx="3060000" cy="954107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Seguridad ciudadana y soberanía nacional.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Educación y cultura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Salud integral y garantía de derechos. 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34" name="Google Shape;734;p14"/>
          <p:cNvSpPr txBox="1"/>
          <p:nvPr/>
        </p:nvSpPr>
        <p:spPr>
          <a:xfrm>
            <a:off x="8683545" y="2862837"/>
            <a:ext cx="3060000" cy="292388"/>
          </a:xfrm>
          <a:prstGeom prst="rect">
            <a:avLst/>
          </a:prstGeom>
          <a:solidFill>
            <a:srgbClr val="473799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Particularidad territorial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35" name="Google Shape;735;p14"/>
          <p:cNvSpPr txBox="1"/>
          <p:nvPr/>
        </p:nvSpPr>
        <p:spPr>
          <a:xfrm>
            <a:off x="8683545" y="3154335"/>
            <a:ext cx="3060000" cy="738664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Solo la </a:t>
            </a:r>
            <a:r>
              <a:rPr b="1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zona 6</a:t>
            </a: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de planificación planteó como preocupación la temática de “</a:t>
            </a:r>
            <a:r>
              <a:rPr b="1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Recursos Naturales y Energía Sostenible</a:t>
            </a: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”. 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36" name="Google Shape;736;p14"/>
          <p:cNvSpPr txBox="1"/>
          <p:nvPr/>
        </p:nvSpPr>
        <p:spPr>
          <a:xfrm>
            <a:off x="8683545" y="4266960"/>
            <a:ext cx="3060000" cy="292388"/>
          </a:xfrm>
          <a:prstGeom prst="rect">
            <a:avLst/>
          </a:prstGeom>
          <a:solidFill>
            <a:srgbClr val="77697A"/>
          </a:solidFill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Temáticas no seleccionadas</a:t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37" name="Google Shape;737;p14"/>
          <p:cNvSpPr txBox="1"/>
          <p:nvPr/>
        </p:nvSpPr>
        <p:spPr>
          <a:xfrm>
            <a:off x="8683545" y="4558458"/>
            <a:ext cx="3060000" cy="738664"/>
          </a:xfrm>
          <a:prstGeom prst="rect">
            <a:avLst/>
          </a:prstGeom>
          <a:noFill/>
          <a:ln cap="flat" cmpd="sng" w="9525">
            <a:solidFill>
              <a:srgbClr val="4F46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Conectividad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Turismo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s-ES" sz="14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Gestión de riesgos</a:t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738" name="Google Shape;738;p14"/>
          <p:cNvPicPr preferRelativeResize="0"/>
          <p:nvPr/>
        </p:nvPicPr>
        <p:blipFill rotWithShape="1">
          <a:blip r:embed="rId5">
            <a:alphaModFix/>
          </a:blip>
          <a:srcRect b="21963" l="0" r="3266" t="0"/>
          <a:stretch/>
        </p:blipFill>
        <p:spPr>
          <a:xfrm>
            <a:off x="324808" y="217716"/>
            <a:ext cx="710260" cy="716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5" name="Google Shape;745;p15"/>
          <p:cNvGrpSpPr/>
          <p:nvPr/>
        </p:nvGrpSpPr>
        <p:grpSpPr>
          <a:xfrm flipH="1">
            <a:off x="-5409" y="-107949"/>
            <a:ext cx="4176683" cy="7073898"/>
            <a:chOff x="8003550" y="3807072"/>
            <a:chExt cx="4188450" cy="3050927"/>
          </a:xfrm>
        </p:grpSpPr>
        <p:sp>
          <p:nvSpPr>
            <p:cNvPr id="746" name="Google Shape;746;p15"/>
            <p:cNvSpPr/>
            <p:nvPr/>
          </p:nvSpPr>
          <p:spPr>
            <a:xfrm rot="-5400000">
              <a:off x="8572312" y="3238311"/>
              <a:ext cx="3050927" cy="4188450"/>
            </a:xfrm>
            <a:custGeom>
              <a:rect b="b" l="l" r="r" t="t"/>
              <a:pathLst>
                <a:path extrusionOk="0" h="4188450" w="3050927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 rot="-5400000">
              <a:off x="9682270" y="4348269"/>
              <a:ext cx="3050926" cy="1968535"/>
            </a:xfrm>
            <a:custGeom>
              <a:rect b="b" l="l" r="r" t="t"/>
              <a:pathLst>
                <a:path extrusionOk="0" h="1968535" w="3050926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8" name="Google Shape;748;p15"/>
          <p:cNvSpPr txBox="1"/>
          <p:nvPr/>
        </p:nvSpPr>
        <p:spPr>
          <a:xfrm>
            <a:off x="1175940" y="138804"/>
            <a:ext cx="831760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800" u="none" cap="none" strike="noStrike">
                <a:solidFill>
                  <a:srgbClr val="6141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¿Hacia donde vamos?</a:t>
            </a:r>
            <a:endParaRPr/>
          </a:p>
        </p:txBody>
      </p:sp>
      <p:sp>
        <p:nvSpPr>
          <p:cNvPr id="749" name="Google Shape;749;p15"/>
          <p:cNvSpPr/>
          <p:nvPr/>
        </p:nvSpPr>
        <p:spPr>
          <a:xfrm>
            <a:off x="128329" y="39476"/>
            <a:ext cx="1087593" cy="1155729"/>
          </a:xfrm>
          <a:custGeom>
            <a:rect b="b" l="l" r="r" t="t"/>
            <a:pathLst>
              <a:path extrusionOk="0" h="1974453" w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rgbClr val="61418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08200" lIns="308200" spcFirstLastPara="1" rIns="308200" wrap="square" tIns="308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0" name="Google Shape;750;p15"/>
          <p:cNvCxnSpPr/>
          <p:nvPr/>
        </p:nvCxnSpPr>
        <p:spPr>
          <a:xfrm>
            <a:off x="10633" y="650968"/>
            <a:ext cx="8155172" cy="0"/>
          </a:xfrm>
          <a:prstGeom prst="straightConnector1">
            <a:avLst/>
          </a:prstGeom>
          <a:noFill/>
          <a:ln cap="flat" cmpd="sng" w="38100">
            <a:solidFill>
              <a:srgbClr val="61418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1" name="Google Shape;751;p15"/>
          <p:cNvSpPr txBox="1"/>
          <p:nvPr/>
        </p:nvSpPr>
        <p:spPr>
          <a:xfrm>
            <a:off x="292100" y="6472982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formas de hojas" id="752" name="Google Shape;752;p15"/>
          <p:cNvGrpSpPr/>
          <p:nvPr/>
        </p:nvGrpSpPr>
        <p:grpSpPr>
          <a:xfrm>
            <a:off x="2785402" y="886265"/>
            <a:ext cx="7374597" cy="5586717"/>
            <a:chOff x="2036763" y="5340350"/>
            <a:chExt cx="2128838" cy="1941512"/>
          </a:xfrm>
        </p:grpSpPr>
        <p:sp>
          <p:nvSpPr>
            <p:cNvPr id="753" name="Google Shape;753;p15"/>
            <p:cNvSpPr/>
            <p:nvPr/>
          </p:nvSpPr>
          <p:spPr>
            <a:xfrm>
              <a:off x="3232151" y="6534149"/>
              <a:ext cx="747713" cy="747713"/>
            </a:xfrm>
            <a:custGeom>
              <a:rect b="b" l="l" r="r" t="t"/>
              <a:pathLst>
                <a:path extrusionOk="0" h="235" w="235">
                  <a:moveTo>
                    <a:pt x="0" y="118"/>
                  </a:moveTo>
                  <a:cubicBezTo>
                    <a:pt x="0" y="85"/>
                    <a:pt x="0" y="0"/>
                    <a:pt x="0" y="0"/>
                  </a:cubicBezTo>
                  <a:cubicBezTo>
                    <a:pt x="0" y="0"/>
                    <a:pt x="85" y="0"/>
                    <a:pt x="118" y="0"/>
                  </a:cubicBezTo>
                  <a:cubicBezTo>
                    <a:pt x="182" y="0"/>
                    <a:pt x="235" y="53"/>
                    <a:pt x="235" y="118"/>
                  </a:cubicBezTo>
                  <a:cubicBezTo>
                    <a:pt x="235" y="182"/>
                    <a:pt x="182" y="235"/>
                    <a:pt x="118" y="235"/>
                  </a:cubicBezTo>
                  <a:cubicBezTo>
                    <a:pt x="53" y="235"/>
                    <a:pt x="0" y="182"/>
                    <a:pt x="0" y="118"/>
                  </a:cubicBezTo>
                  <a:close/>
                </a:path>
              </a:pathLst>
            </a:custGeom>
            <a:solidFill>
              <a:srgbClr val="77697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3232151" y="5565775"/>
              <a:ext cx="933450" cy="930275"/>
            </a:xfrm>
            <a:custGeom>
              <a:rect b="b" l="l" r="r" t="t"/>
              <a:pathLst>
                <a:path extrusionOk="0" h="294" w="294">
                  <a:moveTo>
                    <a:pt x="0" y="147"/>
                  </a:moveTo>
                  <a:cubicBezTo>
                    <a:pt x="0" y="187"/>
                    <a:pt x="0" y="294"/>
                    <a:pt x="0" y="294"/>
                  </a:cubicBezTo>
                  <a:cubicBezTo>
                    <a:pt x="0" y="294"/>
                    <a:pt x="107" y="294"/>
                    <a:pt x="147" y="294"/>
                  </a:cubicBezTo>
                  <a:cubicBezTo>
                    <a:pt x="228" y="294"/>
                    <a:pt x="294" y="228"/>
                    <a:pt x="294" y="147"/>
                  </a:cubicBezTo>
                  <a:cubicBezTo>
                    <a:pt x="294" y="66"/>
                    <a:pt x="228" y="0"/>
                    <a:pt x="147" y="0"/>
                  </a:cubicBezTo>
                  <a:cubicBezTo>
                    <a:pt x="66" y="0"/>
                    <a:pt x="0" y="66"/>
                    <a:pt x="0" y="147"/>
                  </a:cubicBezTo>
                  <a:close/>
                </a:path>
              </a:pathLst>
            </a:custGeom>
            <a:solidFill>
              <a:srgbClr val="2B52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2036763" y="5340350"/>
              <a:ext cx="1155700" cy="1155700"/>
            </a:xfrm>
            <a:custGeom>
              <a:rect b="b" l="l" r="r" t="t"/>
              <a:pathLst>
                <a:path extrusionOk="0" h="367" w="367">
                  <a:moveTo>
                    <a:pt x="367" y="183"/>
                  </a:moveTo>
                  <a:cubicBezTo>
                    <a:pt x="367" y="234"/>
                    <a:pt x="367" y="367"/>
                    <a:pt x="367" y="367"/>
                  </a:cubicBezTo>
                  <a:cubicBezTo>
                    <a:pt x="367" y="367"/>
                    <a:pt x="234" y="367"/>
                    <a:pt x="184" y="367"/>
                  </a:cubicBezTo>
                  <a:cubicBezTo>
                    <a:pt x="82" y="367"/>
                    <a:pt x="0" y="284"/>
                    <a:pt x="0" y="183"/>
                  </a:cubicBezTo>
                  <a:cubicBezTo>
                    <a:pt x="0" y="82"/>
                    <a:pt x="82" y="0"/>
                    <a:pt x="184" y="0"/>
                  </a:cubicBezTo>
                  <a:cubicBezTo>
                    <a:pt x="285" y="0"/>
                    <a:pt x="367" y="82"/>
                    <a:pt x="367" y="183"/>
                  </a:cubicBezTo>
                  <a:close/>
                </a:path>
              </a:pathLst>
            </a:custGeom>
            <a:solidFill>
              <a:srgbClr val="6B2F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2598738" y="6534149"/>
              <a:ext cx="593725" cy="604838"/>
            </a:xfrm>
            <a:custGeom>
              <a:rect b="b" l="l" r="r" t="t"/>
              <a:pathLst>
                <a:path extrusionOk="0" h="188" w="188">
                  <a:moveTo>
                    <a:pt x="188" y="94"/>
                  </a:moveTo>
                  <a:cubicBezTo>
                    <a:pt x="188" y="68"/>
                    <a:pt x="188" y="0"/>
                    <a:pt x="188" y="0"/>
                  </a:cubicBezTo>
                  <a:cubicBezTo>
                    <a:pt x="188" y="0"/>
                    <a:pt x="120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46" y="188"/>
                    <a:pt x="188" y="146"/>
                    <a:pt x="188" y="94"/>
                  </a:cubicBezTo>
                  <a:close/>
                </a:path>
              </a:pathLst>
            </a:custGeom>
            <a:solidFill>
              <a:srgbClr val="59698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15"/>
          <p:cNvSpPr txBox="1"/>
          <p:nvPr/>
        </p:nvSpPr>
        <p:spPr>
          <a:xfrm>
            <a:off x="7398956" y="1927306"/>
            <a:ext cx="179226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Fortalecer el compromiso con los procesos participativos para el seguimiento y evaluación del PND.</a:t>
            </a: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5"/>
          <p:cNvSpPr txBox="1"/>
          <p:nvPr/>
        </p:nvSpPr>
        <p:spPr>
          <a:xfrm>
            <a:off x="6919136" y="4575256"/>
            <a:ext cx="241496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Motivar a las instituciones de la función ejecutiva a involucrar a las instancias de participación en las decisiones de política pública.</a:t>
            </a:r>
            <a:endParaRPr b="0" i="0" sz="1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59" name="Google Shape;759;p15"/>
          <p:cNvSpPr txBox="1"/>
          <p:nvPr/>
        </p:nvSpPr>
        <p:spPr>
          <a:xfrm>
            <a:off x="4952254" y="4436082"/>
            <a:ext cx="190539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Construir política pública que se fundamente en las necesidades ciudadanas.</a:t>
            </a:r>
            <a:endParaRPr b="0" i="0" sz="1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760" name="Google Shape;760;p15"/>
          <p:cNvPicPr preferRelativeResize="0"/>
          <p:nvPr/>
        </p:nvPicPr>
        <p:blipFill rotWithShape="1">
          <a:blip r:embed="rId4">
            <a:alphaModFix/>
          </a:blip>
          <a:srcRect b="23263" l="0" r="1667" t="0"/>
          <a:stretch/>
        </p:blipFill>
        <p:spPr>
          <a:xfrm>
            <a:off x="9617428" y="4854875"/>
            <a:ext cx="1085141" cy="105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5"/>
          <p:cNvPicPr preferRelativeResize="0"/>
          <p:nvPr/>
        </p:nvPicPr>
        <p:blipFill rotWithShape="1">
          <a:blip r:embed="rId5">
            <a:alphaModFix/>
          </a:blip>
          <a:srcRect b="20198" l="-1" r="-6430" t="0"/>
          <a:stretch/>
        </p:blipFill>
        <p:spPr>
          <a:xfrm>
            <a:off x="1914583" y="1262461"/>
            <a:ext cx="955405" cy="89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5"/>
          <p:cNvPicPr preferRelativeResize="0"/>
          <p:nvPr/>
        </p:nvPicPr>
        <p:blipFill rotWithShape="1">
          <a:blip r:embed="rId6">
            <a:alphaModFix/>
          </a:blip>
          <a:srcRect b="22510" l="0" r="528" t="1"/>
          <a:stretch/>
        </p:blipFill>
        <p:spPr>
          <a:xfrm>
            <a:off x="245042" y="191701"/>
            <a:ext cx="861645" cy="83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5"/>
          <p:cNvPicPr preferRelativeResize="0"/>
          <p:nvPr/>
        </p:nvPicPr>
        <p:blipFill rotWithShape="1">
          <a:blip r:embed="rId7">
            <a:alphaModFix/>
          </a:blip>
          <a:srcRect b="25340" l="0" r="5380" t="0"/>
          <a:stretch/>
        </p:blipFill>
        <p:spPr>
          <a:xfrm>
            <a:off x="10159999" y="2211341"/>
            <a:ext cx="1149220" cy="11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5"/>
          <p:cNvPicPr preferRelativeResize="0"/>
          <p:nvPr/>
        </p:nvPicPr>
        <p:blipFill rotWithShape="1">
          <a:blip r:embed="rId8">
            <a:alphaModFix/>
          </a:blip>
          <a:srcRect b="16500" l="0" r="4084" t="0"/>
          <a:stretch/>
        </p:blipFill>
        <p:spPr>
          <a:xfrm>
            <a:off x="3370143" y="4545054"/>
            <a:ext cx="1335315" cy="1426681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5"/>
          <p:cNvSpPr txBox="1"/>
          <p:nvPr/>
        </p:nvSpPr>
        <p:spPr>
          <a:xfrm>
            <a:off x="3265018" y="1481698"/>
            <a:ext cx="322506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Fortalecer los conocimientos en procesos parlamentarios y capacidades de los integrantes de las instancias de participación, para garantizar un eficaz ejercicio de sus labores como representantes y veedores ciudadanos. </a:t>
            </a:r>
            <a:endParaRPr b="0" i="0" sz="1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9742" y="2909171"/>
            <a:ext cx="6512516" cy="10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17"/>
          <p:cNvSpPr/>
          <p:nvPr/>
        </p:nvSpPr>
        <p:spPr>
          <a:xfrm>
            <a:off x="1520731" y="1932397"/>
            <a:ext cx="9723414" cy="2444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645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La Valoración Empírica Ciudadana: Una Estrategia Emancipatoria en la Evaluación de Políticas Públicas</a:t>
            </a:r>
            <a:endParaRPr b="0" i="0" sz="3645" u="none" cap="none" strike="noStrike">
              <a:solidFill>
                <a:srgbClr val="1B1B2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45" u="none" cap="none" strike="noStrike">
              <a:solidFill>
                <a:srgbClr val="1B1B2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4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17"/>
          <p:cNvSpPr/>
          <p:nvPr/>
        </p:nvSpPr>
        <p:spPr>
          <a:xfrm>
            <a:off x="768648" y="4953397"/>
            <a:ext cx="147439" cy="121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96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b="0" i="0" sz="96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17"/>
          <p:cNvSpPr/>
          <p:nvPr/>
        </p:nvSpPr>
        <p:spPr>
          <a:xfrm>
            <a:off x="1083072" y="4852393"/>
            <a:ext cx="3871913" cy="324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21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Jose Rodrigo Maldonado Quezada</a:t>
            </a:r>
            <a:endParaRPr b="0" i="0" sz="182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2" name="Google Shape;7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3374" y="5261027"/>
            <a:ext cx="1264958" cy="1135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blioteca Universidad Nacional de Loja Koha" id="783" name="Google Shape;78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4659" y="624047"/>
            <a:ext cx="2645598" cy="8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9506" y="5917140"/>
            <a:ext cx="4255580" cy="44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7"/>
          <p:cNvPicPr preferRelativeResize="0"/>
          <p:nvPr/>
        </p:nvPicPr>
        <p:blipFill rotWithShape="1">
          <a:blip r:embed="rId6">
            <a:alphaModFix/>
          </a:blip>
          <a:srcRect b="16129" l="0" r="0" t="21365"/>
          <a:stretch/>
        </p:blipFill>
        <p:spPr>
          <a:xfrm>
            <a:off x="8955086" y="5774644"/>
            <a:ext cx="1220802" cy="75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70256" y="5880572"/>
            <a:ext cx="2911629" cy="51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1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18"/>
          <p:cNvSpPr/>
          <p:nvPr/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4" name="Google Shape;7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0477" y="1672056"/>
            <a:ext cx="9951041" cy="3507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9"/>
          <p:cNvSpPr/>
          <p:nvPr/>
        </p:nvSpPr>
        <p:spPr>
          <a:xfrm>
            <a:off x="0" y="0"/>
            <a:ext cx="12192000" cy="685839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19"/>
          <p:cNvSpPr/>
          <p:nvPr/>
        </p:nvSpPr>
        <p:spPr>
          <a:xfrm>
            <a:off x="1124415" y="856470"/>
            <a:ext cx="10168396" cy="557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240" u="none" cap="none" strike="noStrike">
                <a:solidFill>
                  <a:srgbClr val="C55A11"/>
                </a:solidFill>
                <a:latin typeface="Raleway"/>
                <a:ea typeface="Raleway"/>
                <a:cs typeface="Raleway"/>
                <a:sym typeface="Raleway"/>
              </a:rPr>
              <a:t>Más Allá de los Expertos: La Voz de los Ciudadanos</a:t>
            </a:r>
            <a:endParaRPr b="0" i="0" sz="324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9"/>
          <p:cNvSpPr/>
          <p:nvPr/>
        </p:nvSpPr>
        <p:spPr>
          <a:xfrm>
            <a:off x="1588641" y="1768971"/>
            <a:ext cx="233809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20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Superando la Visión Tradicional</a:t>
            </a:r>
            <a:endParaRPr b="0" i="0" sz="16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19"/>
          <p:cNvSpPr/>
          <p:nvPr/>
        </p:nvSpPr>
        <p:spPr>
          <a:xfrm>
            <a:off x="1263316" y="2571254"/>
            <a:ext cx="3261754" cy="3686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96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 tradicional evaluación de políticas públicas se ha centrado principalmente en el análisis de expertos, dejando de lado las valiosas experiencias y perspectivas de los ciudadanos beneficiarios. Esta aproximación emancipatoria busca involucrar a los ciudadanos en el proceso evaluativo, reconociendo su papel fundamental en el diseño e implementación de políticas que les afectan directamente.</a:t>
            </a:r>
            <a:endParaRPr b="0" i="0" sz="129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19"/>
          <p:cNvSpPr/>
          <p:nvPr/>
        </p:nvSpPr>
        <p:spPr>
          <a:xfrm>
            <a:off x="5143410" y="1766390"/>
            <a:ext cx="2721858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20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Alineándose con las Necesidades de la Población</a:t>
            </a:r>
            <a:endParaRPr b="0" i="0" sz="16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19"/>
          <p:cNvSpPr/>
          <p:nvPr/>
        </p:nvSpPr>
        <p:spPr>
          <a:xfrm>
            <a:off x="4932858" y="2828430"/>
            <a:ext cx="2908796" cy="3159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96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Al incorporar la valoración de los ciudadanos, este enfoque se alinea mejor con los intereses y necesidades reales de la población, superando la visión estrecha de los expertos. Esto permite una evaluación más comprehensiva y relevante, que refleja fielmente el impacto de las políticas públicas en la vida cotidiana de los beneficiarios.</a:t>
            </a:r>
            <a:endParaRPr b="0" i="0" sz="129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19"/>
          <p:cNvSpPr/>
          <p:nvPr/>
        </p:nvSpPr>
        <p:spPr>
          <a:xfrm>
            <a:off x="8859589" y="1856223"/>
            <a:ext cx="233809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20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Proceso Evaluativo Participativo</a:t>
            </a:r>
            <a:endParaRPr b="0" i="0" sz="16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9"/>
          <p:cNvSpPr/>
          <p:nvPr/>
        </p:nvSpPr>
        <p:spPr>
          <a:xfrm>
            <a:off x="8517183" y="2687800"/>
            <a:ext cx="2999289" cy="3159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96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 evaluación emancipatoria fomenta un diálogo constructivo y social entre los diversos actores involucrados. Esto empodera a la sociedad civil, permitiéndole establecer qué aspectos evaluar y participar activamente en la valoración de las acciones públicas, fortaleciendo así la rendición de cuentas y la transparencia.</a:t>
            </a:r>
            <a:endParaRPr b="0" i="0" sz="129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1" name="Google Shape;301;p2"/>
          <p:cNvCxnSpPr>
            <a:endCxn id="302" idx="1"/>
          </p:cNvCxnSpPr>
          <p:nvPr/>
        </p:nvCxnSpPr>
        <p:spPr>
          <a:xfrm flipH="1" rot="10800000">
            <a:off x="2803444" y="1659151"/>
            <a:ext cx="919800" cy="1638600"/>
          </a:xfrm>
          <a:prstGeom prst="straightConnector1">
            <a:avLst/>
          </a:prstGeom>
          <a:noFill/>
          <a:ln cap="flat" cmpd="sng" w="38100">
            <a:solidFill>
              <a:srgbClr val="893B8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3" name="Google Shape;303;p2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3765" y="6094550"/>
            <a:ext cx="2338373" cy="6145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"/>
          <p:cNvCxnSpPr>
            <a:endCxn id="306" idx="1"/>
          </p:cNvCxnSpPr>
          <p:nvPr/>
        </p:nvCxnSpPr>
        <p:spPr>
          <a:xfrm>
            <a:off x="2845048" y="3334752"/>
            <a:ext cx="2272800" cy="7050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2"/>
          <p:cNvCxnSpPr>
            <a:endCxn id="308" idx="1"/>
          </p:cNvCxnSpPr>
          <p:nvPr/>
        </p:nvCxnSpPr>
        <p:spPr>
          <a:xfrm flipH="1" rot="10800000">
            <a:off x="2768037" y="2381822"/>
            <a:ext cx="1704600" cy="969600"/>
          </a:xfrm>
          <a:prstGeom prst="straightConnector1">
            <a:avLst/>
          </a:prstGeom>
          <a:noFill/>
          <a:ln cap="flat" cmpd="sng" w="38100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9" name="Google Shape;309;p2"/>
          <p:cNvSpPr txBox="1"/>
          <p:nvPr/>
        </p:nvSpPr>
        <p:spPr>
          <a:xfrm>
            <a:off x="6392552" y="1323298"/>
            <a:ext cx="51833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Barlow Condensed"/>
              <a:buNone/>
            </a:pP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 ciudadanas y ciudadanos, en forma individual y colectiva, participarán de manera protagónica en la toma de decisiones, planificación 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y gestión de los asuntos públicos, y en el control popular de las instituciones del Estado y la sociedad (…).</a:t>
            </a:r>
            <a:endParaRPr b="0" i="0" sz="120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2" name="Google Shape;302;p2"/>
          <p:cNvSpPr/>
          <p:nvPr/>
        </p:nvSpPr>
        <p:spPr>
          <a:xfrm>
            <a:off x="3723244" y="1366784"/>
            <a:ext cx="1823671" cy="584734"/>
          </a:xfrm>
          <a:prstGeom prst="roundRect">
            <a:avLst>
              <a:gd fmla="val 16667" name="adj"/>
            </a:avLst>
          </a:prstGeom>
          <a:solidFill>
            <a:srgbClr val="893B85"/>
          </a:solidFill>
          <a:ln cap="flat" cmpd="sng" w="38100">
            <a:solidFill>
              <a:srgbClr val="893B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Constitución de la República del Ecuador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8" name="Google Shape;308;p2"/>
          <p:cNvSpPr/>
          <p:nvPr/>
        </p:nvSpPr>
        <p:spPr>
          <a:xfrm>
            <a:off x="4472637" y="2040761"/>
            <a:ext cx="1823671" cy="682122"/>
          </a:xfrm>
          <a:prstGeom prst="roundRect">
            <a:avLst>
              <a:gd fmla="val 16667" name="adj"/>
            </a:avLst>
          </a:prstGeom>
          <a:solidFill>
            <a:srgbClr val="2B5258"/>
          </a:solidFill>
          <a:ln cap="flat" cmpd="sng" w="38100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Código Orgánico de Planificación y Finanzas Públicas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cxnSp>
        <p:nvCxnSpPr>
          <p:cNvPr id="310" name="Google Shape;310;p2"/>
          <p:cNvCxnSpPr>
            <a:endCxn id="311" idx="1"/>
          </p:cNvCxnSpPr>
          <p:nvPr/>
        </p:nvCxnSpPr>
        <p:spPr>
          <a:xfrm flipH="1" rot="10800000">
            <a:off x="2788770" y="3170415"/>
            <a:ext cx="2191500" cy="180900"/>
          </a:xfrm>
          <a:prstGeom prst="straightConnector1">
            <a:avLst/>
          </a:prstGeom>
          <a:noFill/>
          <a:ln cap="flat" cmpd="sng" w="38100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1" name="Google Shape;311;p2"/>
          <p:cNvSpPr/>
          <p:nvPr/>
        </p:nvSpPr>
        <p:spPr>
          <a:xfrm>
            <a:off x="4980270" y="2829354"/>
            <a:ext cx="1823671" cy="682122"/>
          </a:xfrm>
          <a:prstGeom prst="roundRect">
            <a:avLst>
              <a:gd fmla="val 16667" name="adj"/>
            </a:avLst>
          </a:prstGeom>
          <a:solidFill>
            <a:srgbClr val="2B5258"/>
          </a:solidFill>
          <a:ln cap="flat" cmpd="sng" w="38100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Código Orgánico de Planificación y Finanzas Públicas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6" name="Google Shape;306;p2"/>
          <p:cNvSpPr/>
          <p:nvPr/>
        </p:nvSpPr>
        <p:spPr>
          <a:xfrm>
            <a:off x="5117848" y="3698691"/>
            <a:ext cx="1823671" cy="682122"/>
          </a:xfrm>
          <a:prstGeom prst="roundRect">
            <a:avLst>
              <a:gd fmla="val 16667" name="adj"/>
            </a:avLst>
          </a:prstGeom>
          <a:solidFill>
            <a:srgbClr val="1E5F9F"/>
          </a:solidFill>
          <a:ln cap="flat" cmpd="sng" w="38100">
            <a:solidFill>
              <a:srgbClr val="1E5F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Ley Orgánica de Participación Ciudadana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12" name="Google Shape;312;p2"/>
          <p:cNvSpPr/>
          <p:nvPr/>
        </p:nvSpPr>
        <p:spPr>
          <a:xfrm>
            <a:off x="4472637" y="4527396"/>
            <a:ext cx="1823671" cy="682122"/>
          </a:xfrm>
          <a:prstGeom prst="roundRect">
            <a:avLst>
              <a:gd fmla="val 16667" name="adj"/>
            </a:avLst>
          </a:prstGeom>
          <a:solidFill>
            <a:srgbClr val="1E5F9F"/>
          </a:solidFill>
          <a:ln cap="flat" cmpd="sng" w="38100">
            <a:solidFill>
              <a:srgbClr val="1E5F9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Ley Orgánica de Participación Ciudadana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cxnSp>
        <p:nvCxnSpPr>
          <p:cNvPr id="313" name="Google Shape;313;p2"/>
          <p:cNvCxnSpPr>
            <a:endCxn id="312" idx="1"/>
          </p:cNvCxnSpPr>
          <p:nvPr/>
        </p:nvCxnSpPr>
        <p:spPr>
          <a:xfrm>
            <a:off x="2840337" y="3351357"/>
            <a:ext cx="1632300" cy="1517100"/>
          </a:xfrm>
          <a:prstGeom prst="straightConnector1">
            <a:avLst/>
          </a:prstGeom>
          <a:noFill/>
          <a:ln cap="flat" cmpd="sng" w="38100">
            <a:solidFill>
              <a:srgbClr val="1E5F9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4" name="Google Shape;314;p2"/>
          <p:cNvCxnSpPr>
            <a:endCxn id="315" idx="1"/>
          </p:cNvCxnSpPr>
          <p:nvPr/>
        </p:nvCxnSpPr>
        <p:spPr>
          <a:xfrm>
            <a:off x="2801818" y="3297762"/>
            <a:ext cx="1174800" cy="2399400"/>
          </a:xfrm>
          <a:prstGeom prst="straightConnector1">
            <a:avLst/>
          </a:prstGeom>
          <a:noFill/>
          <a:ln cap="flat" cmpd="sng" w="38100">
            <a:solidFill>
              <a:srgbClr val="481F6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5" name="Google Shape;315;p2"/>
          <p:cNvSpPr/>
          <p:nvPr/>
        </p:nvSpPr>
        <p:spPr>
          <a:xfrm>
            <a:off x="3976618" y="5356101"/>
            <a:ext cx="1823671" cy="682122"/>
          </a:xfrm>
          <a:prstGeom prst="roundRect">
            <a:avLst>
              <a:gd fmla="val 16667" name="adj"/>
            </a:avLst>
          </a:prstGeom>
          <a:solidFill>
            <a:srgbClr val="481F67"/>
          </a:solidFill>
          <a:ln cap="flat" cmpd="sng" w="38100">
            <a:solidFill>
              <a:srgbClr val="481F6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Reglamento COPLAFYP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16" name="Google Shape;316;p2"/>
          <p:cNvSpPr txBox="1"/>
          <p:nvPr/>
        </p:nvSpPr>
        <p:spPr>
          <a:xfrm>
            <a:off x="7011579" y="2114940"/>
            <a:ext cx="46492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None/>
            </a:pPr>
            <a:r>
              <a:rPr b="1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Consejo Nacional de Planificación.- </a:t>
            </a: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Es el organismo superior del Sistema Nacional Descentralizado de Planificación Participativa.</a:t>
            </a:r>
            <a:endParaRPr b="0" i="0" sz="105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17" name="Google Shape;317;p2"/>
          <p:cNvSpPr/>
          <p:nvPr/>
        </p:nvSpPr>
        <p:spPr>
          <a:xfrm>
            <a:off x="5649613" y="1366785"/>
            <a:ext cx="646695" cy="567506"/>
          </a:xfrm>
          <a:prstGeom prst="ellipse">
            <a:avLst/>
          </a:prstGeom>
          <a:noFill/>
          <a:ln cap="flat" cmpd="sng" w="38100">
            <a:solidFill>
              <a:srgbClr val="893B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"/>
          <p:cNvSpPr txBox="1"/>
          <p:nvPr/>
        </p:nvSpPr>
        <p:spPr>
          <a:xfrm>
            <a:off x="5646592" y="1516829"/>
            <a:ext cx="6880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893B85"/>
                </a:solidFill>
                <a:latin typeface="Arial"/>
                <a:ea typeface="Arial"/>
                <a:cs typeface="Arial"/>
                <a:sym typeface="Arial"/>
              </a:rPr>
              <a:t>Art. 95</a:t>
            </a:r>
            <a:endParaRPr b="1" i="0" sz="1200" u="none" cap="none" strike="noStrike">
              <a:solidFill>
                <a:srgbClr val="893B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"/>
          <p:cNvSpPr/>
          <p:nvPr/>
        </p:nvSpPr>
        <p:spPr>
          <a:xfrm>
            <a:off x="6364884" y="2098070"/>
            <a:ext cx="646695" cy="567506"/>
          </a:xfrm>
          <a:prstGeom prst="ellipse">
            <a:avLst/>
          </a:prstGeom>
          <a:noFill/>
          <a:ln cap="flat" cmpd="sng" w="38100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"/>
          <p:cNvSpPr txBox="1"/>
          <p:nvPr/>
        </p:nvSpPr>
        <p:spPr>
          <a:xfrm>
            <a:off x="6344188" y="2243323"/>
            <a:ext cx="6880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2B5258"/>
                </a:solidFill>
                <a:latin typeface="Arial"/>
                <a:ea typeface="Arial"/>
                <a:cs typeface="Arial"/>
                <a:sym typeface="Arial"/>
              </a:rPr>
              <a:t>Art. 22</a:t>
            </a:r>
            <a:endParaRPr b="1" i="0" sz="1200" u="none" cap="none" strike="noStrike">
              <a:solidFill>
                <a:srgbClr val="2B52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"/>
          <p:cNvSpPr/>
          <p:nvPr/>
        </p:nvSpPr>
        <p:spPr>
          <a:xfrm>
            <a:off x="6876617" y="2875420"/>
            <a:ext cx="646695" cy="567506"/>
          </a:xfrm>
          <a:prstGeom prst="ellipse">
            <a:avLst/>
          </a:prstGeom>
          <a:noFill/>
          <a:ln cap="flat" cmpd="sng" w="38100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"/>
          <p:cNvSpPr txBox="1"/>
          <p:nvPr/>
        </p:nvSpPr>
        <p:spPr>
          <a:xfrm>
            <a:off x="6855921" y="3020673"/>
            <a:ext cx="6880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2B5258"/>
                </a:solidFill>
                <a:latin typeface="Arial"/>
                <a:ea typeface="Arial"/>
                <a:cs typeface="Arial"/>
                <a:sym typeface="Arial"/>
              </a:rPr>
              <a:t>Art. 23</a:t>
            </a:r>
            <a:endParaRPr b="1" i="0" sz="1200" u="none" cap="none" strike="noStrike">
              <a:solidFill>
                <a:srgbClr val="2B52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"/>
          <p:cNvSpPr txBox="1"/>
          <p:nvPr/>
        </p:nvSpPr>
        <p:spPr>
          <a:xfrm>
            <a:off x="7564702" y="2836006"/>
            <a:ext cx="4295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Barlow Condensed"/>
              <a:buNone/>
            </a:pP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El CNP está conformado por integrantes de la función ejecutiva, representantes de GADs y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4 representantes de la sociedad civil 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 través de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Asambleístas Ciudadanos. </a:t>
            </a:r>
            <a:endParaRPr b="1" i="0" sz="105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24" name="Google Shape;324;p2"/>
          <p:cNvSpPr/>
          <p:nvPr/>
        </p:nvSpPr>
        <p:spPr>
          <a:xfrm>
            <a:off x="7032273" y="3756121"/>
            <a:ext cx="646695" cy="567506"/>
          </a:xfrm>
          <a:prstGeom prst="ellipse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"/>
          <p:cNvSpPr txBox="1"/>
          <p:nvPr/>
        </p:nvSpPr>
        <p:spPr>
          <a:xfrm>
            <a:off x="7011577" y="3901374"/>
            <a:ext cx="6880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Art. 48</a:t>
            </a:r>
            <a:endParaRPr b="1" i="0" sz="12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"/>
          <p:cNvSpPr/>
          <p:nvPr/>
        </p:nvSpPr>
        <p:spPr>
          <a:xfrm>
            <a:off x="6385578" y="4584704"/>
            <a:ext cx="646695" cy="567506"/>
          </a:xfrm>
          <a:prstGeom prst="ellipse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"/>
          <p:cNvSpPr txBox="1"/>
          <p:nvPr/>
        </p:nvSpPr>
        <p:spPr>
          <a:xfrm>
            <a:off x="6364882" y="4729957"/>
            <a:ext cx="6880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Art. 49</a:t>
            </a:r>
            <a:endParaRPr b="1" i="0" sz="12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"/>
          <p:cNvSpPr txBox="1"/>
          <p:nvPr/>
        </p:nvSpPr>
        <p:spPr>
          <a:xfrm>
            <a:off x="7699662" y="3698691"/>
            <a:ext cx="41602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Barlow Condensed"/>
              <a:buNone/>
            </a:pP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El CNP, a través de la SNP, convocará a la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ACPIBV 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como espacio de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consulta y diálogo directo 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entre el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Estado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y la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ciudadanía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para la formulación, aprobación y seguimiento del PND. </a:t>
            </a:r>
            <a:endParaRPr b="1" i="0" sz="105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29" name="Google Shape;329;p2"/>
          <p:cNvSpPr txBox="1"/>
          <p:nvPr/>
        </p:nvSpPr>
        <p:spPr>
          <a:xfrm>
            <a:off x="7068950" y="4682038"/>
            <a:ext cx="44577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Barlow Condensed"/>
              <a:buNone/>
            </a:pP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Entre las atribuciones de la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ACPIBV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se encuentran: aportar en el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seguimiento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y la </a:t>
            </a:r>
            <a:r>
              <a:rPr b="1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evaluación periódica del cumplimiento del PND</a:t>
            </a:r>
            <a:r>
              <a:rPr b="0" i="0" lang="es-ES" sz="12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.</a:t>
            </a:r>
            <a:endParaRPr b="1" i="0" sz="1050" u="none" cap="none" strike="noStrike">
              <a:solidFill>
                <a:srgbClr val="0C0C0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30" name="Google Shape;330;p2"/>
          <p:cNvSpPr/>
          <p:nvPr/>
        </p:nvSpPr>
        <p:spPr>
          <a:xfrm>
            <a:off x="5871134" y="5415405"/>
            <a:ext cx="646695" cy="567506"/>
          </a:xfrm>
          <a:prstGeom prst="ellipse">
            <a:avLst/>
          </a:prstGeom>
          <a:noFill/>
          <a:ln cap="flat" cmpd="sng" w="38100">
            <a:solidFill>
              <a:srgbClr val="481F6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"/>
          <p:cNvSpPr txBox="1"/>
          <p:nvPr/>
        </p:nvSpPr>
        <p:spPr>
          <a:xfrm>
            <a:off x="5865297" y="5553476"/>
            <a:ext cx="6880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481F67"/>
                </a:solidFill>
                <a:latin typeface="Arial"/>
                <a:ea typeface="Arial"/>
                <a:cs typeface="Arial"/>
                <a:sym typeface="Arial"/>
              </a:rPr>
              <a:t>Art. 53</a:t>
            </a:r>
            <a:endParaRPr b="1" i="0" sz="1200" u="none" cap="none" strike="noStrike">
              <a:solidFill>
                <a:srgbClr val="481F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"/>
          <p:cNvSpPr txBox="1"/>
          <p:nvPr/>
        </p:nvSpPr>
        <p:spPr>
          <a:xfrm>
            <a:off x="6553382" y="5438254"/>
            <a:ext cx="5107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 </a:t>
            </a:r>
            <a:r>
              <a:rPr b="1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SNP </a:t>
            </a: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emitirá las </a:t>
            </a:r>
            <a:r>
              <a:rPr b="1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directrices metodológicas </a:t>
            </a: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para la inclusión de mecanismos de participación en los distintos instrumentos de planificación; entre ellos: </a:t>
            </a:r>
            <a:r>
              <a:rPr b="1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Asamblea Ciudadana, </a:t>
            </a: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Consejos Ciudadanos Sectoriales, entre otros. 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33" name="Google Shape;333;p2"/>
          <p:cNvSpPr/>
          <p:nvPr/>
        </p:nvSpPr>
        <p:spPr>
          <a:xfrm>
            <a:off x="6941519" y="226243"/>
            <a:ext cx="4105126" cy="918000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"/>
          <p:cNvSpPr txBox="1"/>
          <p:nvPr/>
        </p:nvSpPr>
        <p:spPr>
          <a:xfrm>
            <a:off x="8584452" y="327113"/>
            <a:ext cx="2181143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Normativa</a:t>
            </a:r>
            <a:endParaRPr b="1" i="0" sz="32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335" name="Google Shape;335;p2"/>
          <p:cNvGrpSpPr/>
          <p:nvPr/>
        </p:nvGrpSpPr>
        <p:grpSpPr>
          <a:xfrm>
            <a:off x="10811991" y="-13225"/>
            <a:ext cx="1380009" cy="1380009"/>
            <a:chOff x="10811991" y="-13225"/>
            <a:chExt cx="1380009" cy="1380009"/>
          </a:xfrm>
        </p:grpSpPr>
        <p:pic>
          <p:nvPicPr>
            <p:cNvPr id="336" name="Google Shape;336;p2"/>
            <p:cNvPicPr preferRelativeResize="0"/>
            <p:nvPr/>
          </p:nvPicPr>
          <p:blipFill rotWithShape="1">
            <a:blip r:embed="rId4">
              <a:alphaModFix/>
            </a:blip>
            <a:srcRect b="7783" l="3201" r="61888" t="7599"/>
            <a:stretch/>
          </p:blipFill>
          <p:spPr>
            <a:xfrm>
              <a:off x="10811991" y="-13225"/>
              <a:ext cx="1380009" cy="1380009"/>
            </a:xfrm>
            <a:custGeom>
              <a:rect b="b" l="l" r="r" t="t"/>
              <a:pathLst>
                <a:path extrusionOk="0" h="2394268" w="2394268">
                  <a:moveTo>
                    <a:pt x="1197134" y="0"/>
                  </a:moveTo>
                  <a:cubicBezTo>
                    <a:pt x="1858293" y="0"/>
                    <a:pt x="2394268" y="535975"/>
                    <a:pt x="2394268" y="1197134"/>
                  </a:cubicBezTo>
                  <a:cubicBezTo>
                    <a:pt x="2394268" y="1858293"/>
                    <a:pt x="1858293" y="2394268"/>
                    <a:pt x="1197134" y="2394268"/>
                  </a:cubicBezTo>
                  <a:cubicBezTo>
                    <a:pt x="535975" y="2394268"/>
                    <a:pt x="0" y="1858293"/>
                    <a:pt x="0" y="1197134"/>
                  </a:cubicBezTo>
                  <a:cubicBezTo>
                    <a:pt x="0" y="535975"/>
                    <a:pt x="535975" y="0"/>
                    <a:pt x="1197134" y="0"/>
                  </a:cubicBezTo>
                  <a:close/>
                </a:path>
              </a:pathLst>
            </a:custGeom>
            <a:noFill/>
            <a:ln>
              <a:noFill/>
            </a:ln>
            <a:effectLst>
              <a:outerShdw blurRad="304800" rotWithShape="0" algn="l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337" name="Google Shape;337;p2"/>
            <p:cNvSpPr/>
            <p:nvPr/>
          </p:nvSpPr>
          <p:spPr>
            <a:xfrm>
              <a:off x="11036578" y="151977"/>
              <a:ext cx="940973" cy="93525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"/>
          <p:cNvSpPr/>
          <p:nvPr/>
        </p:nvSpPr>
        <p:spPr>
          <a:xfrm rot="5400000">
            <a:off x="-2403392" y="2243735"/>
            <a:ext cx="6974114" cy="2254415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AB96C4"/>
              </a:gs>
              <a:gs pos="50000">
                <a:srgbClr val="CABEDA"/>
              </a:gs>
              <a:gs pos="100000">
                <a:srgbClr val="E4DFEC"/>
              </a:gs>
            </a:gsLst>
            <a:path path="circle">
              <a:fillToRect b="50%" l="50%" r="50%" t="50%"/>
            </a:path>
            <a:tileRect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9" name="Google Shape;339;p2"/>
          <p:cNvGrpSpPr/>
          <p:nvPr/>
        </p:nvGrpSpPr>
        <p:grpSpPr>
          <a:xfrm>
            <a:off x="1618183" y="2770358"/>
            <a:ext cx="1233109" cy="1423957"/>
            <a:chOff x="501689" y="3346372"/>
            <a:chExt cx="1185379" cy="1423957"/>
          </a:xfrm>
        </p:grpSpPr>
        <p:sp>
          <p:nvSpPr>
            <p:cNvPr id="340" name="Google Shape;340;p2"/>
            <p:cNvSpPr/>
            <p:nvPr/>
          </p:nvSpPr>
          <p:spPr>
            <a:xfrm>
              <a:off x="501689" y="3346372"/>
              <a:ext cx="1185379" cy="1423957"/>
            </a:xfrm>
            <a:prstGeom prst="ellipse">
              <a:avLst/>
            </a:prstGeom>
            <a:solidFill>
              <a:srgbClr val="481F6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13769" y="3452692"/>
              <a:ext cx="806450" cy="693738"/>
            </a:xfrm>
            <a:custGeom>
              <a:rect b="b" l="l" r="r" t="t"/>
              <a:pathLst>
                <a:path extrusionOk="0" h="306" w="356">
                  <a:moveTo>
                    <a:pt x="46" y="106"/>
                  </a:moveTo>
                  <a:cubicBezTo>
                    <a:pt x="43" y="103"/>
                    <a:pt x="41" y="100"/>
                    <a:pt x="38" y="97"/>
                  </a:cubicBezTo>
                  <a:cubicBezTo>
                    <a:pt x="34" y="90"/>
                    <a:pt x="34" y="81"/>
                    <a:pt x="38" y="74"/>
                  </a:cubicBezTo>
                  <a:cubicBezTo>
                    <a:pt x="40" y="72"/>
                    <a:pt x="42" y="70"/>
                    <a:pt x="43" y="67"/>
                  </a:cubicBezTo>
                  <a:cubicBezTo>
                    <a:pt x="55" y="52"/>
                    <a:pt x="64" y="50"/>
                    <a:pt x="81" y="61"/>
                  </a:cubicBezTo>
                  <a:cubicBezTo>
                    <a:pt x="91" y="49"/>
                    <a:pt x="100" y="36"/>
                    <a:pt x="110" y="24"/>
                  </a:cubicBezTo>
                  <a:cubicBezTo>
                    <a:pt x="115" y="18"/>
                    <a:pt x="119" y="12"/>
                    <a:pt x="124" y="6"/>
                  </a:cubicBezTo>
                  <a:cubicBezTo>
                    <a:pt x="128" y="1"/>
                    <a:pt x="131" y="0"/>
                    <a:pt x="137" y="4"/>
                  </a:cubicBezTo>
                  <a:cubicBezTo>
                    <a:pt x="175" y="33"/>
                    <a:pt x="214" y="62"/>
                    <a:pt x="253" y="90"/>
                  </a:cubicBezTo>
                  <a:cubicBezTo>
                    <a:pt x="259" y="95"/>
                    <a:pt x="257" y="98"/>
                    <a:pt x="254" y="103"/>
                  </a:cubicBezTo>
                  <a:cubicBezTo>
                    <a:pt x="241" y="120"/>
                    <a:pt x="227" y="137"/>
                    <a:pt x="214" y="154"/>
                  </a:cubicBezTo>
                  <a:cubicBezTo>
                    <a:pt x="214" y="155"/>
                    <a:pt x="213" y="156"/>
                    <a:pt x="212" y="158"/>
                  </a:cubicBezTo>
                  <a:cubicBezTo>
                    <a:pt x="222" y="166"/>
                    <a:pt x="232" y="173"/>
                    <a:pt x="243" y="181"/>
                  </a:cubicBezTo>
                  <a:cubicBezTo>
                    <a:pt x="275" y="204"/>
                    <a:pt x="307" y="228"/>
                    <a:pt x="339" y="252"/>
                  </a:cubicBezTo>
                  <a:cubicBezTo>
                    <a:pt x="342" y="254"/>
                    <a:pt x="345" y="256"/>
                    <a:pt x="347" y="258"/>
                  </a:cubicBezTo>
                  <a:cubicBezTo>
                    <a:pt x="353" y="264"/>
                    <a:pt x="356" y="271"/>
                    <a:pt x="352" y="278"/>
                  </a:cubicBezTo>
                  <a:cubicBezTo>
                    <a:pt x="348" y="286"/>
                    <a:pt x="342" y="293"/>
                    <a:pt x="336" y="299"/>
                  </a:cubicBezTo>
                  <a:cubicBezTo>
                    <a:pt x="329" y="306"/>
                    <a:pt x="319" y="304"/>
                    <a:pt x="309" y="297"/>
                  </a:cubicBezTo>
                  <a:cubicBezTo>
                    <a:pt x="279" y="275"/>
                    <a:pt x="249" y="253"/>
                    <a:pt x="219" y="231"/>
                  </a:cubicBezTo>
                  <a:cubicBezTo>
                    <a:pt x="206" y="221"/>
                    <a:pt x="192" y="211"/>
                    <a:pt x="178" y="201"/>
                  </a:cubicBezTo>
                  <a:cubicBezTo>
                    <a:pt x="162" y="222"/>
                    <a:pt x="146" y="243"/>
                    <a:pt x="130" y="264"/>
                  </a:cubicBezTo>
                  <a:cubicBezTo>
                    <a:pt x="109" y="249"/>
                    <a:pt x="90" y="234"/>
                    <a:pt x="70" y="220"/>
                  </a:cubicBezTo>
                  <a:cubicBezTo>
                    <a:pt x="49" y="205"/>
                    <a:pt x="27" y="189"/>
                    <a:pt x="6" y="173"/>
                  </a:cubicBezTo>
                  <a:cubicBezTo>
                    <a:pt x="0" y="169"/>
                    <a:pt x="0" y="166"/>
                    <a:pt x="4" y="161"/>
                  </a:cubicBezTo>
                  <a:cubicBezTo>
                    <a:pt x="17" y="145"/>
                    <a:pt x="30" y="128"/>
                    <a:pt x="43" y="111"/>
                  </a:cubicBezTo>
                  <a:cubicBezTo>
                    <a:pt x="44" y="109"/>
                    <a:pt x="46" y="107"/>
                    <a:pt x="46" y="1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4382" y="4165479"/>
              <a:ext cx="730250" cy="239713"/>
            </a:xfrm>
            <a:custGeom>
              <a:rect b="b" l="l" r="r" t="t"/>
              <a:pathLst>
                <a:path extrusionOk="0" h="106" w="322">
                  <a:moveTo>
                    <a:pt x="296" y="31"/>
                  </a:moveTo>
                  <a:cubicBezTo>
                    <a:pt x="299" y="31"/>
                    <a:pt x="302" y="31"/>
                    <a:pt x="305" y="31"/>
                  </a:cubicBezTo>
                  <a:cubicBezTo>
                    <a:pt x="315" y="33"/>
                    <a:pt x="321" y="40"/>
                    <a:pt x="322" y="51"/>
                  </a:cubicBezTo>
                  <a:cubicBezTo>
                    <a:pt x="322" y="63"/>
                    <a:pt x="322" y="74"/>
                    <a:pt x="322" y="86"/>
                  </a:cubicBezTo>
                  <a:cubicBezTo>
                    <a:pt x="321" y="98"/>
                    <a:pt x="314" y="106"/>
                    <a:pt x="302" y="106"/>
                  </a:cubicBezTo>
                  <a:cubicBezTo>
                    <a:pt x="296" y="106"/>
                    <a:pt x="290" y="106"/>
                    <a:pt x="285" y="106"/>
                  </a:cubicBezTo>
                  <a:cubicBezTo>
                    <a:pt x="198" y="106"/>
                    <a:pt x="111" y="106"/>
                    <a:pt x="23" y="106"/>
                  </a:cubicBezTo>
                  <a:cubicBezTo>
                    <a:pt x="7" y="106"/>
                    <a:pt x="0" y="99"/>
                    <a:pt x="0" y="83"/>
                  </a:cubicBezTo>
                  <a:cubicBezTo>
                    <a:pt x="0" y="73"/>
                    <a:pt x="0" y="64"/>
                    <a:pt x="0" y="54"/>
                  </a:cubicBezTo>
                  <a:cubicBezTo>
                    <a:pt x="0" y="39"/>
                    <a:pt x="7" y="32"/>
                    <a:pt x="22" y="31"/>
                  </a:cubicBezTo>
                  <a:cubicBezTo>
                    <a:pt x="23" y="31"/>
                    <a:pt x="24" y="31"/>
                    <a:pt x="26" y="30"/>
                  </a:cubicBezTo>
                  <a:cubicBezTo>
                    <a:pt x="26" y="26"/>
                    <a:pt x="26" y="21"/>
                    <a:pt x="26" y="17"/>
                  </a:cubicBezTo>
                  <a:cubicBezTo>
                    <a:pt x="27" y="7"/>
                    <a:pt x="31" y="3"/>
                    <a:pt x="40" y="1"/>
                  </a:cubicBezTo>
                  <a:cubicBezTo>
                    <a:pt x="42" y="0"/>
                    <a:pt x="45" y="0"/>
                    <a:pt x="48" y="0"/>
                  </a:cubicBezTo>
                  <a:cubicBezTo>
                    <a:pt x="122" y="0"/>
                    <a:pt x="196" y="0"/>
                    <a:pt x="270" y="0"/>
                  </a:cubicBezTo>
                  <a:cubicBezTo>
                    <a:pt x="274" y="0"/>
                    <a:pt x="277" y="0"/>
                    <a:pt x="281" y="1"/>
                  </a:cubicBezTo>
                  <a:cubicBezTo>
                    <a:pt x="291" y="2"/>
                    <a:pt x="295" y="8"/>
                    <a:pt x="296" y="18"/>
                  </a:cubicBezTo>
                  <a:cubicBezTo>
                    <a:pt x="296" y="22"/>
                    <a:pt x="296" y="26"/>
                    <a:pt x="296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3" name="Google Shape;343;p2"/>
          <p:cNvPicPr preferRelativeResize="0"/>
          <p:nvPr/>
        </p:nvPicPr>
        <p:blipFill rotWithShape="1">
          <a:blip r:embed="rId5">
            <a:alphaModFix/>
          </a:blip>
          <a:srcRect b="17627" l="9271" r="9070" t="6372"/>
          <a:stretch/>
        </p:blipFill>
        <p:spPr>
          <a:xfrm>
            <a:off x="11178000" y="253011"/>
            <a:ext cx="697313" cy="796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226635" y="502344"/>
            <a:ext cx="9198876" cy="1139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588" u="none" cap="none" strike="noStrike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La Evaluación Emancipatoria: Un Nuevo Paradigma</a:t>
            </a:r>
            <a:endParaRPr b="0" i="0" sz="3588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1766491" y="2006104"/>
            <a:ext cx="4238427" cy="2229445"/>
          </a:xfrm>
          <a:prstGeom prst="roundRect">
            <a:avLst>
              <a:gd fmla="val 3680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5106" y="2194719"/>
            <a:ext cx="2278658" cy="284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9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Diálogo Constructivo</a:t>
            </a:r>
            <a:endParaRPr b="0" i="0" sz="179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1955106" y="2588916"/>
            <a:ext cx="3861197" cy="1458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35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 evaluación emancipatoria se plantea como una evolución en el paradigma de evaluación de políticas públicas, buscando un diálogo constructivo y social entre los diversos actores involucrados.</a:t>
            </a:r>
            <a:endParaRPr b="0" i="0" sz="143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6187182" y="2006104"/>
            <a:ext cx="4238427" cy="2229445"/>
          </a:xfrm>
          <a:prstGeom prst="roundRect">
            <a:avLst>
              <a:gd fmla="val 3680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6375797" y="2194719"/>
            <a:ext cx="2716609" cy="284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9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Papel de la Sociedad Civil</a:t>
            </a:r>
            <a:endParaRPr b="0" i="0" sz="179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6375797" y="2588915"/>
            <a:ext cx="3861197" cy="11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35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Se destaca el papel crucial de la sociedad civil en este proceso, permitiéndole establecer qué evaluar y participar activamente en la valoración de las acciones públicas.</a:t>
            </a:r>
            <a:endParaRPr b="0" i="0" sz="143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766491" y="4417814"/>
            <a:ext cx="4238427" cy="1937842"/>
          </a:xfrm>
          <a:prstGeom prst="roundRect">
            <a:avLst>
              <a:gd fmla="val 4233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1955106" y="4606429"/>
            <a:ext cx="3730625" cy="284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9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Definición del Objeto de Evaluación</a:t>
            </a:r>
            <a:endParaRPr b="0" i="0" sz="179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1955106" y="5000625"/>
            <a:ext cx="3861197" cy="11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35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Es fundamental definir qué aspectos evaluar en base a las preocupaciones y afectaciones de los ciudadanos en sus entornos personales, familiares y laborales.</a:t>
            </a:r>
            <a:endParaRPr b="0" i="0" sz="143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6187182" y="4417814"/>
            <a:ext cx="4238427" cy="1937842"/>
          </a:xfrm>
          <a:prstGeom prst="roundRect">
            <a:avLst>
              <a:gd fmla="val 4233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6375797" y="4606429"/>
            <a:ext cx="3319661" cy="284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9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Políticas Flexibles y Adaptativas</a:t>
            </a:r>
            <a:endParaRPr b="0" i="0" sz="179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6375797" y="5000625"/>
            <a:ext cx="3861197" cy="1166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35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 diversidad de perspectivas y necesidades de la población beneficiaria exige políticas públicas flexibles y adaptativas que consideren esta riqueza de visiones.</a:t>
            </a:r>
            <a:endParaRPr b="0" i="0" sz="143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21"/>
          <p:cNvSpPr/>
          <p:nvPr/>
        </p:nvSpPr>
        <p:spPr>
          <a:xfrm>
            <a:off x="0" y="0"/>
            <a:ext cx="12192000" cy="6858993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36" name="Google Shape;8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50" y="0"/>
            <a:ext cx="3048000" cy="6858993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21"/>
          <p:cNvSpPr/>
          <p:nvPr/>
        </p:nvSpPr>
        <p:spPr>
          <a:xfrm>
            <a:off x="3738464" y="506314"/>
            <a:ext cx="7763073" cy="1150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625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Considerando la Diversidad de Perspectivas</a:t>
            </a:r>
            <a:endParaRPr b="0" i="0" sz="36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38" name="Google Shape;83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8464" y="1933377"/>
            <a:ext cx="920651" cy="1473101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21"/>
          <p:cNvSpPr/>
          <p:nvPr/>
        </p:nvSpPr>
        <p:spPr>
          <a:xfrm>
            <a:off x="4935240" y="2117428"/>
            <a:ext cx="2301776" cy="287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12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Diferentes Entornos</a:t>
            </a:r>
            <a:endParaRPr b="0" i="0" sz="181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1"/>
          <p:cNvSpPr/>
          <p:nvPr/>
        </p:nvSpPr>
        <p:spPr>
          <a:xfrm>
            <a:off x="4935240" y="2515593"/>
            <a:ext cx="6566297" cy="589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0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Las valoraciones de los ciudadanos pueden variar según su contexto personal, familiar y laboral.</a:t>
            </a:r>
            <a:endParaRPr b="0" i="0" sz="14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41" name="Google Shape;8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8464" y="3406478"/>
            <a:ext cx="920651" cy="1473101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21"/>
          <p:cNvSpPr/>
          <p:nvPr/>
        </p:nvSpPr>
        <p:spPr>
          <a:xfrm>
            <a:off x="4935240" y="3590529"/>
            <a:ext cx="2907705" cy="287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12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Diversidad de Necesidades</a:t>
            </a:r>
            <a:endParaRPr b="0" i="0" sz="181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1"/>
          <p:cNvSpPr/>
          <p:nvPr/>
        </p:nvSpPr>
        <p:spPr>
          <a:xfrm>
            <a:off x="4935240" y="3988694"/>
            <a:ext cx="6566297" cy="589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0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Es crucial considerar las diversas perspectivas y necesidades de la población beneficiaria al evaluar políticas públicas.</a:t>
            </a:r>
            <a:endParaRPr b="0" i="0" sz="14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44" name="Google Shape;84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8464" y="4879579"/>
            <a:ext cx="920651" cy="1473101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21"/>
          <p:cNvSpPr/>
          <p:nvPr/>
        </p:nvSpPr>
        <p:spPr>
          <a:xfrm>
            <a:off x="4935240" y="5063630"/>
            <a:ext cx="2301776" cy="287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12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Políticas Adaptativas</a:t>
            </a:r>
            <a:endParaRPr b="0" i="0" sz="181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21"/>
          <p:cNvSpPr/>
          <p:nvPr/>
        </p:nvSpPr>
        <p:spPr>
          <a:xfrm>
            <a:off x="4935240" y="5461795"/>
            <a:ext cx="6566297" cy="589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0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Las políticas públicas deben ser flexibles y adaptativas para responder adecuadamente a esta riqueza de visiones.</a:t>
            </a:r>
            <a:endParaRPr b="0" i="0" sz="14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174" y="1124716"/>
            <a:ext cx="9402535" cy="4717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4826" y="221661"/>
            <a:ext cx="7642348" cy="6711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24"/>
          <p:cNvSpPr/>
          <p:nvPr/>
        </p:nvSpPr>
        <p:spPr>
          <a:xfrm>
            <a:off x="86810" y="-24989"/>
            <a:ext cx="12192000" cy="68580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24"/>
          <p:cNvSpPr/>
          <p:nvPr/>
        </p:nvSpPr>
        <p:spPr>
          <a:xfrm>
            <a:off x="1482229" y="470117"/>
            <a:ext cx="8795345" cy="115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645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Participación y Responsabilidad Ciudadana</a:t>
            </a:r>
            <a:endParaRPr b="0" i="0" sz="364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65" name="Google Shape;86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8328" y="1886429"/>
            <a:ext cx="462856" cy="46285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24"/>
          <p:cNvSpPr/>
          <p:nvPr/>
        </p:nvSpPr>
        <p:spPr>
          <a:xfrm>
            <a:off x="1698328" y="2534426"/>
            <a:ext cx="2314575" cy="289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21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Participación</a:t>
            </a:r>
            <a:endParaRPr b="0" i="0" sz="182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24"/>
          <p:cNvSpPr/>
          <p:nvPr/>
        </p:nvSpPr>
        <p:spPr>
          <a:xfrm>
            <a:off x="862492" y="2990349"/>
            <a:ext cx="3326015" cy="1480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3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000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Diferentes niveles de participación de los ciudadanos en el proceso evaluativo, desde la mera consulta hasta la co-creación de soluciones.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68" name="Google Shape;8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2615" y="1886429"/>
            <a:ext cx="462856" cy="462856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24"/>
          <p:cNvSpPr/>
          <p:nvPr/>
        </p:nvSpPr>
        <p:spPr>
          <a:xfrm>
            <a:off x="4722614" y="2534426"/>
            <a:ext cx="2314575" cy="289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21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Responsabilidad</a:t>
            </a:r>
            <a:endParaRPr b="0" i="0" sz="182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24"/>
          <p:cNvSpPr/>
          <p:nvPr/>
        </p:nvSpPr>
        <p:spPr>
          <a:xfrm>
            <a:off x="4722614" y="2934773"/>
            <a:ext cx="2746673" cy="1184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El grado de compromiso y activación responsable por parte de los ciudadanos como sujetos evaluadores.</a:t>
            </a:r>
            <a:endParaRPr b="0" i="0" sz="145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1" name="Google Shape;87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471" y="4454161"/>
            <a:ext cx="4007386" cy="183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2614" y="4494126"/>
            <a:ext cx="3262648" cy="1902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650326"/>
            <a:ext cx="4697680" cy="288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4410" y="3590038"/>
            <a:ext cx="4492982" cy="2854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79" name="Google Shape;87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82530" y="891571"/>
            <a:ext cx="462856" cy="462856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25"/>
          <p:cNvSpPr/>
          <p:nvPr/>
        </p:nvSpPr>
        <p:spPr>
          <a:xfrm>
            <a:off x="1308469" y="1512227"/>
            <a:ext cx="2746673" cy="578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21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Clasificación de Participantes</a:t>
            </a:r>
            <a:endParaRPr b="0" i="0" sz="1821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330" y="2314589"/>
            <a:ext cx="5421670" cy="2647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26"/>
          <p:cNvSpPr/>
          <p:nvPr/>
        </p:nvSpPr>
        <p:spPr>
          <a:xfrm>
            <a:off x="660370" y="983261"/>
            <a:ext cx="10871261" cy="654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645" u="none" cap="none" strike="noStrike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El Caso del Teletrabajo: Valoración Ciudadana</a:t>
            </a:r>
            <a:endParaRPr b="0" i="0" sz="3645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26"/>
          <p:cNvSpPr/>
          <p:nvPr/>
        </p:nvSpPr>
        <p:spPr>
          <a:xfrm>
            <a:off x="713060" y="2505014"/>
            <a:ext cx="2170965" cy="296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Perspectiva General</a:t>
            </a:r>
            <a:endParaRPr b="0" i="0" sz="1458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26"/>
          <p:cNvSpPr/>
          <p:nvPr/>
        </p:nvSpPr>
        <p:spPr>
          <a:xfrm>
            <a:off x="3098627" y="2532994"/>
            <a:ext cx="3081008" cy="331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998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67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Positiva, pero con áreas de mejora</a:t>
            </a:r>
            <a:endParaRPr b="0" i="0" sz="1167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26"/>
          <p:cNvSpPr/>
          <p:nvPr/>
        </p:nvSpPr>
        <p:spPr>
          <a:xfrm>
            <a:off x="527919" y="2918559"/>
            <a:ext cx="5103448" cy="827088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26"/>
          <p:cNvSpPr/>
          <p:nvPr/>
        </p:nvSpPr>
        <p:spPr>
          <a:xfrm>
            <a:off x="713060" y="3035934"/>
            <a:ext cx="2016636" cy="393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Principales Fortalezas</a:t>
            </a:r>
            <a:endParaRPr b="0" i="0" sz="1458" u="none" cap="none" strike="noStrike">
              <a:solidFill>
                <a:srgbClr val="3C39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______________________</a:t>
            </a:r>
            <a:endParaRPr b="0" i="0" sz="145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26"/>
          <p:cNvSpPr/>
          <p:nvPr/>
        </p:nvSpPr>
        <p:spPr>
          <a:xfrm>
            <a:off x="3098627" y="2965916"/>
            <a:ext cx="2411934" cy="592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998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67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Flexibilidad, ahorro de tiempo y costos, mayor conciliación</a:t>
            </a:r>
            <a:endParaRPr b="0" i="0" sz="11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26"/>
          <p:cNvSpPr/>
          <p:nvPr/>
        </p:nvSpPr>
        <p:spPr>
          <a:xfrm>
            <a:off x="713060" y="3863022"/>
            <a:ext cx="2257776" cy="296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Principales Debilidades</a:t>
            </a:r>
            <a:endParaRPr b="0" i="0" sz="1458" u="none" cap="none" strike="noStrike">
              <a:solidFill>
                <a:srgbClr val="3C39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_ _ _ _ _ _ _ _ _ _ _ _ _ _ _</a:t>
            </a:r>
            <a:endParaRPr b="0" i="0" sz="145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26"/>
          <p:cNvSpPr/>
          <p:nvPr/>
        </p:nvSpPr>
        <p:spPr>
          <a:xfrm>
            <a:off x="3098627" y="3821501"/>
            <a:ext cx="2411934" cy="592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998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67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Problemas de salud, aislamiento, dificultades técnicas</a:t>
            </a:r>
            <a:endParaRPr b="0" i="0" sz="11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26"/>
          <p:cNvSpPr/>
          <p:nvPr/>
        </p:nvSpPr>
        <p:spPr>
          <a:xfrm>
            <a:off x="527919" y="4572734"/>
            <a:ext cx="5103448" cy="827088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26"/>
          <p:cNvSpPr/>
          <p:nvPr/>
        </p:nvSpPr>
        <p:spPr>
          <a:xfrm>
            <a:off x="713060" y="4690109"/>
            <a:ext cx="2168377" cy="402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58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Necesidades Prioritarias</a:t>
            </a:r>
            <a:endParaRPr b="0" i="0" sz="1458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26"/>
          <p:cNvSpPr/>
          <p:nvPr/>
        </p:nvSpPr>
        <p:spPr>
          <a:xfrm>
            <a:off x="3098627" y="4595317"/>
            <a:ext cx="2532739" cy="592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998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167" u="none" cap="none" strike="noStrik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Apoyo a la salud física y mental, mejor equipamiento, capacitación</a:t>
            </a:r>
            <a:endParaRPr b="0" i="0" sz="1167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0" name="Google Shape;90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0064" y="2011004"/>
            <a:ext cx="5485771" cy="413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27"/>
          <p:cNvSpPr/>
          <p:nvPr/>
        </p:nvSpPr>
        <p:spPr>
          <a:xfrm>
            <a:off x="0" y="0"/>
            <a:ext cx="12192000" cy="6858496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27"/>
          <p:cNvSpPr/>
          <p:nvPr/>
        </p:nvSpPr>
        <p:spPr>
          <a:xfrm>
            <a:off x="2225179" y="448171"/>
            <a:ext cx="7741643" cy="1018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208" u="none" cap="none" strike="noStrike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Lecciones Aprendidas de la Valoración Empírica Ciudadana</a:t>
            </a:r>
            <a:endParaRPr b="0" i="0" sz="320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27"/>
          <p:cNvSpPr/>
          <p:nvPr/>
        </p:nvSpPr>
        <p:spPr>
          <a:xfrm>
            <a:off x="1741961" y="1975942"/>
            <a:ext cx="366613" cy="366613"/>
          </a:xfrm>
          <a:prstGeom prst="roundRect">
            <a:avLst>
              <a:gd fmla="val 20005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27"/>
          <p:cNvSpPr/>
          <p:nvPr/>
        </p:nvSpPr>
        <p:spPr>
          <a:xfrm>
            <a:off x="1872930" y="2006402"/>
            <a:ext cx="104676" cy="305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25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b="0" i="0" sz="19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27"/>
          <p:cNvSpPr/>
          <p:nvPr/>
        </p:nvSpPr>
        <p:spPr>
          <a:xfrm>
            <a:off x="2271491" y="1975942"/>
            <a:ext cx="2037258" cy="254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Valoración General</a:t>
            </a:r>
            <a:endParaRPr b="0" i="0" sz="16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27"/>
          <p:cNvSpPr/>
          <p:nvPr/>
        </p:nvSpPr>
        <p:spPr>
          <a:xfrm>
            <a:off x="2271490" y="2328268"/>
            <a:ext cx="3536436" cy="1303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83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Los ciudadanos pueden emitir una valoración general de las políticas, resaltando sus principales fortalezas y debilidades desde su </a:t>
            </a:r>
            <a:r>
              <a:rPr b="1" i="0" lang="es-ES" sz="1283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perspectiva experiencial.</a:t>
            </a:r>
            <a:endParaRPr b="0" i="0" sz="12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27"/>
          <p:cNvSpPr/>
          <p:nvPr/>
        </p:nvSpPr>
        <p:spPr>
          <a:xfrm>
            <a:off x="6177459" y="1975942"/>
            <a:ext cx="366613" cy="366613"/>
          </a:xfrm>
          <a:prstGeom prst="roundRect">
            <a:avLst>
              <a:gd fmla="val 20005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27"/>
          <p:cNvSpPr/>
          <p:nvPr/>
        </p:nvSpPr>
        <p:spPr>
          <a:xfrm>
            <a:off x="6297017" y="2006402"/>
            <a:ext cx="127397" cy="305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25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b="0" i="0" sz="19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27"/>
          <p:cNvSpPr/>
          <p:nvPr/>
        </p:nvSpPr>
        <p:spPr>
          <a:xfrm>
            <a:off x="6706989" y="1975942"/>
            <a:ext cx="3259832" cy="509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Segmentación por Tipo de Evaluador</a:t>
            </a:r>
            <a:endParaRPr b="0" i="0" sz="16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27"/>
          <p:cNvSpPr/>
          <p:nvPr/>
        </p:nvSpPr>
        <p:spPr>
          <a:xfrm>
            <a:off x="6706989" y="2582862"/>
            <a:ext cx="4369889" cy="1564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83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Es importante considerar las diferencias en las valoraciones de distintos grupos de ciudadanos, como trabajadores, familias o personas con discapacidad, para comprender la diversidad de necesidades y perspectivas.</a:t>
            </a:r>
            <a:endParaRPr b="0" i="0" sz="12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27"/>
          <p:cNvSpPr/>
          <p:nvPr/>
        </p:nvSpPr>
        <p:spPr>
          <a:xfrm>
            <a:off x="1741961" y="4493519"/>
            <a:ext cx="366613" cy="366613"/>
          </a:xfrm>
          <a:prstGeom prst="roundRect">
            <a:avLst>
              <a:gd fmla="val 20005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27"/>
          <p:cNvSpPr/>
          <p:nvPr/>
        </p:nvSpPr>
        <p:spPr>
          <a:xfrm>
            <a:off x="1859932" y="4523979"/>
            <a:ext cx="130572" cy="305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25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b="0" i="0" sz="19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27"/>
          <p:cNvSpPr/>
          <p:nvPr/>
        </p:nvSpPr>
        <p:spPr>
          <a:xfrm>
            <a:off x="2271491" y="4493518"/>
            <a:ext cx="3257947" cy="254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Prioridades en Diferentes Entornos</a:t>
            </a:r>
            <a:endParaRPr b="0" i="0" sz="16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27"/>
          <p:cNvSpPr/>
          <p:nvPr/>
        </p:nvSpPr>
        <p:spPr>
          <a:xfrm>
            <a:off x="2271491" y="4845844"/>
            <a:ext cx="3259832" cy="1042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83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Las prioridades y preocupaciones de los ciudadanos pueden variar según su entorno personal, familiar o laboral, lo que debe ser considerado en el proceso evaluativo.</a:t>
            </a:r>
            <a:endParaRPr b="0" i="0" sz="12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27"/>
          <p:cNvSpPr/>
          <p:nvPr/>
        </p:nvSpPr>
        <p:spPr>
          <a:xfrm>
            <a:off x="6177459" y="4493519"/>
            <a:ext cx="366613" cy="366613"/>
          </a:xfrm>
          <a:prstGeom prst="roundRect">
            <a:avLst>
              <a:gd fmla="val 20005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27"/>
          <p:cNvSpPr/>
          <p:nvPr/>
        </p:nvSpPr>
        <p:spPr>
          <a:xfrm>
            <a:off x="6294041" y="4523979"/>
            <a:ext cx="133449" cy="305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25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endParaRPr b="0" i="0" sz="19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27"/>
          <p:cNvSpPr/>
          <p:nvPr/>
        </p:nvSpPr>
        <p:spPr>
          <a:xfrm>
            <a:off x="6706989" y="4493518"/>
            <a:ext cx="2436218" cy="254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4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Valoración del Teletrabajo</a:t>
            </a:r>
            <a:endParaRPr b="0" i="0" sz="1604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27"/>
          <p:cNvSpPr/>
          <p:nvPr/>
        </p:nvSpPr>
        <p:spPr>
          <a:xfrm>
            <a:off x="6706989" y="4845844"/>
            <a:ext cx="4249084" cy="1564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83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En el caso específico de la política de teletrabajo, la valoración ciudadana ha revelado una perspectiva generalmente positiva, pero también ha identificado áreas de mejora, especialmente en el ámbito de la salud.</a:t>
            </a:r>
            <a:endParaRPr b="0" i="0" sz="12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28"/>
          <p:cNvSpPr/>
          <p:nvPr/>
        </p:nvSpPr>
        <p:spPr>
          <a:xfrm>
            <a:off x="0" y="0"/>
            <a:ext cx="12192000" cy="686077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28"/>
          <p:cNvSpPr/>
          <p:nvPr/>
        </p:nvSpPr>
        <p:spPr>
          <a:xfrm>
            <a:off x="1926134" y="482799"/>
            <a:ext cx="8339733" cy="1097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3456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Conclusión: La Voz de los Ciudadanos, Clave para Políticas Efectivas</a:t>
            </a:r>
            <a:endParaRPr b="0" i="0" sz="345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28"/>
          <p:cNvSpPr/>
          <p:nvPr/>
        </p:nvSpPr>
        <p:spPr>
          <a:xfrm>
            <a:off x="6078538" y="1931293"/>
            <a:ext cx="35024" cy="4446687"/>
          </a:xfrm>
          <a:prstGeom prst="roundRect">
            <a:avLst>
              <a:gd fmla="val 225583" name="adj"/>
            </a:avLst>
          </a:prstGeom>
          <a:solidFill>
            <a:srgbClr val="C7C7D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28"/>
          <p:cNvSpPr/>
          <p:nvPr/>
        </p:nvSpPr>
        <p:spPr>
          <a:xfrm>
            <a:off x="5284043" y="2308672"/>
            <a:ext cx="614462" cy="35024"/>
          </a:xfrm>
          <a:prstGeom prst="roundRect">
            <a:avLst>
              <a:gd fmla="val 225583" name="adj"/>
            </a:avLst>
          </a:prstGeom>
          <a:solidFill>
            <a:srgbClr val="C7C7D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28"/>
          <p:cNvSpPr/>
          <p:nvPr/>
        </p:nvSpPr>
        <p:spPr>
          <a:xfrm>
            <a:off x="5898505" y="2128738"/>
            <a:ext cx="394990" cy="394990"/>
          </a:xfrm>
          <a:prstGeom prst="roundRect">
            <a:avLst>
              <a:gd fmla="val 20003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28"/>
          <p:cNvSpPr/>
          <p:nvPr/>
        </p:nvSpPr>
        <p:spPr>
          <a:xfrm>
            <a:off x="6039594" y="2161679"/>
            <a:ext cx="112713" cy="329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73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b="0" i="0" sz="207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28"/>
          <p:cNvSpPr/>
          <p:nvPr/>
        </p:nvSpPr>
        <p:spPr>
          <a:xfrm>
            <a:off x="2207022" y="2106811"/>
            <a:ext cx="2923382" cy="274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28" u="none" cap="none" strike="noStrike">
                <a:solidFill>
                  <a:srgbClr val="FFC000"/>
                </a:solidFill>
                <a:latin typeface="Raleway"/>
                <a:ea typeface="Raleway"/>
                <a:cs typeface="Raleway"/>
                <a:sym typeface="Raleway"/>
              </a:rPr>
              <a:t>Empoderamiento Ciudadano</a:t>
            </a:r>
            <a:endParaRPr b="0" i="0" sz="1728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28"/>
          <p:cNvSpPr/>
          <p:nvPr/>
        </p:nvSpPr>
        <p:spPr>
          <a:xfrm>
            <a:off x="1926134" y="2486422"/>
            <a:ext cx="3204269" cy="140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382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La evaluación emancipatoria empodera a los ciudadanos, permitiéndoles establecer qué aspectos evaluar y participar activamente en la valoración de las políticas públicas.</a:t>
            </a:r>
            <a:endParaRPr b="0" i="0" sz="138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28"/>
          <p:cNvSpPr/>
          <p:nvPr/>
        </p:nvSpPr>
        <p:spPr>
          <a:xfrm>
            <a:off x="6293495" y="3186461"/>
            <a:ext cx="614462" cy="35024"/>
          </a:xfrm>
          <a:prstGeom prst="roundRect">
            <a:avLst>
              <a:gd fmla="val 225583" name="adj"/>
            </a:avLst>
          </a:prstGeom>
          <a:solidFill>
            <a:srgbClr val="C7C7D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28"/>
          <p:cNvSpPr/>
          <p:nvPr/>
        </p:nvSpPr>
        <p:spPr>
          <a:xfrm>
            <a:off x="5898505" y="3006527"/>
            <a:ext cx="394990" cy="394990"/>
          </a:xfrm>
          <a:prstGeom prst="roundRect">
            <a:avLst>
              <a:gd fmla="val 20003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28"/>
          <p:cNvSpPr/>
          <p:nvPr/>
        </p:nvSpPr>
        <p:spPr>
          <a:xfrm>
            <a:off x="6027391" y="3039468"/>
            <a:ext cx="137219" cy="329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73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b="0" i="0" sz="207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28"/>
          <p:cNvSpPr/>
          <p:nvPr/>
        </p:nvSpPr>
        <p:spPr>
          <a:xfrm>
            <a:off x="7061597" y="2984599"/>
            <a:ext cx="2194619" cy="274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28" u="none" cap="none" strike="noStrike">
                <a:solidFill>
                  <a:srgbClr val="FFC000"/>
                </a:solidFill>
                <a:latin typeface="Raleway"/>
                <a:ea typeface="Raleway"/>
                <a:cs typeface="Raleway"/>
                <a:sym typeface="Raleway"/>
              </a:rPr>
              <a:t>Diálogo Constructivo</a:t>
            </a:r>
            <a:endParaRPr b="0" i="0" sz="1728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28"/>
          <p:cNvSpPr/>
          <p:nvPr/>
        </p:nvSpPr>
        <p:spPr>
          <a:xfrm>
            <a:off x="7061597" y="3364210"/>
            <a:ext cx="3204269" cy="112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382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Este enfoque fomenta un diálogo constructivo y social entre los diversos actores involucrados, fortaleciendo la rendición de cuentas y la transparencia.</a:t>
            </a:r>
            <a:endParaRPr b="0" i="0" sz="138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28"/>
          <p:cNvSpPr/>
          <p:nvPr/>
        </p:nvSpPr>
        <p:spPr>
          <a:xfrm>
            <a:off x="5284043" y="4619775"/>
            <a:ext cx="614462" cy="35024"/>
          </a:xfrm>
          <a:prstGeom prst="roundRect">
            <a:avLst>
              <a:gd fmla="val 225583" name="adj"/>
            </a:avLst>
          </a:prstGeom>
          <a:solidFill>
            <a:srgbClr val="C7C7D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28"/>
          <p:cNvSpPr/>
          <p:nvPr/>
        </p:nvSpPr>
        <p:spPr>
          <a:xfrm>
            <a:off x="5898505" y="4439841"/>
            <a:ext cx="394990" cy="394990"/>
          </a:xfrm>
          <a:prstGeom prst="roundRect">
            <a:avLst>
              <a:gd fmla="val 20003" name="adj"/>
            </a:avLst>
          </a:prstGeom>
          <a:solidFill>
            <a:srgbClr val="E1E1EA"/>
          </a:solidFill>
          <a:ln cap="flat" cmpd="sng" w="9525">
            <a:solidFill>
              <a:srgbClr val="C7C7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28"/>
          <p:cNvSpPr/>
          <p:nvPr/>
        </p:nvSpPr>
        <p:spPr>
          <a:xfrm>
            <a:off x="6025604" y="4472782"/>
            <a:ext cx="140693" cy="329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73" u="none" cap="none" strike="noStrike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b="0" i="0" sz="207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28"/>
          <p:cNvSpPr/>
          <p:nvPr/>
        </p:nvSpPr>
        <p:spPr>
          <a:xfrm>
            <a:off x="2030809" y="4417913"/>
            <a:ext cx="3099593" cy="274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728" u="none" cap="none" strike="noStrike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Políticas Efectivas y Aceptadas</a:t>
            </a:r>
            <a:endParaRPr b="0" i="0" sz="1728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1926134" y="4797524"/>
            <a:ext cx="3204269" cy="140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382" u="none" cap="none" strike="noStrike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Al considerar la diversidad de perspectivas y necesidades de la población, las políticas públicas serán más efectivas y tendrán una mayor aceptación en la sociedad.</a:t>
            </a:r>
            <a:endParaRPr b="0" i="0" sz="138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9"/>
          <p:cNvSpPr/>
          <p:nvPr/>
        </p:nvSpPr>
        <p:spPr>
          <a:xfrm>
            <a:off x="630126" y="626994"/>
            <a:ext cx="1217216" cy="863633"/>
          </a:xfrm>
          <a:custGeom>
            <a:rect b="b" l="l" r="r" t="t"/>
            <a:pathLst>
              <a:path extrusionOk="0" h="863632" w="1217216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rgbClr val="3D4B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630125" y="2837669"/>
            <a:ext cx="2344058" cy="3416073"/>
          </a:xfrm>
          <a:custGeom>
            <a:rect b="b" l="l" r="r" t="t"/>
            <a:pathLst>
              <a:path extrusionOk="0" h="3416073" w="2344059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29"/>
          <p:cNvSpPr/>
          <p:nvPr/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062100" y="2828369"/>
            <a:ext cx="3471463" cy="2557933"/>
          </a:xfrm>
          <a:custGeom>
            <a:rect b="b" l="l" r="r" t="t"/>
            <a:pathLst>
              <a:path extrusionOk="0" h="2557932" w="3471464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2969841" y="604258"/>
            <a:ext cx="1990594" cy="2254328"/>
          </a:xfrm>
          <a:custGeom>
            <a:rect b="b" l="l" r="r" t="t"/>
            <a:pathLst>
              <a:path extrusionOk="0" h="2254327" w="1990594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4939390" y="576989"/>
            <a:ext cx="1092260" cy="2254328"/>
          </a:xfrm>
          <a:prstGeom prst="rtTriangle">
            <a:avLst/>
          </a:prstGeom>
          <a:solidFill>
            <a:srgbClr val="3D4B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29"/>
          <p:cNvSpPr/>
          <p:nvPr/>
        </p:nvSpPr>
        <p:spPr>
          <a:xfrm flipH="1">
            <a:off x="7414933" y="633343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29"/>
          <p:cNvSpPr/>
          <p:nvPr/>
        </p:nvSpPr>
        <p:spPr>
          <a:xfrm flipH="1" rot="-5400000">
            <a:off x="1114143" y="991883"/>
            <a:ext cx="1371600" cy="2356777"/>
          </a:xfrm>
          <a:custGeom>
            <a:rect b="b" l="l" r="r" t="t"/>
            <a:pathLst>
              <a:path extrusionOk="0" h="2356777" w="1371600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rgbClr val="AEAB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iblioteca Universidad Nacional de Loja Koha" id="962" name="Google Shape;96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8342" y="1459035"/>
            <a:ext cx="1644158" cy="524643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29"/>
          <p:cNvSpPr/>
          <p:nvPr/>
        </p:nvSpPr>
        <p:spPr>
          <a:xfrm flipH="1" rot="-5400000">
            <a:off x="2581600" y="3243308"/>
            <a:ext cx="1881096" cy="1092260"/>
          </a:xfrm>
          <a:prstGeom prst="rtTriangle">
            <a:avLst/>
          </a:prstGeom>
          <a:solidFill>
            <a:srgbClr val="AEAB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4" name="Google Shape;96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4553" y="3830135"/>
            <a:ext cx="3155695" cy="560136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29"/>
          <p:cNvSpPr/>
          <p:nvPr/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29"/>
          <p:cNvSpPr/>
          <p:nvPr/>
        </p:nvSpPr>
        <p:spPr>
          <a:xfrm>
            <a:off x="7733205" y="631297"/>
            <a:ext cx="3837241" cy="5581640"/>
          </a:xfrm>
          <a:custGeom>
            <a:rect b="b" l="l" r="r" t="t"/>
            <a:pathLst>
              <a:path extrusionOk="0" h="5581640" w="3837241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29"/>
          <p:cNvPicPr preferRelativeResize="0"/>
          <p:nvPr/>
        </p:nvPicPr>
        <p:blipFill rotWithShape="1">
          <a:blip r:embed="rId5">
            <a:alphaModFix/>
          </a:blip>
          <a:srcRect b="16129" l="0" r="0" t="21365"/>
          <a:stretch/>
        </p:blipFill>
        <p:spPr>
          <a:xfrm>
            <a:off x="679994" y="4044186"/>
            <a:ext cx="2204148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6938" y="2058937"/>
            <a:ext cx="2607915" cy="234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11347" y="5505984"/>
            <a:ext cx="3659099" cy="38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"/>
          <p:cNvSpPr/>
          <p:nvPr/>
        </p:nvSpPr>
        <p:spPr>
          <a:xfrm flipH="1" rot="10800000">
            <a:off x="-36563" y="-24418"/>
            <a:ext cx="1415150" cy="5930359"/>
          </a:xfrm>
          <a:prstGeom prst="rtTriangle">
            <a:avLst/>
          </a:prstGeom>
          <a:gradFill>
            <a:gsLst>
              <a:gs pos="0">
                <a:srgbClr val="AB96C4"/>
              </a:gs>
              <a:gs pos="50000">
                <a:srgbClr val="CABEDA"/>
              </a:gs>
              <a:gs pos="100000">
                <a:srgbClr val="E4DFEC"/>
              </a:gs>
            </a:gsLst>
            <a:lin ang="1080000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"/>
          <p:cNvSpPr/>
          <p:nvPr/>
        </p:nvSpPr>
        <p:spPr>
          <a:xfrm>
            <a:off x="1335262" y="5846336"/>
            <a:ext cx="382725" cy="84023"/>
          </a:xfrm>
          <a:custGeom>
            <a:rect b="b" l="l" r="r" t="t"/>
            <a:pathLst>
              <a:path extrusionOk="0" h="3216" w="12360">
                <a:moveTo>
                  <a:pt x="10752" y="632"/>
                </a:moveTo>
                <a:cubicBezTo>
                  <a:pt x="11324" y="632"/>
                  <a:pt x="11776" y="1084"/>
                  <a:pt x="11776" y="1644"/>
                </a:cubicBezTo>
                <a:cubicBezTo>
                  <a:pt x="11776" y="2215"/>
                  <a:pt x="11324" y="2668"/>
                  <a:pt x="10752" y="2668"/>
                </a:cubicBezTo>
                <a:cubicBezTo>
                  <a:pt x="10193" y="2668"/>
                  <a:pt x="9740" y="2215"/>
                  <a:pt x="9740" y="1644"/>
                </a:cubicBezTo>
                <a:cubicBezTo>
                  <a:pt x="9740" y="1084"/>
                  <a:pt x="10193" y="632"/>
                  <a:pt x="10752" y="632"/>
                </a:cubicBezTo>
                <a:close/>
                <a:moveTo>
                  <a:pt x="10752" y="1"/>
                </a:moveTo>
                <a:cubicBezTo>
                  <a:pt x="10086" y="1"/>
                  <a:pt x="9502" y="537"/>
                  <a:pt x="9264" y="977"/>
                </a:cubicBezTo>
                <a:lnTo>
                  <a:pt x="1" y="977"/>
                </a:lnTo>
                <a:lnTo>
                  <a:pt x="1" y="2025"/>
                </a:lnTo>
                <a:lnTo>
                  <a:pt x="9216" y="2025"/>
                </a:lnTo>
                <a:cubicBezTo>
                  <a:pt x="9407" y="2763"/>
                  <a:pt x="10026" y="3215"/>
                  <a:pt x="10752" y="3215"/>
                </a:cubicBezTo>
                <a:cubicBezTo>
                  <a:pt x="11645" y="3215"/>
                  <a:pt x="12360" y="2501"/>
                  <a:pt x="12360" y="1608"/>
                </a:cubicBezTo>
                <a:cubicBezTo>
                  <a:pt x="12360" y="727"/>
                  <a:pt x="11645" y="1"/>
                  <a:pt x="10752" y="1"/>
                </a:cubicBezTo>
                <a:close/>
              </a:path>
            </a:pathLst>
          </a:custGeom>
          <a:solidFill>
            <a:srgbClr val="2B525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/>
          <p:nvPr/>
        </p:nvSpPr>
        <p:spPr>
          <a:xfrm>
            <a:off x="501905" y="5532220"/>
            <a:ext cx="846814" cy="714464"/>
          </a:xfrm>
          <a:custGeom>
            <a:rect b="b" l="l" r="r" t="t"/>
            <a:pathLst>
              <a:path extrusionOk="0" h="23944" w="23945">
                <a:moveTo>
                  <a:pt x="11966" y="1084"/>
                </a:moveTo>
                <a:cubicBezTo>
                  <a:pt x="17979" y="1084"/>
                  <a:pt x="22861" y="5965"/>
                  <a:pt x="22861" y="11966"/>
                </a:cubicBezTo>
                <a:cubicBezTo>
                  <a:pt x="22861" y="17978"/>
                  <a:pt x="17979" y="22860"/>
                  <a:pt x="11966" y="22860"/>
                </a:cubicBezTo>
                <a:cubicBezTo>
                  <a:pt x="5966" y="22860"/>
                  <a:pt x="1084" y="17978"/>
                  <a:pt x="1084" y="11966"/>
                </a:cubicBezTo>
                <a:cubicBezTo>
                  <a:pt x="1084" y="5965"/>
                  <a:pt x="5966" y="1084"/>
                  <a:pt x="11966" y="1084"/>
                </a:cubicBezTo>
                <a:close/>
                <a:moveTo>
                  <a:pt x="11966" y="0"/>
                </a:moveTo>
                <a:cubicBezTo>
                  <a:pt x="5370" y="0"/>
                  <a:pt x="1" y="5370"/>
                  <a:pt x="1" y="11966"/>
                </a:cubicBezTo>
                <a:cubicBezTo>
                  <a:pt x="1" y="18574"/>
                  <a:pt x="5370" y="23943"/>
                  <a:pt x="11966" y="23943"/>
                </a:cubicBezTo>
                <a:cubicBezTo>
                  <a:pt x="18574" y="23943"/>
                  <a:pt x="23944" y="18574"/>
                  <a:pt x="23944" y="11966"/>
                </a:cubicBezTo>
                <a:cubicBezTo>
                  <a:pt x="23944" y="5370"/>
                  <a:pt x="18574" y="0"/>
                  <a:pt x="11966" y="0"/>
                </a:cubicBezTo>
                <a:close/>
              </a:path>
            </a:pathLst>
          </a:custGeom>
          <a:solidFill>
            <a:srgbClr val="2B5258"/>
          </a:solidFill>
          <a:ln cap="flat" cmpd="sng" w="9525">
            <a:solidFill>
              <a:srgbClr val="2B5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"/>
          <p:cNvSpPr/>
          <p:nvPr/>
        </p:nvSpPr>
        <p:spPr>
          <a:xfrm>
            <a:off x="1777429" y="5599678"/>
            <a:ext cx="3708972" cy="530126"/>
          </a:xfrm>
          <a:prstGeom prst="roundRect">
            <a:avLst>
              <a:gd fmla="val 16667" name="adj"/>
            </a:avLst>
          </a:prstGeom>
          <a:solidFill>
            <a:srgbClr val="2B525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Transparenta resultados y genera alertas oportunas.</a:t>
            </a:r>
            <a:endParaRPr/>
          </a:p>
        </p:txBody>
      </p:sp>
      <p:sp>
        <p:nvSpPr>
          <p:cNvPr id="354" name="Google Shape;354;p3"/>
          <p:cNvSpPr/>
          <p:nvPr/>
        </p:nvSpPr>
        <p:spPr>
          <a:xfrm>
            <a:off x="1242865" y="3094773"/>
            <a:ext cx="293888" cy="15258"/>
          </a:xfrm>
          <a:custGeom>
            <a:rect b="b" l="l" r="r" t="t"/>
            <a:pathLst>
              <a:path extrusionOk="0" h="584" w="9491">
                <a:moveTo>
                  <a:pt x="1" y="0"/>
                </a:moveTo>
                <a:lnTo>
                  <a:pt x="1" y="584"/>
                </a:lnTo>
                <a:lnTo>
                  <a:pt x="9490" y="584"/>
                </a:lnTo>
                <a:lnTo>
                  <a:pt x="9490" y="0"/>
                </a:lnTo>
                <a:close/>
              </a:path>
            </a:pathLst>
          </a:custGeom>
          <a:solidFill>
            <a:srgbClr val="FCDF2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"/>
          <p:cNvSpPr/>
          <p:nvPr/>
        </p:nvSpPr>
        <p:spPr>
          <a:xfrm>
            <a:off x="1232616" y="3053754"/>
            <a:ext cx="384955" cy="84023"/>
          </a:xfrm>
          <a:custGeom>
            <a:rect b="b" l="l" r="r" t="t"/>
            <a:pathLst>
              <a:path extrusionOk="0" h="3216" w="12432">
                <a:moveTo>
                  <a:pt x="10824" y="596"/>
                </a:moveTo>
                <a:cubicBezTo>
                  <a:pt x="11383" y="596"/>
                  <a:pt x="11848" y="1049"/>
                  <a:pt x="11848" y="1620"/>
                </a:cubicBezTo>
                <a:cubicBezTo>
                  <a:pt x="11848" y="2180"/>
                  <a:pt x="11383" y="2632"/>
                  <a:pt x="10824" y="2632"/>
                </a:cubicBezTo>
                <a:cubicBezTo>
                  <a:pt x="10252" y="2632"/>
                  <a:pt x="9800" y="2180"/>
                  <a:pt x="9800" y="1620"/>
                </a:cubicBezTo>
                <a:cubicBezTo>
                  <a:pt x="9800" y="1049"/>
                  <a:pt x="10252" y="596"/>
                  <a:pt x="10824" y="596"/>
                </a:cubicBezTo>
                <a:close/>
                <a:moveTo>
                  <a:pt x="10824" y="1"/>
                </a:moveTo>
                <a:cubicBezTo>
                  <a:pt x="10145" y="1"/>
                  <a:pt x="9562" y="406"/>
                  <a:pt x="9335" y="1001"/>
                </a:cubicBezTo>
                <a:lnTo>
                  <a:pt x="1" y="1001"/>
                </a:lnTo>
                <a:lnTo>
                  <a:pt x="1" y="2037"/>
                </a:lnTo>
                <a:lnTo>
                  <a:pt x="9276" y="2037"/>
                </a:lnTo>
                <a:cubicBezTo>
                  <a:pt x="9478" y="2787"/>
                  <a:pt x="10086" y="3216"/>
                  <a:pt x="10824" y="3216"/>
                </a:cubicBezTo>
                <a:cubicBezTo>
                  <a:pt x="11705" y="3216"/>
                  <a:pt x="12431" y="2489"/>
                  <a:pt x="12431" y="1608"/>
                </a:cubicBezTo>
                <a:cubicBezTo>
                  <a:pt x="12431" y="715"/>
                  <a:pt x="11705" y="1"/>
                  <a:pt x="108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"/>
          <p:cNvSpPr/>
          <p:nvPr/>
        </p:nvSpPr>
        <p:spPr>
          <a:xfrm>
            <a:off x="1756881" y="2787422"/>
            <a:ext cx="3688423" cy="5514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Es fundamental, a fin de retroalimentar la gestión gubernamental.</a:t>
            </a:r>
            <a:endParaRPr b="0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57" name="Google Shape;357;p3"/>
          <p:cNvSpPr/>
          <p:nvPr/>
        </p:nvSpPr>
        <p:spPr>
          <a:xfrm>
            <a:off x="3356391" y="2723647"/>
            <a:ext cx="70445" cy="59464"/>
          </a:xfrm>
          <a:custGeom>
            <a:rect b="b" l="l" r="r" t="t"/>
            <a:pathLst>
              <a:path extrusionOk="0" h="2276" w="2275">
                <a:moveTo>
                  <a:pt x="0" y="1"/>
                </a:moveTo>
                <a:lnTo>
                  <a:pt x="0" y="2275"/>
                </a:lnTo>
                <a:lnTo>
                  <a:pt x="2275" y="2275"/>
                </a:lnTo>
                <a:cubicBezTo>
                  <a:pt x="2275" y="1013"/>
                  <a:pt x="1263" y="1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"/>
          <p:cNvSpPr/>
          <p:nvPr/>
        </p:nvSpPr>
        <p:spPr>
          <a:xfrm>
            <a:off x="410964" y="2747004"/>
            <a:ext cx="846852" cy="714527"/>
          </a:xfrm>
          <a:custGeom>
            <a:rect b="b" l="l" r="r" t="t"/>
            <a:pathLst>
              <a:path extrusionOk="0" h="23944" w="23944">
                <a:moveTo>
                  <a:pt x="11978" y="1"/>
                </a:moveTo>
                <a:cubicBezTo>
                  <a:pt x="5370" y="1"/>
                  <a:pt x="0" y="5370"/>
                  <a:pt x="0" y="11978"/>
                </a:cubicBezTo>
                <a:cubicBezTo>
                  <a:pt x="0" y="18574"/>
                  <a:pt x="5370" y="23944"/>
                  <a:pt x="11978" y="23944"/>
                </a:cubicBezTo>
                <a:cubicBezTo>
                  <a:pt x="18574" y="23944"/>
                  <a:pt x="23944" y="18574"/>
                  <a:pt x="23944" y="11978"/>
                </a:cubicBezTo>
                <a:lnTo>
                  <a:pt x="22860" y="11978"/>
                </a:lnTo>
                <a:cubicBezTo>
                  <a:pt x="22860" y="17979"/>
                  <a:pt x="17979" y="22861"/>
                  <a:pt x="11978" y="22861"/>
                </a:cubicBezTo>
                <a:cubicBezTo>
                  <a:pt x="5977" y="22861"/>
                  <a:pt x="1084" y="17979"/>
                  <a:pt x="1084" y="11978"/>
                </a:cubicBezTo>
                <a:cubicBezTo>
                  <a:pt x="1084" y="5966"/>
                  <a:pt x="5977" y="1084"/>
                  <a:pt x="11978" y="1084"/>
                </a:cubicBezTo>
                <a:lnTo>
                  <a:pt x="11978" y="1"/>
                </a:lnTo>
                <a:close/>
              </a:path>
            </a:pathLst>
          </a:custGeom>
          <a:solidFill>
            <a:schemeClr val="lt2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"/>
          <p:cNvSpPr/>
          <p:nvPr/>
        </p:nvSpPr>
        <p:spPr>
          <a:xfrm>
            <a:off x="834555" y="2747004"/>
            <a:ext cx="423250" cy="357472"/>
          </a:xfrm>
          <a:custGeom>
            <a:rect b="b" l="l" r="r" t="t"/>
            <a:pathLst>
              <a:path extrusionOk="0" h="11979" w="11967">
                <a:moveTo>
                  <a:pt x="1" y="1"/>
                </a:moveTo>
                <a:lnTo>
                  <a:pt x="1" y="1084"/>
                </a:lnTo>
                <a:cubicBezTo>
                  <a:pt x="6002" y="1084"/>
                  <a:pt x="10883" y="5966"/>
                  <a:pt x="10883" y="11978"/>
                </a:cubicBezTo>
                <a:lnTo>
                  <a:pt x="11967" y="11978"/>
                </a:lnTo>
                <a:cubicBezTo>
                  <a:pt x="11967" y="5370"/>
                  <a:pt x="6597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75A7D6"/>
              </a:gs>
              <a:gs pos="50000">
                <a:srgbClr val="5B9DD6"/>
              </a:gs>
              <a:gs pos="100000">
                <a:srgbClr val="4A8AC3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"/>
          <p:cNvSpPr/>
          <p:nvPr/>
        </p:nvSpPr>
        <p:spPr>
          <a:xfrm rot="5400000">
            <a:off x="759100" y="3431117"/>
            <a:ext cx="150597" cy="168916"/>
          </a:xfrm>
          <a:custGeom>
            <a:rect b="b" l="l" r="r" t="t"/>
            <a:pathLst>
              <a:path extrusionOk="0" h="5454" w="5763">
                <a:moveTo>
                  <a:pt x="2959" y="0"/>
                </a:moveTo>
                <a:cubicBezTo>
                  <a:pt x="2771" y="0"/>
                  <a:pt x="2584" y="71"/>
                  <a:pt x="2441" y="214"/>
                </a:cubicBezTo>
                <a:cubicBezTo>
                  <a:pt x="2167" y="500"/>
                  <a:pt x="2167" y="964"/>
                  <a:pt x="2441" y="1250"/>
                </a:cubicBezTo>
                <a:lnTo>
                  <a:pt x="3203" y="2000"/>
                </a:lnTo>
                <a:lnTo>
                  <a:pt x="726" y="2000"/>
                </a:lnTo>
                <a:cubicBezTo>
                  <a:pt x="322" y="2000"/>
                  <a:pt x="0" y="2322"/>
                  <a:pt x="0" y="2727"/>
                </a:cubicBezTo>
                <a:cubicBezTo>
                  <a:pt x="0" y="3131"/>
                  <a:pt x="322" y="3453"/>
                  <a:pt x="726" y="3453"/>
                </a:cubicBezTo>
                <a:lnTo>
                  <a:pt x="3203" y="3453"/>
                </a:lnTo>
                <a:lnTo>
                  <a:pt x="2441" y="4215"/>
                </a:lnTo>
                <a:cubicBezTo>
                  <a:pt x="2167" y="4501"/>
                  <a:pt x="2167" y="4953"/>
                  <a:pt x="2441" y="5239"/>
                </a:cubicBezTo>
                <a:cubicBezTo>
                  <a:pt x="2584" y="5382"/>
                  <a:pt x="2774" y="5453"/>
                  <a:pt x="2965" y="5453"/>
                </a:cubicBezTo>
                <a:cubicBezTo>
                  <a:pt x="3143" y="5453"/>
                  <a:pt x="3334" y="5382"/>
                  <a:pt x="3477" y="5239"/>
                </a:cubicBezTo>
                <a:lnTo>
                  <a:pt x="5477" y="3239"/>
                </a:lnTo>
                <a:cubicBezTo>
                  <a:pt x="5763" y="2953"/>
                  <a:pt x="5763" y="2500"/>
                  <a:pt x="5477" y="2215"/>
                </a:cubicBezTo>
                <a:lnTo>
                  <a:pt x="3477" y="214"/>
                </a:lnTo>
                <a:cubicBezTo>
                  <a:pt x="3334" y="71"/>
                  <a:pt x="3146" y="0"/>
                  <a:pt x="2959" y="0"/>
                </a:cubicBezTo>
                <a:close/>
              </a:path>
            </a:pathLst>
          </a:custGeom>
          <a:gradFill>
            <a:gsLst>
              <a:gs pos="0">
                <a:srgbClr val="75A7D6"/>
              </a:gs>
              <a:gs pos="50000">
                <a:srgbClr val="5B9DD6"/>
              </a:gs>
              <a:gs pos="100000">
                <a:srgbClr val="4A8AC3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"/>
          <p:cNvSpPr/>
          <p:nvPr/>
        </p:nvSpPr>
        <p:spPr>
          <a:xfrm>
            <a:off x="1214475" y="3970568"/>
            <a:ext cx="384924" cy="84023"/>
          </a:xfrm>
          <a:custGeom>
            <a:rect b="b" l="l" r="r" t="t"/>
            <a:pathLst>
              <a:path extrusionOk="0" h="3216" w="12431">
                <a:moveTo>
                  <a:pt x="10836" y="584"/>
                </a:moveTo>
                <a:cubicBezTo>
                  <a:pt x="11395" y="584"/>
                  <a:pt x="11848" y="1036"/>
                  <a:pt x="11848" y="1596"/>
                </a:cubicBezTo>
                <a:cubicBezTo>
                  <a:pt x="11848" y="2167"/>
                  <a:pt x="11395" y="2620"/>
                  <a:pt x="10836" y="2620"/>
                </a:cubicBezTo>
                <a:cubicBezTo>
                  <a:pt x="10264" y="2620"/>
                  <a:pt x="9812" y="2167"/>
                  <a:pt x="9812" y="1596"/>
                </a:cubicBezTo>
                <a:cubicBezTo>
                  <a:pt x="9812" y="1036"/>
                  <a:pt x="10264" y="584"/>
                  <a:pt x="10836" y="584"/>
                </a:cubicBezTo>
                <a:close/>
                <a:moveTo>
                  <a:pt x="10836" y="1"/>
                </a:moveTo>
                <a:cubicBezTo>
                  <a:pt x="10157" y="1"/>
                  <a:pt x="9574" y="417"/>
                  <a:pt x="9335" y="1013"/>
                </a:cubicBezTo>
                <a:lnTo>
                  <a:pt x="1" y="1013"/>
                </a:lnTo>
                <a:lnTo>
                  <a:pt x="1" y="2048"/>
                </a:lnTo>
                <a:lnTo>
                  <a:pt x="9288" y="2048"/>
                </a:lnTo>
                <a:cubicBezTo>
                  <a:pt x="9478" y="2644"/>
                  <a:pt x="10097" y="3215"/>
                  <a:pt x="10836" y="3215"/>
                </a:cubicBezTo>
                <a:cubicBezTo>
                  <a:pt x="11717" y="3215"/>
                  <a:pt x="12431" y="2489"/>
                  <a:pt x="12431" y="1608"/>
                </a:cubicBezTo>
                <a:cubicBezTo>
                  <a:pt x="12431" y="715"/>
                  <a:pt x="11717" y="1"/>
                  <a:pt x="108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"/>
          <p:cNvSpPr/>
          <p:nvPr/>
        </p:nvSpPr>
        <p:spPr>
          <a:xfrm>
            <a:off x="383303" y="3655156"/>
            <a:ext cx="423214" cy="714527"/>
          </a:xfrm>
          <a:custGeom>
            <a:rect b="b" l="l" r="r" t="t"/>
            <a:pathLst>
              <a:path extrusionOk="0" h="23944" w="11966">
                <a:moveTo>
                  <a:pt x="11966" y="0"/>
                </a:moveTo>
                <a:cubicBezTo>
                  <a:pt x="5370" y="0"/>
                  <a:pt x="0" y="5370"/>
                  <a:pt x="0" y="11966"/>
                </a:cubicBezTo>
                <a:cubicBezTo>
                  <a:pt x="0" y="18574"/>
                  <a:pt x="5370" y="23944"/>
                  <a:pt x="11966" y="23944"/>
                </a:cubicBezTo>
                <a:lnTo>
                  <a:pt x="11966" y="22860"/>
                </a:lnTo>
                <a:cubicBezTo>
                  <a:pt x="5965" y="22860"/>
                  <a:pt x="1084" y="17979"/>
                  <a:pt x="1084" y="11966"/>
                </a:cubicBezTo>
                <a:cubicBezTo>
                  <a:pt x="1084" y="5965"/>
                  <a:pt x="5965" y="1084"/>
                  <a:pt x="11966" y="1084"/>
                </a:cubicBezTo>
                <a:lnTo>
                  <a:pt x="11966" y="0"/>
                </a:lnTo>
                <a:close/>
              </a:path>
            </a:pathLst>
          </a:custGeom>
          <a:solidFill>
            <a:schemeClr val="lt2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"/>
          <p:cNvSpPr/>
          <p:nvPr/>
        </p:nvSpPr>
        <p:spPr>
          <a:xfrm>
            <a:off x="806483" y="3655156"/>
            <a:ext cx="423673" cy="714527"/>
          </a:xfrm>
          <a:custGeom>
            <a:rect b="b" l="l" r="r" t="t"/>
            <a:pathLst>
              <a:path extrusionOk="0" h="23944" w="11979">
                <a:moveTo>
                  <a:pt x="1" y="0"/>
                </a:moveTo>
                <a:lnTo>
                  <a:pt x="1" y="1084"/>
                </a:lnTo>
                <a:cubicBezTo>
                  <a:pt x="6014" y="1084"/>
                  <a:pt x="10895" y="5965"/>
                  <a:pt x="10895" y="11966"/>
                </a:cubicBezTo>
                <a:cubicBezTo>
                  <a:pt x="10895" y="17979"/>
                  <a:pt x="6014" y="22860"/>
                  <a:pt x="1" y="22860"/>
                </a:cubicBezTo>
                <a:lnTo>
                  <a:pt x="1" y="23944"/>
                </a:lnTo>
                <a:cubicBezTo>
                  <a:pt x="6609" y="23944"/>
                  <a:pt x="11979" y="18574"/>
                  <a:pt x="11979" y="11966"/>
                </a:cubicBezTo>
                <a:cubicBezTo>
                  <a:pt x="11979" y="5370"/>
                  <a:pt x="6609" y="0"/>
                  <a:pt x="1" y="0"/>
                </a:cubicBezTo>
                <a:close/>
              </a:path>
            </a:pathLst>
          </a:custGeom>
          <a:gradFill>
            <a:gsLst>
              <a:gs pos="0">
                <a:srgbClr val="4F8DDC"/>
              </a:gs>
              <a:gs pos="50000">
                <a:srgbClr val="207FDC"/>
              </a:gs>
              <a:gs pos="100000">
                <a:srgbClr val="136FCA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"/>
          <p:cNvSpPr/>
          <p:nvPr/>
        </p:nvSpPr>
        <p:spPr>
          <a:xfrm>
            <a:off x="1762151" y="3655156"/>
            <a:ext cx="3672880" cy="576774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Genera conocimientos de lo que funciona y no, al momento de implementar una política pública. </a:t>
            </a:r>
            <a:endParaRPr/>
          </a:p>
        </p:txBody>
      </p:sp>
      <p:sp>
        <p:nvSpPr>
          <p:cNvPr id="365" name="Google Shape;365;p3"/>
          <p:cNvSpPr/>
          <p:nvPr/>
        </p:nvSpPr>
        <p:spPr>
          <a:xfrm rot="5400000">
            <a:off x="731438" y="4338232"/>
            <a:ext cx="150597" cy="168916"/>
          </a:xfrm>
          <a:custGeom>
            <a:rect b="b" l="l" r="r" t="t"/>
            <a:pathLst>
              <a:path extrusionOk="0" h="5454" w="5763">
                <a:moveTo>
                  <a:pt x="2959" y="0"/>
                </a:moveTo>
                <a:cubicBezTo>
                  <a:pt x="2771" y="0"/>
                  <a:pt x="2584" y="71"/>
                  <a:pt x="2441" y="214"/>
                </a:cubicBezTo>
                <a:cubicBezTo>
                  <a:pt x="2167" y="500"/>
                  <a:pt x="2167" y="964"/>
                  <a:pt x="2441" y="1250"/>
                </a:cubicBezTo>
                <a:lnTo>
                  <a:pt x="3203" y="2000"/>
                </a:lnTo>
                <a:lnTo>
                  <a:pt x="726" y="2000"/>
                </a:lnTo>
                <a:cubicBezTo>
                  <a:pt x="322" y="2000"/>
                  <a:pt x="0" y="2322"/>
                  <a:pt x="0" y="2727"/>
                </a:cubicBezTo>
                <a:cubicBezTo>
                  <a:pt x="0" y="3131"/>
                  <a:pt x="322" y="3453"/>
                  <a:pt x="726" y="3453"/>
                </a:cubicBezTo>
                <a:lnTo>
                  <a:pt x="3203" y="3453"/>
                </a:lnTo>
                <a:lnTo>
                  <a:pt x="2441" y="4215"/>
                </a:lnTo>
                <a:cubicBezTo>
                  <a:pt x="2167" y="4501"/>
                  <a:pt x="2167" y="4953"/>
                  <a:pt x="2441" y="5239"/>
                </a:cubicBezTo>
                <a:cubicBezTo>
                  <a:pt x="2584" y="5382"/>
                  <a:pt x="2774" y="5453"/>
                  <a:pt x="2965" y="5453"/>
                </a:cubicBezTo>
                <a:cubicBezTo>
                  <a:pt x="3143" y="5453"/>
                  <a:pt x="3334" y="5382"/>
                  <a:pt x="3477" y="5239"/>
                </a:cubicBezTo>
                <a:lnTo>
                  <a:pt x="5477" y="3239"/>
                </a:lnTo>
                <a:cubicBezTo>
                  <a:pt x="5763" y="2953"/>
                  <a:pt x="5763" y="2500"/>
                  <a:pt x="5477" y="2215"/>
                </a:cubicBezTo>
                <a:lnTo>
                  <a:pt x="3477" y="214"/>
                </a:lnTo>
                <a:cubicBezTo>
                  <a:pt x="3334" y="71"/>
                  <a:pt x="3146" y="0"/>
                  <a:pt x="2959" y="0"/>
                </a:cubicBezTo>
                <a:close/>
              </a:path>
            </a:pathLst>
          </a:custGeom>
          <a:gradFill>
            <a:gsLst>
              <a:gs pos="0">
                <a:srgbClr val="4F8DDC"/>
              </a:gs>
              <a:gs pos="50000">
                <a:srgbClr val="207FDC"/>
              </a:gs>
              <a:gs pos="100000">
                <a:srgbClr val="136FCA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"/>
          <p:cNvSpPr/>
          <p:nvPr/>
        </p:nvSpPr>
        <p:spPr>
          <a:xfrm>
            <a:off x="472682" y="4588530"/>
            <a:ext cx="846814" cy="714464"/>
          </a:xfrm>
          <a:custGeom>
            <a:rect b="b" l="l" r="r" t="t"/>
            <a:pathLst>
              <a:path extrusionOk="0" h="23944" w="23945">
                <a:moveTo>
                  <a:pt x="11978" y="0"/>
                </a:moveTo>
                <a:cubicBezTo>
                  <a:pt x="5370" y="0"/>
                  <a:pt x="1" y="5370"/>
                  <a:pt x="1" y="11978"/>
                </a:cubicBezTo>
                <a:lnTo>
                  <a:pt x="1084" y="11978"/>
                </a:lnTo>
                <a:cubicBezTo>
                  <a:pt x="1084" y="5965"/>
                  <a:pt x="5966" y="1084"/>
                  <a:pt x="11978" y="1084"/>
                </a:cubicBezTo>
                <a:cubicBezTo>
                  <a:pt x="17979" y="1084"/>
                  <a:pt x="22861" y="5965"/>
                  <a:pt x="22861" y="11978"/>
                </a:cubicBezTo>
                <a:cubicBezTo>
                  <a:pt x="22861" y="17979"/>
                  <a:pt x="17979" y="22860"/>
                  <a:pt x="11978" y="22860"/>
                </a:cubicBezTo>
                <a:lnTo>
                  <a:pt x="11978" y="23944"/>
                </a:lnTo>
                <a:cubicBezTo>
                  <a:pt x="18575" y="23944"/>
                  <a:pt x="23944" y="18574"/>
                  <a:pt x="23944" y="11978"/>
                </a:cubicBezTo>
                <a:cubicBezTo>
                  <a:pt x="23944" y="5370"/>
                  <a:pt x="18575" y="0"/>
                  <a:pt x="11978" y="0"/>
                </a:cubicBezTo>
                <a:close/>
              </a:path>
            </a:pathLst>
          </a:custGeom>
          <a:solidFill>
            <a:schemeClr val="lt2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"/>
          <p:cNvSpPr/>
          <p:nvPr/>
        </p:nvSpPr>
        <p:spPr>
          <a:xfrm>
            <a:off x="472682" y="4588530"/>
            <a:ext cx="846814" cy="714464"/>
          </a:xfrm>
          <a:custGeom>
            <a:rect b="b" l="l" r="r" t="t"/>
            <a:pathLst>
              <a:path extrusionOk="0" h="23944" w="23945">
                <a:moveTo>
                  <a:pt x="11978" y="0"/>
                </a:moveTo>
                <a:lnTo>
                  <a:pt x="11978" y="1084"/>
                </a:lnTo>
                <a:cubicBezTo>
                  <a:pt x="17979" y="1084"/>
                  <a:pt x="22861" y="5965"/>
                  <a:pt x="22861" y="11978"/>
                </a:cubicBezTo>
                <a:cubicBezTo>
                  <a:pt x="22861" y="17979"/>
                  <a:pt x="17979" y="22860"/>
                  <a:pt x="11978" y="22860"/>
                </a:cubicBezTo>
                <a:cubicBezTo>
                  <a:pt x="5966" y="22860"/>
                  <a:pt x="1084" y="17979"/>
                  <a:pt x="1084" y="11978"/>
                </a:cubicBezTo>
                <a:lnTo>
                  <a:pt x="1" y="11978"/>
                </a:lnTo>
                <a:cubicBezTo>
                  <a:pt x="1" y="18574"/>
                  <a:pt x="5370" y="23944"/>
                  <a:pt x="11978" y="23944"/>
                </a:cubicBezTo>
                <a:cubicBezTo>
                  <a:pt x="18575" y="23944"/>
                  <a:pt x="23944" y="18574"/>
                  <a:pt x="23944" y="11978"/>
                </a:cubicBezTo>
                <a:cubicBezTo>
                  <a:pt x="23944" y="5370"/>
                  <a:pt x="18575" y="0"/>
                  <a:pt x="11978" y="0"/>
                </a:cubicBezTo>
                <a:close/>
              </a:path>
            </a:pathLst>
          </a:custGeom>
          <a:gradFill>
            <a:gsLst>
              <a:gs pos="0">
                <a:srgbClr val="8D9AB1"/>
              </a:gs>
              <a:gs pos="50000">
                <a:srgbClr val="7B8EAB"/>
              </a:gs>
              <a:gs pos="100000">
                <a:srgbClr val="6B7D98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"/>
          <p:cNvSpPr/>
          <p:nvPr/>
        </p:nvSpPr>
        <p:spPr>
          <a:xfrm>
            <a:off x="1306425" y="4904540"/>
            <a:ext cx="382725" cy="84023"/>
          </a:xfrm>
          <a:custGeom>
            <a:rect b="b" l="l" r="r" t="t"/>
            <a:pathLst>
              <a:path extrusionOk="0" h="3216" w="12360">
                <a:moveTo>
                  <a:pt x="10752" y="560"/>
                </a:moveTo>
                <a:cubicBezTo>
                  <a:pt x="11312" y="560"/>
                  <a:pt x="11776" y="1013"/>
                  <a:pt x="11776" y="1584"/>
                </a:cubicBezTo>
                <a:cubicBezTo>
                  <a:pt x="11776" y="2144"/>
                  <a:pt x="11312" y="2596"/>
                  <a:pt x="10752" y="2596"/>
                </a:cubicBezTo>
                <a:cubicBezTo>
                  <a:pt x="10181" y="2596"/>
                  <a:pt x="9728" y="2144"/>
                  <a:pt x="9728" y="1584"/>
                </a:cubicBezTo>
                <a:cubicBezTo>
                  <a:pt x="9728" y="1013"/>
                  <a:pt x="10181" y="560"/>
                  <a:pt x="10752" y="560"/>
                </a:cubicBezTo>
                <a:close/>
                <a:moveTo>
                  <a:pt x="10752" y="1"/>
                </a:moveTo>
                <a:cubicBezTo>
                  <a:pt x="10074" y="1"/>
                  <a:pt x="9490" y="441"/>
                  <a:pt x="9252" y="1036"/>
                </a:cubicBezTo>
                <a:lnTo>
                  <a:pt x="1" y="1036"/>
                </a:lnTo>
                <a:lnTo>
                  <a:pt x="1" y="2072"/>
                </a:lnTo>
                <a:lnTo>
                  <a:pt x="9204" y="2072"/>
                </a:lnTo>
                <a:cubicBezTo>
                  <a:pt x="9407" y="2668"/>
                  <a:pt x="10014" y="3215"/>
                  <a:pt x="10752" y="3215"/>
                </a:cubicBezTo>
                <a:cubicBezTo>
                  <a:pt x="11633" y="3215"/>
                  <a:pt x="12360" y="2489"/>
                  <a:pt x="12360" y="1608"/>
                </a:cubicBezTo>
                <a:cubicBezTo>
                  <a:pt x="12360" y="715"/>
                  <a:pt x="11633" y="1"/>
                  <a:pt x="107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"/>
          <p:cNvSpPr/>
          <p:nvPr/>
        </p:nvSpPr>
        <p:spPr>
          <a:xfrm>
            <a:off x="1777429" y="4603133"/>
            <a:ext cx="3678149" cy="576774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Debe proporcionar información creíble y útil, que permita incorporar lecciones aprendidas en el proceso de toma de decisiones.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70" name="Google Shape;370;p3"/>
          <p:cNvSpPr/>
          <p:nvPr/>
        </p:nvSpPr>
        <p:spPr>
          <a:xfrm rot="5400000">
            <a:off x="820771" y="5282355"/>
            <a:ext cx="150597" cy="168916"/>
          </a:xfrm>
          <a:custGeom>
            <a:rect b="b" l="l" r="r" t="t"/>
            <a:pathLst>
              <a:path extrusionOk="0" h="5454" w="5763">
                <a:moveTo>
                  <a:pt x="2959" y="0"/>
                </a:moveTo>
                <a:cubicBezTo>
                  <a:pt x="2771" y="0"/>
                  <a:pt x="2584" y="71"/>
                  <a:pt x="2441" y="214"/>
                </a:cubicBezTo>
                <a:cubicBezTo>
                  <a:pt x="2167" y="500"/>
                  <a:pt x="2167" y="964"/>
                  <a:pt x="2441" y="1250"/>
                </a:cubicBezTo>
                <a:lnTo>
                  <a:pt x="3203" y="2000"/>
                </a:lnTo>
                <a:lnTo>
                  <a:pt x="726" y="2000"/>
                </a:lnTo>
                <a:cubicBezTo>
                  <a:pt x="322" y="2000"/>
                  <a:pt x="0" y="2322"/>
                  <a:pt x="0" y="2727"/>
                </a:cubicBezTo>
                <a:cubicBezTo>
                  <a:pt x="0" y="3131"/>
                  <a:pt x="322" y="3453"/>
                  <a:pt x="726" y="3453"/>
                </a:cubicBezTo>
                <a:lnTo>
                  <a:pt x="3203" y="3453"/>
                </a:lnTo>
                <a:lnTo>
                  <a:pt x="2441" y="4215"/>
                </a:lnTo>
                <a:cubicBezTo>
                  <a:pt x="2167" y="4501"/>
                  <a:pt x="2167" y="4953"/>
                  <a:pt x="2441" y="5239"/>
                </a:cubicBezTo>
                <a:cubicBezTo>
                  <a:pt x="2584" y="5382"/>
                  <a:pt x="2774" y="5453"/>
                  <a:pt x="2965" y="5453"/>
                </a:cubicBezTo>
                <a:cubicBezTo>
                  <a:pt x="3143" y="5453"/>
                  <a:pt x="3334" y="5382"/>
                  <a:pt x="3477" y="5239"/>
                </a:cubicBezTo>
                <a:lnTo>
                  <a:pt x="5477" y="3239"/>
                </a:lnTo>
                <a:cubicBezTo>
                  <a:pt x="5763" y="2953"/>
                  <a:pt x="5763" y="2500"/>
                  <a:pt x="5477" y="2215"/>
                </a:cubicBezTo>
                <a:lnTo>
                  <a:pt x="3477" y="214"/>
                </a:lnTo>
                <a:cubicBezTo>
                  <a:pt x="3334" y="71"/>
                  <a:pt x="3146" y="0"/>
                  <a:pt x="2959" y="0"/>
                </a:cubicBezTo>
                <a:close/>
              </a:path>
            </a:pathLst>
          </a:custGeom>
          <a:gradFill>
            <a:gsLst>
              <a:gs pos="0">
                <a:srgbClr val="8D9AB1"/>
              </a:gs>
              <a:gs pos="50000">
                <a:srgbClr val="7B8EAB"/>
              </a:gs>
              <a:gs pos="100000">
                <a:srgbClr val="6B7D98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319" y="2887685"/>
            <a:ext cx="501630" cy="42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668" y="3808682"/>
            <a:ext cx="501630" cy="42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803" y="4731454"/>
            <a:ext cx="501630" cy="42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1407" y="5667346"/>
            <a:ext cx="501630" cy="42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"/>
          <p:cNvSpPr/>
          <p:nvPr/>
        </p:nvSpPr>
        <p:spPr>
          <a:xfrm>
            <a:off x="1404686" y="1576404"/>
            <a:ext cx="3550587" cy="578882"/>
          </a:xfrm>
          <a:prstGeom prst="roundRect">
            <a:avLst>
              <a:gd fmla="val 16667" name="adj"/>
            </a:avLst>
          </a:prstGeom>
          <a:solidFill>
            <a:srgbClr val="77697A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arlow Condensed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¿QUÉ ES EVALUACIÓN?</a:t>
            </a:r>
            <a:endParaRPr/>
          </a:p>
        </p:txBody>
      </p:sp>
      <p:sp>
        <p:nvSpPr>
          <p:cNvPr id="376" name="Google Shape;376;p3"/>
          <p:cNvSpPr/>
          <p:nvPr/>
        </p:nvSpPr>
        <p:spPr>
          <a:xfrm>
            <a:off x="5905620" y="1258361"/>
            <a:ext cx="5872779" cy="1260057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s-ES" sz="1400" u="none" cap="none" strike="noStrike">
                <a:solidFill>
                  <a:srgbClr val="26262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 evaluación es el proceso de valoración sistemática, integral y objetiva del diseño, ejecución, efectos o impactos de una intervención pública, basado en evidencia y destinado a contribuir en la mejora de las políticas públicas.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26262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s-ES" sz="1200" u="none" cap="none" strike="noStrike">
                <a:solidFill>
                  <a:srgbClr val="26262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Norma Técnica del Sistema Nacional Descentralizado de Planificación Participativa.</a:t>
            </a:r>
            <a:endParaRPr b="0" i="0" sz="1200" u="none" cap="none" strike="noStrike">
              <a:solidFill>
                <a:srgbClr val="26262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77" name="Google Shape;377;p3"/>
          <p:cNvSpPr/>
          <p:nvPr/>
        </p:nvSpPr>
        <p:spPr>
          <a:xfrm rot="-5400000">
            <a:off x="5131938" y="1529183"/>
            <a:ext cx="606176" cy="53425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12A8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"/>
          <p:cNvSpPr/>
          <p:nvPr/>
        </p:nvSpPr>
        <p:spPr>
          <a:xfrm>
            <a:off x="9142761" y="2966162"/>
            <a:ext cx="606176" cy="53425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12A8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"/>
          <p:cNvSpPr/>
          <p:nvPr/>
        </p:nvSpPr>
        <p:spPr>
          <a:xfrm flipH="1">
            <a:off x="5702154" y="2815119"/>
            <a:ext cx="719191" cy="333910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"/>
          <p:cNvSpPr/>
          <p:nvPr/>
        </p:nvSpPr>
        <p:spPr>
          <a:xfrm rot="-8160471">
            <a:off x="5057349" y="2797149"/>
            <a:ext cx="544642" cy="513934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"/>
          <p:cNvSpPr/>
          <p:nvPr/>
        </p:nvSpPr>
        <p:spPr>
          <a:xfrm rot="-8160471">
            <a:off x="5060933" y="3669917"/>
            <a:ext cx="544642" cy="513934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"/>
          <p:cNvSpPr/>
          <p:nvPr/>
        </p:nvSpPr>
        <p:spPr>
          <a:xfrm rot="-8160471">
            <a:off x="5056614" y="4595445"/>
            <a:ext cx="584418" cy="599655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"/>
          <p:cNvSpPr/>
          <p:nvPr/>
        </p:nvSpPr>
        <p:spPr>
          <a:xfrm rot="-8160471">
            <a:off x="5059966" y="5599039"/>
            <a:ext cx="544642" cy="513934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3"/>
          <p:cNvPicPr preferRelativeResize="0"/>
          <p:nvPr/>
        </p:nvPicPr>
        <p:blipFill rotWithShape="1">
          <a:blip r:embed="rId8">
            <a:alphaModFix/>
          </a:blip>
          <a:srcRect b="16886" l="0" r="-1668" t="0"/>
          <a:stretch/>
        </p:blipFill>
        <p:spPr>
          <a:xfrm>
            <a:off x="1506738" y="1662791"/>
            <a:ext cx="540160" cy="55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"/>
          <p:cNvPicPr preferRelativeResize="0"/>
          <p:nvPr/>
        </p:nvPicPr>
        <p:blipFill rotWithShape="1">
          <a:blip r:embed="rId9">
            <a:alphaModFix/>
          </a:blip>
          <a:srcRect b="11571" l="0" r="11571" t="0"/>
          <a:stretch/>
        </p:blipFill>
        <p:spPr>
          <a:xfrm>
            <a:off x="6771235" y="3844850"/>
            <a:ext cx="722418" cy="88660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"/>
          <p:cNvSpPr/>
          <p:nvPr/>
        </p:nvSpPr>
        <p:spPr>
          <a:xfrm>
            <a:off x="7645384" y="3881399"/>
            <a:ext cx="3698696" cy="106167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33276B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"/>
          <p:cNvSpPr txBox="1"/>
          <p:nvPr/>
        </p:nvSpPr>
        <p:spPr>
          <a:xfrm>
            <a:off x="7880132" y="3972040"/>
            <a:ext cx="31881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IMPORTANCIA DE LA EVALUACIÓN</a:t>
            </a:r>
            <a:endParaRPr b="1" i="0" sz="2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88" name="Google Shape;388;p3"/>
          <p:cNvSpPr/>
          <p:nvPr/>
        </p:nvSpPr>
        <p:spPr>
          <a:xfrm>
            <a:off x="6952343" y="226243"/>
            <a:ext cx="4094302" cy="918000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"/>
          <p:cNvSpPr txBox="1"/>
          <p:nvPr/>
        </p:nvSpPr>
        <p:spPr>
          <a:xfrm>
            <a:off x="7808690" y="327113"/>
            <a:ext cx="2768224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Evaluación</a:t>
            </a:r>
            <a:endParaRPr b="1" i="0" sz="32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90" name="Google Shape;390;p3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1" name="Google Shape;391;p3"/>
          <p:cNvGrpSpPr/>
          <p:nvPr/>
        </p:nvGrpSpPr>
        <p:grpSpPr>
          <a:xfrm>
            <a:off x="10811991" y="-13225"/>
            <a:ext cx="1380009" cy="1380009"/>
            <a:chOff x="10811991" y="-13225"/>
            <a:chExt cx="1380009" cy="1380009"/>
          </a:xfrm>
        </p:grpSpPr>
        <p:pic>
          <p:nvPicPr>
            <p:cNvPr id="392" name="Google Shape;392;p3"/>
            <p:cNvPicPr preferRelativeResize="0"/>
            <p:nvPr/>
          </p:nvPicPr>
          <p:blipFill rotWithShape="1">
            <a:blip r:embed="rId10">
              <a:alphaModFix/>
            </a:blip>
            <a:srcRect b="7783" l="3201" r="61888" t="7599"/>
            <a:stretch/>
          </p:blipFill>
          <p:spPr>
            <a:xfrm>
              <a:off x="10811991" y="-13225"/>
              <a:ext cx="1380009" cy="1380009"/>
            </a:xfrm>
            <a:custGeom>
              <a:rect b="b" l="l" r="r" t="t"/>
              <a:pathLst>
                <a:path extrusionOk="0" h="2394268" w="2394268">
                  <a:moveTo>
                    <a:pt x="1197134" y="0"/>
                  </a:moveTo>
                  <a:cubicBezTo>
                    <a:pt x="1858293" y="0"/>
                    <a:pt x="2394268" y="535975"/>
                    <a:pt x="2394268" y="1197134"/>
                  </a:cubicBezTo>
                  <a:cubicBezTo>
                    <a:pt x="2394268" y="1858293"/>
                    <a:pt x="1858293" y="2394268"/>
                    <a:pt x="1197134" y="2394268"/>
                  </a:cubicBezTo>
                  <a:cubicBezTo>
                    <a:pt x="535975" y="2394268"/>
                    <a:pt x="0" y="1858293"/>
                    <a:pt x="0" y="1197134"/>
                  </a:cubicBezTo>
                  <a:cubicBezTo>
                    <a:pt x="0" y="535975"/>
                    <a:pt x="535975" y="0"/>
                    <a:pt x="1197134" y="0"/>
                  </a:cubicBezTo>
                  <a:close/>
                </a:path>
              </a:pathLst>
            </a:custGeom>
            <a:noFill/>
            <a:ln>
              <a:noFill/>
            </a:ln>
            <a:effectLst>
              <a:outerShdw blurRad="304800" rotWithShape="0" algn="l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393" name="Google Shape;393;p3"/>
            <p:cNvSpPr/>
            <p:nvPr/>
          </p:nvSpPr>
          <p:spPr>
            <a:xfrm>
              <a:off x="11036578" y="151977"/>
              <a:ext cx="940973" cy="93525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4" name="Google Shape;394;p3"/>
            <p:cNvPicPr preferRelativeResize="0"/>
            <p:nvPr/>
          </p:nvPicPr>
          <p:blipFill rotWithShape="1">
            <a:blip r:embed="rId11">
              <a:alphaModFix/>
            </a:blip>
            <a:srcRect b="15018" l="0" r="0" t="0"/>
            <a:stretch/>
          </p:blipFill>
          <p:spPr>
            <a:xfrm>
              <a:off x="11134137" y="286013"/>
              <a:ext cx="735715" cy="7815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975" name="Google Shape;975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76" name="Google Shape;97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982" name="Google Shape;982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3" name="Google Shape;9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989" name="Google Shape;989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90" name="Google Shape;99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996" name="Google Shape;996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97" name="Google Shape;99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003" name="Google Shape;1003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04" name="Google Shape;10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010" name="Google Shape;1010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11" name="Google Shape;101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017" name="Google Shape;1017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18" name="Google Shape;101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024" name="Google Shape;1024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25" name="Google Shape;10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031" name="Google Shape;1031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32" name="Google Shape;103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4"/>
          <p:cNvGrpSpPr/>
          <p:nvPr/>
        </p:nvGrpSpPr>
        <p:grpSpPr>
          <a:xfrm>
            <a:off x="-13292" y="0"/>
            <a:ext cx="6489241" cy="4726857"/>
            <a:chOff x="-7374" y="1"/>
            <a:chExt cx="6489241" cy="4726857"/>
          </a:xfrm>
        </p:grpSpPr>
        <p:sp>
          <p:nvSpPr>
            <p:cNvPr id="401" name="Google Shape;401;p4"/>
            <p:cNvSpPr/>
            <p:nvPr/>
          </p:nvSpPr>
          <p:spPr>
            <a:xfrm rot="5400000">
              <a:off x="873818" y="-881191"/>
              <a:ext cx="4726857" cy="6489241"/>
            </a:xfrm>
            <a:custGeom>
              <a:rect b="b" l="l" r="r" t="t"/>
              <a:pathLst>
                <a:path extrusionOk="0" h="6489241" w="4726857">
                  <a:moveTo>
                    <a:pt x="0" y="6489241"/>
                  </a:moveTo>
                  <a:lnTo>
                    <a:pt x="0" y="0"/>
                  </a:lnTo>
                  <a:lnTo>
                    <a:pt x="4726857" y="6489241"/>
                  </a:lnTo>
                  <a:close/>
                </a:path>
              </a:pathLst>
            </a:custGeom>
            <a:gradFill>
              <a:gsLst>
                <a:gs pos="0">
                  <a:srgbClr val="C29AC0"/>
                </a:gs>
                <a:gs pos="50000">
                  <a:srgbClr val="D8C1D6"/>
                </a:gs>
                <a:gs pos="100000">
                  <a:srgbClr val="ECE0EA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 rot="5400000">
              <a:off x="-1005534" y="998161"/>
              <a:ext cx="4726857" cy="2730537"/>
            </a:xfrm>
            <a:custGeom>
              <a:rect b="b" l="l" r="r" t="t"/>
              <a:pathLst>
                <a:path extrusionOk="0" h="2730537" w="4726857">
                  <a:moveTo>
                    <a:pt x="0" y="2730537"/>
                  </a:moveTo>
                  <a:lnTo>
                    <a:pt x="0" y="1540065"/>
                  </a:lnTo>
                  <a:lnTo>
                    <a:pt x="2737894" y="0"/>
                  </a:lnTo>
                  <a:lnTo>
                    <a:pt x="4726857" y="2730537"/>
                  </a:lnTo>
                  <a:close/>
                </a:path>
              </a:pathLst>
            </a:custGeom>
            <a:gradFill>
              <a:gsLst>
                <a:gs pos="0">
                  <a:srgbClr val="AB96C4"/>
                </a:gs>
                <a:gs pos="50000">
                  <a:srgbClr val="CABEDA"/>
                </a:gs>
                <a:gs pos="100000">
                  <a:srgbClr val="E4DFEC"/>
                </a:gs>
              </a:gsLst>
              <a:lin ang="135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4170" y="6049178"/>
            <a:ext cx="3265487" cy="808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4"/>
          <p:cNvGrpSpPr/>
          <p:nvPr/>
        </p:nvGrpSpPr>
        <p:grpSpPr>
          <a:xfrm>
            <a:off x="8668415" y="1290804"/>
            <a:ext cx="2077913" cy="3569828"/>
            <a:chOff x="1720155" y="1326163"/>
            <a:chExt cx="1551300" cy="2700805"/>
          </a:xfrm>
        </p:grpSpPr>
        <p:sp>
          <p:nvSpPr>
            <p:cNvPr id="405" name="Google Shape;405;p4"/>
            <p:cNvSpPr/>
            <p:nvPr/>
          </p:nvSpPr>
          <p:spPr>
            <a:xfrm>
              <a:off x="20064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7749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solidFill>
              <a:srgbClr val="006666"/>
            </a:solidFill>
            <a:ln cap="flat" cmpd="sng" w="9525">
              <a:solidFill>
                <a:srgbClr val="0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2046999" y="3492068"/>
              <a:ext cx="971335" cy="5349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0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Barlow Condensed"/>
                <a:buNone/>
              </a:pPr>
              <a:r>
                <a:rPr b="0" i="0" lang="es-ES" sz="13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Utilidad de los resultados.</a:t>
              </a:r>
              <a:endParaRPr/>
            </a:p>
          </p:txBody>
        </p:sp>
        <p:sp>
          <p:nvSpPr>
            <p:cNvPr id="408" name="Google Shape;408;p4"/>
            <p:cNvSpPr txBox="1"/>
            <p:nvPr/>
          </p:nvSpPr>
          <p:spPr>
            <a:xfrm>
              <a:off x="1720155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Barlow Condensed"/>
                <a:buNone/>
              </a:pPr>
              <a:r>
                <a:rPr b="1" i="0" lang="es-ES" sz="16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Uso</a:t>
              </a:r>
              <a:endParaRPr/>
            </a:p>
          </p:txBody>
        </p:sp>
      </p:grpSp>
      <p:grpSp>
        <p:nvGrpSpPr>
          <p:cNvPr id="409" name="Google Shape;409;p4"/>
          <p:cNvGrpSpPr/>
          <p:nvPr/>
        </p:nvGrpSpPr>
        <p:grpSpPr>
          <a:xfrm>
            <a:off x="6823458" y="1290804"/>
            <a:ext cx="2077914" cy="3641747"/>
            <a:chOff x="5872667" y="1326163"/>
            <a:chExt cx="1551300" cy="2755216"/>
          </a:xfrm>
        </p:grpSpPr>
        <p:sp>
          <p:nvSpPr>
            <p:cNvPr id="410" name="Google Shape;410;p4"/>
            <p:cNvSpPr/>
            <p:nvPr/>
          </p:nvSpPr>
          <p:spPr>
            <a:xfrm>
              <a:off x="5927513" y="1326163"/>
              <a:ext cx="1441575" cy="1755900"/>
            </a:xfrm>
            <a:custGeom>
              <a:rect b="b" l="l" r="r" t="t"/>
              <a:pathLst>
                <a:path extrusionOk="0" h="70236" w="57663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13" y="30004"/>
                    <a:pt x="1156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47" y="2322"/>
                    <a:pt x="55341" y="14216"/>
                    <a:pt x="55341" y="28837"/>
                  </a:cubicBezTo>
                  <a:cubicBezTo>
                    <a:pt x="55341" y="43458"/>
                    <a:pt x="43447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94"/>
                  </a:lnTo>
                  <a:lnTo>
                    <a:pt x="22980" y="61603"/>
                  </a:lnTo>
                  <a:cubicBezTo>
                    <a:pt x="22754" y="61371"/>
                    <a:pt x="22456" y="61255"/>
                    <a:pt x="22158" y="61255"/>
                  </a:cubicBezTo>
                  <a:cubicBezTo>
                    <a:pt x="21861" y="61255"/>
                    <a:pt x="21563" y="61371"/>
                    <a:pt x="21337" y="61603"/>
                  </a:cubicBezTo>
                  <a:cubicBezTo>
                    <a:pt x="20884" y="62056"/>
                    <a:pt x="20884" y="62782"/>
                    <a:pt x="21337" y="63234"/>
                  </a:cubicBezTo>
                  <a:lnTo>
                    <a:pt x="27992" y="69902"/>
                  </a:lnTo>
                  <a:cubicBezTo>
                    <a:pt x="28207" y="70116"/>
                    <a:pt x="28504" y="70235"/>
                    <a:pt x="28814" y="70235"/>
                  </a:cubicBezTo>
                  <a:cubicBezTo>
                    <a:pt x="29124" y="70235"/>
                    <a:pt x="29421" y="70116"/>
                    <a:pt x="29635" y="69902"/>
                  </a:cubicBezTo>
                  <a:lnTo>
                    <a:pt x="36291" y="63234"/>
                  </a:lnTo>
                  <a:cubicBezTo>
                    <a:pt x="36744" y="62782"/>
                    <a:pt x="36744" y="62056"/>
                    <a:pt x="36291" y="61603"/>
                  </a:cubicBezTo>
                  <a:cubicBezTo>
                    <a:pt x="36065" y="61371"/>
                    <a:pt x="35767" y="61255"/>
                    <a:pt x="35470" y="61255"/>
                  </a:cubicBezTo>
                  <a:cubicBezTo>
                    <a:pt x="35172" y="61255"/>
                    <a:pt x="34874" y="61371"/>
                    <a:pt x="34648" y="61603"/>
                  </a:cubicBezTo>
                  <a:lnTo>
                    <a:pt x="29993" y="66258"/>
                  </a:lnTo>
                  <a:lnTo>
                    <a:pt x="29993" y="57650"/>
                  </a:lnTo>
                  <a:cubicBezTo>
                    <a:pt x="45352" y="57031"/>
                    <a:pt x="57663" y="44351"/>
                    <a:pt x="57663" y="28837"/>
                  </a:cubicBezTo>
                  <a:cubicBezTo>
                    <a:pt x="57663" y="12942"/>
                    <a:pt x="44733" y="0"/>
                    <a:pt x="28838" y="0"/>
                  </a:cubicBezTo>
                  <a:close/>
                </a:path>
              </a:pathLst>
            </a:custGeom>
            <a:solidFill>
              <a:srgbClr val="6B2F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6158788" y="1557738"/>
              <a:ext cx="979025" cy="978700"/>
            </a:xfrm>
            <a:custGeom>
              <a:rect b="b" l="l" r="r" t="t"/>
              <a:pathLst>
                <a:path extrusionOk="0" h="39148" w="39161">
                  <a:moveTo>
                    <a:pt x="19587" y="0"/>
                  </a:moveTo>
                  <a:cubicBezTo>
                    <a:pt x="8776" y="0"/>
                    <a:pt x="1" y="8763"/>
                    <a:pt x="1" y="19574"/>
                  </a:cubicBezTo>
                  <a:cubicBezTo>
                    <a:pt x="1" y="30385"/>
                    <a:pt x="8776" y="39148"/>
                    <a:pt x="19587" y="39148"/>
                  </a:cubicBezTo>
                  <a:cubicBezTo>
                    <a:pt x="30398" y="39148"/>
                    <a:pt x="39161" y="30385"/>
                    <a:pt x="39161" y="19574"/>
                  </a:cubicBezTo>
                  <a:cubicBezTo>
                    <a:pt x="39161" y="8763"/>
                    <a:pt x="30398" y="0"/>
                    <a:pt x="19587" y="0"/>
                  </a:cubicBezTo>
                  <a:close/>
                </a:path>
              </a:pathLst>
            </a:custGeom>
            <a:solidFill>
              <a:srgbClr val="6B2F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173221" y="3546479"/>
              <a:ext cx="1074327" cy="5349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B2F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Barlow Condensed"/>
                <a:buNone/>
              </a:pPr>
              <a:r>
                <a:rPr b="0" i="0" lang="es-ES" sz="13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Comunicar resultados.</a:t>
              </a:r>
              <a:endParaRPr/>
            </a:p>
          </p:txBody>
        </p:sp>
        <p:sp>
          <p:nvSpPr>
            <p:cNvPr id="413" name="Google Shape;413;p4"/>
            <p:cNvSpPr txBox="1"/>
            <p:nvPr/>
          </p:nvSpPr>
          <p:spPr>
            <a:xfrm>
              <a:off x="5872667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Barlow Condensed"/>
                <a:buNone/>
              </a:pPr>
              <a:r>
                <a:rPr b="1" i="0" lang="es-ES" sz="16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Comunicación</a:t>
              </a:r>
              <a:endParaRPr/>
            </a:p>
          </p:txBody>
        </p:sp>
      </p:grpSp>
      <p:grpSp>
        <p:nvGrpSpPr>
          <p:cNvPr id="414" name="Google Shape;414;p4"/>
          <p:cNvGrpSpPr/>
          <p:nvPr/>
        </p:nvGrpSpPr>
        <p:grpSpPr>
          <a:xfrm>
            <a:off x="4970090" y="1290804"/>
            <a:ext cx="2077914" cy="3970304"/>
            <a:chOff x="4489005" y="1326163"/>
            <a:chExt cx="1551300" cy="3003791"/>
          </a:xfrm>
        </p:grpSpPr>
        <p:sp>
          <p:nvSpPr>
            <p:cNvPr id="415" name="Google Shape;415;p4"/>
            <p:cNvSpPr/>
            <p:nvPr/>
          </p:nvSpPr>
          <p:spPr>
            <a:xfrm>
              <a:off x="45437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7" y="30004"/>
                  </a:cubicBezTo>
                  <a:cubicBezTo>
                    <a:pt x="1810" y="30004"/>
                    <a:pt x="2322" y="29480"/>
                    <a:pt x="2322" y="28837"/>
                  </a:cubicBezTo>
                  <a:cubicBezTo>
                    <a:pt x="2322" y="14216"/>
                    <a:pt x="14217" y="2322"/>
                    <a:pt x="28838" y="2322"/>
                  </a:cubicBezTo>
                  <a:cubicBezTo>
                    <a:pt x="43458" y="2322"/>
                    <a:pt x="55353" y="14216"/>
                    <a:pt x="55353" y="28837"/>
                  </a:cubicBezTo>
                  <a:cubicBezTo>
                    <a:pt x="55353" y="43458"/>
                    <a:pt x="43458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82"/>
                  </a:lnTo>
                  <a:lnTo>
                    <a:pt x="22992" y="61603"/>
                  </a:lnTo>
                  <a:cubicBezTo>
                    <a:pt x="22765" y="61371"/>
                    <a:pt x="22471" y="61255"/>
                    <a:pt x="22175" y="61255"/>
                  </a:cubicBezTo>
                  <a:cubicBezTo>
                    <a:pt x="21878" y="61255"/>
                    <a:pt x="21581" y="61371"/>
                    <a:pt x="21349" y="61603"/>
                  </a:cubicBezTo>
                  <a:cubicBezTo>
                    <a:pt x="20896" y="62056"/>
                    <a:pt x="20896" y="62782"/>
                    <a:pt x="21349" y="63234"/>
                  </a:cubicBezTo>
                  <a:lnTo>
                    <a:pt x="28016" y="69902"/>
                  </a:lnTo>
                  <a:cubicBezTo>
                    <a:pt x="28242" y="70128"/>
                    <a:pt x="28540" y="70235"/>
                    <a:pt x="28838" y="70235"/>
                  </a:cubicBezTo>
                  <a:cubicBezTo>
                    <a:pt x="29135" y="70235"/>
                    <a:pt x="29421" y="70128"/>
                    <a:pt x="29659" y="69902"/>
                  </a:cubicBezTo>
                  <a:lnTo>
                    <a:pt x="36315" y="63234"/>
                  </a:lnTo>
                  <a:cubicBezTo>
                    <a:pt x="36767" y="62782"/>
                    <a:pt x="36767" y="62056"/>
                    <a:pt x="36315" y="61603"/>
                  </a:cubicBezTo>
                  <a:cubicBezTo>
                    <a:pt x="36089" y="61371"/>
                    <a:pt x="35791" y="61255"/>
                    <a:pt x="35493" y="61255"/>
                  </a:cubicBezTo>
                  <a:cubicBezTo>
                    <a:pt x="35196" y="61255"/>
                    <a:pt x="34898" y="61371"/>
                    <a:pt x="34672" y="61603"/>
                  </a:cubicBezTo>
                  <a:lnTo>
                    <a:pt x="29993" y="66270"/>
                  </a:lnTo>
                  <a:lnTo>
                    <a:pt x="29993" y="57650"/>
                  </a:lnTo>
                  <a:cubicBezTo>
                    <a:pt x="45363" y="57031"/>
                    <a:pt x="57675" y="44351"/>
                    <a:pt x="57675" y="28837"/>
                  </a:cubicBezTo>
                  <a:cubicBezTo>
                    <a:pt x="57675" y="12942"/>
                    <a:pt x="44732" y="0"/>
                    <a:pt x="2883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47752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5" y="39148"/>
                    <a:pt x="39148" y="30385"/>
                    <a:pt x="39148" y="19574"/>
                  </a:cubicBezTo>
                  <a:cubicBezTo>
                    <a:pt x="39148" y="8763"/>
                    <a:pt x="30385" y="0"/>
                    <a:pt x="1957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669835" y="3538705"/>
              <a:ext cx="1347459" cy="791249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Barlow Condensed"/>
                <a:buNone/>
              </a:pPr>
              <a:r>
                <a:rPr b="0" i="0" lang="es-ES" sz="13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Levantamiento, análisis de información, resultados hallazgos, conclusiones, recomendaciones.</a:t>
              </a:r>
              <a:endParaRPr/>
            </a:p>
          </p:txBody>
        </p:sp>
        <p:sp>
          <p:nvSpPr>
            <p:cNvPr id="418" name="Google Shape;418;p4"/>
            <p:cNvSpPr txBox="1"/>
            <p:nvPr/>
          </p:nvSpPr>
          <p:spPr>
            <a:xfrm>
              <a:off x="4489005" y="3112444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Barlow Condensed"/>
                <a:buNone/>
              </a:pPr>
              <a:r>
                <a:rPr b="1" i="0" lang="es-ES" sz="16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Ejecución</a:t>
              </a:r>
              <a:endParaRPr/>
            </a:p>
          </p:txBody>
        </p:sp>
      </p:grpSp>
      <p:grpSp>
        <p:nvGrpSpPr>
          <p:cNvPr id="419" name="Google Shape;419;p4"/>
          <p:cNvGrpSpPr/>
          <p:nvPr/>
        </p:nvGrpSpPr>
        <p:grpSpPr>
          <a:xfrm>
            <a:off x="3114945" y="1290804"/>
            <a:ext cx="2077913" cy="3662296"/>
            <a:chOff x="3104017" y="1326163"/>
            <a:chExt cx="1551300" cy="2770763"/>
          </a:xfrm>
        </p:grpSpPr>
        <p:sp>
          <p:nvSpPr>
            <p:cNvPr id="420" name="Google Shape;420;p4"/>
            <p:cNvSpPr/>
            <p:nvPr/>
          </p:nvSpPr>
          <p:spPr>
            <a:xfrm>
              <a:off x="31587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35"/>
                  </a:lnTo>
                  <a:lnTo>
                    <a:pt x="23039" y="61603"/>
                  </a:lnTo>
                  <a:cubicBezTo>
                    <a:pt x="22813" y="61371"/>
                    <a:pt x="22516" y="61255"/>
                    <a:pt x="22218" y="61255"/>
                  </a:cubicBezTo>
                  <a:cubicBezTo>
                    <a:pt x="21920" y="61255"/>
                    <a:pt x="21623" y="61371"/>
                    <a:pt x="21396" y="61603"/>
                  </a:cubicBezTo>
                  <a:cubicBezTo>
                    <a:pt x="20944" y="62056"/>
                    <a:pt x="20944" y="62782"/>
                    <a:pt x="21396" y="63234"/>
                  </a:cubicBezTo>
                  <a:lnTo>
                    <a:pt x="28052" y="69902"/>
                  </a:lnTo>
                  <a:cubicBezTo>
                    <a:pt x="28266" y="70116"/>
                    <a:pt x="28564" y="70235"/>
                    <a:pt x="28874" y="70235"/>
                  </a:cubicBezTo>
                  <a:cubicBezTo>
                    <a:pt x="29183" y="70235"/>
                    <a:pt x="29481" y="70116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8" y="61603"/>
                  </a:cubicBezTo>
                  <a:lnTo>
                    <a:pt x="29993" y="66318"/>
                  </a:lnTo>
                  <a:lnTo>
                    <a:pt x="29993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33" y="0"/>
                    <a:pt x="28838" y="0"/>
                  </a:cubicBezTo>
                  <a:close/>
                </a:path>
              </a:pathLst>
            </a:custGeom>
            <a:solidFill>
              <a:srgbClr val="E72B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3902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E72B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3327526" y="3562026"/>
              <a:ext cx="1197395" cy="5349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E72B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Barlow Condensed"/>
                <a:buNone/>
              </a:pPr>
              <a:r>
                <a:rPr b="0" i="0" lang="es-ES" sz="13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Delimita el proceso de evaluación.</a:t>
              </a:r>
              <a:endParaRPr/>
            </a:p>
          </p:txBody>
        </p:sp>
        <p:sp>
          <p:nvSpPr>
            <p:cNvPr id="423" name="Google Shape;423;p4"/>
            <p:cNvSpPr txBox="1"/>
            <p:nvPr/>
          </p:nvSpPr>
          <p:spPr>
            <a:xfrm>
              <a:off x="3104017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Barlow Condensed"/>
                <a:buNone/>
              </a:pPr>
              <a:r>
                <a:rPr b="1" i="0" lang="es-ES" sz="16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Diseño</a:t>
              </a:r>
              <a:endParaRPr/>
            </a:p>
          </p:txBody>
        </p:sp>
      </p:grpSp>
      <p:grpSp>
        <p:nvGrpSpPr>
          <p:cNvPr id="424" name="Google Shape;424;p4"/>
          <p:cNvGrpSpPr/>
          <p:nvPr/>
        </p:nvGrpSpPr>
        <p:grpSpPr>
          <a:xfrm>
            <a:off x="1261309" y="1290804"/>
            <a:ext cx="2077913" cy="3693115"/>
            <a:chOff x="1720155" y="1326163"/>
            <a:chExt cx="1551300" cy="2794080"/>
          </a:xfrm>
        </p:grpSpPr>
        <p:sp>
          <p:nvSpPr>
            <p:cNvPr id="425" name="Google Shape;425;p4"/>
            <p:cNvSpPr/>
            <p:nvPr/>
          </p:nvSpPr>
          <p:spPr>
            <a:xfrm>
              <a:off x="20064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17749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927256" y="3585343"/>
              <a:ext cx="1200843" cy="5349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3327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Barlow Condensed"/>
                <a:buNone/>
              </a:pPr>
              <a:r>
                <a:rPr b="0" i="0" lang="es-ES" sz="13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¿Qué se va a evaluar?</a:t>
              </a:r>
              <a:endParaRPr/>
            </a:p>
          </p:txBody>
        </p:sp>
        <p:sp>
          <p:nvSpPr>
            <p:cNvPr id="428" name="Google Shape;428;p4"/>
            <p:cNvSpPr txBox="1"/>
            <p:nvPr/>
          </p:nvSpPr>
          <p:spPr>
            <a:xfrm>
              <a:off x="1720155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Barlow Condensed"/>
                <a:buNone/>
              </a:pPr>
              <a:r>
                <a:rPr b="1" i="0" lang="es-ES" sz="1600" u="none" cap="none" strike="noStrike">
                  <a:solidFill>
                    <a:srgbClr val="3F3F3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Programación</a:t>
              </a:r>
              <a:endParaRPr/>
            </a:p>
          </p:txBody>
        </p:sp>
      </p:grpSp>
      <p:sp>
        <p:nvSpPr>
          <p:cNvPr id="429" name="Google Shape;429;p4"/>
          <p:cNvSpPr/>
          <p:nvPr/>
        </p:nvSpPr>
        <p:spPr>
          <a:xfrm>
            <a:off x="1524652" y="5145364"/>
            <a:ext cx="9220200" cy="808037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481F6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30" name="Google Shape;430;p4"/>
          <p:cNvSpPr txBox="1"/>
          <p:nvPr/>
        </p:nvSpPr>
        <p:spPr>
          <a:xfrm>
            <a:off x="3886055" y="5408224"/>
            <a:ext cx="7315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 A R T I C I P A C I Ó N     C I U D A D A N A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"/>
          <p:cNvPicPr preferRelativeResize="0"/>
          <p:nvPr/>
        </p:nvPicPr>
        <p:blipFill rotWithShape="1">
          <a:blip r:embed="rId4">
            <a:alphaModFix/>
          </a:blip>
          <a:srcRect b="21839" l="0" r="-2116" t="0"/>
          <a:stretch/>
        </p:blipFill>
        <p:spPr>
          <a:xfrm>
            <a:off x="1611219" y="1596892"/>
            <a:ext cx="1069922" cy="10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"/>
          <p:cNvPicPr preferRelativeResize="0"/>
          <p:nvPr/>
        </p:nvPicPr>
        <p:blipFill rotWithShape="1">
          <a:blip r:embed="rId5">
            <a:alphaModFix/>
          </a:blip>
          <a:srcRect b="9495" l="0" r="0" t="1"/>
          <a:stretch/>
        </p:blipFill>
        <p:spPr>
          <a:xfrm>
            <a:off x="3772383" y="1825730"/>
            <a:ext cx="686130" cy="77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"/>
          <p:cNvPicPr preferRelativeResize="0"/>
          <p:nvPr/>
        </p:nvPicPr>
        <p:blipFill rotWithShape="1">
          <a:blip r:embed="rId6">
            <a:alphaModFix/>
          </a:blip>
          <a:srcRect b="16454" l="0" r="-734" t="0"/>
          <a:stretch/>
        </p:blipFill>
        <p:spPr>
          <a:xfrm>
            <a:off x="5542513" y="1779459"/>
            <a:ext cx="921122" cy="95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"/>
          <p:cNvPicPr preferRelativeResize="0"/>
          <p:nvPr/>
        </p:nvPicPr>
        <p:blipFill rotWithShape="1">
          <a:blip r:embed="rId7">
            <a:alphaModFix/>
          </a:blip>
          <a:srcRect b="18728" l="0" r="-1338" t="0"/>
          <a:stretch/>
        </p:blipFill>
        <p:spPr>
          <a:xfrm>
            <a:off x="7553513" y="1904192"/>
            <a:ext cx="617757" cy="61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"/>
          <p:cNvPicPr preferRelativeResize="0"/>
          <p:nvPr/>
        </p:nvPicPr>
        <p:blipFill rotWithShape="1">
          <a:blip r:embed="rId8">
            <a:alphaModFix/>
          </a:blip>
          <a:srcRect b="16702" l="0" r="-1469" t="0"/>
          <a:stretch/>
        </p:blipFill>
        <p:spPr>
          <a:xfrm>
            <a:off x="9190993" y="1605987"/>
            <a:ext cx="1063138" cy="107109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"/>
          <p:cNvSpPr/>
          <p:nvPr/>
        </p:nvSpPr>
        <p:spPr>
          <a:xfrm>
            <a:off x="6711025" y="226243"/>
            <a:ext cx="4335619" cy="918000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"/>
          <p:cNvSpPr txBox="1"/>
          <p:nvPr/>
        </p:nvSpPr>
        <p:spPr>
          <a:xfrm>
            <a:off x="6241142" y="414081"/>
            <a:ext cx="4676704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Proceso de evaluación</a:t>
            </a:r>
            <a:endParaRPr b="1" i="0" sz="2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438" name="Google Shape;438;p4"/>
          <p:cNvGrpSpPr/>
          <p:nvPr/>
        </p:nvGrpSpPr>
        <p:grpSpPr>
          <a:xfrm>
            <a:off x="10811991" y="-13225"/>
            <a:ext cx="1380009" cy="1380009"/>
            <a:chOff x="10811991" y="-13225"/>
            <a:chExt cx="1380009" cy="1380009"/>
          </a:xfrm>
        </p:grpSpPr>
        <p:pic>
          <p:nvPicPr>
            <p:cNvPr id="439" name="Google Shape;439;p4"/>
            <p:cNvPicPr preferRelativeResize="0"/>
            <p:nvPr/>
          </p:nvPicPr>
          <p:blipFill rotWithShape="1">
            <a:blip r:embed="rId9">
              <a:alphaModFix/>
            </a:blip>
            <a:srcRect b="7783" l="3201" r="61888" t="7599"/>
            <a:stretch/>
          </p:blipFill>
          <p:spPr>
            <a:xfrm>
              <a:off x="10811991" y="-13225"/>
              <a:ext cx="1380009" cy="1380009"/>
            </a:xfrm>
            <a:custGeom>
              <a:rect b="b" l="l" r="r" t="t"/>
              <a:pathLst>
                <a:path extrusionOk="0" h="2394268" w="2394268">
                  <a:moveTo>
                    <a:pt x="1197134" y="0"/>
                  </a:moveTo>
                  <a:cubicBezTo>
                    <a:pt x="1858293" y="0"/>
                    <a:pt x="2394268" y="535975"/>
                    <a:pt x="2394268" y="1197134"/>
                  </a:cubicBezTo>
                  <a:cubicBezTo>
                    <a:pt x="2394268" y="1858293"/>
                    <a:pt x="1858293" y="2394268"/>
                    <a:pt x="1197134" y="2394268"/>
                  </a:cubicBezTo>
                  <a:cubicBezTo>
                    <a:pt x="535975" y="2394268"/>
                    <a:pt x="0" y="1858293"/>
                    <a:pt x="0" y="1197134"/>
                  </a:cubicBezTo>
                  <a:cubicBezTo>
                    <a:pt x="0" y="535975"/>
                    <a:pt x="535975" y="0"/>
                    <a:pt x="1197134" y="0"/>
                  </a:cubicBezTo>
                  <a:close/>
                </a:path>
              </a:pathLst>
            </a:custGeom>
            <a:noFill/>
            <a:ln>
              <a:noFill/>
            </a:ln>
            <a:effectLst>
              <a:outerShdw blurRad="304800" rotWithShape="0" algn="l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440" name="Google Shape;440;p4"/>
            <p:cNvSpPr/>
            <p:nvPr/>
          </p:nvSpPr>
          <p:spPr>
            <a:xfrm>
              <a:off x="11000482" y="182701"/>
              <a:ext cx="973997" cy="972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" name="Google Shape;441;p4"/>
            <p:cNvPicPr preferRelativeResize="0"/>
            <p:nvPr/>
          </p:nvPicPr>
          <p:blipFill rotWithShape="1">
            <a:blip r:embed="rId10">
              <a:alphaModFix/>
            </a:blip>
            <a:srcRect b="19675" l="0" r="9524" t="0"/>
            <a:stretch/>
          </p:blipFill>
          <p:spPr>
            <a:xfrm>
              <a:off x="11085931" y="287490"/>
              <a:ext cx="685155" cy="7603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4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 flipH="1">
            <a:off x="0" y="1507617"/>
            <a:ext cx="14516100" cy="3383388"/>
          </a:xfrm>
          <a:custGeom>
            <a:rect b="b" l="l" r="r" t="t"/>
            <a:pathLst>
              <a:path extrusionOk="0" h="2414484" w="5979244">
                <a:moveTo>
                  <a:pt x="914400" y="0"/>
                </a:moveTo>
                <a:lnTo>
                  <a:pt x="5979244" y="0"/>
                </a:lnTo>
                <a:lnTo>
                  <a:pt x="5979244" y="2404959"/>
                </a:lnTo>
                <a:lnTo>
                  <a:pt x="0" y="2414484"/>
                </a:lnTo>
                <a:lnTo>
                  <a:pt x="914400" y="0"/>
                </a:lnTo>
                <a:close/>
              </a:path>
            </a:pathLst>
          </a:custGeom>
          <a:gradFill>
            <a:gsLst>
              <a:gs pos="0">
                <a:srgbClr val="6B55A3"/>
              </a:gs>
              <a:gs pos="6000">
                <a:srgbClr val="6B55A3"/>
              </a:gs>
              <a:gs pos="77000">
                <a:srgbClr val="2C1C68"/>
              </a:gs>
              <a:gs pos="100000">
                <a:srgbClr val="2C1C6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"/>
          <p:cNvSpPr txBox="1"/>
          <p:nvPr/>
        </p:nvSpPr>
        <p:spPr>
          <a:xfrm>
            <a:off x="4874749" y="2416068"/>
            <a:ext cx="708222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Conformación de la Asamblea Ciudadana Plurinacional e Intercultural para el Buen Vivir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"/>
          <p:cNvSpPr/>
          <p:nvPr/>
        </p:nvSpPr>
        <p:spPr>
          <a:xfrm>
            <a:off x="8496886" y="0"/>
            <a:ext cx="3695114" cy="685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"/>
          <p:cNvPicPr preferRelativeResize="0"/>
          <p:nvPr/>
        </p:nvPicPr>
        <p:blipFill rotWithShape="1">
          <a:blip r:embed="rId4">
            <a:alphaModFix/>
          </a:blip>
          <a:srcRect b="7724" l="0" r="30299" t="0"/>
          <a:stretch/>
        </p:blipFill>
        <p:spPr>
          <a:xfrm>
            <a:off x="1" y="0"/>
            <a:ext cx="3585027" cy="6328232"/>
          </a:xfrm>
          <a:custGeom>
            <a:rect b="b" l="l" r="r" t="t"/>
            <a:pathLst>
              <a:path extrusionOk="0" h="6328232" w="3585027">
                <a:moveTo>
                  <a:pt x="0" y="0"/>
                </a:moveTo>
                <a:lnTo>
                  <a:pt x="6270" y="0"/>
                </a:lnTo>
                <a:lnTo>
                  <a:pt x="3585027" y="3161347"/>
                </a:lnTo>
                <a:lnTo>
                  <a:pt x="0" y="632823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"/>
          <p:cNvSpPr/>
          <p:nvPr/>
        </p:nvSpPr>
        <p:spPr>
          <a:xfrm flipH="1">
            <a:off x="8932593" y="885373"/>
            <a:ext cx="3191287" cy="5972627"/>
          </a:xfrm>
          <a:prstGeom prst="rtTriangle">
            <a:avLst/>
          </a:prstGeom>
          <a:gradFill>
            <a:gsLst>
              <a:gs pos="0">
                <a:srgbClr val="AB96C4"/>
              </a:gs>
              <a:gs pos="50000">
                <a:srgbClr val="CABEDA"/>
              </a:gs>
              <a:gs pos="100000">
                <a:srgbClr val="E4DFEC"/>
              </a:gs>
            </a:gsLst>
            <a:lin ang="1080000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"/>
          <p:cNvSpPr/>
          <p:nvPr/>
        </p:nvSpPr>
        <p:spPr>
          <a:xfrm>
            <a:off x="-101600" y="-2496"/>
            <a:ext cx="12293600" cy="887868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"/>
          <p:cNvSpPr txBox="1"/>
          <p:nvPr/>
        </p:nvSpPr>
        <p:spPr>
          <a:xfrm>
            <a:off x="3364115" y="55282"/>
            <a:ext cx="7783083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¿Qué es la Asamblea Ciudadana Plurinacional e Intercultural para el Buen Vivir?</a:t>
            </a:r>
            <a:endParaRPr/>
          </a:p>
        </p:txBody>
      </p:sp>
      <p:sp>
        <p:nvSpPr>
          <p:cNvPr id="461" name="Google Shape;461;p6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6"/>
          <p:cNvPicPr preferRelativeResize="0"/>
          <p:nvPr/>
        </p:nvPicPr>
        <p:blipFill rotWithShape="1">
          <a:blip r:embed="rId4">
            <a:alphaModFix/>
          </a:blip>
          <a:srcRect b="19805" l="0" r="5671" t="0"/>
          <a:stretch/>
        </p:blipFill>
        <p:spPr>
          <a:xfrm>
            <a:off x="11146971" y="12884"/>
            <a:ext cx="836222" cy="87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628" y="1013524"/>
            <a:ext cx="4032156" cy="268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4357" y="1013524"/>
            <a:ext cx="4032156" cy="268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8703" y="3781259"/>
            <a:ext cx="4002081" cy="250880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"/>
          <p:cNvSpPr/>
          <p:nvPr/>
        </p:nvSpPr>
        <p:spPr>
          <a:xfrm>
            <a:off x="638628" y="2933251"/>
            <a:ext cx="4032156" cy="766697"/>
          </a:xfrm>
          <a:prstGeom prst="rect">
            <a:avLst/>
          </a:prstGeom>
          <a:solidFill>
            <a:srgbClr val="4535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Espacio de consulta y definición de lineamientos nacionales de desarrollo. </a:t>
            </a:r>
            <a:endParaRPr b="0" i="0" sz="16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4894357" y="2940402"/>
            <a:ext cx="4032156" cy="766697"/>
          </a:xfrm>
          <a:prstGeom prst="rect">
            <a:avLst/>
          </a:prstGeom>
          <a:solidFill>
            <a:srgbClr val="4535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Aporta en el seguimiento y evaluación periódica del cumplimiento del PND. </a:t>
            </a:r>
            <a:endParaRPr b="0" i="0" sz="16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638628" y="5604049"/>
            <a:ext cx="4032156" cy="766697"/>
          </a:xfrm>
          <a:prstGeom prst="rect">
            <a:avLst/>
          </a:prstGeom>
          <a:solidFill>
            <a:srgbClr val="4535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Instancia en la que se motiva a la rendición de cuentas a la ciudadanía. </a:t>
            </a:r>
            <a:endParaRPr b="0" i="0" sz="16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4924431" y="5604949"/>
            <a:ext cx="3996000" cy="766697"/>
          </a:xfrm>
          <a:prstGeom prst="rect">
            <a:avLst/>
          </a:prstGeom>
          <a:solidFill>
            <a:srgbClr val="4535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Delega a 4 representantes al Consejo Nacional de Planificación. </a:t>
            </a:r>
            <a:endParaRPr b="0" i="0" sz="16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470" name="Google Shape;470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18350" y="3851797"/>
            <a:ext cx="4002082" cy="175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"/>
          <p:cNvSpPr/>
          <p:nvPr/>
        </p:nvSpPr>
        <p:spPr>
          <a:xfrm>
            <a:off x="-18638" y="2387600"/>
            <a:ext cx="3943769" cy="4479583"/>
          </a:xfrm>
          <a:prstGeom prst="rtTriangle">
            <a:avLst/>
          </a:prstGeom>
          <a:gradFill>
            <a:gsLst>
              <a:gs pos="0">
                <a:srgbClr val="AB96C4"/>
              </a:gs>
              <a:gs pos="50000">
                <a:srgbClr val="CABEDA"/>
              </a:gs>
              <a:gs pos="100000">
                <a:srgbClr val="E4DFEC"/>
              </a:gs>
            </a:gsLst>
            <a:lin ang="1080000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"/>
          <p:cNvSpPr/>
          <p:nvPr/>
        </p:nvSpPr>
        <p:spPr>
          <a:xfrm>
            <a:off x="-101600" y="-2853"/>
            <a:ext cx="12293600" cy="887868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"/>
          <p:cNvSpPr txBox="1"/>
          <p:nvPr/>
        </p:nvSpPr>
        <p:spPr>
          <a:xfrm>
            <a:off x="3514887" y="141925"/>
            <a:ext cx="7783083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Instancias que conforman la ACPIBV</a:t>
            </a:r>
            <a:endParaRPr b="1" i="0" sz="2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480" name="Google Shape;480;p7"/>
          <p:cNvGrpSpPr/>
          <p:nvPr/>
        </p:nvGrpSpPr>
        <p:grpSpPr>
          <a:xfrm>
            <a:off x="1434421" y="156720"/>
            <a:ext cx="9690475" cy="3140511"/>
            <a:chOff x="576640" y="1562"/>
            <a:chExt cx="9690475" cy="3140511"/>
          </a:xfrm>
        </p:grpSpPr>
        <p:sp>
          <p:nvSpPr>
            <p:cNvPr id="481" name="Google Shape;481;p7"/>
            <p:cNvSpPr/>
            <p:nvPr/>
          </p:nvSpPr>
          <p:spPr>
            <a:xfrm>
              <a:off x="5274732" y="1805095"/>
              <a:ext cx="3720704" cy="5356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175"/>
                  </a:lnTo>
                  <a:lnTo>
                    <a:pt x="120000" y="60175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8575">
              <a:solidFill>
                <a:srgbClr val="33276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5228999" y="1805095"/>
              <a:ext cx="91440" cy="511126"/>
            </a:xfrm>
            <a:custGeom>
              <a:rect b="b" l="l" r="r" t="t"/>
              <a:pathLst>
                <a:path extrusionOk="0" h="120000" w="120000">
                  <a:moveTo>
                    <a:pt x="60016" y="0"/>
                  </a:moveTo>
                  <a:lnTo>
                    <a:pt x="60016" y="57302"/>
                  </a:lnTo>
                  <a:lnTo>
                    <a:pt x="60000" y="57302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28575">
              <a:solidFill>
                <a:srgbClr val="33276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83" name="Google Shape;483;p7"/>
            <p:cNvSpPr/>
            <p:nvPr/>
          </p:nvSpPr>
          <p:spPr>
            <a:xfrm>
              <a:off x="2001391" y="1805095"/>
              <a:ext cx="3273340" cy="53410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8575">
              <a:solidFill>
                <a:srgbClr val="33276B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84" name="Google Shape;484;p7"/>
            <p:cNvSpPr/>
            <p:nvPr/>
          </p:nvSpPr>
          <p:spPr>
            <a:xfrm>
              <a:off x="4003052" y="1562"/>
              <a:ext cx="2543358" cy="180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7"/>
            <p:cNvSpPr txBox="1"/>
            <p:nvPr/>
          </p:nvSpPr>
          <p:spPr>
            <a:xfrm>
              <a:off x="4003052" y="1562"/>
              <a:ext cx="2543358" cy="180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275" lIns="41275" spcFirstLastPara="1" rIns="41275" wrap="square" tIns="41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Calibri"/>
                <a:buNone/>
              </a:pPr>
              <a:r>
                <a:rPr b="0" i="0" lang="es-ES" sz="6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576640" y="2339201"/>
              <a:ext cx="2849502" cy="801310"/>
            </a:xfrm>
            <a:prstGeom prst="rect">
              <a:avLst/>
            </a:prstGeom>
            <a:solidFill>
              <a:srgbClr val="0066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7"/>
            <p:cNvSpPr txBox="1"/>
            <p:nvPr/>
          </p:nvSpPr>
          <p:spPr>
            <a:xfrm>
              <a:off x="576640" y="2339201"/>
              <a:ext cx="2849502" cy="801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1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Instancia 1:  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0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Asambleas locales de participación</a:t>
              </a: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807163" y="2316221"/>
              <a:ext cx="2935111" cy="801310"/>
            </a:xfrm>
            <a:prstGeom prst="rect">
              <a:avLst/>
            </a:prstGeom>
            <a:solidFill>
              <a:srgbClr val="00808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7"/>
            <p:cNvSpPr txBox="1"/>
            <p:nvPr/>
          </p:nvSpPr>
          <p:spPr>
            <a:xfrm>
              <a:off x="3807163" y="2316221"/>
              <a:ext cx="2935111" cy="801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1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Instancia 2: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0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Consejos Ciudadanos Sectoriales</a:t>
              </a: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7723757" y="2340763"/>
              <a:ext cx="2543358" cy="801310"/>
            </a:xfrm>
            <a:prstGeom prst="rect">
              <a:avLst/>
            </a:prstGeom>
            <a:solidFill>
              <a:srgbClr val="33276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7"/>
            <p:cNvSpPr txBox="1"/>
            <p:nvPr/>
          </p:nvSpPr>
          <p:spPr>
            <a:xfrm>
              <a:off x="7723757" y="2340763"/>
              <a:ext cx="2543358" cy="801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1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Instancia 3: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0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Organizaciones sociales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Barlow Condensed"/>
                <a:buNone/>
              </a:pPr>
              <a:r>
                <a:rPr b="0" i="0" lang="es-ES" sz="1800" u="none" cap="none" strike="noStrike">
                  <a:solidFill>
                    <a:schemeClr val="lt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Pueblos y nacionalidades</a:t>
              </a:r>
              <a:endParaRPr/>
            </a:p>
          </p:txBody>
        </p:sp>
      </p:grpSp>
      <p:sp>
        <p:nvSpPr>
          <p:cNvPr id="492" name="Google Shape;492;p7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28WlboIgAA7j0G.jpg" id="493" name="Google Shape;49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1719" y="936824"/>
            <a:ext cx="1433395" cy="99280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7"/>
          <p:cNvSpPr/>
          <p:nvPr/>
        </p:nvSpPr>
        <p:spPr>
          <a:xfrm>
            <a:off x="4396735" y="3623347"/>
            <a:ext cx="3274141" cy="176353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 por cada Cartera de Estado de la Función Ejecutiva (Decreto Ejecutivo No. 656)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 entidades informan sus delegados a la SNP, de acuerdo a elección democrática en cada Consejo. </a:t>
            </a:r>
            <a:endParaRPr/>
          </a:p>
        </p:txBody>
      </p:sp>
      <p:cxnSp>
        <p:nvCxnSpPr>
          <p:cNvPr id="495" name="Google Shape;495;p7"/>
          <p:cNvCxnSpPr/>
          <p:nvPr/>
        </p:nvCxnSpPr>
        <p:spPr>
          <a:xfrm>
            <a:off x="9822434" y="3313638"/>
            <a:ext cx="0" cy="324000"/>
          </a:xfrm>
          <a:prstGeom prst="straightConnector1">
            <a:avLst/>
          </a:prstGeom>
          <a:noFill/>
          <a:ln cap="flat" cmpd="sng" w="28575">
            <a:solidFill>
              <a:srgbClr val="33276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6" name="Google Shape;496;p7"/>
          <p:cNvSpPr/>
          <p:nvPr/>
        </p:nvSpPr>
        <p:spPr>
          <a:xfrm>
            <a:off x="8142480" y="3623347"/>
            <a:ext cx="3265487" cy="161475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Organizaciones sociales (jurídicas) de 3er nivel, nivel nacional y regional.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 SNP solicita delegados a las organizaciones registradas en el Sistema unificado de información de Organizaciones Sociales (SUIOS)</a:t>
            </a:r>
            <a:endParaRPr/>
          </a:p>
        </p:txBody>
      </p:sp>
      <p:sp>
        <p:nvSpPr>
          <p:cNvPr id="497" name="Google Shape;497;p7"/>
          <p:cNvSpPr/>
          <p:nvPr/>
        </p:nvSpPr>
        <p:spPr>
          <a:xfrm>
            <a:off x="8684083" y="5446930"/>
            <a:ext cx="2613887" cy="49137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 por cada pueblo y nacionalidad</a:t>
            </a:r>
            <a:endParaRPr/>
          </a:p>
        </p:txBody>
      </p:sp>
      <p:sp>
        <p:nvSpPr>
          <p:cNvPr descr="people Icon 1379910" id="498" name="Google Shape;498;p7"/>
          <p:cNvSpPr/>
          <p:nvPr/>
        </p:nvSpPr>
        <p:spPr>
          <a:xfrm>
            <a:off x="5870839" y="320794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99" name="Google Shape;499;p7"/>
          <p:cNvSpPr/>
          <p:nvPr/>
        </p:nvSpPr>
        <p:spPr>
          <a:xfrm>
            <a:off x="727997" y="3623347"/>
            <a:ext cx="3197134" cy="117190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 delegados provinciales y 8 por cada distrito metropolitano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0C0C0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Elección de delegados mediante proceso democrático en reunión en cada zonal de planificación. </a:t>
            </a:r>
            <a:endParaRPr/>
          </a:p>
        </p:txBody>
      </p:sp>
      <p:cxnSp>
        <p:nvCxnSpPr>
          <p:cNvPr id="500" name="Google Shape;500;p7"/>
          <p:cNvCxnSpPr/>
          <p:nvPr/>
        </p:nvCxnSpPr>
        <p:spPr>
          <a:xfrm>
            <a:off x="9880749" y="5175850"/>
            <a:ext cx="0" cy="288000"/>
          </a:xfrm>
          <a:prstGeom prst="straightConnector1">
            <a:avLst/>
          </a:prstGeom>
          <a:noFill/>
          <a:ln cap="flat" cmpd="sng" w="28575">
            <a:solidFill>
              <a:srgbClr val="33276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501" name="Google Shape;501;p7"/>
          <p:cNvPicPr preferRelativeResize="0"/>
          <p:nvPr/>
        </p:nvPicPr>
        <p:blipFill rotWithShape="1">
          <a:blip r:embed="rId5">
            <a:alphaModFix/>
          </a:blip>
          <a:srcRect b="17324" l="0" r="0" t="0"/>
          <a:stretch/>
        </p:blipFill>
        <p:spPr>
          <a:xfrm>
            <a:off x="4701029" y="1913812"/>
            <a:ext cx="590690" cy="61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"/>
          <p:cNvPicPr preferRelativeResize="0"/>
          <p:nvPr/>
        </p:nvPicPr>
        <p:blipFill rotWithShape="1">
          <a:blip r:embed="rId6">
            <a:alphaModFix/>
          </a:blip>
          <a:srcRect b="32539" l="0" r="-9072" t="0"/>
          <a:stretch/>
        </p:blipFill>
        <p:spPr>
          <a:xfrm>
            <a:off x="1424653" y="1777907"/>
            <a:ext cx="1022586" cy="79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3" name="Google Shape;503;p7"/>
          <p:cNvCxnSpPr/>
          <p:nvPr/>
        </p:nvCxnSpPr>
        <p:spPr>
          <a:xfrm>
            <a:off x="2414938" y="3313638"/>
            <a:ext cx="0" cy="324000"/>
          </a:xfrm>
          <a:prstGeom prst="straightConnector1">
            <a:avLst/>
          </a:prstGeom>
          <a:noFill/>
          <a:ln cap="flat" cmpd="sng" w="28575">
            <a:solidFill>
              <a:srgbClr val="00669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4" name="Google Shape;504;p7"/>
          <p:cNvCxnSpPr/>
          <p:nvPr/>
        </p:nvCxnSpPr>
        <p:spPr>
          <a:xfrm>
            <a:off x="6008416" y="3293867"/>
            <a:ext cx="0" cy="324000"/>
          </a:xfrm>
          <a:prstGeom prst="straightConnector1">
            <a:avLst/>
          </a:prstGeom>
          <a:noFill/>
          <a:ln cap="flat" cmpd="sng" w="28575">
            <a:solidFill>
              <a:srgbClr val="00808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505" name="Google Shape;505;p7"/>
          <p:cNvPicPr preferRelativeResize="0"/>
          <p:nvPr/>
        </p:nvPicPr>
        <p:blipFill rotWithShape="1">
          <a:blip r:embed="rId7">
            <a:alphaModFix/>
          </a:blip>
          <a:srcRect b="17989" l="0" r="-307" t="0"/>
          <a:stretch/>
        </p:blipFill>
        <p:spPr>
          <a:xfrm>
            <a:off x="10420351" y="2128841"/>
            <a:ext cx="390538" cy="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"/>
          <p:cNvPicPr preferRelativeResize="0"/>
          <p:nvPr/>
        </p:nvPicPr>
        <p:blipFill rotWithShape="1">
          <a:blip r:embed="rId8">
            <a:alphaModFix/>
          </a:blip>
          <a:srcRect b="25243" l="0" r="-17395" t="0"/>
          <a:stretch/>
        </p:blipFill>
        <p:spPr>
          <a:xfrm>
            <a:off x="11318479" y="81856"/>
            <a:ext cx="772667" cy="627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"/>
          <p:cNvSpPr/>
          <p:nvPr/>
        </p:nvSpPr>
        <p:spPr>
          <a:xfrm flipH="1">
            <a:off x="8932593" y="885373"/>
            <a:ext cx="3191287" cy="5972627"/>
          </a:xfrm>
          <a:prstGeom prst="rtTriangle">
            <a:avLst/>
          </a:prstGeom>
          <a:gradFill>
            <a:gsLst>
              <a:gs pos="0">
                <a:srgbClr val="AB96C4"/>
              </a:gs>
              <a:gs pos="50000">
                <a:srgbClr val="CABEDA"/>
              </a:gs>
              <a:gs pos="100000">
                <a:srgbClr val="E4DFEC"/>
              </a:gs>
            </a:gsLst>
            <a:lin ang="1080000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"/>
          <p:cNvSpPr/>
          <p:nvPr/>
        </p:nvSpPr>
        <p:spPr>
          <a:xfrm>
            <a:off x="-101599" y="-2496"/>
            <a:ext cx="12293600" cy="887868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8"/>
          <p:cNvSpPr txBox="1"/>
          <p:nvPr/>
        </p:nvSpPr>
        <p:spPr>
          <a:xfrm>
            <a:off x="3369209" y="160733"/>
            <a:ext cx="7783083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Conformación actual de la ACPIBV</a:t>
            </a:r>
            <a:endParaRPr b="1" i="0" sz="28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16" name="Google Shape;516;p8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8"/>
          <p:cNvSpPr/>
          <p:nvPr/>
        </p:nvSpPr>
        <p:spPr>
          <a:xfrm rot="-5400000">
            <a:off x="4463000" y="2178769"/>
            <a:ext cx="1310443" cy="5603096"/>
          </a:xfrm>
          <a:prstGeom prst="wedgeRoundRectCallout">
            <a:avLst>
              <a:gd fmla="val 108978" name="adj1"/>
              <a:gd fmla="val 11917" name="adj2"/>
              <a:gd fmla="val 16667" name="adj3"/>
            </a:avLst>
          </a:prstGeom>
          <a:solidFill>
            <a:srgbClr val="9FC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18" name="Google Shape;518;p8"/>
          <p:cNvSpPr txBox="1"/>
          <p:nvPr/>
        </p:nvSpPr>
        <p:spPr>
          <a:xfrm>
            <a:off x="1198398" y="1009661"/>
            <a:ext cx="28677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33276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CONSEJOS CIUDADANOS SECTORIALES</a:t>
            </a:r>
            <a:endParaRPr/>
          </a:p>
        </p:txBody>
      </p:sp>
      <p:sp>
        <p:nvSpPr>
          <p:cNvPr id="519" name="Google Shape;519;p8"/>
          <p:cNvSpPr/>
          <p:nvPr/>
        </p:nvSpPr>
        <p:spPr>
          <a:xfrm rot="5400000">
            <a:off x="9197231" y="820846"/>
            <a:ext cx="1381618" cy="3261712"/>
          </a:xfrm>
          <a:prstGeom prst="wedgeRoundRectCallout">
            <a:avLst>
              <a:gd fmla="val 46629" name="adj1"/>
              <a:gd fmla="val 97588" name="adj2"/>
              <a:gd fmla="val 16667" name="adj3"/>
            </a:avLst>
          </a:prstGeom>
          <a:solidFill>
            <a:srgbClr val="0066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20" name="Google Shape;520;p8"/>
          <p:cNvSpPr txBox="1"/>
          <p:nvPr/>
        </p:nvSpPr>
        <p:spPr>
          <a:xfrm>
            <a:off x="8256517" y="1819072"/>
            <a:ext cx="310479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✔"/>
            </a:pPr>
            <a:r>
              <a:rPr b="1" i="1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 cargo de las Direcciones Zonales </a:t>
            </a: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de la SNP.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Elección de delegados a través de votación en Asambleas zonales. </a:t>
            </a:r>
            <a:endParaRPr/>
          </a:p>
        </p:txBody>
      </p:sp>
      <p:sp>
        <p:nvSpPr>
          <p:cNvPr id="521" name="Google Shape;521;p8"/>
          <p:cNvSpPr txBox="1"/>
          <p:nvPr/>
        </p:nvSpPr>
        <p:spPr>
          <a:xfrm>
            <a:off x="8556154" y="1157607"/>
            <a:ext cx="2719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33276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ASAMBLEAS LOCALES DE PARTICIPACIÓN</a:t>
            </a:r>
            <a:endParaRPr/>
          </a:p>
        </p:txBody>
      </p:sp>
      <p:sp>
        <p:nvSpPr>
          <p:cNvPr id="522" name="Google Shape;522;p8"/>
          <p:cNvSpPr/>
          <p:nvPr/>
        </p:nvSpPr>
        <p:spPr>
          <a:xfrm>
            <a:off x="8027806" y="1548211"/>
            <a:ext cx="442193" cy="373815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0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00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</a:t>
            </a:r>
            <a:endParaRPr/>
          </a:p>
        </p:txBody>
      </p:sp>
      <p:grpSp>
        <p:nvGrpSpPr>
          <p:cNvPr id="523" name="Google Shape;523;p8"/>
          <p:cNvGrpSpPr/>
          <p:nvPr/>
        </p:nvGrpSpPr>
        <p:grpSpPr>
          <a:xfrm>
            <a:off x="1158649" y="1655235"/>
            <a:ext cx="3012084" cy="937860"/>
            <a:chOff x="1758427" y="2755318"/>
            <a:chExt cx="3012084" cy="1693817"/>
          </a:xfrm>
        </p:grpSpPr>
        <p:sp>
          <p:nvSpPr>
            <p:cNvPr id="524" name="Google Shape;524;p8"/>
            <p:cNvSpPr/>
            <p:nvPr/>
          </p:nvSpPr>
          <p:spPr>
            <a:xfrm rot="5400000">
              <a:off x="2387682" y="2126062"/>
              <a:ext cx="1693817" cy="2952328"/>
            </a:xfrm>
            <a:prstGeom prst="wedgeRoundRectCallout">
              <a:avLst>
                <a:gd fmla="val 105660" name="adj1"/>
                <a:gd fmla="val -87319" name="adj2"/>
                <a:gd fmla="val 16667" name="adj3"/>
              </a:avLst>
            </a:prstGeom>
            <a:solidFill>
              <a:srgbClr val="33276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525" name="Google Shape;525;p8"/>
            <p:cNvSpPr txBox="1"/>
            <p:nvPr/>
          </p:nvSpPr>
          <p:spPr>
            <a:xfrm>
              <a:off x="1818182" y="2843726"/>
              <a:ext cx="2952328" cy="1500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Noto Sans Symbols"/>
                <a:buChar char="✔"/>
              </a:pPr>
              <a:r>
                <a:rPr b="0" i="0" lang="es-ES" sz="1600" u="none" cap="none" strike="noStrike">
                  <a:solidFill>
                    <a:srgbClr val="FFFFF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Proceso completamente a cargo de las entidades. 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Noto Sans Symbols"/>
                <a:buChar char="✔"/>
              </a:pPr>
              <a:r>
                <a:rPr b="0" i="0" lang="es-ES" sz="1600" u="none" cap="none" strike="noStrike">
                  <a:solidFill>
                    <a:srgbClr val="FFFFF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Decreto Ejecutivo No. 656</a:t>
              </a:r>
              <a:endParaRPr/>
            </a:p>
          </p:txBody>
        </p:sp>
      </p:grpSp>
      <p:sp>
        <p:nvSpPr>
          <p:cNvPr id="526" name="Google Shape;526;p8"/>
          <p:cNvSpPr/>
          <p:nvPr/>
        </p:nvSpPr>
        <p:spPr>
          <a:xfrm>
            <a:off x="891885" y="1441903"/>
            <a:ext cx="442193" cy="373815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33276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33276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</a:t>
            </a:r>
            <a:endParaRPr/>
          </a:p>
        </p:txBody>
      </p:sp>
      <p:sp>
        <p:nvSpPr>
          <p:cNvPr id="527" name="Google Shape;527;p8"/>
          <p:cNvSpPr txBox="1"/>
          <p:nvPr/>
        </p:nvSpPr>
        <p:spPr>
          <a:xfrm>
            <a:off x="2711718" y="3712155"/>
            <a:ext cx="291802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33276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ORGANIZACIONES SOCIALES DE 3ER NIVEL</a:t>
            </a:r>
            <a:endParaRPr/>
          </a:p>
        </p:txBody>
      </p:sp>
      <p:sp>
        <p:nvSpPr>
          <p:cNvPr id="528" name="Google Shape;528;p8"/>
          <p:cNvSpPr/>
          <p:nvPr/>
        </p:nvSpPr>
        <p:spPr>
          <a:xfrm>
            <a:off x="2101128" y="4001205"/>
            <a:ext cx="442193" cy="373815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3477B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438BCA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</a:t>
            </a:r>
            <a:endParaRPr/>
          </a:p>
        </p:txBody>
      </p:sp>
      <p:sp>
        <p:nvSpPr>
          <p:cNvPr id="529" name="Google Shape;529;p8"/>
          <p:cNvSpPr txBox="1"/>
          <p:nvPr/>
        </p:nvSpPr>
        <p:spPr>
          <a:xfrm>
            <a:off x="2300695" y="4374529"/>
            <a:ext cx="277992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es-ES" sz="16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Organizaciones sociales (jurídicas) de 3er nivel (nivel nacional y/o regional)</a:t>
            </a:r>
            <a:endParaRPr/>
          </a:p>
        </p:txBody>
      </p:sp>
      <p:sp>
        <p:nvSpPr>
          <p:cNvPr id="530" name="Google Shape;530;p8"/>
          <p:cNvSpPr/>
          <p:nvPr/>
        </p:nvSpPr>
        <p:spPr>
          <a:xfrm>
            <a:off x="5183130" y="4526740"/>
            <a:ext cx="2525302" cy="889690"/>
          </a:xfrm>
          <a:prstGeom prst="roundRect">
            <a:avLst>
              <a:gd fmla="val 16667" name="adj"/>
            </a:avLst>
          </a:prstGeom>
          <a:solidFill>
            <a:srgbClr val="006699"/>
          </a:solidFill>
          <a:ln cap="flat" cmpd="sng" w="12700">
            <a:solidFill>
              <a:srgbClr val="4772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31" name="Google Shape;531;p8"/>
          <p:cNvSpPr txBox="1"/>
          <p:nvPr/>
        </p:nvSpPr>
        <p:spPr>
          <a:xfrm>
            <a:off x="5416469" y="4687929"/>
            <a:ext cx="205862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rPr b="0" i="0" lang="es-ES" sz="1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Elegidos por cada Pueblo y/o Nacionalidad.</a:t>
            </a:r>
            <a:endParaRPr/>
          </a:p>
        </p:txBody>
      </p:sp>
      <p:sp>
        <p:nvSpPr>
          <p:cNvPr id="532" name="Google Shape;532;p8"/>
          <p:cNvSpPr/>
          <p:nvPr/>
        </p:nvSpPr>
        <p:spPr>
          <a:xfrm>
            <a:off x="7387809" y="4260244"/>
            <a:ext cx="520191" cy="514097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438BC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rgbClr val="438BCA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3.1</a:t>
            </a:r>
            <a:endParaRPr/>
          </a:p>
        </p:txBody>
      </p:sp>
      <p:sp>
        <p:nvSpPr>
          <p:cNvPr id="533" name="Google Shape;533;p8"/>
          <p:cNvSpPr txBox="1"/>
          <p:nvPr/>
        </p:nvSpPr>
        <p:spPr>
          <a:xfrm>
            <a:off x="6250715" y="3538379"/>
            <a:ext cx="22417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33276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PUEBLOS Y NACIONALIDADES</a:t>
            </a:r>
            <a:endParaRPr/>
          </a:p>
        </p:txBody>
      </p:sp>
      <p:pic>
        <p:nvPicPr>
          <p:cNvPr descr="B28WlboIgAA7j0G.jpg" id="534" name="Google Shape;53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3399" y="2459638"/>
            <a:ext cx="1555274" cy="1077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8"/>
          <p:cNvGrpSpPr/>
          <p:nvPr/>
        </p:nvGrpSpPr>
        <p:grpSpPr>
          <a:xfrm>
            <a:off x="1292256" y="2668540"/>
            <a:ext cx="2784455" cy="523220"/>
            <a:chOff x="1596611" y="2327110"/>
            <a:chExt cx="2784455" cy="523220"/>
          </a:xfrm>
        </p:grpSpPr>
        <p:sp>
          <p:nvSpPr>
            <p:cNvPr id="536" name="Google Shape;536;p8"/>
            <p:cNvSpPr/>
            <p:nvPr/>
          </p:nvSpPr>
          <p:spPr>
            <a:xfrm>
              <a:off x="2049401" y="2327110"/>
              <a:ext cx="233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s-ES" sz="1400" u="none" cap="none" strike="noStrike">
                  <a:solidFill>
                    <a:srgbClr val="4F465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Representantes Consejos Ciudadanos Sectoriales</a:t>
              </a:r>
              <a:endParaRPr b="1" i="1" sz="1400" u="none" cap="none" strike="noStrike">
                <a:solidFill>
                  <a:srgbClr val="4F4651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537" name="Google Shape;537;p8"/>
            <p:cNvSpPr txBox="1"/>
            <p:nvPr/>
          </p:nvSpPr>
          <p:spPr>
            <a:xfrm>
              <a:off x="1596611" y="2339416"/>
              <a:ext cx="7218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ES" sz="2400" u="none" cap="none" strike="noStrike">
                  <a:solidFill>
                    <a:srgbClr val="4F4651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5</a:t>
              </a:r>
              <a:endParaRPr/>
            </a:p>
          </p:txBody>
        </p:sp>
      </p:grpSp>
      <p:grpSp>
        <p:nvGrpSpPr>
          <p:cNvPr id="538" name="Google Shape;538;p8"/>
          <p:cNvGrpSpPr/>
          <p:nvPr/>
        </p:nvGrpSpPr>
        <p:grpSpPr>
          <a:xfrm>
            <a:off x="8026626" y="4888372"/>
            <a:ext cx="2757513" cy="461665"/>
            <a:chOff x="9641039" y="2713288"/>
            <a:chExt cx="2757513" cy="461665"/>
          </a:xfrm>
        </p:grpSpPr>
        <p:sp>
          <p:nvSpPr>
            <p:cNvPr id="539" name="Google Shape;539;p8"/>
            <p:cNvSpPr/>
            <p:nvPr/>
          </p:nvSpPr>
          <p:spPr>
            <a:xfrm>
              <a:off x="10066887" y="2713288"/>
              <a:ext cx="23316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ES" sz="1200" u="none" cap="none" strike="noStrike">
                  <a:solidFill>
                    <a:srgbClr val="1E5F9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Representantes de organizaciones sociales y Pueblos y nacionalidades</a:t>
              </a:r>
              <a:endParaRPr b="1" i="1" sz="1200" u="none" cap="none" strike="noStrike">
                <a:solidFill>
                  <a:srgbClr val="1E5F9F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540" name="Google Shape;540;p8"/>
            <p:cNvSpPr txBox="1"/>
            <p:nvPr/>
          </p:nvSpPr>
          <p:spPr>
            <a:xfrm>
              <a:off x="9641039" y="2713288"/>
              <a:ext cx="7218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ES" sz="2400" u="none" cap="none" strike="noStrike">
                  <a:solidFill>
                    <a:srgbClr val="1E5F9F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8</a:t>
              </a:r>
              <a:endParaRPr/>
            </a:p>
          </p:txBody>
        </p:sp>
      </p:grpSp>
      <p:sp>
        <p:nvSpPr>
          <p:cNvPr id="541" name="Google Shape;541;p8"/>
          <p:cNvSpPr/>
          <p:nvPr/>
        </p:nvSpPr>
        <p:spPr>
          <a:xfrm>
            <a:off x="2244531" y="5699633"/>
            <a:ext cx="653703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sng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Total:</a:t>
            </a:r>
            <a:r>
              <a:rPr b="1" i="0" lang="es-ES" sz="20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i="1" lang="es-ES" sz="2000" u="none" cap="none" strike="noStrike">
                <a:solidFill>
                  <a:srgbClr val="3F3F3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95 asambleístas ciudadanos 2022 - 2026</a:t>
            </a:r>
            <a:endParaRPr/>
          </a:p>
        </p:txBody>
      </p:sp>
      <p:grpSp>
        <p:nvGrpSpPr>
          <p:cNvPr id="542" name="Google Shape;542;p8"/>
          <p:cNvGrpSpPr/>
          <p:nvPr/>
        </p:nvGrpSpPr>
        <p:grpSpPr>
          <a:xfrm>
            <a:off x="9686156" y="3203420"/>
            <a:ext cx="1765804" cy="527892"/>
            <a:chOff x="9922140" y="4405937"/>
            <a:chExt cx="1765804" cy="527892"/>
          </a:xfrm>
        </p:grpSpPr>
        <p:sp>
          <p:nvSpPr>
            <p:cNvPr id="543" name="Google Shape;543;p8"/>
            <p:cNvSpPr/>
            <p:nvPr/>
          </p:nvSpPr>
          <p:spPr>
            <a:xfrm>
              <a:off x="10307279" y="4410609"/>
              <a:ext cx="1380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s-ES" sz="1400" u="none" cap="none" strike="noStrike">
                  <a:solidFill>
                    <a:srgbClr val="006666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Asambleístas Locales</a:t>
              </a:r>
              <a:endParaRPr b="1" i="1" sz="1400" u="none" cap="none" strike="noStrike">
                <a:solidFill>
                  <a:srgbClr val="006666"/>
                </a:solidFill>
                <a:latin typeface="Barlow Condensed"/>
                <a:ea typeface="Barlow Condensed"/>
                <a:cs typeface="Barlow Condensed"/>
                <a:sym typeface="Barlow Condensed"/>
              </a:endParaRPr>
            </a:p>
          </p:txBody>
        </p:sp>
        <p:sp>
          <p:nvSpPr>
            <p:cNvPr id="544" name="Google Shape;544;p8"/>
            <p:cNvSpPr txBox="1"/>
            <p:nvPr/>
          </p:nvSpPr>
          <p:spPr>
            <a:xfrm>
              <a:off x="9922140" y="4405937"/>
              <a:ext cx="7218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s-ES" sz="2400" u="none" cap="none" strike="noStrike">
                  <a:solidFill>
                    <a:srgbClr val="006666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82</a:t>
              </a:r>
              <a:endParaRPr/>
            </a:p>
          </p:txBody>
        </p:sp>
      </p:grpSp>
      <p:pic>
        <p:nvPicPr>
          <p:cNvPr id="545" name="Google Shape;545;p8"/>
          <p:cNvPicPr preferRelativeResize="0"/>
          <p:nvPr/>
        </p:nvPicPr>
        <p:blipFill rotWithShape="1">
          <a:blip r:embed="rId5">
            <a:alphaModFix/>
          </a:blip>
          <a:srcRect b="14876" l="0" r="6054" t="0"/>
          <a:stretch/>
        </p:blipFill>
        <p:spPr>
          <a:xfrm>
            <a:off x="1158649" y="2706689"/>
            <a:ext cx="423621" cy="47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"/>
          <p:cNvPicPr preferRelativeResize="0"/>
          <p:nvPr/>
        </p:nvPicPr>
        <p:blipFill rotWithShape="1">
          <a:blip r:embed="rId6">
            <a:alphaModFix/>
          </a:blip>
          <a:srcRect b="14876" l="0" r="6054" t="0"/>
          <a:stretch/>
        </p:blipFill>
        <p:spPr>
          <a:xfrm>
            <a:off x="9464419" y="3235620"/>
            <a:ext cx="423621" cy="47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8"/>
          <p:cNvPicPr preferRelativeResize="0"/>
          <p:nvPr/>
        </p:nvPicPr>
        <p:blipFill rotWithShape="1">
          <a:blip r:embed="rId7">
            <a:alphaModFix/>
          </a:blip>
          <a:srcRect b="14876" l="0" r="6054" t="0"/>
          <a:stretch/>
        </p:blipFill>
        <p:spPr>
          <a:xfrm>
            <a:off x="7924119" y="4898673"/>
            <a:ext cx="423621" cy="47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8"/>
          <p:cNvPicPr preferRelativeResize="0"/>
          <p:nvPr/>
        </p:nvPicPr>
        <p:blipFill rotWithShape="1">
          <a:blip r:embed="rId8">
            <a:alphaModFix/>
          </a:blip>
          <a:srcRect b="25243" l="0" r="-17395" t="0"/>
          <a:stretch/>
        </p:blipFill>
        <p:spPr>
          <a:xfrm>
            <a:off x="11318479" y="81856"/>
            <a:ext cx="772667" cy="627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4" name="Google Shape;554;p9"/>
          <p:cNvCxnSpPr/>
          <p:nvPr/>
        </p:nvCxnSpPr>
        <p:spPr>
          <a:xfrm>
            <a:off x="10456454" y="1716691"/>
            <a:ext cx="0" cy="3059325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5" name="Google Shape;555;p9"/>
          <p:cNvCxnSpPr/>
          <p:nvPr/>
        </p:nvCxnSpPr>
        <p:spPr>
          <a:xfrm>
            <a:off x="2562400" y="1703656"/>
            <a:ext cx="0" cy="969594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6" name="Google Shape;556;p9"/>
          <p:cNvCxnSpPr/>
          <p:nvPr/>
        </p:nvCxnSpPr>
        <p:spPr>
          <a:xfrm>
            <a:off x="1167354" y="1701085"/>
            <a:ext cx="0" cy="477780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557" name="Google Shape;55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513" y="6049963"/>
            <a:ext cx="3265487" cy="80803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9"/>
          <p:cNvSpPr/>
          <p:nvPr/>
        </p:nvSpPr>
        <p:spPr>
          <a:xfrm>
            <a:off x="1961818" y="1127969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417B84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9"/>
          <p:cNvSpPr/>
          <p:nvPr/>
        </p:nvSpPr>
        <p:spPr>
          <a:xfrm>
            <a:off x="3288261" y="1127969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1E5F9F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9"/>
          <p:cNvSpPr/>
          <p:nvPr/>
        </p:nvSpPr>
        <p:spPr>
          <a:xfrm>
            <a:off x="649489" y="1127967"/>
            <a:ext cx="1440000" cy="79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93B85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9"/>
          <p:cNvSpPr txBox="1"/>
          <p:nvPr/>
        </p:nvSpPr>
        <p:spPr>
          <a:xfrm>
            <a:off x="604562" y="2215579"/>
            <a:ext cx="11993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Proceso de conformación de la ACPBIV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62" name="Google Shape;562;p9"/>
          <p:cNvSpPr txBox="1"/>
          <p:nvPr/>
        </p:nvSpPr>
        <p:spPr>
          <a:xfrm>
            <a:off x="2013165" y="2748635"/>
            <a:ext cx="11993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Instalación del pleno y 1era sesión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63" name="Google Shape;563;p9"/>
          <p:cNvSpPr txBox="1"/>
          <p:nvPr/>
        </p:nvSpPr>
        <p:spPr>
          <a:xfrm>
            <a:off x="3178639" y="2769504"/>
            <a:ext cx="1440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1er. Proceso de recolección de aportes para el seguimiento y evaluación del PND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64" name="Google Shape;564;p9"/>
          <p:cNvSpPr/>
          <p:nvPr/>
        </p:nvSpPr>
        <p:spPr>
          <a:xfrm>
            <a:off x="4603412" y="1127968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9"/>
          <p:cNvSpPr txBox="1"/>
          <p:nvPr/>
        </p:nvSpPr>
        <p:spPr>
          <a:xfrm>
            <a:off x="4505373" y="3155921"/>
            <a:ext cx="141884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Inclusión de aportes en Informe de Evaluación al PND 2021 – 2025, corte 2022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66" name="Google Shape;566;p9"/>
          <p:cNvSpPr/>
          <p:nvPr/>
        </p:nvSpPr>
        <p:spPr>
          <a:xfrm>
            <a:off x="5924216" y="1139257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417B84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9"/>
          <p:cNvSpPr txBox="1"/>
          <p:nvPr/>
        </p:nvSpPr>
        <p:spPr>
          <a:xfrm>
            <a:off x="5911179" y="3845268"/>
            <a:ext cx="12220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2da. Sesión del pleno de la ACPIBV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68" name="Google Shape;568;p9"/>
          <p:cNvSpPr/>
          <p:nvPr/>
        </p:nvSpPr>
        <p:spPr>
          <a:xfrm>
            <a:off x="7233731" y="1150546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1E5F9F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9"/>
          <p:cNvSpPr/>
          <p:nvPr/>
        </p:nvSpPr>
        <p:spPr>
          <a:xfrm>
            <a:off x="8540410" y="1152763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417B84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9"/>
          <p:cNvSpPr/>
          <p:nvPr/>
        </p:nvSpPr>
        <p:spPr>
          <a:xfrm>
            <a:off x="9847089" y="1150546"/>
            <a:ext cx="1440000" cy="7920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2942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9"/>
          <p:cNvSpPr txBox="1"/>
          <p:nvPr/>
        </p:nvSpPr>
        <p:spPr>
          <a:xfrm>
            <a:off x="7060908" y="3850577"/>
            <a:ext cx="148869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2do. Proceso de recolección de aportes para el seguimiento y evaluación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72" name="Google Shape;572;p9"/>
          <p:cNvSpPr txBox="1"/>
          <p:nvPr/>
        </p:nvSpPr>
        <p:spPr>
          <a:xfrm>
            <a:off x="8485544" y="4545184"/>
            <a:ext cx="12220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3era. Sesión del pleno de la ACPIBV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73" name="Google Shape;573;p9"/>
          <p:cNvSpPr txBox="1"/>
          <p:nvPr/>
        </p:nvSpPr>
        <p:spPr>
          <a:xfrm>
            <a:off x="9716723" y="4672311"/>
            <a:ext cx="17083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Inclusión de aportes en Informe de Evaluación al PND 2021 – 2025, corte 2023</a:t>
            </a:r>
            <a:endParaRPr b="0" i="0" sz="1200" u="none" cap="none" strike="noStrik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cxnSp>
        <p:nvCxnSpPr>
          <p:cNvPr id="574" name="Google Shape;574;p9"/>
          <p:cNvCxnSpPr/>
          <p:nvPr/>
        </p:nvCxnSpPr>
        <p:spPr>
          <a:xfrm>
            <a:off x="649489" y="2832574"/>
            <a:ext cx="1362404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75" name="Google Shape;575;p9"/>
          <p:cNvCxnSpPr/>
          <p:nvPr/>
        </p:nvCxnSpPr>
        <p:spPr>
          <a:xfrm>
            <a:off x="2013555" y="2832574"/>
            <a:ext cx="0" cy="386641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76" name="Google Shape;576;p9"/>
          <p:cNvCxnSpPr/>
          <p:nvPr/>
        </p:nvCxnSpPr>
        <p:spPr>
          <a:xfrm>
            <a:off x="2011893" y="3219215"/>
            <a:ext cx="1179201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77" name="Google Shape;577;p9"/>
          <p:cNvCxnSpPr/>
          <p:nvPr/>
        </p:nvCxnSpPr>
        <p:spPr>
          <a:xfrm>
            <a:off x="3196327" y="3219215"/>
            <a:ext cx="0" cy="36000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9"/>
          <p:cNvCxnSpPr/>
          <p:nvPr/>
        </p:nvCxnSpPr>
        <p:spPr>
          <a:xfrm>
            <a:off x="3196327" y="3566342"/>
            <a:ext cx="1407085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9"/>
          <p:cNvCxnSpPr/>
          <p:nvPr/>
        </p:nvCxnSpPr>
        <p:spPr>
          <a:xfrm>
            <a:off x="4603412" y="3942291"/>
            <a:ext cx="1320804" cy="4247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0" name="Google Shape;580;p9"/>
          <p:cNvCxnSpPr/>
          <p:nvPr/>
        </p:nvCxnSpPr>
        <p:spPr>
          <a:xfrm>
            <a:off x="5924216" y="3943440"/>
            <a:ext cx="0" cy="36000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1" name="Google Shape;581;p9"/>
          <p:cNvCxnSpPr/>
          <p:nvPr/>
        </p:nvCxnSpPr>
        <p:spPr>
          <a:xfrm>
            <a:off x="5924216" y="4290567"/>
            <a:ext cx="1179201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2" name="Google Shape;582;p9"/>
          <p:cNvCxnSpPr/>
          <p:nvPr/>
        </p:nvCxnSpPr>
        <p:spPr>
          <a:xfrm>
            <a:off x="4603412" y="3583440"/>
            <a:ext cx="0" cy="36000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3" name="Google Shape;583;p9"/>
          <p:cNvCxnSpPr/>
          <p:nvPr/>
        </p:nvCxnSpPr>
        <p:spPr>
          <a:xfrm>
            <a:off x="7103417" y="4290567"/>
            <a:ext cx="0" cy="36000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4" name="Google Shape;584;p9"/>
          <p:cNvCxnSpPr/>
          <p:nvPr/>
        </p:nvCxnSpPr>
        <p:spPr>
          <a:xfrm>
            <a:off x="7103417" y="4637694"/>
            <a:ext cx="1301878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5" name="Google Shape;585;p9"/>
          <p:cNvCxnSpPr/>
          <p:nvPr/>
        </p:nvCxnSpPr>
        <p:spPr>
          <a:xfrm>
            <a:off x="8432928" y="4637694"/>
            <a:ext cx="0" cy="36000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6" name="Google Shape;586;p9"/>
          <p:cNvCxnSpPr/>
          <p:nvPr/>
        </p:nvCxnSpPr>
        <p:spPr>
          <a:xfrm>
            <a:off x="8432928" y="4997694"/>
            <a:ext cx="1301878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7" name="Google Shape;587;p9"/>
          <p:cNvCxnSpPr/>
          <p:nvPr/>
        </p:nvCxnSpPr>
        <p:spPr>
          <a:xfrm>
            <a:off x="9734806" y="4997694"/>
            <a:ext cx="0" cy="36000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9"/>
          <p:cNvCxnSpPr/>
          <p:nvPr/>
        </p:nvCxnSpPr>
        <p:spPr>
          <a:xfrm>
            <a:off x="9734806" y="5357694"/>
            <a:ext cx="1852130" cy="0"/>
          </a:xfrm>
          <a:prstGeom prst="straightConnector1">
            <a:avLst/>
          </a:prstGeom>
          <a:noFill/>
          <a:ln cap="flat" cmpd="sng" w="28575">
            <a:solidFill>
              <a:srgbClr val="481F67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589" name="Google Shape;589;p9"/>
          <p:cNvSpPr txBox="1"/>
          <p:nvPr/>
        </p:nvSpPr>
        <p:spPr>
          <a:xfrm>
            <a:off x="670801" y="1369862"/>
            <a:ext cx="13010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Julio / Oct 2022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0" name="Google Shape;590;p9"/>
          <p:cNvSpPr txBox="1"/>
          <p:nvPr/>
        </p:nvSpPr>
        <p:spPr>
          <a:xfrm>
            <a:off x="2192998" y="1369862"/>
            <a:ext cx="9164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Nov - 2022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1" name="Google Shape;591;p9"/>
          <p:cNvSpPr txBox="1"/>
          <p:nvPr/>
        </p:nvSpPr>
        <p:spPr>
          <a:xfrm>
            <a:off x="3530942" y="1369862"/>
            <a:ext cx="9164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Mar - 2023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2" name="Google Shape;592;p9"/>
          <p:cNvSpPr txBox="1"/>
          <p:nvPr/>
        </p:nvSpPr>
        <p:spPr>
          <a:xfrm>
            <a:off x="4811234" y="1369862"/>
            <a:ext cx="9164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May - 2023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3" name="Google Shape;593;p9"/>
          <p:cNvSpPr txBox="1"/>
          <p:nvPr/>
        </p:nvSpPr>
        <p:spPr>
          <a:xfrm>
            <a:off x="6162134" y="1369862"/>
            <a:ext cx="9164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Sept - 2023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4" name="Google Shape;594;p9"/>
          <p:cNvSpPr txBox="1"/>
          <p:nvPr/>
        </p:nvSpPr>
        <p:spPr>
          <a:xfrm>
            <a:off x="7409143" y="1369862"/>
            <a:ext cx="11284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Enero - 2024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5" name="Google Shape;595;p9"/>
          <p:cNvSpPr txBox="1"/>
          <p:nvPr/>
        </p:nvSpPr>
        <p:spPr>
          <a:xfrm>
            <a:off x="8696743" y="1369862"/>
            <a:ext cx="11284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Enero - 2024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96" name="Google Shape;596;p9"/>
          <p:cNvSpPr txBox="1"/>
          <p:nvPr/>
        </p:nvSpPr>
        <p:spPr>
          <a:xfrm>
            <a:off x="10044944" y="1369862"/>
            <a:ext cx="11284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Mayo - 2024</a:t>
            </a:r>
            <a:endParaRPr b="1" i="0" sz="14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cxnSp>
        <p:nvCxnSpPr>
          <p:cNvPr id="597" name="Google Shape;597;p9"/>
          <p:cNvCxnSpPr/>
          <p:nvPr/>
        </p:nvCxnSpPr>
        <p:spPr>
          <a:xfrm>
            <a:off x="3922277" y="1724024"/>
            <a:ext cx="0" cy="1116000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8" name="Google Shape;598;p9"/>
          <p:cNvCxnSpPr/>
          <p:nvPr/>
        </p:nvCxnSpPr>
        <p:spPr>
          <a:xfrm>
            <a:off x="5200093" y="1724024"/>
            <a:ext cx="14702" cy="1347673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9" name="Google Shape;599;p9"/>
          <p:cNvCxnSpPr/>
          <p:nvPr/>
        </p:nvCxnSpPr>
        <p:spPr>
          <a:xfrm>
            <a:off x="6513546" y="1731712"/>
            <a:ext cx="8645" cy="2088000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0" name="Google Shape;600;p9"/>
          <p:cNvCxnSpPr>
            <a:endCxn id="571" idx="0"/>
          </p:cNvCxnSpPr>
          <p:nvPr/>
        </p:nvCxnSpPr>
        <p:spPr>
          <a:xfrm flipH="1">
            <a:off x="7805257" y="1748177"/>
            <a:ext cx="1200" cy="2102400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1" name="Google Shape;601;p9"/>
          <p:cNvCxnSpPr>
            <a:endCxn id="572" idx="0"/>
          </p:cNvCxnSpPr>
          <p:nvPr/>
        </p:nvCxnSpPr>
        <p:spPr>
          <a:xfrm>
            <a:off x="9088456" y="1748284"/>
            <a:ext cx="8100" cy="2796900"/>
          </a:xfrm>
          <a:prstGeom prst="straightConnector1">
            <a:avLst/>
          </a:prstGeom>
          <a:noFill/>
          <a:ln cap="flat" cmpd="sng" w="19050">
            <a:solidFill>
              <a:srgbClr val="143F6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2" name="Google Shape;602;p9"/>
          <p:cNvSpPr/>
          <p:nvPr/>
        </p:nvSpPr>
        <p:spPr>
          <a:xfrm>
            <a:off x="-101599" y="-2496"/>
            <a:ext cx="12293600" cy="887868"/>
          </a:xfrm>
          <a:prstGeom prst="rect">
            <a:avLst/>
          </a:prstGeom>
          <a:gradFill>
            <a:gsLst>
              <a:gs pos="0">
                <a:srgbClr val="31185E"/>
              </a:gs>
              <a:gs pos="47000">
                <a:srgbClr val="704E9B"/>
              </a:gs>
              <a:gs pos="100000">
                <a:srgbClr val="704E9B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9"/>
          <p:cNvSpPr txBox="1"/>
          <p:nvPr/>
        </p:nvSpPr>
        <p:spPr>
          <a:xfrm>
            <a:off x="2909511" y="41943"/>
            <a:ext cx="8159533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4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Línea de tiempo de la Asamblea Ciudadana Plurinacional e Intercultural para el Buen Vivir</a:t>
            </a:r>
            <a:endParaRPr/>
          </a:p>
        </p:txBody>
      </p:sp>
      <p:sp>
        <p:nvSpPr>
          <p:cNvPr id="604" name="Google Shape;604;p9"/>
          <p:cNvSpPr txBox="1"/>
          <p:nvPr/>
        </p:nvSpPr>
        <p:spPr>
          <a:xfrm>
            <a:off x="128872" y="63713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9"/>
          <p:cNvPicPr preferRelativeResize="0"/>
          <p:nvPr/>
        </p:nvPicPr>
        <p:blipFill rotWithShape="1">
          <a:blip r:embed="rId4">
            <a:alphaModFix/>
          </a:blip>
          <a:srcRect b="24215" l="0" r="579" t="0"/>
          <a:stretch/>
        </p:blipFill>
        <p:spPr>
          <a:xfrm>
            <a:off x="11156357" y="-41303"/>
            <a:ext cx="946988" cy="90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9"/>
          <p:cNvPicPr preferRelativeResize="0"/>
          <p:nvPr/>
        </p:nvPicPr>
        <p:blipFill rotWithShape="1">
          <a:blip r:embed="rId5">
            <a:alphaModFix/>
          </a:blip>
          <a:srcRect b="34559" l="0" r="-9971" t="0"/>
          <a:stretch/>
        </p:blipFill>
        <p:spPr>
          <a:xfrm>
            <a:off x="6013042" y="4125610"/>
            <a:ext cx="1031021" cy="76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9"/>
          <p:cNvPicPr preferRelativeResize="0"/>
          <p:nvPr/>
        </p:nvPicPr>
        <p:blipFill rotWithShape="1">
          <a:blip r:embed="rId5">
            <a:alphaModFix/>
          </a:blip>
          <a:srcRect b="34559" l="0" r="-9971" t="0"/>
          <a:stretch/>
        </p:blipFill>
        <p:spPr>
          <a:xfrm>
            <a:off x="2142385" y="3026812"/>
            <a:ext cx="1031021" cy="76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9"/>
          <p:cNvPicPr preferRelativeResize="0"/>
          <p:nvPr/>
        </p:nvPicPr>
        <p:blipFill rotWithShape="1">
          <a:blip r:embed="rId5">
            <a:alphaModFix/>
          </a:blip>
          <a:srcRect b="34559" l="0" r="-9971" t="0"/>
          <a:stretch/>
        </p:blipFill>
        <p:spPr>
          <a:xfrm>
            <a:off x="8703784" y="4830554"/>
            <a:ext cx="1031021" cy="76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9"/>
          <p:cNvPicPr preferRelativeResize="0"/>
          <p:nvPr/>
        </p:nvPicPr>
        <p:blipFill rotWithShape="1">
          <a:blip r:embed="rId6">
            <a:alphaModFix/>
          </a:blip>
          <a:srcRect b="14866" l="0" r="1514" t="0"/>
          <a:stretch/>
        </p:blipFill>
        <p:spPr>
          <a:xfrm>
            <a:off x="7509860" y="4686878"/>
            <a:ext cx="600365" cy="6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9"/>
          <p:cNvPicPr preferRelativeResize="0"/>
          <p:nvPr/>
        </p:nvPicPr>
        <p:blipFill rotWithShape="1">
          <a:blip r:embed="rId6">
            <a:alphaModFix/>
          </a:blip>
          <a:srcRect b="14866" l="0" r="1514" t="0"/>
          <a:stretch/>
        </p:blipFill>
        <p:spPr>
          <a:xfrm>
            <a:off x="3694442" y="3650188"/>
            <a:ext cx="600365" cy="6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9"/>
          <p:cNvPicPr preferRelativeResize="0"/>
          <p:nvPr/>
        </p:nvPicPr>
        <p:blipFill rotWithShape="1">
          <a:blip r:embed="rId7">
            <a:alphaModFix/>
          </a:blip>
          <a:srcRect b="21137" l="-1" r="-1531" t="0"/>
          <a:stretch/>
        </p:blipFill>
        <p:spPr>
          <a:xfrm>
            <a:off x="4874265" y="3849745"/>
            <a:ext cx="804517" cy="76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9"/>
          <p:cNvPicPr preferRelativeResize="0"/>
          <p:nvPr/>
        </p:nvPicPr>
        <p:blipFill rotWithShape="1">
          <a:blip r:embed="rId7">
            <a:alphaModFix/>
          </a:blip>
          <a:srcRect b="21137" l="-1" r="-1531" t="0"/>
          <a:stretch/>
        </p:blipFill>
        <p:spPr>
          <a:xfrm>
            <a:off x="10164830" y="5313121"/>
            <a:ext cx="804517" cy="76689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9"/>
          <p:cNvSpPr/>
          <p:nvPr/>
        </p:nvSpPr>
        <p:spPr>
          <a:xfrm>
            <a:off x="-18638" y="2387600"/>
            <a:ext cx="3943769" cy="4479583"/>
          </a:xfrm>
          <a:prstGeom prst="rtTriangle">
            <a:avLst/>
          </a:prstGeom>
          <a:gradFill>
            <a:gsLst>
              <a:gs pos="0">
                <a:srgbClr val="AB96C4"/>
              </a:gs>
              <a:gs pos="50000">
                <a:srgbClr val="CABEDA"/>
              </a:gs>
              <a:gs pos="100000">
                <a:srgbClr val="E4DFEC"/>
              </a:gs>
            </a:gsLst>
            <a:lin ang="1080000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9"/>
          <p:cNvSpPr txBox="1"/>
          <p:nvPr/>
        </p:nvSpPr>
        <p:spPr>
          <a:xfrm>
            <a:off x="281272" y="6523775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 b="1" i="0" sz="1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9"/>
          <p:cNvPicPr preferRelativeResize="0"/>
          <p:nvPr/>
        </p:nvPicPr>
        <p:blipFill rotWithShape="1">
          <a:blip r:embed="rId8">
            <a:alphaModFix/>
          </a:blip>
          <a:srcRect b="25137" l="0" r="-1774" t="0"/>
          <a:stretch/>
        </p:blipFill>
        <p:spPr>
          <a:xfrm>
            <a:off x="892922" y="2805592"/>
            <a:ext cx="636532" cy="585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Tema de Office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Tema de Office">
  <a:themeElements>
    <a:clrScheme name="Personalizado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276B"/>
      </a:accent1>
      <a:accent2>
        <a:srgbClr val="E72B50"/>
      </a:accent2>
      <a:accent3>
        <a:srgbClr val="438BCA"/>
      </a:accent3>
      <a:accent4>
        <a:srgbClr val="F3E733"/>
      </a:accent4>
      <a:accent5>
        <a:srgbClr val="7EC6B0"/>
      </a:accent5>
      <a:accent6>
        <a:srgbClr val="0070C0"/>
      </a:accent6>
      <a:hlink>
        <a:srgbClr val="7EC6B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2024-06-03T03:19:41Z</dcterms:created>
  <dc:creator>ESTEBAN FABRICIO CASTILLO PENAHERRERA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2024-06-05T17:56:01Z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41ab32f2-bfa0-4aec-a192-1ce58c4b2655</vt:lpwstr>
  </property>
  <property fmtid="{D5CDD505-2E9C-101B-9397-08002B2CF9AE}" pid="7" name="MSIP_Label_defa4170-0d19-0005-0004-bc88714345d2_ActionId">
    <vt:lpwstr>b05aeeb4-826b-4498-93ee-255b33a9b84c</vt:lpwstr>
  </property>
  <property fmtid="{D5CDD505-2E9C-101B-9397-08002B2CF9AE}" pid="8" name="MSIP_Label_defa4170-0d19-0005-0004-bc88714345d2_ContentBits">
    <vt:lpwstr>0</vt:lpwstr>
  </property>
</Properties>
</file>