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CES.%20Oferta_acad&#233;mica%20202405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CES.%20Oferta_acad&#233;mica%20202405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Datos%20empleabilida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Datos%20empleabilida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Datos%20empleabilida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Datos%20empleabilida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dirty="0"/>
              <a:t>Evolución</a:t>
            </a:r>
            <a:r>
              <a:rPr lang="es-EC" sz="2200" b="1" baseline="0" dirty="0"/>
              <a:t> estudiantes matriculados en el Sistema de Educación Superior</a:t>
            </a:r>
            <a:endParaRPr lang="es-EC" sz="2200" b="1" dirty="0"/>
          </a:p>
        </c:rich>
      </c:tx>
      <c:layout>
        <c:manualLayout>
          <c:xMode val="edge"/>
          <c:yMode val="edge"/>
          <c:x val="0.12397256397637794"/>
          <c:y val="1.8749998846579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7.1794660433070867E-2"/>
          <c:y val="0.17991804995582861"/>
          <c:w val="0.89844746555118116"/>
          <c:h val="0.6718150564704618"/>
        </c:manualLayout>
      </c:layou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Posgrado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  <c:pt idx="0">
                  <c:v>18095</c:v>
                </c:pt>
                <c:pt idx="1">
                  <c:v>17229</c:v>
                </c:pt>
                <c:pt idx="2">
                  <c:v>18872</c:v>
                </c:pt>
                <c:pt idx="3">
                  <c:v>19348</c:v>
                </c:pt>
                <c:pt idx="4">
                  <c:v>28991</c:v>
                </c:pt>
                <c:pt idx="5">
                  <c:v>35419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2FE-4AC2-9404-A1EF1DDDECB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Técnico Superior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Hoja1!$D$2:$D$7</c:f>
              <c:numCache>
                <c:formatCode>General</c:formatCode>
                <c:ptCount val="6"/>
                <c:pt idx="0">
                  <c:v>4222</c:v>
                </c:pt>
                <c:pt idx="1">
                  <c:v>3889</c:v>
                </c:pt>
                <c:pt idx="2">
                  <c:v>5189</c:v>
                </c:pt>
                <c:pt idx="3">
                  <c:v>4303</c:v>
                </c:pt>
                <c:pt idx="4">
                  <c:v>2866</c:v>
                </c:pt>
                <c:pt idx="5">
                  <c:v>1346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2FE-4AC2-9404-A1EF1DDDECB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Tecnológico Superior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Hoja1!$E$2:$E$7</c:f>
              <c:numCache>
                <c:formatCode>General</c:formatCode>
                <c:ptCount val="6"/>
                <c:pt idx="3">
                  <c:v>881</c:v>
                </c:pt>
                <c:pt idx="4">
                  <c:v>2761</c:v>
                </c:pt>
                <c:pt idx="5">
                  <c:v>2977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2FE-4AC2-9404-A1EF1DDDE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8250880"/>
        <c:axId val="648258368"/>
      </c:lineChar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Pregrado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539195</c:v>
                </c:pt>
                <c:pt idx="1">
                  <c:v>539235</c:v>
                </c:pt>
                <c:pt idx="2">
                  <c:v>565004</c:v>
                </c:pt>
                <c:pt idx="3">
                  <c:v>601550</c:v>
                </c:pt>
                <c:pt idx="4">
                  <c:v>626234</c:v>
                </c:pt>
                <c:pt idx="5">
                  <c:v>643801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2FE-4AC2-9404-A1EF1DDDE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8255872"/>
        <c:axId val="648273344"/>
      </c:lineChart>
      <c:catAx>
        <c:axId val="64825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48258368"/>
        <c:crosses val="autoZero"/>
        <c:auto val="1"/>
        <c:lblAlgn val="ctr"/>
        <c:lblOffset val="100"/>
        <c:noMultiLvlLbl val="0"/>
      </c:catAx>
      <c:valAx>
        <c:axId val="64825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48250880"/>
        <c:crosses val="autoZero"/>
        <c:crossBetween val="between"/>
      </c:valAx>
      <c:valAx>
        <c:axId val="64827334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48255872"/>
        <c:crosses val="max"/>
        <c:crossBetween val="between"/>
      </c:valAx>
      <c:catAx>
        <c:axId val="648255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8273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080473718305482E-2"/>
          <c:y val="0.94757466403949608"/>
          <c:w val="0.83914380343245043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dirty="0"/>
              <a:t>Evolución de la Oferta Académica</a:t>
            </a:r>
          </a:p>
          <a:p>
            <a:pPr>
              <a:defRPr sz="1600" b="1"/>
            </a:pPr>
            <a:r>
              <a:rPr lang="es-EC" sz="2200" b="0" dirty="0"/>
              <a:t>según modalidad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'[CES. Oferta_académica 20240523.xlsx]td x modalidad'!$T$4</c:f>
              <c:strCache>
                <c:ptCount val="1"/>
                <c:pt idx="0">
                  <c:v>a distancia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'[CES. Oferta_académica 20240523.xlsx]td x modalidad'!$S$5:$S$11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'[CES. Oferta_académica 20240523.xlsx]td x modalidad'!$T$5:$T$11</c:f>
              <c:numCache>
                <c:formatCode>#,##0</c:formatCode>
                <c:ptCount val="7"/>
                <c:pt idx="0">
                  <c:v>29</c:v>
                </c:pt>
                <c:pt idx="1">
                  <c:v>31</c:v>
                </c:pt>
                <c:pt idx="2">
                  <c:v>76</c:v>
                </c:pt>
                <c:pt idx="3">
                  <c:v>109</c:v>
                </c:pt>
                <c:pt idx="4">
                  <c:v>126</c:v>
                </c:pt>
                <c:pt idx="5">
                  <c:v>140</c:v>
                </c:pt>
                <c:pt idx="6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5-41CA-8E62-E45ED45C5D24}"/>
            </c:ext>
          </c:extLst>
        </c:ser>
        <c:ser>
          <c:idx val="1"/>
          <c:order val="1"/>
          <c:tx>
            <c:strRef>
              <c:f>'[CES. Oferta_académica 20240523.xlsx]td x modalidad'!$U$4</c:f>
              <c:strCache>
                <c:ptCount val="1"/>
                <c:pt idx="0">
                  <c:v>dual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numRef>
              <c:f>'[CES. Oferta_académica 20240523.xlsx]td x modalidad'!$S$5:$S$11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'[CES. Oferta_académica 20240523.xlsx]td x modalidad'!$U$5:$U$11</c:f>
              <c:numCache>
                <c:formatCode>#,##0</c:formatCode>
                <c:ptCount val="7"/>
                <c:pt idx="0">
                  <c:v>11</c:v>
                </c:pt>
                <c:pt idx="1">
                  <c:v>22</c:v>
                </c:pt>
                <c:pt idx="2">
                  <c:v>27</c:v>
                </c:pt>
                <c:pt idx="3">
                  <c:v>45</c:v>
                </c:pt>
                <c:pt idx="4">
                  <c:v>90</c:v>
                </c:pt>
                <c:pt idx="5">
                  <c:v>101</c:v>
                </c:pt>
                <c:pt idx="6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5-41CA-8E62-E45ED45C5D24}"/>
            </c:ext>
          </c:extLst>
        </c:ser>
        <c:ser>
          <c:idx val="2"/>
          <c:order val="2"/>
          <c:tx>
            <c:strRef>
              <c:f>'[CES. Oferta_académica 20240523.xlsx]td x modalidad'!$V$4</c:f>
              <c:strCache>
                <c:ptCount val="1"/>
                <c:pt idx="0">
                  <c:v>en línea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'[CES. Oferta_académica 20240523.xlsx]td x modalidad'!$S$5:$S$11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'[CES. Oferta_académica 20240523.xlsx]td x modalidad'!$V$5:$V$11</c:f>
              <c:numCache>
                <c:formatCode>#,##0</c:formatCode>
                <c:ptCount val="7"/>
                <c:pt idx="0">
                  <c:v>29</c:v>
                </c:pt>
                <c:pt idx="1">
                  <c:v>56</c:v>
                </c:pt>
                <c:pt idx="2">
                  <c:v>252</c:v>
                </c:pt>
                <c:pt idx="3">
                  <c:v>549</c:v>
                </c:pt>
                <c:pt idx="4">
                  <c:v>812</c:v>
                </c:pt>
                <c:pt idx="5">
                  <c:v>1084</c:v>
                </c:pt>
                <c:pt idx="6">
                  <c:v>1445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65-41CA-8E62-E45ED45C5D24}"/>
            </c:ext>
          </c:extLst>
        </c:ser>
        <c:ser>
          <c:idx val="3"/>
          <c:order val="3"/>
          <c:tx>
            <c:strRef>
              <c:f>'[CES. Oferta_académica 20240523.xlsx]td x modalidad'!$W$4</c:f>
              <c:strCache>
                <c:ptCount val="1"/>
                <c:pt idx="0">
                  <c:v>híbrida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'[CES. Oferta_académica 20240523.xlsx]td x modalidad'!$S$5:$S$11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'[CES. Oferta_académica 20240523.xlsx]td x modalidad'!$W$5:$W$11</c:f>
              <c:numCache>
                <c:formatCode>#,##0</c:formatCode>
                <c:ptCount val="7"/>
                <c:pt idx="0">
                  <c:v>22</c:v>
                </c:pt>
                <c:pt idx="1">
                  <c:v>53</c:v>
                </c:pt>
                <c:pt idx="2">
                  <c:v>199</c:v>
                </c:pt>
                <c:pt idx="3">
                  <c:v>257</c:v>
                </c:pt>
                <c:pt idx="4">
                  <c:v>442</c:v>
                </c:pt>
                <c:pt idx="5">
                  <c:v>579</c:v>
                </c:pt>
                <c:pt idx="6">
                  <c:v>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65-41CA-8E62-E45ED45C5D24}"/>
            </c:ext>
          </c:extLst>
        </c:ser>
        <c:ser>
          <c:idx val="4"/>
          <c:order val="4"/>
          <c:tx>
            <c:strRef>
              <c:f>'[CES. Oferta_académica 20240523.xlsx]td x modalidad'!$X$4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'[CES. Oferta_académica 20240523.xlsx]td x modalidad'!$S$5:$S$11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'[CES. Oferta_académica 20240523.xlsx]td x modalidad'!$X$5:$X$11</c:f>
              <c:numCache>
                <c:formatCode>#,##0</c:formatCode>
                <c:ptCount val="7"/>
                <c:pt idx="0">
                  <c:v>481</c:v>
                </c:pt>
                <c:pt idx="1">
                  <c:v>778</c:v>
                </c:pt>
                <c:pt idx="2">
                  <c:v>1939</c:v>
                </c:pt>
                <c:pt idx="3">
                  <c:v>3166</c:v>
                </c:pt>
                <c:pt idx="4">
                  <c:v>3685</c:v>
                </c:pt>
                <c:pt idx="5">
                  <c:v>4207</c:v>
                </c:pt>
                <c:pt idx="6">
                  <c:v>4634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65-41CA-8E62-E45ED45C5D24}"/>
            </c:ext>
          </c:extLst>
        </c:ser>
        <c:ser>
          <c:idx val="5"/>
          <c:order val="5"/>
          <c:tx>
            <c:strRef>
              <c:f>'[CES. Oferta_académica 20240523.xlsx]td x modalidad'!$Y$4</c:f>
              <c:strCache>
                <c:ptCount val="1"/>
                <c:pt idx="0">
                  <c:v>semipresencial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'[CES. Oferta_académica 20240523.xlsx]td x modalidad'!$S$5:$S$11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'[CES. Oferta_académica 20240523.xlsx]td x modalidad'!$Y$5:$Y$11</c:f>
              <c:numCache>
                <c:formatCode>#,##0</c:formatCode>
                <c:ptCount val="7"/>
                <c:pt idx="0">
                  <c:v>17</c:v>
                </c:pt>
                <c:pt idx="1">
                  <c:v>41</c:v>
                </c:pt>
                <c:pt idx="2">
                  <c:v>125</c:v>
                </c:pt>
                <c:pt idx="3">
                  <c:v>240</c:v>
                </c:pt>
                <c:pt idx="4">
                  <c:v>366</c:v>
                </c:pt>
                <c:pt idx="5">
                  <c:v>427</c:v>
                </c:pt>
                <c:pt idx="6">
                  <c:v>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65-41CA-8E62-E45ED45C5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1928920"/>
        <c:axId val="801926952"/>
      </c:barChart>
      <c:catAx>
        <c:axId val="80192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01926952"/>
        <c:crosses val="autoZero"/>
        <c:auto val="1"/>
        <c:lblAlgn val="ctr"/>
        <c:lblOffset val="100"/>
        <c:noMultiLvlLbl val="0"/>
      </c:catAx>
      <c:valAx>
        <c:axId val="8019269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0192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432137569761433E-2"/>
          <c:y val="0.84789454689871435"/>
          <c:w val="0.95937855335043665"/>
          <c:h val="0.15210545310128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dirty="0"/>
              <a:t>Proporción</a:t>
            </a:r>
            <a:r>
              <a:rPr lang="es-EC" sz="2200" b="1" baseline="0" dirty="0"/>
              <a:t> de la Oferta Académica</a:t>
            </a:r>
          </a:p>
          <a:p>
            <a:pPr>
              <a:defRPr/>
            </a:pPr>
            <a:r>
              <a:rPr lang="es-EC" sz="2200" b="0" baseline="0" dirty="0"/>
              <a:t>según modalidad</a:t>
            </a:r>
            <a:endParaRPr lang="es-EC" sz="22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'[CES. Oferta_académica 20240523.xlsx]td x modalidad'!$AB$4</c:f>
              <c:strCache>
                <c:ptCount val="1"/>
                <c:pt idx="0">
                  <c:v>a distancia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'[CES. Oferta_académica 20240523.xlsx]td x modalidad'!$AA$5:$AA$11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'[CES. Oferta_académica 20240523.xlsx]td x modalidad'!$AB$5:$AB$11</c:f>
              <c:numCache>
                <c:formatCode>0.0%</c:formatCode>
                <c:ptCount val="7"/>
                <c:pt idx="0">
                  <c:v>4.9235993208828523E-2</c:v>
                </c:pt>
                <c:pt idx="1">
                  <c:v>3.1600407747196739E-2</c:v>
                </c:pt>
                <c:pt idx="2">
                  <c:v>2.9029793735676088E-2</c:v>
                </c:pt>
                <c:pt idx="3">
                  <c:v>2.4965643609711406E-2</c:v>
                </c:pt>
                <c:pt idx="4">
                  <c:v>2.2821952544828834E-2</c:v>
                </c:pt>
                <c:pt idx="5">
                  <c:v>2.1413276231263382E-2</c:v>
                </c:pt>
                <c:pt idx="6">
                  <c:v>1.8433782193750817E-2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1-4462-B360-CC049164463F}"/>
            </c:ext>
          </c:extLst>
        </c:ser>
        <c:ser>
          <c:idx val="2"/>
          <c:order val="1"/>
          <c:tx>
            <c:strRef>
              <c:f>'[CES. Oferta_académica 20240523.xlsx]td x modalidad'!$AC$4</c:f>
              <c:strCache>
                <c:ptCount val="1"/>
                <c:pt idx="0">
                  <c:v>dual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numRef>
              <c:f>'[CES. Oferta_académica 20240523.xlsx]td x modalidad'!$AA$5:$AA$11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'[CES. Oferta_académica 20240523.xlsx]td x modalidad'!$AC$5:$AC$11</c:f>
              <c:numCache>
                <c:formatCode>0.0%</c:formatCode>
                <c:ptCount val="7"/>
                <c:pt idx="0">
                  <c:v>1.8675721561969439E-2</c:v>
                </c:pt>
                <c:pt idx="1">
                  <c:v>2.2426095820591234E-2</c:v>
                </c:pt>
                <c:pt idx="2">
                  <c:v>1.0313216195569137E-2</c:v>
                </c:pt>
                <c:pt idx="3">
                  <c:v>1.0306917086578103E-2</c:v>
                </c:pt>
                <c:pt idx="4">
                  <c:v>1.6301394674877741E-2</c:v>
                </c:pt>
                <c:pt idx="5">
                  <c:v>1.5448149281125726E-2</c:v>
                </c:pt>
                <c:pt idx="6">
                  <c:v>1.6472741534841157E-2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81-4462-B360-CC049164463F}"/>
            </c:ext>
          </c:extLst>
        </c:ser>
        <c:ser>
          <c:idx val="3"/>
          <c:order val="2"/>
          <c:tx>
            <c:strRef>
              <c:f>'[CES. Oferta_académica 20240523.xlsx]td x modalidad'!$AD$4</c:f>
              <c:strCache>
                <c:ptCount val="1"/>
                <c:pt idx="0">
                  <c:v>en línea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'[CES. Oferta_académica 20240523.xlsx]td x modalidad'!$AA$5:$AA$11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'[CES. Oferta_académica 20240523.xlsx]td x modalidad'!$AD$5:$AD$11</c:f>
              <c:numCache>
                <c:formatCode>0.0%</c:formatCode>
                <c:ptCount val="7"/>
                <c:pt idx="0">
                  <c:v>4.9235993208828523E-2</c:v>
                </c:pt>
                <c:pt idx="1">
                  <c:v>5.7084607543323139E-2</c:v>
                </c:pt>
                <c:pt idx="2">
                  <c:v>9.6256684491978606E-2</c:v>
                </c:pt>
                <c:pt idx="3">
                  <c:v>0.12574438845625285</c:v>
                </c:pt>
                <c:pt idx="4">
                  <c:v>0.14707480528889694</c:v>
                </c:pt>
                <c:pt idx="5">
                  <c:v>0.16579993881921076</c:v>
                </c:pt>
                <c:pt idx="6">
                  <c:v>0.18891358347496404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81-4462-B360-CC049164463F}"/>
            </c:ext>
          </c:extLst>
        </c:ser>
        <c:ser>
          <c:idx val="4"/>
          <c:order val="3"/>
          <c:tx>
            <c:strRef>
              <c:f>'[CES. Oferta_académica 20240523.xlsx]td x modalidad'!$AE$4</c:f>
              <c:strCache>
                <c:ptCount val="1"/>
                <c:pt idx="0">
                  <c:v>híbrida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'[CES. Oferta_académica 20240523.xlsx]td x modalidad'!$AA$5:$AA$11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'[CES. Oferta_académica 20240523.xlsx]td x modalidad'!$AE$5:$AE$11</c:f>
              <c:numCache>
                <c:formatCode>0.0%</c:formatCode>
                <c:ptCount val="7"/>
                <c:pt idx="0">
                  <c:v>3.7351443123938878E-2</c:v>
                </c:pt>
                <c:pt idx="1">
                  <c:v>5.4026503567787973E-2</c:v>
                </c:pt>
                <c:pt idx="2">
                  <c:v>7.6012223071046603E-2</c:v>
                </c:pt>
                <c:pt idx="3">
                  <c:v>5.8863948694457172E-2</c:v>
                </c:pt>
                <c:pt idx="4">
                  <c:v>8.0057960514399562E-2</c:v>
                </c:pt>
                <c:pt idx="5">
                  <c:v>8.8559192413582136E-2</c:v>
                </c:pt>
                <c:pt idx="6">
                  <c:v>0.10707281997646752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81-4462-B360-CC049164463F}"/>
            </c:ext>
          </c:extLst>
        </c:ser>
        <c:ser>
          <c:idx val="5"/>
          <c:order val="4"/>
          <c:tx>
            <c:strRef>
              <c:f>'[CES. Oferta_académica 20240523.xlsx]td x modalidad'!$AF$4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'[CES. Oferta_académica 20240523.xlsx]td x modalidad'!$AA$5:$AA$11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'[CES. Oferta_académica 20240523.xlsx]td x modalidad'!$AF$5:$AF$11</c:f>
              <c:numCache>
                <c:formatCode>0.0%</c:formatCode>
                <c:ptCount val="7"/>
                <c:pt idx="0">
                  <c:v>0.81663837011884555</c:v>
                </c:pt>
                <c:pt idx="1">
                  <c:v>0.79306829765545361</c:v>
                </c:pt>
                <c:pt idx="2">
                  <c:v>0.74064171122994649</c:v>
                </c:pt>
                <c:pt idx="3">
                  <c:v>0.72514887769125058</c:v>
                </c:pt>
                <c:pt idx="4">
                  <c:v>0.66745154863249412</c:v>
                </c:pt>
                <c:pt idx="5">
                  <c:v>0.64346895074946464</c:v>
                </c:pt>
                <c:pt idx="6">
                  <c:v>0.60583082755915807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81-4462-B360-CC049164463F}"/>
            </c:ext>
          </c:extLst>
        </c:ser>
        <c:ser>
          <c:idx val="6"/>
          <c:order val="5"/>
          <c:tx>
            <c:strRef>
              <c:f>'[CES. Oferta_académica 20240523.xlsx]td x modalidad'!$AG$4</c:f>
              <c:strCache>
                <c:ptCount val="1"/>
                <c:pt idx="0">
                  <c:v>semipresencial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'[CES. Oferta_académica 20240523.xlsx]td x modalidad'!$AA$5:$AA$11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'[CES. Oferta_académica 20240523.xlsx]td x modalidad'!$AG$5:$AG$11</c:f>
              <c:numCache>
                <c:formatCode>0.0%</c:formatCode>
                <c:ptCount val="7"/>
                <c:pt idx="0">
                  <c:v>2.8862478777589132E-2</c:v>
                </c:pt>
                <c:pt idx="1">
                  <c:v>4.1794087665647302E-2</c:v>
                </c:pt>
                <c:pt idx="2">
                  <c:v>4.7746371275783038E-2</c:v>
                </c:pt>
                <c:pt idx="3">
                  <c:v>5.4970224461749886E-2</c:v>
                </c:pt>
                <c:pt idx="4">
                  <c:v>6.6292338344502807E-2</c:v>
                </c:pt>
                <c:pt idx="5">
                  <c:v>6.5310492505353313E-2</c:v>
                </c:pt>
                <c:pt idx="6">
                  <c:v>6.3276245260818403E-2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81-4462-B360-CC0491644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1577848"/>
        <c:axId val="821574896"/>
      </c:barChart>
      <c:catAx>
        <c:axId val="82157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21574896"/>
        <c:crosses val="autoZero"/>
        <c:auto val="1"/>
        <c:lblAlgn val="ctr"/>
        <c:lblOffset val="100"/>
        <c:noMultiLvlLbl val="0"/>
      </c:catAx>
      <c:valAx>
        <c:axId val="8215748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21577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b="1" dirty="0"/>
              <a:t>Ingreso Laboral Promedio</a:t>
            </a:r>
            <a:r>
              <a:rPr lang="es-EC" sz="1600" b="1" baseline="0" dirty="0"/>
              <a:t> </a:t>
            </a:r>
          </a:p>
          <a:p>
            <a:pPr>
              <a:defRPr sz="1600"/>
            </a:pPr>
            <a:r>
              <a:rPr lang="es-EC" sz="1600" b="1" baseline="0" dirty="0"/>
              <a:t>(Adultos Jóvenes 18 -29 años)</a:t>
            </a:r>
            <a:endParaRPr lang="es-EC" sz="1600" b="1" dirty="0"/>
          </a:p>
        </c:rich>
      </c:tx>
      <c:layout>
        <c:manualLayout>
          <c:xMode val="edge"/>
          <c:yMode val="edge"/>
          <c:x val="0.3064561855252308"/>
          <c:y val="4.8469659580028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7.3282170786699796E-2"/>
          <c:y val="0.21497106223322462"/>
          <c:w val="0.89894016150640388"/>
          <c:h val="0.655965943990977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empleabilidad.xlsx]Ingreso'!$B$2:$J$2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2020*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'[Datos empleabilidad.xlsx]Ingreso'!$B$3:$J$3</c:f>
              <c:numCache>
                <c:formatCode>0.00</c:formatCode>
                <c:ptCount val="9"/>
                <c:pt idx="0">
                  <c:v>418</c:v>
                </c:pt>
                <c:pt idx="1">
                  <c:v>411</c:v>
                </c:pt>
                <c:pt idx="2">
                  <c:v>416</c:v>
                </c:pt>
                <c:pt idx="3">
                  <c:v>421.79</c:v>
                </c:pt>
                <c:pt idx="4">
                  <c:v>415</c:v>
                </c:pt>
                <c:pt idx="5">
                  <c:v>353</c:v>
                </c:pt>
                <c:pt idx="6">
                  <c:v>381</c:v>
                </c:pt>
                <c:pt idx="7">
                  <c:v>386.71</c:v>
                </c:pt>
                <c:pt idx="8" formatCode="General">
                  <c:v>397.08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2-48D6-9D64-BCDF81D4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556175344"/>
        <c:axId val="556177304"/>
      </c:barChart>
      <c:catAx>
        <c:axId val="55617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56177304"/>
        <c:crosses val="autoZero"/>
        <c:auto val="1"/>
        <c:lblAlgn val="ctr"/>
        <c:lblOffset val="100"/>
        <c:noMultiLvlLbl val="0"/>
      </c:catAx>
      <c:valAx>
        <c:axId val="5561773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USD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crossAx val="55617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EC" sz="18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Subempleo por género (Total Nacional)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EC" sz="18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'[Datos empleabilidad.xlsx]Data por Género'!$A$4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 empleabilidad.xlsx]Data por Género'!$B$2:$F$2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'[Datos empleabilidad.xlsx]Data por Género'!$B$4:$F$4</c:f>
              <c:numCache>
                <c:formatCode>0.0%</c:formatCode>
                <c:ptCount val="5"/>
                <c:pt idx="0">
                  <c:v>0.39400000000000002</c:v>
                </c:pt>
                <c:pt idx="1">
                  <c:v>0.39100000000000001</c:v>
                </c:pt>
                <c:pt idx="2">
                  <c:v>0.39400000000000002</c:v>
                </c:pt>
                <c:pt idx="3">
                  <c:v>0.38900000000000001</c:v>
                </c:pt>
                <c:pt idx="4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D-478A-927F-FF1E5A7B724E}"/>
            </c:ext>
          </c:extLst>
        </c:ser>
        <c:ser>
          <c:idx val="2"/>
          <c:order val="1"/>
          <c:tx>
            <c:strRef>
              <c:f>'[Datos empleabilidad.xlsx]Data por Género'!$A$5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 empleabilidad.xlsx]Data por Género'!$B$2:$F$2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'[Datos empleabilidad.xlsx]Data por Género'!$B$5:$F$5</c:f>
              <c:numCache>
                <c:formatCode>0.0%</c:formatCode>
                <c:ptCount val="5"/>
                <c:pt idx="0">
                  <c:v>0.60599999999999998</c:v>
                </c:pt>
                <c:pt idx="1">
                  <c:v>0.60899999999999999</c:v>
                </c:pt>
                <c:pt idx="2">
                  <c:v>0.60599999999999998</c:v>
                </c:pt>
                <c:pt idx="3">
                  <c:v>0.61099999999999999</c:v>
                </c:pt>
                <c:pt idx="4">
                  <c:v>0.61099999999999999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5D-478A-927F-FF1E5A7B7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089624"/>
        <c:axId val="948090408"/>
      </c:barChart>
      <c:catAx>
        <c:axId val="94808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48090408"/>
        <c:crosses val="autoZero"/>
        <c:auto val="1"/>
        <c:lblAlgn val="ctr"/>
        <c:lblOffset val="100"/>
        <c:noMultiLvlLbl val="0"/>
      </c:catAx>
      <c:valAx>
        <c:axId val="94809040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4808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400" b="1" i="0" baseline="0">
                <a:effectLst/>
              </a:rPr>
              <a:t>Desempleo por género (Total Nacional)</a:t>
            </a:r>
            <a:endParaRPr lang="es-EC" sz="1400" b="1">
              <a:effectLst/>
            </a:endParaRPr>
          </a:p>
        </c:rich>
      </c:tx>
      <c:layout>
        <c:manualLayout>
          <c:xMode val="edge"/>
          <c:yMode val="edge"/>
          <c:x val="0.26763709596013918"/>
          <c:y val="6.0926271216254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0803950998092017"/>
          <c:y val="5.9443572038519472E-2"/>
          <c:w val="0.86884294799132222"/>
          <c:h val="0.72325944357203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'[Datos empleabilidad.xlsx]Data por Género'!$A$20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 empleabilidad.xlsx]Data por Género'!$B$18:$F$18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'[Datos empleabilidad.xlsx]Data por Género'!$B$20:$F$20</c:f>
              <c:numCache>
                <c:formatCode>0.0%</c:formatCode>
                <c:ptCount val="5"/>
                <c:pt idx="0">
                  <c:v>0.52300000000000002</c:v>
                </c:pt>
                <c:pt idx="1">
                  <c:v>0.53700000000000003</c:v>
                </c:pt>
                <c:pt idx="2">
                  <c:v>0.54600000000000004</c:v>
                </c:pt>
                <c:pt idx="3">
                  <c:v>0.51200000000000001</c:v>
                </c:pt>
                <c:pt idx="4">
                  <c:v>0.53100000000000003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F-4ECF-A447-7617E2EAA5F2}"/>
            </c:ext>
          </c:extLst>
        </c:ser>
        <c:ser>
          <c:idx val="1"/>
          <c:order val="1"/>
          <c:tx>
            <c:strRef>
              <c:f>'[Datos empleabilidad.xlsx]Data por Género'!$A$21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5068312571137265E-3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8F-4ECF-A447-7617E2EAA5F2}"/>
                </c:ext>
              </c:extLst>
            </c:dLbl>
            <c:dLbl>
              <c:idx val="1"/>
              <c:layout>
                <c:manualLayout>
                  <c:x val="7.130123442835268E-3"/>
                  <c:y val="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8F-4ECF-A447-7617E2EAA5F2}"/>
                </c:ext>
              </c:extLst>
            </c:dLbl>
            <c:dLbl>
              <c:idx val="2"/>
              <c:layout>
                <c:manualLayout>
                  <c:x val="2.3767078142784373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8F-4ECF-A447-7617E2EAA5F2}"/>
                </c:ext>
              </c:extLst>
            </c:dLbl>
            <c:dLbl>
              <c:idx val="3"/>
              <c:layout>
                <c:manualLayout>
                  <c:x val="7.1301234428352246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8F-4ECF-A447-7617E2EAA5F2}"/>
                </c:ext>
              </c:extLst>
            </c:dLbl>
            <c:dLbl>
              <c:idx val="4"/>
              <c:layout>
                <c:manualLayout>
                  <c:x val="7.1301234428353113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8F-4ECF-A447-7617E2EAA5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 empleabilidad.xlsx]Data por Género'!$B$18:$F$18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'[Datos empleabilidad.xlsx]Data por Género'!$B$21:$F$21</c:f>
              <c:numCache>
                <c:formatCode>0.0%</c:formatCode>
                <c:ptCount val="5"/>
                <c:pt idx="0">
                  <c:v>0.47699999999999998</c:v>
                </c:pt>
                <c:pt idx="1">
                  <c:v>0.46300000000000002</c:v>
                </c:pt>
                <c:pt idx="2">
                  <c:v>0.45400000000000001</c:v>
                </c:pt>
                <c:pt idx="3">
                  <c:v>0.48799999999999999</c:v>
                </c:pt>
                <c:pt idx="4">
                  <c:v>0.46899999999999997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8F-4ECF-A447-7617E2EAA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8091192"/>
        <c:axId val="556178088"/>
      </c:barChart>
      <c:catAx>
        <c:axId val="94809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56178088"/>
        <c:crosses val="autoZero"/>
        <c:auto val="1"/>
        <c:lblAlgn val="ctr"/>
        <c:lblOffset val="100"/>
        <c:noMultiLvlLbl val="0"/>
      </c:catAx>
      <c:valAx>
        <c:axId val="55617808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4809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/>
              <a:t>Empleabilidad</a:t>
            </a:r>
            <a:r>
              <a:rPr lang="en-US" sz="1800" b="1" dirty="0"/>
              <a:t> Juvenil (25 a 34 </a:t>
            </a:r>
            <a:r>
              <a:rPr lang="en-US" sz="1800" b="1" dirty="0" err="1"/>
              <a:t>años</a:t>
            </a:r>
            <a:r>
              <a:rPr lang="en-US" sz="1800" b="1" dirty="0"/>
              <a:t>)</a:t>
            </a:r>
          </a:p>
        </c:rich>
      </c:tx>
      <c:layout>
        <c:manualLayout>
          <c:xMode val="edge"/>
          <c:yMode val="edge"/>
          <c:x val="0.15571994920960719"/>
          <c:y val="5.7063342729832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2.6827805051539345E-2"/>
          <c:y val="0.10962763317429793"/>
          <c:w val="0.94634438989692127"/>
          <c:h val="0.68813379712132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'[Datos empleabilidad.xlsx]Empleabilidad Juvenil'!$L$3</c:f>
              <c:strCache>
                <c:ptCount val="1"/>
                <c:pt idx="0">
                  <c:v>Empleo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 empleabilidad.xlsx]Empleabilidad Juvenil'!$M$2:$Q$2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'[Datos empleabilidad.xlsx]Empleabilidad Juvenil'!$M$3:$Q$3</c:f>
              <c:numCache>
                <c:formatCode>0.0%</c:formatCode>
                <c:ptCount val="5"/>
                <c:pt idx="0">
                  <c:v>0.2225</c:v>
                </c:pt>
                <c:pt idx="1">
                  <c:v>0.21779999999999999</c:v>
                </c:pt>
                <c:pt idx="2">
                  <c:v>0.2208</c:v>
                </c:pt>
                <c:pt idx="3">
                  <c:v>0.21879999999999999</c:v>
                </c:pt>
                <c:pt idx="4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9-4EEF-9D1E-5F55253E3B8A}"/>
            </c:ext>
          </c:extLst>
        </c:ser>
        <c:ser>
          <c:idx val="1"/>
          <c:order val="1"/>
          <c:tx>
            <c:strRef>
              <c:f>'[Datos empleabilidad.xlsx]Empleabilidad Juvenil'!$L$4</c:f>
              <c:strCache>
                <c:ptCount val="1"/>
                <c:pt idx="0">
                  <c:v>Desempleo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 empleabilidad.xlsx]Empleabilidad Juvenil'!$M$2:$Q$2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'[Datos empleabilidad.xlsx]Empleabilidad Juvenil'!$M$4:$Q$4</c:f>
              <c:numCache>
                <c:formatCode>0.0%</c:formatCode>
                <c:ptCount val="5"/>
                <c:pt idx="0">
                  <c:v>0.30259999999999998</c:v>
                </c:pt>
                <c:pt idx="1">
                  <c:v>0.29799999999999999</c:v>
                </c:pt>
                <c:pt idx="2">
                  <c:v>0.31180000000000002</c:v>
                </c:pt>
                <c:pt idx="3">
                  <c:v>0.29149999999999998</c:v>
                </c:pt>
                <c:pt idx="4">
                  <c:v>0.31109999999999999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9-4EEF-9D1E-5F55253E3B8A}"/>
            </c:ext>
          </c:extLst>
        </c:ser>
        <c:ser>
          <c:idx val="2"/>
          <c:order val="2"/>
          <c:tx>
            <c:strRef>
              <c:f>'[Datos empleabilidad.xlsx]Empleabilidad Juvenil'!$L$5</c:f>
              <c:strCache>
                <c:ptCount val="1"/>
                <c:pt idx="0">
                  <c:v>Subempleo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 empleabilidad.xlsx]Empleabilidad Juvenil'!$M$2:$Q$2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'[Datos empleabilidad.xlsx]Empleabilidad Juvenil'!$M$5:$Q$5</c:f>
              <c:numCache>
                <c:formatCode>0.0%</c:formatCode>
                <c:ptCount val="5"/>
                <c:pt idx="0">
                  <c:v>0.23150000000000001</c:v>
                </c:pt>
                <c:pt idx="1">
                  <c:v>0.22589999999999999</c:v>
                </c:pt>
                <c:pt idx="2">
                  <c:v>0.2329</c:v>
                </c:pt>
                <c:pt idx="3">
                  <c:v>0.23130000000000001</c:v>
                </c:pt>
                <c:pt idx="4">
                  <c:v>0.23219999999999999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9-4EEF-9D1E-5F55253E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948088056"/>
        <c:axId val="948088448"/>
      </c:barChart>
      <c:catAx>
        <c:axId val="94808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48088448"/>
        <c:crosses val="autoZero"/>
        <c:auto val="1"/>
        <c:lblAlgn val="ctr"/>
        <c:lblOffset val="100"/>
        <c:noMultiLvlLbl val="0"/>
      </c:catAx>
      <c:valAx>
        <c:axId val="948088448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94808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581592830258548E-2"/>
          <c:y val="0.92592672246650676"/>
          <c:w val="0.84771427869115645"/>
          <c:h val="7.4073126794678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Hoja1!$A$2:$A$6</cx:f>
        <cx:lvl ptCount="5">
          <cx:pt idx="0">Universidades y Escuelas Politécnicas</cx:pt>
          <cx:pt idx="1">Semipresencial</cx:pt>
          <cx:pt idx="2">En línea</cx:pt>
          <cx:pt idx="3">A distancia</cx:pt>
          <cx:pt idx="4">Dual</cx:pt>
        </cx:lvl>
      </cx:strDim>
      <cx:numDim type="val">
        <cx:f>Hoja1!$B$2:$B$6</cx:f>
        <cx:lvl ptCount="5" formatCode="General">
          <cx:pt idx="0">60</cx:pt>
          <cx:pt idx="1">27</cx:pt>
          <cx:pt idx="2">15</cx:pt>
          <cx:pt idx="3">14</cx:pt>
          <cx:pt idx="4">4</cx:pt>
        </cx:lvl>
      </cx:numDim>
    </cx:data>
  </cx:chartData>
  <cx:chart>
    <cx:title pos="t" align="ctr" overlay="0">
      <cx:tx>
        <cx:txData>
          <cx:v>Universidades y Escuelas Politécnicas - Modalidades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s-ES" sz="2200" b="1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Universidades y Escuelas Politécnicas - Modalidades</a:t>
          </a:r>
        </a:p>
      </cx:txPr>
    </cx:title>
    <cx:plotArea>
      <cx:plotAreaRegion>
        <cx:series layoutId="funnel" uniqueId="{0504F6D7-6D90-45CD-8F5C-3B809EDD806B}">
          <cx:tx>
            <cx:txData>
              <cx:f>Hoja1!$B$1</cx:f>
              <cx:v>Número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>
                    <a:solidFill>
                      <a:schemeClr val="bg1"/>
                    </a:solidFill>
                  </a:defRPr>
                </a:pPr>
                <a:endParaRPr lang="es-ES" sz="1800" b="0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700"/>
            </a:pPr>
            <a:endParaRPr lang="es-ES" sz="17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0.85594</cdr:x>
      <cdr:y>0.27132</cdr:y>
    </cdr:from>
    <cdr:to>
      <cdr:x>0.87599</cdr:x>
      <cdr:y>0.34548</cdr:y>
    </cdr:to>
    <cdr:grpSp>
      <cdr:nvGrpSpPr>
        <cdr:cNvPr id="3" name="Gráfico 5" descr="Mujer con relleno sólido">
          <a:extLst xmlns:a="http://schemas.openxmlformats.org/drawingml/2006/main">
            <a:ext uri="{FF2B5EF4-FFF2-40B4-BE49-F238E27FC236}">
              <a16:creationId xmlns:a16="http://schemas.microsoft.com/office/drawing/2014/main" id="{18ED153B-78BA-4DBC-9B25-A0C6B4CCF108}"/>
            </a:ext>
          </a:extLst>
        </cdr:cNvPr>
        <cdr:cNvGrpSpPr/>
      </cdr:nvGrpSpPr>
      <cdr:grpSpPr>
        <a:xfrm xmlns:a="http://schemas.openxmlformats.org/drawingml/2006/main">
          <a:off x="7504950" y="1544162"/>
          <a:ext cx="175800" cy="422066"/>
          <a:chOff x="7033246" y="1470190"/>
          <a:chExt cx="162984" cy="401835"/>
        </a:xfrm>
        <a:solidFill xmlns:a="http://schemas.openxmlformats.org/drawingml/2006/main">
          <a:schemeClr val="accent2"/>
        </a:solidFill>
      </cdr:grpSpPr>
      <cdr:sp macro="" textlink="">
        <cdr:nvSpPr>
          <cdr:cNvPr id="4" name="Forma libre: forma 3">
            <a:extLst xmlns:a="http://schemas.openxmlformats.org/drawingml/2006/main">
              <a:ext uri="{FF2B5EF4-FFF2-40B4-BE49-F238E27FC236}">
                <a16:creationId xmlns:a16="http://schemas.microsoft.com/office/drawing/2014/main" id="{21DBDDFD-7B61-4791-98BC-1CEF5F14ACED}"/>
              </a:ext>
            </a:extLst>
          </cdr:cNvPr>
          <cdr:cNvSpPr/>
        </cdr:nvSpPr>
        <cdr:spPr>
          <a:xfrm xmlns:a="http://schemas.openxmlformats.org/drawingml/2006/main">
            <a:off x="7085546" y="1470190"/>
            <a:ext cx="59120" cy="71437"/>
          </a:xfrm>
          <a:custGeom xmlns:a="http://schemas.openxmlformats.org/drawingml/2006/main">
            <a:avLst/>
            <a:gdLst>
              <a:gd name="connsiteX0" fmla="*/ 59121 w 59120"/>
              <a:gd name="connsiteY0" fmla="*/ 35719 h 71437"/>
              <a:gd name="connsiteX1" fmla="*/ 29560 w 59120"/>
              <a:gd name="connsiteY1" fmla="*/ 71438 h 71437"/>
              <a:gd name="connsiteX2" fmla="*/ 0 w 59120"/>
              <a:gd name="connsiteY2" fmla="*/ 35719 h 71437"/>
              <a:gd name="connsiteX3" fmla="*/ 29560 w 59120"/>
              <a:gd name="connsiteY3" fmla="*/ 0 h 71437"/>
              <a:gd name="connsiteX4" fmla="*/ 59121 w 59120"/>
              <a:gd name="connsiteY4" fmla="*/ 35719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20" h="71437">
                <a:moveTo>
                  <a:pt x="59121" y="35719"/>
                </a:moveTo>
                <a:cubicBezTo>
                  <a:pt x="59121" y="55446"/>
                  <a:pt x="45886" y="71438"/>
                  <a:pt x="29560" y="71438"/>
                </a:cubicBezTo>
                <a:cubicBezTo>
                  <a:pt x="13235" y="71438"/>
                  <a:pt x="0" y="55446"/>
                  <a:pt x="0" y="35719"/>
                </a:cubicBezTo>
                <a:cubicBezTo>
                  <a:pt x="0" y="15992"/>
                  <a:pt x="13235" y="0"/>
                  <a:pt x="29560" y="0"/>
                </a:cubicBezTo>
                <a:cubicBezTo>
                  <a:pt x="45886" y="0"/>
                  <a:pt x="59121" y="15992"/>
                  <a:pt x="59121" y="35719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 w="3671" cap="flat">
            <a:noFill/>
            <a:prstDash val="solid"/>
            <a:miter/>
          </a:ln>
        </cdr:spPr>
        <cdr:txBody>
          <a:bodyPr xmlns:a="http://schemas.openxmlformats.org/drawingml/2006/main" rtlCol="0" anchor="ctr"/>
          <a:lstStyle xmlns:a="http://schemas.openxmlformats.org/drawingml/2006/main"/>
          <a:p xmlns:a="http://schemas.openxmlformats.org/drawingml/2006/main">
            <a:endParaRPr lang="es-EC"/>
          </a:p>
        </cdr:txBody>
      </cdr:sp>
      <cdr:sp macro="" textlink="">
        <cdr:nvSpPr>
          <cdr:cNvPr id="5" name="Forma libre: forma 4">
            <a:extLst xmlns:a="http://schemas.openxmlformats.org/drawingml/2006/main">
              <a:ext uri="{FF2B5EF4-FFF2-40B4-BE49-F238E27FC236}">
                <a16:creationId xmlns:a16="http://schemas.microsoft.com/office/drawing/2014/main" id="{092F5B66-9F10-4012-ADDC-8EE7BA2C7F1F}"/>
              </a:ext>
            </a:extLst>
          </cdr:cNvPr>
          <cdr:cNvSpPr/>
        </cdr:nvSpPr>
        <cdr:spPr>
          <a:xfrm xmlns:a="http://schemas.openxmlformats.org/drawingml/2006/main">
            <a:off x="7033246" y="1550557"/>
            <a:ext cx="162984" cy="321468"/>
          </a:xfrm>
          <a:custGeom xmlns:a="http://schemas.openxmlformats.org/drawingml/2006/main">
            <a:avLst/>
            <a:gdLst>
              <a:gd name="connsiteX0" fmla="*/ 162412 w 162984"/>
              <a:gd name="connsiteY0" fmla="*/ 137517 h 321468"/>
              <a:gd name="connsiteX1" fmla="*/ 135807 w 162984"/>
              <a:gd name="connsiteY1" fmla="*/ 26789 h 321468"/>
              <a:gd name="connsiteX2" fmla="*/ 129895 w 162984"/>
              <a:gd name="connsiteY2" fmla="*/ 16966 h 321468"/>
              <a:gd name="connsiteX3" fmla="*/ 98857 w 162984"/>
              <a:gd name="connsiteY3" fmla="*/ 1786 h 321468"/>
              <a:gd name="connsiteX4" fmla="*/ 81860 w 162984"/>
              <a:gd name="connsiteY4" fmla="*/ 0 h 321468"/>
              <a:gd name="connsiteX5" fmla="*/ 64862 w 162984"/>
              <a:gd name="connsiteY5" fmla="*/ 1786 h 321468"/>
              <a:gd name="connsiteX6" fmla="*/ 33824 w 162984"/>
              <a:gd name="connsiteY6" fmla="*/ 16966 h 321468"/>
              <a:gd name="connsiteX7" fmla="*/ 27912 w 162984"/>
              <a:gd name="connsiteY7" fmla="*/ 26789 h 321468"/>
              <a:gd name="connsiteX8" fmla="*/ 569 w 162984"/>
              <a:gd name="connsiteY8" fmla="*/ 137517 h 321468"/>
              <a:gd name="connsiteX9" fmla="*/ 10915 w 162984"/>
              <a:gd name="connsiteY9" fmla="*/ 159841 h 321468"/>
              <a:gd name="connsiteX10" fmla="*/ 15349 w 162984"/>
              <a:gd name="connsiteY10" fmla="*/ 160734 h 321468"/>
              <a:gd name="connsiteX11" fmla="*/ 29390 w 162984"/>
              <a:gd name="connsiteY11" fmla="*/ 148233 h 321468"/>
              <a:gd name="connsiteX12" fmla="*/ 52299 w 162984"/>
              <a:gd name="connsiteY12" fmla="*/ 54471 h 321468"/>
              <a:gd name="connsiteX13" fmla="*/ 52299 w 162984"/>
              <a:gd name="connsiteY13" fmla="*/ 85725 h 321468"/>
              <a:gd name="connsiteX14" fmla="*/ 24956 w 162984"/>
              <a:gd name="connsiteY14" fmla="*/ 196453 h 321468"/>
              <a:gd name="connsiteX15" fmla="*/ 44909 w 162984"/>
              <a:gd name="connsiteY15" fmla="*/ 196453 h 321468"/>
              <a:gd name="connsiteX16" fmla="*/ 44909 w 162984"/>
              <a:gd name="connsiteY16" fmla="*/ 321469 h 321468"/>
              <a:gd name="connsiteX17" fmla="*/ 74470 w 162984"/>
              <a:gd name="connsiteY17" fmla="*/ 321469 h 321468"/>
              <a:gd name="connsiteX18" fmla="*/ 74470 w 162984"/>
              <a:gd name="connsiteY18" fmla="*/ 196453 h 321468"/>
              <a:gd name="connsiteX19" fmla="*/ 89250 w 162984"/>
              <a:gd name="connsiteY19" fmla="*/ 196453 h 321468"/>
              <a:gd name="connsiteX20" fmla="*/ 89250 w 162984"/>
              <a:gd name="connsiteY20" fmla="*/ 321469 h 321468"/>
              <a:gd name="connsiteX21" fmla="*/ 118810 w 162984"/>
              <a:gd name="connsiteY21" fmla="*/ 321469 h 321468"/>
              <a:gd name="connsiteX22" fmla="*/ 118810 w 162984"/>
              <a:gd name="connsiteY22" fmla="*/ 196453 h 321468"/>
              <a:gd name="connsiteX23" fmla="*/ 138763 w 162984"/>
              <a:gd name="connsiteY23" fmla="*/ 196453 h 321468"/>
              <a:gd name="connsiteX24" fmla="*/ 111420 w 162984"/>
              <a:gd name="connsiteY24" fmla="*/ 85725 h 321468"/>
              <a:gd name="connsiteX25" fmla="*/ 111420 w 162984"/>
              <a:gd name="connsiteY25" fmla="*/ 54471 h 321468"/>
              <a:gd name="connsiteX26" fmla="*/ 134329 w 162984"/>
              <a:gd name="connsiteY26" fmla="*/ 148233 h 321468"/>
              <a:gd name="connsiteX27" fmla="*/ 148370 w 162984"/>
              <a:gd name="connsiteY27" fmla="*/ 160734 h 321468"/>
              <a:gd name="connsiteX28" fmla="*/ 152804 w 162984"/>
              <a:gd name="connsiteY28" fmla="*/ 159841 h 321468"/>
              <a:gd name="connsiteX29" fmla="*/ 162412 w 162984"/>
              <a:gd name="connsiteY29" fmla="*/ 137517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2984" h="321468">
                <a:moveTo>
                  <a:pt x="162412" y="137517"/>
                </a:moveTo>
                <a:lnTo>
                  <a:pt x="135807" y="26789"/>
                </a:lnTo>
                <a:cubicBezTo>
                  <a:pt x="135068" y="22324"/>
                  <a:pt x="132851" y="18752"/>
                  <a:pt x="129895" y="16966"/>
                </a:cubicBezTo>
                <a:cubicBezTo>
                  <a:pt x="121027" y="9823"/>
                  <a:pt x="110681" y="5358"/>
                  <a:pt x="98857" y="1786"/>
                </a:cubicBezTo>
                <a:cubicBezTo>
                  <a:pt x="92945" y="893"/>
                  <a:pt x="87772" y="0"/>
                  <a:pt x="81860" y="0"/>
                </a:cubicBezTo>
                <a:cubicBezTo>
                  <a:pt x="75948" y="0"/>
                  <a:pt x="70775" y="893"/>
                  <a:pt x="64862" y="1786"/>
                </a:cubicBezTo>
                <a:cubicBezTo>
                  <a:pt x="53038" y="4465"/>
                  <a:pt x="42692" y="9823"/>
                  <a:pt x="33824" y="16966"/>
                </a:cubicBezTo>
                <a:cubicBezTo>
                  <a:pt x="30868" y="19645"/>
                  <a:pt x="28651" y="22324"/>
                  <a:pt x="27912" y="26789"/>
                </a:cubicBezTo>
                <a:lnTo>
                  <a:pt x="569" y="137517"/>
                </a:lnTo>
                <a:cubicBezTo>
                  <a:pt x="-1648" y="147340"/>
                  <a:pt x="2786" y="157163"/>
                  <a:pt x="10915" y="159841"/>
                </a:cubicBezTo>
                <a:cubicBezTo>
                  <a:pt x="12393" y="160734"/>
                  <a:pt x="13871" y="160734"/>
                  <a:pt x="15349" y="160734"/>
                </a:cubicBezTo>
                <a:cubicBezTo>
                  <a:pt x="22000" y="160734"/>
                  <a:pt x="27912" y="155377"/>
                  <a:pt x="29390" y="148233"/>
                </a:cubicBezTo>
                <a:lnTo>
                  <a:pt x="52299" y="54471"/>
                </a:lnTo>
                <a:lnTo>
                  <a:pt x="52299" y="85725"/>
                </a:lnTo>
                <a:lnTo>
                  <a:pt x="24956" y="196453"/>
                </a:lnTo>
                <a:lnTo>
                  <a:pt x="44909" y="196453"/>
                </a:lnTo>
                <a:lnTo>
                  <a:pt x="44909" y="321469"/>
                </a:lnTo>
                <a:lnTo>
                  <a:pt x="74470" y="321469"/>
                </a:lnTo>
                <a:lnTo>
                  <a:pt x="74470" y="196453"/>
                </a:lnTo>
                <a:lnTo>
                  <a:pt x="89250" y="196453"/>
                </a:lnTo>
                <a:lnTo>
                  <a:pt x="89250" y="321469"/>
                </a:lnTo>
                <a:lnTo>
                  <a:pt x="118810" y="321469"/>
                </a:lnTo>
                <a:lnTo>
                  <a:pt x="118810" y="196453"/>
                </a:lnTo>
                <a:lnTo>
                  <a:pt x="138763" y="196453"/>
                </a:lnTo>
                <a:lnTo>
                  <a:pt x="111420" y="85725"/>
                </a:lnTo>
                <a:lnTo>
                  <a:pt x="111420" y="54471"/>
                </a:lnTo>
                <a:lnTo>
                  <a:pt x="134329" y="148233"/>
                </a:lnTo>
                <a:cubicBezTo>
                  <a:pt x="136546" y="156270"/>
                  <a:pt x="142458" y="160734"/>
                  <a:pt x="148370" y="160734"/>
                </a:cubicBezTo>
                <a:cubicBezTo>
                  <a:pt x="149848" y="160734"/>
                  <a:pt x="151326" y="160734"/>
                  <a:pt x="152804" y="159841"/>
                </a:cubicBezTo>
                <a:cubicBezTo>
                  <a:pt x="160195" y="157163"/>
                  <a:pt x="164629" y="147340"/>
                  <a:pt x="162412" y="137517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 w="3671" cap="flat">
            <a:noFill/>
            <a:prstDash val="solid"/>
            <a:miter/>
          </a:ln>
        </cdr:spPr>
        <cdr:txBody>
          <a:bodyPr xmlns:a="http://schemas.openxmlformats.org/drawingml/2006/main" rtlCol="0" anchor="ctr"/>
          <a:lstStyle xmlns:a="http://schemas.openxmlformats.org/drawingml/2006/main"/>
          <a:p xmlns:a="http://schemas.openxmlformats.org/drawingml/2006/main">
            <a:endParaRPr lang="es-EC" dirty="0"/>
          </a:p>
        </cdr:txBody>
      </cdr:sp>
    </cdr:grpSp>
  </cdr:relSizeAnchor>
  <cdr:relSizeAnchor xmlns:cdr="http://schemas.openxmlformats.org/drawingml/2006/chartDrawing">
    <cdr:from>
      <cdr:x>0.80581</cdr:x>
      <cdr:y>0.28665</cdr:y>
    </cdr:from>
    <cdr:to>
      <cdr:x>0.84682</cdr:x>
      <cdr:y>0.34817</cdr:y>
    </cdr:to>
    <cdr:pic>
      <cdr:nvPicPr>
        <cdr:cNvPr id="6" name="Gráfico 7" descr="Hombre con relleno sólido">
          <a:extLst xmlns:a="http://schemas.openxmlformats.org/drawingml/2006/main">
            <a:ext uri="{FF2B5EF4-FFF2-40B4-BE49-F238E27FC236}">
              <a16:creationId xmlns:a16="http://schemas.microsoft.com/office/drawing/2014/main" id="{BDCF51B5-83FB-4E46-ACAC-8D47FDAA6A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549586" y="1553236"/>
          <a:ext cx="333375" cy="3333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0.8831</cdr:x>
      <cdr:y>0.28665</cdr:y>
    </cdr:from>
    <cdr:to>
      <cdr:x>0.8831</cdr:x>
      <cdr:y>0.3385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6419B88C-5000-4150-B425-2AF35024D7F3}"/>
            </a:ext>
          </a:extLst>
        </cdr:cNvPr>
        <cdr:cNvCxnSpPr/>
      </cdr:nvCxnSpPr>
      <cdr:spPr>
        <a:xfrm xmlns:a="http://schemas.openxmlformats.org/drawingml/2006/main" flipV="1">
          <a:off x="7177799" y="1553236"/>
          <a:ext cx="0" cy="2809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0.22188</cdr:x>
      <cdr:y>0.70391</cdr:y>
    </cdr:from>
    <cdr:to>
      <cdr:x>0.26289</cdr:x>
      <cdr:y>0.79336</cdr:y>
    </cdr:to>
    <cdr:pic>
      <cdr:nvPicPr>
        <cdr:cNvPr id="8" name="Gráfico 7" descr="Hombre con relleno sólido">
          <a:extLst xmlns:a="http://schemas.openxmlformats.org/drawingml/2006/main">
            <a:ext uri="{FF2B5EF4-FFF2-40B4-BE49-F238E27FC236}">
              <a16:creationId xmlns:a16="http://schemas.microsoft.com/office/drawing/2014/main" id="{BDCF51B5-83FB-4E46-ACAC-8D47FDAA6A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03400" y="3814234"/>
          <a:ext cx="333375" cy="4847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0.27273</cdr:x>
      <cdr:y>0.725</cdr:y>
    </cdr:from>
    <cdr:to>
      <cdr:x>0.29492</cdr:x>
      <cdr:y>0.79255</cdr:y>
    </cdr:to>
    <cdr:grpSp>
      <cdr:nvGrpSpPr>
        <cdr:cNvPr id="9" name="Gráfico 5" descr="Mujer con relleno sólido">
          <a:extLst xmlns:a="http://schemas.openxmlformats.org/drawingml/2006/main">
            <a:ext uri="{FF2B5EF4-FFF2-40B4-BE49-F238E27FC236}">
              <a16:creationId xmlns:a16="http://schemas.microsoft.com/office/drawing/2014/main" id="{044D96EF-AFBA-4B77-BCBA-7B72E3452AC7}"/>
            </a:ext>
          </a:extLst>
        </cdr:cNvPr>
        <cdr:cNvGrpSpPr/>
      </cdr:nvGrpSpPr>
      <cdr:grpSpPr>
        <a:xfrm xmlns:a="http://schemas.openxmlformats.org/drawingml/2006/main">
          <a:off x="2391318" y="4126188"/>
          <a:ext cx="194564" cy="384447"/>
          <a:chOff x="7109446" y="1470189"/>
          <a:chExt cx="162984" cy="401835"/>
        </a:xfrm>
        <a:solidFill xmlns:a="http://schemas.openxmlformats.org/drawingml/2006/main">
          <a:schemeClr val="bg2">
            <a:lumMod val="75000"/>
          </a:schemeClr>
        </a:solidFill>
      </cdr:grpSpPr>
      <cdr:sp macro="" textlink="">
        <cdr:nvSpPr>
          <cdr:cNvPr id="10" name="Forma libre: forma 9">
            <a:extLst xmlns:a="http://schemas.openxmlformats.org/drawingml/2006/main">
              <a:ext uri="{FF2B5EF4-FFF2-40B4-BE49-F238E27FC236}">
                <a16:creationId xmlns:a16="http://schemas.microsoft.com/office/drawing/2014/main" id="{D527C9D6-818C-4C42-9DFF-C92530D16153}"/>
              </a:ext>
            </a:extLst>
          </cdr:cNvPr>
          <cdr:cNvSpPr/>
        </cdr:nvSpPr>
        <cdr:spPr>
          <a:xfrm xmlns:a="http://schemas.openxmlformats.org/drawingml/2006/main">
            <a:off x="7161746" y="1470189"/>
            <a:ext cx="59120" cy="71437"/>
          </a:xfrm>
          <a:custGeom xmlns:a="http://schemas.openxmlformats.org/drawingml/2006/main">
            <a:avLst/>
            <a:gdLst>
              <a:gd name="connsiteX0" fmla="*/ 59121 w 59120"/>
              <a:gd name="connsiteY0" fmla="*/ 35719 h 71437"/>
              <a:gd name="connsiteX1" fmla="*/ 29560 w 59120"/>
              <a:gd name="connsiteY1" fmla="*/ 71438 h 71437"/>
              <a:gd name="connsiteX2" fmla="*/ 0 w 59120"/>
              <a:gd name="connsiteY2" fmla="*/ 35719 h 71437"/>
              <a:gd name="connsiteX3" fmla="*/ 29560 w 59120"/>
              <a:gd name="connsiteY3" fmla="*/ 0 h 71437"/>
              <a:gd name="connsiteX4" fmla="*/ 59121 w 59120"/>
              <a:gd name="connsiteY4" fmla="*/ 35719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20" h="71437">
                <a:moveTo>
                  <a:pt x="59121" y="35719"/>
                </a:moveTo>
                <a:cubicBezTo>
                  <a:pt x="59121" y="55446"/>
                  <a:pt x="45886" y="71438"/>
                  <a:pt x="29560" y="71438"/>
                </a:cubicBezTo>
                <a:cubicBezTo>
                  <a:pt x="13235" y="71438"/>
                  <a:pt x="0" y="55446"/>
                  <a:pt x="0" y="35719"/>
                </a:cubicBezTo>
                <a:cubicBezTo>
                  <a:pt x="0" y="15992"/>
                  <a:pt x="13235" y="0"/>
                  <a:pt x="29560" y="0"/>
                </a:cubicBezTo>
                <a:cubicBezTo>
                  <a:pt x="45886" y="0"/>
                  <a:pt x="59121" y="15992"/>
                  <a:pt x="59121" y="35719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 w="3671" cap="flat">
            <a:noFill/>
            <a:prstDash val="solid"/>
            <a:miter/>
          </a:ln>
        </cdr:spPr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s-EC"/>
          </a:p>
        </cdr:txBody>
      </cdr:sp>
      <cdr:sp macro="" textlink="">
        <cdr:nvSpPr>
          <cdr:cNvPr id="11" name="Forma libre: forma 10">
            <a:extLst xmlns:a="http://schemas.openxmlformats.org/drawingml/2006/main">
              <a:ext uri="{FF2B5EF4-FFF2-40B4-BE49-F238E27FC236}">
                <a16:creationId xmlns:a16="http://schemas.microsoft.com/office/drawing/2014/main" id="{BADD95D9-2E26-4A46-94DB-DCC75D508112}"/>
              </a:ext>
            </a:extLst>
          </cdr:cNvPr>
          <cdr:cNvSpPr/>
        </cdr:nvSpPr>
        <cdr:spPr>
          <a:xfrm xmlns:a="http://schemas.openxmlformats.org/drawingml/2006/main">
            <a:off x="7109446" y="1550556"/>
            <a:ext cx="162984" cy="321468"/>
          </a:xfrm>
          <a:custGeom xmlns:a="http://schemas.openxmlformats.org/drawingml/2006/main">
            <a:avLst/>
            <a:gdLst>
              <a:gd name="connsiteX0" fmla="*/ 162412 w 162984"/>
              <a:gd name="connsiteY0" fmla="*/ 137517 h 321468"/>
              <a:gd name="connsiteX1" fmla="*/ 135807 w 162984"/>
              <a:gd name="connsiteY1" fmla="*/ 26789 h 321468"/>
              <a:gd name="connsiteX2" fmla="*/ 129895 w 162984"/>
              <a:gd name="connsiteY2" fmla="*/ 16966 h 321468"/>
              <a:gd name="connsiteX3" fmla="*/ 98857 w 162984"/>
              <a:gd name="connsiteY3" fmla="*/ 1786 h 321468"/>
              <a:gd name="connsiteX4" fmla="*/ 81860 w 162984"/>
              <a:gd name="connsiteY4" fmla="*/ 0 h 321468"/>
              <a:gd name="connsiteX5" fmla="*/ 64862 w 162984"/>
              <a:gd name="connsiteY5" fmla="*/ 1786 h 321468"/>
              <a:gd name="connsiteX6" fmla="*/ 33824 w 162984"/>
              <a:gd name="connsiteY6" fmla="*/ 16966 h 321468"/>
              <a:gd name="connsiteX7" fmla="*/ 27912 w 162984"/>
              <a:gd name="connsiteY7" fmla="*/ 26789 h 321468"/>
              <a:gd name="connsiteX8" fmla="*/ 569 w 162984"/>
              <a:gd name="connsiteY8" fmla="*/ 137517 h 321468"/>
              <a:gd name="connsiteX9" fmla="*/ 10915 w 162984"/>
              <a:gd name="connsiteY9" fmla="*/ 159841 h 321468"/>
              <a:gd name="connsiteX10" fmla="*/ 15349 w 162984"/>
              <a:gd name="connsiteY10" fmla="*/ 160734 h 321468"/>
              <a:gd name="connsiteX11" fmla="*/ 29390 w 162984"/>
              <a:gd name="connsiteY11" fmla="*/ 148233 h 321468"/>
              <a:gd name="connsiteX12" fmla="*/ 52299 w 162984"/>
              <a:gd name="connsiteY12" fmla="*/ 54471 h 321468"/>
              <a:gd name="connsiteX13" fmla="*/ 52299 w 162984"/>
              <a:gd name="connsiteY13" fmla="*/ 85725 h 321468"/>
              <a:gd name="connsiteX14" fmla="*/ 24956 w 162984"/>
              <a:gd name="connsiteY14" fmla="*/ 196453 h 321468"/>
              <a:gd name="connsiteX15" fmla="*/ 44909 w 162984"/>
              <a:gd name="connsiteY15" fmla="*/ 196453 h 321468"/>
              <a:gd name="connsiteX16" fmla="*/ 44909 w 162984"/>
              <a:gd name="connsiteY16" fmla="*/ 321469 h 321468"/>
              <a:gd name="connsiteX17" fmla="*/ 74470 w 162984"/>
              <a:gd name="connsiteY17" fmla="*/ 321469 h 321468"/>
              <a:gd name="connsiteX18" fmla="*/ 74470 w 162984"/>
              <a:gd name="connsiteY18" fmla="*/ 196453 h 321468"/>
              <a:gd name="connsiteX19" fmla="*/ 89250 w 162984"/>
              <a:gd name="connsiteY19" fmla="*/ 196453 h 321468"/>
              <a:gd name="connsiteX20" fmla="*/ 89250 w 162984"/>
              <a:gd name="connsiteY20" fmla="*/ 321469 h 321468"/>
              <a:gd name="connsiteX21" fmla="*/ 118810 w 162984"/>
              <a:gd name="connsiteY21" fmla="*/ 321469 h 321468"/>
              <a:gd name="connsiteX22" fmla="*/ 118810 w 162984"/>
              <a:gd name="connsiteY22" fmla="*/ 196453 h 321468"/>
              <a:gd name="connsiteX23" fmla="*/ 138763 w 162984"/>
              <a:gd name="connsiteY23" fmla="*/ 196453 h 321468"/>
              <a:gd name="connsiteX24" fmla="*/ 111420 w 162984"/>
              <a:gd name="connsiteY24" fmla="*/ 85725 h 321468"/>
              <a:gd name="connsiteX25" fmla="*/ 111420 w 162984"/>
              <a:gd name="connsiteY25" fmla="*/ 54471 h 321468"/>
              <a:gd name="connsiteX26" fmla="*/ 134329 w 162984"/>
              <a:gd name="connsiteY26" fmla="*/ 148233 h 321468"/>
              <a:gd name="connsiteX27" fmla="*/ 148370 w 162984"/>
              <a:gd name="connsiteY27" fmla="*/ 160734 h 321468"/>
              <a:gd name="connsiteX28" fmla="*/ 152804 w 162984"/>
              <a:gd name="connsiteY28" fmla="*/ 159841 h 321468"/>
              <a:gd name="connsiteX29" fmla="*/ 162412 w 162984"/>
              <a:gd name="connsiteY29" fmla="*/ 137517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2984" h="321468">
                <a:moveTo>
                  <a:pt x="162412" y="137517"/>
                </a:moveTo>
                <a:lnTo>
                  <a:pt x="135807" y="26789"/>
                </a:lnTo>
                <a:cubicBezTo>
                  <a:pt x="135068" y="22324"/>
                  <a:pt x="132851" y="18752"/>
                  <a:pt x="129895" y="16966"/>
                </a:cubicBezTo>
                <a:cubicBezTo>
                  <a:pt x="121027" y="9823"/>
                  <a:pt x="110681" y="5358"/>
                  <a:pt x="98857" y="1786"/>
                </a:cubicBezTo>
                <a:cubicBezTo>
                  <a:pt x="92945" y="893"/>
                  <a:pt x="87772" y="0"/>
                  <a:pt x="81860" y="0"/>
                </a:cubicBezTo>
                <a:cubicBezTo>
                  <a:pt x="75948" y="0"/>
                  <a:pt x="70775" y="893"/>
                  <a:pt x="64862" y="1786"/>
                </a:cubicBezTo>
                <a:cubicBezTo>
                  <a:pt x="53038" y="4465"/>
                  <a:pt x="42692" y="9823"/>
                  <a:pt x="33824" y="16966"/>
                </a:cubicBezTo>
                <a:cubicBezTo>
                  <a:pt x="30868" y="19645"/>
                  <a:pt x="28651" y="22324"/>
                  <a:pt x="27912" y="26789"/>
                </a:cubicBezTo>
                <a:lnTo>
                  <a:pt x="569" y="137517"/>
                </a:lnTo>
                <a:cubicBezTo>
                  <a:pt x="-1648" y="147340"/>
                  <a:pt x="2786" y="157163"/>
                  <a:pt x="10915" y="159841"/>
                </a:cubicBezTo>
                <a:cubicBezTo>
                  <a:pt x="12393" y="160734"/>
                  <a:pt x="13871" y="160734"/>
                  <a:pt x="15349" y="160734"/>
                </a:cubicBezTo>
                <a:cubicBezTo>
                  <a:pt x="22000" y="160734"/>
                  <a:pt x="27912" y="155377"/>
                  <a:pt x="29390" y="148233"/>
                </a:cubicBezTo>
                <a:lnTo>
                  <a:pt x="52299" y="54471"/>
                </a:lnTo>
                <a:lnTo>
                  <a:pt x="52299" y="85725"/>
                </a:lnTo>
                <a:lnTo>
                  <a:pt x="24956" y="196453"/>
                </a:lnTo>
                <a:lnTo>
                  <a:pt x="44909" y="196453"/>
                </a:lnTo>
                <a:lnTo>
                  <a:pt x="44909" y="321469"/>
                </a:lnTo>
                <a:lnTo>
                  <a:pt x="74470" y="321469"/>
                </a:lnTo>
                <a:lnTo>
                  <a:pt x="74470" y="196453"/>
                </a:lnTo>
                <a:lnTo>
                  <a:pt x="89250" y="196453"/>
                </a:lnTo>
                <a:lnTo>
                  <a:pt x="89250" y="321469"/>
                </a:lnTo>
                <a:lnTo>
                  <a:pt x="118810" y="321469"/>
                </a:lnTo>
                <a:lnTo>
                  <a:pt x="118810" y="196453"/>
                </a:lnTo>
                <a:lnTo>
                  <a:pt x="138763" y="196453"/>
                </a:lnTo>
                <a:lnTo>
                  <a:pt x="111420" y="85725"/>
                </a:lnTo>
                <a:lnTo>
                  <a:pt x="111420" y="54471"/>
                </a:lnTo>
                <a:lnTo>
                  <a:pt x="134329" y="148233"/>
                </a:lnTo>
                <a:cubicBezTo>
                  <a:pt x="136546" y="156270"/>
                  <a:pt x="142458" y="160734"/>
                  <a:pt x="148370" y="160734"/>
                </a:cubicBezTo>
                <a:cubicBezTo>
                  <a:pt x="149848" y="160734"/>
                  <a:pt x="151326" y="160734"/>
                  <a:pt x="152804" y="159841"/>
                </a:cubicBezTo>
                <a:cubicBezTo>
                  <a:pt x="160195" y="157163"/>
                  <a:pt x="164629" y="147340"/>
                  <a:pt x="162412" y="137517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 w="3671" cap="flat">
            <a:noFill/>
            <a:prstDash val="solid"/>
            <a:miter/>
          </a:ln>
        </cdr:spPr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s-EC" dirty="0"/>
          </a:p>
        </cdr:txBody>
      </cdr:sp>
    </cdr:grpSp>
  </cdr:relSizeAnchor>
  <cdr:relSizeAnchor xmlns:cdr="http://schemas.openxmlformats.org/drawingml/2006/chartDrawing">
    <cdr:from>
      <cdr:x>0.30106</cdr:x>
      <cdr:y>0.75488</cdr:y>
    </cdr:from>
    <cdr:to>
      <cdr:x>0.30106</cdr:x>
      <cdr:y>0.78931</cdr:y>
    </cdr:to>
    <cdr:cxnSp macro="">
      <cdr:nvCxnSpPr>
        <cdr:cNvPr id="12" name="Conector recto de flecha 11">
          <a:extLst xmlns:a="http://schemas.openxmlformats.org/drawingml/2006/main">
            <a:ext uri="{FF2B5EF4-FFF2-40B4-BE49-F238E27FC236}">
              <a16:creationId xmlns:a16="http://schemas.microsoft.com/office/drawing/2014/main" id="{A491A848-717E-4CBB-ADFD-636C5DC87344}"/>
            </a:ext>
          </a:extLst>
        </cdr:cNvPr>
        <cdr:cNvCxnSpPr/>
      </cdr:nvCxnSpPr>
      <cdr:spPr>
        <a:xfrm xmlns:a="http://schemas.openxmlformats.org/drawingml/2006/main" flipV="1">
          <a:off x="2447049" y="4090459"/>
          <a:ext cx="0" cy="18653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0.78979</cdr:x>
      <cdr:y>0.76543</cdr:y>
    </cdr:from>
    <cdr:to>
      <cdr:x>0.83618</cdr:x>
      <cdr:y>0.83501</cdr:y>
    </cdr:to>
    <cdr:pic>
      <cdr:nvPicPr>
        <cdr:cNvPr id="17" name="Gráfico 7" descr="Hombre con relleno sólido">
          <a:extLst xmlns:a="http://schemas.openxmlformats.org/drawingml/2006/main">
            <a:ext uri="{FF2B5EF4-FFF2-40B4-BE49-F238E27FC236}">
              <a16:creationId xmlns:a16="http://schemas.microsoft.com/office/drawing/2014/main" id="{27EB5C0D-CC44-4BEF-BBBF-28E0B8E2014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6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419411" y="4147610"/>
          <a:ext cx="377030" cy="3770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0.74794</cdr:x>
      <cdr:y>0.79707</cdr:y>
    </cdr:from>
    <cdr:to>
      <cdr:x>0.74794</cdr:x>
      <cdr:y>0.82505</cdr:y>
    </cdr:to>
    <cdr:cxnSp macro="">
      <cdr:nvCxnSpPr>
        <cdr:cNvPr id="18" name="Conector recto de flecha 17">
          <a:extLst xmlns:a="http://schemas.openxmlformats.org/drawingml/2006/main">
            <a:ext uri="{FF2B5EF4-FFF2-40B4-BE49-F238E27FC236}">
              <a16:creationId xmlns:a16="http://schemas.microsoft.com/office/drawing/2014/main" id="{ACA56585-A6F4-4DC5-80EC-B358E510DD85}"/>
            </a:ext>
          </a:extLst>
        </cdr:cNvPr>
        <cdr:cNvCxnSpPr/>
      </cdr:nvCxnSpPr>
      <cdr:spPr>
        <a:xfrm xmlns:a="http://schemas.openxmlformats.org/drawingml/2006/main" flipV="1">
          <a:off x="6079249" y="4319059"/>
          <a:ext cx="0" cy="15160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4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0.76492</cdr:x>
      <cdr:y>0.78477</cdr:y>
    </cdr:from>
    <cdr:to>
      <cdr:x>0.78477</cdr:x>
      <cdr:y>0.83122</cdr:y>
    </cdr:to>
    <cdr:grpSp>
      <cdr:nvGrpSpPr>
        <cdr:cNvPr id="20" name="Gráfico 5" descr="Mujer con relleno sólido">
          <a:extLst xmlns:a="http://schemas.openxmlformats.org/drawingml/2006/main">
            <a:ext uri="{FF2B5EF4-FFF2-40B4-BE49-F238E27FC236}">
              <a16:creationId xmlns:a16="http://schemas.microsoft.com/office/drawing/2014/main" id="{AE8067C9-8F28-4B96-A04C-EA93CC92C1CB}"/>
            </a:ext>
          </a:extLst>
        </cdr:cNvPr>
        <cdr:cNvGrpSpPr/>
      </cdr:nvGrpSpPr>
      <cdr:grpSpPr>
        <a:xfrm xmlns:a="http://schemas.openxmlformats.org/drawingml/2006/main">
          <a:off x="6706880" y="4466357"/>
          <a:ext cx="174046" cy="264360"/>
          <a:chOff x="11530841" y="-1228738"/>
          <a:chExt cx="147286" cy="441160"/>
        </a:xfrm>
        <a:solidFill xmlns:a="http://schemas.openxmlformats.org/drawingml/2006/main">
          <a:schemeClr val="accent4"/>
        </a:solidFill>
      </cdr:grpSpPr>
      <cdr:sp macro="" textlink="">
        <cdr:nvSpPr>
          <cdr:cNvPr id="21" name="Forma libre: forma 20">
            <a:extLst xmlns:a="http://schemas.openxmlformats.org/drawingml/2006/main">
              <a:ext uri="{FF2B5EF4-FFF2-40B4-BE49-F238E27FC236}">
                <a16:creationId xmlns:a16="http://schemas.microsoft.com/office/drawing/2014/main" id="{DB2981DE-455D-4AAF-9599-1C00EA024164}"/>
              </a:ext>
            </a:extLst>
          </cdr:cNvPr>
          <cdr:cNvSpPr/>
        </cdr:nvSpPr>
        <cdr:spPr>
          <a:xfrm xmlns:a="http://schemas.openxmlformats.org/drawingml/2006/main">
            <a:off x="11578104" y="-1228738"/>
            <a:ext cx="53426" cy="78428"/>
          </a:xfrm>
          <a:custGeom xmlns:a="http://schemas.openxmlformats.org/drawingml/2006/main">
            <a:avLst/>
            <a:gdLst>
              <a:gd name="connsiteX0" fmla="*/ 59121 w 59120"/>
              <a:gd name="connsiteY0" fmla="*/ 35719 h 71437"/>
              <a:gd name="connsiteX1" fmla="*/ 29560 w 59120"/>
              <a:gd name="connsiteY1" fmla="*/ 71438 h 71437"/>
              <a:gd name="connsiteX2" fmla="*/ 0 w 59120"/>
              <a:gd name="connsiteY2" fmla="*/ 35719 h 71437"/>
              <a:gd name="connsiteX3" fmla="*/ 29560 w 59120"/>
              <a:gd name="connsiteY3" fmla="*/ 0 h 71437"/>
              <a:gd name="connsiteX4" fmla="*/ 59121 w 59120"/>
              <a:gd name="connsiteY4" fmla="*/ 35719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20" h="71437">
                <a:moveTo>
                  <a:pt x="59121" y="35719"/>
                </a:moveTo>
                <a:cubicBezTo>
                  <a:pt x="59121" y="55446"/>
                  <a:pt x="45886" y="71438"/>
                  <a:pt x="29560" y="71438"/>
                </a:cubicBezTo>
                <a:cubicBezTo>
                  <a:pt x="13235" y="71438"/>
                  <a:pt x="0" y="55446"/>
                  <a:pt x="0" y="35719"/>
                </a:cubicBezTo>
                <a:cubicBezTo>
                  <a:pt x="0" y="15992"/>
                  <a:pt x="13235" y="0"/>
                  <a:pt x="29560" y="0"/>
                </a:cubicBezTo>
                <a:cubicBezTo>
                  <a:pt x="45886" y="0"/>
                  <a:pt x="59121" y="15992"/>
                  <a:pt x="59121" y="35719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 w="3671" cap="flat">
            <a:noFill/>
            <a:prstDash val="solid"/>
            <a:miter/>
          </a:ln>
        </cdr:spPr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s-EC"/>
          </a:p>
        </cdr:txBody>
      </cdr:sp>
      <cdr:sp macro="" textlink="">
        <cdr:nvSpPr>
          <cdr:cNvPr id="22" name="Forma libre: forma 21">
            <a:extLst xmlns:a="http://schemas.openxmlformats.org/drawingml/2006/main">
              <a:ext uri="{FF2B5EF4-FFF2-40B4-BE49-F238E27FC236}">
                <a16:creationId xmlns:a16="http://schemas.microsoft.com/office/drawing/2014/main" id="{DE4C5827-A0A9-4E15-BE4A-59F87FC0D02E}"/>
              </a:ext>
            </a:extLst>
          </cdr:cNvPr>
          <cdr:cNvSpPr/>
        </cdr:nvSpPr>
        <cdr:spPr>
          <a:xfrm xmlns:a="http://schemas.openxmlformats.org/drawingml/2006/main">
            <a:off x="11530841" y="-1140506"/>
            <a:ext cx="147286" cy="352928"/>
          </a:xfrm>
          <a:custGeom xmlns:a="http://schemas.openxmlformats.org/drawingml/2006/main">
            <a:avLst/>
            <a:gdLst>
              <a:gd name="connsiteX0" fmla="*/ 162412 w 162984"/>
              <a:gd name="connsiteY0" fmla="*/ 137517 h 321468"/>
              <a:gd name="connsiteX1" fmla="*/ 135807 w 162984"/>
              <a:gd name="connsiteY1" fmla="*/ 26789 h 321468"/>
              <a:gd name="connsiteX2" fmla="*/ 129895 w 162984"/>
              <a:gd name="connsiteY2" fmla="*/ 16966 h 321468"/>
              <a:gd name="connsiteX3" fmla="*/ 98857 w 162984"/>
              <a:gd name="connsiteY3" fmla="*/ 1786 h 321468"/>
              <a:gd name="connsiteX4" fmla="*/ 81860 w 162984"/>
              <a:gd name="connsiteY4" fmla="*/ 0 h 321468"/>
              <a:gd name="connsiteX5" fmla="*/ 64862 w 162984"/>
              <a:gd name="connsiteY5" fmla="*/ 1786 h 321468"/>
              <a:gd name="connsiteX6" fmla="*/ 33824 w 162984"/>
              <a:gd name="connsiteY6" fmla="*/ 16966 h 321468"/>
              <a:gd name="connsiteX7" fmla="*/ 27912 w 162984"/>
              <a:gd name="connsiteY7" fmla="*/ 26789 h 321468"/>
              <a:gd name="connsiteX8" fmla="*/ 569 w 162984"/>
              <a:gd name="connsiteY8" fmla="*/ 137517 h 321468"/>
              <a:gd name="connsiteX9" fmla="*/ 10915 w 162984"/>
              <a:gd name="connsiteY9" fmla="*/ 159841 h 321468"/>
              <a:gd name="connsiteX10" fmla="*/ 15349 w 162984"/>
              <a:gd name="connsiteY10" fmla="*/ 160734 h 321468"/>
              <a:gd name="connsiteX11" fmla="*/ 29390 w 162984"/>
              <a:gd name="connsiteY11" fmla="*/ 148233 h 321468"/>
              <a:gd name="connsiteX12" fmla="*/ 52299 w 162984"/>
              <a:gd name="connsiteY12" fmla="*/ 54471 h 321468"/>
              <a:gd name="connsiteX13" fmla="*/ 52299 w 162984"/>
              <a:gd name="connsiteY13" fmla="*/ 85725 h 321468"/>
              <a:gd name="connsiteX14" fmla="*/ 24956 w 162984"/>
              <a:gd name="connsiteY14" fmla="*/ 196453 h 321468"/>
              <a:gd name="connsiteX15" fmla="*/ 44909 w 162984"/>
              <a:gd name="connsiteY15" fmla="*/ 196453 h 321468"/>
              <a:gd name="connsiteX16" fmla="*/ 44909 w 162984"/>
              <a:gd name="connsiteY16" fmla="*/ 321469 h 321468"/>
              <a:gd name="connsiteX17" fmla="*/ 74470 w 162984"/>
              <a:gd name="connsiteY17" fmla="*/ 321469 h 321468"/>
              <a:gd name="connsiteX18" fmla="*/ 74470 w 162984"/>
              <a:gd name="connsiteY18" fmla="*/ 196453 h 321468"/>
              <a:gd name="connsiteX19" fmla="*/ 89250 w 162984"/>
              <a:gd name="connsiteY19" fmla="*/ 196453 h 321468"/>
              <a:gd name="connsiteX20" fmla="*/ 89250 w 162984"/>
              <a:gd name="connsiteY20" fmla="*/ 321469 h 321468"/>
              <a:gd name="connsiteX21" fmla="*/ 118810 w 162984"/>
              <a:gd name="connsiteY21" fmla="*/ 321469 h 321468"/>
              <a:gd name="connsiteX22" fmla="*/ 118810 w 162984"/>
              <a:gd name="connsiteY22" fmla="*/ 196453 h 321468"/>
              <a:gd name="connsiteX23" fmla="*/ 138763 w 162984"/>
              <a:gd name="connsiteY23" fmla="*/ 196453 h 321468"/>
              <a:gd name="connsiteX24" fmla="*/ 111420 w 162984"/>
              <a:gd name="connsiteY24" fmla="*/ 85725 h 321468"/>
              <a:gd name="connsiteX25" fmla="*/ 111420 w 162984"/>
              <a:gd name="connsiteY25" fmla="*/ 54471 h 321468"/>
              <a:gd name="connsiteX26" fmla="*/ 134329 w 162984"/>
              <a:gd name="connsiteY26" fmla="*/ 148233 h 321468"/>
              <a:gd name="connsiteX27" fmla="*/ 148370 w 162984"/>
              <a:gd name="connsiteY27" fmla="*/ 160734 h 321468"/>
              <a:gd name="connsiteX28" fmla="*/ 152804 w 162984"/>
              <a:gd name="connsiteY28" fmla="*/ 159841 h 321468"/>
              <a:gd name="connsiteX29" fmla="*/ 162412 w 162984"/>
              <a:gd name="connsiteY29" fmla="*/ 137517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2984" h="321468">
                <a:moveTo>
                  <a:pt x="162412" y="137517"/>
                </a:moveTo>
                <a:lnTo>
                  <a:pt x="135807" y="26789"/>
                </a:lnTo>
                <a:cubicBezTo>
                  <a:pt x="135068" y="22324"/>
                  <a:pt x="132851" y="18752"/>
                  <a:pt x="129895" y="16966"/>
                </a:cubicBezTo>
                <a:cubicBezTo>
                  <a:pt x="121027" y="9823"/>
                  <a:pt x="110681" y="5358"/>
                  <a:pt x="98857" y="1786"/>
                </a:cubicBezTo>
                <a:cubicBezTo>
                  <a:pt x="92945" y="893"/>
                  <a:pt x="87772" y="0"/>
                  <a:pt x="81860" y="0"/>
                </a:cubicBezTo>
                <a:cubicBezTo>
                  <a:pt x="75948" y="0"/>
                  <a:pt x="70775" y="893"/>
                  <a:pt x="64862" y="1786"/>
                </a:cubicBezTo>
                <a:cubicBezTo>
                  <a:pt x="53038" y="4465"/>
                  <a:pt x="42692" y="9823"/>
                  <a:pt x="33824" y="16966"/>
                </a:cubicBezTo>
                <a:cubicBezTo>
                  <a:pt x="30868" y="19645"/>
                  <a:pt x="28651" y="22324"/>
                  <a:pt x="27912" y="26789"/>
                </a:cubicBezTo>
                <a:lnTo>
                  <a:pt x="569" y="137517"/>
                </a:lnTo>
                <a:cubicBezTo>
                  <a:pt x="-1648" y="147340"/>
                  <a:pt x="2786" y="157163"/>
                  <a:pt x="10915" y="159841"/>
                </a:cubicBezTo>
                <a:cubicBezTo>
                  <a:pt x="12393" y="160734"/>
                  <a:pt x="13871" y="160734"/>
                  <a:pt x="15349" y="160734"/>
                </a:cubicBezTo>
                <a:cubicBezTo>
                  <a:pt x="22000" y="160734"/>
                  <a:pt x="27912" y="155377"/>
                  <a:pt x="29390" y="148233"/>
                </a:cubicBezTo>
                <a:lnTo>
                  <a:pt x="52299" y="54471"/>
                </a:lnTo>
                <a:lnTo>
                  <a:pt x="52299" y="85725"/>
                </a:lnTo>
                <a:lnTo>
                  <a:pt x="24956" y="196453"/>
                </a:lnTo>
                <a:lnTo>
                  <a:pt x="44909" y="196453"/>
                </a:lnTo>
                <a:lnTo>
                  <a:pt x="44909" y="321469"/>
                </a:lnTo>
                <a:lnTo>
                  <a:pt x="74470" y="321469"/>
                </a:lnTo>
                <a:lnTo>
                  <a:pt x="74470" y="196453"/>
                </a:lnTo>
                <a:lnTo>
                  <a:pt x="89250" y="196453"/>
                </a:lnTo>
                <a:lnTo>
                  <a:pt x="89250" y="321469"/>
                </a:lnTo>
                <a:lnTo>
                  <a:pt x="118810" y="321469"/>
                </a:lnTo>
                <a:lnTo>
                  <a:pt x="118810" y="196453"/>
                </a:lnTo>
                <a:lnTo>
                  <a:pt x="138763" y="196453"/>
                </a:lnTo>
                <a:lnTo>
                  <a:pt x="111420" y="85725"/>
                </a:lnTo>
                <a:lnTo>
                  <a:pt x="111420" y="54471"/>
                </a:lnTo>
                <a:lnTo>
                  <a:pt x="134329" y="148233"/>
                </a:lnTo>
                <a:cubicBezTo>
                  <a:pt x="136546" y="156270"/>
                  <a:pt x="142458" y="160734"/>
                  <a:pt x="148370" y="160734"/>
                </a:cubicBezTo>
                <a:cubicBezTo>
                  <a:pt x="149848" y="160734"/>
                  <a:pt x="151326" y="160734"/>
                  <a:pt x="152804" y="159841"/>
                </a:cubicBezTo>
                <a:cubicBezTo>
                  <a:pt x="160195" y="157163"/>
                  <a:pt x="164629" y="147340"/>
                  <a:pt x="162412" y="137517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 w="3671" cap="flat">
            <a:noFill/>
            <a:prstDash val="solid"/>
            <a:miter/>
          </a:ln>
        </cdr:spPr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s-EC" dirty="0"/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BEBC-421F-4A81-952B-ADE6B25E94FE}" type="datetimeFigureOut">
              <a:rPr lang="es-EC" smtClean="0"/>
              <a:t>31/5/2024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35BE-C9F1-47AA-B922-89FBC00664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030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BEBC-421F-4A81-952B-ADE6B25E94FE}" type="datetimeFigureOut">
              <a:rPr lang="es-EC" smtClean="0"/>
              <a:t>31/5/2024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35BE-C9F1-47AA-B922-89FBC00664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933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BEBC-421F-4A81-952B-ADE6B25E94FE}" type="datetimeFigureOut">
              <a:rPr lang="es-EC" smtClean="0"/>
              <a:t>31/5/2024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35BE-C9F1-47AA-B922-89FBC00664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46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BEBC-421F-4A81-952B-ADE6B25E94FE}" type="datetimeFigureOut">
              <a:rPr lang="es-EC" smtClean="0"/>
              <a:t>31/5/2024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35BE-C9F1-47AA-B922-89FBC00664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360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BEBC-421F-4A81-952B-ADE6B25E94FE}" type="datetimeFigureOut">
              <a:rPr lang="es-EC" smtClean="0"/>
              <a:t>31/5/2024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35BE-C9F1-47AA-B922-89FBC00664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591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BEBC-421F-4A81-952B-ADE6B25E94FE}" type="datetimeFigureOut">
              <a:rPr lang="es-EC" smtClean="0"/>
              <a:t>31/5/2024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35BE-C9F1-47AA-B922-89FBC00664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843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BEBC-421F-4A81-952B-ADE6B25E94FE}" type="datetimeFigureOut">
              <a:rPr lang="es-EC" smtClean="0"/>
              <a:t>31/5/2024</a:t>
            </a:fld>
            <a:endParaRPr lang="es-EC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35BE-C9F1-47AA-B922-89FBC00664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945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BEBC-421F-4A81-952B-ADE6B25E94FE}" type="datetimeFigureOut">
              <a:rPr lang="es-EC" smtClean="0"/>
              <a:t>31/5/2024</a:t>
            </a:fld>
            <a:endParaRPr lang="es-EC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35BE-C9F1-47AA-B922-89FBC00664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650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BEBC-421F-4A81-952B-ADE6B25E94FE}" type="datetimeFigureOut">
              <a:rPr lang="es-EC" smtClean="0"/>
              <a:t>31/5/2024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35BE-C9F1-47AA-B922-89FBC00664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757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BEBC-421F-4A81-952B-ADE6B25E94FE}" type="datetimeFigureOut">
              <a:rPr lang="es-EC" smtClean="0"/>
              <a:t>31/5/2024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35BE-C9F1-47AA-B922-89FBC00664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443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BEBC-421F-4A81-952B-ADE6B25E94FE}" type="datetimeFigureOut">
              <a:rPr lang="es-EC" smtClean="0"/>
              <a:t>31/5/2024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35BE-C9F1-47AA-B922-89FBC00664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201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BEBEBC-421F-4A81-952B-ADE6B25E94FE}" type="datetimeFigureOut">
              <a:rPr lang="es-EC" smtClean="0"/>
              <a:t>31/5/2024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A6335BE-C9F1-47AA-B922-89FBC00664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688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99D7D-8C60-44C2-8497-1AFCC1FDA9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Desafíos de la calidad en las Instituciones de Educación Superior (IES): Caso </a:t>
            </a:r>
            <a:r>
              <a:rPr lang="es-EC" dirty="0" err="1"/>
              <a:t>PUCE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898F05-8B37-43F3-BEED-7D3D658B8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5527" y="4411472"/>
            <a:ext cx="9144000" cy="1655762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</a:pPr>
            <a:r>
              <a:rPr lang="es-EC" sz="2000" b="1" dirty="0"/>
              <a:t>Mónica Mancheno </a:t>
            </a:r>
            <a:r>
              <a:rPr lang="es-EC" sz="2000" b="1" dirty="0" err="1"/>
              <a:t>Karolys</a:t>
            </a:r>
            <a:endParaRPr lang="es-EC" sz="2000" b="1" dirty="0"/>
          </a:p>
          <a:p>
            <a:pPr algn="r">
              <a:lnSpc>
                <a:spcPct val="100000"/>
              </a:lnSpc>
            </a:pPr>
            <a:r>
              <a:rPr lang="es-EC" sz="2000" b="1" dirty="0"/>
              <a:t>Dirección de Aseguramiento de la Calidad</a:t>
            </a:r>
          </a:p>
          <a:p>
            <a:pPr algn="r">
              <a:lnSpc>
                <a:spcPct val="100000"/>
              </a:lnSpc>
            </a:pPr>
            <a:r>
              <a:rPr lang="es-EC" sz="2000" b="1" dirty="0"/>
              <a:t>Pontificia Universidad Católica del Ecuador</a:t>
            </a:r>
          </a:p>
          <a:p>
            <a:pPr algn="r">
              <a:lnSpc>
                <a:spcPct val="100000"/>
              </a:lnSpc>
            </a:pPr>
            <a:r>
              <a:rPr lang="es-EC" sz="2000" b="1" dirty="0"/>
              <a:t>Junio, 2024</a:t>
            </a:r>
          </a:p>
        </p:txBody>
      </p:sp>
    </p:spTree>
    <p:extLst>
      <p:ext uri="{BB962C8B-B14F-4D97-AF65-F5344CB8AC3E}">
        <p14:creationId xmlns:p14="http://schemas.microsoft.com/office/powerpoint/2010/main" val="24715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5724" y="324870"/>
            <a:ext cx="445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accent1"/>
                </a:solidFill>
              </a:rPr>
              <a:t>Sistema de Educación Superior</a:t>
            </a:r>
            <a:endParaRPr lang="es-EC" sz="2200" b="1" dirty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3"/>
          <a:stretch/>
        </p:blipFill>
        <p:spPr bwMode="auto">
          <a:xfrm>
            <a:off x="3200285" y="936567"/>
            <a:ext cx="5514340" cy="2509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/>
          <a:stretch/>
        </p:blipFill>
        <p:spPr bwMode="auto">
          <a:xfrm>
            <a:off x="376844" y="3538971"/>
            <a:ext cx="5323840" cy="2495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/>
          <a:stretch/>
        </p:blipFill>
        <p:spPr bwMode="auto">
          <a:xfrm>
            <a:off x="5807364" y="3538971"/>
            <a:ext cx="5638800" cy="2390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01964" y="1868161"/>
            <a:ext cx="222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s-MX" dirty="0"/>
              <a:t>Publicaciones por docente TC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80291" y="6234545"/>
            <a:ext cx="1104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Yugsi</a:t>
            </a:r>
            <a:r>
              <a:rPr lang="es-ES" sz="1200" dirty="0"/>
              <a:t>, D., (2022), Análisis de la evolución de los indicadores de formación docente, titularidad, producción científica y acceso a la educación superior en las Universidades y Escuelas Politécnicas en el Ecuador ante los objetivos de calidad de la LOES y los procesos de evaluación externa establecidos en el periodo 2012-2018, PUCE.</a:t>
            </a:r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37082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186097"/>
              </p:ext>
            </p:extLst>
          </p:nvPr>
        </p:nvGraphicFramePr>
        <p:xfrm>
          <a:off x="363290" y="3524515"/>
          <a:ext cx="5551978" cy="306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260405"/>
              </p:ext>
            </p:extLst>
          </p:nvPr>
        </p:nvGraphicFramePr>
        <p:xfrm>
          <a:off x="6085829" y="425192"/>
          <a:ext cx="5882640" cy="327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315878"/>
              </p:ext>
            </p:extLst>
          </p:nvPr>
        </p:nvGraphicFramePr>
        <p:xfrm>
          <a:off x="6096000" y="3524515"/>
          <a:ext cx="6043030" cy="312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06720"/>
              </p:ext>
            </p:extLst>
          </p:nvPr>
        </p:nvGraphicFramePr>
        <p:xfrm>
          <a:off x="533851" y="425192"/>
          <a:ext cx="5186240" cy="306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3582" y="6592082"/>
            <a:ext cx="407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ENEMDU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3531" y="33525"/>
            <a:ext cx="373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Mercado Laboral</a:t>
            </a:r>
          </a:p>
        </p:txBody>
      </p:sp>
    </p:spTree>
    <p:extLst>
      <p:ext uri="{BB962C8B-B14F-4D97-AF65-F5344CB8AC3E}">
        <p14:creationId xmlns:p14="http://schemas.microsoft.com/office/powerpoint/2010/main" val="71334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30691" t="37416" r="8866" b="27466"/>
          <a:stretch/>
        </p:blipFill>
        <p:spPr bwMode="auto">
          <a:xfrm>
            <a:off x="3149485" y="489816"/>
            <a:ext cx="6022340" cy="2368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/>
          <a:srcRect l="30691" t="37207" r="9925" b="19941"/>
          <a:stretch/>
        </p:blipFill>
        <p:spPr bwMode="auto">
          <a:xfrm>
            <a:off x="585008" y="3367808"/>
            <a:ext cx="5443220" cy="2331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4"/>
          <a:srcRect l="30456" t="29682" r="10748" b="29557"/>
          <a:stretch/>
        </p:blipFill>
        <p:spPr bwMode="auto">
          <a:xfrm>
            <a:off x="5875309" y="3367809"/>
            <a:ext cx="5502910" cy="2247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24873" y="369455"/>
            <a:ext cx="2595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Mercado Laboral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4872" y="1163782"/>
            <a:ext cx="2470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s-ES" dirty="0"/>
              <a:t>Condición de actividad de las jóvenes con y sin título superior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89018" y="3029527"/>
            <a:ext cx="275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Hombres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777018" y="2998476"/>
            <a:ext cx="169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Mujeres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288473" y="6208277"/>
            <a:ext cx="9744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Instituto de Investigaciones Económicas (2022), Jóvenes con y sin título de educación superior en el mercado laboral: un análisis descriptivo.</a:t>
            </a:r>
          </a:p>
        </p:txBody>
      </p:sp>
    </p:spTree>
    <p:extLst>
      <p:ext uri="{BB962C8B-B14F-4D97-AF65-F5344CB8AC3E}">
        <p14:creationId xmlns:p14="http://schemas.microsoft.com/office/powerpoint/2010/main" val="358516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018752-8A49-81A7-D4FF-8D84F8BAE824}"/>
              </a:ext>
            </a:extLst>
          </p:cNvPr>
          <p:cNvSpPr txBox="1"/>
          <p:nvPr/>
        </p:nvSpPr>
        <p:spPr>
          <a:xfrm>
            <a:off x="1069849" y="1298448"/>
            <a:ext cx="3258688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5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PUCE: </a:t>
            </a:r>
            <a:r>
              <a:rPr lang="en-US" sz="5500" spc="-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Modelo</a:t>
            </a:r>
            <a:r>
              <a:rPr lang="en-US" sz="55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Calidad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B5FA80-FD27-AE58-396F-0622EFEC8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11" y="755903"/>
            <a:ext cx="6367271" cy="53340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17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018752-8A49-81A7-D4FF-8D84F8BAE824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PUCE: 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Calidad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6CCBA0-A559-B3B9-889B-55BD576C2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3" y="623455"/>
            <a:ext cx="11032742" cy="57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B9D011-93A4-08A8-9470-D65AB03FF701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PUCE: Modelo de Calidad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E8D3AF-E833-363B-DB9F-2EB81154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124500"/>
            <a:ext cx="11958320" cy="65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48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B9D011-93A4-08A8-9470-D65AB03FF701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PUCE: Modelo de Calidad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3EC4B6-CC74-94AC-2168-6756CAB60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35" y="203835"/>
            <a:ext cx="10002129" cy="64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8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668587-A00F-C9DD-F3FC-EB347B557280}"/>
              </a:ext>
            </a:extLst>
          </p:cNvPr>
          <p:cNvSpPr txBox="1"/>
          <p:nvPr/>
        </p:nvSpPr>
        <p:spPr>
          <a:xfrm>
            <a:off x="4805928" y="1695799"/>
            <a:ext cx="7304791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5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Gracias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mpmancheno@puce.edu.ec</a:t>
            </a: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Graphic 5" descr="Correo electrónico">
            <a:extLst>
              <a:ext uri="{FF2B5EF4-FFF2-40B4-BE49-F238E27FC236}">
                <a16:creationId xmlns:a16="http://schemas.microsoft.com/office/drawing/2014/main" id="{A537EEF3-C778-28F2-EB99-2DBE5F4D7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77" y="1695799"/>
            <a:ext cx="3458249" cy="34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57713B09-F1AE-4CCD-B840-8D803E25EEC1}"/>
              </a:ext>
            </a:extLst>
          </p:cNvPr>
          <p:cNvSpPr/>
          <p:nvPr/>
        </p:nvSpPr>
        <p:spPr>
          <a:xfrm>
            <a:off x="775981" y="474584"/>
            <a:ext cx="10857219" cy="61323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noFill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C59470D-8EF6-4A7A-AF16-D587E7BEAF1B}"/>
              </a:ext>
            </a:extLst>
          </p:cNvPr>
          <p:cNvSpPr/>
          <p:nvPr/>
        </p:nvSpPr>
        <p:spPr>
          <a:xfrm>
            <a:off x="1879600" y="843916"/>
            <a:ext cx="7690771" cy="50895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B995C4-F0CD-4C44-81DC-91D4F5036CD5}"/>
              </a:ext>
            </a:extLst>
          </p:cNvPr>
          <p:cNvSpPr txBox="1"/>
          <p:nvPr/>
        </p:nvSpPr>
        <p:spPr>
          <a:xfrm>
            <a:off x="9570372" y="2478434"/>
            <a:ext cx="181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Contexto Internacional</a:t>
            </a:r>
            <a:endParaRPr lang="es-EC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D3055E-63E5-4C72-B631-6CA214B2D15F}"/>
              </a:ext>
            </a:extLst>
          </p:cNvPr>
          <p:cNvSpPr txBox="1"/>
          <p:nvPr/>
        </p:nvSpPr>
        <p:spPr>
          <a:xfrm>
            <a:off x="7600792" y="2478434"/>
            <a:ext cx="1479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Contexto nacional</a:t>
            </a:r>
            <a:endParaRPr lang="es-EC" sz="2000" b="1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EE7552B-0F4B-4851-B3C2-372BD0FAE168}"/>
              </a:ext>
            </a:extLst>
          </p:cNvPr>
          <p:cNvSpPr/>
          <p:nvPr/>
        </p:nvSpPr>
        <p:spPr>
          <a:xfrm>
            <a:off x="6264899" y="3677920"/>
            <a:ext cx="2117101" cy="1617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5E7611-9349-4871-B688-1E42C197BD07}"/>
              </a:ext>
            </a:extLst>
          </p:cNvPr>
          <p:cNvSpPr txBox="1"/>
          <p:nvPr/>
        </p:nvSpPr>
        <p:spPr>
          <a:xfrm>
            <a:off x="6700967" y="3720734"/>
            <a:ext cx="1316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Mercado laboral</a:t>
            </a:r>
            <a:endParaRPr lang="es-EC" sz="2000" b="1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E8EA5AA-91D9-4215-8F29-89007AFAFAE2}"/>
              </a:ext>
            </a:extLst>
          </p:cNvPr>
          <p:cNvSpPr/>
          <p:nvPr/>
        </p:nvSpPr>
        <p:spPr>
          <a:xfrm>
            <a:off x="6869494" y="1766320"/>
            <a:ext cx="1197864" cy="649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64E0B0D-E33E-4112-AF7A-85D7A501D3E3}"/>
              </a:ext>
            </a:extLst>
          </p:cNvPr>
          <p:cNvSpPr/>
          <p:nvPr/>
        </p:nvSpPr>
        <p:spPr>
          <a:xfrm>
            <a:off x="4234931" y="4482592"/>
            <a:ext cx="1325880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F8826B3-50F5-4435-93A8-85F2224965E4}"/>
              </a:ext>
            </a:extLst>
          </p:cNvPr>
          <p:cNvSpPr/>
          <p:nvPr/>
        </p:nvSpPr>
        <p:spPr>
          <a:xfrm>
            <a:off x="3293099" y="3431032"/>
            <a:ext cx="859536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6DEFA4-43EC-4658-AE09-86524A184DD1}"/>
              </a:ext>
            </a:extLst>
          </p:cNvPr>
          <p:cNvSpPr/>
          <p:nvPr/>
        </p:nvSpPr>
        <p:spPr>
          <a:xfrm>
            <a:off x="2698739" y="1223848"/>
            <a:ext cx="4002228" cy="2106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CDF7AC8-1084-4386-90AE-1DA18AD5EC5A}"/>
              </a:ext>
            </a:extLst>
          </p:cNvPr>
          <p:cNvSpPr txBox="1"/>
          <p:nvPr/>
        </p:nvSpPr>
        <p:spPr>
          <a:xfrm>
            <a:off x="3413125" y="1511012"/>
            <a:ext cx="2653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Sistema de Educación Superior</a:t>
            </a:r>
            <a:endParaRPr lang="es-EC" sz="2000" b="1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3E2721A-ADAF-4B60-9A02-8F5B2ED7445D}"/>
              </a:ext>
            </a:extLst>
          </p:cNvPr>
          <p:cNvSpPr/>
          <p:nvPr/>
        </p:nvSpPr>
        <p:spPr>
          <a:xfrm>
            <a:off x="2821571" y="2123440"/>
            <a:ext cx="1827249" cy="8225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  <a:endParaRPr lang="es-EC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88C2425-75F4-4741-BE15-A40DD5FFF5DA}"/>
              </a:ext>
            </a:extLst>
          </p:cNvPr>
          <p:cNvSpPr txBox="1"/>
          <p:nvPr/>
        </p:nvSpPr>
        <p:spPr>
          <a:xfrm>
            <a:off x="3071340" y="2256625"/>
            <a:ext cx="15179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/>
              <a:t>CES, CACES, SENESCYT</a:t>
            </a:r>
            <a:endParaRPr lang="es-EC" sz="17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6C2294A-9C68-0C33-0F6D-9BD6A88796D1}"/>
              </a:ext>
            </a:extLst>
          </p:cNvPr>
          <p:cNvGrpSpPr/>
          <p:nvPr/>
        </p:nvGrpSpPr>
        <p:grpSpPr>
          <a:xfrm>
            <a:off x="4666662" y="2036388"/>
            <a:ext cx="1549491" cy="1054055"/>
            <a:chOff x="4812793" y="1885285"/>
            <a:chExt cx="1549491" cy="1054055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E91A14C7-6ADD-4C3F-9B81-54C92284C545}"/>
                </a:ext>
              </a:extLst>
            </p:cNvPr>
            <p:cNvSpPr/>
            <p:nvPr/>
          </p:nvSpPr>
          <p:spPr>
            <a:xfrm>
              <a:off x="4812793" y="1885285"/>
              <a:ext cx="1517904" cy="105405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20C1BDF-172E-47AC-B6DE-5F6E6FA2214B}"/>
                </a:ext>
              </a:extLst>
            </p:cNvPr>
            <p:cNvSpPr txBox="1"/>
            <p:nvPr/>
          </p:nvSpPr>
          <p:spPr>
            <a:xfrm>
              <a:off x="5111040" y="1916851"/>
              <a:ext cx="122604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 err="1"/>
                <a:t>Dd</a:t>
              </a:r>
              <a:r>
                <a:rPr lang="es-ES" sz="1700" dirty="0"/>
                <a:t> y </a:t>
              </a:r>
              <a:r>
                <a:rPr lang="es-ES" sz="1700" dirty="0" err="1"/>
                <a:t>Oo</a:t>
              </a:r>
              <a:r>
                <a:rPr lang="es-ES" sz="1700" dirty="0"/>
                <a:t> Académica</a:t>
              </a:r>
              <a:endParaRPr lang="es-EC" sz="1700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81170A3C-74C8-4575-8158-B3DAAB67EA0A}"/>
                </a:ext>
              </a:extLst>
            </p:cNvPr>
            <p:cNvSpPr/>
            <p:nvPr/>
          </p:nvSpPr>
          <p:spPr>
            <a:xfrm>
              <a:off x="5072028" y="2446198"/>
              <a:ext cx="1015175" cy="44014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/>
                <a:t>PPUCEUCE</a:t>
              </a:r>
              <a:endParaRPr lang="es-EC" sz="800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08EB14B7-78CF-4849-88E2-E8234C418860}"/>
                </a:ext>
              </a:extLst>
            </p:cNvPr>
            <p:cNvSpPr txBox="1"/>
            <p:nvPr/>
          </p:nvSpPr>
          <p:spPr>
            <a:xfrm>
              <a:off x="5153066" y="2511997"/>
              <a:ext cx="120921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/>
                <a:t>PUCE</a:t>
              </a:r>
              <a:endParaRPr lang="es-EC" sz="1700" dirty="0"/>
            </a:p>
          </p:txBody>
        </p:sp>
      </p:grp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69EA55C-B8C5-4C40-9254-A93219EE00A1}"/>
              </a:ext>
            </a:extLst>
          </p:cNvPr>
          <p:cNvCxnSpPr/>
          <p:nvPr/>
        </p:nvCxnSpPr>
        <p:spPr>
          <a:xfrm>
            <a:off x="5399875" y="3188532"/>
            <a:ext cx="892233" cy="8245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>
            <a:extLst>
              <a:ext uri="{FF2B5EF4-FFF2-40B4-BE49-F238E27FC236}">
                <a16:creationId xmlns:a16="http://schemas.microsoft.com/office/drawing/2014/main" id="{652B59F6-2BC7-42D2-8965-02EC6215E87E}"/>
              </a:ext>
            </a:extLst>
          </p:cNvPr>
          <p:cNvSpPr/>
          <p:nvPr/>
        </p:nvSpPr>
        <p:spPr>
          <a:xfrm>
            <a:off x="6722098" y="4482592"/>
            <a:ext cx="1400123" cy="6238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5D1B3310-BF92-4802-8903-3B085287E0A0}"/>
              </a:ext>
            </a:extLst>
          </p:cNvPr>
          <p:cNvSpPr/>
          <p:nvPr/>
        </p:nvSpPr>
        <p:spPr>
          <a:xfrm>
            <a:off x="6380340" y="4247746"/>
            <a:ext cx="426287" cy="177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E4C809D-C681-468D-8CE7-15FF174254CF}"/>
              </a:ext>
            </a:extLst>
          </p:cNvPr>
          <p:cNvSpPr txBox="1"/>
          <p:nvPr/>
        </p:nvSpPr>
        <p:spPr>
          <a:xfrm>
            <a:off x="361950" y="362824"/>
            <a:ext cx="370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¿Cómo realizaremos nuestro análisis?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DFF86E8-1D30-4BD1-AF08-278E1F0C685D}"/>
              </a:ext>
            </a:extLst>
          </p:cNvPr>
          <p:cNvSpPr txBox="1"/>
          <p:nvPr/>
        </p:nvSpPr>
        <p:spPr>
          <a:xfrm>
            <a:off x="6869494" y="4491510"/>
            <a:ext cx="12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/>
              <a:t>Empleo Juvenil</a:t>
            </a:r>
            <a:endParaRPr lang="es-EC" sz="1700" dirty="0"/>
          </a:p>
        </p:txBody>
      </p:sp>
    </p:spTree>
    <p:extLst>
      <p:ext uri="{BB962C8B-B14F-4D97-AF65-F5344CB8AC3E}">
        <p14:creationId xmlns:p14="http://schemas.microsoft.com/office/powerpoint/2010/main" val="652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4772C14-1342-4B3C-81EB-B74221827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065654"/>
              </p:ext>
            </p:extLst>
          </p:nvPr>
        </p:nvGraphicFramePr>
        <p:xfrm>
          <a:off x="1638877" y="675686"/>
          <a:ext cx="8768080" cy="5691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áfico 5" descr="Mujer con relleno sólido">
            <a:extLst>
              <a:ext uri="{FF2B5EF4-FFF2-40B4-BE49-F238E27FC236}">
                <a16:creationId xmlns:a16="http://schemas.microsoft.com/office/drawing/2014/main" id="{1F6730ED-1D62-4081-AACF-E7862D10B8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5175" y="1962150"/>
            <a:ext cx="354724" cy="428625"/>
          </a:xfrm>
          <a:prstGeom prst="rect">
            <a:avLst/>
          </a:prstGeom>
        </p:spPr>
      </p:pic>
      <p:pic>
        <p:nvPicPr>
          <p:cNvPr id="8" name="Gráfico 7" descr="Hombre con relleno sólido">
            <a:extLst>
              <a:ext uri="{FF2B5EF4-FFF2-40B4-BE49-F238E27FC236}">
                <a16:creationId xmlns:a16="http://schemas.microsoft.com/office/drawing/2014/main" id="{BDCF51B5-83FB-4E46-ACAC-8D47FDAA6A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0850" y="2057400"/>
            <a:ext cx="333375" cy="333375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419B88C-5000-4150-B425-2AF35024D7F3}"/>
              </a:ext>
            </a:extLst>
          </p:cNvPr>
          <p:cNvCxnSpPr>
            <a:cxnSpLocks/>
          </p:cNvCxnSpPr>
          <p:nvPr/>
        </p:nvCxnSpPr>
        <p:spPr>
          <a:xfrm flipV="1">
            <a:off x="7469899" y="2176462"/>
            <a:ext cx="0" cy="192881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5F17230-CCCF-4803-9894-744B31CFA2B7}"/>
              </a:ext>
            </a:extLst>
          </p:cNvPr>
          <p:cNvSpPr txBox="1"/>
          <p:nvPr/>
        </p:nvSpPr>
        <p:spPr>
          <a:xfrm>
            <a:off x="342900" y="222405"/>
            <a:ext cx="470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/>
                </a:solidFill>
              </a:rPr>
              <a:t>Sistema de Educación Superior</a:t>
            </a:r>
            <a:endParaRPr lang="es-EC" sz="2400" b="1" dirty="0">
              <a:solidFill>
                <a:schemeClr val="accen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2900" y="6358596"/>
            <a:ext cx="2604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SIIES</a:t>
            </a:r>
          </a:p>
        </p:txBody>
      </p:sp>
    </p:spTree>
    <p:extLst>
      <p:ext uri="{BB962C8B-B14F-4D97-AF65-F5344CB8AC3E}">
        <p14:creationId xmlns:p14="http://schemas.microsoft.com/office/powerpoint/2010/main" val="35157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445131FD-7930-4F72-A462-38E13FDF143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8084668"/>
                  </p:ext>
                </p:extLst>
              </p:nvPr>
            </p:nvGraphicFramePr>
            <p:xfrm>
              <a:off x="1341120" y="717972"/>
              <a:ext cx="9906000" cy="578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445131FD-7930-4F72-A462-38E13FDF14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1120" y="717972"/>
                <a:ext cx="9906000" cy="578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F0BAF5FC-656A-4248-8A51-10E5588AD26E}"/>
              </a:ext>
            </a:extLst>
          </p:cNvPr>
          <p:cNvSpPr txBox="1"/>
          <p:nvPr/>
        </p:nvSpPr>
        <p:spPr>
          <a:xfrm>
            <a:off x="322161" y="213529"/>
            <a:ext cx="460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/>
                </a:solidFill>
              </a:rPr>
              <a:t>Sistema de Educación Superior</a:t>
            </a:r>
            <a:endParaRPr lang="es-EC" sz="2400" b="1" dirty="0">
              <a:solidFill>
                <a:schemeClr val="accent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2161" y="6367472"/>
            <a:ext cx="203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SIIES</a:t>
            </a:r>
          </a:p>
        </p:txBody>
      </p:sp>
    </p:spTree>
    <p:extLst>
      <p:ext uri="{BB962C8B-B14F-4D97-AF65-F5344CB8AC3E}">
        <p14:creationId xmlns:p14="http://schemas.microsoft.com/office/powerpoint/2010/main" val="103885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1B64987-FDB5-41A6-8426-22FAA539DD6B}"/>
              </a:ext>
            </a:extLst>
          </p:cNvPr>
          <p:cNvSpPr txBox="1"/>
          <p:nvPr/>
        </p:nvSpPr>
        <p:spPr>
          <a:xfrm>
            <a:off x="361950" y="333375"/>
            <a:ext cx="4484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Sistema de Educación Superior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E11EB5-25AD-4EFA-AEDA-7003E1F5F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6" y="1639382"/>
            <a:ext cx="5967145" cy="36752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191C0E-6A86-401D-BEC4-E711D48C5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05" y="1622514"/>
            <a:ext cx="5638493" cy="36752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61950" y="5920509"/>
            <a:ext cx="2002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CES</a:t>
            </a:r>
          </a:p>
        </p:txBody>
      </p:sp>
    </p:spTree>
    <p:extLst>
      <p:ext uri="{BB962C8B-B14F-4D97-AF65-F5344CB8AC3E}">
        <p14:creationId xmlns:p14="http://schemas.microsoft.com/office/powerpoint/2010/main" val="225074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63F064-4225-4C56-B5C6-042DE084BE68}"/>
              </a:ext>
            </a:extLst>
          </p:cNvPr>
          <p:cNvSpPr txBox="1"/>
          <p:nvPr/>
        </p:nvSpPr>
        <p:spPr>
          <a:xfrm>
            <a:off x="441611" y="264328"/>
            <a:ext cx="568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Sistema de Educación Superior</a:t>
            </a:r>
            <a:endParaRPr lang="es-EC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234973"/>
              </p:ext>
            </p:extLst>
          </p:nvPr>
        </p:nvGraphicFramePr>
        <p:xfrm>
          <a:off x="441611" y="1228582"/>
          <a:ext cx="5682098" cy="476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379565"/>
              </p:ext>
            </p:extLst>
          </p:nvPr>
        </p:nvGraphicFramePr>
        <p:xfrm>
          <a:off x="6234547" y="1300480"/>
          <a:ext cx="5601852" cy="469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1490" y="6177280"/>
            <a:ext cx="2301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CES</a:t>
            </a:r>
          </a:p>
        </p:txBody>
      </p:sp>
    </p:spTree>
    <p:extLst>
      <p:ext uri="{BB962C8B-B14F-4D97-AF65-F5344CB8AC3E}">
        <p14:creationId xmlns:p14="http://schemas.microsoft.com/office/powerpoint/2010/main" val="142463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601D67-A57B-4339-BDEA-DF20EEA36E96}"/>
              </a:ext>
            </a:extLst>
          </p:cNvPr>
          <p:cNvSpPr txBox="1"/>
          <p:nvPr/>
        </p:nvSpPr>
        <p:spPr>
          <a:xfrm>
            <a:off x="426084" y="259715"/>
            <a:ext cx="470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Sistema de Educación Superior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63F054-EF0C-4B55-9C0C-0F1870FCF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900" y="1070372"/>
            <a:ext cx="5566130" cy="21033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0357E0-4773-4F9D-B1EF-CBCF4E703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2" y="3429000"/>
            <a:ext cx="5572855" cy="21033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48796F-BBD7-4239-ABF6-1FFB3B33E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965" y="3306410"/>
            <a:ext cx="5511262" cy="256054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0FDCDC-43C3-4C7B-946F-838FC949CEF3}"/>
              </a:ext>
            </a:extLst>
          </p:cNvPr>
          <p:cNvSpPr txBox="1"/>
          <p:nvPr/>
        </p:nvSpPr>
        <p:spPr>
          <a:xfrm>
            <a:off x="534268" y="1677046"/>
            <a:ext cx="183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Estudiantes por docente</a:t>
            </a:r>
            <a:endParaRPr lang="es-EC" sz="2000" b="1" dirty="0"/>
          </a:p>
        </p:txBody>
      </p:sp>
      <p:sp>
        <p:nvSpPr>
          <p:cNvPr id="9" name="Rectángulo 8"/>
          <p:cNvSpPr/>
          <p:nvPr/>
        </p:nvSpPr>
        <p:spPr>
          <a:xfrm>
            <a:off x="336205" y="5977861"/>
            <a:ext cx="113396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Fuente: </a:t>
            </a:r>
            <a:r>
              <a:rPr lang="es-ES" sz="1400" dirty="0" err="1"/>
              <a:t>Yugsi</a:t>
            </a:r>
            <a:r>
              <a:rPr lang="es-ES" sz="1400" dirty="0"/>
              <a:t>, D., (2022), Análisis de la evolución de los indicadores de formación docente, titularidad, producción científica y acceso a la educación superior en las Universidades y Escuelas Politécnicas en el Ecuador ante los objetivos de calidad de la LOES y los procesos de evaluación externa establecidos en el periodo 2012-2018, PUCE.</a:t>
            </a:r>
          </a:p>
        </p:txBody>
      </p:sp>
    </p:spTree>
    <p:extLst>
      <p:ext uri="{BB962C8B-B14F-4D97-AF65-F5344CB8AC3E}">
        <p14:creationId xmlns:p14="http://schemas.microsoft.com/office/powerpoint/2010/main" val="118363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/>
          <a:stretch/>
        </p:blipFill>
        <p:spPr bwMode="auto">
          <a:xfrm>
            <a:off x="3038765" y="926955"/>
            <a:ext cx="5377728" cy="2324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95565" y="259506"/>
            <a:ext cx="4257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Sistema de Educación Superior</a:t>
            </a:r>
            <a:endParaRPr lang="es-EC" dirty="0"/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3"/>
          <a:stretch/>
        </p:blipFill>
        <p:spPr bwMode="auto">
          <a:xfrm>
            <a:off x="609599" y="3166138"/>
            <a:ext cx="5544820" cy="2576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/>
          <a:stretch/>
        </p:blipFill>
        <p:spPr bwMode="auto">
          <a:xfrm>
            <a:off x="6051694" y="3251200"/>
            <a:ext cx="5667375" cy="2491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52762" y="1444630"/>
            <a:ext cx="1766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s-ES" dirty="0"/>
              <a:t>Relación </a:t>
            </a:r>
            <a:r>
              <a:rPr lang="es-ES" dirty="0" err="1"/>
              <a:t>Ph’s</a:t>
            </a:r>
            <a:r>
              <a:rPr lang="es-ES" dirty="0"/>
              <a:t>/Docentes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5565" y="5927061"/>
            <a:ext cx="11328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Yugsi</a:t>
            </a:r>
            <a:r>
              <a:rPr lang="es-ES" sz="1200" dirty="0"/>
              <a:t>, D., (2022), Análisis de la evolución de los indicadores de formación docente, titularidad, producción científica y acceso a la educación superior en las Universidades y Escuelas Politécnicas en el Ecuador ante los objetivos de calidad de la LOES y los procesos de evaluación externa establecidos en el periodo 2012-2018, PUCE.</a:t>
            </a:r>
          </a:p>
        </p:txBody>
      </p:sp>
    </p:spTree>
    <p:extLst>
      <p:ext uri="{BB962C8B-B14F-4D97-AF65-F5344CB8AC3E}">
        <p14:creationId xmlns:p14="http://schemas.microsoft.com/office/powerpoint/2010/main" val="173358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0131" y="231308"/>
            <a:ext cx="4345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Sistema de Educación Superior</a:t>
            </a:r>
            <a:endParaRPr lang="es-EC" dirty="0"/>
          </a:p>
          <a:p>
            <a:endParaRPr lang="es-ES" dirty="0"/>
          </a:p>
        </p:txBody>
      </p:sp>
      <p:pic>
        <p:nvPicPr>
          <p:cNvPr id="3" name="Imagen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3"/>
          <a:stretch/>
        </p:blipFill>
        <p:spPr bwMode="auto">
          <a:xfrm>
            <a:off x="3309851" y="1191276"/>
            <a:ext cx="4907280" cy="2019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4"/>
          <a:stretch/>
        </p:blipFill>
        <p:spPr bwMode="auto">
          <a:xfrm>
            <a:off x="610148" y="3210576"/>
            <a:ext cx="5399405" cy="259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3"/>
          <a:stretch/>
        </p:blipFill>
        <p:spPr bwMode="auto">
          <a:xfrm>
            <a:off x="6009553" y="3325091"/>
            <a:ext cx="5692775" cy="2476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92985" y="1619135"/>
            <a:ext cx="233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s-MX" dirty="0"/>
              <a:t>Relación Docentes TC/ Docentes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77090" y="6059994"/>
            <a:ext cx="12127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err="1"/>
              <a:t>Yugsi</a:t>
            </a:r>
            <a:r>
              <a:rPr lang="es-ES" sz="1200" dirty="0"/>
              <a:t>, D., (2022), Análisis de la evolución de los indicadores de formación docente, titularidad, producción científica y acceso a la educación superior en las Universidades y Escuelas Politécnicas en el Ecuador ante los objetivos de calidad de la LOES y los procesos de evaluación externa establecidos en el periodo 2012-2018, PUCE.</a:t>
            </a:r>
          </a:p>
        </p:txBody>
      </p:sp>
    </p:spTree>
    <p:extLst>
      <p:ext uri="{BB962C8B-B14F-4D97-AF65-F5344CB8AC3E}">
        <p14:creationId xmlns:p14="http://schemas.microsoft.com/office/powerpoint/2010/main" val="2865545636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354</TotalTime>
  <Words>509</Words>
  <Application>Microsoft Office PowerPoint</Application>
  <PresentationFormat>Panorámica</PresentationFormat>
  <Paragraphs>66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Calibri</vt:lpstr>
      <vt:lpstr>Corbel</vt:lpstr>
      <vt:lpstr>Wingdings 2</vt:lpstr>
      <vt:lpstr>Marco</vt:lpstr>
      <vt:lpstr>Desafíos de la calidad en las Instituciones de Educación Superior (IES): Caso PUCE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MANCHENO KAROLYS MONICA PATRICIA</dc:creator>
  <cp:lastModifiedBy>Nilo Escobar</cp:lastModifiedBy>
  <cp:revision>25</cp:revision>
  <dcterms:created xsi:type="dcterms:W3CDTF">2024-05-23T17:09:16Z</dcterms:created>
  <dcterms:modified xsi:type="dcterms:W3CDTF">2024-05-31T22:19:27Z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2024-05-31T22:16:32Z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41ab32f2-bfa0-4aec-a192-1ce58c4b2655</vt:lpwstr>
  </property>
  <property fmtid="{D5CDD505-2E9C-101B-9397-08002B2CF9AE}" pid="7" name="MSIP_Label_defa4170-0d19-0005-0004-bc88714345d2_ActionId">
    <vt:lpwstr>5a27ceb9-3f90-4217-8d62-2d3287d1ffc1</vt:lpwstr>
  </property>
  <property fmtid="{D5CDD505-2E9C-101B-9397-08002B2CF9AE}" pid="8" name="MSIP_Label_defa4170-0d19-0005-0004-bc88714345d2_ContentBits">
    <vt:lpwstr>0</vt:lpwstr>
  </property>
</Properties>
</file>