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</p:sldIdLst>
  <p:sldSz cy="6858000" cx="12192000"/>
  <p:notesSz cx="7023100" cy="9309100"/>
  <p:embeddedFontLst>
    <p:embeddedFont>
      <p:font typeface="Helvetica Neue"/>
      <p:regular r:id="rId95"/>
      <p:bold r:id="rId96"/>
      <p:italic r:id="rId97"/>
      <p:boldItalic r:id="rId98"/>
    </p:embeddedFont>
    <p:embeddedFont>
      <p:font typeface="Helvetica Neue Light"/>
      <p:regular r:id="rId99"/>
      <p:bold r:id="rId100"/>
      <p:italic r:id="rId101"/>
      <p:boldItalic r:id="rId10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846">
          <p15:clr>
            <a:srgbClr val="A4A3A4"/>
          </p15:clr>
        </p15:guide>
        <p15:guide id="2" pos="5065">
          <p15:clr>
            <a:srgbClr val="A4A3A4"/>
          </p15:clr>
        </p15:guide>
        <p15:guide id="3" orient="horz" pos="73">
          <p15:clr>
            <a:srgbClr val="A4A3A4"/>
          </p15:clr>
        </p15:guide>
        <p15:guide id="4" orient="horz" pos="4020">
          <p15:clr>
            <a:srgbClr val="A4A3A4"/>
          </p15:clr>
        </p15:guide>
        <p15:guide id="5" pos="347">
          <p15:clr>
            <a:srgbClr val="A4A3A4"/>
          </p15:clr>
        </p15:guide>
        <p15:guide id="6" pos="2615">
          <p15:clr>
            <a:srgbClr val="A4A3A4"/>
          </p15:clr>
        </p15:guide>
        <p15:guide id="7" pos="7378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2479">
          <p15:clr>
            <a:srgbClr val="A4A3A4"/>
          </p15:clr>
        </p15:guide>
        <p15:guide id="10" orient="horz" pos="3680">
          <p15:clr>
            <a:srgbClr val="A4A3A4"/>
          </p15:clr>
        </p15:guide>
        <p15:guide id="11" pos="5201">
          <p15:clr>
            <a:srgbClr val="A4A3A4"/>
          </p15:clr>
        </p15:guide>
        <p15:guide id="12" orient="horz" pos="1434">
          <p15:clr>
            <a:srgbClr val="A4A3A4"/>
          </p15:clr>
        </p15:guide>
        <p15:guide id="13" orient="horz" pos="3294">
          <p15:clr>
            <a:srgbClr val="A4A3A4"/>
          </p15:clr>
        </p15:guide>
        <p15:guide id="14" pos="3840">
          <p15:clr>
            <a:srgbClr val="A4A3A4"/>
          </p15:clr>
        </p15:guide>
        <p15:guide id="15" orient="horz" pos="1162">
          <p15:clr>
            <a:srgbClr val="A4A3A4"/>
          </p15:clr>
        </p15:guide>
        <p15:guide id="16" pos="3498">
          <p15:clr>
            <a:srgbClr val="A4A3A4"/>
          </p15:clr>
        </p15:guide>
        <p15:guide id="17" pos="4176">
          <p15:clr>
            <a:srgbClr val="A4A3A4"/>
          </p15:clr>
        </p15:guide>
      </p15:sldGuideLst>
    </p:ext>
    <p:ext uri="{2D200454-40CA-4A62-9FC3-DE9A4176ACB9}">
      <p15:notesGuideLst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GoogleSlidesCustomDataVersion2">
      <go:slidesCustomData xmlns:go="http://customooxmlschemas.google.com/" r:id="rId103" roundtripDataSignature="AMtx7mhlJ2upwc2b9iHf9lQCw8UV91tt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46"/>
        <p:guide pos="5065"/>
        <p:guide pos="73" orient="horz"/>
        <p:guide pos="4020" orient="horz"/>
        <p:guide pos="347"/>
        <p:guide pos="2615"/>
        <p:guide pos="7378"/>
        <p:guide pos="890" orient="horz"/>
        <p:guide pos="2479"/>
        <p:guide pos="3680" orient="horz"/>
        <p:guide pos="5201"/>
        <p:guide pos="1434" orient="horz"/>
        <p:guide pos="3294" orient="horz"/>
        <p:guide pos="3840"/>
        <p:guide pos="1162" orient="horz"/>
        <p:guide pos="3498"/>
        <p:guide pos="417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932" orient="horz"/>
        <p:guide pos="2212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103" Type="http://customschemas.google.com/relationships/presentationmetadata" Target="metadata"/><Relationship Id="rId102" Type="http://schemas.openxmlformats.org/officeDocument/2006/relationships/font" Target="fonts/HelveticaNeueLight-boldItalic.fntdata"/><Relationship Id="rId101" Type="http://schemas.openxmlformats.org/officeDocument/2006/relationships/font" Target="fonts/HelveticaNeueLight-italic.fntdata"/><Relationship Id="rId100" Type="http://schemas.openxmlformats.org/officeDocument/2006/relationships/font" Target="fonts/HelveticaNeueLight-bold.fntdata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95" Type="http://schemas.openxmlformats.org/officeDocument/2006/relationships/font" Target="fonts/HelveticaNeue-regular.fntdata"/><Relationship Id="rId94" Type="http://schemas.openxmlformats.org/officeDocument/2006/relationships/slide" Target="slides/slide88.xml"/><Relationship Id="rId97" Type="http://schemas.openxmlformats.org/officeDocument/2006/relationships/font" Target="fonts/HelveticaNeue-italic.fntdata"/><Relationship Id="rId96" Type="http://schemas.openxmlformats.org/officeDocument/2006/relationships/font" Target="fonts/HelveticaNeue-bold.fntdata"/><Relationship Id="rId11" Type="http://schemas.openxmlformats.org/officeDocument/2006/relationships/slide" Target="slides/slide5.xml"/><Relationship Id="rId99" Type="http://schemas.openxmlformats.org/officeDocument/2006/relationships/font" Target="fonts/HelveticaNeueLight-regular.fntdata"/><Relationship Id="rId10" Type="http://schemas.openxmlformats.org/officeDocument/2006/relationships/slide" Target="slides/slide4.xml"/><Relationship Id="rId98" Type="http://schemas.openxmlformats.org/officeDocument/2006/relationships/font" Target="fonts/HelveticaNeue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69" Type="http://schemas.openxmlformats.org/officeDocument/2006/relationships/slide" Target="slides/slide6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9" Type="http://schemas.openxmlformats.org/officeDocument/2006/relationships/slide" Target="slides/slide53.xml"/><Relationship Id="rId58" Type="http://schemas.openxmlformats.org/officeDocument/2006/relationships/slide" Target="slides/slide5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Hoja1!$I$2</c:f>
              <c:strCache>
                <c:ptCount val="1"/>
                <c:pt idx="0">
                  <c:v>Controlled Experiments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Hoja1!$H$3:$H$23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Hoja1!$I$3:$I$23</c:f>
              <c:numCache>
                <c:formatCode>General</c:formatCode>
                <c:ptCount val="21"/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F-024D-B4DA-B10543A384C9}"/>
            </c:ext>
          </c:extLst>
        </c:ser>
        <c:ser>
          <c:idx val="1"/>
          <c:order val="1"/>
          <c:tx>
            <c:strRef>
              <c:f>Hoja1!$J$2</c:f>
              <c:strCache>
                <c:ptCount val="1"/>
                <c:pt idx="0">
                  <c:v>Natural Experiments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Hoja1!$H$3:$H$23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Hoja1!$J$3:$J$23</c:f>
              <c:numCache>
                <c:formatCode>General</c:formatCode>
                <c:ptCount val="21"/>
                <c:pt idx="9">
                  <c:v>1</c:v>
                </c:pt>
                <c:pt idx="13">
                  <c:v>1</c:v>
                </c:pt>
                <c:pt idx="17">
                  <c:v>0</c:v>
                </c:pt>
                <c:pt idx="18">
                  <c:v>4</c:v>
                </c:pt>
                <c:pt idx="19">
                  <c:v>0</c:v>
                </c:pt>
                <c:pt idx="2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F-024D-B4DA-B10543A384C9}"/>
            </c:ext>
          </c:extLst>
        </c:ser>
        <c:ser>
          <c:idx val="2"/>
          <c:order val="2"/>
          <c:tx>
            <c:strRef>
              <c:f>Hoja1!$K$2</c:f>
              <c:strCache>
                <c:ptCount val="1"/>
                <c:pt idx="0">
                  <c:v>Non Experimental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Hoja1!$H$3:$H$23</c:f>
              <c:numCache>
                <c:formatCode>General</c:formatCod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numCache>
            </c:numRef>
          </c:cat>
          <c:val>
            <c:numRef>
              <c:f>Hoja1!$K$3:$K$23</c:f>
              <c:numCache>
                <c:formatCode>General</c:formatCode>
                <c:ptCount val="21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7F-024D-B4DA-B10543A38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9957328"/>
        <c:axId val="709946512"/>
      </c:barChart>
      <c:catAx>
        <c:axId val="7099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709946512"/>
        <c:crosses val="autoZero"/>
        <c:auto val="1"/>
        <c:lblAlgn val="ctr"/>
        <c:lblOffset val="100"/>
        <c:noMultiLvlLbl val="0"/>
      </c:catAx>
      <c:valAx>
        <c:axId val="70994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en-US"/>
          </a:p>
        </c:txPr>
        <c:crossAx val="70995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500">
          <a:solidFill>
            <a:sysClr val="windowText" lastClr="000000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6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6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6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6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6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6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52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6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6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68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6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6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p69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7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9" name="Google Shape;259;p70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7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71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7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7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72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7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73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7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7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7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3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7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7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7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8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80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p8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8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p8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3" name="Google Shape;353;p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8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8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83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8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p8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8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85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8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86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8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8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8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8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8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p89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9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9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90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9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3" name="Google Shape;413;p9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9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9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3" name="Google Shape;433;p9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9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9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94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7" name="Google Shape;447;p9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9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9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9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9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8" name="Google Shape;468;p9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9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9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10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0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6" name="Google Shape;496;p10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0" name="Google Shape;510;p10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p102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0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6" name="Google Shape;516;p10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p10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0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p10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06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3" name="Google Shape;533;p10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0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9" name="Google Shape;539;p10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0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p10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p108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p1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p10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p109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p11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1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4" name="Google Shape;574;p11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1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1" name="Google Shape;581;p11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1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8" name="Google Shape;588;p11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1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5" name="Google Shape;595;p11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7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2" name="Google Shape;602;p11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p116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1" name="Google Shape;611;p116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7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p11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1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11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1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0" name="Google Shape;630;p11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2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7" name="Google Shape;637;p12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21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4" name="Google Shape;644;p12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p1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8" name="Google Shape;658;p2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1f53f333954_0_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g1f53f333954_0_1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7" name="Google Shape;667;g1f53f333954_0_1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8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22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2" name="Google Shape;672;p12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23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9" name="Google Shape;679;p12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24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7" name="Google Shape;687;p12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25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6" name="Google Shape;696;p12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2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6" name="Google Shape;706;p126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7" name="Google Shape;707;p126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12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2" name="Google Shape;712;p127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3" name="Google Shape;713;p127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8" name="Google Shape;718;p128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9" name="Google Shape;719;p128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2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6" name="Google Shape;726;p129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7" name="Google Shape;727;p129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3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6" name="Google Shape;736;p130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7" name="Google Shape;737;p130:notes"/>
          <p:cNvSpPr txBox="1"/>
          <p:nvPr>
            <p:ph idx="12" type="sldNum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9:notes"/>
          <p:cNvSpPr txBox="1"/>
          <p:nvPr>
            <p:ph idx="1" type="body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5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ítulo y subtítulo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/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6"/>
          <p:cNvSpPr txBox="1"/>
          <p:nvPr>
            <p:ph idx="1" type="body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5pPr>
            <a:lvl6pPr indent="-371475" lvl="5" marL="27432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16" name="Google Shape;16;p36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n" id="17" name="Google Shape;1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467" y="-8628"/>
            <a:ext cx="1912584" cy="167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8" name="Google Shape;1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467" y="6698631"/>
            <a:ext cx="1912584" cy="16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ítulo y subtítulo" showMasterSp="0">
  <p:cSld name="13_Título y subtítul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73" name="Google Shape;7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74" name="Google Shape;7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75" name="Google Shape;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ítulo y subtítulo" showMasterSp="0">
  <p:cSld name="8_Título y subtítul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78" name="Google Shape;7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79" name="Google Shape;7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80" name="Google Shape;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ítulo y subtítulo" showMasterSp="0">
  <p:cSld name="19_Título y subtítulo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8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83" name="Google Shape;8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84" name="Google Shape;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85" name="Google Shape;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ítulo y subtítulo" showMasterSp="0">
  <p:cSld name="20_Título y subtítulo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9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88" name="Google Shape;8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89" name="Google Shape;8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0" name="Google Shape;9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ítulo y subtítulo" showMasterSp="0">
  <p:cSld name="21_Título y subtítulo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0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93" name="Google Shape;9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4" name="Google Shape;9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5" name="Google Shape;9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ítulo y subtítulo" showMasterSp="0">
  <p:cSld name="4_Título y subtítulo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1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98" name="Google Shape;98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99" name="Google Shape;9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100" name="Google Shape;10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subtítulo" showMasterSp="0">
  <p:cSld name="1_Título y subtítul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21" name="Google Shape;2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2" name="Google Shape;2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3" name="Google Shape;2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ocromo_MinHacienda.png" id="24" name="Google Shape;2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5" name="Google Shape;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26" name="Google Shape;2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420625" y="1825625"/>
            <a:ext cx="10543031" cy="4206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19100" lvl="0" marL="4572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Char char="•"/>
              <a:defRPr sz="2400"/>
            </a:lvl1pPr>
            <a:lvl2pPr indent="-403225" lvl="1" marL="914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Helvetica Neue"/>
              <a:buChar char="•"/>
              <a:defRPr sz="2200"/>
            </a:lvl2pPr>
            <a:lvl3pPr indent="-371475" lvl="2" marL="13716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3pPr>
            <a:lvl4pPr indent="-371475" lvl="3" marL="18288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4pPr>
            <a:lvl5pPr indent="-371475" lvl="4" marL="22860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5pPr>
            <a:lvl6pPr indent="-371475" lvl="5" marL="27432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10" type="dt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" name="Google Shape;31;p3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" name="Google Shape;32;p38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subtítulo" showMasterSp="0">
  <p:cSld name="Título y subtítulo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39" name="Google Shape;39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0" name="Google Shape;4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1" name="Google Shape;4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nocromo_MinHacienda.png" id="42" name="Google Shape;4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3" name="Google Shape;4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44" name="Google Shape;4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ítulo y subtítulo" showMasterSp="0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1"/>
          <p:cNvSpPr txBox="1"/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41"/>
          <p:cNvSpPr txBox="1"/>
          <p:nvPr>
            <p:ph idx="1" type="body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  <a:defRPr sz="2700"/>
            </a:lvl5pPr>
            <a:lvl6pPr indent="-371475" lvl="5" marL="27432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6pPr>
            <a:lvl7pPr indent="-371475" lvl="6" marL="32004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7pPr>
            <a:lvl8pPr indent="-371475" lvl="7" marL="36576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8pPr>
            <a:lvl9pPr indent="-371475" lvl="8" marL="411480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2250"/>
              <a:buChar char="•"/>
              <a:defRPr/>
            </a:lvl9pPr>
          </a:lstStyle>
          <a:p/>
        </p:txBody>
      </p:sp>
      <p:sp>
        <p:nvSpPr>
          <p:cNvPr id="48" name="Google Shape;48;p41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Imagen" id="49" name="Google Shape;49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467" y="-8628"/>
            <a:ext cx="1912584" cy="167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50" name="Google Shape;50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467" y="6698631"/>
            <a:ext cx="1912584" cy="16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ítulo y subtítulo" showMasterSp="0">
  <p:cSld name="3_Título y subtítul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53" name="Google Shape;5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54" name="Google Shape;5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55" name="Google Shape;5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ítulo y subtítulo" showMasterSp="0">
  <p:cSld name="6_Título y subtítul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3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58" name="Google Shape;5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59" name="Google Shape;5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60" name="Google Shape;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ítulo y subtítulo" showMasterSp="0">
  <p:cSld name="14_Título y sub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63" name="Google Shape;6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64" name="Google Shape;6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65" name="Google Shape;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ítulo y subtítulo" showMasterSp="0">
  <p:cSld name="16_Título y subtítu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5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onocromo_MinHacienda.png" id="68" name="Google Shape;6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9408" y="216139"/>
            <a:ext cx="872817" cy="7964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69" name="Google Shape;6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565" y="4425"/>
            <a:ext cx="1082502" cy="950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" id="70" name="Google Shape;7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277" y="6773187"/>
            <a:ext cx="1082502" cy="9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/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35"/>
          <p:cNvSpPr txBox="1"/>
          <p:nvPr>
            <p:ph idx="1" type="body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34975" lvl="0" marL="4572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4975" lvl="1" marL="9144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4975" lvl="2" marL="13716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4975" lvl="3" marL="18288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4975" lvl="4" marL="22860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34975" lvl="5" marL="27432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4975" lvl="6" marL="32004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4975" lvl="7" marL="36576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4975" lvl="8" marL="41148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" name="Google Shape;12;p35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/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b="0" i="0" sz="5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" name="Google Shape;35;p39"/>
          <p:cNvSpPr txBox="1"/>
          <p:nvPr>
            <p:ph idx="1" type="body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434975" lvl="0" marL="4572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34975" lvl="1" marL="9144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434975" lvl="2" marL="13716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434975" lvl="3" marL="18288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434975" lvl="4" marL="22860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434975" lvl="5" marL="27432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4975" lvl="6" marL="32004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4975" lvl="7" marL="36576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4975" lvl="8" marL="4114800" marR="0" rtl="0" algn="l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>
                <a:srgbClr val="000000"/>
              </a:buClr>
              <a:buSzPts val="3250"/>
              <a:buFont typeface="Helvetica Neue"/>
              <a:buChar char="•"/>
              <a:defRPr b="0" i="0" sz="2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39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yancooperb@uchicago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Relationship Id="rId4" Type="http://schemas.openxmlformats.org/officeDocument/2006/relationships/image" Target="../media/image3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2.jpg"/><Relationship Id="rId4" Type="http://schemas.openxmlformats.org/officeDocument/2006/relationships/image" Target="../media/image2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Relationship Id="rId3" Type="http://schemas.openxmlformats.org/officeDocument/2006/relationships/chart" Target="../charts/chart1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26.jpg"/><Relationship Id="rId4" Type="http://schemas.openxmlformats.org/officeDocument/2006/relationships/image" Target="../media/image33.jp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26.jpg"/><Relationship Id="rId4" Type="http://schemas.openxmlformats.org/officeDocument/2006/relationships/image" Target="../media/image31.png"/><Relationship Id="rId5" Type="http://schemas.openxmlformats.org/officeDocument/2006/relationships/image" Target="../media/image29.jpg"/><Relationship Id="rId6" Type="http://schemas.openxmlformats.org/officeDocument/2006/relationships/image" Target="../media/image33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8.xml"/><Relationship Id="rId3" Type="http://schemas.openxmlformats.org/officeDocument/2006/relationships/hyperlink" Target="mailto:ryancooperb@uchicago.edu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755506" y="2331264"/>
            <a:ext cx="10680988" cy="28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Política Experimental para Ecuador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 Cooper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Innovation Lab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Chicago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ryancooperb@uchicago.edu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0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6" name="Google Shape;16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3" y="233822"/>
            <a:ext cx="9015412" cy="646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7810" y="233822"/>
            <a:ext cx="9010665" cy="647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9595" y="230325"/>
            <a:ext cx="9018880" cy="6473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1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168" y="1828800"/>
            <a:ext cx="5240589" cy="376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1"/>
          <p:cNvSpPr txBox="1"/>
          <p:nvPr/>
        </p:nvSpPr>
        <p:spPr>
          <a:xfrm>
            <a:off x="6772275" y="3083343"/>
            <a:ext cx="3871913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GB" sz="4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Contrafactual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 txBox="1"/>
          <p:nvPr/>
        </p:nvSpPr>
        <p:spPr>
          <a:xfrm>
            <a:off x="603660" y="2138601"/>
            <a:ext cx="1068098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¿Qué Podemos hacer?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2"/>
          <p:cNvSpPr txBox="1"/>
          <p:nvPr>
            <p:ph type="title"/>
          </p:nvPr>
        </p:nvSpPr>
        <p:spPr>
          <a:xfrm>
            <a:off x="165716" y="2656041"/>
            <a:ext cx="118605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GB" sz="3200"/>
              <a:t>Contestar preguntas más pequeñas: </a:t>
            </a:r>
            <a:r>
              <a:rPr lang="en-GB" sz="3200">
                <a:solidFill>
                  <a:srgbClr val="0070C0"/>
                </a:solidFill>
              </a:rPr>
              <a:t>Experimentos Controlados</a:t>
            </a:r>
            <a:endParaRPr i="1" sz="32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"/>
          <p:cNvSpPr txBox="1"/>
          <p:nvPr>
            <p:ph type="title"/>
          </p:nvPr>
        </p:nvSpPr>
        <p:spPr>
          <a:xfrm>
            <a:off x="186431" y="365125"/>
            <a:ext cx="1186056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lang="en-GB" sz="3200"/>
              <a:t>Experimentos Controlados: Comparan </a:t>
            </a:r>
            <a:r>
              <a:rPr lang="en-GB" sz="3200">
                <a:solidFill>
                  <a:srgbClr val="2E7115"/>
                </a:solidFill>
              </a:rPr>
              <a:t>Peras</a:t>
            </a:r>
            <a:r>
              <a:rPr lang="en-GB" sz="3200"/>
              <a:t> con </a:t>
            </a:r>
            <a:r>
              <a:rPr lang="en-GB" sz="3200">
                <a:solidFill>
                  <a:srgbClr val="2E7115"/>
                </a:solidFill>
              </a:rPr>
              <a:t>Peras</a:t>
            </a:r>
            <a:endParaRPr i="1" sz="3200">
              <a:solidFill>
                <a:srgbClr val="7030A0"/>
              </a:solidFill>
            </a:endParaRPr>
          </a:p>
        </p:txBody>
      </p:sp>
      <p:pic>
        <p:nvPicPr>
          <p:cNvPr descr="Pear Flavor Concentrate For Diy E liquid丨Pear Aroma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630" y="2488530"/>
            <a:ext cx="2138289" cy="2138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r Flavor Concentrate For Diy E liquid丨Pear Aroma" id="193" name="Google Shape;1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1512" y="2488530"/>
            <a:ext cx="2138289" cy="213828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2"/>
          <p:cNvSpPr txBox="1"/>
          <p:nvPr/>
        </p:nvSpPr>
        <p:spPr>
          <a:xfrm>
            <a:off x="2916143" y="1304779"/>
            <a:ext cx="609361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diseño</a:t>
            </a:r>
            <a:endParaRPr b="0" i="1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ar Flavor Concentrate For Diy E liquid丨Pear Aroma" id="199" name="Google Shape;19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630" y="2488530"/>
            <a:ext cx="2138289" cy="2138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definición y significado | Diccionario Inglés Collins" id="200" name="Google Shape;20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3636" y="2823768"/>
            <a:ext cx="1699162" cy="17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0" y="872872"/>
            <a:ext cx="12191999" cy="980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Desafortunadamente, muchas evaluaciones comparan </a:t>
            </a:r>
            <a:r>
              <a:rPr b="0" i="0" lang="en-GB" sz="2800" u="none" cap="none" strike="noStrike">
                <a:solidFill>
                  <a:srgbClr val="2E71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Peras</a:t>
            </a:r>
            <a:r>
              <a:rPr b="0" i="0" lang="en-GB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b="0" i="0" lang="en-GB" sz="2800" u="none" cap="none" strike="noStrike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Manzanas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ear Flavor Concentrate For Diy E liquid丨Pear Aroma" id="206" name="Google Shape;20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5774" y="2435911"/>
            <a:ext cx="2138289" cy="21382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ar Flavor Concentrate For Diy E liquid丨Pear Aroma" id="207" name="Google Shape;20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435911"/>
            <a:ext cx="2138289" cy="213828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3"/>
          <p:cNvSpPr txBox="1"/>
          <p:nvPr/>
        </p:nvSpPr>
        <p:spPr>
          <a:xfrm>
            <a:off x="1676460" y="1131320"/>
            <a:ext cx="91683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Experimentos controlados: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estimación insesgada!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4"/>
          <p:cNvSpPr txBox="1"/>
          <p:nvPr/>
        </p:nvSpPr>
        <p:spPr>
          <a:xfrm>
            <a:off x="216694" y="2189262"/>
            <a:ext cx="11758611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Qué ha pasado desde el Ted Talk de </a:t>
            </a:r>
            <a:r>
              <a:rPr b="1" i="0" lang="en-GB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Esther Duflo’s</a:t>
            </a: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0" sz="40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7672" y="904851"/>
            <a:ext cx="8092916" cy="52649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65"/>
          <p:cNvSpPr/>
          <p:nvPr/>
        </p:nvSpPr>
        <p:spPr>
          <a:xfrm>
            <a:off x="2919413" y="5105399"/>
            <a:ext cx="1946149" cy="14868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5"/>
          <p:cNvSpPr/>
          <p:nvPr/>
        </p:nvSpPr>
        <p:spPr>
          <a:xfrm>
            <a:off x="3661411" y="4933949"/>
            <a:ext cx="5986462" cy="3429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5"/>
          <p:cNvSpPr/>
          <p:nvPr/>
        </p:nvSpPr>
        <p:spPr>
          <a:xfrm flipH="1" rot="10800000">
            <a:off x="3661411" y="6245993"/>
            <a:ext cx="5796913" cy="23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5"/>
          <p:cNvSpPr/>
          <p:nvPr/>
        </p:nvSpPr>
        <p:spPr>
          <a:xfrm>
            <a:off x="4629341" y="5776479"/>
            <a:ext cx="5145595" cy="34290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65"/>
          <p:cNvSpPr txBox="1"/>
          <p:nvPr/>
        </p:nvSpPr>
        <p:spPr>
          <a:xfrm>
            <a:off x="452283" y="187479"/>
            <a:ext cx="11090787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8108"/>
              <a:buFont typeface="Helvetica Neue"/>
              <a:buNone/>
            </a:pPr>
            <a:r>
              <a:rPr b="0" i="0" lang="en-GB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controlados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s premios nobeles de Economía 2019 y su estrecho vínculo con la UC -  Pontificia Universidad Católica de Chile" id="229" name="Google Shape;22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796" y="1944942"/>
            <a:ext cx="3040644" cy="23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66"/>
          <p:cNvSpPr txBox="1"/>
          <p:nvPr>
            <p:ph idx="12" type="sldNum"/>
          </p:nvPr>
        </p:nvSpPr>
        <p:spPr>
          <a:xfrm>
            <a:off x="5897999" y="6132127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6"/>
          <p:cNvSpPr/>
          <p:nvPr/>
        </p:nvSpPr>
        <p:spPr>
          <a:xfrm>
            <a:off x="2671384" y="1360564"/>
            <a:ext cx="1853359" cy="5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6"/>
          <p:cNvSpPr txBox="1"/>
          <p:nvPr/>
        </p:nvSpPr>
        <p:spPr>
          <a:xfrm>
            <a:off x="1682934" y="4255832"/>
            <a:ext cx="3732771" cy="964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115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2E71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115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2E71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Controlados</a:t>
            </a:r>
            <a:endParaRPr b="1" i="0" sz="2800" u="none" cap="none" strike="noStrike">
              <a:solidFill>
                <a:srgbClr val="2E71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2"/>
          <p:cNvSpPr txBox="1"/>
          <p:nvPr/>
        </p:nvSpPr>
        <p:spPr>
          <a:xfrm>
            <a:off x="603660" y="2138601"/>
            <a:ext cx="10680988" cy="171329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Problema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s premios nobeles de Economía 2019 y su estrecho vínculo con la UC -  Pontificia Universidad Católica de Chile" id="237" name="Google Shape;23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796" y="1944942"/>
            <a:ext cx="3040644" cy="23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1505" y="1944943"/>
            <a:ext cx="3043461" cy="23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7"/>
          <p:cNvSpPr txBox="1"/>
          <p:nvPr>
            <p:ph idx="12" type="sldNum"/>
          </p:nvPr>
        </p:nvSpPr>
        <p:spPr>
          <a:xfrm>
            <a:off x="5897999" y="6132127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7"/>
          <p:cNvSpPr/>
          <p:nvPr/>
        </p:nvSpPr>
        <p:spPr>
          <a:xfrm>
            <a:off x="2671384" y="1360564"/>
            <a:ext cx="1853359" cy="5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67"/>
          <p:cNvSpPr/>
          <p:nvPr/>
        </p:nvSpPr>
        <p:spPr>
          <a:xfrm>
            <a:off x="7503681" y="1360564"/>
            <a:ext cx="1853359" cy="5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7"/>
          <p:cNvSpPr txBox="1"/>
          <p:nvPr/>
        </p:nvSpPr>
        <p:spPr>
          <a:xfrm>
            <a:off x="1731677" y="4299806"/>
            <a:ext cx="3732771" cy="964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115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2E71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Experimentos Controlados</a:t>
            </a:r>
            <a:endParaRPr b="1" i="0" sz="2800" u="none" cap="none" strike="noStrike">
              <a:solidFill>
                <a:srgbClr val="2E71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3" name="Google Shape;243;p67"/>
          <p:cNvSpPr txBox="1"/>
          <p:nvPr/>
        </p:nvSpPr>
        <p:spPr>
          <a:xfrm>
            <a:off x="6646849" y="4298781"/>
            <a:ext cx="3732771" cy="964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Experimentos Naturales</a:t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8"/>
          <p:cNvSpPr txBox="1"/>
          <p:nvPr/>
        </p:nvSpPr>
        <p:spPr>
          <a:xfrm>
            <a:off x="3049191" y="2389287"/>
            <a:ext cx="6093618" cy="88229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¿Todo bien?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9"/>
          <p:cNvSpPr txBox="1"/>
          <p:nvPr/>
        </p:nvSpPr>
        <p:spPr>
          <a:xfrm>
            <a:off x="530352" y="2389287"/>
            <a:ext cx="11274552" cy="88229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GB" sz="54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¿Qué más ocurrió el </a:t>
            </a:r>
            <a:r>
              <a:rPr b="1" i="0" lang="en-GB" sz="5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2013</a:t>
            </a:r>
            <a:r>
              <a:rPr b="1" i="0" lang="en-GB" sz="54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574" y="1494792"/>
            <a:ext cx="6820852" cy="453453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70"/>
          <p:cNvSpPr txBox="1"/>
          <p:nvPr/>
        </p:nvSpPr>
        <p:spPr>
          <a:xfrm>
            <a:off x="-1646048" y="427833"/>
            <a:ext cx="1068098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2013: J-PAL </a:t>
            </a:r>
            <a:r>
              <a:rPr b="1" i="0" lang="en-GB" sz="4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@TEN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1"/>
          <p:cNvSpPr txBox="1"/>
          <p:nvPr/>
        </p:nvSpPr>
        <p:spPr>
          <a:xfrm>
            <a:off x="-1974661" y="427833"/>
            <a:ext cx="1068098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2013: J-PAL </a:t>
            </a:r>
            <a:r>
              <a:rPr b="1" i="0" lang="en-GB" sz="4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@TEN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87" y="1857123"/>
            <a:ext cx="6630325" cy="360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2"/>
          <p:cNvSpPr txBox="1"/>
          <p:nvPr/>
        </p:nvSpPr>
        <p:spPr>
          <a:xfrm>
            <a:off x="-1974661" y="427833"/>
            <a:ext cx="1068098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2013: J-PAL </a:t>
            </a:r>
            <a:r>
              <a:rPr b="1" i="0" lang="en-GB" sz="4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@TEN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72"/>
          <p:cNvSpPr txBox="1"/>
          <p:nvPr/>
        </p:nvSpPr>
        <p:spPr>
          <a:xfrm>
            <a:off x="7528370" y="2034288"/>
            <a:ext cx="4496751" cy="103618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Principal desafío: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Próximos 10 años.</a:t>
            </a:r>
            <a:endParaRPr b="0" i="0" sz="3200" u="none" cap="none" strike="noStrike">
              <a:solidFill>
                <a:srgbClr val="2E71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87" y="1857123"/>
            <a:ext cx="6630325" cy="360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3"/>
          <p:cNvSpPr txBox="1"/>
          <p:nvPr/>
        </p:nvSpPr>
        <p:spPr>
          <a:xfrm>
            <a:off x="-1974661" y="427833"/>
            <a:ext cx="10680988" cy="106695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2013: J-PAL </a:t>
            </a:r>
            <a:r>
              <a:rPr b="1" i="0" lang="en-GB" sz="4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@TEN</a:t>
            </a:r>
            <a:endParaRPr b="0" i="0" sz="1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3"/>
          <p:cNvSpPr txBox="1"/>
          <p:nvPr/>
        </p:nvSpPr>
        <p:spPr>
          <a:xfrm>
            <a:off x="7733059" y="3295917"/>
            <a:ext cx="3239741" cy="1528624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970F53"/>
                </a:solidFill>
                <a:latin typeface="Calibri"/>
                <a:ea typeface="Calibri"/>
                <a:cs typeface="Calibri"/>
                <a:sym typeface="Calibri"/>
              </a:rPr>
              <a:t>Experimentos Controlados de</a:t>
            </a:r>
            <a:r>
              <a:rPr b="1" i="0" lang="en-GB" sz="32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 Gobiernos!</a:t>
            </a:r>
            <a:endParaRPr b="0" i="0" sz="3200" u="none" cap="none" strike="noStrike">
              <a:solidFill>
                <a:srgbClr val="2E71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687" y="1857123"/>
            <a:ext cx="6630325" cy="360095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73"/>
          <p:cNvSpPr txBox="1"/>
          <p:nvPr/>
        </p:nvSpPr>
        <p:spPr>
          <a:xfrm>
            <a:off x="7500937" y="2007812"/>
            <a:ext cx="4496751" cy="1036181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Principal desafío: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Próximos 10 años.</a:t>
            </a:r>
            <a:endParaRPr b="0" i="0" sz="3200" u="none" cap="none" strike="noStrike">
              <a:solidFill>
                <a:srgbClr val="2E71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4"/>
          <p:cNvSpPr txBox="1"/>
          <p:nvPr/>
        </p:nvSpPr>
        <p:spPr>
          <a:xfrm>
            <a:off x="530352" y="2389287"/>
            <a:ext cx="11274552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Experimentos de Gobierno Relativo al </a:t>
            </a:r>
            <a:r>
              <a:rPr b="1" i="0" lang="en-GB" sz="4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Total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021" y="1316162"/>
            <a:ext cx="6728906" cy="437756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75"/>
          <p:cNvSpPr/>
          <p:nvPr/>
        </p:nvSpPr>
        <p:spPr>
          <a:xfrm flipH="1" rot="10800000">
            <a:off x="2372107" y="6337433"/>
            <a:ext cx="5796913" cy="23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75"/>
          <p:cNvSpPr txBox="1"/>
          <p:nvPr/>
        </p:nvSpPr>
        <p:spPr>
          <a:xfrm>
            <a:off x="1614154" y="722754"/>
            <a:ext cx="8394192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2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021" y="1316162"/>
            <a:ext cx="6728906" cy="437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76"/>
          <p:cNvSpPr/>
          <p:nvPr/>
        </p:nvSpPr>
        <p:spPr>
          <a:xfrm flipH="1" rot="10800000">
            <a:off x="2372107" y="6337433"/>
            <a:ext cx="5796913" cy="23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76"/>
          <p:cNvSpPr txBox="1"/>
          <p:nvPr/>
        </p:nvSpPr>
        <p:spPr>
          <a:xfrm>
            <a:off x="1614154" y="722754"/>
            <a:ext cx="8394192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2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76"/>
          <p:cNvSpPr txBox="1"/>
          <p:nvPr/>
        </p:nvSpPr>
        <p:spPr>
          <a:xfrm>
            <a:off x="7701927" y="2437642"/>
            <a:ext cx="4513355" cy="149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Easterly, Deaton, Ravallion, etc.: “Validez Externa?”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 txBox="1"/>
          <p:nvPr/>
        </p:nvSpPr>
        <p:spPr>
          <a:xfrm>
            <a:off x="209550" y="2418873"/>
            <a:ext cx="1177289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¿Cuál es el problema </a:t>
            </a: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en política pública en siglo XXI?</a:t>
            </a:r>
            <a:endParaRPr b="0" i="0" sz="40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021" y="1316162"/>
            <a:ext cx="6728906" cy="437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77"/>
          <p:cNvSpPr/>
          <p:nvPr/>
        </p:nvSpPr>
        <p:spPr>
          <a:xfrm flipH="1" rot="10800000">
            <a:off x="2372107" y="6337433"/>
            <a:ext cx="5796913" cy="23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77"/>
          <p:cNvSpPr txBox="1"/>
          <p:nvPr/>
        </p:nvSpPr>
        <p:spPr>
          <a:xfrm>
            <a:off x="1614154" y="722754"/>
            <a:ext cx="8394192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2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77"/>
          <p:cNvSpPr txBox="1"/>
          <p:nvPr/>
        </p:nvSpPr>
        <p:spPr>
          <a:xfrm>
            <a:off x="7701927" y="2437642"/>
            <a:ext cx="4513355" cy="149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Easterly, Deaton, Ravallion, etc.: “Validez Externa?”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Banerjee et al. 2017: Prueba de concepto.</a:t>
            </a:r>
            <a:endParaRPr/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021" y="1316162"/>
            <a:ext cx="6728906" cy="437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78"/>
          <p:cNvSpPr/>
          <p:nvPr/>
        </p:nvSpPr>
        <p:spPr>
          <a:xfrm flipH="1" rot="10800000">
            <a:off x="2372107" y="6337433"/>
            <a:ext cx="5796913" cy="23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78"/>
          <p:cNvSpPr txBox="1"/>
          <p:nvPr/>
        </p:nvSpPr>
        <p:spPr>
          <a:xfrm>
            <a:off x="1614154" y="722754"/>
            <a:ext cx="8394192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2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78"/>
          <p:cNvSpPr txBox="1"/>
          <p:nvPr/>
        </p:nvSpPr>
        <p:spPr>
          <a:xfrm>
            <a:off x="7701927" y="2437642"/>
            <a:ext cx="4513355" cy="149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Easterly, Deaton, Ravallion, etc.: “Validez Externa?”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Banerjee et al. 2017: Prueba de concepto.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Premio Nobel de Economía, 2019</a:t>
            </a:r>
            <a:endParaRPr/>
          </a:p>
          <a:p>
            <a:pPr indent="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021" y="1316162"/>
            <a:ext cx="6728906" cy="437756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9"/>
          <p:cNvSpPr/>
          <p:nvPr/>
        </p:nvSpPr>
        <p:spPr>
          <a:xfrm flipH="1" rot="10800000">
            <a:off x="2372107" y="6337433"/>
            <a:ext cx="5796913" cy="236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79"/>
          <p:cNvSpPr txBox="1"/>
          <p:nvPr/>
        </p:nvSpPr>
        <p:spPr>
          <a:xfrm>
            <a:off x="1614154" y="722754"/>
            <a:ext cx="8394192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24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24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79"/>
          <p:cNvSpPr txBox="1"/>
          <p:nvPr/>
        </p:nvSpPr>
        <p:spPr>
          <a:xfrm>
            <a:off x="7701927" y="2437642"/>
            <a:ext cx="4513355" cy="1494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rm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Easterly, Deaton, Ravallion, etc.: “Validez Externa?”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Banerjee et al. 2017: Prueba de concepto.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Premio Nobel de Economía, 2019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●"/>
            </a:pP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 qué no </a:t>
            </a:r>
            <a:r>
              <a:rPr b="1" i="0" lang="en-GB" sz="1200" u="none" cap="none" strike="noStrike">
                <a:solidFill>
                  <a:srgbClr val="970F53"/>
                </a:solidFill>
                <a:latin typeface="Arial"/>
                <a:ea typeface="Arial"/>
                <a:cs typeface="Arial"/>
                <a:sym typeface="Arial"/>
              </a:rPr>
              <a:t>generación evidencia ideal</a:t>
            </a:r>
            <a:r>
              <a:rPr b="0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0"/>
          <p:cNvSpPr txBox="1"/>
          <p:nvPr/>
        </p:nvSpPr>
        <p:spPr>
          <a:xfrm>
            <a:off x="530352" y="2389287"/>
            <a:ext cx="11274552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Experimentos Gobierno sobre </a:t>
            </a:r>
            <a:r>
              <a:rPr b="1" i="0" lang="en-GB" sz="40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Número de Políticas</a:t>
            </a:r>
            <a:endParaRPr b="1" i="0" sz="4000" u="none" cap="none" strike="noStrike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1"/>
          <p:cNvSpPr txBox="1"/>
          <p:nvPr/>
        </p:nvSpPr>
        <p:spPr>
          <a:xfrm>
            <a:off x="185737" y="1913234"/>
            <a:ext cx="1196939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Qué porcentaje de políticas públicas son evaluadas?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1"/>
          <p:cNvSpPr/>
          <p:nvPr/>
        </p:nvSpPr>
        <p:spPr>
          <a:xfrm>
            <a:off x="515208" y="3143059"/>
            <a:ext cx="10695336" cy="1052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Chile, </a:t>
            </a:r>
            <a:r>
              <a:rPr b="1" i="0" lang="en-GB" sz="26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700 programas públicos </a:t>
            </a: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 identificados.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2"/>
          <p:cNvSpPr txBox="1"/>
          <p:nvPr/>
        </p:nvSpPr>
        <p:spPr>
          <a:xfrm>
            <a:off x="185737" y="1913234"/>
            <a:ext cx="1196939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Qué porcentaje de políticas públicas son evaluadas?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82"/>
          <p:cNvSpPr/>
          <p:nvPr/>
        </p:nvSpPr>
        <p:spPr>
          <a:xfrm>
            <a:off x="515208" y="3143059"/>
            <a:ext cx="10695336" cy="1532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Chile, </a:t>
            </a:r>
            <a:r>
              <a:rPr b="1" i="0" lang="en-GB" sz="26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700 programas públicos </a:t>
            </a: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 identificados.</a:t>
            </a:r>
            <a:endParaRPr/>
          </a:p>
          <a:p>
            <a:pPr indent="-457200" lvl="0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2019 a 2021, </a:t>
            </a:r>
            <a:r>
              <a:rPr b="1" i="0" lang="en-GB" sz="2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20 programas</a:t>
            </a: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fueron evaluados rigurosamente. </a:t>
            </a:r>
            <a:endParaRPr b="1" i="0" sz="26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"/>
          <p:cNvSpPr txBox="1"/>
          <p:nvPr/>
        </p:nvSpPr>
        <p:spPr>
          <a:xfrm>
            <a:off x="603660" y="2138601"/>
            <a:ext cx="10680988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¿Qué nos ha detenido?</a:t>
            </a:r>
            <a:endParaRPr b="0" i="0" sz="18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3"/>
          <p:cNvSpPr txBox="1"/>
          <p:nvPr/>
        </p:nvSpPr>
        <p:spPr>
          <a:xfrm>
            <a:off x="603660" y="2138601"/>
            <a:ext cx="10680988" cy="140551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¿Experimentación en </a:t>
            </a:r>
            <a:r>
              <a:rPr b="1" i="0" lang="en-GB" sz="4400" u="none" cap="none" strike="noStrike">
                <a:solidFill>
                  <a:srgbClr val="F91F00"/>
                </a:solidFill>
                <a:latin typeface="Calibri"/>
                <a:ea typeface="Calibri"/>
                <a:cs typeface="Calibri"/>
                <a:sym typeface="Calibri"/>
              </a:rPr>
              <a:t>Política Pública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vs </a:t>
            </a:r>
            <a:r>
              <a:rPr b="1" i="0" lang="en-GB" sz="4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r>
              <a:rPr b="1" i="0" lang="en-GB" sz="44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44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84"/>
          <p:cNvSpPr txBox="1"/>
          <p:nvPr/>
        </p:nvSpPr>
        <p:spPr>
          <a:xfrm>
            <a:off x="222601" y="527346"/>
            <a:ext cx="1196939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Medicina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4328" y="1658874"/>
            <a:ext cx="7080504" cy="354025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84"/>
          <p:cNvSpPr/>
          <p:nvPr/>
        </p:nvSpPr>
        <p:spPr>
          <a:xfrm>
            <a:off x="365760" y="5663805"/>
            <a:ext cx="12152376" cy="498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científico con la </a:t>
            </a:r>
            <a:r>
              <a:rPr b="1" i="0" lang="en-GB" sz="2200" u="none" cap="none" strike="noStrike">
                <a:solidFill>
                  <a:srgbClr val="E3167D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produce la </a:t>
            </a:r>
            <a:r>
              <a:rPr b="1" i="0" lang="en-GB" sz="22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droga</a:t>
            </a: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diseña/implementa la </a:t>
            </a:r>
            <a:r>
              <a:rPr b="1" i="0" lang="en-GB" sz="2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5"/>
          <p:cNvSpPr txBox="1"/>
          <p:nvPr/>
        </p:nvSpPr>
        <p:spPr>
          <a:xfrm>
            <a:off x="222601" y="527346"/>
            <a:ext cx="1196939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Pólítica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9464" y="1938528"/>
            <a:ext cx="6876288" cy="3438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4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54"/>
          <p:cNvSpPr txBox="1"/>
          <p:nvPr/>
        </p:nvSpPr>
        <p:spPr>
          <a:xfrm>
            <a:off x="173736" y="311532"/>
            <a:ext cx="1181404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2013: Esther Duflo </a:t>
            </a:r>
            <a:r>
              <a:rPr b="1" i="0" lang="en-GB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compara con Medicina Medieval</a:t>
            </a:r>
            <a:endParaRPr b="1" i="0" sz="4000" u="none" cap="none" strike="noStrike">
              <a:solidFill>
                <a:srgbClr val="2E71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6"/>
          <p:cNvSpPr txBox="1"/>
          <p:nvPr/>
        </p:nvSpPr>
        <p:spPr>
          <a:xfrm>
            <a:off x="222601" y="527346"/>
            <a:ext cx="11969399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Pólítica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9464" y="1938528"/>
            <a:ext cx="6876288" cy="343814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86"/>
          <p:cNvSpPr/>
          <p:nvPr/>
        </p:nvSpPr>
        <p:spPr>
          <a:xfrm>
            <a:off x="356616" y="5755245"/>
            <a:ext cx="12152376" cy="498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Diferentes agentes deben coordinarse respecto a </a:t>
            </a:r>
            <a:r>
              <a:rPr b="1" i="0" lang="en-GB" sz="2200" u="none" cap="none" strike="noStrike">
                <a:solidFill>
                  <a:srgbClr val="E3167D"/>
                </a:solidFill>
                <a:latin typeface="Calibri"/>
                <a:ea typeface="Calibri"/>
                <a:cs typeface="Calibri"/>
                <a:sym typeface="Calibri"/>
              </a:rPr>
              <a:t>idea</a:t>
            </a: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GB" sz="22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programa (droga)</a:t>
            </a:r>
            <a:r>
              <a:rPr b="1" i="0" lang="en-GB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y/o la </a:t>
            </a:r>
            <a:r>
              <a:rPr b="1" i="0" lang="en-GB" sz="2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7"/>
          <p:cNvSpPr txBox="1"/>
          <p:nvPr/>
        </p:nvSpPr>
        <p:spPr>
          <a:xfrm>
            <a:off x="668465" y="304863"/>
            <a:ext cx="10579637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987" y="2367022"/>
            <a:ext cx="3895344" cy="1947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5670" y="2174678"/>
            <a:ext cx="3585149" cy="233236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88"/>
          <p:cNvSpPr txBox="1"/>
          <p:nvPr/>
        </p:nvSpPr>
        <p:spPr>
          <a:xfrm>
            <a:off x="668465" y="304863"/>
            <a:ext cx="10579637" cy="59340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r>
              <a:rPr b="0" i="0" lang="en-GB" sz="32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Nuevos experimentos 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Registrados 2013-2022 AEA</a:t>
            </a:r>
            <a:endParaRPr b="0" i="1" sz="32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0987" y="2367022"/>
            <a:ext cx="3895344" cy="194767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88"/>
          <p:cNvSpPr/>
          <p:nvPr/>
        </p:nvSpPr>
        <p:spPr>
          <a:xfrm>
            <a:off x="5568696" y="3180838"/>
            <a:ext cx="960120" cy="3200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4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89"/>
          <p:cNvSpPr txBox="1"/>
          <p:nvPr/>
        </p:nvSpPr>
        <p:spPr>
          <a:xfrm>
            <a:off x="603660" y="2138601"/>
            <a:ext cx="10680988" cy="88229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Solución</a:t>
            </a:r>
            <a:endParaRPr b="0" i="0" sz="5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0"/>
          <p:cNvSpPr txBox="1"/>
          <p:nvPr/>
        </p:nvSpPr>
        <p:spPr>
          <a:xfrm>
            <a:off x="603660" y="2138601"/>
            <a:ext cx="10680988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517F"/>
                </a:solidFill>
                <a:latin typeface="Calibri"/>
                <a:ea typeface="Calibri"/>
                <a:cs typeface="Calibri"/>
                <a:sym typeface="Calibri"/>
              </a:rPr>
              <a:t>Política Experimental</a:t>
            </a:r>
            <a:endParaRPr b="1" i="0" sz="4800" u="none" cap="none" strike="noStrike">
              <a:solidFill>
                <a:srgbClr val="0051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91"/>
          <p:cNvSpPr txBox="1"/>
          <p:nvPr/>
        </p:nvSpPr>
        <p:spPr>
          <a:xfrm>
            <a:off x="1381647" y="319616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Experimental Policy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91"/>
          <p:cNvSpPr/>
          <p:nvPr/>
        </p:nvSpPr>
        <p:spPr>
          <a:xfrm>
            <a:off x="222654" y="1418254"/>
            <a:ext cx="11969346" cy="53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sistemática evidencia costo efectividad via experimentos </a:t>
            </a:r>
            <a:r>
              <a:rPr b="1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controlados y</a:t>
            </a:r>
            <a:r>
              <a:rPr b="1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naturales</a:t>
            </a:r>
            <a:endParaRPr b="0" i="0" sz="2400" u="none" cap="none" strike="noStrike">
              <a:solidFill>
                <a:srgbClr val="2E71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91"/>
          <p:cNvSpPr txBox="1"/>
          <p:nvPr>
            <p:ph idx="12" type="sldNum"/>
          </p:nvPr>
        </p:nvSpPr>
        <p:spPr>
          <a:xfrm>
            <a:off x="5897999" y="6132127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s premios nobeles de Economía 2019 y su estrecho vínculo con la UC -  Pontificia Universidad Católica de Chile" id="418" name="Google Shape;418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2364" y="2812896"/>
            <a:ext cx="3040644" cy="23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64073" y="2812897"/>
            <a:ext cx="3043461" cy="231089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91"/>
          <p:cNvSpPr/>
          <p:nvPr/>
        </p:nvSpPr>
        <p:spPr>
          <a:xfrm>
            <a:off x="2643952" y="2228518"/>
            <a:ext cx="1853359" cy="5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2019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91"/>
          <p:cNvSpPr/>
          <p:nvPr/>
        </p:nvSpPr>
        <p:spPr>
          <a:xfrm>
            <a:off x="7476249" y="2228518"/>
            <a:ext cx="1853359" cy="540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Nobel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91"/>
          <p:cNvSpPr txBox="1"/>
          <p:nvPr/>
        </p:nvSpPr>
        <p:spPr>
          <a:xfrm>
            <a:off x="1704245" y="5167760"/>
            <a:ext cx="3732771" cy="964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115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2E71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Experimentos</a:t>
            </a:r>
            <a:endParaRPr b="1" i="0" sz="2800" u="none" cap="none" strike="noStrike">
              <a:solidFill>
                <a:srgbClr val="2E71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7115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2E711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Controlados</a:t>
            </a:r>
            <a:endParaRPr b="1" i="0" sz="2800" u="none" cap="none" strike="noStrike">
              <a:solidFill>
                <a:srgbClr val="2E711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91"/>
          <p:cNvSpPr txBox="1"/>
          <p:nvPr/>
        </p:nvSpPr>
        <p:spPr>
          <a:xfrm>
            <a:off x="6619417" y="5166735"/>
            <a:ext cx="3732771" cy="964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Helvetica Neue"/>
              <a:buNone/>
            </a:pPr>
            <a:r>
              <a:rPr b="1" i="0" lang="en-GB" sz="2800" u="none" cap="none" strike="noStrike">
                <a:solidFill>
                  <a:srgbClr val="7030A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Experimentos Naturales</a:t>
            </a:r>
            <a:endParaRPr b="1" i="0" sz="2800" u="none" cap="none" strike="noStrike">
              <a:solidFill>
                <a:srgbClr val="7030A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2"/>
          <p:cNvSpPr txBox="1"/>
          <p:nvPr/>
        </p:nvSpPr>
        <p:spPr>
          <a:xfrm>
            <a:off x="1381647" y="319616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Experimental Policy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92"/>
          <p:cNvSpPr txBox="1"/>
          <p:nvPr>
            <p:ph idx="12" type="sldNum"/>
          </p:nvPr>
        </p:nvSpPr>
        <p:spPr>
          <a:xfrm>
            <a:off x="5897999" y="6132127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92"/>
          <p:cNvSpPr/>
          <p:nvPr/>
        </p:nvSpPr>
        <p:spPr>
          <a:xfrm>
            <a:off x="578854" y="1793863"/>
            <a:ext cx="11969346" cy="7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lo logramos?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3"/>
          <p:cNvSpPr txBox="1"/>
          <p:nvPr/>
        </p:nvSpPr>
        <p:spPr>
          <a:xfrm>
            <a:off x="1381647" y="319616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Experimental Policy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93"/>
          <p:cNvSpPr txBox="1"/>
          <p:nvPr>
            <p:ph idx="12" type="sldNum"/>
          </p:nvPr>
        </p:nvSpPr>
        <p:spPr>
          <a:xfrm>
            <a:off x="5897999" y="6132127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93"/>
          <p:cNvSpPr/>
          <p:nvPr/>
        </p:nvSpPr>
        <p:spPr>
          <a:xfrm>
            <a:off x="623455" y="1373372"/>
            <a:ext cx="11969346" cy="757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lo logramos?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93"/>
          <p:cNvSpPr/>
          <p:nvPr/>
        </p:nvSpPr>
        <p:spPr>
          <a:xfrm>
            <a:off x="1075942" y="2323119"/>
            <a:ext cx="11969346" cy="2086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970F53"/>
                </a:solidFill>
                <a:latin typeface="Calibri"/>
                <a:ea typeface="Calibri"/>
                <a:cs typeface="Calibri"/>
                <a:sym typeface="Calibri"/>
              </a:rPr>
              <a:t>Investigadores internos en el gobierno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970F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4"/>
          <p:cNvSpPr txBox="1"/>
          <p:nvPr/>
        </p:nvSpPr>
        <p:spPr>
          <a:xfrm>
            <a:off x="603660" y="2138601"/>
            <a:ext cx="10680988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517F"/>
                </a:solidFill>
                <a:latin typeface="Calibri"/>
                <a:ea typeface="Calibri"/>
                <a:cs typeface="Calibri"/>
                <a:sym typeface="Calibri"/>
              </a:rPr>
              <a:t>Ventaja de investigadores internos</a:t>
            </a:r>
            <a:endParaRPr b="1" i="0" sz="4800" u="none" cap="none" strike="noStrike">
              <a:solidFill>
                <a:srgbClr val="0051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95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95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95"/>
          <p:cNvSpPr/>
          <p:nvPr/>
        </p:nvSpPr>
        <p:spPr>
          <a:xfrm>
            <a:off x="0" y="916257"/>
            <a:ext cx="12051792" cy="112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5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465" y="1504402"/>
            <a:ext cx="6264610" cy="4735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5"/>
          <p:cNvSpPr txBox="1"/>
          <p:nvPr/>
        </p:nvSpPr>
        <p:spPr>
          <a:xfrm>
            <a:off x="7500814" y="2775622"/>
            <a:ext cx="344969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Sanguijuelas</a:t>
            </a:r>
            <a:endParaRPr/>
          </a:p>
        </p:txBody>
      </p:sp>
      <p:sp>
        <p:nvSpPr>
          <p:cNvPr id="132" name="Google Shape;132;p55"/>
          <p:cNvSpPr txBox="1"/>
          <p:nvPr/>
        </p:nvSpPr>
        <p:spPr>
          <a:xfrm>
            <a:off x="173736" y="311532"/>
            <a:ext cx="1181404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2013: Esther Duflo </a:t>
            </a:r>
            <a:r>
              <a:rPr b="1" i="0" lang="en-GB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compara con Medicina Medieval</a:t>
            </a:r>
            <a:endParaRPr b="1" i="0" sz="4000" u="none" cap="none" strike="noStrike">
              <a:solidFill>
                <a:srgbClr val="2E71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96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96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96"/>
          <p:cNvSpPr/>
          <p:nvPr/>
        </p:nvSpPr>
        <p:spPr>
          <a:xfrm>
            <a:off x="0" y="916257"/>
            <a:ext cx="12051792" cy="1643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similar.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7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97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97"/>
          <p:cNvSpPr/>
          <p:nvPr/>
        </p:nvSpPr>
        <p:spPr>
          <a:xfrm>
            <a:off x="0" y="916257"/>
            <a:ext cx="12051792" cy="2160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similar.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Incentivos similares.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8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98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98"/>
          <p:cNvSpPr/>
          <p:nvPr/>
        </p:nvSpPr>
        <p:spPr>
          <a:xfrm>
            <a:off x="0" y="916257"/>
            <a:ext cx="12051792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similar.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Incentivos similares.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acceso a datos administrativos.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99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99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99"/>
          <p:cNvSpPr/>
          <p:nvPr/>
        </p:nvSpPr>
        <p:spPr>
          <a:xfrm>
            <a:off x="0" y="916257"/>
            <a:ext cx="12051792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similar.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Incentivos similares.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acceso a datos administrativos.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99"/>
          <p:cNvSpPr/>
          <p:nvPr/>
        </p:nvSpPr>
        <p:spPr>
          <a:xfrm>
            <a:off x="768370" y="4295841"/>
            <a:ext cx="859536" cy="4258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4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99"/>
          <p:cNvSpPr/>
          <p:nvPr/>
        </p:nvSpPr>
        <p:spPr>
          <a:xfrm>
            <a:off x="1517904" y="4129137"/>
            <a:ext cx="3767328" cy="609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 coordinación.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00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00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00"/>
          <p:cNvSpPr/>
          <p:nvPr/>
        </p:nvSpPr>
        <p:spPr>
          <a:xfrm>
            <a:off x="0" y="916257"/>
            <a:ext cx="12051792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similar.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Incentivos similares.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acceso a datos administrativos.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00"/>
          <p:cNvSpPr/>
          <p:nvPr/>
        </p:nvSpPr>
        <p:spPr>
          <a:xfrm>
            <a:off x="768370" y="4295841"/>
            <a:ext cx="859536" cy="4258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4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00"/>
          <p:cNvSpPr/>
          <p:nvPr/>
        </p:nvSpPr>
        <p:spPr>
          <a:xfrm>
            <a:off x="1517904" y="4129137"/>
            <a:ext cx="3767328" cy="609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 coordinación.</a:t>
            </a:r>
            <a:endParaRPr/>
          </a:p>
        </p:txBody>
      </p:sp>
      <p:pic>
        <p:nvPicPr>
          <p:cNvPr id="491" name="Google Shape;491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130" y="3967796"/>
            <a:ext cx="2163838" cy="1081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2" name="Google Shape;492;p100"/>
          <p:cNvCxnSpPr/>
          <p:nvPr/>
        </p:nvCxnSpPr>
        <p:spPr>
          <a:xfrm>
            <a:off x="7991856" y="4508755"/>
            <a:ext cx="542544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93" name="Google Shape;493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88" y="3969206"/>
            <a:ext cx="2212848" cy="108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01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Ventajas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01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01"/>
          <p:cNvSpPr/>
          <p:nvPr/>
        </p:nvSpPr>
        <p:spPr>
          <a:xfrm>
            <a:off x="0" y="916257"/>
            <a:ext cx="12051792" cy="2677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confianza de funcionarios públicos.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Lenguaje similar.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Incentivos similares.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Mayor acceso a datos administrativos.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01"/>
          <p:cNvSpPr/>
          <p:nvPr/>
        </p:nvSpPr>
        <p:spPr>
          <a:xfrm>
            <a:off x="768370" y="4295841"/>
            <a:ext cx="859536" cy="4258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4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01"/>
          <p:cNvSpPr/>
          <p:nvPr/>
        </p:nvSpPr>
        <p:spPr>
          <a:xfrm>
            <a:off x="1517904" y="4129137"/>
            <a:ext cx="3767328" cy="609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 coordinación.</a:t>
            </a:r>
            <a:endParaRPr/>
          </a:p>
        </p:txBody>
      </p:sp>
      <p:pic>
        <p:nvPicPr>
          <p:cNvPr id="503" name="Google Shape;503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1130" y="3967796"/>
            <a:ext cx="2163838" cy="1081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4" name="Google Shape;504;p101"/>
          <p:cNvCxnSpPr/>
          <p:nvPr/>
        </p:nvCxnSpPr>
        <p:spPr>
          <a:xfrm>
            <a:off x="7991856" y="4508755"/>
            <a:ext cx="542544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05" name="Google Shape;505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88" y="3969206"/>
            <a:ext cx="2212848" cy="1081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01"/>
          <p:cNvSpPr/>
          <p:nvPr/>
        </p:nvSpPr>
        <p:spPr>
          <a:xfrm>
            <a:off x="768370" y="5671048"/>
            <a:ext cx="859536" cy="4258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4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01"/>
          <p:cNvSpPr/>
          <p:nvPr/>
        </p:nvSpPr>
        <p:spPr>
          <a:xfrm>
            <a:off x="1319321" y="5579284"/>
            <a:ext cx="9274787" cy="609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Más Experimentos de política más grandes y mejores. 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02"/>
          <p:cNvSpPr txBox="1"/>
          <p:nvPr/>
        </p:nvSpPr>
        <p:spPr>
          <a:xfrm>
            <a:off x="603660" y="2138601"/>
            <a:ext cx="10680988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517F"/>
                </a:solidFill>
                <a:latin typeface="Calibri"/>
                <a:ea typeface="Calibri"/>
                <a:cs typeface="Calibri"/>
                <a:sym typeface="Calibri"/>
              </a:rPr>
              <a:t>Desventaja de Investigadores internos</a:t>
            </a:r>
            <a:endParaRPr b="1" i="0" sz="4800" u="none" cap="none" strike="noStrike">
              <a:solidFill>
                <a:srgbClr val="0051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3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Desventaja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04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Desventaja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04"/>
          <p:cNvSpPr/>
          <p:nvPr/>
        </p:nvSpPr>
        <p:spPr>
          <a:xfrm>
            <a:off x="0" y="916257"/>
            <a:ext cx="12051792" cy="112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Potentially less objectivity and legitimacy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5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Desventaja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5"/>
          <p:cNvSpPr/>
          <p:nvPr/>
        </p:nvSpPr>
        <p:spPr>
          <a:xfrm>
            <a:off x="0" y="916257"/>
            <a:ext cx="12051792" cy="1643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Potentially less objectivity and legitimacy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necessarily the highest technical standard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6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8" name="Google Shape;13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5841" y="1467968"/>
            <a:ext cx="5189047" cy="3922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6"/>
          <p:cNvSpPr txBox="1"/>
          <p:nvPr/>
        </p:nvSpPr>
        <p:spPr>
          <a:xfrm>
            <a:off x="530038" y="5601063"/>
            <a:ext cx="1102797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 </a:t>
            </a:r>
            <a:r>
              <a:rPr b="0" i="0" lang="en-GB" sz="4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b="0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informadas por evidencia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6"/>
          <p:cNvSpPr txBox="1"/>
          <p:nvPr/>
        </p:nvSpPr>
        <p:spPr>
          <a:xfrm>
            <a:off x="7500814" y="2775622"/>
            <a:ext cx="3449698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Sanguijuelas</a:t>
            </a:r>
            <a:endParaRPr/>
          </a:p>
        </p:txBody>
      </p:sp>
      <p:sp>
        <p:nvSpPr>
          <p:cNvPr id="141" name="Google Shape;141;p56"/>
          <p:cNvSpPr txBox="1"/>
          <p:nvPr/>
        </p:nvSpPr>
        <p:spPr>
          <a:xfrm>
            <a:off x="173736" y="311532"/>
            <a:ext cx="1181404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2013: Esther Duflo </a:t>
            </a:r>
            <a:r>
              <a:rPr b="1" i="0" lang="en-GB" sz="4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compares with Medieval Medicine</a:t>
            </a:r>
            <a:r>
              <a:rPr b="1" i="0" lang="en-GB" sz="40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06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Desventaja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06"/>
          <p:cNvSpPr/>
          <p:nvPr/>
        </p:nvSpPr>
        <p:spPr>
          <a:xfrm>
            <a:off x="0" y="916257"/>
            <a:ext cx="12051792" cy="2160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Potentially less objectivity and legitimacy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necessarily the highest technical standard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Access to International Publication of Evidence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7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Desventaja de investigadores internos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07"/>
          <p:cNvSpPr/>
          <p:nvPr/>
        </p:nvSpPr>
        <p:spPr>
          <a:xfrm>
            <a:off x="0" y="916257"/>
            <a:ext cx="12051792" cy="2160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Potentially less objectivity and legitimacy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necessarily the highest technical standard </a:t>
            </a:r>
            <a:endParaRPr/>
          </a:p>
          <a:p>
            <a:pPr indent="-457200" lvl="1" marL="9144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-"/>
            </a:pPr>
            <a:r>
              <a:rPr b="0" i="0" lang="en-GB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Less Access to International Publication of Evidence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07"/>
          <p:cNvSpPr/>
          <p:nvPr/>
        </p:nvSpPr>
        <p:spPr>
          <a:xfrm>
            <a:off x="168007" y="4204077"/>
            <a:ext cx="859536" cy="42583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44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07"/>
          <p:cNvSpPr/>
          <p:nvPr/>
        </p:nvSpPr>
        <p:spPr>
          <a:xfrm>
            <a:off x="881835" y="4149246"/>
            <a:ext cx="11794835" cy="53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Deseable un modelo con colaboración de investigadores </a:t>
            </a:r>
            <a:r>
              <a:rPr b="1" i="0" lang="en-GB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internos y </a:t>
            </a:r>
            <a:r>
              <a:rPr b="1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externos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08"/>
          <p:cNvSpPr txBox="1"/>
          <p:nvPr/>
        </p:nvSpPr>
        <p:spPr>
          <a:xfrm>
            <a:off x="216310" y="1824877"/>
            <a:ext cx="11729884" cy="2544286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Dirección de Presupuesto en Chile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8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8"/>
          <p:cNvSpPr/>
          <p:nvPr/>
        </p:nvSpPr>
        <p:spPr>
          <a:xfrm>
            <a:off x="0" y="1148376"/>
            <a:ext cx="5917427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Dos estrategias</a:t>
            </a:r>
            <a:endParaRPr b="1" i="0" sz="4000" u="none" cap="none" strike="noStrike">
              <a:solidFill>
                <a:srgbClr val="2E71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8"/>
          <p:cNvSpPr/>
          <p:nvPr/>
        </p:nvSpPr>
        <p:spPr>
          <a:xfrm>
            <a:off x="0" y="2039418"/>
            <a:ext cx="11466428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AutoNum type="arabicPeriod"/>
            </a:pP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Evaluaciones experimentales internas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  Fondo de Evaluación de Impacto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09"/>
          <p:cNvSpPr txBox="1"/>
          <p:nvPr/>
        </p:nvSpPr>
        <p:spPr>
          <a:xfrm>
            <a:off x="603660" y="2449497"/>
            <a:ext cx="10680988" cy="78996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Internal Experimental Evaluations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10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10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10"/>
          <p:cNvSpPr/>
          <p:nvPr/>
        </p:nvSpPr>
        <p:spPr>
          <a:xfrm>
            <a:off x="-2" y="1337454"/>
            <a:ext cx="8141111" cy="142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Investigadores internos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1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11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111"/>
          <p:cNvSpPr/>
          <p:nvPr/>
        </p:nvSpPr>
        <p:spPr>
          <a:xfrm>
            <a:off x="-2" y="1337454"/>
            <a:ext cx="8141111" cy="186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Investigadores internos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 de Evaluabilidad</a:t>
            </a:r>
            <a:endParaRPr/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2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2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12"/>
          <p:cNvSpPr/>
          <p:nvPr/>
        </p:nvSpPr>
        <p:spPr>
          <a:xfrm>
            <a:off x="-2" y="1337454"/>
            <a:ext cx="8141111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Investigadores internos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 de Evaluabilidad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/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13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13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13"/>
          <p:cNvSpPr/>
          <p:nvPr/>
        </p:nvSpPr>
        <p:spPr>
          <a:xfrm>
            <a:off x="-2" y="1337454"/>
            <a:ext cx="8141111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Investigadores internos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 de Evaluabilidad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con investigadores externos</a:t>
            </a:r>
            <a:endParaRPr/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14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14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14"/>
          <p:cNvSpPr/>
          <p:nvPr/>
        </p:nvSpPr>
        <p:spPr>
          <a:xfrm>
            <a:off x="-2" y="1337454"/>
            <a:ext cx="8141111" cy="319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Investigadores internos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 de Evaluabilidad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con investigadores externos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Diseño, implementación, publicación</a:t>
            </a:r>
            <a:endParaRPr/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 txBox="1"/>
          <p:nvPr/>
        </p:nvSpPr>
        <p:spPr>
          <a:xfrm>
            <a:off x="1784151" y="2305919"/>
            <a:ext cx="8623698" cy="1405513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¿Por qué?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GB" sz="4400" u="none" cap="none" strike="noStrike">
                <a:solidFill>
                  <a:srgbClr val="970F53"/>
                </a:solidFill>
                <a:latin typeface="Calibri"/>
                <a:ea typeface="Calibri"/>
                <a:cs typeface="Calibri"/>
                <a:sym typeface="Calibri"/>
              </a:rPr>
              <a:t>¿Cuál es el problema/dificultad?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5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15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15"/>
          <p:cNvSpPr/>
          <p:nvPr/>
        </p:nvSpPr>
        <p:spPr>
          <a:xfrm>
            <a:off x="-2" y="1337454"/>
            <a:ext cx="8141111" cy="319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Investigadores internos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Proceso de Evaluabilidad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Matching con investigadores externos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Diseño, implementación, publicación</a:t>
            </a:r>
            <a:endParaRPr/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15"/>
          <p:cNvSpPr/>
          <p:nvPr/>
        </p:nvSpPr>
        <p:spPr>
          <a:xfrm>
            <a:off x="-1" y="3663320"/>
            <a:ext cx="5966692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Académicos Externos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Diseño 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Implementación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Publicación</a:t>
            </a:r>
            <a:endParaRPr/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16"/>
          <p:cNvSpPr txBox="1"/>
          <p:nvPr/>
        </p:nvSpPr>
        <p:spPr>
          <a:xfrm>
            <a:off x="747000" y="2391304"/>
            <a:ext cx="106980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17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7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117"/>
          <p:cNvSpPr/>
          <p:nvPr/>
        </p:nvSpPr>
        <p:spPr>
          <a:xfrm>
            <a:off x="249380" y="1586836"/>
            <a:ext cx="10890568" cy="53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controlados son deseables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8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18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118"/>
          <p:cNvSpPr/>
          <p:nvPr/>
        </p:nvSpPr>
        <p:spPr>
          <a:xfrm>
            <a:off x="249380" y="1586836"/>
            <a:ext cx="10890568" cy="978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controlados son deseables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son baratos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19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19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19"/>
          <p:cNvSpPr/>
          <p:nvPr/>
        </p:nvSpPr>
        <p:spPr>
          <a:xfrm>
            <a:off x="249380" y="1586836"/>
            <a:ext cx="10890568" cy="1421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controlados son deseables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son baratos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 la aleatorización es posible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20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20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120"/>
          <p:cNvSpPr/>
          <p:nvPr/>
        </p:nvSpPr>
        <p:spPr>
          <a:xfrm>
            <a:off x="249380" y="1586836"/>
            <a:ext cx="10890568" cy="1865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controlados son deseables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son baratos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 la aleatorización es posible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 la aleatorización típicamente es ética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21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Incubación de Experimentos Controlados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21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8" name="Google Shape;648;p121"/>
          <p:cNvSpPr/>
          <p:nvPr/>
        </p:nvSpPr>
        <p:spPr>
          <a:xfrm>
            <a:off x="249380" y="1586836"/>
            <a:ext cx="10890568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controlados son deseables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Porqué los experimentos son baratos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 la aleatorización es posible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 la aleatorización típicamente es ética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Porqué un experimento es la mejor forma para escalar tu programa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9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4" name="Google Shape;654;p19"/>
          <p:cNvGraphicFramePr/>
          <p:nvPr/>
        </p:nvGraphicFramePr>
        <p:xfrm>
          <a:off x="599090" y="1182414"/>
          <a:ext cx="10698058" cy="512963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655" name="Google Shape;655;p19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Evaluación de Impacto en DIPRES en el tiempo</a:t>
            </a:r>
            <a:endParaRPr b="1" i="0" sz="4000" u="none" cap="none" strike="noStrike">
              <a:solidFill>
                <a:srgbClr val="103C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1" name="Google Shape;661;p20"/>
          <p:cNvSpPr txBox="1"/>
          <p:nvPr/>
        </p:nvSpPr>
        <p:spPr>
          <a:xfrm>
            <a:off x="384175" y="205462"/>
            <a:ext cx="11082253" cy="54373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Académicos externos Política Experimental en DIPRES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0"/>
          <p:cNvSpPr/>
          <p:nvPr/>
        </p:nvSpPr>
        <p:spPr>
          <a:xfrm>
            <a:off x="0" y="1476847"/>
            <a:ext cx="5838288" cy="5381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Claudia Martinez (PUC)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Michela Tincani (UCL)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Joseph Doyle (MIT)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Andrés Hojman (PUC)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David Mackenzie (World Bank)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Lelys Dinarte (World Bank)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Michael Leatherbee (PUC)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Pablo Celhay (PUC)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Christopher Neilson (Princeton)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Esteban Puentes (U. Chile)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Edgar Kausel (PUC)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905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3" name="Google Shape;663;p20"/>
          <p:cNvSpPr txBox="1"/>
          <p:nvPr/>
        </p:nvSpPr>
        <p:spPr>
          <a:xfrm>
            <a:off x="5501144" y="1527048"/>
            <a:ext cx="6448171" cy="4051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Paul Gertler (Berkeley)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Sebastián Gallegos (IADB)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Lucie Gadenne (Warwick)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Eliana Carranza (World Bank &amp; Harvard)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Jaime Ruiz-Tagle (U. Chile)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Jere Behrman (upen)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Petra Todd (upen)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David Bravo (PUC)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/>
              <a:buChar char="o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Cristobal Weinborn (Paz Ciudadana)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1f53f333954_0_1"/>
          <p:cNvSpPr txBox="1"/>
          <p:nvPr/>
        </p:nvSpPr>
        <p:spPr>
          <a:xfrm>
            <a:off x="747000" y="2391304"/>
            <a:ext cx="106980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Algunos ejemplos de Experimentos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8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3" y="233822"/>
            <a:ext cx="9015412" cy="646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22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Experimental Policy Initiative at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122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122"/>
          <p:cNvSpPr/>
          <p:nvPr/>
        </p:nvSpPr>
        <p:spPr>
          <a:xfrm>
            <a:off x="-166256" y="1254327"/>
            <a:ext cx="7158183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Abogado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Lawyers for children in Foster care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Budget: $24.5 million.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regions. 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R&amp;R in American Economic Review. 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3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Experimental Policy Initiative at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123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23"/>
          <p:cNvSpPr/>
          <p:nvPr/>
        </p:nvSpPr>
        <p:spPr>
          <a:xfrm>
            <a:off x="-166256" y="1254327"/>
            <a:ext cx="7158183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Abogado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Lawyers for children in Foster care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Budget: $24.5 million.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regions. 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R&amp;R in American Economic Review. </a:t>
            </a:r>
            <a:endParaRPr/>
          </a:p>
        </p:txBody>
      </p:sp>
      <p:sp>
        <p:nvSpPr>
          <p:cNvPr id="684" name="Google Shape;684;p123"/>
          <p:cNvSpPr/>
          <p:nvPr/>
        </p:nvSpPr>
        <p:spPr>
          <a:xfrm>
            <a:off x="5800436" y="1251356"/>
            <a:ext cx="7158183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 y Expande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$42.6 thousand grant to entrepreneurs.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Budget: $7.9 million.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Chile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Randomization in the bubble. 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24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Experimental Policy Initiative at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24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124"/>
          <p:cNvSpPr/>
          <p:nvPr/>
        </p:nvSpPr>
        <p:spPr>
          <a:xfrm>
            <a:off x="-166256" y="1254327"/>
            <a:ext cx="7158183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Abogado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Lawyers for children in Foster care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Budget: $24.5 million.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regions. 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R&amp;R in American Economic Review. </a:t>
            </a:r>
            <a:endParaRPr/>
          </a:p>
        </p:txBody>
      </p:sp>
      <p:sp>
        <p:nvSpPr>
          <p:cNvPr id="692" name="Google Shape;692;p124"/>
          <p:cNvSpPr/>
          <p:nvPr/>
        </p:nvSpPr>
        <p:spPr>
          <a:xfrm>
            <a:off x="-166256" y="3663320"/>
            <a:ext cx="5966692" cy="319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Efficient Spending for Public Procurement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Incentives for Public buyers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Budget: aprox. $0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NBER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Pilot saved $4.5 million in 5 months.</a:t>
            </a:r>
            <a:endParaRPr/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124"/>
          <p:cNvSpPr/>
          <p:nvPr/>
        </p:nvSpPr>
        <p:spPr>
          <a:xfrm>
            <a:off x="5800436" y="1251356"/>
            <a:ext cx="7158183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 y Expande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$42.6 thousand grant to entrepreneurs.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Intervention Budget: $7.9 million.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Chile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Randomization in the bubble. 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5"/>
          <p:cNvSpPr txBox="1"/>
          <p:nvPr/>
        </p:nvSpPr>
        <p:spPr>
          <a:xfrm>
            <a:off x="768370" y="221317"/>
            <a:ext cx="10698058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Iniciativa de Política Experimental en DIPRES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125"/>
          <p:cNvSpPr txBox="1"/>
          <p:nvPr>
            <p:ph idx="12" type="sldNum"/>
          </p:nvPr>
        </p:nvSpPr>
        <p:spPr>
          <a:xfrm>
            <a:off x="11466428" y="6494780"/>
            <a:ext cx="384195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25"/>
          <p:cNvSpPr/>
          <p:nvPr/>
        </p:nvSpPr>
        <p:spPr>
          <a:xfrm>
            <a:off x="1973982" y="6518477"/>
            <a:ext cx="7158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 Abogado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Abogados para niños en residencia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intervención: $24.5 millones.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regiones. 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R&amp;R in American Economic Review. </a:t>
            </a:r>
            <a:endParaRPr/>
          </a:p>
        </p:txBody>
      </p:sp>
      <p:sp>
        <p:nvSpPr>
          <p:cNvPr id="701" name="Google Shape;701;p125"/>
          <p:cNvSpPr/>
          <p:nvPr/>
        </p:nvSpPr>
        <p:spPr>
          <a:xfrm>
            <a:off x="-166256" y="3663320"/>
            <a:ext cx="5966692" cy="319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Gasto Eficiente en compras públicas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Incentivos para compradores públicos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intervención: aprox. $0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NBER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Ahorro de $4.5 millones en 5 meses.</a:t>
            </a:r>
            <a:endParaRPr/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25"/>
          <p:cNvSpPr/>
          <p:nvPr/>
        </p:nvSpPr>
        <p:spPr>
          <a:xfrm>
            <a:off x="5800436" y="3663320"/>
            <a:ext cx="6391564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Habitabilidad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Mejora en viviendas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Presupueto intervención: $16.2 millones.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Chile</a:t>
            </a:r>
            <a:endParaRPr/>
          </a:p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8950" lvl="1" marL="120015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Helvetica Neue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125"/>
          <p:cNvSpPr/>
          <p:nvPr/>
        </p:nvSpPr>
        <p:spPr>
          <a:xfrm>
            <a:off x="5800436" y="1251356"/>
            <a:ext cx="7158183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Consolida y Expande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2E7115"/>
                </a:solidFill>
                <a:latin typeface="Calibri"/>
                <a:ea typeface="Calibri"/>
                <a:cs typeface="Calibri"/>
                <a:sym typeface="Calibri"/>
              </a:rPr>
              <a:t>$42.6 mil por emprendedor.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Presupuesto intervención: $7.9 millones.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 Chile</a:t>
            </a:r>
            <a:endParaRPr/>
          </a:p>
          <a:p>
            <a:pPr indent="-571500" lvl="0" marL="102870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Aleatorización en la burbuja. 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26"/>
          <p:cNvSpPr txBox="1"/>
          <p:nvPr/>
        </p:nvSpPr>
        <p:spPr>
          <a:xfrm>
            <a:off x="98323" y="1943248"/>
            <a:ext cx="11965857" cy="171329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GB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Esfuersos de la Universidad de Chicago en Política Experimental en Latinoamérica</a:t>
            </a:r>
            <a:endParaRPr b="0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27"/>
          <p:cNvSpPr txBox="1"/>
          <p:nvPr/>
        </p:nvSpPr>
        <p:spPr>
          <a:xfrm>
            <a:off x="378691" y="314998"/>
            <a:ext cx="11218742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Política Experimental en Latinomárica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28"/>
          <p:cNvSpPr txBox="1"/>
          <p:nvPr/>
        </p:nvSpPr>
        <p:spPr>
          <a:xfrm>
            <a:off x="378691" y="314998"/>
            <a:ext cx="11218742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Política Experimental en Latinomárica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boratorio de Innovación de Políticas Públicas - MEFLab - Campañas -  Ministerio de Economía y Finanzas - Plataforma del Estado Peruano" id="722" name="Google Shape;722;p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71" y="1197320"/>
            <a:ext cx="5065052" cy="2835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F lanza el MEFLab para impulsar propuestas innovadoras que evalúen la  calidad del gasto público - Noticias - Ministerio de Economía y Finanzas -  Plataforma del Estado Peruano" id="723" name="Google Shape;723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4319" y="4347522"/>
            <a:ext cx="3552453" cy="203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29"/>
          <p:cNvSpPr txBox="1"/>
          <p:nvPr/>
        </p:nvSpPr>
        <p:spPr>
          <a:xfrm>
            <a:off x="378691" y="314998"/>
            <a:ext cx="11218742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Política Experimental en Latinomárica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aboratorio de Innovación de Políticas Públicas - MEFLab - Campañas -  Ministerio de Economía y Finanzas - Plataforma del Estado Peruano" id="730" name="Google Shape;730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71" y="1197320"/>
            <a:ext cx="5065052" cy="2835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UF 13 - Fortaleza the city of sun" id="731" name="Google Shape;731;p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2646" y="1488926"/>
            <a:ext cx="2443674" cy="25436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feitura de Fortaleza lança primeiro laboratório do Sul Global com a  Universidade de Chicago" id="732" name="Google Shape;732;p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11286" y="4309596"/>
            <a:ext cx="3166395" cy="2107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F lanza el MEFLab para impulsar propuestas innovadoras que evalúen la  calidad del gasto público - Noticias - Ministerio de Economía y Finanzas -  Plataforma del Estado Peruano" id="733" name="Google Shape;733;p1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4319" y="4347522"/>
            <a:ext cx="3552453" cy="2032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30"/>
          <p:cNvSpPr txBox="1"/>
          <p:nvPr/>
        </p:nvSpPr>
        <p:spPr>
          <a:xfrm>
            <a:off x="755506" y="2331264"/>
            <a:ext cx="10680988" cy="2821285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103C67"/>
                </a:solidFill>
                <a:latin typeface="Calibri"/>
                <a:ea typeface="Calibri"/>
                <a:cs typeface="Calibri"/>
                <a:sym typeface="Calibri"/>
              </a:rPr>
              <a:t>Política Experimental para Ecuador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Ryan Cooper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Innovation Lab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Chicago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GB" sz="20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ryancooperb@uchicago.edu</a:t>
            </a:r>
            <a:r>
              <a:rPr b="0" i="0" lang="en-GB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9"/>
          <p:cNvSpPr txBox="1"/>
          <p:nvPr>
            <p:ph idx="12" type="sldNum"/>
          </p:nvPr>
        </p:nvSpPr>
        <p:spPr>
          <a:xfrm>
            <a:off x="5906877" y="6540500"/>
            <a:ext cx="371898" cy="287258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9" name="Google Shape;15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3063" y="233822"/>
            <a:ext cx="9015412" cy="646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7810" y="233822"/>
            <a:ext cx="9010665" cy="647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2020-07-27T18:49:19Z</dcterms:created>
  <dc:creator>Gonzalo Valenzuela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0x010100085D1A61D29A6E4BA4FA0FA4E84C8CD8</vt:lpwstr>
  </property>
</Properties>
</file>