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8" r:id="rId4"/>
  </p:sldMasterIdLst>
  <p:notesMasterIdLst>
    <p:notesMasterId r:id="rId35"/>
  </p:notesMasterIdLst>
  <p:sldIdLst>
    <p:sldId id="3775" r:id="rId5"/>
    <p:sldId id="3784" r:id="rId6"/>
    <p:sldId id="3773" r:id="rId7"/>
    <p:sldId id="3747" r:id="rId8"/>
    <p:sldId id="3746" r:id="rId9"/>
    <p:sldId id="3782" r:id="rId10"/>
    <p:sldId id="3772" r:id="rId11"/>
    <p:sldId id="3750" r:id="rId12"/>
    <p:sldId id="3781" r:id="rId13"/>
    <p:sldId id="3754" r:id="rId14"/>
    <p:sldId id="3769" r:id="rId15"/>
    <p:sldId id="3755" r:id="rId16"/>
    <p:sldId id="3753" r:id="rId17"/>
    <p:sldId id="3748" r:id="rId18"/>
    <p:sldId id="3779" r:id="rId19"/>
    <p:sldId id="3778" r:id="rId20"/>
    <p:sldId id="3765" r:id="rId21"/>
    <p:sldId id="3751" r:id="rId22"/>
    <p:sldId id="3760" r:id="rId23"/>
    <p:sldId id="3758" r:id="rId24"/>
    <p:sldId id="3759" r:id="rId25"/>
    <p:sldId id="3786" r:id="rId26"/>
    <p:sldId id="3785" r:id="rId27"/>
    <p:sldId id="3780" r:id="rId28"/>
    <p:sldId id="3752" r:id="rId29"/>
    <p:sldId id="3761" r:id="rId30"/>
    <p:sldId id="3762" r:id="rId31"/>
    <p:sldId id="3763" r:id="rId32"/>
    <p:sldId id="3783" r:id="rId33"/>
    <p:sldId id="3744" r:id="rId34"/>
  </p:sldIdLst>
  <p:sldSz cx="12192000" cy="6858000"/>
  <p:notesSz cx="6669088" cy="9753600"/>
  <p:embeddedFontLst>
    <p:embeddedFont>
      <p:font typeface="Segoe UI" panose="020B0502040204020203" pitchFamily="34" charset="0"/>
      <p:regular r:id="rId36"/>
      <p:bold r:id="rId37"/>
      <p:italic r:id="rId38"/>
      <p:boldItalic r:id="rId39"/>
    </p:embeddedFont>
    <p:embeddedFont>
      <p:font typeface="Segoe UI Black" panose="020B0A02040204020203" pitchFamily="34" charset="0"/>
      <p:bold r:id="rId40"/>
      <p:boldItalic r:id="rId41"/>
    </p:embeddedFont>
    <p:embeddedFont>
      <p:font typeface="Segoe UI Light" panose="020B0502040204020203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C42333-6170-2456-2953-F5BDCD646990}" name="Fabio Pittaluga" initials="FP" userId="S::fpittaluga@worldbank.org::53b0dc51-e44c-4d0f-908d-ac456b3000cf" providerId="AD"/>
  <p188:author id="{AD111E37-61DD-C9A2-A893-DF7E836B08FB}" name="Ketevan Nozadze" initials="KN" userId="S::knozadze@worldbank.org::95fe7e69-d712-461a-9e67-ac68bee3dd80" providerId="AD"/>
  <p188:author id="{A514B55B-6B9C-FE5A-3ECB-E40794917D7A}" name="Dugan Ian Fraser" initials="DF" userId="S::dfraser1@worldbank.org::a8b3d0c2-da67-4cfb-a957-83c62cadbd11" providerId="AD"/>
  <p188:author id="{24A45A77-D40F-CFB6-61EE-A7FBF978569A}" name="Anahit Anna Aghumian" initials="AAA" userId="S::aaghumian@worldbank.org::d091b581-279c-4859-899a-ba8620ddb899" providerId="AD"/>
  <p188:author id="{FAE8C890-0EB5-8F07-EB12-3FA31DE25D72}" name="Jason Mayfield" initials="JM" userId="S::jmayfield@worldbank.org::01d2bb7d-7f76-4c25-b6d4-d228e728a84f" providerId="AD"/>
  <p188:author id="{A91E2C92-928C-0239-E1E6-B1547EAB6643}" name="Patrizia Cocca" initials="PC" userId="S::pcocca@worldbank.org::0710768a-3b27-4591-82e2-eb77b85e7682" providerId="AD"/>
  <p188:author id="{D1C3B6AC-A322-ABBD-D9F8-851DE2C02094}" name="Maria Fyodorova" initials="MF" userId="S::mfyodorova@worldbank.org::210a3755-d4c6-4423-b26a-13e4b5556ce8" providerId="AD"/>
  <p188:author id="{2779B2B2-1B11-DFA9-F721-F1429A131995}" name="Luca Padovani" initials="LP" userId="S::lpadovani@worldbank.org::f733327e-2fe0-425f-abd2-f393e1822030" providerId="AD"/>
  <p188:author id="{0F9CC1DA-A124-D2B7-C58F-70902FC68D38}" name="Jessica Marie Meckler" initials="JMM" userId="S::jmeckler@worldbank.org::27a08a39-6840-40a3-8017-f584b54e6c73" providerId="AD"/>
  <p188:author id="{AE6449F2-3953-AAE5-79F4-24256B718543}" name="Jozef Leonardus Vaessen" initials="JLV" userId="S::jvaessen@worldbank.org::bbebffec-65fc-42c2-95d1-4876696601fb" providerId="AD"/>
  <p188:author id="{86934AFA-8739-33C9-A859-C37151661243}" name="Shaha Zehra" initials="SZ" userId="S::szehra@worldbank.org::a50f6ea6-da62-4861-b620-1da3199bed20" providerId="AD"/>
  <p188:author id="{FE8BAEFF-F748-8B62-EB41-0415093B175E}" name="Heather Bryant" initials="HB" userId="S::heather.bryant_undp.org#ext#@worldbankgroup.onmicrosoft.com::f77a1166-362e-439c-bb5e-e3fb13cbdf9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na Branco" initials="MB" lastIdx="1" clrIdx="0">
    <p:extLst>
      <p:ext uri="{19B8F6BF-5375-455C-9EA6-DF929625EA0E}">
        <p15:presenceInfo xmlns:p15="http://schemas.microsoft.com/office/powerpoint/2012/main" userId="S::mbranco@worldbank.org::3ebc831f-6a66-4257-9b56-f28065cc3df0" providerId="AD"/>
      </p:ext>
    </p:extLst>
  </p:cmAuthor>
  <p:cmAuthor id="2" name="Jessica Marie Meckler" initials="JMM" lastIdx="40" clrIdx="1">
    <p:extLst>
      <p:ext uri="{19B8F6BF-5375-455C-9EA6-DF929625EA0E}">
        <p15:presenceInfo xmlns:p15="http://schemas.microsoft.com/office/powerpoint/2012/main" userId="S::jmeckler@worldbank.org::27a08a39-6840-40a3-8017-f584b54e6c73" providerId="AD"/>
      </p:ext>
    </p:extLst>
  </p:cmAuthor>
  <p:cmAuthor id="3" name="Fabio Pittaluga" initials="FP" lastIdx="47" clrIdx="2">
    <p:extLst>
      <p:ext uri="{19B8F6BF-5375-455C-9EA6-DF929625EA0E}">
        <p15:presenceInfo xmlns:p15="http://schemas.microsoft.com/office/powerpoint/2012/main" userId="S::fpittaluga@worldbank.org::53b0dc51-e44c-4d0f-908d-ac456b3000cf" providerId="AD"/>
      </p:ext>
    </p:extLst>
  </p:cmAuthor>
  <p:cmAuthor id="4" name="Luca Padovani" initials="LP" lastIdx="4" clrIdx="3">
    <p:extLst>
      <p:ext uri="{19B8F6BF-5375-455C-9EA6-DF929625EA0E}">
        <p15:presenceInfo xmlns:p15="http://schemas.microsoft.com/office/powerpoint/2012/main" userId="d3b8483f1a0196dc" providerId="Windows Live"/>
      </p:ext>
    </p:extLst>
  </p:cmAuthor>
  <p:cmAuthor id="5" name="Luca Padovani" initials="LP [2]" lastIdx="12" clrIdx="4">
    <p:extLst>
      <p:ext uri="{19B8F6BF-5375-455C-9EA6-DF929625EA0E}">
        <p15:presenceInfo xmlns:p15="http://schemas.microsoft.com/office/powerpoint/2012/main" userId="S::lpadovani@worldbank.org::f733327e-2fe0-425f-abd2-f393e18220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391"/>
    <a:srgbClr val="4959D4"/>
    <a:srgbClr val="A681FF"/>
    <a:srgbClr val="9BF8DB"/>
    <a:srgbClr val="53D3D0"/>
    <a:srgbClr val="EFF4FF"/>
    <a:srgbClr val="C6F0EF"/>
    <a:srgbClr val="EFF1FF"/>
    <a:srgbClr val="FFAA11"/>
    <a:srgbClr val="FFC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5EE2A9-161F-CF9B-0DF4-0A5F0D3BB1C2}" v="20" dt="2024-04-17T08:51:14.53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EC5_E00C824E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EC5_E00C824E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81914370078743E-2"/>
          <c:y val="2.578124841404722E-2"/>
          <c:w val="0.92687746062992127"/>
          <c:h val="0.918656008940944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CERP</c:v>
                </c:pt>
              </c:strCache>
            </c:strRef>
          </c:tx>
          <c:spPr>
            <a:solidFill>
              <a:schemeClr val="accent2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7.755672224080048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D5-4F82-AA38-F9785F4304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accent2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Sheet1!$B$2</c:f>
              <c:numCache>
                <c:formatCode>General</c:formatCode>
                <c:ptCount val="1"/>
                <c:pt idx="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D5-4F82-AA38-F9785F4304A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CLEAR AA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lt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Sheet1!$B$3</c:f>
              <c:numCache>
                <c:formatCode>General</c:formatCode>
                <c:ptCount val="1"/>
                <c:pt idx="0">
                  <c:v>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D5-4F82-AA38-F9785F4304A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CLEAR LAB</c:v>
                </c:pt>
              </c:strCache>
            </c:strRef>
          </c:tx>
          <c:spPr>
            <a:solidFill>
              <a:srgbClr val="FFAA11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lt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Sheet1!$B$4</c:f>
              <c:numCache>
                <c:formatCode>General</c:formatCode>
                <c:ptCount val="1"/>
                <c:pt idx="0">
                  <c:v>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D5-4F82-AA38-F9785F4304A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ENAP</c:v>
                </c:pt>
              </c:strCache>
            </c:strRef>
          </c:tx>
          <c:spPr>
            <a:solidFill>
              <a:srgbClr val="00B0F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lt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Sheet1!$B$5</c:f>
              <c:numCache>
                <c:formatCode>General</c:formatCode>
                <c:ptCount val="1"/>
                <c:pt idx="0">
                  <c:v>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D5-4F82-AA38-F9785F4304A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CLEAR SA</c:v>
                </c:pt>
              </c:strCache>
            </c:strRef>
          </c:tx>
          <c:spPr>
            <a:solidFill>
              <a:srgbClr val="A681FF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lt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Sheet1!$B$6</c:f>
              <c:numCache>
                <c:formatCode>General</c:formatCode>
                <c:ptCount val="1"/>
                <c:pt idx="0">
                  <c:v>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7D5-4F82-AA38-F9785F4304A1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IPDET</c:v>
                </c:pt>
              </c:strCache>
            </c:strRef>
          </c:tx>
          <c:spPr>
            <a:solidFill>
              <a:srgbClr val="53D3D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lt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Sheet1!$B$7</c:f>
              <c:numCache>
                <c:formatCode>General</c:formatCode>
                <c:ptCount val="1"/>
                <c:pt idx="0">
                  <c:v>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7D5-4F82-AA38-F9785F4304A1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GEI Global Team</c:v>
                </c:pt>
              </c:strCache>
            </c:strRef>
          </c:tx>
          <c:spPr>
            <a:solidFill>
              <a:srgbClr val="001391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lt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Sheet1!$B$8</c:f>
              <c:numCache>
                <c:formatCode>General</c:formatCode>
                <c:ptCount val="1"/>
                <c:pt idx="0">
                  <c:v>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7D5-4F82-AA38-F9785F4304A1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CLEAR FA</c:v>
                </c:pt>
              </c:strCache>
            </c:strRef>
          </c:tx>
          <c:spPr>
            <a:solidFill>
              <a:srgbClr val="4959D4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Sheet1!$B$9</c:f>
              <c:numCache>
                <c:formatCode>General</c:formatCode>
                <c:ptCount val="1"/>
                <c:pt idx="0">
                  <c:v>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7D5-4F82-AA38-F9785F4304A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091994128"/>
        <c:axId val="1092012368"/>
      </c:barChart>
      <c:catAx>
        <c:axId val="1091994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92012368"/>
        <c:crosses val="autoZero"/>
        <c:auto val="1"/>
        <c:lblAlgn val="ctr"/>
        <c:lblOffset val="100"/>
        <c:noMultiLvlLbl val="0"/>
      </c:catAx>
      <c:valAx>
        <c:axId val="1092012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9199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05706934609983"/>
          <c:y val="0.4647001383797365"/>
          <c:w val="0.39454927901843306"/>
          <c:h val="0.3837301636282097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50800" dist="38100" dir="5400000" algn="t" rotWithShape="0">
        <a:prstClr val="black">
          <a:alpha val="8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81914370078743E-2"/>
          <c:y val="2.578124841404722E-2"/>
          <c:w val="0.92687746062992127"/>
          <c:h val="0.918656008940944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CLEAR FA</c:v>
                </c:pt>
              </c:strCache>
            </c:strRef>
          </c:tx>
          <c:spPr>
            <a:solidFill>
              <a:srgbClr val="4959D4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97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C3-405C-9C2A-132829EEAA4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CLEAR AA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36CCB3F-3BC1-4C8F-86C5-4D79B03A625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A0C3-405C-9C2A-132829EEAA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1197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C3-405C-9C2A-132829EEAA4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CERP</c:v>
                </c:pt>
              </c:strCache>
            </c:strRef>
          </c:tx>
          <c:spPr>
            <a:solidFill>
              <a:schemeClr val="accent2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7.9449800929440803E-2"/>
                  <c:y val="0"/>
                </c:manualLayout>
              </c:layout>
              <c:tx>
                <c:rich>
                  <a:bodyPr/>
                  <a:lstStyle/>
                  <a:p>
                    <a:fld id="{BBD90A20-5B13-4AAE-A801-E3C54DF29BBC}" type="VALUE">
                      <a:rPr lang="en-US" sz="1197" b="1" i="0" u="none" strike="noStrike" kern="120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0C3-405C-9C2A-132829EEAA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1197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C3-405C-9C2A-132829EEAA4F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CLEAR SA</c:v>
                </c:pt>
              </c:strCache>
            </c:strRef>
          </c:tx>
          <c:spPr>
            <a:solidFill>
              <a:srgbClr val="A681FF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70B5D8C-64B4-4EBD-A22A-235272011D9B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A0C3-405C-9C2A-132829EEAA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1197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C3-405C-9C2A-132829EEAA4F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IPDET</c:v>
                </c:pt>
              </c:strCache>
            </c:strRef>
          </c:tx>
          <c:spPr>
            <a:solidFill>
              <a:srgbClr val="53D3D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2CC7709-ACA2-4E85-B4F6-30244F2F50D0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A0C3-405C-9C2A-132829EEAA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1197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0C3-405C-9C2A-132829EEAA4F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CLEAR LAB</c:v>
                </c:pt>
              </c:strCache>
            </c:strRef>
          </c:tx>
          <c:spPr>
            <a:solidFill>
              <a:srgbClr val="FFAA11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43A58EF-3D9F-4EEC-9A11-F1DF4083247B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0C3-405C-9C2A-132829EEAA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1197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C3-405C-9C2A-132829EEAA4F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ENAP</c:v>
                </c:pt>
              </c:strCache>
            </c:strRef>
          </c:tx>
          <c:spPr>
            <a:solidFill>
              <a:srgbClr val="00B0F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C3F2B4A-1BC9-403A-97EA-E0BBB5DCE0C4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A0C3-405C-9C2A-132829EEAA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1197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0C3-405C-9C2A-132829EEAA4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091994128"/>
        <c:axId val="1092012368"/>
      </c:barChart>
      <c:catAx>
        <c:axId val="1091994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92012368"/>
        <c:crosses val="autoZero"/>
        <c:auto val="1"/>
        <c:lblAlgn val="ctr"/>
        <c:lblOffset val="100"/>
        <c:noMultiLvlLbl val="0"/>
      </c:catAx>
      <c:valAx>
        <c:axId val="109201236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09199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422029243545563"/>
          <c:y val="0.43803927502674578"/>
          <c:w val="0.31802945977413005"/>
          <c:h val="0.4746546090667745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00" b="0" i="0" u="none" strike="noStrike" kern="1200" baseline="0">
              <a:solidFill>
                <a:schemeClr val="dk1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50800" dist="38100" dir="5400000" algn="t" rotWithShape="0">
        <a:prstClr val="black">
          <a:alpha val="14000"/>
        </a:prstClr>
      </a:outerShdw>
    </a:effectLst>
  </c:spPr>
  <c:txPr>
    <a:bodyPr/>
    <a:lstStyle/>
    <a:p>
      <a:pPr>
        <a:defRPr lang="en-US" sz="1197" b="0" i="0" u="none" strike="noStrike" kern="1200" baseline="0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937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041C1590-5AF2-44DF-85CD-8E4ED57834D7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0" tIns="45505" rIns="91010" bIns="4550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010" tIns="45505" rIns="91010" bIns="4550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264227"/>
            <a:ext cx="2889938" cy="489373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264227"/>
            <a:ext cx="2889938" cy="489373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74AB9799-25D4-4728-8217-21A9468F8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1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B9799-25D4-4728-8217-21A9468F8B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49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C8B1C-8CE5-4FBD-A83F-492A1A0A3A6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87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C8B1C-8CE5-4FBD-A83F-492A1A0A3A6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9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C8B1C-8CE5-4FBD-A83F-492A1A0A3A6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C8B1C-8CE5-4FBD-A83F-492A1A0A3A6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28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C8B1C-8CE5-4FBD-A83F-492A1A0A3A6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79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0102">
              <a:defRPr/>
            </a:pPr>
            <a:fld id="{C08C8B1C-8CE5-4FBD-A83F-492A1A0A3A6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0102"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0519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0102">
              <a:defRPr/>
            </a:pPr>
            <a:fld id="{C08C8B1C-8CE5-4FBD-A83F-492A1A0A3A6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0102">
                <a:defRPr/>
              </a:pPr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79575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0102">
              <a:defRPr/>
            </a:pPr>
            <a:fld id="{C08C8B1C-8CE5-4FBD-A83F-492A1A0A3A6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0102">
                <a:defRPr/>
              </a:pPr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8874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C8B1C-8CE5-4FBD-A83F-492A1A0A3A6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19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B9799-25D4-4728-8217-21A9468F8B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46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C8B1C-8CE5-4FBD-A83F-492A1A0A3A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8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C8B1C-8CE5-4FBD-A83F-492A1A0A3A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95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C8B1C-8CE5-4FBD-A83F-492A1A0A3A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1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C8B1C-8CE5-4FBD-A83F-492A1A0A3A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3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C8B1C-8CE5-4FBD-A83F-492A1A0A3A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36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C8B1C-8CE5-4FBD-A83F-492A1A0A3A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01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C8B1C-8CE5-4FBD-A83F-492A1A0A3A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81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C8B1C-8CE5-4FBD-A83F-492A1A0A3A6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01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5" descr="Uma imagem com texto, céu noturno, objeto de exterior, ctenophora&#10;&#10;Descrição gerada automaticamente">
            <a:extLst>
              <a:ext uri="{FF2B5EF4-FFF2-40B4-BE49-F238E27FC236}">
                <a16:creationId xmlns:a16="http://schemas.microsoft.com/office/drawing/2014/main" id="{247E2455-586F-4FF6-A330-6057F79AD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253" y="0"/>
            <a:ext cx="12288253" cy="6886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87F779-19BD-FD45-81F9-8E30D59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57280"/>
            <a:ext cx="10515600" cy="1399222"/>
          </a:xfrm>
        </p:spPr>
        <p:txBody>
          <a:bodyPr anchor="ctr"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48A63-132F-3A4E-BABA-F81F8B4C0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0071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4BAFAF3A-6BB5-473A-B8BD-533B742FB2D1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541" y="218195"/>
            <a:ext cx="960594" cy="92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01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sz="4000" b="1">
                <a:solidFill>
                  <a:srgbClr val="00139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E329-E8BA-4046-AE97-677072E9E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rgbClr val="2E3047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9B53EC-B9B9-4BB5-8610-8B0B42DE0160}"/>
              </a:ext>
            </a:extLst>
          </p:cNvPr>
          <p:cNvSpPr/>
          <p:nvPr userDrawn="1"/>
        </p:nvSpPr>
        <p:spPr>
          <a:xfrm rot="305627">
            <a:off x="11290328" y="1747211"/>
            <a:ext cx="1508289" cy="5283724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DB5E8-CF79-4CF8-8D39-91710FFC38B1}"/>
              </a:ext>
            </a:extLst>
          </p:cNvPr>
          <p:cNvSpPr/>
          <p:nvPr userDrawn="1"/>
        </p:nvSpPr>
        <p:spPr>
          <a:xfrm rot="2695386">
            <a:off x="10703603" y="3132632"/>
            <a:ext cx="2608105" cy="5511199"/>
          </a:xfrm>
          <a:prstGeom prst="rect">
            <a:avLst/>
          </a:prstGeom>
          <a:solidFill>
            <a:srgbClr val="8CFFD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5473223-9ED6-436E-87F6-E5F9B1C63A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8010" y="5895023"/>
            <a:ext cx="593990" cy="5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41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101B28-FBEF-4D72-BBD4-F7E090722D43}"/>
              </a:ext>
            </a:extLst>
          </p:cNvPr>
          <p:cNvSpPr/>
          <p:nvPr userDrawn="1"/>
        </p:nvSpPr>
        <p:spPr>
          <a:xfrm rot="5400000">
            <a:off x="5457667" y="-165795"/>
            <a:ext cx="1971158" cy="13242292"/>
          </a:xfrm>
          <a:prstGeom prst="rect">
            <a:avLst/>
          </a:prstGeom>
          <a:solidFill>
            <a:srgbClr val="001391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9B53EC-B9B9-4BB5-8610-8B0B42DE0160}"/>
              </a:ext>
            </a:extLst>
          </p:cNvPr>
          <p:cNvSpPr/>
          <p:nvPr userDrawn="1"/>
        </p:nvSpPr>
        <p:spPr>
          <a:xfrm rot="5235775">
            <a:off x="5422906" y="-547294"/>
            <a:ext cx="2104199" cy="13242292"/>
          </a:xfrm>
          <a:prstGeom prst="rect">
            <a:avLst/>
          </a:prstGeom>
          <a:solidFill>
            <a:srgbClr val="001391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DB5E8-CF79-4CF8-8D39-91710FFC38B1}"/>
              </a:ext>
            </a:extLst>
          </p:cNvPr>
          <p:cNvSpPr/>
          <p:nvPr userDrawn="1"/>
        </p:nvSpPr>
        <p:spPr>
          <a:xfrm rot="5551724">
            <a:off x="5293284" y="-903"/>
            <a:ext cx="2766891" cy="12325351"/>
          </a:xfrm>
          <a:prstGeom prst="rect">
            <a:avLst/>
          </a:prstGeom>
          <a:solidFill>
            <a:srgbClr val="8CFFD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B658D71-8B20-4FF2-820E-DFB2FA52B4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14300"/>
            <a:ext cx="12214860" cy="5439042"/>
          </a:xfrm>
          <a:custGeom>
            <a:avLst/>
            <a:gdLst>
              <a:gd name="connsiteX0" fmla="*/ 0 w 12192000"/>
              <a:gd name="connsiteY0" fmla="*/ 0 h 5442885"/>
              <a:gd name="connsiteX1" fmla="*/ 12192000 w 12192000"/>
              <a:gd name="connsiteY1" fmla="*/ 0 h 5442885"/>
              <a:gd name="connsiteX2" fmla="*/ 12192000 w 12192000"/>
              <a:gd name="connsiteY2" fmla="*/ 4860017 h 5442885"/>
              <a:gd name="connsiteX3" fmla="*/ 9204940 w 12192000"/>
              <a:gd name="connsiteY3" fmla="*/ 5002820 h 5442885"/>
              <a:gd name="connsiteX4" fmla="*/ 583624 w 12192000"/>
              <a:gd name="connsiteY4" fmla="*/ 4622074 h 5442885"/>
              <a:gd name="connsiteX5" fmla="*/ 548532 w 12192000"/>
              <a:gd name="connsiteY5" fmla="*/ 5416661 h 5442885"/>
              <a:gd name="connsiteX6" fmla="*/ 0 w 12192000"/>
              <a:gd name="connsiteY6" fmla="*/ 5442885 h 544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442885">
                <a:moveTo>
                  <a:pt x="0" y="0"/>
                </a:moveTo>
                <a:lnTo>
                  <a:pt x="12192000" y="0"/>
                </a:lnTo>
                <a:lnTo>
                  <a:pt x="12192000" y="4860017"/>
                </a:lnTo>
                <a:lnTo>
                  <a:pt x="9204940" y="5002820"/>
                </a:lnTo>
                <a:lnTo>
                  <a:pt x="583624" y="4622074"/>
                </a:lnTo>
                <a:lnTo>
                  <a:pt x="548532" y="5416661"/>
                </a:lnTo>
                <a:lnTo>
                  <a:pt x="0" y="54428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615272A4-2AED-4C1B-BDDB-531CF5B20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70" y="5218537"/>
            <a:ext cx="10515600" cy="995915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808AE09-37E6-485F-A447-13E2652C74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640" y="5763836"/>
            <a:ext cx="728441" cy="6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80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001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E3EA6-C9F9-6744-B3D4-D3BEC77231D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8738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39B55-3146-FD47-A4B5-B56EF4B9D279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838200" y="4143375"/>
            <a:ext cx="2540875" cy="1806288"/>
          </a:xfrm>
        </p:spPr>
        <p:txBody>
          <a:bodyPr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F6A40F-F02A-464F-A9D5-0415E4CD3101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3581400" y="4143375"/>
            <a:ext cx="2540875" cy="1806288"/>
          </a:xfrm>
        </p:spPr>
        <p:txBody>
          <a:bodyPr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EFE57B6-11F5-438B-8403-8A0993DAFF03}"/>
              </a:ext>
            </a:extLst>
          </p:cNvPr>
          <p:cNvSpPr>
            <a:spLocks noGrp="1"/>
          </p:cNvSpPr>
          <p:nvPr userDrawn="1">
            <p:ph sz="half" idx="14"/>
          </p:nvPr>
        </p:nvSpPr>
        <p:spPr>
          <a:xfrm>
            <a:off x="6324600" y="4143375"/>
            <a:ext cx="2540875" cy="1806288"/>
          </a:xfrm>
        </p:spPr>
        <p:txBody>
          <a:bodyPr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C20679-F693-4BE8-B4D5-26CFC5722501}"/>
              </a:ext>
            </a:extLst>
          </p:cNvPr>
          <p:cNvSpPr>
            <a:spLocks noGrp="1"/>
          </p:cNvSpPr>
          <p:nvPr userDrawn="1">
            <p:ph sz="half" idx="15"/>
          </p:nvPr>
        </p:nvSpPr>
        <p:spPr>
          <a:xfrm>
            <a:off x="9054662" y="4143375"/>
            <a:ext cx="2540875" cy="1806288"/>
          </a:xfrm>
        </p:spPr>
        <p:txBody>
          <a:bodyPr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4BE818-810E-4DD3-8392-6312EEE6A845}"/>
              </a:ext>
            </a:extLst>
          </p:cNvPr>
          <p:cNvSpPr>
            <a:spLocks noGrp="1"/>
          </p:cNvSpPr>
          <p:nvPr userDrawn="1">
            <p:ph sz="half" idx="16"/>
          </p:nvPr>
        </p:nvSpPr>
        <p:spPr>
          <a:xfrm>
            <a:off x="1321677" y="1882175"/>
            <a:ext cx="1573922" cy="1400268"/>
          </a:xfrm>
        </p:spPr>
        <p:txBody>
          <a:bodyPr>
            <a:normAutofit/>
          </a:bodyPr>
          <a:lstStyle>
            <a:lvl1pPr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0B90570-2E54-485B-B2C9-612B26419A45}"/>
              </a:ext>
            </a:extLst>
          </p:cNvPr>
          <p:cNvSpPr>
            <a:spLocks noGrp="1"/>
          </p:cNvSpPr>
          <p:nvPr userDrawn="1">
            <p:ph sz="half" idx="17"/>
          </p:nvPr>
        </p:nvSpPr>
        <p:spPr>
          <a:xfrm>
            <a:off x="4064877" y="1882175"/>
            <a:ext cx="1573922" cy="1400268"/>
          </a:xfrm>
        </p:spPr>
        <p:txBody>
          <a:bodyPr>
            <a:normAutofit/>
          </a:bodyPr>
          <a:lstStyle>
            <a:lvl1pPr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D8448A-AEAE-4907-9105-3010F904161A}"/>
              </a:ext>
            </a:extLst>
          </p:cNvPr>
          <p:cNvSpPr>
            <a:spLocks noGrp="1"/>
          </p:cNvSpPr>
          <p:nvPr userDrawn="1">
            <p:ph sz="half" idx="18"/>
          </p:nvPr>
        </p:nvSpPr>
        <p:spPr>
          <a:xfrm>
            <a:off x="6808077" y="1882175"/>
            <a:ext cx="1573922" cy="1400268"/>
          </a:xfrm>
        </p:spPr>
        <p:txBody>
          <a:bodyPr>
            <a:normAutofit/>
          </a:bodyPr>
          <a:lstStyle>
            <a:lvl1pPr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DA78C43-FECB-4BD2-ACAC-2106388282B5}"/>
              </a:ext>
            </a:extLst>
          </p:cNvPr>
          <p:cNvSpPr>
            <a:spLocks noGrp="1"/>
          </p:cNvSpPr>
          <p:nvPr userDrawn="1">
            <p:ph sz="half" idx="19"/>
          </p:nvPr>
        </p:nvSpPr>
        <p:spPr>
          <a:xfrm>
            <a:off x="9538139" y="1882175"/>
            <a:ext cx="1573922" cy="1400268"/>
          </a:xfrm>
        </p:spPr>
        <p:txBody>
          <a:bodyPr>
            <a:normAutofit/>
          </a:bodyPr>
          <a:lstStyle>
            <a:lvl1pPr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DFDD81-BDB2-4434-AA22-379D9260DBFA}"/>
              </a:ext>
            </a:extLst>
          </p:cNvPr>
          <p:cNvCxnSpPr/>
          <p:nvPr userDrawn="1"/>
        </p:nvCxnSpPr>
        <p:spPr>
          <a:xfrm>
            <a:off x="3478924" y="1645687"/>
            <a:ext cx="0" cy="483930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C3B676-A1A8-4127-83E1-C7E8CC981155}"/>
              </a:ext>
            </a:extLst>
          </p:cNvPr>
          <p:cNvCxnSpPr/>
          <p:nvPr userDrawn="1"/>
        </p:nvCxnSpPr>
        <p:spPr>
          <a:xfrm>
            <a:off x="6222124" y="1645687"/>
            <a:ext cx="0" cy="483930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45A0782-744F-404D-AB08-BF4E37A7BF9E}"/>
              </a:ext>
            </a:extLst>
          </p:cNvPr>
          <p:cNvCxnSpPr/>
          <p:nvPr userDrawn="1"/>
        </p:nvCxnSpPr>
        <p:spPr>
          <a:xfrm>
            <a:off x="8965325" y="1645687"/>
            <a:ext cx="0" cy="483930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A065C98-558F-43B6-BA27-647DE58DE77A}"/>
              </a:ext>
            </a:extLst>
          </p:cNvPr>
          <p:cNvSpPr>
            <a:spLocks noGrp="1"/>
          </p:cNvSpPr>
          <p:nvPr userDrawn="1">
            <p:ph sz="half" idx="20" hasCustomPrompt="1"/>
          </p:nvPr>
        </p:nvSpPr>
        <p:spPr>
          <a:xfrm>
            <a:off x="838200" y="3438525"/>
            <a:ext cx="2540875" cy="587178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31F684D-FD89-4705-A047-7B3F17EF0A36}"/>
              </a:ext>
            </a:extLst>
          </p:cNvPr>
          <p:cNvSpPr>
            <a:spLocks noGrp="1"/>
          </p:cNvSpPr>
          <p:nvPr userDrawn="1">
            <p:ph sz="half" idx="21" hasCustomPrompt="1"/>
          </p:nvPr>
        </p:nvSpPr>
        <p:spPr>
          <a:xfrm>
            <a:off x="3581400" y="3438525"/>
            <a:ext cx="2540875" cy="587178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BFB470C-8751-455F-9AB8-B3A4FDA6EB96}"/>
              </a:ext>
            </a:extLst>
          </p:cNvPr>
          <p:cNvSpPr>
            <a:spLocks noGrp="1"/>
          </p:cNvSpPr>
          <p:nvPr userDrawn="1">
            <p:ph sz="half" idx="22" hasCustomPrompt="1"/>
          </p:nvPr>
        </p:nvSpPr>
        <p:spPr>
          <a:xfrm>
            <a:off x="6324600" y="3438525"/>
            <a:ext cx="2540875" cy="587178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1A0195CE-ECBE-4DC6-AAA3-008F3DFF756F}"/>
              </a:ext>
            </a:extLst>
          </p:cNvPr>
          <p:cNvSpPr>
            <a:spLocks noGrp="1"/>
          </p:cNvSpPr>
          <p:nvPr userDrawn="1">
            <p:ph sz="half" idx="23" hasCustomPrompt="1"/>
          </p:nvPr>
        </p:nvSpPr>
        <p:spPr>
          <a:xfrm>
            <a:off x="9054662" y="3438525"/>
            <a:ext cx="2540875" cy="587178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1056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E3EA6-C9F9-6744-B3D4-D3BEC77231D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365125"/>
            <a:ext cx="10515600" cy="873875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lang="en-US" sz="32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39B55-3146-FD47-A4B5-B56EF4B9D279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838200" y="4143375"/>
            <a:ext cx="2540875" cy="1806288"/>
          </a:xfrm>
        </p:spPr>
        <p:txBody>
          <a:bodyPr>
            <a:normAutofit/>
          </a:bodyPr>
          <a:lstStyle>
            <a:lvl1pPr algn="ctr">
              <a:defRPr sz="1800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F6A40F-F02A-464F-A9D5-0415E4CD3101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3581400" y="4143375"/>
            <a:ext cx="2540875" cy="1806288"/>
          </a:xfrm>
        </p:spPr>
        <p:txBody>
          <a:bodyPr>
            <a:normAutofit/>
          </a:bodyPr>
          <a:lstStyle>
            <a:lvl1pPr algn="ctr">
              <a:defRPr sz="1800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EFE57B6-11F5-438B-8403-8A0993DAFF03}"/>
              </a:ext>
            </a:extLst>
          </p:cNvPr>
          <p:cNvSpPr>
            <a:spLocks noGrp="1"/>
          </p:cNvSpPr>
          <p:nvPr userDrawn="1">
            <p:ph sz="half" idx="14"/>
          </p:nvPr>
        </p:nvSpPr>
        <p:spPr>
          <a:xfrm>
            <a:off x="6324600" y="4143375"/>
            <a:ext cx="2540875" cy="1806288"/>
          </a:xfrm>
        </p:spPr>
        <p:txBody>
          <a:bodyPr>
            <a:normAutofit/>
          </a:bodyPr>
          <a:lstStyle>
            <a:lvl1pPr algn="ctr">
              <a:defRPr sz="1800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C20679-F693-4BE8-B4D5-26CFC5722501}"/>
              </a:ext>
            </a:extLst>
          </p:cNvPr>
          <p:cNvSpPr>
            <a:spLocks noGrp="1"/>
          </p:cNvSpPr>
          <p:nvPr userDrawn="1">
            <p:ph sz="half" idx="15"/>
          </p:nvPr>
        </p:nvSpPr>
        <p:spPr>
          <a:xfrm>
            <a:off x="9054662" y="4143375"/>
            <a:ext cx="2540875" cy="1806288"/>
          </a:xfrm>
        </p:spPr>
        <p:txBody>
          <a:bodyPr>
            <a:normAutofit/>
          </a:bodyPr>
          <a:lstStyle>
            <a:lvl1pPr algn="ctr">
              <a:defRPr sz="1800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4BE818-810E-4DD3-8392-6312EEE6A845}"/>
              </a:ext>
            </a:extLst>
          </p:cNvPr>
          <p:cNvSpPr>
            <a:spLocks noGrp="1"/>
          </p:cNvSpPr>
          <p:nvPr userDrawn="1">
            <p:ph sz="half" idx="16"/>
          </p:nvPr>
        </p:nvSpPr>
        <p:spPr>
          <a:xfrm>
            <a:off x="1321677" y="1882175"/>
            <a:ext cx="1573922" cy="140026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0B90570-2E54-485B-B2C9-612B26419A45}"/>
              </a:ext>
            </a:extLst>
          </p:cNvPr>
          <p:cNvSpPr>
            <a:spLocks noGrp="1"/>
          </p:cNvSpPr>
          <p:nvPr userDrawn="1">
            <p:ph sz="half" idx="17"/>
          </p:nvPr>
        </p:nvSpPr>
        <p:spPr>
          <a:xfrm>
            <a:off x="4064877" y="1882175"/>
            <a:ext cx="1573922" cy="140026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D8448A-AEAE-4907-9105-3010F904161A}"/>
              </a:ext>
            </a:extLst>
          </p:cNvPr>
          <p:cNvSpPr>
            <a:spLocks noGrp="1"/>
          </p:cNvSpPr>
          <p:nvPr userDrawn="1">
            <p:ph sz="half" idx="18"/>
          </p:nvPr>
        </p:nvSpPr>
        <p:spPr>
          <a:xfrm>
            <a:off x="6808077" y="1882175"/>
            <a:ext cx="1573922" cy="140026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DA78C43-FECB-4BD2-ACAC-2106388282B5}"/>
              </a:ext>
            </a:extLst>
          </p:cNvPr>
          <p:cNvSpPr>
            <a:spLocks noGrp="1"/>
          </p:cNvSpPr>
          <p:nvPr userDrawn="1">
            <p:ph sz="half" idx="19"/>
          </p:nvPr>
        </p:nvSpPr>
        <p:spPr>
          <a:xfrm>
            <a:off x="9538139" y="1882175"/>
            <a:ext cx="1573922" cy="140026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DFDD81-BDB2-4434-AA22-379D9260DBFA}"/>
              </a:ext>
            </a:extLst>
          </p:cNvPr>
          <p:cNvCxnSpPr/>
          <p:nvPr userDrawn="1"/>
        </p:nvCxnSpPr>
        <p:spPr>
          <a:xfrm>
            <a:off x="3478924" y="1645687"/>
            <a:ext cx="0" cy="4839300"/>
          </a:xfrm>
          <a:prstGeom prst="line">
            <a:avLst/>
          </a:prstGeom>
          <a:ln>
            <a:solidFill>
              <a:srgbClr val="2E304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C3B676-A1A8-4127-83E1-C7E8CC981155}"/>
              </a:ext>
            </a:extLst>
          </p:cNvPr>
          <p:cNvCxnSpPr/>
          <p:nvPr userDrawn="1"/>
        </p:nvCxnSpPr>
        <p:spPr>
          <a:xfrm>
            <a:off x="6222124" y="1645687"/>
            <a:ext cx="0" cy="4839300"/>
          </a:xfrm>
          <a:prstGeom prst="line">
            <a:avLst/>
          </a:prstGeom>
          <a:ln>
            <a:solidFill>
              <a:srgbClr val="2E304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45A0782-744F-404D-AB08-BF4E37A7BF9E}"/>
              </a:ext>
            </a:extLst>
          </p:cNvPr>
          <p:cNvCxnSpPr/>
          <p:nvPr userDrawn="1"/>
        </p:nvCxnSpPr>
        <p:spPr>
          <a:xfrm>
            <a:off x="8965325" y="1645687"/>
            <a:ext cx="0" cy="4839300"/>
          </a:xfrm>
          <a:prstGeom prst="line">
            <a:avLst/>
          </a:prstGeom>
          <a:ln>
            <a:solidFill>
              <a:srgbClr val="2E304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A065C98-558F-43B6-BA27-647DE58DE77A}"/>
              </a:ext>
            </a:extLst>
          </p:cNvPr>
          <p:cNvSpPr>
            <a:spLocks noGrp="1"/>
          </p:cNvSpPr>
          <p:nvPr userDrawn="1">
            <p:ph sz="half" idx="20" hasCustomPrompt="1"/>
          </p:nvPr>
        </p:nvSpPr>
        <p:spPr>
          <a:xfrm>
            <a:off x="838200" y="3438525"/>
            <a:ext cx="2540875" cy="587178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31F684D-FD89-4705-A047-7B3F17EF0A36}"/>
              </a:ext>
            </a:extLst>
          </p:cNvPr>
          <p:cNvSpPr>
            <a:spLocks noGrp="1"/>
          </p:cNvSpPr>
          <p:nvPr userDrawn="1">
            <p:ph sz="half" idx="21" hasCustomPrompt="1"/>
          </p:nvPr>
        </p:nvSpPr>
        <p:spPr>
          <a:xfrm>
            <a:off x="3581400" y="3438525"/>
            <a:ext cx="2540875" cy="587178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BFB470C-8751-455F-9AB8-B3A4FDA6EB96}"/>
              </a:ext>
            </a:extLst>
          </p:cNvPr>
          <p:cNvSpPr>
            <a:spLocks noGrp="1"/>
          </p:cNvSpPr>
          <p:nvPr userDrawn="1">
            <p:ph sz="half" idx="22" hasCustomPrompt="1"/>
          </p:nvPr>
        </p:nvSpPr>
        <p:spPr>
          <a:xfrm>
            <a:off x="6324600" y="3438525"/>
            <a:ext cx="2540875" cy="587178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1A0195CE-ECBE-4DC6-AAA3-008F3DFF756F}"/>
              </a:ext>
            </a:extLst>
          </p:cNvPr>
          <p:cNvSpPr>
            <a:spLocks noGrp="1"/>
          </p:cNvSpPr>
          <p:nvPr userDrawn="1">
            <p:ph sz="half" idx="23" hasCustomPrompt="1"/>
          </p:nvPr>
        </p:nvSpPr>
        <p:spPr>
          <a:xfrm>
            <a:off x="9054662" y="3438525"/>
            <a:ext cx="2540875" cy="587178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7448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3200" b="1">
                <a:solidFill>
                  <a:srgbClr val="00139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E329-E8BA-4046-AE97-677072E9E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rgbClr val="2E3047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85C18EB-7D28-4F57-BF2E-68DEC69C6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640" y="5831205"/>
            <a:ext cx="728441" cy="6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83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0" anchor="t">
            <a:normAutofit/>
          </a:bodyPr>
          <a:lstStyle>
            <a:lvl1pPr>
              <a:defRPr lang="en-US" sz="32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E329-E8BA-4046-AE97-677072E9E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rgbClr val="2E3047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599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28596"/>
            <a:ext cx="4933950" cy="132556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E329-E8BA-4046-AE97-677072E9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9096"/>
            <a:ext cx="493395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rgbClr val="2E3047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B0CEAA3-60CD-4B04-9F4A-4832613711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827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06089"/>
            <a:ext cx="5854044" cy="105752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E329-E8BA-4046-AE97-677072E9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06"/>
            <a:ext cx="493395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rgbClr val="2E3047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AC656817-9EBB-48EC-BAD6-74DDF8A8C2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2244" y="0"/>
            <a:ext cx="5499757" cy="6853358"/>
          </a:xfrm>
          <a:custGeom>
            <a:avLst/>
            <a:gdLst>
              <a:gd name="connsiteX0" fmla="*/ 2355129 w 5499757"/>
              <a:gd name="connsiteY0" fmla="*/ 0 h 6853358"/>
              <a:gd name="connsiteX1" fmla="*/ 5499757 w 5499757"/>
              <a:gd name="connsiteY1" fmla="*/ 0 h 6853358"/>
              <a:gd name="connsiteX2" fmla="*/ 5499757 w 5499757"/>
              <a:gd name="connsiteY2" fmla="*/ 6853358 h 6853358"/>
              <a:gd name="connsiteX3" fmla="*/ 1023567 w 5499757"/>
              <a:gd name="connsiteY3" fmla="*/ 6853358 h 6853358"/>
              <a:gd name="connsiteX4" fmla="*/ 947281 w 5499757"/>
              <a:gd name="connsiteY4" fmla="*/ 6775687 h 6853358"/>
              <a:gd name="connsiteX5" fmla="*/ 374791 w 5499757"/>
              <a:gd name="connsiteY5" fmla="*/ 2276009 h 6853358"/>
              <a:gd name="connsiteX6" fmla="*/ 2197683 w 5499757"/>
              <a:gd name="connsiteY6" fmla="*/ 92879 h 68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9757" h="6853358">
                <a:moveTo>
                  <a:pt x="2355129" y="0"/>
                </a:moveTo>
                <a:lnTo>
                  <a:pt x="5499757" y="0"/>
                </a:lnTo>
                <a:lnTo>
                  <a:pt x="5499757" y="6853358"/>
                </a:lnTo>
                <a:lnTo>
                  <a:pt x="1023567" y="6853358"/>
                </a:lnTo>
                <a:lnTo>
                  <a:pt x="947281" y="6775687"/>
                </a:lnTo>
                <a:cubicBezTo>
                  <a:pt x="-28471" y="5667482"/>
                  <a:pt x="-304803" y="3908831"/>
                  <a:pt x="374791" y="2276009"/>
                </a:cubicBezTo>
                <a:cubicBezTo>
                  <a:pt x="771221" y="1323529"/>
                  <a:pt x="1427254" y="571666"/>
                  <a:pt x="2197683" y="9287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298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000554"/>
            <a:ext cx="4933950" cy="132556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E329-E8BA-4046-AE97-677072E9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536257"/>
            <a:ext cx="5499757" cy="388004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rgbClr val="2E3047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6474941-8F2E-4B68-83C9-B58F2D4184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499757" cy="6853358"/>
          </a:xfrm>
          <a:custGeom>
            <a:avLst/>
            <a:gdLst>
              <a:gd name="connsiteX0" fmla="*/ 1 w 5499757"/>
              <a:gd name="connsiteY0" fmla="*/ 0 h 6853358"/>
              <a:gd name="connsiteX1" fmla="*/ 4476191 w 5499757"/>
              <a:gd name="connsiteY1" fmla="*/ 0 h 6853358"/>
              <a:gd name="connsiteX2" fmla="*/ 4552477 w 5499757"/>
              <a:gd name="connsiteY2" fmla="*/ 77671 h 6853358"/>
              <a:gd name="connsiteX3" fmla="*/ 5124967 w 5499757"/>
              <a:gd name="connsiteY3" fmla="*/ 4577349 h 6853358"/>
              <a:gd name="connsiteX4" fmla="*/ 3302074 w 5499757"/>
              <a:gd name="connsiteY4" fmla="*/ 6760479 h 6853358"/>
              <a:gd name="connsiteX5" fmla="*/ 3144628 w 5499757"/>
              <a:gd name="connsiteY5" fmla="*/ 6853358 h 6853358"/>
              <a:gd name="connsiteX6" fmla="*/ 0 w 5499757"/>
              <a:gd name="connsiteY6" fmla="*/ 6853358 h 68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9757" h="6853358">
                <a:moveTo>
                  <a:pt x="1" y="0"/>
                </a:moveTo>
                <a:lnTo>
                  <a:pt x="4476191" y="0"/>
                </a:lnTo>
                <a:lnTo>
                  <a:pt x="4552477" y="77671"/>
                </a:lnTo>
                <a:cubicBezTo>
                  <a:pt x="5528229" y="1185876"/>
                  <a:pt x="5804561" y="2944527"/>
                  <a:pt x="5124967" y="4577349"/>
                </a:cubicBezTo>
                <a:cubicBezTo>
                  <a:pt x="4728537" y="5529829"/>
                  <a:pt x="4072504" y="6281692"/>
                  <a:pt x="3302074" y="6760479"/>
                </a:cubicBezTo>
                <a:lnTo>
                  <a:pt x="3144628" y="6853358"/>
                </a:lnTo>
                <a:lnTo>
                  <a:pt x="0" y="68533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064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1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410254"/>
            <a:ext cx="4933950" cy="1325563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6474941-8F2E-4B68-83C9-B58F2D4184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499757" cy="6853358"/>
          </a:xfrm>
          <a:custGeom>
            <a:avLst/>
            <a:gdLst>
              <a:gd name="connsiteX0" fmla="*/ 1 w 5499757"/>
              <a:gd name="connsiteY0" fmla="*/ 0 h 6853358"/>
              <a:gd name="connsiteX1" fmla="*/ 4476191 w 5499757"/>
              <a:gd name="connsiteY1" fmla="*/ 0 h 6853358"/>
              <a:gd name="connsiteX2" fmla="*/ 4552477 w 5499757"/>
              <a:gd name="connsiteY2" fmla="*/ 77671 h 6853358"/>
              <a:gd name="connsiteX3" fmla="*/ 5124967 w 5499757"/>
              <a:gd name="connsiteY3" fmla="*/ 4577349 h 6853358"/>
              <a:gd name="connsiteX4" fmla="*/ 3302074 w 5499757"/>
              <a:gd name="connsiteY4" fmla="*/ 6760479 h 6853358"/>
              <a:gd name="connsiteX5" fmla="*/ 3144628 w 5499757"/>
              <a:gd name="connsiteY5" fmla="*/ 6853358 h 6853358"/>
              <a:gd name="connsiteX6" fmla="*/ 0 w 5499757"/>
              <a:gd name="connsiteY6" fmla="*/ 6853358 h 68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9757" h="6853358">
                <a:moveTo>
                  <a:pt x="1" y="0"/>
                </a:moveTo>
                <a:lnTo>
                  <a:pt x="4476191" y="0"/>
                </a:lnTo>
                <a:lnTo>
                  <a:pt x="4552477" y="77671"/>
                </a:lnTo>
                <a:cubicBezTo>
                  <a:pt x="5528229" y="1185876"/>
                  <a:pt x="5804561" y="2944527"/>
                  <a:pt x="5124967" y="4577349"/>
                </a:cubicBezTo>
                <a:cubicBezTo>
                  <a:pt x="4728537" y="5529829"/>
                  <a:pt x="4072504" y="6281692"/>
                  <a:pt x="3302074" y="6760479"/>
                </a:cubicBezTo>
                <a:lnTo>
                  <a:pt x="3144628" y="6853358"/>
                </a:lnTo>
                <a:lnTo>
                  <a:pt x="0" y="68533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728CFF5B-10AC-4890-94CC-37AC03596762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7400" y="5562599"/>
            <a:ext cx="1088408" cy="104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5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bg>
      <p:bgPr>
        <a:solidFill>
          <a:srgbClr val="001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89689675-1C23-4F8D-A3A0-E8412E38CE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14920" y="-1015999"/>
            <a:ext cx="13957918" cy="9305278"/>
          </a:xfrm>
          <a:prstGeom prst="rect">
            <a:avLst/>
          </a:prstGeom>
        </p:spPr>
      </p:pic>
      <p:pic>
        <p:nvPicPr>
          <p:cNvPr id="5" name="Picture 4" descr="A picture containing building&#10;&#10;Description automatically generated">
            <a:extLst>
              <a:ext uri="{FF2B5EF4-FFF2-40B4-BE49-F238E27FC236}">
                <a16:creationId xmlns:a16="http://schemas.microsoft.com/office/drawing/2014/main" id="{48B8C79B-310B-4E8C-BF1B-9DCA33C007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3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733" y="-2032000"/>
            <a:ext cx="14609232" cy="9739489"/>
          </a:xfrm>
          <a:prstGeom prst="rect">
            <a:avLst/>
          </a:prstGeom>
        </p:spPr>
      </p:pic>
      <p:pic>
        <p:nvPicPr>
          <p:cNvPr id="9" name="Picture 8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753AF0C0-F034-45F6-809A-EB999BF2BB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20" y="-1168399"/>
            <a:ext cx="13957918" cy="93052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B3BDEC-D304-4548-9335-705D8CB791F5}"/>
              </a:ext>
            </a:extLst>
          </p:cNvPr>
          <p:cNvSpPr/>
          <p:nvPr userDrawn="1"/>
        </p:nvSpPr>
        <p:spPr>
          <a:xfrm>
            <a:off x="-321733" y="-101600"/>
            <a:ext cx="12818533" cy="7251700"/>
          </a:xfrm>
          <a:prstGeom prst="rect">
            <a:avLst/>
          </a:prstGeom>
          <a:solidFill>
            <a:srgbClr val="001391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0BDA4F-DCC7-43BF-9556-5D52725D8AFB}"/>
              </a:ext>
            </a:extLst>
          </p:cNvPr>
          <p:cNvSpPr/>
          <p:nvPr userDrawn="1"/>
        </p:nvSpPr>
        <p:spPr>
          <a:xfrm>
            <a:off x="-237181" y="-78376"/>
            <a:ext cx="8294061" cy="6910976"/>
          </a:xfrm>
          <a:prstGeom prst="rect">
            <a:avLst/>
          </a:prstGeom>
          <a:gradFill>
            <a:gsLst>
              <a:gs pos="0">
                <a:srgbClr val="001391"/>
              </a:gs>
              <a:gs pos="65000">
                <a:srgbClr val="00139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7F779-19BD-FD45-81F9-8E30D59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29778"/>
            <a:ext cx="5789083" cy="1399222"/>
          </a:xfrm>
        </p:spPr>
        <p:txBody>
          <a:bodyPr anchor="ctr"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48A63-132F-3A4E-BABA-F81F8B4C0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00713"/>
            <a:ext cx="578908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4BAFAF3A-6BB5-473A-B8BD-533B742FB2D1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541" y="5636862"/>
            <a:ext cx="960594" cy="92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6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1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410254"/>
            <a:ext cx="4933950" cy="132556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6474941-8F2E-4B68-83C9-B58F2D4184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499757" cy="6853358"/>
          </a:xfrm>
          <a:custGeom>
            <a:avLst/>
            <a:gdLst>
              <a:gd name="connsiteX0" fmla="*/ 1 w 5499757"/>
              <a:gd name="connsiteY0" fmla="*/ 0 h 6853358"/>
              <a:gd name="connsiteX1" fmla="*/ 4476191 w 5499757"/>
              <a:gd name="connsiteY1" fmla="*/ 0 h 6853358"/>
              <a:gd name="connsiteX2" fmla="*/ 4552477 w 5499757"/>
              <a:gd name="connsiteY2" fmla="*/ 77671 h 6853358"/>
              <a:gd name="connsiteX3" fmla="*/ 5124967 w 5499757"/>
              <a:gd name="connsiteY3" fmla="*/ 4577349 h 6853358"/>
              <a:gd name="connsiteX4" fmla="*/ 3302074 w 5499757"/>
              <a:gd name="connsiteY4" fmla="*/ 6760479 h 6853358"/>
              <a:gd name="connsiteX5" fmla="*/ 3144628 w 5499757"/>
              <a:gd name="connsiteY5" fmla="*/ 6853358 h 6853358"/>
              <a:gd name="connsiteX6" fmla="*/ 0 w 5499757"/>
              <a:gd name="connsiteY6" fmla="*/ 6853358 h 68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9757" h="6853358">
                <a:moveTo>
                  <a:pt x="1" y="0"/>
                </a:moveTo>
                <a:lnTo>
                  <a:pt x="4476191" y="0"/>
                </a:lnTo>
                <a:lnTo>
                  <a:pt x="4552477" y="77671"/>
                </a:lnTo>
                <a:cubicBezTo>
                  <a:pt x="5528229" y="1185876"/>
                  <a:pt x="5804561" y="2944527"/>
                  <a:pt x="5124967" y="4577349"/>
                </a:cubicBezTo>
                <a:cubicBezTo>
                  <a:pt x="4728537" y="5529829"/>
                  <a:pt x="4072504" y="6281692"/>
                  <a:pt x="3302074" y="6760479"/>
                </a:cubicBezTo>
                <a:lnTo>
                  <a:pt x="3144628" y="6853358"/>
                </a:lnTo>
                <a:lnTo>
                  <a:pt x="0" y="68533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683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2101"/>
            <a:ext cx="7391400" cy="132556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E329-E8BA-4046-AE97-677072E9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2601"/>
            <a:ext cx="73914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rgbClr val="2E3047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B0CEAA3-60CD-4B04-9F4A-4832613711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29650" y="0"/>
            <a:ext cx="3562350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31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1425" y="836020"/>
            <a:ext cx="7753350" cy="80486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E329-E8BA-4046-AE97-677072E9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425" y="1814254"/>
            <a:ext cx="7753350" cy="451769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rgbClr val="2E3047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B0CEAA3-60CD-4B04-9F4A-4832613711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62350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824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1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1425" y="836020"/>
            <a:ext cx="7753350" cy="80486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E329-E8BA-4046-AE97-677072E9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425" y="1814254"/>
            <a:ext cx="7753350" cy="430714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B0CEAA3-60CD-4B04-9F4A-4832613711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62350" cy="6858000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E0B45A9C-0481-4CAE-87A4-0D78EB0CC0E0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442" y="5618733"/>
            <a:ext cx="1048666" cy="100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78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D4C7A3-6F3F-4701-B0C0-35AA5F68013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-177800" y="-203200"/>
            <a:ext cx="12458700" cy="7188200"/>
          </a:xfrm>
        </p:spPr>
        <p:txBody>
          <a:bodyPr/>
          <a:lstStyle/>
          <a:p>
            <a:pPr lv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100" y="2302208"/>
            <a:ext cx="5527674" cy="2638092"/>
          </a:xfrm>
        </p:spPr>
        <p:txBody>
          <a:bodyPr anchor="t">
            <a:normAutofit/>
          </a:bodyPr>
          <a:lstStyle>
            <a:lvl1pPr>
              <a:defRPr sz="2800" b="1">
                <a:solidFill>
                  <a:srgbClr val="00139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E329-E8BA-4046-AE97-677072E9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101" y="5071729"/>
            <a:ext cx="5527673" cy="64009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139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7877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671" y="1921208"/>
            <a:ext cx="6515103" cy="804863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rgbClr val="00139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E329-E8BA-4046-AE97-677072E9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673" y="2726071"/>
            <a:ext cx="6515102" cy="204595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139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980C00-DA4E-4CBE-AB99-6EEF830743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8592" y="1133475"/>
            <a:ext cx="4591050" cy="4591050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515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FB32E0AD-3E7E-4E24-8EE4-71DA4C90DFA5}"/>
              </a:ext>
            </a:extLst>
          </p:cNvPr>
          <p:cNvSpPr/>
          <p:nvPr userDrawn="1"/>
        </p:nvSpPr>
        <p:spPr>
          <a:xfrm rot="21363473">
            <a:off x="-110354" y="-1076602"/>
            <a:ext cx="3568065" cy="8417967"/>
          </a:xfrm>
          <a:custGeom>
            <a:avLst/>
            <a:gdLst/>
            <a:ahLst/>
            <a:cxnLst/>
            <a:rect l="l" t="t" r="r" b="b"/>
            <a:pathLst>
              <a:path w="3568065" h="6858000">
                <a:moveTo>
                  <a:pt x="0" y="6857999"/>
                </a:moveTo>
                <a:lnTo>
                  <a:pt x="3567567" y="6857999"/>
                </a:lnTo>
                <a:lnTo>
                  <a:pt x="3567567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13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BFE5FB4-EE0F-495A-8B7C-ECF6D645389E}"/>
              </a:ext>
            </a:extLst>
          </p:cNvPr>
          <p:cNvSpPr/>
          <p:nvPr userDrawn="1"/>
        </p:nvSpPr>
        <p:spPr>
          <a:xfrm rot="564252">
            <a:off x="-316" y="-701388"/>
            <a:ext cx="3568065" cy="8417967"/>
          </a:xfrm>
          <a:custGeom>
            <a:avLst/>
            <a:gdLst/>
            <a:ahLst/>
            <a:cxnLst/>
            <a:rect l="l" t="t" r="r" b="b"/>
            <a:pathLst>
              <a:path w="3568065" h="6858000">
                <a:moveTo>
                  <a:pt x="0" y="6857999"/>
                </a:moveTo>
                <a:lnTo>
                  <a:pt x="3567567" y="6857999"/>
                </a:lnTo>
                <a:lnTo>
                  <a:pt x="3567567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8CFFD6">
              <a:alpha val="42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671" y="1921208"/>
            <a:ext cx="6515103" cy="804863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rgbClr val="00139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E329-E8BA-4046-AE97-677072E9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673" y="2726071"/>
            <a:ext cx="6515102" cy="204595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139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ADC6AA0-13DC-43EB-9048-CDAD18A63F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971" y="1032542"/>
            <a:ext cx="4530060" cy="4530058"/>
          </a:xfrm>
          <a:custGeom>
            <a:avLst/>
            <a:gdLst>
              <a:gd name="connsiteX0" fmla="*/ 2265030 w 4530060"/>
              <a:gd name="connsiteY0" fmla="*/ 0 h 4530058"/>
              <a:gd name="connsiteX1" fmla="*/ 4530060 w 4530060"/>
              <a:gd name="connsiteY1" fmla="*/ 2265029 h 4530058"/>
              <a:gd name="connsiteX2" fmla="*/ 2265030 w 4530060"/>
              <a:gd name="connsiteY2" fmla="*/ 4530058 h 4530058"/>
              <a:gd name="connsiteX3" fmla="*/ 0 w 4530060"/>
              <a:gd name="connsiteY3" fmla="*/ 2265029 h 4530058"/>
              <a:gd name="connsiteX4" fmla="*/ 2265030 w 4530060"/>
              <a:gd name="connsiteY4" fmla="*/ 0 h 453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0060" h="4530058">
                <a:moveTo>
                  <a:pt x="2265030" y="0"/>
                </a:moveTo>
                <a:cubicBezTo>
                  <a:pt x="3515972" y="0"/>
                  <a:pt x="4530060" y="1014088"/>
                  <a:pt x="4530060" y="2265029"/>
                </a:cubicBezTo>
                <a:cubicBezTo>
                  <a:pt x="4530060" y="3515970"/>
                  <a:pt x="3515972" y="4530058"/>
                  <a:pt x="2265030" y="4530058"/>
                </a:cubicBezTo>
                <a:cubicBezTo>
                  <a:pt x="1014088" y="4530058"/>
                  <a:pt x="0" y="3515970"/>
                  <a:pt x="0" y="2265029"/>
                </a:cubicBezTo>
                <a:cubicBezTo>
                  <a:pt x="0" y="1014088"/>
                  <a:pt x="1014088" y="0"/>
                  <a:pt x="22650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994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FB32E0AD-3E7E-4E24-8EE4-71DA4C90DFA5}"/>
              </a:ext>
            </a:extLst>
          </p:cNvPr>
          <p:cNvSpPr/>
          <p:nvPr userDrawn="1"/>
        </p:nvSpPr>
        <p:spPr>
          <a:xfrm rot="21363473">
            <a:off x="-110354" y="-1076602"/>
            <a:ext cx="3568065" cy="8417967"/>
          </a:xfrm>
          <a:custGeom>
            <a:avLst/>
            <a:gdLst/>
            <a:ahLst/>
            <a:cxnLst/>
            <a:rect l="l" t="t" r="r" b="b"/>
            <a:pathLst>
              <a:path w="3568065" h="6858000">
                <a:moveTo>
                  <a:pt x="0" y="6857999"/>
                </a:moveTo>
                <a:lnTo>
                  <a:pt x="3567567" y="6857999"/>
                </a:lnTo>
                <a:lnTo>
                  <a:pt x="3567567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1391">
              <a:alpha val="4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BFE5FB4-EE0F-495A-8B7C-ECF6D645389E}"/>
              </a:ext>
            </a:extLst>
          </p:cNvPr>
          <p:cNvSpPr/>
          <p:nvPr userDrawn="1"/>
        </p:nvSpPr>
        <p:spPr>
          <a:xfrm rot="564252">
            <a:off x="-316" y="-675990"/>
            <a:ext cx="3568065" cy="8417967"/>
          </a:xfrm>
          <a:custGeom>
            <a:avLst/>
            <a:gdLst/>
            <a:ahLst/>
            <a:cxnLst/>
            <a:rect l="l" t="t" r="r" b="b"/>
            <a:pathLst>
              <a:path w="3568065" h="6858000">
                <a:moveTo>
                  <a:pt x="0" y="6857999"/>
                </a:moveTo>
                <a:lnTo>
                  <a:pt x="3567567" y="6857999"/>
                </a:lnTo>
                <a:lnTo>
                  <a:pt x="3567567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1391">
              <a:alpha val="71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671" y="1921208"/>
            <a:ext cx="6515103" cy="804863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rgbClr val="00139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E329-E8BA-4046-AE97-677072E9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672" y="3132381"/>
            <a:ext cx="6515102" cy="4540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139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A415073-A76F-432B-BB20-C1D619A8D5F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5100" y="927100"/>
            <a:ext cx="4749800" cy="4749800"/>
          </a:xfrm>
          <a:custGeom>
            <a:avLst/>
            <a:gdLst>
              <a:gd name="connsiteX0" fmla="*/ 2374900 w 4749800"/>
              <a:gd name="connsiteY0" fmla="*/ 0 h 4749800"/>
              <a:gd name="connsiteX1" fmla="*/ 4749800 w 4749800"/>
              <a:gd name="connsiteY1" fmla="*/ 2374900 h 4749800"/>
              <a:gd name="connsiteX2" fmla="*/ 2374900 w 4749800"/>
              <a:gd name="connsiteY2" fmla="*/ 4749800 h 4749800"/>
              <a:gd name="connsiteX3" fmla="*/ 0 w 4749800"/>
              <a:gd name="connsiteY3" fmla="*/ 2374900 h 4749800"/>
              <a:gd name="connsiteX4" fmla="*/ 2374900 w 4749800"/>
              <a:gd name="connsiteY4" fmla="*/ 0 h 474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9800" h="4749800">
                <a:moveTo>
                  <a:pt x="2374900" y="0"/>
                </a:moveTo>
                <a:cubicBezTo>
                  <a:pt x="3686521" y="0"/>
                  <a:pt x="4749800" y="1063279"/>
                  <a:pt x="4749800" y="2374900"/>
                </a:cubicBezTo>
                <a:cubicBezTo>
                  <a:pt x="4749800" y="3686521"/>
                  <a:pt x="3686521" y="4749800"/>
                  <a:pt x="2374900" y="4749800"/>
                </a:cubicBezTo>
                <a:cubicBezTo>
                  <a:pt x="1063279" y="4749800"/>
                  <a:pt x="0" y="3686521"/>
                  <a:pt x="0" y="2374900"/>
                </a:cubicBezTo>
                <a:cubicBezTo>
                  <a:pt x="0" y="1063279"/>
                  <a:pt x="1063279" y="0"/>
                  <a:pt x="23749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385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solidFill>
          <a:srgbClr val="001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EDD096-B435-4976-8137-271D98AF057A}"/>
              </a:ext>
            </a:extLst>
          </p:cNvPr>
          <p:cNvSpPr/>
          <p:nvPr userDrawn="1"/>
        </p:nvSpPr>
        <p:spPr>
          <a:xfrm rot="882228">
            <a:off x="11670463" y="2113901"/>
            <a:ext cx="1508289" cy="5283724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E329-E8BA-4046-AE97-677072E9E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60424-96E0-0647-B0C7-281BB9BA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55DCAD3-A2CA-BA49-911E-6A8100CBE8F8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27736-099E-7049-BE63-D1F2736C1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999BC-98A5-384C-84BB-BEB968DC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FD27446-56FA-514E-B1E7-732F1009A6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9B53EC-B9B9-4BB5-8610-8B0B42DE0160}"/>
              </a:ext>
            </a:extLst>
          </p:cNvPr>
          <p:cNvSpPr/>
          <p:nvPr userDrawn="1"/>
        </p:nvSpPr>
        <p:spPr>
          <a:xfrm rot="305627">
            <a:off x="11290328" y="1747211"/>
            <a:ext cx="1508289" cy="5283724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DB5E8-CF79-4CF8-8D39-91710FFC38B1}"/>
              </a:ext>
            </a:extLst>
          </p:cNvPr>
          <p:cNvSpPr/>
          <p:nvPr userDrawn="1"/>
        </p:nvSpPr>
        <p:spPr>
          <a:xfrm rot="2695386">
            <a:off x="10703603" y="3132632"/>
            <a:ext cx="2608105" cy="5511199"/>
          </a:xfrm>
          <a:prstGeom prst="rect">
            <a:avLst/>
          </a:prstGeom>
          <a:solidFill>
            <a:srgbClr val="8CFFD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445192C0-BCCC-48C8-B332-2A650353E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640" y="5875972"/>
            <a:ext cx="728441" cy="6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44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rgbClr val="001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44066" cy="1325563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E329-E8BA-4046-AE97-677072E9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11709" cy="43513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60424-96E0-0647-B0C7-281BB9BA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55DCAD3-A2CA-BA49-911E-6A8100CBE8F8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27736-099E-7049-BE63-D1F2736C1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999BC-98A5-384C-84BB-BEB968DC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FD27446-56FA-514E-B1E7-732F1009A66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9939AF-4B86-4BD1-BC17-A3E37CB27CA5}"/>
              </a:ext>
            </a:extLst>
          </p:cNvPr>
          <p:cNvGrpSpPr/>
          <p:nvPr userDrawn="1"/>
        </p:nvGrpSpPr>
        <p:grpSpPr>
          <a:xfrm>
            <a:off x="11058745" y="-1620273"/>
            <a:ext cx="3028154" cy="8341748"/>
            <a:chOff x="11182023" y="-1451479"/>
            <a:chExt cx="2904876" cy="80021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427D7A8-F650-4931-B418-0B00FAFA94E8}"/>
                </a:ext>
              </a:extLst>
            </p:cNvPr>
            <p:cNvSpPr/>
            <p:nvPr userDrawn="1"/>
          </p:nvSpPr>
          <p:spPr>
            <a:xfrm rot="20054039">
              <a:off x="11182023" y="-1451479"/>
              <a:ext cx="1977363" cy="6968843"/>
            </a:xfrm>
            <a:prstGeom prst="rect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11E3735-BE65-4EE9-8962-616E00FE9B22}"/>
                </a:ext>
              </a:extLst>
            </p:cNvPr>
            <p:cNvSpPr/>
            <p:nvPr userDrawn="1"/>
          </p:nvSpPr>
          <p:spPr>
            <a:xfrm rot="18984216">
              <a:off x="11676747" y="-996069"/>
              <a:ext cx="2212197" cy="6968843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588DF8-6D0B-487C-B65D-4C26D4846FB9}"/>
                </a:ext>
              </a:extLst>
            </p:cNvPr>
            <p:cNvSpPr/>
            <p:nvPr userDrawn="1"/>
          </p:nvSpPr>
          <p:spPr>
            <a:xfrm rot="20782206">
              <a:off x="11478794" y="-418172"/>
              <a:ext cx="2608105" cy="6968843"/>
            </a:xfrm>
            <a:prstGeom prst="rect">
              <a:avLst/>
            </a:prstGeom>
            <a:solidFill>
              <a:srgbClr val="8CFFD6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E0EA40-2DFD-410E-85EC-F66AE2F8BA1F}"/>
              </a:ext>
            </a:extLst>
          </p:cNvPr>
          <p:cNvGrpSpPr/>
          <p:nvPr userDrawn="1"/>
        </p:nvGrpSpPr>
        <p:grpSpPr>
          <a:xfrm rot="21033985">
            <a:off x="-838386" y="3734286"/>
            <a:ext cx="2108428" cy="5808149"/>
            <a:chOff x="11182023" y="-1451479"/>
            <a:chExt cx="2904876" cy="80021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5FB934-2AA0-4AA1-ADFD-4BC7BC4BCF6F}"/>
                </a:ext>
              </a:extLst>
            </p:cNvPr>
            <p:cNvSpPr/>
            <p:nvPr userDrawn="1"/>
          </p:nvSpPr>
          <p:spPr>
            <a:xfrm rot="20054039">
              <a:off x="11182023" y="-1451479"/>
              <a:ext cx="1977363" cy="6968843"/>
            </a:xfrm>
            <a:prstGeom prst="rect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2A233B-C112-4FC1-B652-ACA6136252F6}"/>
                </a:ext>
              </a:extLst>
            </p:cNvPr>
            <p:cNvSpPr/>
            <p:nvPr userDrawn="1"/>
          </p:nvSpPr>
          <p:spPr>
            <a:xfrm rot="18984216">
              <a:off x="11676747" y="-996069"/>
              <a:ext cx="2212197" cy="6968843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9BE15C5-FF8A-4BED-B2F3-DC52E52411C0}"/>
                </a:ext>
              </a:extLst>
            </p:cNvPr>
            <p:cNvSpPr/>
            <p:nvPr userDrawn="1"/>
          </p:nvSpPr>
          <p:spPr>
            <a:xfrm rot="20782206">
              <a:off x="11478794" y="-418172"/>
              <a:ext cx="2608105" cy="6968843"/>
            </a:xfrm>
            <a:prstGeom prst="rect">
              <a:avLst/>
            </a:prstGeom>
            <a:solidFill>
              <a:srgbClr val="8CFFD6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C2540F4-B431-40AB-82FD-F6DF75C50F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04338" y="1825625"/>
            <a:ext cx="4611709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719569E6-50BC-4916-8DE0-F22C2A4B9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640" y="324485"/>
            <a:ext cx="728441" cy="6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6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bg>
      <p:bgPr>
        <a:solidFill>
          <a:srgbClr val="001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89689675-1C23-4F8D-A3A0-E8412E38CE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14920" y="-1015999"/>
            <a:ext cx="13957918" cy="9305278"/>
          </a:xfrm>
          <a:prstGeom prst="rect">
            <a:avLst/>
          </a:prstGeom>
        </p:spPr>
      </p:pic>
      <p:pic>
        <p:nvPicPr>
          <p:cNvPr id="5" name="Picture 4" descr="A picture containing building&#10;&#10;Description automatically generated">
            <a:extLst>
              <a:ext uri="{FF2B5EF4-FFF2-40B4-BE49-F238E27FC236}">
                <a16:creationId xmlns:a16="http://schemas.microsoft.com/office/drawing/2014/main" id="{48B8C79B-310B-4E8C-BF1B-9DCA33C007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3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733" y="-2032000"/>
            <a:ext cx="14609232" cy="9739489"/>
          </a:xfrm>
          <a:prstGeom prst="rect">
            <a:avLst/>
          </a:prstGeom>
        </p:spPr>
      </p:pic>
      <p:pic>
        <p:nvPicPr>
          <p:cNvPr id="9" name="Picture 8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753AF0C0-F034-45F6-809A-EB999BF2BB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20" y="-1168399"/>
            <a:ext cx="13957918" cy="93052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B3BDEC-D304-4548-9335-705D8CB791F5}"/>
              </a:ext>
            </a:extLst>
          </p:cNvPr>
          <p:cNvSpPr/>
          <p:nvPr userDrawn="1"/>
        </p:nvSpPr>
        <p:spPr>
          <a:xfrm>
            <a:off x="-321733" y="-101600"/>
            <a:ext cx="12818533" cy="7251700"/>
          </a:xfrm>
          <a:prstGeom prst="rect">
            <a:avLst/>
          </a:prstGeom>
          <a:solidFill>
            <a:srgbClr val="001391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0BDA4F-DCC7-43BF-9556-5D52725D8AFB}"/>
              </a:ext>
            </a:extLst>
          </p:cNvPr>
          <p:cNvSpPr/>
          <p:nvPr userDrawn="1"/>
        </p:nvSpPr>
        <p:spPr>
          <a:xfrm>
            <a:off x="-237181" y="-78376"/>
            <a:ext cx="8294061" cy="6910976"/>
          </a:xfrm>
          <a:prstGeom prst="rect">
            <a:avLst/>
          </a:prstGeom>
          <a:gradFill>
            <a:gsLst>
              <a:gs pos="0">
                <a:srgbClr val="001391"/>
              </a:gs>
              <a:gs pos="65000">
                <a:srgbClr val="00139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7F779-19BD-FD45-81F9-8E30D59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29778"/>
            <a:ext cx="5789083" cy="1399222"/>
          </a:xfrm>
        </p:spPr>
        <p:txBody>
          <a:bodyPr anchor="ctr"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48A63-132F-3A4E-BABA-F81F8B4C0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00713"/>
            <a:ext cx="578908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366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3C68E-7930-FE4B-BE61-876A6533C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228"/>
            <a:ext cx="10176164" cy="6921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EBF95308-46F7-4387-955E-6B6C02ED90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9090" y="15421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1C0FC5-FFD0-4EF4-9751-4544A9C2F0E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2359" y="31522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rgbClr val="2E304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EA0DE0-4B69-4A8F-8691-8536A9920BE4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882359" y="27146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49B3B00-266C-4AAC-B0D9-2104F7463C2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777835" y="15421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FDF85F7-699B-4332-9324-F59B52921FEC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2621104" y="31522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rgbClr val="2E304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09A036-0999-41D2-8500-6B6CCEA146E5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2621104" y="27146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B4D98265-6D35-43A0-A5A0-60605A752E3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16581" y="15421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93E579-16BF-40A0-B146-FAE6D8BFCC90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4359850" y="31522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rgbClr val="2E304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37C46B0-B031-4AD4-9A5A-5544D73C84AD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4359850" y="27146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78964A40-162C-4EA6-87BB-D290D3C1F0F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62253" y="15421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7C0B79C-3673-4950-B46E-CB2FAF68032B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6105522" y="31522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rgbClr val="2E304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2A1A0F6-BE5E-46D3-8E82-B24E2D7F9C9E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6105522" y="27146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AB9F0A9F-4F8A-4C7D-BFE1-BF2AEC27608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028708" y="15421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F8C489D-E03F-4A4D-A406-82236DB5F3E0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7871977" y="31522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rgbClr val="2E304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A332006-BE37-454B-B9B9-4C2F32B2D3B8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7871977" y="27146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67DC5932-7D77-413F-A56C-0AF2F6D7CB2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774381" y="15421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2FBC481-D90A-4225-82C2-E0B80783E24E}"/>
              </a:ext>
            </a:extLst>
          </p:cNvPr>
          <p:cNvSpPr>
            <a:spLocks noGrp="1"/>
          </p:cNvSpPr>
          <p:nvPr>
            <p:ph sz="half" idx="34" hasCustomPrompt="1"/>
          </p:nvPr>
        </p:nvSpPr>
        <p:spPr>
          <a:xfrm>
            <a:off x="9617650" y="31522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rgbClr val="2E304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4910E88-890A-4DA6-896C-5BF801537D4B}"/>
              </a:ext>
            </a:extLst>
          </p:cNvPr>
          <p:cNvSpPr>
            <a:spLocks noGrp="1"/>
          </p:cNvSpPr>
          <p:nvPr>
            <p:ph sz="half" idx="35" hasCustomPrompt="1"/>
          </p:nvPr>
        </p:nvSpPr>
        <p:spPr>
          <a:xfrm>
            <a:off x="9617650" y="27146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828C73A7-88DB-4565-B3A9-5A0E096721D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39090" y="39805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47B7A69-EC99-42B6-BDC4-B245FA8B0901}"/>
              </a:ext>
            </a:extLst>
          </p:cNvPr>
          <p:cNvSpPr>
            <a:spLocks noGrp="1"/>
          </p:cNvSpPr>
          <p:nvPr>
            <p:ph sz="half" idx="37" hasCustomPrompt="1"/>
          </p:nvPr>
        </p:nvSpPr>
        <p:spPr>
          <a:xfrm>
            <a:off x="882359" y="55906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rgbClr val="2E304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682A61C-A166-48F6-B740-135E6B5D31FF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882359" y="51530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A17E6613-A665-4ED0-AEE3-A6AC1F537E9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777835" y="39805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FAD16B7-58FA-4495-9EF7-A80E08B6329F}"/>
              </a:ext>
            </a:extLst>
          </p:cNvPr>
          <p:cNvSpPr>
            <a:spLocks noGrp="1"/>
          </p:cNvSpPr>
          <p:nvPr>
            <p:ph sz="half" idx="40" hasCustomPrompt="1"/>
          </p:nvPr>
        </p:nvSpPr>
        <p:spPr>
          <a:xfrm>
            <a:off x="2621104" y="55906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rgbClr val="2E304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E8ACA75-EBDC-4B9D-BA49-7F3B901388DB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2621104" y="51530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9B4FF670-D2AD-402A-B911-E9A3A8319F3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516581" y="39805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22EB8093-B2EE-43B8-8F99-2DF435FAD0E7}"/>
              </a:ext>
            </a:extLst>
          </p:cNvPr>
          <p:cNvSpPr>
            <a:spLocks noGrp="1"/>
          </p:cNvSpPr>
          <p:nvPr>
            <p:ph sz="half" idx="43" hasCustomPrompt="1"/>
          </p:nvPr>
        </p:nvSpPr>
        <p:spPr>
          <a:xfrm>
            <a:off x="4359850" y="55906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rgbClr val="2E304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E52B4E5-33A2-4358-ACFF-6EA9B999F8B7}"/>
              </a:ext>
            </a:extLst>
          </p:cNvPr>
          <p:cNvSpPr>
            <a:spLocks noGrp="1"/>
          </p:cNvSpPr>
          <p:nvPr>
            <p:ph sz="half" idx="44" hasCustomPrompt="1"/>
          </p:nvPr>
        </p:nvSpPr>
        <p:spPr>
          <a:xfrm>
            <a:off x="4359850" y="51530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A5A67796-20AB-48AC-8EFB-8DFFFD00AFC2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262253" y="39805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9EEC1D0-B1B7-4BE8-B615-8B0FD6356080}"/>
              </a:ext>
            </a:extLst>
          </p:cNvPr>
          <p:cNvSpPr>
            <a:spLocks noGrp="1"/>
          </p:cNvSpPr>
          <p:nvPr>
            <p:ph sz="half" idx="46" hasCustomPrompt="1"/>
          </p:nvPr>
        </p:nvSpPr>
        <p:spPr>
          <a:xfrm>
            <a:off x="6105522" y="55906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rgbClr val="2E304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7D8DC84-E58C-4CBB-B1EC-AD544A0C56E9}"/>
              </a:ext>
            </a:extLst>
          </p:cNvPr>
          <p:cNvSpPr>
            <a:spLocks noGrp="1"/>
          </p:cNvSpPr>
          <p:nvPr>
            <p:ph sz="half" idx="47" hasCustomPrompt="1"/>
          </p:nvPr>
        </p:nvSpPr>
        <p:spPr>
          <a:xfrm>
            <a:off x="6105522" y="51530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6B0A9A53-B3F0-41AE-8ACB-A4D2F7A8667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028708" y="39805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2C1409E2-2837-4E17-B342-0D471A357808}"/>
              </a:ext>
            </a:extLst>
          </p:cNvPr>
          <p:cNvSpPr>
            <a:spLocks noGrp="1"/>
          </p:cNvSpPr>
          <p:nvPr>
            <p:ph sz="half" idx="49" hasCustomPrompt="1"/>
          </p:nvPr>
        </p:nvSpPr>
        <p:spPr>
          <a:xfrm>
            <a:off x="7871977" y="55906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rgbClr val="2E304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EE69A818-2DA0-4FBA-9BB1-026359024C4E}"/>
              </a:ext>
            </a:extLst>
          </p:cNvPr>
          <p:cNvSpPr>
            <a:spLocks noGrp="1"/>
          </p:cNvSpPr>
          <p:nvPr>
            <p:ph sz="half" idx="50" hasCustomPrompt="1"/>
          </p:nvPr>
        </p:nvSpPr>
        <p:spPr>
          <a:xfrm>
            <a:off x="7871977" y="51530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66C9D47E-433A-40D7-B9C8-CADDADC2DC6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774381" y="39805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CFEBFC75-8183-40E6-9F40-0BA019F01606}"/>
              </a:ext>
            </a:extLst>
          </p:cNvPr>
          <p:cNvSpPr>
            <a:spLocks noGrp="1"/>
          </p:cNvSpPr>
          <p:nvPr>
            <p:ph sz="half" idx="52" hasCustomPrompt="1"/>
          </p:nvPr>
        </p:nvSpPr>
        <p:spPr>
          <a:xfrm>
            <a:off x="9617650" y="55906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rgbClr val="2E304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925E6262-7036-4034-9D13-0386A0B9D9DD}"/>
              </a:ext>
            </a:extLst>
          </p:cNvPr>
          <p:cNvSpPr>
            <a:spLocks noGrp="1"/>
          </p:cNvSpPr>
          <p:nvPr>
            <p:ph sz="half" idx="53" hasCustomPrompt="1"/>
          </p:nvPr>
        </p:nvSpPr>
        <p:spPr>
          <a:xfrm>
            <a:off x="9617650" y="51530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rgbClr val="00139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pic>
        <p:nvPicPr>
          <p:cNvPr id="43" name="Picture 42" descr="Text&#10;&#10;Description automatically generated">
            <a:extLst>
              <a:ext uri="{FF2B5EF4-FFF2-40B4-BE49-F238E27FC236}">
                <a16:creationId xmlns:a16="http://schemas.microsoft.com/office/drawing/2014/main" id="{152D043C-9ED9-49B1-862D-E638669C09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640" y="324485"/>
            <a:ext cx="728441" cy="6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63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rgbClr val="001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3C68E-7930-FE4B-BE61-876A6533C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228"/>
            <a:ext cx="10176164" cy="692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EBF95308-46F7-4387-955E-6B6C02ED90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9090" y="15421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1C0FC5-FFD0-4EF4-9751-4544A9C2F0E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2359" y="31522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EA0DE0-4B69-4A8F-8691-8536A9920BE4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882359" y="27146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49B3B00-266C-4AAC-B0D9-2104F7463C2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777835" y="15421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FDF85F7-699B-4332-9324-F59B52921FEC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2621104" y="31522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09A036-0999-41D2-8500-6B6CCEA146E5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2621104" y="27146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B4D98265-6D35-43A0-A5A0-60605A752E3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16581" y="15421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93E579-16BF-40A0-B146-FAE6D8BFCC90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4359850" y="31522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37C46B0-B031-4AD4-9A5A-5544D73C84AD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4359850" y="27146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78964A40-162C-4EA6-87BB-D290D3C1F0F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62253" y="15421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7C0B79C-3673-4950-B46E-CB2FAF68032B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6105522" y="31522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2A1A0F6-BE5E-46D3-8E82-B24E2D7F9C9E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6105522" y="27146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AB9F0A9F-4F8A-4C7D-BFE1-BF2AEC27608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028708" y="15421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F8C489D-E03F-4A4D-A406-82236DB5F3E0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7871977" y="31522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A332006-BE37-454B-B9B9-4C2F32B2D3B8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7871977" y="27146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67DC5932-7D77-413F-A56C-0AF2F6D7CB2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774381" y="15421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2FBC481-D90A-4225-82C2-E0B80783E24E}"/>
              </a:ext>
            </a:extLst>
          </p:cNvPr>
          <p:cNvSpPr>
            <a:spLocks noGrp="1"/>
          </p:cNvSpPr>
          <p:nvPr>
            <p:ph sz="half" idx="34" hasCustomPrompt="1"/>
          </p:nvPr>
        </p:nvSpPr>
        <p:spPr>
          <a:xfrm>
            <a:off x="9617650" y="31522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4910E88-890A-4DA6-896C-5BF801537D4B}"/>
              </a:ext>
            </a:extLst>
          </p:cNvPr>
          <p:cNvSpPr>
            <a:spLocks noGrp="1"/>
          </p:cNvSpPr>
          <p:nvPr>
            <p:ph sz="half" idx="35" hasCustomPrompt="1"/>
          </p:nvPr>
        </p:nvSpPr>
        <p:spPr>
          <a:xfrm>
            <a:off x="9617650" y="27146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828C73A7-88DB-4565-B3A9-5A0E096721D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39090" y="39805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47B7A69-EC99-42B6-BDC4-B245FA8B0901}"/>
              </a:ext>
            </a:extLst>
          </p:cNvPr>
          <p:cNvSpPr>
            <a:spLocks noGrp="1"/>
          </p:cNvSpPr>
          <p:nvPr>
            <p:ph sz="half" idx="37" hasCustomPrompt="1"/>
          </p:nvPr>
        </p:nvSpPr>
        <p:spPr>
          <a:xfrm>
            <a:off x="882359" y="55906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682A61C-A166-48F6-B740-135E6B5D31FF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882359" y="51530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A17E6613-A665-4ED0-AEE3-A6AC1F537E9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777835" y="39805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FAD16B7-58FA-4495-9EF7-A80E08B6329F}"/>
              </a:ext>
            </a:extLst>
          </p:cNvPr>
          <p:cNvSpPr>
            <a:spLocks noGrp="1"/>
          </p:cNvSpPr>
          <p:nvPr>
            <p:ph sz="half" idx="40" hasCustomPrompt="1"/>
          </p:nvPr>
        </p:nvSpPr>
        <p:spPr>
          <a:xfrm>
            <a:off x="2621104" y="55906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E8ACA75-EBDC-4B9D-BA49-7F3B901388DB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2621104" y="51530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9B4FF670-D2AD-402A-B911-E9A3A8319F3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516581" y="39805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22EB8093-B2EE-43B8-8F99-2DF435FAD0E7}"/>
              </a:ext>
            </a:extLst>
          </p:cNvPr>
          <p:cNvSpPr>
            <a:spLocks noGrp="1"/>
          </p:cNvSpPr>
          <p:nvPr>
            <p:ph sz="half" idx="43" hasCustomPrompt="1"/>
          </p:nvPr>
        </p:nvSpPr>
        <p:spPr>
          <a:xfrm>
            <a:off x="4359850" y="55906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E52B4E5-33A2-4358-ACFF-6EA9B999F8B7}"/>
              </a:ext>
            </a:extLst>
          </p:cNvPr>
          <p:cNvSpPr>
            <a:spLocks noGrp="1"/>
          </p:cNvSpPr>
          <p:nvPr>
            <p:ph sz="half" idx="44" hasCustomPrompt="1"/>
          </p:nvPr>
        </p:nvSpPr>
        <p:spPr>
          <a:xfrm>
            <a:off x="4359850" y="51530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A5A67796-20AB-48AC-8EFB-8DFFFD00AFC2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262253" y="39805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9EEC1D0-B1B7-4BE8-B615-8B0FD6356080}"/>
              </a:ext>
            </a:extLst>
          </p:cNvPr>
          <p:cNvSpPr>
            <a:spLocks noGrp="1"/>
          </p:cNvSpPr>
          <p:nvPr>
            <p:ph sz="half" idx="46" hasCustomPrompt="1"/>
          </p:nvPr>
        </p:nvSpPr>
        <p:spPr>
          <a:xfrm>
            <a:off x="6105522" y="55906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7D8DC84-E58C-4CBB-B1EC-AD544A0C56E9}"/>
              </a:ext>
            </a:extLst>
          </p:cNvPr>
          <p:cNvSpPr>
            <a:spLocks noGrp="1"/>
          </p:cNvSpPr>
          <p:nvPr>
            <p:ph sz="half" idx="47" hasCustomPrompt="1"/>
          </p:nvPr>
        </p:nvSpPr>
        <p:spPr>
          <a:xfrm>
            <a:off x="6105522" y="51530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6B0A9A53-B3F0-41AE-8ACB-A4D2F7A8667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028708" y="39805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2C1409E2-2837-4E17-B342-0D471A357808}"/>
              </a:ext>
            </a:extLst>
          </p:cNvPr>
          <p:cNvSpPr>
            <a:spLocks noGrp="1"/>
          </p:cNvSpPr>
          <p:nvPr>
            <p:ph sz="half" idx="49" hasCustomPrompt="1"/>
          </p:nvPr>
        </p:nvSpPr>
        <p:spPr>
          <a:xfrm>
            <a:off x="7871977" y="55906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EE69A818-2DA0-4FBA-9BB1-026359024C4E}"/>
              </a:ext>
            </a:extLst>
          </p:cNvPr>
          <p:cNvSpPr>
            <a:spLocks noGrp="1"/>
          </p:cNvSpPr>
          <p:nvPr>
            <p:ph sz="half" idx="50" hasCustomPrompt="1"/>
          </p:nvPr>
        </p:nvSpPr>
        <p:spPr>
          <a:xfrm>
            <a:off x="7871977" y="51530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66C9D47E-433A-40D7-B9C8-CADDADC2DC6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774381" y="3980584"/>
            <a:ext cx="1083252" cy="1083252"/>
          </a:xfrm>
          <a:custGeom>
            <a:avLst/>
            <a:gdLst>
              <a:gd name="connsiteX0" fmla="*/ 2295525 w 4591050"/>
              <a:gd name="connsiteY0" fmla="*/ 0 h 4591050"/>
              <a:gd name="connsiteX1" fmla="*/ 4591050 w 4591050"/>
              <a:gd name="connsiteY1" fmla="*/ 2295525 h 4591050"/>
              <a:gd name="connsiteX2" fmla="*/ 2295525 w 4591050"/>
              <a:gd name="connsiteY2" fmla="*/ 4591050 h 4591050"/>
              <a:gd name="connsiteX3" fmla="*/ 0 w 4591050"/>
              <a:gd name="connsiteY3" fmla="*/ 2295525 h 4591050"/>
              <a:gd name="connsiteX4" fmla="*/ 2295525 w 4591050"/>
              <a:gd name="connsiteY4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4591050">
                <a:moveTo>
                  <a:pt x="2295525" y="0"/>
                </a:moveTo>
                <a:cubicBezTo>
                  <a:pt x="3563308" y="0"/>
                  <a:pt x="4591050" y="1027742"/>
                  <a:pt x="4591050" y="2295525"/>
                </a:cubicBezTo>
                <a:cubicBezTo>
                  <a:pt x="4591050" y="3563308"/>
                  <a:pt x="3563308" y="4591050"/>
                  <a:pt x="2295525" y="4591050"/>
                </a:cubicBezTo>
                <a:cubicBezTo>
                  <a:pt x="1027742" y="4591050"/>
                  <a:pt x="0" y="3563308"/>
                  <a:pt x="0" y="2295525"/>
                </a:cubicBezTo>
                <a:cubicBezTo>
                  <a:pt x="0" y="1027742"/>
                  <a:pt x="1027742" y="0"/>
                  <a:pt x="22955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CFEBFC75-8183-40E6-9F40-0BA019F01606}"/>
              </a:ext>
            </a:extLst>
          </p:cNvPr>
          <p:cNvSpPr>
            <a:spLocks noGrp="1"/>
          </p:cNvSpPr>
          <p:nvPr>
            <p:ph sz="half" idx="52" hasCustomPrompt="1"/>
          </p:nvPr>
        </p:nvSpPr>
        <p:spPr>
          <a:xfrm>
            <a:off x="9617650" y="5590642"/>
            <a:ext cx="1396714" cy="439790"/>
          </a:xfrm>
        </p:spPr>
        <p:txBody>
          <a:bodyPr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925E6262-7036-4034-9D13-0386A0B9D9DD}"/>
              </a:ext>
            </a:extLst>
          </p:cNvPr>
          <p:cNvSpPr>
            <a:spLocks noGrp="1"/>
          </p:cNvSpPr>
          <p:nvPr>
            <p:ph sz="half" idx="53" hasCustomPrompt="1"/>
          </p:nvPr>
        </p:nvSpPr>
        <p:spPr>
          <a:xfrm>
            <a:off x="9617650" y="5153025"/>
            <a:ext cx="1396714" cy="437617"/>
          </a:xfrm>
        </p:spPr>
        <p:txBody>
          <a:bodyPr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Full Name</a:t>
            </a:r>
          </a:p>
        </p:txBody>
      </p:sp>
      <p:pic>
        <p:nvPicPr>
          <p:cNvPr id="43" name="object 5">
            <a:extLst>
              <a:ext uri="{FF2B5EF4-FFF2-40B4-BE49-F238E27FC236}">
                <a16:creationId xmlns:a16="http://schemas.microsoft.com/office/drawing/2014/main" id="{330E8615-AF94-4394-A4E3-30D552552233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541" y="237285"/>
            <a:ext cx="960594" cy="92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61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3C68E-7930-FE4B-BE61-876A6533C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3374"/>
            <a:ext cx="10515600" cy="69215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1396126-B573-4661-AE43-9EBA63483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040" y="5869200"/>
            <a:ext cx="576041" cy="54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28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3C68E-7930-FE4B-BE61-876A6533C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2545"/>
            <a:ext cx="10515600" cy="69215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29079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297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rgbClr val="001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2">
            <a:extLst>
              <a:ext uri="{FF2B5EF4-FFF2-40B4-BE49-F238E27FC236}">
                <a16:creationId xmlns:a16="http://schemas.microsoft.com/office/drawing/2014/main" id="{A8636E79-C86D-44D2-8BBE-82B8FF09DA7D}"/>
              </a:ext>
            </a:extLst>
          </p:cNvPr>
          <p:cNvPicPr/>
          <p:nvPr userDrawn="1"/>
        </p:nvPicPr>
        <p:blipFill>
          <a:blip r:embed="rId2" cstate="screen">
            <a:alphaModFix amt="12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581" y="-78376"/>
            <a:ext cx="12302435" cy="6936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87F779-19BD-FD45-81F9-8E30D5932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232317"/>
            <a:ext cx="10515600" cy="635302"/>
          </a:xfrm>
        </p:spPr>
        <p:txBody>
          <a:bodyPr anchor="ctr">
            <a:normAutofit/>
          </a:bodyPr>
          <a:lstStyle>
            <a:lvl1pPr>
              <a:defRPr lang="en-US" sz="3600" b="0" kern="1200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/>
              <a:t>CONTACTS WITH LOGOS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C1FB53-51EE-46CA-8CE4-3C32A8B8DC1C}"/>
              </a:ext>
            </a:extLst>
          </p:cNvPr>
          <p:cNvSpPr/>
          <p:nvPr userDrawn="1"/>
        </p:nvSpPr>
        <p:spPr>
          <a:xfrm rot="16200000">
            <a:off x="-1523302" y="2366316"/>
            <a:ext cx="3124426" cy="215571"/>
          </a:xfrm>
          <a:prstGeom prst="rect">
            <a:avLst/>
          </a:prstGeom>
          <a:solidFill>
            <a:srgbClr val="8CF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8B2EF159-DD2E-41DB-AC85-05510934047A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541" y="237285"/>
            <a:ext cx="960594" cy="9212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ED40D9-3A31-458F-AA57-0915409FA838}"/>
              </a:ext>
            </a:extLst>
          </p:cNvPr>
          <p:cNvSpPr/>
          <p:nvPr userDrawn="1"/>
        </p:nvSpPr>
        <p:spPr>
          <a:xfrm>
            <a:off x="-68875" y="5141566"/>
            <a:ext cx="12302435" cy="215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3F1D5E5-C67F-4693-831E-110A9270F9D8}"/>
              </a:ext>
            </a:extLst>
          </p:cNvPr>
          <p:cNvSpPr txBox="1">
            <a:spLocks/>
          </p:cNvSpPr>
          <p:nvPr userDrawn="1"/>
        </p:nvSpPr>
        <p:spPr>
          <a:xfrm>
            <a:off x="1400302" y="2707668"/>
            <a:ext cx="6170930" cy="498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spc="-1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linkedin.com/company/global-evaluation-initiative</a:t>
            </a:r>
            <a:endParaRPr lang="en-GB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Subtitle 7">
            <a:extLst>
              <a:ext uri="{FF2B5EF4-FFF2-40B4-BE49-F238E27FC236}">
                <a16:creationId xmlns:a16="http://schemas.microsoft.com/office/drawing/2014/main" id="{B2408CDD-BA00-47B8-ADDB-D64733A8AB82}"/>
              </a:ext>
            </a:extLst>
          </p:cNvPr>
          <p:cNvSpPr txBox="1">
            <a:spLocks/>
          </p:cNvSpPr>
          <p:nvPr userDrawn="1"/>
        </p:nvSpPr>
        <p:spPr>
          <a:xfrm>
            <a:off x="1400303" y="3173093"/>
            <a:ext cx="3951986" cy="681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spc="-1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globalevaluationinitiative.org</a:t>
            </a:r>
          </a:p>
        </p:txBody>
      </p:sp>
      <p:pic>
        <p:nvPicPr>
          <p:cNvPr id="10" name="Picture 9" descr="A picture containing ax, vector graphics, silhouette&#10;&#10;Description automatically generated">
            <a:extLst>
              <a:ext uri="{FF2B5EF4-FFF2-40B4-BE49-F238E27FC236}">
                <a16:creationId xmlns:a16="http://schemas.microsoft.com/office/drawing/2014/main" id="{6AACD4F7-CCA6-4D00-8245-78AFC14B07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98" y="2253694"/>
            <a:ext cx="312274" cy="312274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C87D5995-20BA-4EE2-BCAE-9AF009B786E1}"/>
              </a:ext>
            </a:extLst>
          </p:cNvPr>
          <p:cNvSpPr/>
          <p:nvPr userDrawn="1"/>
        </p:nvSpPr>
        <p:spPr>
          <a:xfrm>
            <a:off x="981952" y="2798351"/>
            <a:ext cx="339913" cy="312274"/>
          </a:xfrm>
          <a:custGeom>
            <a:avLst/>
            <a:gdLst/>
            <a:ahLst/>
            <a:cxnLst/>
            <a:rect l="l" t="t" r="r" b="b"/>
            <a:pathLst>
              <a:path w="781685" h="789939">
                <a:moveTo>
                  <a:pt x="420319" y="354952"/>
                </a:moveTo>
                <a:lnTo>
                  <a:pt x="420065" y="355346"/>
                </a:lnTo>
                <a:lnTo>
                  <a:pt x="419798" y="355777"/>
                </a:lnTo>
                <a:lnTo>
                  <a:pt x="419531" y="356171"/>
                </a:lnTo>
                <a:lnTo>
                  <a:pt x="420319" y="356171"/>
                </a:lnTo>
                <a:lnTo>
                  <a:pt x="420319" y="354952"/>
                </a:lnTo>
                <a:close/>
              </a:path>
              <a:path w="781685" h="789939">
                <a:moveTo>
                  <a:pt x="781634" y="56565"/>
                </a:moveTo>
                <a:lnTo>
                  <a:pt x="777113" y="34556"/>
                </a:lnTo>
                <a:lnTo>
                  <a:pt x="764730" y="16573"/>
                </a:lnTo>
                <a:lnTo>
                  <a:pt x="746366" y="4445"/>
                </a:lnTo>
                <a:lnTo>
                  <a:pt x="723861" y="0"/>
                </a:lnTo>
                <a:lnTo>
                  <a:pt x="662673" y="0"/>
                </a:lnTo>
                <a:lnTo>
                  <a:pt x="662673" y="456552"/>
                </a:lnTo>
                <a:lnTo>
                  <a:pt x="662647" y="661060"/>
                </a:lnTo>
                <a:lnTo>
                  <a:pt x="544588" y="661060"/>
                </a:lnTo>
                <a:lnTo>
                  <a:pt x="544588" y="470255"/>
                </a:lnTo>
                <a:lnTo>
                  <a:pt x="541248" y="437438"/>
                </a:lnTo>
                <a:lnTo>
                  <a:pt x="530707" y="411975"/>
                </a:lnTo>
                <a:lnTo>
                  <a:pt x="512152" y="395490"/>
                </a:lnTo>
                <a:lnTo>
                  <a:pt x="484797" y="389636"/>
                </a:lnTo>
                <a:lnTo>
                  <a:pt x="462775" y="393407"/>
                </a:lnTo>
                <a:lnTo>
                  <a:pt x="432701" y="417233"/>
                </a:lnTo>
                <a:lnTo>
                  <a:pt x="420497" y="453936"/>
                </a:lnTo>
                <a:lnTo>
                  <a:pt x="420331" y="661047"/>
                </a:lnTo>
                <a:lnTo>
                  <a:pt x="302272" y="661047"/>
                </a:lnTo>
                <a:lnTo>
                  <a:pt x="302488" y="610031"/>
                </a:lnTo>
                <a:lnTo>
                  <a:pt x="302856" y="495287"/>
                </a:lnTo>
                <a:lnTo>
                  <a:pt x="302933" y="374269"/>
                </a:lnTo>
                <a:lnTo>
                  <a:pt x="302272" y="304482"/>
                </a:lnTo>
                <a:lnTo>
                  <a:pt x="420331" y="304457"/>
                </a:lnTo>
                <a:lnTo>
                  <a:pt x="420331" y="354939"/>
                </a:lnTo>
                <a:lnTo>
                  <a:pt x="434759" y="335495"/>
                </a:lnTo>
                <a:lnTo>
                  <a:pt x="455917" y="316382"/>
                </a:lnTo>
                <a:lnTo>
                  <a:pt x="480504" y="304457"/>
                </a:lnTo>
                <a:lnTo>
                  <a:pt x="485889" y="301840"/>
                </a:lnTo>
                <a:lnTo>
                  <a:pt x="526745" y="296049"/>
                </a:lnTo>
                <a:lnTo>
                  <a:pt x="570712" y="302234"/>
                </a:lnTo>
                <a:lnTo>
                  <a:pt x="608152" y="321005"/>
                </a:lnTo>
                <a:lnTo>
                  <a:pt x="637197" y="352742"/>
                </a:lnTo>
                <a:lnTo>
                  <a:pt x="655993" y="397802"/>
                </a:lnTo>
                <a:lnTo>
                  <a:pt x="662673" y="456552"/>
                </a:lnTo>
                <a:lnTo>
                  <a:pt x="662673" y="0"/>
                </a:lnTo>
                <a:lnTo>
                  <a:pt x="244703" y="0"/>
                </a:lnTo>
                <a:lnTo>
                  <a:pt x="244703" y="194170"/>
                </a:lnTo>
                <a:lnTo>
                  <a:pt x="240055" y="218224"/>
                </a:lnTo>
                <a:lnTo>
                  <a:pt x="236943" y="222808"/>
                </a:lnTo>
                <a:lnTo>
                  <a:pt x="236943" y="304482"/>
                </a:lnTo>
                <a:lnTo>
                  <a:pt x="236943" y="661060"/>
                </a:lnTo>
                <a:lnTo>
                  <a:pt x="118872" y="661060"/>
                </a:lnTo>
                <a:lnTo>
                  <a:pt x="118872" y="304482"/>
                </a:lnTo>
                <a:lnTo>
                  <a:pt x="236943" y="304482"/>
                </a:lnTo>
                <a:lnTo>
                  <a:pt x="236943" y="222808"/>
                </a:lnTo>
                <a:lnTo>
                  <a:pt x="226745" y="237794"/>
                </a:lnTo>
                <a:lnTo>
                  <a:pt x="205701" y="250952"/>
                </a:lnTo>
                <a:lnTo>
                  <a:pt x="177901" y="255778"/>
                </a:lnTo>
                <a:lnTo>
                  <a:pt x="177114" y="255778"/>
                </a:lnTo>
                <a:lnTo>
                  <a:pt x="150228" y="250964"/>
                </a:lnTo>
                <a:lnTo>
                  <a:pt x="129667" y="237807"/>
                </a:lnTo>
                <a:lnTo>
                  <a:pt x="116522" y="218224"/>
                </a:lnTo>
                <a:lnTo>
                  <a:pt x="111899" y="194170"/>
                </a:lnTo>
                <a:lnTo>
                  <a:pt x="116649" y="169786"/>
                </a:lnTo>
                <a:lnTo>
                  <a:pt x="130149" y="150253"/>
                </a:lnTo>
                <a:lnTo>
                  <a:pt x="151218" y="137274"/>
                </a:lnTo>
                <a:lnTo>
                  <a:pt x="178676" y="132562"/>
                </a:lnTo>
                <a:lnTo>
                  <a:pt x="205930" y="137274"/>
                </a:lnTo>
                <a:lnTo>
                  <a:pt x="226555" y="150253"/>
                </a:lnTo>
                <a:lnTo>
                  <a:pt x="239737" y="169786"/>
                </a:lnTo>
                <a:lnTo>
                  <a:pt x="244703" y="194170"/>
                </a:lnTo>
                <a:lnTo>
                  <a:pt x="244703" y="0"/>
                </a:lnTo>
                <a:lnTo>
                  <a:pt x="57746" y="0"/>
                </a:lnTo>
                <a:lnTo>
                  <a:pt x="35293" y="4445"/>
                </a:lnTo>
                <a:lnTo>
                  <a:pt x="16929" y="16560"/>
                </a:lnTo>
                <a:lnTo>
                  <a:pt x="4546" y="34544"/>
                </a:lnTo>
                <a:lnTo>
                  <a:pt x="0" y="56565"/>
                </a:lnTo>
                <a:lnTo>
                  <a:pt x="0" y="733107"/>
                </a:lnTo>
                <a:lnTo>
                  <a:pt x="4546" y="755103"/>
                </a:lnTo>
                <a:lnTo>
                  <a:pt x="16916" y="773087"/>
                </a:lnTo>
                <a:lnTo>
                  <a:pt x="35267" y="785215"/>
                </a:lnTo>
                <a:lnTo>
                  <a:pt x="57746" y="789660"/>
                </a:lnTo>
                <a:lnTo>
                  <a:pt x="723861" y="789660"/>
                </a:lnTo>
                <a:lnTo>
                  <a:pt x="746340" y="785215"/>
                </a:lnTo>
                <a:lnTo>
                  <a:pt x="764705" y="773099"/>
                </a:lnTo>
                <a:lnTo>
                  <a:pt x="777087" y="755116"/>
                </a:lnTo>
                <a:lnTo>
                  <a:pt x="781634" y="733107"/>
                </a:lnTo>
                <a:lnTo>
                  <a:pt x="781634" y="661060"/>
                </a:lnTo>
                <a:lnTo>
                  <a:pt x="781634" y="296049"/>
                </a:lnTo>
                <a:lnTo>
                  <a:pt x="781634" y="255778"/>
                </a:lnTo>
                <a:lnTo>
                  <a:pt x="781634" y="132562"/>
                </a:lnTo>
                <a:lnTo>
                  <a:pt x="781634" y="56565"/>
                </a:lnTo>
                <a:close/>
              </a:path>
            </a:pathLst>
          </a:custGeom>
          <a:solidFill>
            <a:srgbClr val="8CFFD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Graphic 12" descr="World outline">
            <a:extLst>
              <a:ext uri="{FF2B5EF4-FFF2-40B4-BE49-F238E27FC236}">
                <a16:creationId xmlns:a16="http://schemas.microsoft.com/office/drawing/2014/main" id="{D49DA62D-0ECF-4FA1-9D48-A12AFC6A0A5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923" y="3305939"/>
            <a:ext cx="446496" cy="446496"/>
          </a:xfrm>
          <a:prstGeom prst="rect">
            <a:avLst/>
          </a:prstGeom>
        </p:spPr>
      </p:pic>
      <p:sp>
        <p:nvSpPr>
          <p:cNvPr id="14" name="Subtitle 7">
            <a:extLst>
              <a:ext uri="{FF2B5EF4-FFF2-40B4-BE49-F238E27FC236}">
                <a16:creationId xmlns:a16="http://schemas.microsoft.com/office/drawing/2014/main" id="{F6B08BF8-9856-472F-85D5-CD35E157B22A}"/>
              </a:ext>
            </a:extLst>
          </p:cNvPr>
          <p:cNvSpPr txBox="1">
            <a:spLocks/>
          </p:cNvSpPr>
          <p:nvPr userDrawn="1"/>
        </p:nvSpPr>
        <p:spPr>
          <a:xfrm>
            <a:off x="1400302" y="2157596"/>
            <a:ext cx="2598674" cy="498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@GEI_GlobalEval</a:t>
            </a:r>
          </a:p>
        </p:txBody>
      </p:sp>
    </p:spTree>
    <p:extLst>
      <p:ext uri="{BB962C8B-B14F-4D97-AF65-F5344CB8AC3E}">
        <p14:creationId xmlns:p14="http://schemas.microsoft.com/office/powerpoint/2010/main" val="558000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solidFill>
          <a:srgbClr val="001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2">
            <a:extLst>
              <a:ext uri="{FF2B5EF4-FFF2-40B4-BE49-F238E27FC236}">
                <a16:creationId xmlns:a16="http://schemas.microsoft.com/office/drawing/2014/main" id="{A8636E79-C86D-44D2-8BBE-82B8FF09DA7D}"/>
              </a:ext>
            </a:extLst>
          </p:cNvPr>
          <p:cNvPicPr/>
          <p:nvPr userDrawn="1"/>
        </p:nvPicPr>
        <p:blipFill>
          <a:blip r:embed="rId2" cstate="screen">
            <a:alphaModFix amt="12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581" y="-39188"/>
            <a:ext cx="12302435" cy="6936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87F779-19BD-FD45-81F9-8E30D5932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37169"/>
            <a:ext cx="7564898" cy="1109154"/>
          </a:xfrm>
        </p:spPr>
        <p:txBody>
          <a:bodyPr anchor="ctr">
            <a:normAutofit/>
          </a:bodyPr>
          <a:lstStyle>
            <a:lvl1pPr>
              <a:defRPr sz="3600" b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CONTACTS WITHOUT LOGOS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C1FB53-51EE-46CA-8CE4-3C32A8B8DC1C}"/>
              </a:ext>
            </a:extLst>
          </p:cNvPr>
          <p:cNvSpPr/>
          <p:nvPr userDrawn="1"/>
        </p:nvSpPr>
        <p:spPr>
          <a:xfrm rot="16200000">
            <a:off x="-1523302" y="3302781"/>
            <a:ext cx="3124426" cy="215571"/>
          </a:xfrm>
          <a:prstGeom prst="rect">
            <a:avLst/>
          </a:prstGeom>
          <a:solidFill>
            <a:srgbClr val="8CF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8B2EF159-DD2E-41DB-AC85-05510934047A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541" y="5662945"/>
            <a:ext cx="960594" cy="921257"/>
          </a:xfrm>
          <a:prstGeom prst="rect">
            <a:avLst/>
          </a:prstGeom>
        </p:spPr>
      </p:pic>
      <p:sp>
        <p:nvSpPr>
          <p:cNvPr id="7" name="Subtitle 7">
            <a:extLst>
              <a:ext uri="{FF2B5EF4-FFF2-40B4-BE49-F238E27FC236}">
                <a16:creationId xmlns:a16="http://schemas.microsoft.com/office/drawing/2014/main" id="{37241B8B-1D6B-407E-A442-AD44DB0D1DE1}"/>
              </a:ext>
            </a:extLst>
          </p:cNvPr>
          <p:cNvSpPr txBox="1">
            <a:spLocks/>
          </p:cNvSpPr>
          <p:nvPr userDrawn="1"/>
        </p:nvSpPr>
        <p:spPr>
          <a:xfrm>
            <a:off x="1400302" y="3696395"/>
            <a:ext cx="6170930" cy="498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spc="-1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linkedin.com/company/global-evaluation-initiative</a:t>
            </a:r>
            <a:endParaRPr lang="en-GB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F96CF0B-D528-49F1-BC2F-94E7D477C7BB}"/>
              </a:ext>
            </a:extLst>
          </p:cNvPr>
          <p:cNvSpPr txBox="1">
            <a:spLocks/>
          </p:cNvSpPr>
          <p:nvPr userDrawn="1"/>
        </p:nvSpPr>
        <p:spPr>
          <a:xfrm>
            <a:off x="1400303" y="4161820"/>
            <a:ext cx="3951986" cy="681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spc="-1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globalevaluationinitiative.org</a:t>
            </a:r>
          </a:p>
        </p:txBody>
      </p:sp>
      <p:pic>
        <p:nvPicPr>
          <p:cNvPr id="9" name="Picture 8" descr="A picture containing ax, vector graphics, silhouette&#10;&#10;Description automatically generated">
            <a:extLst>
              <a:ext uri="{FF2B5EF4-FFF2-40B4-BE49-F238E27FC236}">
                <a16:creationId xmlns:a16="http://schemas.microsoft.com/office/drawing/2014/main" id="{1CCF3FB5-3E67-40D2-A737-E1B4670CEF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98" y="3242421"/>
            <a:ext cx="312274" cy="312274"/>
          </a:xfrm>
          <a:prstGeom prst="rect">
            <a:avLst/>
          </a:prstGeom>
        </p:spPr>
      </p:pic>
      <p:sp>
        <p:nvSpPr>
          <p:cNvPr id="10" name="object 8">
            <a:extLst>
              <a:ext uri="{FF2B5EF4-FFF2-40B4-BE49-F238E27FC236}">
                <a16:creationId xmlns:a16="http://schemas.microsoft.com/office/drawing/2014/main" id="{E1D50BC3-48D4-4757-AF13-C643D48A72D4}"/>
              </a:ext>
            </a:extLst>
          </p:cNvPr>
          <p:cNvSpPr/>
          <p:nvPr userDrawn="1"/>
        </p:nvSpPr>
        <p:spPr>
          <a:xfrm>
            <a:off x="981952" y="3787078"/>
            <a:ext cx="339913" cy="312274"/>
          </a:xfrm>
          <a:custGeom>
            <a:avLst/>
            <a:gdLst/>
            <a:ahLst/>
            <a:cxnLst/>
            <a:rect l="l" t="t" r="r" b="b"/>
            <a:pathLst>
              <a:path w="781685" h="789939">
                <a:moveTo>
                  <a:pt x="420319" y="354952"/>
                </a:moveTo>
                <a:lnTo>
                  <a:pt x="420065" y="355346"/>
                </a:lnTo>
                <a:lnTo>
                  <a:pt x="419798" y="355777"/>
                </a:lnTo>
                <a:lnTo>
                  <a:pt x="419531" y="356171"/>
                </a:lnTo>
                <a:lnTo>
                  <a:pt x="420319" y="356171"/>
                </a:lnTo>
                <a:lnTo>
                  <a:pt x="420319" y="354952"/>
                </a:lnTo>
                <a:close/>
              </a:path>
              <a:path w="781685" h="789939">
                <a:moveTo>
                  <a:pt x="781634" y="56565"/>
                </a:moveTo>
                <a:lnTo>
                  <a:pt x="777113" y="34556"/>
                </a:lnTo>
                <a:lnTo>
                  <a:pt x="764730" y="16573"/>
                </a:lnTo>
                <a:lnTo>
                  <a:pt x="746366" y="4445"/>
                </a:lnTo>
                <a:lnTo>
                  <a:pt x="723861" y="0"/>
                </a:lnTo>
                <a:lnTo>
                  <a:pt x="662673" y="0"/>
                </a:lnTo>
                <a:lnTo>
                  <a:pt x="662673" y="456552"/>
                </a:lnTo>
                <a:lnTo>
                  <a:pt x="662647" y="661060"/>
                </a:lnTo>
                <a:lnTo>
                  <a:pt x="544588" y="661060"/>
                </a:lnTo>
                <a:lnTo>
                  <a:pt x="544588" y="470255"/>
                </a:lnTo>
                <a:lnTo>
                  <a:pt x="541248" y="437438"/>
                </a:lnTo>
                <a:lnTo>
                  <a:pt x="530707" y="411975"/>
                </a:lnTo>
                <a:lnTo>
                  <a:pt x="512152" y="395490"/>
                </a:lnTo>
                <a:lnTo>
                  <a:pt x="484797" y="389636"/>
                </a:lnTo>
                <a:lnTo>
                  <a:pt x="462775" y="393407"/>
                </a:lnTo>
                <a:lnTo>
                  <a:pt x="432701" y="417233"/>
                </a:lnTo>
                <a:lnTo>
                  <a:pt x="420497" y="453936"/>
                </a:lnTo>
                <a:lnTo>
                  <a:pt x="420331" y="661047"/>
                </a:lnTo>
                <a:lnTo>
                  <a:pt x="302272" y="661047"/>
                </a:lnTo>
                <a:lnTo>
                  <a:pt x="302488" y="610031"/>
                </a:lnTo>
                <a:lnTo>
                  <a:pt x="302856" y="495287"/>
                </a:lnTo>
                <a:lnTo>
                  <a:pt x="302933" y="374269"/>
                </a:lnTo>
                <a:lnTo>
                  <a:pt x="302272" y="304482"/>
                </a:lnTo>
                <a:lnTo>
                  <a:pt x="420331" y="304457"/>
                </a:lnTo>
                <a:lnTo>
                  <a:pt x="420331" y="354939"/>
                </a:lnTo>
                <a:lnTo>
                  <a:pt x="434759" y="335495"/>
                </a:lnTo>
                <a:lnTo>
                  <a:pt x="455917" y="316382"/>
                </a:lnTo>
                <a:lnTo>
                  <a:pt x="480504" y="304457"/>
                </a:lnTo>
                <a:lnTo>
                  <a:pt x="485889" y="301840"/>
                </a:lnTo>
                <a:lnTo>
                  <a:pt x="526745" y="296049"/>
                </a:lnTo>
                <a:lnTo>
                  <a:pt x="570712" y="302234"/>
                </a:lnTo>
                <a:lnTo>
                  <a:pt x="608152" y="321005"/>
                </a:lnTo>
                <a:lnTo>
                  <a:pt x="637197" y="352742"/>
                </a:lnTo>
                <a:lnTo>
                  <a:pt x="655993" y="397802"/>
                </a:lnTo>
                <a:lnTo>
                  <a:pt x="662673" y="456552"/>
                </a:lnTo>
                <a:lnTo>
                  <a:pt x="662673" y="0"/>
                </a:lnTo>
                <a:lnTo>
                  <a:pt x="244703" y="0"/>
                </a:lnTo>
                <a:lnTo>
                  <a:pt x="244703" y="194170"/>
                </a:lnTo>
                <a:lnTo>
                  <a:pt x="240055" y="218224"/>
                </a:lnTo>
                <a:lnTo>
                  <a:pt x="236943" y="222808"/>
                </a:lnTo>
                <a:lnTo>
                  <a:pt x="236943" y="304482"/>
                </a:lnTo>
                <a:lnTo>
                  <a:pt x="236943" y="661060"/>
                </a:lnTo>
                <a:lnTo>
                  <a:pt x="118872" y="661060"/>
                </a:lnTo>
                <a:lnTo>
                  <a:pt x="118872" y="304482"/>
                </a:lnTo>
                <a:lnTo>
                  <a:pt x="236943" y="304482"/>
                </a:lnTo>
                <a:lnTo>
                  <a:pt x="236943" y="222808"/>
                </a:lnTo>
                <a:lnTo>
                  <a:pt x="226745" y="237794"/>
                </a:lnTo>
                <a:lnTo>
                  <a:pt x="205701" y="250952"/>
                </a:lnTo>
                <a:lnTo>
                  <a:pt x="177901" y="255778"/>
                </a:lnTo>
                <a:lnTo>
                  <a:pt x="177114" y="255778"/>
                </a:lnTo>
                <a:lnTo>
                  <a:pt x="150228" y="250964"/>
                </a:lnTo>
                <a:lnTo>
                  <a:pt x="129667" y="237807"/>
                </a:lnTo>
                <a:lnTo>
                  <a:pt x="116522" y="218224"/>
                </a:lnTo>
                <a:lnTo>
                  <a:pt x="111899" y="194170"/>
                </a:lnTo>
                <a:lnTo>
                  <a:pt x="116649" y="169786"/>
                </a:lnTo>
                <a:lnTo>
                  <a:pt x="130149" y="150253"/>
                </a:lnTo>
                <a:lnTo>
                  <a:pt x="151218" y="137274"/>
                </a:lnTo>
                <a:lnTo>
                  <a:pt x="178676" y="132562"/>
                </a:lnTo>
                <a:lnTo>
                  <a:pt x="205930" y="137274"/>
                </a:lnTo>
                <a:lnTo>
                  <a:pt x="226555" y="150253"/>
                </a:lnTo>
                <a:lnTo>
                  <a:pt x="239737" y="169786"/>
                </a:lnTo>
                <a:lnTo>
                  <a:pt x="244703" y="194170"/>
                </a:lnTo>
                <a:lnTo>
                  <a:pt x="244703" y="0"/>
                </a:lnTo>
                <a:lnTo>
                  <a:pt x="57746" y="0"/>
                </a:lnTo>
                <a:lnTo>
                  <a:pt x="35293" y="4445"/>
                </a:lnTo>
                <a:lnTo>
                  <a:pt x="16929" y="16560"/>
                </a:lnTo>
                <a:lnTo>
                  <a:pt x="4546" y="34544"/>
                </a:lnTo>
                <a:lnTo>
                  <a:pt x="0" y="56565"/>
                </a:lnTo>
                <a:lnTo>
                  <a:pt x="0" y="733107"/>
                </a:lnTo>
                <a:lnTo>
                  <a:pt x="4546" y="755103"/>
                </a:lnTo>
                <a:lnTo>
                  <a:pt x="16916" y="773087"/>
                </a:lnTo>
                <a:lnTo>
                  <a:pt x="35267" y="785215"/>
                </a:lnTo>
                <a:lnTo>
                  <a:pt x="57746" y="789660"/>
                </a:lnTo>
                <a:lnTo>
                  <a:pt x="723861" y="789660"/>
                </a:lnTo>
                <a:lnTo>
                  <a:pt x="746340" y="785215"/>
                </a:lnTo>
                <a:lnTo>
                  <a:pt x="764705" y="773099"/>
                </a:lnTo>
                <a:lnTo>
                  <a:pt x="777087" y="755116"/>
                </a:lnTo>
                <a:lnTo>
                  <a:pt x="781634" y="733107"/>
                </a:lnTo>
                <a:lnTo>
                  <a:pt x="781634" y="661060"/>
                </a:lnTo>
                <a:lnTo>
                  <a:pt x="781634" y="296049"/>
                </a:lnTo>
                <a:lnTo>
                  <a:pt x="781634" y="255778"/>
                </a:lnTo>
                <a:lnTo>
                  <a:pt x="781634" y="132562"/>
                </a:lnTo>
                <a:lnTo>
                  <a:pt x="781634" y="56565"/>
                </a:lnTo>
                <a:close/>
              </a:path>
            </a:pathLst>
          </a:custGeom>
          <a:solidFill>
            <a:srgbClr val="8CFFD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Graphic 11" descr="World outline">
            <a:extLst>
              <a:ext uri="{FF2B5EF4-FFF2-40B4-BE49-F238E27FC236}">
                <a16:creationId xmlns:a16="http://schemas.microsoft.com/office/drawing/2014/main" id="{C3E2E8F3-9F45-4B67-A683-BEFC947856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923" y="4294666"/>
            <a:ext cx="446496" cy="446496"/>
          </a:xfrm>
          <a:prstGeom prst="rect">
            <a:avLst/>
          </a:prstGeom>
        </p:spPr>
      </p:pic>
      <p:sp>
        <p:nvSpPr>
          <p:cNvPr id="13" name="Subtitle 7">
            <a:extLst>
              <a:ext uri="{FF2B5EF4-FFF2-40B4-BE49-F238E27FC236}">
                <a16:creationId xmlns:a16="http://schemas.microsoft.com/office/drawing/2014/main" id="{34E5513B-9BDB-4449-BB2F-CE66940884A1}"/>
              </a:ext>
            </a:extLst>
          </p:cNvPr>
          <p:cNvSpPr txBox="1">
            <a:spLocks/>
          </p:cNvSpPr>
          <p:nvPr userDrawn="1"/>
        </p:nvSpPr>
        <p:spPr>
          <a:xfrm>
            <a:off x="1400302" y="3146323"/>
            <a:ext cx="2598674" cy="498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E304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@GEI_GlobalEval</a:t>
            </a:r>
          </a:p>
        </p:txBody>
      </p:sp>
    </p:spTree>
    <p:extLst>
      <p:ext uri="{BB962C8B-B14F-4D97-AF65-F5344CB8AC3E}">
        <p14:creationId xmlns:p14="http://schemas.microsoft.com/office/powerpoint/2010/main" val="3227010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167A3-D15E-2455-2FB7-094B070C3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97642A-C793-143F-A0F7-72F48445B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F1A01-325C-16BA-5663-A40DF849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ADBA7-0929-4E88-9953-3E625AB6B42F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A9A59-F4BD-B65D-F7E6-46315C973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64492-D2D6-B730-F938-144244178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AB992-80DD-4DC1-ADEE-50FE184E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3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2">
            <a:extLst>
              <a:ext uri="{FF2B5EF4-FFF2-40B4-BE49-F238E27FC236}">
                <a16:creationId xmlns:a16="http://schemas.microsoft.com/office/drawing/2014/main" id="{A8636E79-C86D-44D2-8BBE-82B8FF09DA7D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83" y="-78376"/>
            <a:ext cx="12302435" cy="6936376"/>
          </a:xfrm>
          <a:prstGeom prst="rect">
            <a:avLst/>
          </a:prstGeom>
        </p:spPr>
      </p:pic>
      <p:sp>
        <p:nvSpPr>
          <p:cNvPr id="8" name="Retângulo 11">
            <a:extLst>
              <a:ext uri="{FF2B5EF4-FFF2-40B4-BE49-F238E27FC236}">
                <a16:creationId xmlns:a16="http://schemas.microsoft.com/office/drawing/2014/main" id="{D027B7AB-8A2D-49A3-AA0E-CC7C02300A54}"/>
              </a:ext>
            </a:extLst>
          </p:cNvPr>
          <p:cNvSpPr/>
          <p:nvPr userDrawn="1"/>
        </p:nvSpPr>
        <p:spPr>
          <a:xfrm>
            <a:off x="-237181" y="-78376"/>
            <a:ext cx="12426734" cy="7063638"/>
          </a:xfrm>
          <a:prstGeom prst="rect">
            <a:avLst/>
          </a:prstGeom>
          <a:gradFill>
            <a:gsLst>
              <a:gs pos="0">
                <a:srgbClr val="001391"/>
              </a:gs>
              <a:gs pos="100000">
                <a:srgbClr val="001391">
                  <a:alpha val="2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7F779-19BD-FD45-81F9-8E30D59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57280"/>
            <a:ext cx="10515600" cy="1399222"/>
          </a:xfrm>
        </p:spPr>
        <p:txBody>
          <a:bodyPr anchor="ctr"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48A63-132F-3A4E-BABA-F81F8B4C0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0071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2196D632-0B68-42DE-8B11-757D0023214A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541" y="218195"/>
            <a:ext cx="960594" cy="92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62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001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2">
            <a:extLst>
              <a:ext uri="{FF2B5EF4-FFF2-40B4-BE49-F238E27FC236}">
                <a16:creationId xmlns:a16="http://schemas.microsoft.com/office/drawing/2014/main" id="{A8636E79-C86D-44D2-8BBE-82B8FF09DA7D}"/>
              </a:ext>
            </a:extLst>
          </p:cNvPr>
          <p:cNvPicPr/>
          <p:nvPr userDrawn="1"/>
        </p:nvPicPr>
        <p:blipFill>
          <a:blip r:embed="rId2" cstate="screen">
            <a:alphaModFix amt="12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435" y="0"/>
            <a:ext cx="12302435" cy="6936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87F779-19BD-FD45-81F9-8E30D59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57280"/>
            <a:ext cx="10515600" cy="1399222"/>
          </a:xfrm>
        </p:spPr>
        <p:txBody>
          <a:bodyPr anchor="ctr"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48A63-132F-3A4E-BABA-F81F8B4C0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0071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8001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bg>
      <p:bgPr>
        <a:solidFill>
          <a:srgbClr val="001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5E1259-4EAD-4C3C-8E09-DF7348767FEB}"/>
              </a:ext>
            </a:extLst>
          </p:cNvPr>
          <p:cNvGrpSpPr/>
          <p:nvPr userDrawn="1"/>
        </p:nvGrpSpPr>
        <p:grpSpPr>
          <a:xfrm>
            <a:off x="7161132" y="-2998447"/>
            <a:ext cx="14135673" cy="13618774"/>
            <a:chOff x="5588079" y="1027158"/>
            <a:chExt cx="5514596" cy="5318223"/>
          </a:xfrm>
          <a:solidFill>
            <a:schemeClr val="bg1">
              <a:alpha val="27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DC63CA-AC13-4648-82F9-11A4589F8EC2}"/>
                </a:ext>
              </a:extLst>
            </p:cNvPr>
            <p:cNvSpPr/>
            <p:nvPr/>
          </p:nvSpPr>
          <p:spPr>
            <a:xfrm>
              <a:off x="5590309" y="3086100"/>
              <a:ext cx="5299364" cy="11637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C72610-FF20-4232-8A00-089355C61727}"/>
                </a:ext>
              </a:extLst>
            </p:cNvPr>
            <p:cNvSpPr/>
            <p:nvPr/>
          </p:nvSpPr>
          <p:spPr>
            <a:xfrm rot="580867">
              <a:off x="5590309" y="3067282"/>
              <a:ext cx="5299364" cy="11637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BEDC01-5C0A-433F-B870-F02F73FEAF86}"/>
                </a:ext>
              </a:extLst>
            </p:cNvPr>
            <p:cNvSpPr/>
            <p:nvPr/>
          </p:nvSpPr>
          <p:spPr>
            <a:xfrm rot="21115211">
              <a:off x="5590309" y="3098455"/>
              <a:ext cx="5299364" cy="11637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08BC07A-6936-4B0F-9D6E-96C5F34519B0}"/>
                </a:ext>
              </a:extLst>
            </p:cNvPr>
            <p:cNvSpPr/>
            <p:nvPr/>
          </p:nvSpPr>
          <p:spPr>
            <a:xfrm rot="4916437">
              <a:off x="5638799" y="3113808"/>
              <a:ext cx="5299364" cy="11637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666083-FF17-4A25-9E0F-D06B3A726EB9}"/>
                </a:ext>
              </a:extLst>
            </p:cNvPr>
            <p:cNvSpPr/>
            <p:nvPr/>
          </p:nvSpPr>
          <p:spPr>
            <a:xfrm rot="5980867">
              <a:off x="5638799" y="3094990"/>
              <a:ext cx="5299364" cy="116378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C1C836-8495-4025-99D8-FA9303C61F1B}"/>
                </a:ext>
              </a:extLst>
            </p:cNvPr>
            <p:cNvSpPr/>
            <p:nvPr/>
          </p:nvSpPr>
          <p:spPr>
            <a:xfrm rot="2265264">
              <a:off x="5588079" y="3121732"/>
              <a:ext cx="5372908" cy="11478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9D4D14-8239-422A-891A-7CEA38A1A150}"/>
                </a:ext>
              </a:extLst>
            </p:cNvPr>
            <p:cNvSpPr/>
            <p:nvPr/>
          </p:nvSpPr>
          <p:spPr>
            <a:xfrm rot="3030308">
              <a:off x="5624851" y="3094949"/>
              <a:ext cx="5299364" cy="1163782"/>
            </a:xfrm>
            <a:prstGeom prst="rect">
              <a:avLst/>
            </a:prstGeom>
            <a:solidFill>
              <a:schemeClr val="bg1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CFE6CCF-5DCB-4C1E-BD0F-9AA2C8D76E18}"/>
                </a:ext>
              </a:extLst>
            </p:cNvPr>
            <p:cNvSpPr/>
            <p:nvPr/>
          </p:nvSpPr>
          <p:spPr>
            <a:xfrm rot="8161823">
              <a:off x="5673341" y="3141475"/>
              <a:ext cx="5299364" cy="11637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42EB46F-980F-4A2B-BB48-68CDA6839FE6}"/>
                </a:ext>
              </a:extLst>
            </p:cNvPr>
            <p:cNvSpPr/>
            <p:nvPr userDrawn="1"/>
          </p:nvSpPr>
          <p:spPr>
            <a:xfrm rot="9536475">
              <a:off x="5592912" y="3168280"/>
              <a:ext cx="5509763" cy="11637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887F779-19BD-FD45-81F9-8E30D59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4850"/>
            <a:ext cx="10515600" cy="1399222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48A63-132F-3A4E-BABA-F81F8B4C0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1094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59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1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2">
            <a:extLst>
              <a:ext uri="{FF2B5EF4-FFF2-40B4-BE49-F238E27FC236}">
                <a16:creationId xmlns:a16="http://schemas.microsoft.com/office/drawing/2014/main" id="{A8636E79-C86D-44D2-8BBE-82B8FF09DA7D}"/>
              </a:ext>
            </a:extLst>
          </p:cNvPr>
          <p:cNvPicPr/>
          <p:nvPr userDrawn="1"/>
        </p:nvPicPr>
        <p:blipFill>
          <a:blip r:embed="rId2" cstate="screen">
            <a:alphaModFix amt="12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435" y="-78376"/>
            <a:ext cx="12302435" cy="6936376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8B2EF159-DD2E-41DB-AC85-05510934047A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4977" y="325120"/>
            <a:ext cx="960594" cy="92125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47913E-EAE6-494C-B983-E41E8A86859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5527" y="230862"/>
            <a:ext cx="10839450" cy="6382086"/>
          </a:xfrm>
        </p:spPr>
        <p:txBody>
          <a:bodyPr/>
          <a:lstStyle/>
          <a:p>
            <a:pPr lvl="0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6F09D2-C44C-4213-B95B-90890339B249}"/>
              </a:ext>
            </a:extLst>
          </p:cNvPr>
          <p:cNvSpPr/>
          <p:nvPr userDrawn="1"/>
        </p:nvSpPr>
        <p:spPr>
          <a:xfrm>
            <a:off x="11247821" y="212767"/>
            <a:ext cx="608899" cy="112353"/>
          </a:xfrm>
          <a:prstGeom prst="rect">
            <a:avLst/>
          </a:prstGeom>
          <a:solidFill>
            <a:srgbClr val="8CF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210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44066" cy="1325563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139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E329-E8BA-4046-AE97-677072E9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11709" cy="43513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rgbClr val="2E3047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C2540F4-B431-40AB-82FD-F6DF75C50F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04338" y="1825625"/>
            <a:ext cx="4611709" cy="43513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rgbClr val="2E3047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D1B5913-3203-47B6-9668-45267603A36C}"/>
              </a:ext>
            </a:extLst>
          </p:cNvPr>
          <p:cNvGrpSpPr/>
          <p:nvPr userDrawn="1"/>
        </p:nvGrpSpPr>
        <p:grpSpPr>
          <a:xfrm>
            <a:off x="10982544" y="-1620273"/>
            <a:ext cx="3104354" cy="8341748"/>
            <a:chOff x="11108925" y="-1451479"/>
            <a:chExt cx="2977974" cy="8002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05428C-9DDE-4204-9FDA-4D3AE6DBAC94}"/>
                </a:ext>
              </a:extLst>
            </p:cNvPr>
            <p:cNvSpPr/>
            <p:nvPr userDrawn="1"/>
          </p:nvSpPr>
          <p:spPr>
            <a:xfrm rot="20782206">
              <a:off x="11478794" y="-418172"/>
              <a:ext cx="2608105" cy="6968843"/>
            </a:xfrm>
            <a:prstGeom prst="rect">
              <a:avLst/>
            </a:prstGeom>
            <a:solidFill>
              <a:srgbClr val="001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07E80C-EA33-4941-AA65-DE93CCD81255}"/>
                </a:ext>
              </a:extLst>
            </p:cNvPr>
            <p:cNvSpPr/>
            <p:nvPr userDrawn="1"/>
          </p:nvSpPr>
          <p:spPr>
            <a:xfrm rot="20054039">
              <a:off x="11108925" y="-1451479"/>
              <a:ext cx="1977363" cy="6968843"/>
            </a:xfrm>
            <a:prstGeom prst="rect">
              <a:avLst/>
            </a:prstGeom>
            <a:solidFill>
              <a:srgbClr val="8CFFD6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9313195-2FA5-4C02-9128-1862A9405ED6}"/>
                </a:ext>
              </a:extLst>
            </p:cNvPr>
            <p:cNvSpPr/>
            <p:nvPr userDrawn="1"/>
          </p:nvSpPr>
          <p:spPr>
            <a:xfrm rot="18984216">
              <a:off x="11676747" y="-996069"/>
              <a:ext cx="2212197" cy="6968843"/>
            </a:xfrm>
            <a:prstGeom prst="rect">
              <a:avLst/>
            </a:prstGeom>
            <a:solidFill>
              <a:srgbClr val="8CFFD6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4EE07F-D5BA-4AE1-9684-0C2D29598EE2}"/>
              </a:ext>
            </a:extLst>
          </p:cNvPr>
          <p:cNvGrpSpPr/>
          <p:nvPr userDrawn="1"/>
        </p:nvGrpSpPr>
        <p:grpSpPr>
          <a:xfrm rot="21033985">
            <a:off x="-838386" y="3734286"/>
            <a:ext cx="2108428" cy="5808149"/>
            <a:chOff x="11182023" y="-1451479"/>
            <a:chExt cx="2904876" cy="800215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3412F7A-A143-4FF1-B7D8-73063E7978EC}"/>
                </a:ext>
              </a:extLst>
            </p:cNvPr>
            <p:cNvSpPr/>
            <p:nvPr userDrawn="1"/>
          </p:nvSpPr>
          <p:spPr>
            <a:xfrm rot="20782206">
              <a:off x="11478794" y="-418172"/>
              <a:ext cx="2608105" cy="6968843"/>
            </a:xfrm>
            <a:prstGeom prst="rect">
              <a:avLst/>
            </a:prstGeom>
            <a:solidFill>
              <a:srgbClr val="001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F9FB39F-CB37-4F8B-AA09-A9D33C62E665}"/>
                </a:ext>
              </a:extLst>
            </p:cNvPr>
            <p:cNvSpPr/>
            <p:nvPr userDrawn="1"/>
          </p:nvSpPr>
          <p:spPr>
            <a:xfrm rot="20054039">
              <a:off x="11182023" y="-1451479"/>
              <a:ext cx="1977363" cy="6968843"/>
            </a:xfrm>
            <a:prstGeom prst="rect">
              <a:avLst/>
            </a:prstGeom>
            <a:solidFill>
              <a:srgbClr val="8CFFD6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A2C30CD-8AC2-4DE0-84F5-DD9D1C074C46}"/>
                </a:ext>
              </a:extLst>
            </p:cNvPr>
            <p:cNvSpPr/>
            <p:nvPr userDrawn="1"/>
          </p:nvSpPr>
          <p:spPr>
            <a:xfrm rot="18984216">
              <a:off x="11676747" y="-996069"/>
              <a:ext cx="2212197" cy="6968843"/>
            </a:xfrm>
            <a:prstGeom prst="rect">
              <a:avLst/>
            </a:prstGeom>
            <a:solidFill>
              <a:srgbClr val="8CFFD6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3887534-F031-4FA9-80F0-8ADFED896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640" y="324485"/>
            <a:ext cx="728441" cy="6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22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69939AF-4B86-4BD1-BC17-A3E37CB27CA5}"/>
              </a:ext>
            </a:extLst>
          </p:cNvPr>
          <p:cNvGrpSpPr/>
          <p:nvPr userDrawn="1"/>
        </p:nvGrpSpPr>
        <p:grpSpPr>
          <a:xfrm>
            <a:off x="10982544" y="-1620273"/>
            <a:ext cx="3104354" cy="8341748"/>
            <a:chOff x="11108925" y="-1451479"/>
            <a:chExt cx="2977974" cy="800215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588DF8-6D0B-487C-B65D-4C26D4846FB9}"/>
                </a:ext>
              </a:extLst>
            </p:cNvPr>
            <p:cNvSpPr/>
            <p:nvPr userDrawn="1"/>
          </p:nvSpPr>
          <p:spPr>
            <a:xfrm rot="20782206">
              <a:off x="11478794" y="-418172"/>
              <a:ext cx="2608105" cy="6968843"/>
            </a:xfrm>
            <a:prstGeom prst="rect">
              <a:avLst/>
            </a:prstGeom>
            <a:solidFill>
              <a:srgbClr val="001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427D7A8-F650-4931-B418-0B00FAFA94E8}"/>
                </a:ext>
              </a:extLst>
            </p:cNvPr>
            <p:cNvSpPr/>
            <p:nvPr userDrawn="1"/>
          </p:nvSpPr>
          <p:spPr>
            <a:xfrm rot="20054039">
              <a:off x="11108925" y="-1451479"/>
              <a:ext cx="1977363" cy="6968843"/>
            </a:xfrm>
            <a:prstGeom prst="rect">
              <a:avLst/>
            </a:prstGeom>
            <a:solidFill>
              <a:srgbClr val="8CFFD6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11E3735-BE65-4EE9-8962-616E00FE9B22}"/>
                </a:ext>
              </a:extLst>
            </p:cNvPr>
            <p:cNvSpPr/>
            <p:nvPr userDrawn="1"/>
          </p:nvSpPr>
          <p:spPr>
            <a:xfrm rot="18984216">
              <a:off x="11676747" y="-996069"/>
              <a:ext cx="2212197" cy="6968843"/>
            </a:xfrm>
            <a:prstGeom prst="rect">
              <a:avLst/>
            </a:prstGeom>
            <a:solidFill>
              <a:srgbClr val="8CFFD6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FB6D77-ED2B-DE4E-969F-D86A066E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552"/>
            <a:ext cx="8744066" cy="697939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139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E329-E8BA-4046-AE97-677072E9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12245" cy="43513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rgbClr val="2E3047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E0EA40-2DFD-410E-85EC-F66AE2F8BA1F}"/>
              </a:ext>
            </a:extLst>
          </p:cNvPr>
          <p:cNvGrpSpPr/>
          <p:nvPr userDrawn="1"/>
        </p:nvGrpSpPr>
        <p:grpSpPr>
          <a:xfrm rot="21033985">
            <a:off x="-838386" y="3734286"/>
            <a:ext cx="2108428" cy="5808149"/>
            <a:chOff x="11182023" y="-1451479"/>
            <a:chExt cx="2904876" cy="80021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9BE15C5-FF8A-4BED-B2F3-DC52E52411C0}"/>
                </a:ext>
              </a:extLst>
            </p:cNvPr>
            <p:cNvSpPr/>
            <p:nvPr userDrawn="1"/>
          </p:nvSpPr>
          <p:spPr>
            <a:xfrm rot="20782206">
              <a:off x="11478794" y="-418172"/>
              <a:ext cx="2608105" cy="6968843"/>
            </a:xfrm>
            <a:prstGeom prst="rect">
              <a:avLst/>
            </a:prstGeom>
            <a:solidFill>
              <a:srgbClr val="001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5FB934-2AA0-4AA1-ADFD-4BC7BC4BCF6F}"/>
                </a:ext>
              </a:extLst>
            </p:cNvPr>
            <p:cNvSpPr/>
            <p:nvPr userDrawn="1"/>
          </p:nvSpPr>
          <p:spPr>
            <a:xfrm rot="20054039">
              <a:off x="11182023" y="-1451479"/>
              <a:ext cx="1977363" cy="6968843"/>
            </a:xfrm>
            <a:prstGeom prst="rect">
              <a:avLst/>
            </a:prstGeom>
            <a:solidFill>
              <a:srgbClr val="8CFFD6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2A233B-C112-4FC1-B652-ACA6136252F6}"/>
                </a:ext>
              </a:extLst>
            </p:cNvPr>
            <p:cNvSpPr/>
            <p:nvPr userDrawn="1"/>
          </p:nvSpPr>
          <p:spPr>
            <a:xfrm rot="18984216">
              <a:off x="11676747" y="-996069"/>
              <a:ext cx="2212197" cy="6968843"/>
            </a:xfrm>
            <a:prstGeom prst="rect">
              <a:avLst/>
            </a:prstGeom>
            <a:solidFill>
              <a:srgbClr val="8CFFD6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F88EB420-F1D5-46BA-8686-F213BE8A72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640" y="324485"/>
            <a:ext cx="728441" cy="6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45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469F05-ADE4-FC49-9A01-48C7821A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5082A-7627-B948-B0BF-813118D72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2B0D1-C7FE-DB4D-B40A-8F1FE6FF1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55DCAD3-A2CA-BA49-911E-6A8100CBE8F8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831A5-DA48-0540-9C19-0B6DEBCD0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320EB-0592-044B-8289-1032E1D64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2E30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FD27446-56FA-514E-B1E7-732F1009A6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3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824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  <p:sldLayoutId id="2147483821" r:id="rId34"/>
    <p:sldLayoutId id="2147483822" r:id="rId35"/>
    <p:sldLayoutId id="2147483823" r:id="rId36"/>
    <p:sldLayoutId id="2147483825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139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rgbClr val="20233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E3047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E3047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E3047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E3047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4421-3CFF-4D41-A745-519215F485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8513" y="2452515"/>
            <a:ext cx="5098373" cy="1618152"/>
          </a:xfrm>
        </p:spPr>
        <p:txBody>
          <a:bodyPr>
            <a:normAutofit/>
          </a:bodyPr>
          <a:lstStyle/>
          <a:p>
            <a:r>
              <a:rPr lang="en-US" sz="4800" b="0">
                <a:solidFill>
                  <a:srgbClr val="4959D4"/>
                </a:solidFill>
                <a:latin typeface="Segoe UI Light" panose="020B0502040204020203" pitchFamily="34" charset="0"/>
              </a:rPr>
              <a:t>PARTNERSHIP COUNCIL</a:t>
            </a:r>
            <a:endParaRPr lang="en-GB" b="0">
              <a:solidFill>
                <a:srgbClr val="4959D4"/>
              </a:solidFill>
              <a:latin typeface="Segoe UI Light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BCFD6-E264-4131-A451-7C38C640C7B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68513" y="4024783"/>
            <a:ext cx="5789613" cy="711200"/>
          </a:xfrm>
        </p:spPr>
        <p:txBody>
          <a:bodyPr>
            <a:normAutofit/>
          </a:bodyPr>
          <a:lstStyle/>
          <a:p>
            <a:r>
              <a:rPr lang="en-GB" sz="1400">
                <a:solidFill>
                  <a:srgbClr val="4959D4"/>
                </a:solidFill>
                <a:cs typeface="Segoe UI Light" panose="020B0502040204020203" pitchFamily="34" charset="0"/>
              </a:rPr>
              <a:t>MARCH 2024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DE956C-CFF0-4588-92C6-41EC224AE7EE}"/>
              </a:ext>
            </a:extLst>
          </p:cNvPr>
          <p:cNvSpPr/>
          <p:nvPr/>
        </p:nvSpPr>
        <p:spPr>
          <a:xfrm>
            <a:off x="-43233" y="-146031"/>
            <a:ext cx="111995" cy="7350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EF1ED3C-DE24-4B94-92A1-F03C1582D7B9}"/>
              </a:ext>
            </a:extLst>
          </p:cNvPr>
          <p:cNvSpPr/>
          <p:nvPr/>
        </p:nvSpPr>
        <p:spPr>
          <a:xfrm rot="5400000">
            <a:off x="45671" y="3284682"/>
            <a:ext cx="334818" cy="28863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7BB3011-7FDF-4A6C-23D4-23EED03F8173}"/>
              </a:ext>
            </a:extLst>
          </p:cNvPr>
          <p:cNvSpPr txBox="1">
            <a:spLocks/>
          </p:cNvSpPr>
          <p:nvPr/>
        </p:nvSpPr>
        <p:spPr>
          <a:xfrm>
            <a:off x="568513" y="1281706"/>
            <a:ext cx="3725191" cy="1618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2600"/>
              <a:t>Global Evaluation Initiative</a:t>
            </a:r>
            <a:endParaRPr lang="en-GB" sz="2600">
              <a:solidFill>
                <a:srgbClr val="4959D4"/>
              </a:solidFill>
            </a:endParaRPr>
          </a:p>
        </p:txBody>
      </p:sp>
      <p:pic>
        <p:nvPicPr>
          <p:cNvPr id="13" name="Picture 12" descr="Plant with leaves in a circular pattern">
            <a:extLst>
              <a:ext uri="{FF2B5EF4-FFF2-40B4-BE49-F238E27FC236}">
                <a16:creationId xmlns:a16="http://schemas.microsoft.com/office/drawing/2014/main" id="{9F5DC6C4-92F3-9924-A924-8D7BF1C5C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8" r="16900"/>
          <a:stretch/>
        </p:blipFill>
        <p:spPr>
          <a:xfrm>
            <a:off x="4996206" y="0"/>
            <a:ext cx="7195794" cy="6858000"/>
          </a:xfrm>
          <a:prstGeom prst="rect">
            <a:avLst/>
          </a:prstGeom>
        </p:spPr>
      </p:pic>
      <p:pic>
        <p:nvPicPr>
          <p:cNvPr id="15" name="Picture 1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B79D2E79-4D48-32B3-5801-483D5C3F57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00"/>
          <a:stretch/>
        </p:blipFill>
        <p:spPr>
          <a:xfrm>
            <a:off x="568513" y="5576293"/>
            <a:ext cx="1470265" cy="60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96372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04B921-3BFE-5524-D623-1D443588F0CC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7BB324-633A-E81C-4FBE-407C6156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850" y="192137"/>
            <a:ext cx="6754297" cy="613053"/>
          </a:xfr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5080" indent="-12700" algn="ctr">
              <a:lnSpc>
                <a:spcPts val="4540"/>
              </a:lnSpc>
              <a:spcBef>
                <a:spcPts val="675"/>
              </a:spcBef>
            </a:pPr>
            <a:r>
              <a:rPr lang="en-GB" sz="2400" b="0" spc="135">
                <a:ea typeface="+mn-ea"/>
              </a:rPr>
              <a:t>KNOWLEDGE AND COMMUNICATION</a:t>
            </a:r>
            <a:endParaRPr lang="en-US" sz="4400" b="0" spc="135">
              <a:ea typeface="+mn-ea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7769158-118B-761D-E998-E6E0288C4E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066" y="5556721"/>
            <a:ext cx="844989" cy="8021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CE9475-E2BA-1FA6-7171-6638DD477C24}"/>
              </a:ext>
            </a:extLst>
          </p:cNvPr>
          <p:cNvSpPr txBox="1"/>
          <p:nvPr/>
        </p:nvSpPr>
        <p:spPr>
          <a:xfrm>
            <a:off x="561001" y="1857439"/>
            <a:ext cx="3787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0013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 Curation and Production (</a:t>
            </a:r>
            <a:r>
              <a:rPr lang="en-GB" b="1" err="1">
                <a:solidFill>
                  <a:srgbClr val="0013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BetterEvaluation</a:t>
            </a:r>
            <a:r>
              <a:rPr lang="en-GB">
                <a:solidFill>
                  <a:srgbClr val="001391"/>
                </a:solidFill>
                <a:latin typeface="Segoe UI Black" panose="020B0A02040204020203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504BAF-7F7F-E561-4B7E-71C76475AE24}"/>
              </a:ext>
            </a:extLst>
          </p:cNvPr>
          <p:cNvSpPr txBox="1"/>
          <p:nvPr/>
        </p:nvSpPr>
        <p:spPr>
          <a:xfrm>
            <a:off x="561001" y="2674649"/>
            <a:ext cx="3858599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01391"/>
              </a:buClr>
              <a:buFont typeface="Symbol" panose="05050102010706020507" pitchFamily="18" charset="2"/>
              <a:buChar char=""/>
            </a:pPr>
            <a:r>
              <a:rPr lang="en-GB" sz="1600">
                <a:latin typeface="Segoe UI" panose="020B0502040204020203" pitchFamily="34" charset="0"/>
              </a:rPr>
              <a:t>Launched Beta version of Strengthening National M&amp;E Systems framework and resource library.</a:t>
            </a:r>
          </a:p>
          <a:p>
            <a:pPr marL="285750" indent="-285750">
              <a:spcAft>
                <a:spcPts val="1200"/>
              </a:spcAft>
              <a:buClr>
                <a:srgbClr val="001391"/>
              </a:buClr>
              <a:buFont typeface="Symbol" panose="05050102010706020507" pitchFamily="18" charset="2"/>
              <a:buChar char=""/>
            </a:pPr>
            <a:r>
              <a:rPr lang="en-GB" sz="1600">
                <a:latin typeface="Segoe UI" panose="020B0502040204020203" pitchFamily="34" charset="0"/>
              </a:rPr>
              <a:t>28 new resources published on other topics</a:t>
            </a:r>
          </a:p>
          <a:p>
            <a:pPr marL="285750" indent="-285750">
              <a:spcAft>
                <a:spcPts val="1200"/>
              </a:spcAft>
              <a:buClr>
                <a:srgbClr val="001391"/>
              </a:buClr>
              <a:buFont typeface="Symbol" panose="05050102010706020507" pitchFamily="18" charset="2"/>
              <a:buChar char=""/>
            </a:pPr>
            <a:r>
              <a:rPr lang="en-GB" sz="1600">
                <a:latin typeface="Segoe UI" panose="020B0502040204020203" pitchFamily="34" charset="0"/>
              </a:rPr>
              <a:t>52 new knowledge products (includes Blogs, Publications, </a:t>
            </a:r>
            <a:br>
              <a:rPr lang="en-GB" sz="1600">
                <a:latin typeface="Segoe UI" panose="020B0502040204020203" pitchFamily="34" charset="0"/>
              </a:rPr>
            </a:br>
            <a:r>
              <a:rPr lang="en-GB" sz="1600">
                <a:latin typeface="Segoe UI" panose="020B0502040204020203" pitchFamily="34" charset="0"/>
              </a:rPr>
              <a:t>Newsletters, Annual Reports, Videos)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776E2-5FAB-8F0A-8B7B-FBE8E984E1EC}"/>
              </a:ext>
            </a:extLst>
          </p:cNvPr>
          <p:cNvSpPr txBox="1"/>
          <p:nvPr/>
        </p:nvSpPr>
        <p:spPr>
          <a:xfrm>
            <a:off x="4202258" y="1811272"/>
            <a:ext cx="3787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0013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 Sharing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65363-FD3D-9A1C-D238-9D58C6FF7928}"/>
              </a:ext>
            </a:extLst>
          </p:cNvPr>
          <p:cNvSpPr txBox="1"/>
          <p:nvPr/>
        </p:nvSpPr>
        <p:spPr>
          <a:xfrm>
            <a:off x="4367153" y="2674649"/>
            <a:ext cx="353732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01391"/>
              </a:buClr>
              <a:buFont typeface="Symbol" panose="05050102010706020507" pitchFamily="18" charset="2"/>
              <a:buChar char=""/>
            </a:pPr>
            <a:r>
              <a:rPr lang="en-GB" sz="1600">
                <a:latin typeface="Segoe UI" panose="020B0502040204020203" pitchFamily="34" charset="0"/>
              </a:rPr>
              <a:t>Hosted 8 online knowledge events (OECD, NEC+12, among others).</a:t>
            </a:r>
          </a:p>
          <a:p>
            <a:pPr marL="285750" indent="-285750">
              <a:spcAft>
                <a:spcPts val="1200"/>
              </a:spcAft>
              <a:buClr>
                <a:srgbClr val="001391"/>
              </a:buClr>
              <a:buFont typeface="Symbol" panose="05050102010706020507" pitchFamily="18" charset="2"/>
              <a:buChar char=""/>
            </a:pPr>
            <a:r>
              <a:rPr lang="en-GB" sz="1600">
                <a:latin typeface="Segoe UI" panose="020B0502040204020203" pitchFamily="34" charset="0"/>
              </a:rPr>
              <a:t>Launched Observatory for Monitoring and Evaluation of Public Policies in French-speaking Africa (CLEAR-FA)</a:t>
            </a:r>
          </a:p>
          <a:p>
            <a:pPr marL="285750" indent="-285750">
              <a:spcAft>
                <a:spcPts val="1200"/>
              </a:spcAft>
              <a:buClr>
                <a:srgbClr val="001391"/>
              </a:buClr>
              <a:buFont typeface="Symbol" panose="05050102010706020507" pitchFamily="18" charset="2"/>
              <a:buChar char=""/>
            </a:pPr>
            <a:r>
              <a:rPr lang="en-GB" sz="1600">
                <a:latin typeface="Segoe UI" panose="020B0502040204020203" pitchFamily="34" charset="0"/>
              </a:rPr>
              <a:t>Planned calendar of knowledge sharing events for 2024 with CLEAR Centers and other partners.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D1897A-E863-E5EB-E355-1976D64C83D3}"/>
              </a:ext>
            </a:extLst>
          </p:cNvPr>
          <p:cNvSpPr txBox="1"/>
          <p:nvPr/>
        </p:nvSpPr>
        <p:spPr>
          <a:xfrm>
            <a:off x="8194752" y="1831858"/>
            <a:ext cx="3787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0013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Communications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944BD9-9DEC-0D05-C94C-C2088651D862}"/>
              </a:ext>
            </a:extLst>
          </p:cNvPr>
          <p:cNvSpPr txBox="1"/>
          <p:nvPr/>
        </p:nvSpPr>
        <p:spPr>
          <a:xfrm>
            <a:off x="8194752" y="2674649"/>
            <a:ext cx="371730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01391"/>
              </a:buClr>
              <a:buFont typeface="Symbol" panose="05050102010706020507" pitchFamily="18" charset="2"/>
              <a:buChar char=""/>
            </a:pPr>
            <a:r>
              <a:rPr lang="en-GB" sz="1600">
                <a:latin typeface="Segoe UI" panose="020B0502040204020203" pitchFamily="34" charset="0"/>
              </a:rPr>
              <a:t>Provided support to implementing partners for branding and social media management.</a:t>
            </a:r>
          </a:p>
          <a:p>
            <a:pPr marL="285750" indent="-285750">
              <a:spcAft>
                <a:spcPts val="1200"/>
              </a:spcAft>
              <a:buClr>
                <a:srgbClr val="001391"/>
              </a:buClr>
              <a:buFont typeface="Symbol" panose="05050102010706020507" pitchFamily="18" charset="2"/>
              <a:buChar char=""/>
            </a:pPr>
            <a:r>
              <a:rPr lang="en-GB" sz="1600">
                <a:latin typeface="Segoe UI" panose="020B0502040204020203" pitchFamily="34" charset="0"/>
              </a:rPr>
              <a:t>Developed and disseminated GEI's annual report for FY22-23.</a:t>
            </a:r>
          </a:p>
          <a:p>
            <a:pPr marL="285750" indent="-285750">
              <a:spcAft>
                <a:spcPts val="1200"/>
              </a:spcAft>
              <a:buClr>
                <a:srgbClr val="001391"/>
              </a:buClr>
              <a:buFont typeface="Symbol" panose="05050102010706020507" pitchFamily="18" charset="2"/>
              <a:buChar char=""/>
            </a:pPr>
            <a:r>
              <a:rPr lang="en-GB" sz="1600">
                <a:latin typeface="Segoe UI" panose="020B0502040204020203" pitchFamily="34" charset="0"/>
              </a:rPr>
              <a:t>Distributed three GEI newsletters to almost 10K subscribers.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56D577-947B-0AC1-A946-09922FFC3420}"/>
              </a:ext>
            </a:extLst>
          </p:cNvPr>
          <p:cNvCxnSpPr>
            <a:cxnSpLocks/>
          </p:cNvCxnSpPr>
          <p:nvPr/>
        </p:nvCxnSpPr>
        <p:spPr>
          <a:xfrm>
            <a:off x="5803900" y="944880"/>
            <a:ext cx="584200" cy="0"/>
          </a:xfrm>
          <a:prstGeom prst="line">
            <a:avLst/>
          </a:prstGeom>
          <a:ln w="57150">
            <a:solidFill>
              <a:srgbClr val="0013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666468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861A0A-824F-2097-8F84-3ED4CDBA9036}"/>
              </a:ext>
            </a:extLst>
          </p:cNvPr>
          <p:cNvSpPr txBox="1"/>
          <p:nvPr/>
        </p:nvSpPr>
        <p:spPr>
          <a:xfrm>
            <a:off x="986944" y="1160316"/>
            <a:ext cx="5206967" cy="4801314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r>
              <a:rPr lang="en-US" sz="1800" i="0" u="none" strike="noStrike" baseline="0">
                <a:solidFill>
                  <a:srgbClr val="001391"/>
                </a:solidFill>
                <a:latin typeface="Segoe UI Black"/>
                <a:ea typeface="Segoe UI Black"/>
              </a:rPr>
              <a:t>YOUTH</a:t>
            </a:r>
          </a:p>
          <a:p>
            <a:pPr marL="285750" indent="-285750"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US" sz="1800" b="0" i="0" u="none" strike="noStrike" baseline="0">
                <a:solidFill>
                  <a:srgbClr val="000000"/>
                </a:solidFill>
                <a:latin typeface="Segoe UI"/>
                <a:cs typeface="Segoe UI"/>
              </a:rPr>
              <a:t>Second round of GEI's Hands-On Learning Program launched</a:t>
            </a:r>
          </a:p>
          <a:p>
            <a:pPr marL="285750" indent="-285750"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US" sz="1800" b="0" i="0" u="none" strike="noStrike" baseline="0">
                <a:solidFill>
                  <a:srgbClr val="000000"/>
                </a:solidFill>
                <a:latin typeface="Segoe UI"/>
                <a:cs typeface="Segoe UI Light"/>
              </a:rPr>
              <a:t>Competition for Young and Emerging Evaluators (YEEs) on the topic of culturally-responsive evaluation</a:t>
            </a:r>
          </a:p>
          <a:p>
            <a:endParaRPr lang="en-US">
              <a:solidFill>
                <a:srgbClr val="00139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en-US">
              <a:solidFill>
                <a:srgbClr val="001391"/>
              </a:solidFill>
              <a:latin typeface="Segoe UI Black" panose="020B0A02040204020203" pitchFamily="34" charset="0"/>
            </a:endParaRPr>
          </a:p>
          <a:p>
            <a:r>
              <a:rPr lang="en-US">
                <a:solidFill>
                  <a:srgbClr val="001391"/>
                </a:solidFill>
                <a:latin typeface="Segoe UI Black"/>
                <a:ea typeface="Segoe UI Black"/>
              </a:rPr>
              <a:t>CLIMATE</a:t>
            </a:r>
          </a:p>
          <a:p>
            <a:pPr marL="285750" indent="-285750"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Released guide on "Sustainability-inclusive evaluation: Why we need it and how to do it" </a:t>
            </a:r>
          </a:p>
          <a:p>
            <a:pPr marL="285750" indent="-285750"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Engagement with the Climate Investment Fund (CIF)</a:t>
            </a:r>
          </a:p>
          <a:p>
            <a:pPr marL="285750" indent="-285750"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Produced four online training videos for CIF observers on M&amp;E in the climate action </a:t>
            </a:r>
          </a:p>
          <a:p>
            <a:pPr marL="285750" indent="-285750"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Conducted workshops on rapid evaluation in climate action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C5E8E-5F3D-5C69-8DE0-37DB926C24A7}"/>
              </a:ext>
            </a:extLst>
          </p:cNvPr>
          <p:cNvSpPr txBox="1"/>
          <p:nvPr/>
        </p:nvSpPr>
        <p:spPr>
          <a:xfrm>
            <a:off x="6766561" y="1160316"/>
            <a:ext cx="4768582" cy="3970318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r>
              <a:rPr lang="en-US">
                <a:solidFill>
                  <a:srgbClr val="001391"/>
                </a:solidFill>
                <a:latin typeface="Segoe UI Black"/>
                <a:ea typeface="Segoe UI Black"/>
              </a:rPr>
              <a:t>GENDER</a:t>
            </a:r>
          </a:p>
          <a:p>
            <a:pPr marL="285750" indent="-285750"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Dedicated consultant recruited </a:t>
            </a:r>
          </a:p>
          <a:p>
            <a:pPr marL="285750" indent="-285750"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Reference group established</a:t>
            </a:r>
          </a:p>
          <a:p>
            <a:pPr marL="285750" indent="-285750"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Conducted needs assessment with GEI partners utilizing a self-administered online survey </a:t>
            </a:r>
          </a:p>
          <a:p>
            <a:pPr marL="285750" indent="-285750"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Developing a joint effort with UN Women to implement a Global Mapping of Gender in M&amp;E systems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>
              <a:solidFill>
                <a:srgbClr val="000000"/>
              </a:solidFill>
              <a:latin typeface="Segoe UI Light" panose="020B0502040204020203" pitchFamily="34" charset="0"/>
            </a:endParaRPr>
          </a:p>
          <a:p>
            <a:r>
              <a:rPr lang="en-US">
                <a:solidFill>
                  <a:srgbClr val="001391"/>
                </a:solidFill>
                <a:latin typeface="Segoe UI Black"/>
                <a:ea typeface="Segoe UI Black"/>
              </a:rPr>
              <a:t>FRAGILITY</a:t>
            </a:r>
          </a:p>
          <a:p>
            <a:pPr marL="285750" indent="-285750"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GEI and UNDP-IEO hosted a panel discussion on the role of evaluation systems during crises</a:t>
            </a:r>
            <a:r>
              <a:rPr lang="en-US">
                <a:solidFill>
                  <a:srgbClr val="000000"/>
                </a:solidFill>
                <a:latin typeface="Segoe UI Light"/>
                <a:cs typeface="Segoe UI Light"/>
              </a:rPr>
              <a:t>  </a:t>
            </a:r>
            <a:endParaRPr lang="en-US">
              <a:solidFill>
                <a:srgbClr val="000000"/>
              </a:solidFill>
              <a:latin typeface="Segoe UI Light" panose="020B0502040204020203" pitchFamily="34" charset="0"/>
              <a:cs typeface="Segoe UI Ligh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4C9EA6-8D50-55D6-F5D8-13A880782A63}"/>
              </a:ext>
            </a:extLst>
          </p:cNvPr>
          <p:cNvSpPr txBox="1">
            <a:spLocks/>
          </p:cNvSpPr>
          <p:nvPr/>
        </p:nvSpPr>
        <p:spPr>
          <a:xfrm>
            <a:off x="2718850" y="192137"/>
            <a:ext cx="6754297" cy="6130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12700" marR="5080" indent="-12700" algn="ctr">
              <a:lnSpc>
                <a:spcPts val="4540"/>
              </a:lnSpc>
              <a:spcBef>
                <a:spcPts val="675"/>
              </a:spcBef>
            </a:pPr>
            <a:r>
              <a:rPr lang="en-GB" sz="2400" b="0" spc="135">
                <a:latin typeface="Segoe UI Light" panose="020B0502040204020203" pitchFamily="34" charset="0"/>
                <a:ea typeface="+mn-ea"/>
              </a:rPr>
              <a:t>THEMATIC AREAS</a:t>
            </a:r>
            <a:endParaRPr lang="en-US" sz="4400" b="0" spc="135">
              <a:latin typeface="Segoe UI Light" panose="020B0502040204020203" pitchFamily="34" charset="0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85036-5306-EF6F-F4D7-7F5791FE6A71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08D58AB-8A58-EDA2-EE52-FBE5659DE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066" y="5556721"/>
            <a:ext cx="844989" cy="8021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36B0F-509D-BB4B-BA5C-50192C1F40CD}"/>
              </a:ext>
            </a:extLst>
          </p:cNvPr>
          <p:cNvCxnSpPr>
            <a:cxnSpLocks/>
          </p:cNvCxnSpPr>
          <p:nvPr/>
        </p:nvCxnSpPr>
        <p:spPr>
          <a:xfrm>
            <a:off x="5803900" y="904240"/>
            <a:ext cx="584200" cy="0"/>
          </a:xfrm>
          <a:prstGeom prst="line">
            <a:avLst/>
          </a:prstGeom>
          <a:ln w="57150">
            <a:solidFill>
              <a:srgbClr val="0013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424220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04B921-3BFE-5524-D623-1D443588F0CC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7BB324-633A-E81C-4FBE-407C6156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01" y="192137"/>
            <a:ext cx="6754297" cy="613053"/>
          </a:xfr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5080" indent="-12700">
              <a:lnSpc>
                <a:spcPts val="4540"/>
              </a:lnSpc>
              <a:spcBef>
                <a:spcPts val="675"/>
              </a:spcBef>
            </a:pPr>
            <a:r>
              <a:rPr lang="en-GB" sz="2400" b="0" spc="135">
                <a:ea typeface="+mn-ea"/>
              </a:rPr>
              <a:t>COUNTRY EXAMPLES</a:t>
            </a:r>
            <a:endParaRPr lang="en-US" sz="4400" b="0" spc="135">
              <a:ea typeface="+mn-ea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7769158-118B-761D-E998-E6E0288C4E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5987" y="404112"/>
            <a:ext cx="676068" cy="6417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CE9475-E2BA-1FA6-7171-6638DD477C24}"/>
              </a:ext>
            </a:extLst>
          </p:cNvPr>
          <p:cNvSpPr txBox="1"/>
          <p:nvPr/>
        </p:nvSpPr>
        <p:spPr>
          <a:xfrm>
            <a:off x="561001" y="3239199"/>
            <a:ext cx="3787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rgbClr val="001391"/>
                </a:solidFill>
                <a:latin typeface="Segoe UI Black" panose="020B0A02040204020203" pitchFamily="34" charset="0"/>
              </a:rPr>
              <a:t>BHUTAN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504BAF-7F7F-E561-4B7E-71C76475AE24}"/>
              </a:ext>
            </a:extLst>
          </p:cNvPr>
          <p:cNvSpPr txBox="1"/>
          <p:nvPr/>
        </p:nvSpPr>
        <p:spPr>
          <a:xfrm>
            <a:off x="561002" y="3729409"/>
            <a:ext cx="364744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"/>
            </a:pPr>
            <a:r>
              <a:rPr lang="en-GB" sz="1600" b="1">
                <a:latin typeface="Segoe UI" panose="020B0502040204020203" pitchFamily="34" charset="0"/>
              </a:rPr>
              <a:t>CLEAR SA </a:t>
            </a:r>
            <a:r>
              <a:rPr lang="en-GB" sz="1600">
                <a:latin typeface="Segoe UI" panose="020B0502040204020203" pitchFamily="34" charset="0"/>
              </a:rPr>
              <a:t>support to develop Bhutan’s </a:t>
            </a:r>
            <a:r>
              <a:rPr lang="en-GB" sz="1600" err="1">
                <a:latin typeface="Segoe UI" panose="020B0502040204020203" pitchFamily="34" charset="0"/>
              </a:rPr>
              <a:t>M&amp;E</a:t>
            </a:r>
            <a:r>
              <a:rPr lang="en-GB" sz="1600">
                <a:latin typeface="Segoe UI" panose="020B0502040204020203" pitchFamily="34" charset="0"/>
              </a:rPr>
              <a:t> framework under their national development strategy 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"/>
            </a:pPr>
            <a:r>
              <a:rPr lang="en-GB" sz="1600">
                <a:latin typeface="Segoe UI" panose="020B0502040204020203" pitchFamily="34" charset="0"/>
              </a:rPr>
              <a:t>Strong relationship with UNDP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65363-FD3D-9A1C-D238-9D58C6FF7928}"/>
              </a:ext>
            </a:extLst>
          </p:cNvPr>
          <p:cNvSpPr txBox="1"/>
          <p:nvPr/>
        </p:nvSpPr>
        <p:spPr>
          <a:xfrm>
            <a:off x="4432933" y="3729409"/>
            <a:ext cx="3537327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"/>
            </a:pPr>
            <a:r>
              <a:rPr lang="en-GB" sz="1600" b="1">
                <a:latin typeface="Segoe UI" panose="020B0502040204020203" pitchFamily="34" charset="0"/>
              </a:rPr>
              <a:t>CLEAR LAB </a:t>
            </a:r>
            <a:r>
              <a:rPr lang="en-GB" sz="1600">
                <a:latin typeface="Segoe UI" panose="020B0502040204020203" pitchFamily="34" charset="0"/>
              </a:rPr>
              <a:t>finalized development of </a:t>
            </a:r>
            <a:r>
              <a:rPr lang="en-GB" sz="1600" err="1">
                <a:latin typeface="Segoe UI" panose="020B0502040204020203" pitchFamily="34" charset="0"/>
              </a:rPr>
              <a:t>M&amp;E</a:t>
            </a:r>
            <a:r>
              <a:rPr lang="en-GB" sz="1600">
                <a:latin typeface="Segoe UI" panose="020B0502040204020203" pitchFamily="34" charset="0"/>
              </a:rPr>
              <a:t> manual for the Ministry of Finance  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"/>
            </a:pPr>
            <a:r>
              <a:rPr lang="en-GB" sz="1600">
                <a:latin typeface="Segoe UI" panose="020B0502040204020203" pitchFamily="34" charset="0"/>
              </a:rPr>
              <a:t>Partnership with the UNICEF 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"/>
            </a:pPr>
            <a:r>
              <a:rPr lang="en-GB" sz="1600">
                <a:latin typeface="Segoe UI" panose="020B0502040204020203" pitchFamily="34" charset="0"/>
              </a:rPr>
              <a:t>Support to water sector evaluation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944BD9-9DEC-0D05-C94C-C2088651D862}"/>
              </a:ext>
            </a:extLst>
          </p:cNvPr>
          <p:cNvSpPr txBox="1"/>
          <p:nvPr/>
        </p:nvSpPr>
        <p:spPr>
          <a:xfrm>
            <a:off x="7970260" y="3729409"/>
            <a:ext cx="3717303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"/>
            </a:pPr>
            <a:r>
              <a:rPr lang="en-GB" sz="1600" b="1">
                <a:latin typeface="Segoe UI" panose="020B0502040204020203" pitchFamily="34" charset="0"/>
              </a:rPr>
              <a:t>CLEAR FA </a:t>
            </a:r>
            <a:r>
              <a:rPr lang="en-GB" sz="1600">
                <a:latin typeface="Segoe UI" panose="020B0502040204020203" pitchFamily="34" charset="0"/>
              </a:rPr>
              <a:t>supported government in operationalizing its National Evaluation Law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"/>
            </a:pPr>
            <a:r>
              <a:rPr lang="en-GB" sz="1600">
                <a:latin typeface="Segoe UI" panose="020B0502040204020203" pitchFamily="34" charset="0"/>
              </a:rPr>
              <a:t>Provided technical assistance in drafting three decrees  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"/>
            </a:pPr>
            <a:r>
              <a:rPr lang="en-GB" sz="1600">
                <a:latin typeface="Segoe UI" panose="020B0502040204020203" pitchFamily="34" charset="0"/>
              </a:rPr>
              <a:t>Regional roundtable of West African Economic and Monetary Union’s member states in strengthening their national evaluation systems and capacity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9FD543-B52F-E0BC-9755-DE407632EAC7}"/>
              </a:ext>
            </a:extLst>
          </p:cNvPr>
          <p:cNvSpPr txBox="1"/>
          <p:nvPr/>
        </p:nvSpPr>
        <p:spPr>
          <a:xfrm>
            <a:off x="4208441" y="3239199"/>
            <a:ext cx="378747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>
                <a:solidFill>
                  <a:srgbClr val="001391"/>
                </a:solidFill>
                <a:latin typeface="Segoe UI Black"/>
                <a:ea typeface="Segoe UI Black"/>
              </a:rPr>
              <a:t>MOZAMBIQUE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A398E-E02D-E3AC-ECD9-4BB14282F1A8}"/>
              </a:ext>
            </a:extLst>
          </p:cNvPr>
          <p:cNvSpPr txBox="1"/>
          <p:nvPr/>
        </p:nvSpPr>
        <p:spPr>
          <a:xfrm>
            <a:off x="7986989" y="3239199"/>
            <a:ext cx="3787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rgbClr val="001391"/>
                </a:solidFill>
                <a:latin typeface="Segoe UI Black" panose="020B0A02040204020203" pitchFamily="34" charset="0"/>
              </a:rPr>
              <a:t>COTE D’IVOIRE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367ECB-CA33-0096-9506-C56FEE33A5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5" b="29253"/>
          <a:stretch/>
        </p:blipFill>
        <p:spPr>
          <a:xfrm>
            <a:off x="1063922" y="1402080"/>
            <a:ext cx="2641599" cy="1699953"/>
          </a:xfrm>
          <a:prstGeom prst="roundRect">
            <a:avLst/>
          </a:prstGeom>
        </p:spPr>
      </p:pic>
      <p:pic>
        <p:nvPicPr>
          <p:cNvPr id="18" name="Picture 17" descr="A city next to a body of water&#10;&#10;Description automatically generated">
            <a:extLst>
              <a:ext uri="{FF2B5EF4-FFF2-40B4-BE49-F238E27FC236}">
                <a16:creationId xmlns:a16="http://schemas.microsoft.com/office/drawing/2014/main" id="{F8EC26EA-C0DA-1A3A-2363-6B9AED64A3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65" b="6665"/>
          <a:stretch/>
        </p:blipFill>
        <p:spPr>
          <a:xfrm>
            <a:off x="4775200" y="1402079"/>
            <a:ext cx="2641599" cy="1716241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1B9A64-E29B-B029-8426-23DF070B7A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" b="1303"/>
          <a:stretch/>
        </p:blipFill>
        <p:spPr>
          <a:xfrm>
            <a:off x="8594388" y="1402079"/>
            <a:ext cx="2641599" cy="1716241"/>
          </a:xfrm>
          <a:prstGeom prst="round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C5E740-4D3B-AFEB-359E-CCC65DC0CA44}"/>
              </a:ext>
            </a:extLst>
          </p:cNvPr>
          <p:cNvCxnSpPr>
            <a:cxnSpLocks/>
          </p:cNvCxnSpPr>
          <p:nvPr/>
        </p:nvCxnSpPr>
        <p:spPr>
          <a:xfrm>
            <a:off x="662940" y="883920"/>
            <a:ext cx="584200" cy="0"/>
          </a:xfrm>
          <a:prstGeom prst="line">
            <a:avLst/>
          </a:prstGeom>
          <a:ln w="57150">
            <a:solidFill>
              <a:srgbClr val="0013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641978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666D49-B11A-B8E2-D7A1-D0204C21C046}"/>
              </a:ext>
            </a:extLst>
          </p:cNvPr>
          <p:cNvSpPr txBox="1">
            <a:spLocks/>
          </p:cNvSpPr>
          <p:nvPr/>
        </p:nvSpPr>
        <p:spPr>
          <a:xfrm>
            <a:off x="5232615" y="1101471"/>
            <a:ext cx="7110412" cy="756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3600" b="0">
                <a:latin typeface="Segoe UI Light"/>
                <a:cs typeface="Segoe UI"/>
              </a:rPr>
              <a:t>DISCUSSION &amp; QUESTIONS</a:t>
            </a:r>
            <a:endParaRPr lang="en-US" b="0">
              <a:latin typeface="Segoe UI Light"/>
              <a:cs typeface="Segoe UI"/>
            </a:endParaRPr>
          </a:p>
        </p:txBody>
      </p:sp>
      <p:pic>
        <p:nvPicPr>
          <p:cNvPr id="5" name="Graphic 4" descr="Badge Question Mark outline">
            <a:extLst>
              <a:ext uri="{FF2B5EF4-FFF2-40B4-BE49-F238E27FC236}">
                <a16:creationId xmlns:a16="http://schemas.microsoft.com/office/drawing/2014/main" id="{A0346B17-B7A9-9C52-CB9C-2EAE0A570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1268" y="720296"/>
            <a:ext cx="4768412" cy="476841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29ABB67-051D-279C-4E25-F61A59F5EBBA}"/>
              </a:ext>
            </a:extLst>
          </p:cNvPr>
          <p:cNvSpPr/>
          <p:nvPr/>
        </p:nvSpPr>
        <p:spPr>
          <a:xfrm>
            <a:off x="1717826" y="4743929"/>
            <a:ext cx="2428409" cy="744779"/>
          </a:xfrm>
          <a:prstGeom prst="ellipse">
            <a:avLst/>
          </a:prstGeom>
          <a:solidFill>
            <a:schemeClr val="tx1">
              <a:lumMod val="95000"/>
              <a:lumOff val="5000"/>
              <a:alpha val="33000"/>
            </a:scheme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751E97-7BEB-8C56-6DF2-9A20A035D008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E63984-EE5C-7C66-ED68-73AB9C49368C}"/>
              </a:ext>
            </a:extLst>
          </p:cNvPr>
          <p:cNvCxnSpPr>
            <a:cxnSpLocks/>
          </p:cNvCxnSpPr>
          <p:nvPr/>
        </p:nvCxnSpPr>
        <p:spPr>
          <a:xfrm>
            <a:off x="5361470" y="1814124"/>
            <a:ext cx="5419419" cy="0"/>
          </a:xfrm>
          <a:prstGeom prst="line">
            <a:avLst/>
          </a:prstGeom>
          <a:ln w="57150">
            <a:solidFill>
              <a:srgbClr val="0013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0CEA021-9F55-198D-5F50-659AA5B66DC3}"/>
              </a:ext>
            </a:extLst>
          </p:cNvPr>
          <p:cNvSpPr txBox="1"/>
          <p:nvPr/>
        </p:nvSpPr>
        <p:spPr>
          <a:xfrm>
            <a:off x="5229265" y="2877376"/>
            <a:ext cx="612258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001391"/>
                </a:solidFill>
                <a:latin typeface="Segoe UI"/>
                <a:cs typeface="Segoe UI"/>
              </a:rPr>
              <a:t>Q1 – Are you satisfied with the results produced?</a:t>
            </a:r>
          </a:p>
          <a:p>
            <a:endParaRPr lang="en-US" sz="2400">
              <a:solidFill>
                <a:srgbClr val="001391"/>
              </a:solidFill>
              <a:latin typeface="Segoe UI"/>
              <a:cs typeface="Segoe UI"/>
            </a:endParaRPr>
          </a:p>
          <a:p>
            <a:r>
              <a:rPr lang="en-US" sz="2400">
                <a:solidFill>
                  <a:srgbClr val="001391"/>
                </a:solidFill>
                <a:latin typeface="Segoe UI"/>
                <a:cs typeface="Segoe UI"/>
              </a:rPr>
              <a:t>Q2 – Are there areas that should receive more attention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2392460684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04B921-3BFE-5524-D623-1D443588F0CC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7BB324-633A-E81C-4FBE-407C6156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442" y="3122473"/>
            <a:ext cx="9833116" cy="757451"/>
          </a:xfr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5080" indent="-12700" algn="ctr">
              <a:lnSpc>
                <a:spcPts val="4540"/>
              </a:lnSpc>
              <a:spcBef>
                <a:spcPts val="675"/>
              </a:spcBef>
            </a:pPr>
            <a:r>
              <a:rPr lang="en-US" sz="8000" spc="135" err="1">
                <a:effectLst>
                  <a:reflection blurRad="6350" stA="55000" endA="300" endPos="45500" dir="5400000" sy="-100000" algn="bl" rotWithShape="0"/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GEI</a:t>
            </a:r>
            <a:r>
              <a:rPr lang="en-US" sz="8000" spc="135">
                <a:effectLst>
                  <a:reflection blurRad="6350" stA="55000" endA="300" endPos="45500" dir="5400000" sy="-100000" algn="bl" rotWithShape="0"/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FINANCIALS</a:t>
            </a:r>
            <a:endParaRPr lang="en-US" sz="16600" spc="135">
              <a:effectLst>
                <a:reflection blurRad="6350" stA="55000" endA="300" endPos="45500" dir="5400000" sy="-100000" algn="bl" rotWithShape="0"/>
              </a:effectLst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839416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861A0A-824F-2097-8F84-3ED4CDBA9036}"/>
              </a:ext>
            </a:extLst>
          </p:cNvPr>
          <p:cNvSpPr txBox="1"/>
          <p:nvPr/>
        </p:nvSpPr>
        <p:spPr>
          <a:xfrm>
            <a:off x="1583345" y="2454971"/>
            <a:ext cx="9765162" cy="1661993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GEI operates on resources provided by donor partners to the TF </a:t>
            </a:r>
            <a:endParaRPr lang="en-US">
              <a:latin typeface="Segoe UI"/>
              <a:cs typeface="Segoe UI"/>
            </a:endParaRP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Separate resources provided by World Bank IEG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Financial reporting as per World Bank policies and Admin Agreements cover only Trust Fund resources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4C9EA6-8D50-55D6-F5D8-13A880782A63}"/>
              </a:ext>
            </a:extLst>
          </p:cNvPr>
          <p:cNvSpPr txBox="1">
            <a:spLocks/>
          </p:cNvSpPr>
          <p:nvPr/>
        </p:nvSpPr>
        <p:spPr>
          <a:xfrm>
            <a:off x="1384098" y="1180465"/>
            <a:ext cx="9579456" cy="4295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2400" b="0">
                <a:solidFill>
                  <a:srgbClr val="00139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GEI Financial Reporting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85036-5306-EF6F-F4D7-7F5791FE6A71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08D58AB-8A58-EDA2-EE52-FBE5659DE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066" y="5556721"/>
            <a:ext cx="844989" cy="80215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7FEE2EE-FA08-E371-1197-87150382D522}"/>
              </a:ext>
            </a:extLst>
          </p:cNvPr>
          <p:cNvCxnSpPr>
            <a:cxnSpLocks/>
          </p:cNvCxnSpPr>
          <p:nvPr/>
        </p:nvCxnSpPr>
        <p:spPr>
          <a:xfrm>
            <a:off x="5881726" y="1934281"/>
            <a:ext cx="584200" cy="0"/>
          </a:xfrm>
          <a:prstGeom prst="line">
            <a:avLst/>
          </a:prstGeom>
          <a:ln w="57150">
            <a:solidFill>
              <a:srgbClr val="0013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591981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861A0A-824F-2097-8F84-3ED4CDBA9036}"/>
              </a:ext>
            </a:extLst>
          </p:cNvPr>
          <p:cNvSpPr txBox="1"/>
          <p:nvPr/>
        </p:nvSpPr>
        <p:spPr>
          <a:xfrm>
            <a:off x="1301904" y="2044005"/>
            <a:ext cx="5017616" cy="272382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In FY24 GEI received </a:t>
            </a:r>
          </a:p>
          <a:p>
            <a:pPr marL="742950" lvl="1" indent="-285750">
              <a:spcAft>
                <a:spcPts val="600"/>
              </a:spcAft>
              <a:buClr>
                <a:srgbClr val="4959D4"/>
              </a:buClr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USD 2,216,225 from bilateral donors</a:t>
            </a:r>
          </a:p>
          <a:p>
            <a:pPr marL="742950" lvl="1" indent="-285750">
              <a:spcAft>
                <a:spcPts val="600"/>
              </a:spcAft>
              <a:buClr>
                <a:srgbClr val="4959D4"/>
              </a:buClr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USD 1,820,000 from multilateral donors</a:t>
            </a:r>
          </a:p>
          <a:p>
            <a:pPr marL="742950" lvl="1" indent="-285750">
              <a:spcAft>
                <a:spcPts val="600"/>
              </a:spcAft>
              <a:buClr>
                <a:srgbClr val="4959D4"/>
              </a:buClr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USD 3,100,000 from the World Bank IEG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endParaRPr lang="en-GB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Total available income in FY24 is 8,352,781 (includes carry over from FY23)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4C9EA6-8D50-55D6-F5D8-13A880782A63}"/>
              </a:ext>
            </a:extLst>
          </p:cNvPr>
          <p:cNvSpPr txBox="1">
            <a:spLocks/>
          </p:cNvSpPr>
          <p:nvPr/>
        </p:nvSpPr>
        <p:spPr>
          <a:xfrm>
            <a:off x="1383885" y="409905"/>
            <a:ext cx="9579456" cy="4295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2400" b="0">
                <a:solidFill>
                  <a:srgbClr val="00139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FY24 GEI FINANCIALS RECAP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85036-5306-EF6F-F4D7-7F5791FE6A71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08D58AB-8A58-EDA2-EE52-FBE5659DE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066" y="5556721"/>
            <a:ext cx="844989" cy="802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D37362-6B63-D3EA-024D-D494B6901BCA}"/>
              </a:ext>
            </a:extLst>
          </p:cNvPr>
          <p:cNvSpPr txBox="1"/>
          <p:nvPr/>
        </p:nvSpPr>
        <p:spPr>
          <a:xfrm>
            <a:off x="6524845" y="2044005"/>
            <a:ext cx="4438496" cy="276998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Total expenditures (</a:t>
            </a:r>
            <a:r>
              <a:rPr lang="en-GB" err="1">
                <a:solidFill>
                  <a:srgbClr val="000000"/>
                </a:solidFill>
                <a:latin typeface="Segoe UI"/>
                <a:cs typeface="Segoe UI"/>
              </a:rPr>
              <a:t>RETF</a:t>
            </a: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 and </a:t>
            </a:r>
            <a:r>
              <a:rPr lang="en-GB" err="1">
                <a:solidFill>
                  <a:srgbClr val="000000"/>
                </a:solidFill>
                <a:latin typeface="Segoe UI"/>
                <a:cs typeface="Segoe UI"/>
              </a:rPr>
              <a:t>BETF</a:t>
            </a: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) in </a:t>
            </a:r>
            <a:r>
              <a:rPr lang="en-GB" err="1">
                <a:solidFill>
                  <a:srgbClr val="000000"/>
                </a:solidFill>
                <a:latin typeface="Segoe UI"/>
                <a:cs typeface="Segoe UI"/>
              </a:rPr>
              <a:t>FY24</a:t>
            </a: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 are USD 5,451,040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USD 4,251,040 was provided to implementing partners as grants in </a:t>
            </a:r>
            <a:r>
              <a:rPr lang="en-GB" err="1">
                <a:solidFill>
                  <a:srgbClr val="000000"/>
                </a:solidFill>
                <a:latin typeface="Segoe UI"/>
                <a:cs typeface="Segoe UI"/>
              </a:rPr>
              <a:t>FY24</a:t>
            </a:r>
            <a:endParaRPr lang="en-GB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Estimated cost of GEI Evaluation will be USD 150,000 and it will be included in </a:t>
            </a:r>
            <a:r>
              <a:rPr lang="en-GB" err="1">
                <a:solidFill>
                  <a:srgbClr val="000000"/>
                </a:solidFill>
                <a:latin typeface="Segoe UI"/>
                <a:cs typeface="Segoe UI"/>
              </a:rPr>
              <a:t>FY25</a:t>
            </a: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 budget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7FEE2EE-FA08-E371-1197-87150382D522}"/>
              </a:ext>
            </a:extLst>
          </p:cNvPr>
          <p:cNvCxnSpPr>
            <a:cxnSpLocks/>
          </p:cNvCxnSpPr>
          <p:nvPr/>
        </p:nvCxnSpPr>
        <p:spPr>
          <a:xfrm>
            <a:off x="5885881" y="1019882"/>
            <a:ext cx="584200" cy="0"/>
          </a:xfrm>
          <a:prstGeom prst="line">
            <a:avLst/>
          </a:prstGeom>
          <a:ln w="57150">
            <a:solidFill>
              <a:srgbClr val="0013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179625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adge Question Mark outline">
            <a:extLst>
              <a:ext uri="{FF2B5EF4-FFF2-40B4-BE49-F238E27FC236}">
                <a16:creationId xmlns:a16="http://schemas.microsoft.com/office/drawing/2014/main" id="{A0346B17-B7A9-9C52-CB9C-2EAE0A570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1268" y="720296"/>
            <a:ext cx="4768412" cy="476841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29ABB67-051D-279C-4E25-F61A59F5EBBA}"/>
              </a:ext>
            </a:extLst>
          </p:cNvPr>
          <p:cNvSpPr/>
          <p:nvPr/>
        </p:nvSpPr>
        <p:spPr>
          <a:xfrm>
            <a:off x="1717826" y="4743929"/>
            <a:ext cx="2428409" cy="744779"/>
          </a:xfrm>
          <a:prstGeom prst="ellipse">
            <a:avLst/>
          </a:prstGeom>
          <a:solidFill>
            <a:schemeClr val="tx1">
              <a:lumMod val="95000"/>
              <a:lumOff val="5000"/>
              <a:alpha val="33000"/>
            </a:scheme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751E97-7BEB-8C56-6DF2-9A20A035D008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C5D34E-B32C-71C3-E0CD-1AF38ACFFB75}"/>
              </a:ext>
            </a:extLst>
          </p:cNvPr>
          <p:cNvSpPr txBox="1">
            <a:spLocks/>
          </p:cNvSpPr>
          <p:nvPr/>
        </p:nvSpPr>
        <p:spPr>
          <a:xfrm>
            <a:off x="5540840" y="2878900"/>
            <a:ext cx="7110412" cy="756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3600" b="0">
                <a:latin typeface="Segoe UI Light"/>
                <a:cs typeface="Segoe UI"/>
              </a:rPr>
              <a:t>DISCUSSION &amp; QUESTIONS</a:t>
            </a:r>
            <a:endParaRPr lang="en-US" b="0">
              <a:latin typeface="Segoe UI Light"/>
              <a:cs typeface="Segoe UI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387A36-5DFA-9D6F-6431-2C742DBF27A7}"/>
              </a:ext>
            </a:extLst>
          </p:cNvPr>
          <p:cNvCxnSpPr>
            <a:cxnSpLocks/>
          </p:cNvCxnSpPr>
          <p:nvPr/>
        </p:nvCxnSpPr>
        <p:spPr>
          <a:xfrm>
            <a:off x="5669695" y="3591553"/>
            <a:ext cx="5419419" cy="0"/>
          </a:xfrm>
          <a:prstGeom prst="line">
            <a:avLst/>
          </a:prstGeom>
          <a:ln w="57150">
            <a:solidFill>
              <a:srgbClr val="0013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895841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04B921-3BFE-5524-D623-1D443588F0CC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7BB324-633A-E81C-4FBE-407C6156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442" y="3122473"/>
            <a:ext cx="9833116" cy="757451"/>
          </a:xfr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5080" indent="-12700" algn="ctr">
              <a:lnSpc>
                <a:spcPts val="4540"/>
              </a:lnSpc>
              <a:spcBef>
                <a:spcPts val="675"/>
              </a:spcBef>
            </a:pPr>
            <a:r>
              <a:rPr lang="en-US" sz="8000" spc="135" err="1">
                <a:effectLst>
                  <a:reflection blurRad="6350" stA="55000" endA="300" endPos="45500" dir="5400000" sy="-100000" algn="bl" rotWithShape="0"/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GEI</a:t>
            </a:r>
            <a:r>
              <a:rPr lang="en-US" sz="8000" spc="135">
                <a:effectLst>
                  <a:reflection blurRad="6350" stA="55000" endA="300" endPos="45500" dir="5400000" sy="-100000" algn="bl" rotWithShape="0"/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KEY UPDATES</a:t>
            </a:r>
            <a:endParaRPr lang="en-US" sz="16600" spc="135">
              <a:effectLst>
                <a:reflection blurRad="6350" stA="55000" endA="300" endPos="45500" dir="5400000" sy="-100000" algn="bl" rotWithShape="0"/>
              </a:effectLst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612305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34C9EA6-8D50-55D6-F5D8-13A880782A63}"/>
              </a:ext>
            </a:extLst>
          </p:cNvPr>
          <p:cNvSpPr txBox="1">
            <a:spLocks/>
          </p:cNvSpPr>
          <p:nvPr/>
        </p:nvSpPr>
        <p:spPr>
          <a:xfrm>
            <a:off x="693981" y="477708"/>
            <a:ext cx="5688192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12700" marR="5080" indent="-12700">
              <a:lnSpc>
                <a:spcPct val="100000"/>
              </a:lnSpc>
              <a:spcBef>
                <a:spcPts val="675"/>
              </a:spcBef>
            </a:pPr>
            <a:r>
              <a:rPr lang="en-GB" sz="2400" b="0">
                <a:latin typeface="Segoe UI Light"/>
                <a:ea typeface="+mn-ea"/>
                <a:cs typeface="Segoe UI"/>
              </a:rPr>
              <a:t>Expanding IPDET to better meet the growing demand in TPD globally</a:t>
            </a:r>
            <a:endParaRPr lang="en-US"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85036-5306-EF6F-F4D7-7F5791FE6A71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08D58AB-8A58-EDA2-EE52-FBE5659DE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066" y="5556721"/>
            <a:ext cx="844989" cy="802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219437-04DD-C793-F400-D97F5625D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5" r="30455"/>
          <a:stretch/>
        </p:blipFill>
        <p:spPr>
          <a:xfrm>
            <a:off x="6827520" y="0"/>
            <a:ext cx="401612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68FBAF-7876-62F5-33E6-89F665525650}"/>
              </a:ext>
            </a:extLst>
          </p:cNvPr>
          <p:cNvSpPr txBox="1"/>
          <p:nvPr/>
        </p:nvSpPr>
        <p:spPr>
          <a:xfrm>
            <a:off x="694084" y="1547396"/>
            <a:ext cx="5563206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1"/>
            <a:endParaRPr lang="en-US" b="1">
              <a:solidFill>
                <a:srgbClr val="000000"/>
              </a:solidFill>
              <a:latin typeface="Segoe UI"/>
              <a:cs typeface="Segoe UI"/>
            </a:endParaRPr>
          </a:p>
          <a:p>
            <a:pPr marL="0" lvl="1"/>
            <a:r>
              <a:rPr lang="en-US" b="1">
                <a:solidFill>
                  <a:srgbClr val="000000"/>
                </a:solidFill>
                <a:latin typeface="Segoe UI"/>
                <a:cs typeface="Segoe UI"/>
              </a:rPr>
              <a:t>Vision</a:t>
            </a: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: IPDET to become GEI's principal partner in training and professional development </a:t>
            </a:r>
          </a:p>
          <a:p>
            <a:pPr marL="0" lvl="1"/>
            <a:endParaRPr lang="en-US" sz="200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lvl="2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Taking IPDET to regions: deliver IPDET core course jointly with CLEARs in 3 regions</a:t>
            </a:r>
          </a:p>
          <a:p>
            <a:pPr marL="285750" lvl="2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Deliver advanced-level workshops in Bern,  (CH)</a:t>
            </a:r>
          </a:p>
          <a:p>
            <a:pPr marL="285750" lvl="2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Design curricula and ensure quality for all IPDET-branded courses across the world</a:t>
            </a:r>
          </a:p>
          <a:p>
            <a:pPr marL="285750" lvl="2" indent="-285750">
              <a:spcAft>
                <a:spcPts val="1800"/>
              </a:spcAft>
              <a:buClr>
                <a:srgbClr val="4959D4"/>
              </a:buClr>
              <a:buFont typeface="Symbol,Sans-Serif" panose="05050102010706020507" pitchFamily="18" charset="2"/>
              <a:buChar char="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Coordinate GEI’s On-demand Training Facility </a:t>
            </a:r>
          </a:p>
          <a:p>
            <a:pPr marL="285750" lvl="2" indent="-285750">
              <a:spcAft>
                <a:spcPts val="1800"/>
              </a:spcAft>
              <a:buFont typeface="Symbol,Sans-Serif" panose="05050102010706020507" pitchFamily="18" charset="2"/>
              <a:buChar char="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Competency framework, accreditation.</a:t>
            </a:r>
          </a:p>
          <a:p>
            <a:pPr marL="285750" lvl="2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Harness IPDET alumni strength. </a:t>
            </a:r>
            <a:endParaRPr lang="en-US">
              <a:latin typeface="Segoe UI"/>
              <a:cs typeface="Segoe UI"/>
            </a:endParaRPr>
          </a:p>
          <a:p>
            <a:pPr marL="0" lvl="2">
              <a:spcAft>
                <a:spcPts val="1800"/>
              </a:spcAft>
              <a:buClr>
                <a:srgbClr val="4959D4"/>
              </a:buClr>
            </a:pPr>
            <a:endParaRPr lang="en-US">
              <a:solidFill>
                <a:srgbClr val="000000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73260819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04B921-3BFE-5524-D623-1D443588F0CC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7BB324-633A-E81C-4FBE-407C6156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499" y="796557"/>
            <a:ext cx="2822040" cy="613053"/>
          </a:xfr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5080" indent="-12700">
              <a:lnSpc>
                <a:spcPts val="4540"/>
              </a:lnSpc>
              <a:spcBef>
                <a:spcPts val="675"/>
              </a:spcBef>
            </a:pPr>
            <a:r>
              <a:rPr lang="en-US" sz="2400" b="0" spc="135">
                <a:ea typeface="+mn-ea"/>
              </a:rPr>
              <a:t>AGENDA</a:t>
            </a:r>
            <a:endParaRPr lang="en-US" sz="4400" b="0" spc="135">
              <a:ea typeface="+mn-ea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7769158-118B-761D-E998-E6E0288C4E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066" y="5650512"/>
            <a:ext cx="844989" cy="802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902B71-8678-AED0-9518-946647DD4AF5}"/>
              </a:ext>
            </a:extLst>
          </p:cNvPr>
          <p:cNvSpPr txBox="1"/>
          <p:nvPr/>
        </p:nvSpPr>
        <p:spPr>
          <a:xfrm>
            <a:off x="1265321" y="1710316"/>
            <a:ext cx="4828673" cy="42883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GB" sz="1600" b="1">
                <a:latin typeface="Segoe UI"/>
                <a:cs typeface="Segoe UI"/>
              </a:rPr>
              <a:t>3.00 Welcome and introductions</a:t>
            </a:r>
            <a:endParaRPr lang="en-US"/>
          </a:p>
          <a:p>
            <a:pPr marL="285750" indent="-285750">
              <a:buFont typeface="Courier New"/>
              <a:buChar char="o"/>
            </a:pPr>
            <a:r>
              <a:rPr lang="en-GB" sz="1600">
                <a:latin typeface="Segoe UI"/>
                <a:cs typeface="Segoe UI"/>
              </a:rPr>
              <a:t>Welcome remarks by Lily Chu and Isabelle Mercier</a:t>
            </a:r>
          </a:p>
          <a:p>
            <a:pPr marL="285750" indent="-285750">
              <a:buFont typeface="Courier New"/>
              <a:buChar char="o"/>
            </a:pPr>
            <a:r>
              <a:rPr lang="en-GB" sz="1600">
                <a:latin typeface="Segoe UI"/>
                <a:cs typeface="Segoe UI"/>
              </a:rPr>
              <a:t>Welcome remarks by Dugan Fraser</a:t>
            </a:r>
          </a:p>
          <a:p>
            <a:pPr marL="285750" indent="-285750">
              <a:buFont typeface="Courier New"/>
              <a:buChar char="o"/>
            </a:pPr>
            <a:r>
              <a:rPr lang="en-GB" sz="1600">
                <a:latin typeface="Segoe UI"/>
                <a:cs typeface="Segoe UI"/>
              </a:rPr>
              <a:t>Partners’ introduction</a:t>
            </a:r>
          </a:p>
          <a:p>
            <a:endParaRPr lang="en-GB" sz="1600">
              <a:latin typeface="Segoe UI"/>
              <a:cs typeface="Segoe UI"/>
            </a:endParaRPr>
          </a:p>
          <a:p>
            <a:pPr>
              <a:spcAft>
                <a:spcPts val="1000"/>
              </a:spcAft>
            </a:pPr>
            <a:r>
              <a:rPr lang="en-GB" sz="1600" b="1">
                <a:latin typeface="Segoe UI"/>
                <a:cs typeface="Segoe UI"/>
              </a:rPr>
              <a:t>3.15 GEI results update</a:t>
            </a:r>
          </a:p>
          <a:p>
            <a:pPr marL="285750" indent="-285750">
              <a:buFont typeface="Courier New"/>
              <a:buChar char="o"/>
            </a:pPr>
            <a:r>
              <a:rPr lang="en-GB" sz="1600">
                <a:latin typeface="Segoe UI"/>
                <a:cs typeface="Segoe UI"/>
              </a:rPr>
              <a:t>Overview of GEI’s approach to results reporting</a:t>
            </a:r>
          </a:p>
          <a:p>
            <a:pPr marL="285750" indent="-285750">
              <a:buFont typeface="Courier New"/>
              <a:buChar char="o"/>
            </a:pPr>
            <a:r>
              <a:rPr lang="en-GB" sz="1600">
                <a:latin typeface="Segoe UI"/>
                <a:cs typeface="Segoe UI"/>
              </a:rPr>
              <a:t>Cumulative since GEI inception</a:t>
            </a:r>
          </a:p>
          <a:p>
            <a:pPr marL="285750" indent="-285750">
              <a:buFont typeface="Courier New"/>
              <a:buChar char="o"/>
            </a:pPr>
            <a:r>
              <a:rPr lang="en-GB" sz="1600">
                <a:latin typeface="Segoe UI"/>
                <a:cs typeface="Segoe UI"/>
              </a:rPr>
              <a:t>Reporting period Jul 1 – Dec 31, 2023</a:t>
            </a:r>
          </a:p>
          <a:p>
            <a:pPr marL="285750" indent="-285750">
              <a:buFont typeface="Courier New"/>
              <a:buChar char="o"/>
            </a:pPr>
            <a:r>
              <a:rPr lang="en-GB" sz="1600">
                <a:latin typeface="Segoe UI"/>
                <a:cs typeface="Segoe UI"/>
              </a:rPr>
              <a:t>Country examples</a:t>
            </a:r>
          </a:p>
          <a:p>
            <a:pPr marL="285750" indent="-285750">
              <a:buFont typeface="Courier New"/>
              <a:buChar char="o"/>
            </a:pPr>
            <a:r>
              <a:rPr lang="en-GB" sz="1600">
                <a:latin typeface="Segoe UI"/>
                <a:cs typeface="Segoe UI"/>
              </a:rPr>
              <a:t>Thematic areas</a:t>
            </a:r>
          </a:p>
          <a:p>
            <a:r>
              <a:rPr lang="en-GB" sz="1600" b="1">
                <a:latin typeface="Segoe UI"/>
                <a:cs typeface="Segoe UI"/>
              </a:rPr>
              <a:t> </a:t>
            </a:r>
            <a:r>
              <a:rPr lang="en-GB" sz="1600">
                <a:latin typeface="Segoe UI"/>
                <a:cs typeface="Segoe UI"/>
              </a:rPr>
              <a:t> </a:t>
            </a:r>
          </a:p>
          <a:p>
            <a:r>
              <a:rPr lang="en-GB" sz="1600" b="1">
                <a:latin typeface="Segoe UI"/>
                <a:cs typeface="Segoe UI"/>
              </a:rPr>
              <a:t>3.45 Financial reporting</a:t>
            </a:r>
            <a:endParaRPr lang="en-GB"/>
          </a:p>
          <a:p>
            <a:r>
              <a:rPr lang="en-GB" sz="1600" b="1">
                <a:latin typeface="Segoe UI"/>
                <a:cs typeface="Segoe UI"/>
              </a:rPr>
              <a:t>  </a:t>
            </a:r>
          </a:p>
          <a:p>
            <a:r>
              <a:rPr lang="en-GB" sz="1600" b="1">
                <a:latin typeface="Segoe UI"/>
                <a:cs typeface="Segoe UI"/>
              </a:rPr>
              <a:t>3.55 Break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A5F8D-7822-C6DF-A59D-A6EEC42F1FCC}"/>
              </a:ext>
            </a:extLst>
          </p:cNvPr>
          <p:cNvSpPr txBox="1"/>
          <p:nvPr/>
        </p:nvSpPr>
        <p:spPr>
          <a:xfrm>
            <a:off x="6308558" y="1706479"/>
            <a:ext cx="4828673" cy="33034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GB" sz="1600" b="1">
                <a:latin typeface="Segoe UI"/>
                <a:cs typeface="Segoe UI"/>
              </a:rPr>
              <a:t>4.00 GEI key updates</a:t>
            </a:r>
            <a:endParaRPr lang="en-US"/>
          </a:p>
          <a:p>
            <a:pPr marL="285750" indent="-285750">
              <a:buFont typeface="Courier New"/>
              <a:buChar char="o"/>
            </a:pPr>
            <a:r>
              <a:rPr lang="en-GB" sz="1600">
                <a:latin typeface="Segoe UI"/>
                <a:cs typeface="Segoe UI"/>
              </a:rPr>
              <a:t>The future of IPDET</a:t>
            </a:r>
          </a:p>
          <a:p>
            <a:pPr marL="285750" indent="-285750">
              <a:buFont typeface="Courier New"/>
              <a:buChar char="o"/>
            </a:pPr>
            <a:r>
              <a:rPr lang="en-GB" sz="1600">
                <a:latin typeface="Segoe UI"/>
                <a:cs typeface="Segoe UI"/>
              </a:rPr>
              <a:t>New CLEAR LAC Center</a:t>
            </a:r>
          </a:p>
          <a:p>
            <a:pPr marL="285750" indent="-285750">
              <a:buFont typeface="Courier New"/>
              <a:buChar char="o"/>
            </a:pPr>
            <a:r>
              <a:rPr lang="en-GB" sz="1600">
                <a:latin typeface="Segoe UI"/>
                <a:cs typeface="Segoe UI"/>
              </a:rPr>
              <a:t>MENA and KSA </a:t>
            </a:r>
          </a:p>
          <a:p>
            <a:endParaRPr lang="en-GB" sz="1600" b="1">
              <a:latin typeface="Segoe UI"/>
              <a:cs typeface="Segoe UI"/>
            </a:endParaRPr>
          </a:p>
          <a:p>
            <a:pPr>
              <a:spcAft>
                <a:spcPts val="1000"/>
              </a:spcAft>
            </a:pPr>
            <a:r>
              <a:rPr lang="en-GB" sz="1600" b="1">
                <a:latin typeface="Segoe UI"/>
                <a:cs typeface="Segoe UI"/>
              </a:rPr>
              <a:t>4.10 Fundraising strategy and update</a:t>
            </a:r>
            <a:endParaRPr lang="en-GB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Courier New"/>
              <a:buChar char="o"/>
            </a:pPr>
            <a:r>
              <a:rPr lang="en-GB" sz="1600">
                <a:latin typeface="Segoe UI"/>
                <a:cs typeface="Segoe UI"/>
              </a:rPr>
              <a:t>Update on fundraising strategy approach</a:t>
            </a:r>
          </a:p>
          <a:p>
            <a:pPr marL="285750" indent="-285750">
              <a:buFont typeface="Courier New"/>
              <a:buChar char="o"/>
            </a:pPr>
            <a:r>
              <a:rPr lang="en-GB" sz="1600">
                <a:latin typeface="Segoe UI"/>
                <a:cs typeface="Segoe UI"/>
              </a:rPr>
              <a:t>Preparing the visits to donors</a:t>
            </a:r>
          </a:p>
          <a:p>
            <a:endParaRPr lang="en-GB" sz="1600" b="1">
              <a:latin typeface="Segoe UI"/>
              <a:cs typeface="Segoe UI"/>
            </a:endParaRPr>
          </a:p>
          <a:p>
            <a:r>
              <a:rPr lang="en-GB" sz="1600" b="1">
                <a:latin typeface="Segoe UI"/>
                <a:cs typeface="Segoe UI"/>
              </a:rPr>
              <a:t>4.30 Discussion and Q&amp;A</a:t>
            </a:r>
            <a:endParaRPr lang="en-GB"/>
          </a:p>
          <a:p>
            <a:endParaRPr lang="en-GB" sz="1600" b="1">
              <a:latin typeface="Segoe UI"/>
              <a:cs typeface="Segoe UI"/>
            </a:endParaRPr>
          </a:p>
          <a:p>
            <a:r>
              <a:rPr lang="en-GB" sz="1600" b="1">
                <a:latin typeface="Segoe UI"/>
                <a:cs typeface="Segoe UI"/>
              </a:rPr>
              <a:t>5.00 Closing remarks </a:t>
            </a:r>
            <a:endParaRPr lang="en-US" sz="1600" b="1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14458014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861A0A-824F-2097-8F84-3ED4CDBA9036}"/>
              </a:ext>
            </a:extLst>
          </p:cNvPr>
          <p:cNvSpPr txBox="1"/>
          <p:nvPr/>
        </p:nvSpPr>
        <p:spPr>
          <a:xfrm>
            <a:off x="879890" y="1960131"/>
            <a:ext cx="4438496" cy="272382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CLEAR LAC </a:t>
            </a:r>
            <a:r>
              <a:rPr lang="en-GB" err="1">
                <a:solidFill>
                  <a:srgbClr val="000000"/>
                </a:solidFill>
                <a:latin typeface="Segoe UI"/>
                <a:cs typeface="Segoe UI"/>
              </a:rPr>
              <a:t>Center</a:t>
            </a: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 appointed in November 2023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First grant under preparation 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Disbursement expected April 2024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Work program will focus on Dominican Republic, Guatemala, Paraguay, Peru and Mexico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4C9EA6-8D50-55D6-F5D8-13A880782A63}"/>
              </a:ext>
            </a:extLst>
          </p:cNvPr>
          <p:cNvSpPr txBox="1">
            <a:spLocks/>
          </p:cNvSpPr>
          <p:nvPr/>
        </p:nvSpPr>
        <p:spPr>
          <a:xfrm>
            <a:off x="879890" y="934343"/>
            <a:ext cx="6754297" cy="6130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12700" marR="5080" indent="-12700">
              <a:lnSpc>
                <a:spcPts val="4540"/>
              </a:lnSpc>
              <a:spcBef>
                <a:spcPts val="675"/>
              </a:spcBef>
            </a:pPr>
            <a:r>
              <a:rPr lang="en-GB" sz="2400" b="0">
                <a:latin typeface="Segoe UI Light" panose="020B0502040204020203" pitchFamily="34" charset="0"/>
                <a:ea typeface="+mn-ea"/>
              </a:rPr>
              <a:t>CLEAR LAC Regional </a:t>
            </a:r>
            <a:r>
              <a:rPr lang="en-GB" sz="2400" b="0" err="1">
                <a:latin typeface="Segoe UI Light" panose="020B0502040204020203" pitchFamily="34" charset="0"/>
                <a:ea typeface="+mn-ea"/>
              </a:rPr>
              <a:t>Center</a:t>
            </a:r>
            <a:endParaRPr lang="en-GB" sz="2400" b="0">
              <a:latin typeface="Segoe UI Light" panose="020B0502040204020203" pitchFamily="34" charset="0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85036-5306-EF6F-F4D7-7F5791FE6A71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08D58AB-8A58-EDA2-EE52-FBE5659DE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066" y="5556721"/>
            <a:ext cx="844989" cy="802155"/>
          </a:xfrm>
          <a:prstGeom prst="rect">
            <a:avLst/>
          </a:prstGeom>
        </p:spPr>
      </p:pic>
      <p:pic>
        <p:nvPicPr>
          <p:cNvPr id="8" name="Picture 7" descr="A large building with palm trees&#10;&#10;Description automatically generated">
            <a:extLst>
              <a:ext uri="{FF2B5EF4-FFF2-40B4-BE49-F238E27FC236}">
                <a16:creationId xmlns:a16="http://schemas.microsoft.com/office/drawing/2014/main" id="{CBD52D28-603C-6184-207C-F54C707CE1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1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38985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861A0A-824F-2097-8F84-3ED4CDBA9036}"/>
              </a:ext>
            </a:extLst>
          </p:cNvPr>
          <p:cNvSpPr txBox="1"/>
          <p:nvPr/>
        </p:nvSpPr>
        <p:spPr>
          <a:xfrm>
            <a:off x="879890" y="1604531"/>
            <a:ext cx="4438496" cy="433965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Ongoing relationship with Kingdom of Saudi Arabia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Technical assistance program by World Bank Governance Practice and GEI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Feasibility study for new CLEAR MENA </a:t>
            </a:r>
            <a:r>
              <a:rPr lang="en-GB" err="1">
                <a:solidFill>
                  <a:srgbClr val="000000"/>
                </a:solidFill>
                <a:latin typeface="Segoe UI"/>
                <a:cs typeface="Segoe UI"/>
              </a:rPr>
              <a:t>Center</a:t>
            </a: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 under implementation (results expected June 2024)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 err="1">
                <a:solidFill>
                  <a:srgbClr val="000000"/>
                </a:solidFill>
                <a:latin typeface="Segoe UI"/>
                <a:cs typeface="Segoe UI"/>
              </a:rPr>
              <a:t>KSA</a:t>
            </a: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 Delegation to visit CLEAR AA in April 2024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Dialogue between </a:t>
            </a:r>
            <a:r>
              <a:rPr lang="en-GB" err="1">
                <a:solidFill>
                  <a:srgbClr val="000000"/>
                </a:solidFill>
                <a:latin typeface="Segoe UI"/>
                <a:cs typeface="Segoe UI"/>
              </a:rPr>
              <a:t>KSA</a:t>
            </a: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 and CLEAR </a:t>
            </a:r>
            <a:r>
              <a:rPr lang="en-GB" err="1">
                <a:solidFill>
                  <a:srgbClr val="000000"/>
                </a:solidFill>
                <a:latin typeface="Segoe UI"/>
                <a:cs typeface="Segoe UI"/>
              </a:rPr>
              <a:t>Centers</a:t>
            </a: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 to inform design of CLEAR MENA </a:t>
            </a:r>
            <a:r>
              <a:rPr lang="en-GB" err="1">
                <a:solidFill>
                  <a:srgbClr val="000000"/>
                </a:solidFill>
                <a:latin typeface="Segoe UI"/>
                <a:cs typeface="Segoe UI"/>
              </a:rPr>
              <a:t>Center</a:t>
            </a:r>
            <a:endParaRPr lang="en-GB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4C9EA6-8D50-55D6-F5D8-13A880782A63}"/>
              </a:ext>
            </a:extLst>
          </p:cNvPr>
          <p:cNvSpPr txBox="1">
            <a:spLocks/>
          </p:cNvSpPr>
          <p:nvPr/>
        </p:nvSpPr>
        <p:spPr>
          <a:xfrm>
            <a:off x="879890" y="578743"/>
            <a:ext cx="6754297" cy="6130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12700" marR="5080" indent="-12700">
              <a:lnSpc>
                <a:spcPts val="4540"/>
              </a:lnSpc>
              <a:spcBef>
                <a:spcPts val="675"/>
              </a:spcBef>
            </a:pPr>
            <a:r>
              <a:rPr lang="en-GB" sz="2400" b="0">
                <a:latin typeface="Segoe UI Light" panose="020B0502040204020203" pitchFamily="34" charset="0"/>
                <a:ea typeface="+mn-ea"/>
              </a:rPr>
              <a:t>CLEAR MENA Regional </a:t>
            </a:r>
            <a:r>
              <a:rPr lang="en-GB" sz="2400" b="0" err="1">
                <a:latin typeface="Segoe UI Light" panose="020B0502040204020203" pitchFamily="34" charset="0"/>
                <a:ea typeface="+mn-ea"/>
              </a:rPr>
              <a:t>Center</a:t>
            </a:r>
            <a:endParaRPr lang="en-GB" sz="2400" b="0">
              <a:latin typeface="Segoe UI Light" panose="020B0502040204020203" pitchFamily="34" charset="0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85036-5306-EF6F-F4D7-7F5791FE6A71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08D58AB-8A58-EDA2-EE52-FBE5659DE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066" y="5556721"/>
            <a:ext cx="844989" cy="802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219437-04DD-C793-F400-D97F5625D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1" r="25021"/>
          <a:stretch/>
        </p:blipFill>
        <p:spPr>
          <a:xfrm>
            <a:off x="5704369" y="0"/>
            <a:ext cx="5139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69434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861A0A-824F-2097-8F84-3ED4CDBA9036}"/>
              </a:ext>
            </a:extLst>
          </p:cNvPr>
          <p:cNvSpPr txBox="1"/>
          <p:nvPr/>
        </p:nvSpPr>
        <p:spPr>
          <a:xfrm>
            <a:off x="879890" y="1604531"/>
            <a:ext cx="4438496" cy="5755422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>
              <a:spcAft>
                <a:spcPts val="1800"/>
              </a:spcAft>
              <a:buClr>
                <a:srgbClr val="4959D4"/>
              </a:buClr>
            </a:pPr>
            <a:r>
              <a:rPr lang="en-GB" sz="1600" dirty="0">
                <a:solidFill>
                  <a:srgbClr val="000000"/>
                </a:solidFill>
                <a:latin typeface="Segoe UI"/>
                <a:ea typeface="+mn-lt"/>
                <a:cs typeface="Segoe UI"/>
              </a:rPr>
              <a:t>WHY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 sz="1600" dirty="0">
                <a:solidFill>
                  <a:srgbClr val="000000"/>
                </a:solidFill>
                <a:latin typeface="Segoe UI"/>
                <a:ea typeface="+mn-lt"/>
                <a:cs typeface="Segoe UI"/>
              </a:rPr>
              <a:t>Difficulty in understanding what the GEI does and the value that GEI provides.</a:t>
            </a:r>
            <a:endParaRPr lang="en-GB" sz="1600" dirty="0"/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 sz="1600" dirty="0">
                <a:solidFill>
                  <a:srgbClr val="000000"/>
                </a:solidFill>
                <a:latin typeface="Segoe UI"/>
                <a:ea typeface="+mn-lt"/>
                <a:cs typeface="Segoe UI"/>
              </a:rPr>
              <a:t> Lack of clarity in the core positioning of the GEI relative to other evaluation organizations.</a:t>
            </a:r>
            <a:endParaRPr lang="en-GB" sz="16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 sz="1600" dirty="0">
                <a:solidFill>
                  <a:srgbClr val="000000"/>
                </a:solidFill>
                <a:latin typeface="Segoe UI"/>
                <a:ea typeface="+mn-lt"/>
                <a:cs typeface="Segoe UI"/>
              </a:rPr>
              <a:t> Confusion about how all the elements (GEI, World Bank, UNDP, CLEAR Centers, </a:t>
            </a:r>
            <a:r>
              <a:rPr lang="en-GB" sz="1600" dirty="0" err="1">
                <a:solidFill>
                  <a:srgbClr val="000000"/>
                </a:solidFill>
                <a:latin typeface="Segoe UI"/>
                <a:ea typeface="+mn-lt"/>
                <a:cs typeface="Segoe UI"/>
              </a:rPr>
              <a:t>gLOCAL</a:t>
            </a:r>
            <a:r>
              <a:rPr lang="en-GB" sz="1600" dirty="0">
                <a:solidFill>
                  <a:srgbClr val="000000"/>
                </a:solidFill>
                <a:latin typeface="Segoe UI"/>
                <a:ea typeface="+mn-lt"/>
                <a:cs typeface="Segoe UI"/>
              </a:rPr>
              <a:t>, NEC, </a:t>
            </a:r>
            <a:r>
              <a:rPr lang="en-GB" sz="1600" dirty="0" err="1">
                <a:solidFill>
                  <a:srgbClr val="000000"/>
                </a:solidFill>
                <a:latin typeface="Segoe UI"/>
                <a:ea typeface="+mn-lt"/>
                <a:cs typeface="Segoe UI"/>
              </a:rPr>
              <a:t>BetterEvalution</a:t>
            </a:r>
            <a:r>
              <a:rPr lang="en-GB" sz="1600" dirty="0">
                <a:solidFill>
                  <a:srgbClr val="000000"/>
                </a:solidFill>
                <a:latin typeface="Segoe UI"/>
                <a:ea typeface="+mn-lt"/>
                <a:cs typeface="Segoe UI"/>
              </a:rPr>
              <a:t>, IPDET, and ENAP) relate to each other.</a:t>
            </a:r>
            <a:endParaRPr lang="en-GB" sz="16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>
              <a:spcAft>
                <a:spcPts val="1800"/>
              </a:spcAft>
              <a:buClr>
                <a:srgbClr val="4959D4"/>
              </a:buClr>
            </a:pPr>
            <a:r>
              <a:rPr lang="en-GB" sz="1600" dirty="0">
                <a:latin typeface="Segoe UI"/>
                <a:ea typeface="Calibri" panose="020F0502020204030204"/>
                <a:cs typeface="Segoe UI"/>
              </a:rPr>
              <a:t>WHAT</a:t>
            </a:r>
            <a:endParaRPr lang="en-GB" sz="16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 sz="1600" dirty="0">
                <a:latin typeface="Segoe UI"/>
                <a:ea typeface="Calibri" panose="020F0502020204030204"/>
                <a:cs typeface="Segoe UI"/>
              </a:rPr>
              <a:t>GEI</a:t>
            </a:r>
            <a:r>
              <a:rPr lang="en-GB" sz="1600" dirty="0">
                <a:solidFill>
                  <a:srgbClr val="000000"/>
                </a:solidFill>
                <a:latin typeface="Segoe UI"/>
                <a:ea typeface="+mn-lt"/>
                <a:cs typeface="Segoe UI"/>
              </a:rPr>
              <a:t> Network Brand Assessment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 sz="1600" dirty="0">
                <a:solidFill>
                  <a:srgbClr val="000000"/>
                </a:solidFill>
                <a:latin typeface="Segoe UI"/>
                <a:ea typeface="+mn-lt"/>
                <a:cs typeface="Segoe UI"/>
              </a:rPr>
              <a:t>Strategy Recommendations for the GEI</a:t>
            </a:r>
            <a:endParaRPr lang="en-GB" sz="1600" dirty="0">
              <a:solidFill>
                <a:srgbClr val="000000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 sz="1600" dirty="0">
                <a:solidFill>
                  <a:srgbClr val="000000"/>
                </a:solidFill>
                <a:latin typeface="Segoe UI"/>
                <a:ea typeface="+mn-lt"/>
                <a:cs typeface="Segoe UI"/>
              </a:rPr>
              <a:t>Implementation Roadmap</a:t>
            </a:r>
            <a:endParaRPr lang="en-GB" sz="1600">
              <a:solidFill>
                <a:srgbClr val="000000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endParaRPr lang="en-GB" sz="1600">
              <a:latin typeface="Segoe UI"/>
              <a:ea typeface="Calibri" panose="020F0502020204030204"/>
              <a:cs typeface="Segoe U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4C9EA6-8D50-55D6-F5D8-13A880782A63}"/>
              </a:ext>
            </a:extLst>
          </p:cNvPr>
          <p:cNvSpPr txBox="1">
            <a:spLocks/>
          </p:cNvSpPr>
          <p:nvPr/>
        </p:nvSpPr>
        <p:spPr>
          <a:xfrm>
            <a:off x="879890" y="578743"/>
            <a:ext cx="6754297" cy="6130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12700" marR="5080" indent="-12700">
              <a:lnSpc>
                <a:spcPts val="4540"/>
              </a:lnSpc>
              <a:spcBef>
                <a:spcPts val="675"/>
              </a:spcBef>
            </a:pPr>
            <a:r>
              <a:rPr lang="en-GB" sz="2400" b="0">
                <a:latin typeface="Segoe UI Light"/>
                <a:ea typeface="+mn-ea"/>
                <a:cs typeface="Segoe UI"/>
              </a:rPr>
              <a:t>GEI Brand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85036-5306-EF6F-F4D7-7F5791FE6A71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08D58AB-8A58-EDA2-EE52-FBE5659DE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066" y="5556721"/>
            <a:ext cx="844989" cy="802155"/>
          </a:xfrm>
          <a:prstGeom prst="rect">
            <a:avLst/>
          </a:prstGeom>
        </p:spPr>
      </p:pic>
      <p:pic>
        <p:nvPicPr>
          <p:cNvPr id="2" name="Picture 1" descr="A diagram of a company&#10;&#10;Description automatically generated">
            <a:extLst>
              <a:ext uri="{FF2B5EF4-FFF2-40B4-BE49-F238E27FC236}">
                <a16:creationId xmlns:a16="http://schemas.microsoft.com/office/drawing/2014/main" id="{99731CD7-3915-DF4C-FB92-1A8BC7D72C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4" t="-467" r="-90" b="-3869"/>
          <a:stretch/>
        </p:blipFill>
        <p:spPr>
          <a:xfrm>
            <a:off x="6097270" y="112712"/>
            <a:ext cx="6012198" cy="3544294"/>
          </a:xfrm>
          <a:prstGeom prst="rect">
            <a:avLst/>
          </a:prstGeom>
        </p:spPr>
      </p:pic>
      <p:pic>
        <p:nvPicPr>
          <p:cNvPr id="9" name="Picture 8" descr="A diagram of a company&#10;&#10;Description automatically generated">
            <a:extLst>
              <a:ext uri="{FF2B5EF4-FFF2-40B4-BE49-F238E27FC236}">
                <a16:creationId xmlns:a16="http://schemas.microsoft.com/office/drawing/2014/main" id="{19EA5CBB-BB24-204D-9851-1557B75AD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587" y="3738880"/>
            <a:ext cx="515450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14865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861A0A-824F-2097-8F84-3ED4CDBA9036}"/>
              </a:ext>
            </a:extLst>
          </p:cNvPr>
          <p:cNvSpPr txBox="1"/>
          <p:nvPr/>
        </p:nvSpPr>
        <p:spPr>
          <a:xfrm>
            <a:off x="879890" y="1604531"/>
            <a:ext cx="4438496" cy="327782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 dirty="0">
                <a:solidFill>
                  <a:srgbClr val="000000"/>
                </a:solidFill>
                <a:latin typeface="Segoe UI"/>
                <a:cs typeface="Segoe UI"/>
              </a:rPr>
              <a:t>Re-brand the GEI and its sub-brands (</a:t>
            </a:r>
            <a:r>
              <a:rPr lang="en-GB" err="1">
                <a:solidFill>
                  <a:srgbClr val="000000"/>
                </a:solidFill>
                <a:latin typeface="Segoe UI"/>
                <a:cs typeface="Segoe UI"/>
              </a:rPr>
              <a:t>BetterEvaluation</a:t>
            </a:r>
            <a:r>
              <a:rPr lang="en-GB" dirty="0">
                <a:solidFill>
                  <a:srgbClr val="000000"/>
                </a:solidFill>
                <a:latin typeface="Segoe UI"/>
                <a:cs typeface="Segoe UI"/>
              </a:rPr>
              <a:t>, </a:t>
            </a:r>
            <a:r>
              <a:rPr lang="en-GB" err="1">
                <a:solidFill>
                  <a:srgbClr val="000000"/>
                </a:solidFill>
                <a:latin typeface="Segoe UI"/>
                <a:cs typeface="Segoe UI"/>
              </a:rPr>
              <a:t>gLOCAL</a:t>
            </a:r>
            <a:r>
              <a:rPr lang="en-GB" dirty="0">
                <a:solidFill>
                  <a:srgbClr val="000000"/>
                </a:solidFill>
                <a:latin typeface="Segoe UI"/>
                <a:cs typeface="Segoe UI"/>
              </a:rPr>
              <a:t>, IPDET, Clear)</a:t>
            </a:r>
            <a:endParaRPr lang="en-GB">
              <a:ea typeface="Calibri" panose="020F0502020204030204"/>
              <a:cs typeface="Calibri" panose="020F0502020204030204"/>
            </a:endParaRP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 dirty="0">
                <a:solidFill>
                  <a:srgbClr val="000000"/>
                </a:solidFill>
                <a:latin typeface="Segoe UI"/>
                <a:cs typeface="Segoe UI"/>
              </a:rPr>
              <a:t>Redesign </a:t>
            </a:r>
            <a:r>
              <a:rPr lang="en-GB" err="1">
                <a:solidFill>
                  <a:srgbClr val="000000"/>
                </a:solidFill>
                <a:latin typeface="Segoe UI"/>
                <a:cs typeface="Segoe UI"/>
              </a:rPr>
              <a:t>BetterEvaluation</a:t>
            </a:r>
            <a:r>
              <a:rPr lang="en-GB" dirty="0">
                <a:solidFill>
                  <a:srgbClr val="000000"/>
                </a:solidFill>
                <a:latin typeface="Segoe UI"/>
                <a:cs typeface="Segoe UI"/>
              </a:rPr>
              <a:t> and GEI websites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 dirty="0">
                <a:solidFill>
                  <a:srgbClr val="000000"/>
                </a:solidFill>
                <a:latin typeface="Segoe UI"/>
                <a:cs typeface="Segoe UI"/>
              </a:rPr>
              <a:t>Introduce a brand management platform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 dirty="0">
                <a:solidFill>
                  <a:srgbClr val="000000"/>
                </a:solidFill>
                <a:latin typeface="Segoe UI"/>
                <a:cs typeface="Segoe UI"/>
              </a:rPr>
              <a:t>Create a digital and social media strategy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4C9EA6-8D50-55D6-F5D8-13A880782A63}"/>
              </a:ext>
            </a:extLst>
          </p:cNvPr>
          <p:cNvSpPr txBox="1">
            <a:spLocks/>
          </p:cNvSpPr>
          <p:nvPr/>
        </p:nvSpPr>
        <p:spPr>
          <a:xfrm>
            <a:off x="879890" y="578743"/>
            <a:ext cx="6754297" cy="6130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12700" marR="5080" indent="-12700">
              <a:lnSpc>
                <a:spcPts val="4540"/>
              </a:lnSpc>
              <a:spcBef>
                <a:spcPts val="675"/>
              </a:spcBef>
            </a:pPr>
            <a:r>
              <a:rPr lang="en-GB" sz="2400" b="0" dirty="0">
                <a:latin typeface="Segoe UI Light"/>
                <a:ea typeface="+mn-ea"/>
                <a:cs typeface="Segoe UI"/>
              </a:rPr>
              <a:t>GEI Brand Analysis Recommendations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85036-5306-EF6F-F4D7-7F5791FE6A71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08D58AB-8A58-EDA2-EE52-FBE5659DE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066" y="5556721"/>
            <a:ext cx="844989" cy="802155"/>
          </a:xfrm>
          <a:prstGeom prst="rect">
            <a:avLst/>
          </a:prstGeom>
        </p:spPr>
      </p:pic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B45BAB41-6FCA-9509-826A-B6D6095B6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130" y="1571308"/>
            <a:ext cx="49911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7890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adge Question Mark outline">
            <a:extLst>
              <a:ext uri="{FF2B5EF4-FFF2-40B4-BE49-F238E27FC236}">
                <a16:creationId xmlns:a16="http://schemas.microsoft.com/office/drawing/2014/main" id="{A0346B17-B7A9-9C52-CB9C-2EAE0A570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1268" y="720296"/>
            <a:ext cx="4768412" cy="476841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29ABB67-051D-279C-4E25-F61A59F5EBBA}"/>
              </a:ext>
            </a:extLst>
          </p:cNvPr>
          <p:cNvSpPr/>
          <p:nvPr/>
        </p:nvSpPr>
        <p:spPr>
          <a:xfrm>
            <a:off x="1717826" y="4743929"/>
            <a:ext cx="2428409" cy="744779"/>
          </a:xfrm>
          <a:prstGeom prst="ellipse">
            <a:avLst/>
          </a:prstGeom>
          <a:solidFill>
            <a:schemeClr val="tx1">
              <a:lumMod val="95000"/>
              <a:lumOff val="5000"/>
              <a:alpha val="33000"/>
            </a:scheme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751E97-7BEB-8C56-6DF2-9A20A035D008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F06E6B-6627-D8FF-426F-97D574F322B7}"/>
              </a:ext>
            </a:extLst>
          </p:cNvPr>
          <p:cNvSpPr txBox="1">
            <a:spLocks/>
          </p:cNvSpPr>
          <p:nvPr/>
        </p:nvSpPr>
        <p:spPr>
          <a:xfrm>
            <a:off x="5389680" y="2950819"/>
            <a:ext cx="7110412" cy="756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3600" b="0">
                <a:latin typeface="Segoe UI Light"/>
                <a:cs typeface="Segoe UI"/>
              </a:rPr>
              <a:t>DISCUSSION &amp; QUESTIONS</a:t>
            </a:r>
            <a:endParaRPr lang="en-US" b="0">
              <a:latin typeface="Segoe UI Light"/>
              <a:cs typeface="Segoe U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DBA3DF-F318-F031-A962-2311A6366584}"/>
              </a:ext>
            </a:extLst>
          </p:cNvPr>
          <p:cNvCxnSpPr>
            <a:cxnSpLocks/>
          </p:cNvCxnSpPr>
          <p:nvPr/>
        </p:nvCxnSpPr>
        <p:spPr>
          <a:xfrm>
            <a:off x="5518535" y="3663472"/>
            <a:ext cx="5419419" cy="0"/>
          </a:xfrm>
          <a:prstGeom prst="line">
            <a:avLst/>
          </a:prstGeom>
          <a:ln w="57150">
            <a:solidFill>
              <a:srgbClr val="0013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307766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04B921-3BFE-5524-D623-1D443588F0CC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7BB324-633A-E81C-4FBE-407C6156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442" y="3122473"/>
            <a:ext cx="9833116" cy="757451"/>
          </a:xfr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5080" indent="-12700" algn="ctr">
              <a:lnSpc>
                <a:spcPts val="4540"/>
              </a:lnSpc>
              <a:spcBef>
                <a:spcPts val="675"/>
              </a:spcBef>
            </a:pPr>
            <a:r>
              <a:rPr lang="en-US" sz="8000" spc="135" err="1">
                <a:effectLst>
                  <a:reflection blurRad="6350" stA="55000" endA="300" endPos="45500" dir="5400000" sy="-100000" algn="bl" rotWithShape="0"/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GEI</a:t>
            </a:r>
            <a:r>
              <a:rPr lang="en-US" sz="8000" spc="135">
                <a:effectLst>
                  <a:reflection blurRad="6350" stA="55000" endA="300" endPos="45500" dir="5400000" sy="-100000" algn="bl" rotWithShape="0"/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FUNDRAISING</a:t>
            </a:r>
            <a:endParaRPr lang="en-US" sz="16600" spc="135">
              <a:effectLst>
                <a:reflection blurRad="6350" stA="55000" endA="300" endPos="45500" dir="5400000" sy="-100000" algn="bl" rotWithShape="0"/>
              </a:effectLst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285715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861A0A-824F-2097-8F84-3ED4CDBA9036}"/>
              </a:ext>
            </a:extLst>
          </p:cNvPr>
          <p:cNvSpPr txBox="1"/>
          <p:nvPr/>
        </p:nvSpPr>
        <p:spPr>
          <a:xfrm>
            <a:off x="904240" y="2344086"/>
            <a:ext cx="5017616" cy="33239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4959D4"/>
              </a:buClr>
              <a:buSzTx/>
              <a:buFont typeface="Symbol" panose="05050102010706020507" pitchFamily="18" charset="2"/>
              <a:buChar char=""/>
              <a:tabLst/>
              <a:defRPr/>
            </a:pPr>
            <a:r>
              <a:rPr lang="en-GB" sz="2000">
                <a:solidFill>
                  <a:srgbClr val="000000"/>
                </a:solidFill>
                <a:latin typeface="Segoe UI"/>
                <a:cs typeface="Segoe UI"/>
              </a:rPr>
              <a:t>Spending CY24 to improve our value proposition and align it with donors’ priorities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4959D4"/>
              </a:buClr>
              <a:buSzTx/>
              <a:buFont typeface="Symbol" panose="05050102010706020507" pitchFamily="18" charset="2"/>
              <a:buChar char="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</a:rPr>
              <a:t>Appointed a consultant in November 2023 to develop a fundraising and resource mobilization strategy.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4959D4"/>
              </a:buClr>
              <a:buSzTx/>
              <a:buFont typeface="Symbol" panose="05050102010706020507" pitchFamily="18" charset="2"/>
              <a:buChar char="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</a:rPr>
              <a:t>Prepared plans to align GEI priorities with those of existing donors at ODA level (beyond evaluation offices).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4C9EA6-8D50-55D6-F5D8-13A880782A63}"/>
              </a:ext>
            </a:extLst>
          </p:cNvPr>
          <p:cNvSpPr txBox="1">
            <a:spLocks/>
          </p:cNvSpPr>
          <p:nvPr/>
        </p:nvSpPr>
        <p:spPr>
          <a:xfrm>
            <a:off x="1301904" y="974983"/>
            <a:ext cx="9579456" cy="4295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39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STRATEGY WITH </a:t>
            </a:r>
            <a:r>
              <a:rPr lang="en-US" sz="2400">
                <a:cs typeface="Segoe UI Light" panose="020B0502040204020203" pitchFamily="34" charset="0"/>
              </a:rPr>
              <a:t>EXISTING </a:t>
            </a:r>
            <a:r>
              <a:rPr lang="en-US" sz="2400" b="0">
                <a:latin typeface="Segoe UI Light" panose="020B0502040204020203" pitchFamily="34" charset="0"/>
                <a:cs typeface="Segoe UI Light" panose="020B0502040204020203" pitchFamily="34" charset="0"/>
              </a:rPr>
              <a:t>PARTNERS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85036-5306-EF6F-F4D7-7F5791FE6A71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0013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08D58AB-8A58-EDA2-EE52-FBE5659DE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066" y="5556721"/>
            <a:ext cx="844989" cy="80215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7FEE2EE-FA08-E371-1197-87150382D522}"/>
              </a:ext>
            </a:extLst>
          </p:cNvPr>
          <p:cNvCxnSpPr>
            <a:cxnSpLocks/>
          </p:cNvCxnSpPr>
          <p:nvPr/>
        </p:nvCxnSpPr>
        <p:spPr>
          <a:xfrm>
            <a:off x="5803900" y="1584960"/>
            <a:ext cx="584200" cy="0"/>
          </a:xfrm>
          <a:prstGeom prst="line">
            <a:avLst/>
          </a:prstGeom>
          <a:ln w="57150">
            <a:solidFill>
              <a:srgbClr val="0013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1BA212-3106-EF59-1E25-AF7F0141EBB4}"/>
              </a:ext>
            </a:extLst>
          </p:cNvPr>
          <p:cNvSpPr txBox="1"/>
          <p:nvPr/>
        </p:nvSpPr>
        <p:spPr>
          <a:xfrm>
            <a:off x="6270144" y="2344086"/>
            <a:ext cx="5017616" cy="278537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4959D4"/>
              </a:buClr>
              <a:buSzTx/>
              <a:buFont typeface="Symbol" panose="05050102010706020507" pitchFamily="18" charset="2"/>
              <a:buChar char="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</a:rPr>
              <a:t>Preparing strategic visits to BMZ (Germany), SDC (Switzerland), NEDA (Netherlands), DANIDA (Denmark), and FINNIDA (Finland) in May and June.</a:t>
            </a:r>
            <a:endParaRPr lang="en-GB">
              <a:latin typeface="Segoe UI"/>
              <a:cs typeface="Segoe U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4959D4"/>
              </a:buClr>
              <a:buSzTx/>
              <a:buFont typeface="Symbol" panose="05050102010706020507" pitchFamily="18" charset="2"/>
              <a:buChar char="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</a:rPr>
              <a:t>Expanding strategy to include collaborative fundraising with Implementing Partners (IPs) at the country level.</a:t>
            </a:r>
          </a:p>
        </p:txBody>
      </p:sp>
    </p:spTree>
    <p:extLst>
      <p:ext uri="{BB962C8B-B14F-4D97-AF65-F5344CB8AC3E}">
        <p14:creationId xmlns:p14="http://schemas.microsoft.com/office/powerpoint/2010/main" val="1682306776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861A0A-824F-2097-8F84-3ED4CDBA9036}"/>
              </a:ext>
            </a:extLst>
          </p:cNvPr>
          <p:cNvSpPr txBox="1"/>
          <p:nvPr/>
        </p:nvSpPr>
        <p:spPr>
          <a:xfrm>
            <a:off x="1301904" y="2344086"/>
            <a:ext cx="4794096" cy="33239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4959D4"/>
              </a:buClr>
              <a:buSzTx/>
              <a:buFont typeface="Symbol" panose="05050102010706020507" pitchFamily="18" charset="2"/>
              <a:buChar char="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</a:rPr>
              <a:t>Prospective Donor Research</a:t>
            </a:r>
          </a:p>
          <a:p>
            <a:pPr marL="800100" lvl="1" indent="-342900">
              <a:spcAft>
                <a:spcPts val="1800"/>
              </a:spcAft>
              <a:buClr>
                <a:srgbClr val="4959D4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</a:rPr>
              <a:t>Screened prospective donors for alignment with GEI's strategic goals.</a:t>
            </a:r>
          </a:p>
          <a:p>
            <a:pPr marL="800100" lvl="1" indent="-342900">
              <a:spcAft>
                <a:spcPts val="1800"/>
              </a:spcAft>
              <a:buClr>
                <a:srgbClr val="4959D4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</a:rPr>
              <a:t>Plan to approach 30 new donors including government development arms, multilateral development agencies, and foundations.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4C9EA6-8D50-55D6-F5D8-13A880782A63}"/>
              </a:ext>
            </a:extLst>
          </p:cNvPr>
          <p:cNvSpPr txBox="1">
            <a:spLocks/>
          </p:cNvSpPr>
          <p:nvPr/>
        </p:nvSpPr>
        <p:spPr>
          <a:xfrm>
            <a:off x="1301904" y="974983"/>
            <a:ext cx="9579456" cy="4295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39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STRATEGY WITH </a:t>
            </a:r>
            <a:r>
              <a:rPr lang="en-US" sz="2400">
                <a:cs typeface="Segoe UI Light" panose="020B0502040204020203" pitchFamily="34" charset="0"/>
              </a:rPr>
              <a:t>PROSPECTIVE NEW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1391"/>
                </a:solidFill>
                <a:effectLst/>
                <a:uLnTx/>
                <a:uFillTx/>
                <a:cs typeface="Segoe UI Light" panose="020B0502040204020203" pitchFamily="34" charset="0"/>
              </a:rPr>
              <a:t> </a:t>
            </a:r>
            <a:r>
              <a:rPr lang="en-US" sz="2400" b="0">
                <a:latin typeface="Segoe UI Light" panose="020B0502040204020203" pitchFamily="34" charset="0"/>
                <a:cs typeface="Segoe UI Light" panose="020B0502040204020203" pitchFamily="34" charset="0"/>
              </a:rPr>
              <a:t>PARTNERS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85036-5306-EF6F-F4D7-7F5791FE6A71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0013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08D58AB-8A58-EDA2-EE52-FBE5659DE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066" y="5556721"/>
            <a:ext cx="844989" cy="80215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7FEE2EE-FA08-E371-1197-87150382D522}"/>
              </a:ext>
            </a:extLst>
          </p:cNvPr>
          <p:cNvCxnSpPr>
            <a:cxnSpLocks/>
          </p:cNvCxnSpPr>
          <p:nvPr/>
        </p:nvCxnSpPr>
        <p:spPr>
          <a:xfrm>
            <a:off x="5803900" y="1584960"/>
            <a:ext cx="584200" cy="0"/>
          </a:xfrm>
          <a:prstGeom prst="line">
            <a:avLst/>
          </a:prstGeom>
          <a:ln w="57150">
            <a:solidFill>
              <a:srgbClr val="0013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1BA212-3106-EF59-1E25-AF7F0141EBB4}"/>
              </a:ext>
            </a:extLst>
          </p:cNvPr>
          <p:cNvSpPr txBox="1"/>
          <p:nvPr/>
        </p:nvSpPr>
        <p:spPr>
          <a:xfrm>
            <a:off x="6270144" y="2344086"/>
            <a:ext cx="5017616" cy="216982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4959D4"/>
              </a:buClr>
              <a:buSzTx/>
              <a:buFont typeface="Symbol" panose="05050102010706020507" pitchFamily="18" charset="2"/>
              <a:buChar char="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</a:rPr>
              <a:t>Initiating conversations with the Charitable Foundations for potential funding in East Asia and the Pacific and Latin America.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4959D4"/>
              </a:buClr>
              <a:buSzTx/>
              <a:buFont typeface="Symbol" panose="05050102010706020507" pitchFamily="18" charset="2"/>
              <a:buChar char="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</a:rPr>
              <a:t>Creation of Customizable fundraising tools and marketing materials.</a:t>
            </a:r>
          </a:p>
        </p:txBody>
      </p:sp>
    </p:spTree>
    <p:extLst>
      <p:ext uri="{BB962C8B-B14F-4D97-AF65-F5344CB8AC3E}">
        <p14:creationId xmlns:p14="http://schemas.microsoft.com/office/powerpoint/2010/main" val="1244274680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861A0A-824F-2097-8F84-3ED4CDBA9036}"/>
              </a:ext>
            </a:extLst>
          </p:cNvPr>
          <p:cNvSpPr txBox="1"/>
          <p:nvPr/>
        </p:nvSpPr>
        <p:spPr>
          <a:xfrm>
            <a:off x="1301904" y="2344086"/>
            <a:ext cx="4794096" cy="2092881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</a:rPr>
              <a:t>Current MDTF ends </a:t>
            </a:r>
            <a:r>
              <a:rPr lang="en-GB" sz="2000">
                <a:solidFill>
                  <a:srgbClr val="000000"/>
                </a:solidFill>
                <a:latin typeface="Segoe UI"/>
                <a:cs typeface="Segoe UI"/>
              </a:rPr>
              <a:t>December 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</a:rPr>
              <a:t>2025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4959D4"/>
              </a:buClr>
              <a:buSzTx/>
              <a:buFont typeface="Symbol" panose="05050102010706020507" pitchFamily="18" charset="2"/>
              <a:buChar char="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</a:rPr>
              <a:t>Grants can be committed until June 2025</a:t>
            </a:r>
            <a:endParaRPr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4959D4"/>
              </a:buClr>
              <a:buSzTx/>
              <a:buFont typeface="Symbol" panose="05050102010706020507" pitchFamily="18" charset="2"/>
              <a:buChar char="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</a:rPr>
              <a:t>About 1 year left in GEI implementation</a:t>
            </a:r>
            <a:endParaRPr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4C9EA6-8D50-55D6-F5D8-13A880782A63}"/>
              </a:ext>
            </a:extLst>
          </p:cNvPr>
          <p:cNvSpPr txBox="1">
            <a:spLocks/>
          </p:cNvSpPr>
          <p:nvPr/>
        </p:nvSpPr>
        <p:spPr>
          <a:xfrm>
            <a:off x="1301904" y="974983"/>
            <a:ext cx="9579456" cy="4295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39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EXTENDING THE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1391"/>
                </a:solidFill>
                <a:effectLst/>
                <a:uLnTx/>
                <a:uFillTx/>
                <a:cs typeface="Segoe UI Light" panose="020B0502040204020203" pitchFamily="34" charset="0"/>
              </a:rPr>
              <a:t>MDTF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85036-5306-EF6F-F4D7-7F5791FE6A71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0013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08D58AB-8A58-EDA2-EE52-FBE5659DE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066" y="5556721"/>
            <a:ext cx="844989" cy="80215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7FEE2EE-FA08-E371-1197-87150382D522}"/>
              </a:ext>
            </a:extLst>
          </p:cNvPr>
          <p:cNvCxnSpPr>
            <a:cxnSpLocks/>
          </p:cNvCxnSpPr>
          <p:nvPr/>
        </p:nvCxnSpPr>
        <p:spPr>
          <a:xfrm>
            <a:off x="5803900" y="1584960"/>
            <a:ext cx="584200" cy="0"/>
          </a:xfrm>
          <a:prstGeom prst="line">
            <a:avLst/>
          </a:prstGeom>
          <a:ln w="57150">
            <a:solidFill>
              <a:srgbClr val="0013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1BA212-3106-EF59-1E25-AF7F0141EBB4}"/>
              </a:ext>
            </a:extLst>
          </p:cNvPr>
          <p:cNvSpPr txBox="1"/>
          <p:nvPr/>
        </p:nvSpPr>
        <p:spPr>
          <a:xfrm>
            <a:off x="6270144" y="2344086"/>
            <a:ext cx="5017616" cy="2400657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</a:rPr>
              <a:t>Urgency to extend the MDTF to ensure continuity of operations for CLEAR Centers</a:t>
            </a:r>
            <a:endParaRPr lang="en-GB" sz="200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  <a:defRPr/>
            </a:pPr>
            <a:r>
              <a:rPr lang="en-US" sz="2000">
                <a:solidFill>
                  <a:srgbClr val="000000"/>
                </a:solidFill>
                <a:latin typeface="Segoe UI"/>
                <a:cs typeface="Segoe UI"/>
              </a:rPr>
              <a:t>To extend the MDTF, all contributing partners must provide their approval.</a:t>
            </a:r>
            <a:endParaRPr lang="en-GB" sz="2000">
              <a:solidFill>
                <a:srgbClr val="000000"/>
              </a:solidFill>
              <a:latin typeface="Segoe UI"/>
              <a:cs typeface="Segoe UI"/>
            </a:endParaRP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  <a:defRPr/>
            </a:pPr>
            <a:endParaRPr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EDF067-C6BE-DE35-BDDF-8D5CAC33BE30}"/>
              </a:ext>
            </a:extLst>
          </p:cNvPr>
          <p:cNvSpPr txBox="1">
            <a:spLocks/>
          </p:cNvSpPr>
          <p:nvPr/>
        </p:nvSpPr>
        <p:spPr>
          <a:xfrm>
            <a:off x="1301904" y="4877061"/>
            <a:ext cx="9579456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GB" sz="2400" b="0">
                <a:latin typeface="Segoe UI Light"/>
                <a:cs typeface="Segoe UI Light"/>
              </a:rPr>
              <a:t>Timeline to sign extension amendments and receive new funds is long and we need to act fast!</a:t>
            </a:r>
            <a:endParaRPr lang="en-US" sz="2400" i="0" u="none" strike="noStrike" kern="1200" cap="none" spc="0" normalizeH="0" baseline="0" noProof="0">
              <a:ln>
                <a:noFill/>
              </a:ln>
              <a:solidFill>
                <a:srgbClr val="001391"/>
              </a:solidFill>
              <a:effectLst/>
              <a:uLnTx/>
              <a:uFillTx/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4354152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adge Question Mark outline">
            <a:extLst>
              <a:ext uri="{FF2B5EF4-FFF2-40B4-BE49-F238E27FC236}">
                <a16:creationId xmlns:a16="http://schemas.microsoft.com/office/drawing/2014/main" id="{A0346B17-B7A9-9C52-CB9C-2EAE0A570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1268" y="720296"/>
            <a:ext cx="4768412" cy="476841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29ABB67-051D-279C-4E25-F61A59F5EBBA}"/>
              </a:ext>
            </a:extLst>
          </p:cNvPr>
          <p:cNvSpPr/>
          <p:nvPr/>
        </p:nvSpPr>
        <p:spPr>
          <a:xfrm>
            <a:off x="1717826" y="4743929"/>
            <a:ext cx="2428409" cy="744779"/>
          </a:xfrm>
          <a:prstGeom prst="ellipse">
            <a:avLst/>
          </a:prstGeom>
          <a:solidFill>
            <a:schemeClr val="tx1">
              <a:lumMod val="95000"/>
              <a:lumOff val="5000"/>
              <a:alpha val="33000"/>
            </a:scheme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751E97-7BEB-8C56-6DF2-9A20A035D008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F06E6B-6627-D8FF-426F-97D574F322B7}"/>
              </a:ext>
            </a:extLst>
          </p:cNvPr>
          <p:cNvSpPr txBox="1">
            <a:spLocks/>
          </p:cNvSpPr>
          <p:nvPr/>
        </p:nvSpPr>
        <p:spPr>
          <a:xfrm>
            <a:off x="5389680" y="3050754"/>
            <a:ext cx="7110412" cy="756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3600" b="0">
                <a:latin typeface="Segoe UI Light"/>
                <a:cs typeface="Segoe UI"/>
              </a:rPr>
              <a:t>DISCUSSION &amp; QUESTIONS</a:t>
            </a:r>
            <a:endParaRPr lang="en-US" b="0">
              <a:latin typeface="Segoe UI Light"/>
              <a:cs typeface="Segoe U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DBA3DF-F318-F031-A962-2311A6366584}"/>
              </a:ext>
            </a:extLst>
          </p:cNvPr>
          <p:cNvCxnSpPr>
            <a:cxnSpLocks/>
          </p:cNvCxnSpPr>
          <p:nvPr/>
        </p:nvCxnSpPr>
        <p:spPr>
          <a:xfrm>
            <a:off x="5528809" y="3802843"/>
            <a:ext cx="5419419" cy="0"/>
          </a:xfrm>
          <a:prstGeom prst="line">
            <a:avLst/>
          </a:prstGeom>
          <a:ln w="57150">
            <a:solidFill>
              <a:srgbClr val="0013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812938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04B921-3BFE-5524-D623-1D443588F0CC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7BB324-633A-E81C-4FBE-407C6156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851" y="594703"/>
            <a:ext cx="6754297" cy="613053"/>
          </a:xfr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5080" indent="-12700" algn="ctr">
              <a:lnSpc>
                <a:spcPts val="4540"/>
              </a:lnSpc>
              <a:spcBef>
                <a:spcPts val="675"/>
              </a:spcBef>
            </a:pPr>
            <a:r>
              <a:rPr lang="en-GB" sz="2400" b="0" spc="135">
                <a:ea typeface="+mn-ea"/>
              </a:rPr>
              <a:t>M</a:t>
            </a:r>
            <a:r>
              <a:rPr lang="en-US" sz="2400" b="0" spc="135" err="1">
                <a:ea typeface="+mn-ea"/>
              </a:rPr>
              <a:t>EETING</a:t>
            </a:r>
            <a:r>
              <a:rPr lang="en-US" sz="2400" b="0" spc="135">
                <a:ea typeface="+mn-ea"/>
              </a:rPr>
              <a:t> OBJECTIVES</a:t>
            </a:r>
            <a:endParaRPr lang="en-US" sz="4400" b="0" spc="135">
              <a:ea typeface="+mn-ea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7769158-118B-761D-E998-E6E0288C4E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066" y="5650512"/>
            <a:ext cx="844989" cy="8021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851358-754A-4E0F-DF10-E8574C7C3898}"/>
              </a:ext>
            </a:extLst>
          </p:cNvPr>
          <p:cNvSpPr/>
          <p:nvPr/>
        </p:nvSpPr>
        <p:spPr>
          <a:xfrm>
            <a:off x="1348033" y="1697030"/>
            <a:ext cx="4747967" cy="3676454"/>
          </a:xfrm>
          <a:prstGeom prst="rect">
            <a:avLst/>
          </a:prstGeom>
          <a:solidFill>
            <a:srgbClr val="F3F4FF"/>
          </a:solidFill>
          <a:ln>
            <a:noFill/>
          </a:ln>
          <a:effectLst>
            <a:outerShdw blurRad="635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97B25-8463-B098-467B-F89F35F45755}"/>
              </a:ext>
            </a:extLst>
          </p:cNvPr>
          <p:cNvSpPr/>
          <p:nvPr/>
        </p:nvSpPr>
        <p:spPr>
          <a:xfrm>
            <a:off x="6215409" y="1697030"/>
            <a:ext cx="4879838" cy="3676454"/>
          </a:xfrm>
          <a:prstGeom prst="rect">
            <a:avLst/>
          </a:prstGeom>
          <a:solidFill>
            <a:srgbClr val="F3F4FF"/>
          </a:solidFill>
          <a:ln>
            <a:noFill/>
          </a:ln>
          <a:effectLst>
            <a:outerShdw blurRad="635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CE9475-E2BA-1FA6-7171-6638DD477C24}"/>
              </a:ext>
            </a:extLst>
          </p:cNvPr>
          <p:cNvSpPr txBox="1"/>
          <p:nvPr/>
        </p:nvSpPr>
        <p:spPr>
          <a:xfrm>
            <a:off x="1898478" y="3617844"/>
            <a:ext cx="3647075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000">
                <a:latin typeface="Segoe UI Light"/>
                <a:cs typeface="Segoe UI"/>
              </a:rPr>
              <a:t>To review and discuss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sz="2000" b="1">
                <a:latin typeface="Segoe UI"/>
                <a:cs typeface="Segoe UI"/>
              </a:rPr>
              <a:t>Results achieved </a:t>
            </a:r>
            <a:r>
              <a:rPr lang="en-GB" sz="2000">
                <a:latin typeface="Segoe UI Light"/>
                <a:cs typeface="Segoe UI Light"/>
              </a:rPr>
              <a:t>during this reporting period and cumulatively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6EE0D3-4C85-176A-9438-A6D783856C5B}"/>
              </a:ext>
            </a:extLst>
          </p:cNvPr>
          <p:cNvSpPr txBox="1"/>
          <p:nvPr/>
        </p:nvSpPr>
        <p:spPr>
          <a:xfrm>
            <a:off x="6877982" y="3617844"/>
            <a:ext cx="3647075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000">
                <a:latin typeface="Segoe UI Light"/>
                <a:cs typeface="Segoe UI"/>
              </a:rPr>
              <a:t>To discuss and endorse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sz="2000" b="1">
                <a:latin typeface="Segoe UI"/>
                <a:cs typeface="Segoe UI"/>
              </a:rPr>
              <a:t>Fundraising approach and MDTF extension</a:t>
            </a:r>
            <a:endParaRPr lang="en-GB" sz="2000">
              <a:latin typeface="Segoe UI"/>
              <a:cs typeface="Segoe UI"/>
            </a:endParaRPr>
          </a:p>
        </p:txBody>
      </p:sp>
      <p:pic>
        <p:nvPicPr>
          <p:cNvPr id="16" name="Graphic 15" descr="Clipboard Partially Checked outline">
            <a:extLst>
              <a:ext uri="{FF2B5EF4-FFF2-40B4-BE49-F238E27FC236}">
                <a16:creationId xmlns:a16="http://schemas.microsoft.com/office/drawing/2014/main" id="{9C28224A-C6ED-B8F0-6190-3598AD83D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4815" y="2325756"/>
            <a:ext cx="914400" cy="9144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605F740-D338-A718-5BE3-5564BCE52F65}"/>
              </a:ext>
            </a:extLst>
          </p:cNvPr>
          <p:cNvSpPr/>
          <p:nvPr/>
        </p:nvSpPr>
        <p:spPr>
          <a:xfrm>
            <a:off x="2986520" y="2057401"/>
            <a:ext cx="1470990" cy="1470990"/>
          </a:xfrm>
          <a:prstGeom prst="ellipse">
            <a:avLst/>
          </a:prstGeom>
          <a:noFill/>
          <a:ln w="28575">
            <a:solidFill>
              <a:srgbClr val="4959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37DEC18-591D-C5BA-CCAA-5F07E87CB86E}"/>
              </a:ext>
            </a:extLst>
          </p:cNvPr>
          <p:cNvSpPr/>
          <p:nvPr/>
        </p:nvSpPr>
        <p:spPr>
          <a:xfrm>
            <a:off x="7866633" y="2057401"/>
            <a:ext cx="1470990" cy="1470990"/>
          </a:xfrm>
          <a:prstGeom prst="ellipse">
            <a:avLst/>
          </a:prstGeom>
          <a:noFill/>
          <a:ln w="28575">
            <a:solidFill>
              <a:srgbClr val="4959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Bank outline">
            <a:extLst>
              <a:ext uri="{FF2B5EF4-FFF2-40B4-BE49-F238E27FC236}">
                <a16:creationId xmlns:a16="http://schemas.microsoft.com/office/drawing/2014/main" id="{9166E828-AE0D-4A77-537B-3BB3A87A7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4928" y="2325757"/>
            <a:ext cx="914400" cy="914400"/>
          </a:xfrm>
          <a:prstGeom prst="rect">
            <a:avLst/>
          </a:prstGeom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8285E837-A5D6-D778-3000-673CC9A9AB4C}"/>
              </a:ext>
            </a:extLst>
          </p:cNvPr>
          <p:cNvSpPr/>
          <p:nvPr/>
        </p:nvSpPr>
        <p:spPr>
          <a:xfrm>
            <a:off x="3523232" y="5039139"/>
            <a:ext cx="397565" cy="342728"/>
          </a:xfrm>
          <a:prstGeom prst="triangle">
            <a:avLst/>
          </a:prstGeom>
          <a:solidFill>
            <a:srgbClr val="A68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35CB504-E5A3-B3C7-CE29-B619B06B481D}"/>
              </a:ext>
            </a:extLst>
          </p:cNvPr>
          <p:cNvSpPr/>
          <p:nvPr/>
        </p:nvSpPr>
        <p:spPr>
          <a:xfrm>
            <a:off x="8462980" y="5039139"/>
            <a:ext cx="397565" cy="342728"/>
          </a:xfrm>
          <a:prstGeom prst="triangle">
            <a:avLst/>
          </a:prstGeom>
          <a:solidFill>
            <a:srgbClr val="A68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73279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23A513-8ECC-4302-839B-89387EDEA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316" y="997410"/>
            <a:ext cx="5789083" cy="4174661"/>
          </a:xfrm>
        </p:spPr>
        <p:txBody>
          <a:bodyPr anchor="ctr">
            <a:normAutofit/>
          </a:bodyPr>
          <a:lstStyle>
            <a:lvl1pPr>
              <a:defRPr sz="3600" b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GB" sz="4800" b="1">
                <a:latin typeface="Segoe UI"/>
                <a:cs typeface="Segoe UI"/>
              </a:rPr>
              <a:t>Thank you!</a:t>
            </a:r>
            <a:endParaRPr lang="en-GB" sz="48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F955B9FA-8E56-4B16-B03B-F2875DB03A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56203" y="871324"/>
            <a:ext cx="1629209" cy="1629209"/>
          </a:xfrm>
          <a:prstGeom prst="rect">
            <a:avLst/>
          </a:prstGeom>
        </p:spPr>
      </p:pic>
      <p:pic>
        <p:nvPicPr>
          <p:cNvPr id="14" name="Picture Placeholder 6" descr="Group of people holding strings">
            <a:extLst>
              <a:ext uri="{FF2B5EF4-FFF2-40B4-BE49-F238E27FC236}">
                <a16:creationId xmlns:a16="http://schemas.microsoft.com/office/drawing/2014/main" id="{4D342CF0-17EC-4594-A1F2-EF7A672291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2244" y="-67027"/>
            <a:ext cx="5668292" cy="7063373"/>
          </a:xfrm>
          <a:custGeom>
            <a:avLst/>
            <a:gdLst>
              <a:gd name="connsiteX0" fmla="*/ 2355129 w 5499757"/>
              <a:gd name="connsiteY0" fmla="*/ 0 h 6853358"/>
              <a:gd name="connsiteX1" fmla="*/ 5499757 w 5499757"/>
              <a:gd name="connsiteY1" fmla="*/ 0 h 6853358"/>
              <a:gd name="connsiteX2" fmla="*/ 5499757 w 5499757"/>
              <a:gd name="connsiteY2" fmla="*/ 6853358 h 6853358"/>
              <a:gd name="connsiteX3" fmla="*/ 1023567 w 5499757"/>
              <a:gd name="connsiteY3" fmla="*/ 6853358 h 6853358"/>
              <a:gd name="connsiteX4" fmla="*/ 947281 w 5499757"/>
              <a:gd name="connsiteY4" fmla="*/ 6775687 h 6853358"/>
              <a:gd name="connsiteX5" fmla="*/ 374791 w 5499757"/>
              <a:gd name="connsiteY5" fmla="*/ 2276009 h 6853358"/>
              <a:gd name="connsiteX6" fmla="*/ 2197683 w 5499757"/>
              <a:gd name="connsiteY6" fmla="*/ 92879 h 68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9757" h="6853358">
                <a:moveTo>
                  <a:pt x="2355129" y="0"/>
                </a:moveTo>
                <a:lnTo>
                  <a:pt x="5499757" y="0"/>
                </a:lnTo>
                <a:lnTo>
                  <a:pt x="5499757" y="6853358"/>
                </a:lnTo>
                <a:lnTo>
                  <a:pt x="1023567" y="6853358"/>
                </a:lnTo>
                <a:lnTo>
                  <a:pt x="947281" y="6775687"/>
                </a:lnTo>
                <a:cubicBezTo>
                  <a:pt x="-28471" y="5667482"/>
                  <a:pt x="-304803" y="3908831"/>
                  <a:pt x="374791" y="2276009"/>
                </a:cubicBezTo>
                <a:cubicBezTo>
                  <a:pt x="771221" y="1323529"/>
                  <a:pt x="1427254" y="571666"/>
                  <a:pt x="2197683" y="92879"/>
                </a:cubicBezTo>
                <a:close/>
              </a:path>
            </a:pathLst>
          </a:custGeom>
          <a:ln w="25400">
            <a:solidFill>
              <a:srgbClr val="99FFDA"/>
            </a:solidFill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A0A93C-5EC4-43E8-924B-8DF6BF82D755}"/>
              </a:ext>
            </a:extLst>
          </p:cNvPr>
          <p:cNvCxnSpPr>
            <a:cxnSpLocks/>
          </p:cNvCxnSpPr>
          <p:nvPr/>
        </p:nvCxnSpPr>
        <p:spPr>
          <a:xfrm>
            <a:off x="583316" y="5686880"/>
            <a:ext cx="28710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ject 5">
            <a:extLst>
              <a:ext uri="{FF2B5EF4-FFF2-40B4-BE49-F238E27FC236}">
                <a16:creationId xmlns:a16="http://schemas.microsoft.com/office/drawing/2014/main" id="{6B759093-87C2-42D2-9757-7A69A49090EE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51" y="5735799"/>
            <a:ext cx="2697645" cy="882607"/>
          </a:xfrm>
          <a:prstGeom prst="rect">
            <a:avLst/>
          </a:prstGeom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EDDD1931-5C2C-4439-8DDB-5B8964864375}"/>
              </a:ext>
            </a:extLst>
          </p:cNvPr>
          <p:cNvSpPr/>
          <p:nvPr/>
        </p:nvSpPr>
        <p:spPr>
          <a:xfrm rot="5400000">
            <a:off x="-69113" y="2609687"/>
            <a:ext cx="334818" cy="288636"/>
          </a:xfrm>
          <a:prstGeom prst="triangle">
            <a:avLst/>
          </a:prstGeom>
          <a:solidFill>
            <a:srgbClr val="99F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752637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C577D61-B9DA-7DAB-0ADD-F3201E72C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57280"/>
            <a:ext cx="10515600" cy="1399222"/>
          </a:xfrm>
        </p:spPr>
        <p:txBody>
          <a:bodyPr/>
          <a:lstStyle/>
          <a:p>
            <a:pPr algn="ctr"/>
            <a:r>
              <a:rPr lang="en-US" sz="5400" b="0">
                <a:latin typeface="Segoe UI Black" panose="020B0A02040204020203" pitchFamily="34" charset="0"/>
              </a:rPr>
              <a:t>Welcome</a:t>
            </a:r>
            <a:endParaRPr lang="en-US" b="0">
              <a:latin typeface="Segoe UI Black" panose="020B0A02040204020203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65665C3-4FC1-5D13-3F58-F77D4DFC9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10515600" cy="691774"/>
          </a:xfrm>
        </p:spPr>
        <p:txBody>
          <a:bodyPr>
            <a:normAutofit/>
          </a:bodyPr>
          <a:lstStyle/>
          <a:p>
            <a:pPr algn="ctr"/>
            <a:r>
              <a:rPr lang="en-US" sz="4000" b="0">
                <a:latin typeface="Segoe UI Light" panose="020B0502040204020203" pitchFamily="34" charset="0"/>
                <a:cs typeface="Segoe UI Light" panose="020B0502040204020203" pitchFamily="34" charset="0"/>
              </a:rPr>
              <a:t>and Introductions</a:t>
            </a:r>
            <a:endParaRPr lang="en-US" sz="400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137674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04B921-3BFE-5524-D623-1D443588F0CC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7BB324-633A-E81C-4FBE-407C6156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875" y="3122473"/>
            <a:ext cx="7176249" cy="757451"/>
          </a:xfr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5080" indent="-12700" algn="ctr">
              <a:lnSpc>
                <a:spcPts val="4540"/>
              </a:lnSpc>
              <a:spcBef>
                <a:spcPts val="675"/>
              </a:spcBef>
            </a:pPr>
            <a:r>
              <a:rPr lang="en-US" sz="8000" spc="135" err="1">
                <a:effectLst>
                  <a:reflection blurRad="6350" stA="55000" endA="300" endPos="45500" dir="5400000" sy="-100000" algn="bl" rotWithShape="0"/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GEI</a:t>
            </a:r>
            <a:r>
              <a:rPr lang="en-US" sz="8000" spc="135">
                <a:effectLst>
                  <a:reflection blurRad="6350" stA="55000" endA="300" endPos="45500" dir="5400000" sy="-100000" algn="bl" rotWithShape="0"/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RESULTS</a:t>
            </a:r>
            <a:endParaRPr lang="en-US" sz="16600" spc="135">
              <a:effectLst>
                <a:reflection blurRad="6350" stA="55000" endA="300" endPos="45500" dir="5400000" sy="-100000" algn="bl" rotWithShape="0"/>
              </a:effectLst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22296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861A0A-824F-2097-8F84-3ED4CDBA9036}"/>
              </a:ext>
            </a:extLst>
          </p:cNvPr>
          <p:cNvSpPr txBox="1"/>
          <p:nvPr/>
        </p:nvSpPr>
        <p:spPr>
          <a:xfrm>
            <a:off x="1583345" y="2454971"/>
            <a:ext cx="9765162" cy="2400657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CLEAR evaluation highlighted need for better results reporting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GEI program has been working to improve results reporting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GEI reporting platform reaching functionality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Transition from old to new results platform – results may be revised upward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endParaRPr lang="en-GB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4C9EA6-8D50-55D6-F5D8-13A880782A63}"/>
              </a:ext>
            </a:extLst>
          </p:cNvPr>
          <p:cNvSpPr txBox="1">
            <a:spLocks/>
          </p:cNvSpPr>
          <p:nvPr/>
        </p:nvSpPr>
        <p:spPr>
          <a:xfrm>
            <a:off x="1581653" y="1180465"/>
            <a:ext cx="9381901" cy="4295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2400" b="0">
                <a:solidFill>
                  <a:srgbClr val="001391"/>
                </a:solidFill>
                <a:latin typeface="Segoe UI Light"/>
                <a:cs typeface="Segoe UI Light"/>
              </a:rPr>
              <a:t>GEI </a:t>
            </a:r>
            <a:r>
              <a:rPr lang="en-US" sz="2400" b="0">
                <a:latin typeface="Segoe UI Light"/>
                <a:cs typeface="Segoe UI Light"/>
              </a:rPr>
              <a:t>Results</a:t>
            </a:r>
            <a:r>
              <a:rPr lang="en-US" sz="2400" b="0">
                <a:solidFill>
                  <a:srgbClr val="001391"/>
                </a:solidFill>
                <a:latin typeface="Segoe UI Light"/>
                <a:cs typeface="Segoe UI Light"/>
              </a:rPr>
              <a:t> Reporting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85036-5306-EF6F-F4D7-7F5791FE6A71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08D58AB-8A58-EDA2-EE52-FBE5659DE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066" y="5556721"/>
            <a:ext cx="844989" cy="80215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7FEE2EE-FA08-E371-1197-87150382D522}"/>
              </a:ext>
            </a:extLst>
          </p:cNvPr>
          <p:cNvCxnSpPr>
            <a:cxnSpLocks/>
          </p:cNvCxnSpPr>
          <p:nvPr/>
        </p:nvCxnSpPr>
        <p:spPr>
          <a:xfrm>
            <a:off x="1686022" y="1934281"/>
            <a:ext cx="584200" cy="0"/>
          </a:xfrm>
          <a:prstGeom prst="line">
            <a:avLst/>
          </a:prstGeom>
          <a:ln w="57150">
            <a:solidFill>
              <a:srgbClr val="0013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637733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tree with green circles and white text&#10;&#10;Description automatically generated">
            <a:extLst>
              <a:ext uri="{FF2B5EF4-FFF2-40B4-BE49-F238E27FC236}">
                <a16:creationId xmlns:a16="http://schemas.microsoft.com/office/drawing/2014/main" id="{5D63D7FB-B953-41EE-BC04-B4B8B9946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5" r="1895"/>
          <a:stretch/>
        </p:blipFill>
        <p:spPr>
          <a:xfrm>
            <a:off x="850148" y="-890"/>
            <a:ext cx="10278397" cy="68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22027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04B921-3BFE-5524-D623-1D443588F0CC}"/>
              </a:ext>
            </a:extLst>
          </p:cNvPr>
          <p:cNvSpPr/>
          <p:nvPr/>
        </p:nvSpPr>
        <p:spPr>
          <a:xfrm>
            <a:off x="0" y="0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7769158-118B-761D-E998-E6E0288C4E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7614" y="5706302"/>
            <a:ext cx="844989" cy="80215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1CC498-5D90-08B7-557C-2F153D8342AA}"/>
              </a:ext>
            </a:extLst>
          </p:cNvPr>
          <p:cNvGrpSpPr/>
          <p:nvPr/>
        </p:nvGrpSpPr>
        <p:grpSpPr>
          <a:xfrm>
            <a:off x="566530" y="1229371"/>
            <a:ext cx="11368232" cy="3830310"/>
            <a:chOff x="566530" y="1434343"/>
            <a:chExt cx="10759882" cy="36253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3A016D-12C3-2A74-912D-A534C8E06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68" r="4520" b="51587"/>
            <a:stretch/>
          </p:blipFill>
          <p:spPr>
            <a:xfrm>
              <a:off x="566530" y="1434343"/>
              <a:ext cx="5244346" cy="34996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EDD22D-C13D-EA51-3666-19FC7917D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95" t="48486" r="3449" b="10542"/>
            <a:stretch/>
          </p:blipFill>
          <p:spPr>
            <a:xfrm>
              <a:off x="5979160" y="2098041"/>
              <a:ext cx="5347252" cy="296164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587AD14-ED32-4FC6-5A08-764E62BF0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2" t="90866" r="23103" b="4435"/>
          <a:stretch/>
        </p:blipFill>
        <p:spPr>
          <a:xfrm>
            <a:off x="446214" y="4949135"/>
            <a:ext cx="4796765" cy="36505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2857C23-EC72-37EE-279E-EF582E677097}"/>
              </a:ext>
            </a:extLst>
          </p:cNvPr>
          <p:cNvSpPr txBox="1">
            <a:spLocks/>
          </p:cNvSpPr>
          <p:nvPr/>
        </p:nvSpPr>
        <p:spPr>
          <a:xfrm>
            <a:off x="447261" y="366980"/>
            <a:ext cx="9874567" cy="34528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>
                <a:solidFill>
                  <a:srgbClr val="00139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sv-SE" sz="1800" b="0">
                <a:solidFill>
                  <a:schemeClr val="tx1">
                    <a:lumMod val="65000"/>
                    <a:lumOff val="35000"/>
                  </a:schemeClr>
                </a:solidFill>
              </a:rPr>
              <a:t>GEI RESULTS | REPORTING PERIOD JUL-DEC 2023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84F6E7-D90B-9A13-B36E-B93CC4D24C37}"/>
              </a:ext>
            </a:extLst>
          </p:cNvPr>
          <p:cNvCxnSpPr/>
          <p:nvPr/>
        </p:nvCxnSpPr>
        <p:spPr>
          <a:xfrm>
            <a:off x="447261" y="732770"/>
            <a:ext cx="534229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0321554-0067-0752-DF3B-FB68BCF77E0A}"/>
              </a:ext>
            </a:extLst>
          </p:cNvPr>
          <p:cNvSpPr txBox="1"/>
          <p:nvPr/>
        </p:nvSpPr>
        <p:spPr>
          <a:xfrm>
            <a:off x="500502" y="5553103"/>
            <a:ext cx="9765162" cy="815608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r>
              <a:rPr lang="en-GB" sz="1200">
                <a:solidFill>
                  <a:srgbClr val="000000"/>
                </a:solidFill>
                <a:latin typeface="Segoe UI"/>
                <a:cs typeface="Segoe UI"/>
              </a:rPr>
              <a:t>GEI is no longer active in: Liberia, Sao Tome and Principe, Botswana, Ghana, Kenya, and Zambia.</a:t>
            </a:r>
            <a:r>
              <a:rPr lang="en-GB" sz="1600">
                <a:solidFill>
                  <a:srgbClr val="000000"/>
                </a:solidFill>
                <a:latin typeface="Segoe UI"/>
                <a:cs typeface="Segoe UI"/>
              </a:rPr>
              <a:t> </a:t>
            </a:r>
          </a:p>
          <a:p>
            <a:pPr marL="285750" indent="-285750">
              <a:spcAft>
                <a:spcPts val="1800"/>
              </a:spcAft>
              <a:buClr>
                <a:srgbClr val="4959D4"/>
              </a:buClr>
              <a:buFont typeface="Symbol" panose="05050102010706020507" pitchFamily="18" charset="2"/>
              <a:buChar char=""/>
            </a:pPr>
            <a:endParaRPr lang="en-GB" sz="1600">
              <a:solidFill>
                <a:srgbClr val="000000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005136687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1425CE-9472-F78E-327C-5FE6A5B7C77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FF1FF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B5D030D-29E4-1DED-4390-312F4E3E4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602230"/>
              </p:ext>
            </p:extLst>
          </p:nvPr>
        </p:nvGraphicFramePr>
        <p:xfrm>
          <a:off x="544635" y="2341475"/>
          <a:ext cx="4663168" cy="1221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9047">
                  <a:extLst>
                    <a:ext uri="{9D8B030D-6E8A-4147-A177-3AD203B41FA5}">
                      <a16:colId xmlns:a16="http://schemas.microsoft.com/office/drawing/2014/main" val="795467480"/>
                    </a:ext>
                  </a:extLst>
                </a:gridCol>
                <a:gridCol w="1544121">
                  <a:extLst>
                    <a:ext uri="{9D8B030D-6E8A-4147-A177-3AD203B41FA5}">
                      <a16:colId xmlns:a16="http://schemas.microsoft.com/office/drawing/2014/main" val="1188873134"/>
                    </a:ext>
                  </a:extLst>
                </a:gridCol>
              </a:tblGrid>
              <a:tr h="5182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TRAINING (</a:t>
                      </a:r>
                      <a:r>
                        <a:rPr lang="pt-BR" sz="1200" b="0" err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number</a:t>
                      </a:r>
                      <a:r>
                        <a:rPr lang="pt-BR" sz="1200" b="0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sz="1200" b="0" err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of</a:t>
                      </a:r>
                      <a:r>
                        <a:rPr lang="pt-BR" sz="1200" b="0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sz="1200" b="0" err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activities</a:t>
                      </a:r>
                      <a:r>
                        <a:rPr lang="pt-BR" sz="1200" b="0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en-US" sz="1200" b="0">
                        <a:solidFill>
                          <a:srgbClr val="00139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Jul-</a:t>
                      </a:r>
                      <a:r>
                        <a:rPr lang="pt-BR" sz="1200" b="0" err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Dec</a:t>
                      </a:r>
                      <a:r>
                        <a:rPr lang="pt-BR" sz="1200" b="0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2023</a:t>
                      </a:r>
                      <a:endParaRPr lang="en-US" sz="1200" b="0">
                        <a:solidFill>
                          <a:srgbClr val="00139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242538"/>
                  </a:ext>
                </a:extLst>
              </a:tr>
              <a:tr h="2345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Standalone Training Event &lt; 1 day</a:t>
                      </a:r>
                      <a:endParaRPr 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  <a:endParaRPr 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520758"/>
                  </a:ext>
                </a:extLst>
              </a:tr>
              <a:tr h="2345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Standalone Training Event &gt; 1 day</a:t>
                      </a:r>
                      <a:endParaRPr 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  <a:endParaRPr 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329910"/>
                  </a:ext>
                </a:extLst>
              </a:tr>
              <a:tr h="2345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/>
                          <a:cs typeface="Segoe UI"/>
                        </a:rPr>
                        <a:t>Total</a:t>
                      </a:r>
                      <a:endParaRPr lang="en-US" sz="12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/>
                          <a:cs typeface="Segoe UI"/>
                        </a:rPr>
                        <a:t>48</a:t>
                      </a:r>
                      <a:endParaRPr lang="en-US" sz="12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25699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4957EE2-F3AC-31A8-F413-2A2488F4E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076531"/>
              </p:ext>
            </p:extLst>
          </p:nvPr>
        </p:nvGraphicFramePr>
        <p:xfrm>
          <a:off x="544635" y="3886064"/>
          <a:ext cx="4648730" cy="1163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3805">
                  <a:extLst>
                    <a:ext uri="{9D8B030D-6E8A-4147-A177-3AD203B41FA5}">
                      <a16:colId xmlns:a16="http://schemas.microsoft.com/office/drawing/2014/main" val="1191381880"/>
                    </a:ext>
                  </a:extLst>
                </a:gridCol>
                <a:gridCol w="1534925">
                  <a:extLst>
                    <a:ext uri="{9D8B030D-6E8A-4147-A177-3AD203B41FA5}">
                      <a16:colId xmlns:a16="http://schemas.microsoft.com/office/drawing/2014/main" val="3140090246"/>
                    </a:ext>
                  </a:extLst>
                </a:gridCol>
              </a:tblGrid>
              <a:tr h="4649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err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NUMBER</a:t>
                      </a:r>
                      <a:r>
                        <a:rPr lang="pt-BR" sz="1200" b="0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sz="1200" b="0" err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OF</a:t>
                      </a:r>
                      <a:r>
                        <a:rPr lang="pt-BR" sz="1200" b="0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PEOPLE </a:t>
                      </a:r>
                      <a:r>
                        <a:rPr lang="pt-BR" sz="1200" b="0" err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TRAINED</a:t>
                      </a:r>
                      <a:endParaRPr lang="en-US" sz="1200" b="0">
                        <a:solidFill>
                          <a:srgbClr val="00139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Jul-</a:t>
                      </a:r>
                      <a:r>
                        <a:rPr lang="pt-BR" sz="1200" b="0" err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Dec</a:t>
                      </a:r>
                      <a:r>
                        <a:rPr lang="pt-BR" sz="1200" b="0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2023</a:t>
                      </a:r>
                      <a:endParaRPr lang="en-US" sz="1200" b="0">
                        <a:solidFill>
                          <a:srgbClr val="00139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214124"/>
                  </a:ext>
                </a:extLst>
              </a:tr>
              <a:tr h="4649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Sum of Total Number of Participants</a:t>
                      </a:r>
                      <a:endParaRPr 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2,942</a:t>
                      </a:r>
                      <a:endParaRPr 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352955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 Female Participants</a:t>
                      </a:r>
                      <a:endParaRPr 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49%</a:t>
                      </a:r>
                      <a:endParaRPr 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45567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012E480-EC5E-E26A-847B-6791FCE54B80}"/>
              </a:ext>
            </a:extLst>
          </p:cNvPr>
          <p:cNvSpPr txBox="1"/>
          <p:nvPr/>
        </p:nvSpPr>
        <p:spPr>
          <a:xfrm>
            <a:off x="450364" y="1200727"/>
            <a:ext cx="453612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001391"/>
                </a:solidFill>
                <a:latin typeface="Segoe UI"/>
                <a:cs typeface="Segoe UI"/>
              </a:rPr>
              <a:t>Training and professional development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29AE55-5EC2-4744-E763-DE564BF90288}"/>
              </a:ext>
            </a:extLst>
          </p:cNvPr>
          <p:cNvSpPr/>
          <p:nvPr/>
        </p:nvSpPr>
        <p:spPr>
          <a:xfrm>
            <a:off x="0" y="4156"/>
            <a:ext cx="179109" cy="6858000"/>
          </a:xfrm>
          <a:prstGeom prst="rect">
            <a:avLst/>
          </a:prstGeom>
          <a:solidFill>
            <a:srgbClr val="001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srgbClr val="00139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F62209-EC1F-56D8-E9D2-3F656DE69DE1}"/>
              </a:ext>
            </a:extLst>
          </p:cNvPr>
          <p:cNvSpPr txBox="1">
            <a:spLocks/>
          </p:cNvSpPr>
          <p:nvPr/>
        </p:nvSpPr>
        <p:spPr>
          <a:xfrm>
            <a:off x="447261" y="366980"/>
            <a:ext cx="9874567" cy="3452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139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1800" b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GEI</a:t>
            </a:r>
            <a:r>
              <a:rPr lang="en-US" sz="1800" b="0">
                <a:solidFill>
                  <a:schemeClr val="tx1">
                    <a:lumMod val="65000"/>
                    <a:lumOff val="35000"/>
                  </a:schemeClr>
                </a:solidFill>
              </a:rPr>
              <a:t> RESULTS | REPORTING PERIOD JUL-DEC 2023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73812D-7261-6191-DC77-30A527365876}"/>
              </a:ext>
            </a:extLst>
          </p:cNvPr>
          <p:cNvCxnSpPr/>
          <p:nvPr/>
        </p:nvCxnSpPr>
        <p:spPr>
          <a:xfrm>
            <a:off x="447261" y="732770"/>
            <a:ext cx="534229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FF157B2-0DFB-9F9D-FA8A-1E0F7E61CF85}"/>
              </a:ext>
            </a:extLst>
          </p:cNvPr>
          <p:cNvGraphicFramePr/>
          <p:nvPr/>
        </p:nvGraphicFramePr>
        <p:xfrm>
          <a:off x="6284023" y="623598"/>
          <a:ext cx="5735152" cy="2916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88B2FAD-9D6D-5C18-BBD5-0668F9897AB2}"/>
              </a:ext>
            </a:extLst>
          </p:cNvPr>
          <p:cNvGraphicFramePr/>
          <p:nvPr/>
        </p:nvGraphicFramePr>
        <p:xfrm>
          <a:off x="6284023" y="3936591"/>
          <a:ext cx="5735152" cy="2525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B1B82EA-3990-3EA7-F304-B589503143E3}"/>
              </a:ext>
            </a:extLst>
          </p:cNvPr>
          <p:cNvSpPr txBox="1"/>
          <p:nvPr/>
        </p:nvSpPr>
        <p:spPr>
          <a:xfrm>
            <a:off x="6384844" y="260687"/>
            <a:ext cx="39369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00139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NUMBER OF PARTICIPANTS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63ACC2-70AF-7570-1E24-D510EB31594D}"/>
              </a:ext>
            </a:extLst>
          </p:cNvPr>
          <p:cNvSpPr txBox="1"/>
          <p:nvPr/>
        </p:nvSpPr>
        <p:spPr>
          <a:xfrm>
            <a:off x="6384844" y="3616629"/>
            <a:ext cx="39369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00139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% FEMALE PARTICIPANTS</a:t>
            </a:r>
          </a:p>
        </p:txBody>
      </p:sp>
    </p:spTree>
    <p:extLst>
      <p:ext uri="{BB962C8B-B14F-4D97-AF65-F5344CB8AC3E}">
        <p14:creationId xmlns:p14="http://schemas.microsoft.com/office/powerpoint/2010/main" val="37589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CEFCFE63173843831399796505070B" ma:contentTypeVersion="17" ma:contentTypeDescription="Create a new document." ma:contentTypeScope="" ma:versionID="7d9d78e23509ec99fa63f862a5c139cd">
  <xsd:schema xmlns:xsd="http://www.w3.org/2001/XMLSchema" xmlns:xs="http://www.w3.org/2001/XMLSchema" xmlns:p="http://schemas.microsoft.com/office/2006/metadata/properties" xmlns:ns2="cd6c2767-8973-466b-9016-64adc453953e" xmlns:ns3="0dd94aee-3ae3-4eb9-acb6-34b58fe62d1e" xmlns:ns4="3e02667f-0271-471b-bd6e-11a2e16def1d" targetNamespace="http://schemas.microsoft.com/office/2006/metadata/properties" ma:root="true" ma:fieldsID="ca88f3e115bebbb73dcbc22161c12585" ns2:_="" ns3:_="" ns4:_="">
    <xsd:import namespace="cd6c2767-8973-466b-9016-64adc453953e"/>
    <xsd:import namespace="0dd94aee-3ae3-4eb9-acb6-34b58fe62d1e"/>
    <xsd:import namespace="3e02667f-0271-471b-bd6e-11a2e16def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6c2767-8973-466b-9016-64adc45395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a6c10d7-b926-4fc0-945e-3cbf5049f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" ma:index="24" nillable="true" ma:displayName="Time" ma:format="DateOnly" ma:internalName="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d94aee-3ae3-4eb9-acb6-34b58fe62d1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2667f-0271-471b-bd6e-11a2e16def1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2cb6460-335c-4e73-aad2-80fbcb21a122}" ma:internalName="TaxCatchAll" ma:showField="CatchAllData" ma:web="0dd94aee-3ae3-4eb9-acb6-34b58fe62d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d94aee-3ae3-4eb9-acb6-34b58fe62d1e">
      <UserInfo>
        <DisplayName>Odugbemi,Adesinaola Michael</DisplayName>
        <AccountId>88</AccountId>
        <AccountType/>
      </UserInfo>
      <UserInfo>
        <DisplayName>Luca Padovani</DisplayName>
        <AccountId>62</AccountId>
        <AccountType/>
      </UserInfo>
      <UserInfo>
        <DisplayName>Jamila Delly Musa Abdulkadir</DisplayName>
        <AccountId>61</AccountId>
        <AccountType/>
      </UserInfo>
      <UserInfo>
        <DisplayName>Dugan Ian Fraser</DisplayName>
        <AccountId>60</AccountId>
        <AccountType/>
      </UserInfo>
      <UserInfo>
        <DisplayName>Todor Arsovski</DisplayName>
        <AccountId>38</AccountId>
        <AccountType/>
      </UserInfo>
      <UserInfo>
        <DisplayName>Maurya West Meiers</DisplayName>
        <AccountId>15</AccountId>
        <AccountType/>
      </UserInfo>
      <UserInfo>
        <DisplayName>Megan Alianne Cooke</DisplayName>
        <AccountId>18</AccountId>
        <AccountType/>
      </UserInfo>
      <UserInfo>
        <DisplayName>Jozef Leonardus Vaessen</DisplayName>
        <AccountId>17</AccountId>
        <AccountType/>
      </UserInfo>
      <UserInfo>
        <DisplayName>Zorayda Buco Opana</DisplayName>
        <AccountId>13</AccountId>
        <AccountType/>
      </UserInfo>
      <UserInfo>
        <DisplayName>Jessica Marie Meckler</DisplayName>
        <AccountId>16</AccountId>
        <AccountType/>
      </UserInfo>
      <UserInfo>
        <DisplayName>Jason Mayfield</DisplayName>
        <AccountId>26</AccountId>
        <AccountType/>
      </UserInfo>
      <UserInfo>
        <DisplayName>Sonya Rakotonirina</DisplayName>
        <AccountId>31</AccountId>
        <AccountType/>
      </UserInfo>
      <UserInfo>
        <DisplayName>Alison Margaret Evans</DisplayName>
        <AccountId>540</AccountId>
        <AccountType/>
      </UserInfo>
      <UserInfo>
        <DisplayName>Brenda Barbour</DisplayName>
        <AccountId>385</AccountId>
        <AccountType/>
      </UserInfo>
      <UserInfo>
        <DisplayName>Shaha Zehra</DisplayName>
        <AccountId>14</AccountId>
        <AccountType/>
      </UserInfo>
      <UserInfo>
        <DisplayName>Joy Duff-Alleyne</DisplayName>
        <AccountId>32</AccountId>
        <AccountType/>
      </UserInfo>
      <UserInfo>
        <DisplayName>Ketevan Nozadze</DisplayName>
        <AccountId>23</AccountId>
        <AccountType/>
      </UserInfo>
      <UserInfo>
        <DisplayName>Ingrid Jane Van Aalst</DisplayName>
        <AccountId>100</AccountId>
        <AccountType/>
      </UserInfo>
      <UserInfo>
        <DisplayName>Anahit Anna Aghumian</DisplayName>
        <AccountId>82</AccountId>
        <AccountType/>
      </UserInfo>
      <UserInfo>
        <DisplayName>Fabio Pittaluga</DisplayName>
        <AccountId>59</AccountId>
        <AccountType/>
      </UserInfo>
      <UserInfo>
        <DisplayName>Heather Bryant</DisplayName>
        <AccountId>71</AccountId>
        <AccountType/>
      </UserInfo>
    </SharedWithUsers>
    <lcf76f155ced4ddcb4097134ff3c332f xmlns="cd6c2767-8973-466b-9016-64adc453953e">
      <Terms xmlns="http://schemas.microsoft.com/office/infopath/2007/PartnerControls"/>
    </lcf76f155ced4ddcb4097134ff3c332f>
    <TaxCatchAll xmlns="3e02667f-0271-471b-bd6e-11a2e16def1d" xsi:nil="true"/>
    <Time xmlns="cd6c2767-8973-466b-9016-64adc453953e" xsi:nil="true"/>
  </documentManagement>
</p:properties>
</file>

<file path=customXml/itemProps1.xml><?xml version="1.0" encoding="utf-8"?>
<ds:datastoreItem xmlns:ds="http://schemas.openxmlformats.org/officeDocument/2006/customXml" ds:itemID="{BE677E43-B4B6-4815-BF61-2D12D87A173F}">
  <ds:schemaRefs>
    <ds:schemaRef ds:uri="0dd94aee-3ae3-4eb9-acb6-34b58fe62d1e"/>
    <ds:schemaRef ds:uri="3e02667f-0271-471b-bd6e-11a2e16def1d"/>
    <ds:schemaRef ds:uri="cd6c2767-8973-466b-9016-64adc453953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87B2B49-6689-4B03-9E02-638C35CD14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F4ED23-E7A5-4B30-8EFA-20C111F1D10B}">
  <ds:schemaRefs>
    <ds:schemaRef ds:uri="0dd94aee-3ae3-4eb9-acb6-34b58fe62d1e"/>
    <ds:schemaRef ds:uri="3e02667f-0271-471b-bd6e-11a2e16def1d"/>
    <ds:schemaRef ds:uri="cd6c2767-8973-466b-9016-64adc453953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30</Slides>
  <Notes>19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3_Office Theme</vt:lpstr>
      <vt:lpstr>PARTNERSHIP COUNCIL</vt:lpstr>
      <vt:lpstr>AGENDA</vt:lpstr>
      <vt:lpstr>MEETING OBJECTIVES</vt:lpstr>
      <vt:lpstr>Welcome</vt:lpstr>
      <vt:lpstr>GEI RESULTS</vt:lpstr>
      <vt:lpstr>PowerPoint Presentation</vt:lpstr>
      <vt:lpstr>PowerPoint Presentation</vt:lpstr>
      <vt:lpstr>PowerPoint Presentation</vt:lpstr>
      <vt:lpstr>PowerPoint Presentation</vt:lpstr>
      <vt:lpstr>KNOWLEDGE AND COMMUNICATION</vt:lpstr>
      <vt:lpstr>PowerPoint Presentation</vt:lpstr>
      <vt:lpstr>COUNTRY EXAMPLES</vt:lpstr>
      <vt:lpstr>PowerPoint Presentation</vt:lpstr>
      <vt:lpstr>GEI FINANCIALS</vt:lpstr>
      <vt:lpstr>PowerPoint Presentation</vt:lpstr>
      <vt:lpstr>PowerPoint Presentation</vt:lpstr>
      <vt:lpstr>PowerPoint Presentation</vt:lpstr>
      <vt:lpstr>GEI KEY 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GEI FUNDRAISING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Marie Meckler</dc:creator>
  <cp:revision>34</cp:revision>
  <cp:lastPrinted>2024-03-27T09:26:27Z</cp:lastPrinted>
  <dcterms:created xsi:type="dcterms:W3CDTF">2021-07-06T15:04:27Z</dcterms:created>
  <dcterms:modified xsi:type="dcterms:W3CDTF">2024-04-17T08:52:37Z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0x010100E8CEFCFE63173843831399796505070B</vt:lpwstr>
  </property>
  <property fmtid="{D5CDD505-2E9C-101B-9397-08002B2CF9AE}" pid="3" name="MediaServiceImageTags">
    <vt:lpwstr/>
  </property>
</Properties>
</file>