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01" r:id="rId2"/>
    <p:sldId id="277" r:id="rId3"/>
    <p:sldId id="300" r:id="rId4"/>
    <p:sldId id="1204" r:id="rId5"/>
    <p:sldId id="1208" r:id="rId6"/>
    <p:sldId id="303" r:id="rId7"/>
    <p:sldId id="1209" r:id="rId8"/>
    <p:sldId id="1213" r:id="rId9"/>
    <p:sldId id="1210" r:id="rId10"/>
    <p:sldId id="276" r:id="rId11"/>
    <p:sldId id="1212" r:id="rId12"/>
    <p:sldId id="1211" r:id="rId13"/>
    <p:sldId id="1217" r:id="rId14"/>
    <p:sldId id="297" r:id="rId15"/>
    <p:sldId id="1218" r:id="rId16"/>
    <p:sldId id="1219" r:id="rId17"/>
    <p:sldId id="1220" r:id="rId18"/>
    <p:sldId id="1222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AF2"/>
    <a:srgbClr val="FFD768"/>
    <a:srgbClr val="9BD21C"/>
    <a:srgbClr val="FFFFFF"/>
    <a:srgbClr val="709CCD"/>
    <a:srgbClr val="000000"/>
    <a:srgbClr val="3B3423"/>
    <a:srgbClr val="3D3F3A"/>
    <a:srgbClr val="504D48"/>
    <a:srgbClr val="5C5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2"/>
    <p:restoredTop sz="86000"/>
  </p:normalViewPr>
  <p:slideViewPr>
    <p:cSldViewPr snapToGrid="0">
      <p:cViewPr varScale="1">
        <p:scale>
          <a:sx n="109" d="100"/>
          <a:sy n="109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8AF8E-42B8-874D-AFB7-6F03FE0260DD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1F3E-AE64-0C46-A9B6-0A8382589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seconds</a:t>
            </a:r>
          </a:p>
          <a:p>
            <a:endParaRPr lang="en-US" dirty="0"/>
          </a:p>
          <a:p>
            <a:r>
              <a:rPr lang="en-US" dirty="0"/>
              <a:t>Ecology of evidence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7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solidFill>
                  <a:srgbClr val="FF0000"/>
                </a:solidFill>
                <a:latin typeface="Avenir Medium" panose="02000503020000020003" pitchFamily="2" charset="0"/>
              </a:rPr>
              <a:t>30 seconds)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bg1"/>
                </a:solidFill>
                <a:latin typeface="Avenir" panose="02000503020000020003" pitchFamily="2" charset="0"/>
              </a:rPr>
              <a:t>How do we learn more about contexts, the importance of collaboration and the relevance of culture as we evaluate?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3AEEA-B526-664F-831F-45B453213F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34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3AEEA-B526-664F-831F-45B453213F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6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93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725" indent="-533400">
              <a:spcAft>
                <a:spcPts val="600"/>
              </a:spcAft>
            </a:pPr>
            <a:r>
              <a:rPr lang="en-CA" sz="1200" b="1" dirty="0">
                <a:solidFill>
                  <a:srgbClr val="FF0000"/>
                </a:solidFill>
                <a:latin typeface="Avenir Black" panose="02000503020000020003" pitchFamily="2" charset="0"/>
              </a:rPr>
              <a:t>(20 seconds)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91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16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725" indent="-533400">
              <a:spcAft>
                <a:spcPts val="600"/>
              </a:spcAft>
            </a:pPr>
            <a:r>
              <a:rPr lang="en-CA" sz="1200" b="1" dirty="0">
                <a:solidFill>
                  <a:srgbClr val="FF0000"/>
                </a:solidFill>
                <a:latin typeface="Avenir Black" panose="02000503020000020003" pitchFamily="2" charset="0"/>
              </a:rPr>
              <a:t>(20 seconds)</a:t>
            </a:r>
          </a:p>
          <a:p>
            <a:pPr marL="720725" indent="-533400">
              <a:spcAft>
                <a:spcPts val="600"/>
              </a:spcAft>
            </a:pPr>
            <a:endParaRPr lang="en-CA" sz="1200" b="1" dirty="0">
              <a:solidFill>
                <a:srgbClr val="FF0000"/>
              </a:solidFill>
              <a:latin typeface="Avenir Black" panose="02000503020000020003" pitchFamily="2" charset="0"/>
            </a:endParaRPr>
          </a:p>
          <a:p>
            <a:pPr marL="720725" marR="0" lvl="0" indent="-533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>
                <a:solidFill>
                  <a:schemeClr val="tx1"/>
                </a:solidFill>
              </a:rPr>
              <a:t>The need for respecting contexts</a:t>
            </a:r>
          </a:p>
          <a:p>
            <a:pPr marL="720725" indent="-533400">
              <a:spcAft>
                <a:spcPts val="600"/>
              </a:spcAft>
            </a:pPr>
            <a:endParaRPr lang="en-CA" sz="1200" b="1" dirty="0">
              <a:solidFill>
                <a:srgbClr val="FF0000"/>
              </a:solidFill>
              <a:latin typeface="Avenir Black" panose="02000503020000020003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65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2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3AEEA-B526-664F-831F-45B453213F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6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2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Boxes with transitions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5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slides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8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6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Evidence exists for what interventions work but how do you build evidence for a system-level response?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342900" indent="-342900">
              <a:buFont typeface="System Font Regular"/>
              <a:buChar char="-"/>
            </a:pPr>
            <a:r>
              <a:rPr lang="en-US" sz="1200" dirty="0"/>
              <a:t>Address issues of health –both physical and mental</a:t>
            </a:r>
          </a:p>
          <a:p>
            <a:pPr marL="342900" indent="-342900">
              <a:buFont typeface="System Font Regular"/>
              <a:buChar char="-"/>
            </a:pPr>
            <a:r>
              <a:rPr lang="en-US" sz="1200" dirty="0"/>
              <a:t>Provide both short and long-term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0000"/>
                </a:solidFill>
              </a:rPr>
              <a:t>(15 seconds--make the picture  an interesting background; make each of the questions in the 9 following slides stand out)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(Ian, April’s grandma; 20 seconds)</a:t>
            </a:r>
            <a:br>
              <a:rPr lang="en-CA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51F3E-AE64-0C46-A9B6-0A8382589A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3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30CA-2FB1-36F0-5FE4-78F206E6A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76536-011C-305D-DD10-8FF8CE0E8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D9D2-FF4A-EF80-F5EC-7FBAACB4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8A72B-CE70-75DB-267A-57A0733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2A61-0D4A-66B8-7F5F-B2DDF7F2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984E-CD63-AEA4-B75E-1366DD639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A3D8F-B24F-1B87-F608-61A712805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C83E7-AD60-B311-32B8-039DE432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52AD2-2B76-B5E9-2326-BA8D21AD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6ED50-106E-61C4-7792-C6F1C9E6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9FF24-9AA3-ED5B-3BFF-0947AE6FFE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428BE-C00B-9BA5-8494-1BC76B080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113A5-83A1-4C96-3118-81E91BD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820-8B43-2E61-B86B-E1544951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1691A-4BE4-2415-BEB4-24FDBF8A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315AF-DF20-C175-50FD-86705AF7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A071B-1BA4-7A8B-F666-20C91CCC7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CC9D6-50FA-3A1C-87E8-85B748F54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6C4E4-950C-105C-125F-F55086D8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8C247-7B70-96A3-3C9B-721E89C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2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5F73-8DA2-7B49-C8D8-DDE28123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19050-6970-D97F-0872-C8667413D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2117E-CA22-0DAB-E543-47CBE858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471A9-A292-16AA-39BC-9914FC9D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86FFB-C46D-2C88-8177-DBF01065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6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B72-2F9D-7529-CA3F-D23D3E8B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55D0-0A02-AF2F-67DF-78E179D8C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16760-FD8C-5FA3-060C-B82F36F2B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6378A-8731-1A48-DFA8-F6B8229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E2FB2-4226-125B-B840-B9FB5FBFF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753F7-87EC-347C-05EE-D4C087E7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1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1F6-3AFB-7008-4E45-64217247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6DFD-22CB-DA8A-071F-3007637C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127C2-D12C-5D88-5910-7E709248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B971E-9671-B086-223C-E9F6CB86E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29814-1A1B-D99F-500A-CE5A05055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9CC32-F45D-D31A-F56F-D631E588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8F377-B867-3B0A-38F8-C8B2C267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0A62C-D657-D397-3FA4-F10AC20D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7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ADB-620D-D4E0-95F5-FA28D934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75F08-0C90-AF11-1BC7-B92A5650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10A8C-4C3B-9AAB-9533-8054316BE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58D13-BC9B-1041-2BDF-B58E0685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2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34A4B-AFB0-1ABC-90C3-603769DA1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D4DEB-DE51-E2E2-361D-155FDD16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240CE-6184-19BA-737C-7F304FA7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7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927D-6530-F518-A019-5CD2D3A8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0718F-313F-BBE2-710B-D6225E3D2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E1F34-4F78-246E-CB7F-2C85006D9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DA360-BE73-EF22-F40B-6C8838294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F639C-86AB-0E0F-267B-8A637488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74D7-8EC3-6302-9CB8-6C6C451E3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5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FE34-21D5-C635-957F-5E61AEC7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6C976-0ACD-F204-6493-C7C0EFAD8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55D8C-7314-2A92-7680-C61D52F0A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22798-1D2E-07CE-7880-676BFA21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DAC8B-1C4C-60E8-A236-4991E4E0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7AC33-ED25-97BF-B810-19669B64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B726E-C42C-5C50-111A-6A49F6D8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9E80B-CD69-C5C0-AD18-0BA9185A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0225E-00DB-E494-2602-380005FF7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1E13A-FDB2-794C-B43C-3C49487E2963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4B738-4378-490B-615B-FEF0C2737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8A286-294C-158D-2610-E8C69932C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0D289-B405-EA45-AEA4-6260E7D87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8E4D7A-6C4B-6716-2CD4-6367143F8A3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9AFF8E-DDEE-698A-8AD6-F2187F691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A97287-3C89-4C50-D977-BD87AE9BD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5030" y="0"/>
              <a:ext cx="4576970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796EC0-D533-2DA7-49E5-81BBA486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8434" y="0"/>
              <a:ext cx="4495132" cy="68580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C4099C1-708C-57AA-E4D4-55EAB353AB5F}"/>
              </a:ext>
            </a:extLst>
          </p:cNvPr>
          <p:cNvSpPr/>
          <p:nvPr/>
        </p:nvSpPr>
        <p:spPr>
          <a:xfrm>
            <a:off x="0" y="4349930"/>
            <a:ext cx="12192000" cy="1363921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venir Light" panose="020B0402020203020204" pitchFamily="34" charset="77"/>
              </a:rPr>
              <a:t>Towards an </a:t>
            </a:r>
            <a:r>
              <a:rPr lang="en-US" sz="4400" b="1" dirty="0">
                <a:latin typeface="Avenir Black" panose="02000503020000020003" pitchFamily="2" charset="0"/>
              </a:rPr>
              <a:t>Ecology of Evidence</a:t>
            </a:r>
            <a:r>
              <a:rPr lang="en-US" sz="4400" b="1" dirty="0">
                <a:latin typeface="Avenir Light" panose="020B0402020203020204" pitchFamily="34" charset="77"/>
              </a:rPr>
              <a:t>: Reimagining Evaluation’s role in </a:t>
            </a:r>
            <a:r>
              <a:rPr lang="en-US" sz="4400" dirty="0">
                <a:latin typeface="Avenir Light" panose="020B0402020203020204" pitchFamily="34" charset="77"/>
              </a:rPr>
              <a:t>Building a House of Care</a:t>
            </a:r>
            <a:endParaRPr lang="en-US" sz="4400" dirty="0">
              <a:solidFill>
                <a:srgbClr val="FF0000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512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at sailing in the water&#10;&#10;Description automatically generated with low confidence">
            <a:extLst>
              <a:ext uri="{FF2B5EF4-FFF2-40B4-BE49-F238E27FC236}">
                <a16:creationId xmlns:a16="http://schemas.microsoft.com/office/drawing/2014/main" id="{B0CDA12D-D12D-A365-55BD-1617F445D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rgbClr val="FFFFFF">
              <a:alpha val="51000"/>
            </a:srgbClr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0386AB-8389-DB27-2D49-3BC3E7E639AF}"/>
              </a:ext>
            </a:extLst>
          </p:cNvPr>
          <p:cNvSpPr/>
          <p:nvPr/>
        </p:nvSpPr>
        <p:spPr>
          <a:xfrm>
            <a:off x="0" y="2789693"/>
            <a:ext cx="12192000" cy="343013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How can evaluations help build the roadmaps as we make the journey?  </a:t>
            </a:r>
            <a:endParaRPr lang="en-CA" sz="3200" dirty="0">
              <a:solidFill>
                <a:schemeClr val="bg1"/>
              </a:solidFill>
            </a:endParaRPr>
          </a:p>
          <a:p>
            <a:pPr algn="ctr"/>
            <a:endParaRPr lang="en-CA" sz="2400" dirty="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We tend to exaggerate our initial understandings of contexts and support structures needed to make interventions work.</a:t>
            </a:r>
          </a:p>
          <a:p>
            <a:pPr lvl="2"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63DBDC-C4D5-F547-81BC-8E3F35EB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C212-5133-5A42-BFB7-9A3466EFA0D8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1E2B92-9ABF-DA75-6CD0-1DA51402F0CF}"/>
              </a:ext>
            </a:extLst>
          </p:cNvPr>
          <p:cNvSpPr/>
          <p:nvPr/>
        </p:nvSpPr>
        <p:spPr>
          <a:xfrm>
            <a:off x="-20" y="793114"/>
            <a:ext cx="12192000" cy="1203467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r>
              <a:rPr lang="en-CA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Question 2. </a:t>
            </a:r>
            <a:r>
              <a:rPr lang="en-CA" sz="4000" b="1" dirty="0">
                <a:solidFill>
                  <a:schemeClr val="bg1"/>
                </a:solidFill>
                <a:latin typeface="The Hand" panose="03070502030502020204" pitchFamily="66" charset="0"/>
              </a:rPr>
              <a:t>The problem of incompleteness in our knowledge systems</a:t>
            </a:r>
          </a:p>
        </p:txBody>
      </p:sp>
    </p:spTree>
    <p:extLst>
      <p:ext uri="{BB962C8B-B14F-4D97-AF65-F5344CB8AC3E}">
        <p14:creationId xmlns:p14="http://schemas.microsoft.com/office/powerpoint/2010/main" val="17248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3E315-74DC-384B-9641-2ADABB273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9717"/>
            <a:ext cx="12191999" cy="74506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75E0F7-512D-B519-9320-A2FB33ABFE7A}"/>
              </a:ext>
            </a:extLst>
          </p:cNvPr>
          <p:cNvSpPr/>
          <p:nvPr/>
        </p:nvSpPr>
        <p:spPr>
          <a:xfrm>
            <a:off x="5761973" y="-419716"/>
            <a:ext cx="6430027" cy="74506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503999" rtlCol="0" anchor="ctr"/>
          <a:lstStyle/>
          <a:p>
            <a:pPr>
              <a:spcAft>
                <a:spcPts val="1200"/>
              </a:spcAft>
            </a:pPr>
            <a:r>
              <a:rPr lang="en-CA" sz="4000" b="1" dirty="0">
                <a:solidFill>
                  <a:schemeClr val="tx1"/>
                </a:solidFill>
                <a:latin typeface="The Hand Black" panose="03070502030502020204" pitchFamily="66" charset="0"/>
              </a:rPr>
              <a:t>Question 3. Evaluation as navigation</a:t>
            </a:r>
          </a:p>
          <a:p>
            <a:pPr>
              <a:spcAft>
                <a:spcPts val="1200"/>
              </a:spcAft>
            </a:pPr>
            <a:endParaRPr lang="en-CA" sz="2800" b="1" dirty="0">
              <a:solidFill>
                <a:schemeClr val="tx1"/>
              </a:solidFill>
              <a:latin typeface="Avenir Heavy" panose="02000503020000020003" pitchFamily="2" charset="0"/>
            </a:endParaRPr>
          </a:p>
          <a:p>
            <a:pPr>
              <a:spcAft>
                <a:spcPts val="1200"/>
              </a:spcAft>
            </a:pPr>
            <a:r>
              <a:rPr lang="en-CA" sz="2800" b="1" dirty="0">
                <a:solidFill>
                  <a:srgbClr val="002060"/>
                </a:solidFill>
                <a:latin typeface="Avenir Heavy" panose="02000503020000020003" pitchFamily="2" charset="0"/>
              </a:rPr>
              <a:t>How can evaluations work as a navigational approach?</a:t>
            </a:r>
            <a:br>
              <a:rPr lang="en-CA" sz="2800" b="1" dirty="0">
                <a:solidFill>
                  <a:srgbClr val="002060"/>
                </a:solidFill>
                <a:latin typeface="Avenir Heavy" panose="02000503020000020003" pitchFamily="2" charset="0"/>
              </a:rPr>
            </a:br>
            <a:endParaRPr lang="en-CA" sz="2800" b="1" dirty="0">
              <a:solidFill>
                <a:srgbClr val="002060"/>
              </a:solidFill>
              <a:latin typeface="Avenir Heavy" panose="02000503020000020003" pitchFamily="2" charset="0"/>
            </a:endParaRPr>
          </a:p>
          <a:p>
            <a:pPr algn="ctr">
              <a:spcAft>
                <a:spcPts val="1200"/>
              </a:spcAft>
            </a:pPr>
            <a:r>
              <a:rPr lang="en-CA" sz="2400" b="1" dirty="0">
                <a:solidFill>
                  <a:schemeClr val="tx1"/>
                </a:solidFill>
                <a:latin typeface="Avenir Heavy" panose="02000503020000020003" pitchFamily="2" charset="0"/>
              </a:rPr>
              <a:t>HISTORY MATTERS IN DEEP WAYS</a:t>
            </a:r>
          </a:p>
          <a:p>
            <a:pPr lvl="1" algn="just">
              <a:spcAft>
                <a:spcPts val="1200"/>
              </a:spcAft>
            </a:pPr>
            <a:r>
              <a:rPr lang="en-CA" sz="2400" b="1" dirty="0">
                <a:solidFill>
                  <a:schemeClr val="tx1"/>
                </a:solidFill>
                <a:latin typeface="+mj-lt"/>
              </a:rPr>
              <a:t>“You cannot look up at the stars and tell where you are. </a:t>
            </a:r>
            <a:r>
              <a:rPr lang="en-CA" sz="2400" b="1" i="1" u="sng" dirty="0">
                <a:solidFill>
                  <a:schemeClr val="tx1"/>
                </a:solidFill>
                <a:latin typeface="+mj-lt"/>
              </a:rPr>
              <a:t>You only know where you are in this kind of navigation by memorizing where you sailed from. That means constant observation</a:t>
            </a:r>
            <a:r>
              <a:rPr lang="en-CA" sz="2400" b="1" u="sng" dirty="0">
                <a:solidFill>
                  <a:schemeClr val="tx1"/>
                </a:solidFill>
                <a:latin typeface="+mj-lt"/>
              </a:rPr>
              <a:t>.</a:t>
            </a:r>
            <a:r>
              <a:rPr lang="en-CA" sz="2400" b="1" dirty="0">
                <a:solidFill>
                  <a:schemeClr val="tx1"/>
                </a:solidFill>
                <a:latin typeface="+mj-lt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0AA235-2A61-756A-A6AC-0C64CF68BDDE}"/>
              </a:ext>
            </a:extLst>
          </p:cNvPr>
          <p:cNvSpPr/>
          <p:nvPr/>
        </p:nvSpPr>
        <p:spPr>
          <a:xfrm>
            <a:off x="4109" y="3522689"/>
            <a:ext cx="5757863" cy="350826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venir Black" panose="02000503020000020003" pitchFamily="2" charset="0"/>
              </a:rPr>
              <a:t>Achieving Health Equity as a Navigational Goal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F0828-8F33-1849-99CC-91CA6AEF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C212-5133-5A42-BFB7-9A3466EFA0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A5C306-AF7F-EB48-BD32-D9365EDDD9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C8F12-05A7-C94B-893A-DDFE1B166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FFE85B-6797-C441-B006-A543A936C5AB}"/>
              </a:ext>
            </a:extLst>
          </p:cNvPr>
          <p:cNvSpPr/>
          <p:nvPr/>
        </p:nvSpPr>
        <p:spPr>
          <a:xfrm>
            <a:off x="654908" y="2867186"/>
            <a:ext cx="3368184" cy="3990813"/>
          </a:xfrm>
          <a:prstGeom prst="rect">
            <a:avLst/>
          </a:prstGeom>
          <a:solidFill>
            <a:srgbClr val="000000">
              <a:alpha val="731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How do we know if an evaluation is taking contexts seriously?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B5594-B130-0FEB-56B9-EAB85F266B26}"/>
              </a:ext>
            </a:extLst>
          </p:cNvPr>
          <p:cNvSpPr/>
          <p:nvPr/>
        </p:nvSpPr>
        <p:spPr>
          <a:xfrm>
            <a:off x="4427838" y="2867186"/>
            <a:ext cx="3368184" cy="3990813"/>
          </a:xfrm>
          <a:prstGeom prst="rect">
            <a:avLst/>
          </a:prstGeom>
          <a:solidFill>
            <a:srgbClr val="000000">
              <a:alpha val="731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800" dirty="0">
                <a:latin typeface="+mj-lt"/>
              </a:rPr>
              <a:t>Making understanding of context a critical aspect of defining rigor:</a:t>
            </a:r>
          </a:p>
          <a:p>
            <a:pPr algn="ctr"/>
            <a:r>
              <a:rPr lang="en-US" sz="2800" dirty="0">
                <a:latin typeface="+mj-lt"/>
              </a:rPr>
              <a:t>Multiple dimensions of contexts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D9605-9F4B-95B9-F930-2377D35B6E99}"/>
              </a:ext>
            </a:extLst>
          </p:cNvPr>
          <p:cNvSpPr/>
          <p:nvPr/>
        </p:nvSpPr>
        <p:spPr>
          <a:xfrm>
            <a:off x="8200768" y="2867185"/>
            <a:ext cx="3368184" cy="3990813"/>
          </a:xfrm>
          <a:prstGeom prst="rect">
            <a:avLst/>
          </a:prstGeom>
          <a:solidFill>
            <a:srgbClr val="000000">
              <a:alpha val="731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Context matters is more than a slogan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B6E50-C8A4-D63C-281A-F28626656241}"/>
              </a:ext>
            </a:extLst>
          </p:cNvPr>
          <p:cNvSpPr/>
          <p:nvPr/>
        </p:nvSpPr>
        <p:spPr>
          <a:xfrm>
            <a:off x="-1" y="395554"/>
            <a:ext cx="11568953" cy="141268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marL="357188"/>
            <a:r>
              <a:rPr lang="en-US" sz="4000" dirty="0">
                <a:latin typeface="The Hand Black" panose="03070502030502020204" pitchFamily="66" charset="0"/>
              </a:rPr>
              <a:t>Question 4. </a:t>
            </a:r>
            <a:r>
              <a:rPr lang="en-US" sz="4000" dirty="0">
                <a:latin typeface="The Hand" panose="03070502030502020204" pitchFamily="66" charset="0"/>
              </a:rPr>
              <a:t>Taking context(s) seriously</a:t>
            </a:r>
            <a:endParaRPr lang="en-US" sz="4000" dirty="0">
              <a:solidFill>
                <a:srgbClr val="FF0000"/>
              </a:solidFill>
              <a:latin typeface="The Hand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1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black and white, building&#10;&#10;Description automatically generated">
            <a:extLst>
              <a:ext uri="{FF2B5EF4-FFF2-40B4-BE49-F238E27FC236}">
                <a16:creationId xmlns:a16="http://schemas.microsoft.com/office/drawing/2014/main" id="{D705EF5E-FBBA-291A-03CA-0B9F04B0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567F68-5AF0-6108-1E83-FAC5434A53D6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0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749BEC-AB7B-699E-B89F-08F1DF66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9137"/>
            <a:ext cx="8958019" cy="2062103"/>
          </a:xfrm>
          <a:solidFill>
            <a:srgbClr val="000000">
              <a:alpha val="50196"/>
            </a:srgbClr>
          </a:solidFill>
        </p:spPr>
        <p:txBody>
          <a:bodyPr lIns="432000" rIns="432000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Question 5. Power issues  in evidence generation: </a:t>
            </a:r>
            <a:r>
              <a:rPr lang="en-US" sz="4000" b="1" dirty="0">
                <a:solidFill>
                  <a:schemeClr val="bg1"/>
                </a:solidFill>
                <a:latin typeface="The Hand Light" panose="03070502030502020204" pitchFamily="66" charset="0"/>
              </a:rPr>
              <a:t>avoiding the colonists gaze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D27974-743C-450B-EDEA-590B0C2CEEBA}"/>
              </a:ext>
            </a:extLst>
          </p:cNvPr>
          <p:cNvGrpSpPr/>
          <p:nvPr/>
        </p:nvGrpSpPr>
        <p:grpSpPr>
          <a:xfrm>
            <a:off x="774912" y="2689870"/>
            <a:ext cx="11143285" cy="3759633"/>
            <a:chOff x="774912" y="2689870"/>
            <a:chExt cx="11143285" cy="37596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ECA4D3-87A8-FDBA-0247-56C84D8F36CB}"/>
                </a:ext>
              </a:extLst>
            </p:cNvPr>
            <p:cNvSpPr txBox="1"/>
            <p:nvPr/>
          </p:nvSpPr>
          <p:spPr>
            <a:xfrm>
              <a:off x="774914" y="2689870"/>
              <a:ext cx="11143283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How can evidence generation be respectful of issues of power, history, trauma?</a:t>
              </a:r>
              <a:r>
                <a:rPr lang="en-US" sz="4400" b="1" dirty="0">
                  <a:solidFill>
                    <a:srgbClr val="002060"/>
                  </a:solidFill>
                  <a:latin typeface="The Hand Black" panose="03070502030502020204" pitchFamily="66" charset="0"/>
                </a:rPr>
                <a:t> 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226D84-D143-F8AF-568D-FC940883B06E}"/>
                </a:ext>
              </a:extLst>
            </p:cNvPr>
            <p:cNvSpPr txBox="1"/>
            <p:nvPr/>
          </p:nvSpPr>
          <p:spPr>
            <a:xfrm>
              <a:off x="774912" y="3947408"/>
              <a:ext cx="10771325" cy="250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endParaRPr lang="en-US" sz="2800" dirty="0">
                <a:solidFill>
                  <a:schemeClr val="bg1"/>
                </a:solidFill>
              </a:endParaRPr>
            </a:p>
            <a:p>
              <a:pPr lvl="1"/>
              <a:r>
                <a:rPr lang="en-US" sz="2800" dirty="0">
                  <a:solidFill>
                    <a:schemeClr val="bg1"/>
                  </a:solidFill>
                </a:rPr>
                <a:t>Experiences of indigenous communities with research and evaluation</a:t>
              </a:r>
              <a:endParaRPr lang="en-US" sz="2200" i="1" dirty="0">
                <a:solidFill>
                  <a:schemeClr val="bg1"/>
                </a:solidFill>
              </a:endParaRPr>
            </a:p>
            <a:p>
              <a:pPr lvl="1" algn="just">
                <a:lnSpc>
                  <a:spcPct val="150000"/>
                </a:lnSpc>
                <a:spcBef>
                  <a:spcPts val="600"/>
                </a:spcBef>
              </a:pPr>
              <a:r>
                <a:rPr lang="en-US" sz="2200" i="1" dirty="0">
                  <a:solidFill>
                    <a:schemeClr val="bg1"/>
                  </a:solidFill>
                </a:rPr>
                <a:t>“The colonial gaze….turned people into observed objects, and authorized the official discourses of European viewers, whose representations determined and fixed the status and stature of colonized subjects.”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4ACA36-2E74-6A25-2CA3-E3FAACC98580}"/>
                </a:ext>
              </a:extLst>
            </p:cNvPr>
            <p:cNvCxnSpPr>
              <a:cxnSpLocks/>
            </p:cNvCxnSpPr>
            <p:nvPr/>
          </p:nvCxnSpPr>
          <p:spPr>
            <a:xfrm>
              <a:off x="1049724" y="4105615"/>
              <a:ext cx="0" cy="230365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686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7135A1-6D44-6115-527D-C76FED78CD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8741" y="-2673217"/>
            <a:ext cx="6862476" cy="121999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A0A2A3-672E-F349-EAE6-7031DB0CD468}"/>
              </a:ext>
            </a:extLst>
          </p:cNvPr>
          <p:cNvSpPr/>
          <p:nvPr/>
        </p:nvSpPr>
        <p:spPr>
          <a:xfrm>
            <a:off x="4718957" y="0"/>
            <a:ext cx="7473043" cy="6857993"/>
          </a:xfrm>
          <a:prstGeom prst="rect">
            <a:avLst/>
          </a:prstGeom>
          <a:solidFill>
            <a:srgbClr val="FFFFFF">
              <a:alpha val="849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47625" indent="17463">
              <a:spcAft>
                <a:spcPts val="600"/>
              </a:spcAft>
            </a:pPr>
            <a:r>
              <a:rPr lang="en-CA" sz="3200" b="1" dirty="0">
                <a:solidFill>
                  <a:schemeClr val="tx1"/>
                </a:solidFill>
                <a:latin typeface="The Hand Black" panose="03070502030502020204" pitchFamily="66" charset="0"/>
              </a:rPr>
              <a:t>From gold standards to ecologies of evidence </a:t>
            </a:r>
          </a:p>
          <a:p>
            <a:pPr marL="930275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tx1"/>
              </a:solidFill>
            </a:endParaRPr>
          </a:p>
          <a:p>
            <a:pPr marL="930275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What multiple sets of data/analysis do we need to lead to improve health, improve care, sustain systems and reduce inequities?  </a:t>
            </a:r>
            <a:r>
              <a:rPr lang="en-CA" sz="2800" b="1" dirty="0">
                <a:solidFill>
                  <a:srgbClr val="002060"/>
                </a:solidFill>
              </a:rPr>
              <a:t>Navigate decision making?</a:t>
            </a:r>
          </a:p>
          <a:p>
            <a:pPr marL="930275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tx1"/>
              </a:solidFill>
            </a:endParaRPr>
          </a:p>
          <a:p>
            <a:pPr marL="930275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</a:rPr>
              <a:t>How do we build a better </a:t>
            </a:r>
            <a:r>
              <a:rPr lang="en-CA" sz="2800" b="1" dirty="0">
                <a:solidFill>
                  <a:schemeClr val="accent6">
                    <a:lumMod val="75000"/>
                  </a:schemeClr>
                </a:solidFill>
              </a:rPr>
              <a:t>‘house of care’?</a:t>
            </a:r>
          </a:p>
          <a:p>
            <a:pPr marL="930275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721AC-2F6E-82A5-A924-C59F465D4ED7}"/>
              </a:ext>
            </a:extLst>
          </p:cNvPr>
          <p:cNvSpPr/>
          <p:nvPr/>
        </p:nvSpPr>
        <p:spPr>
          <a:xfrm>
            <a:off x="-3848" y="4106175"/>
            <a:ext cx="4722805" cy="275182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e Hand Extrablack" panose="03070502030502020204" pitchFamily="66" charset="0"/>
              </a:rPr>
              <a:t>Question 6. Towards an Ecology of Evidence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venir Black" panose="02000503020000020003" pitchFamily="2" charset="0"/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4AD9CD5-5EAD-2954-3C9B-704CA86CE2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8245" y="-3"/>
            <a:ext cx="5143500" cy="685800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7AA97-B9A5-834B-79C8-5F27C213A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879" y="0"/>
            <a:ext cx="5143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530E38-FC4F-B492-CEEF-489BBFE00881}"/>
              </a:ext>
            </a:extLst>
          </p:cNvPr>
          <p:cNvSpPr/>
          <p:nvPr/>
        </p:nvSpPr>
        <p:spPr>
          <a:xfrm>
            <a:off x="0" y="0"/>
            <a:ext cx="7646276" cy="6858000"/>
          </a:xfrm>
          <a:prstGeom prst="rect">
            <a:avLst/>
          </a:prstGeom>
          <a:solidFill>
            <a:srgbClr val="FFD7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1B9C1-271C-D34A-B7E8-7179D4F60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567" y="2220689"/>
            <a:ext cx="7212692" cy="4579647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002060"/>
                </a:solidFill>
              </a:rPr>
              <a:t>How do we build shared accountabilities to incentivize collaborations for problems like homelessness and maternal health?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How do we build an understanding of interactions between multiple interventions?  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Is coherence a good enough concept?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3E051-FEAD-7845-9100-D2A36BE1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87" y="686790"/>
            <a:ext cx="12017829" cy="1104241"/>
          </a:xfrm>
          <a:solidFill>
            <a:schemeClr val="bg1">
              <a:alpha val="55000"/>
            </a:schemeClr>
          </a:solidFill>
        </p:spPr>
        <p:txBody>
          <a:bodyPr wrap="square" lIns="360000" tIns="360000" bIns="324000">
            <a:noAutofit/>
          </a:bodyPr>
          <a:lstStyle/>
          <a:p>
            <a:r>
              <a:rPr lang="en-US" sz="4000" b="1" dirty="0">
                <a:latin typeface="The Hand Black" panose="03070502030502020204" pitchFamily="66" charset="0"/>
              </a:rPr>
              <a:t>Question 7. Systems, Contributions and Shared Accountabilities</a:t>
            </a:r>
            <a:endParaRPr lang="en-US" sz="5900" dirty="0">
              <a:solidFill>
                <a:srgbClr val="FF0000"/>
              </a:solidFill>
              <a:latin typeface="The Hand" panose="03070502030502020204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7E818D-F360-3D8F-926C-925353853541}"/>
              </a:ext>
            </a:extLst>
          </p:cNvPr>
          <p:cNvCxnSpPr>
            <a:cxnSpLocks/>
          </p:cNvCxnSpPr>
          <p:nvPr/>
        </p:nvCxnSpPr>
        <p:spPr>
          <a:xfrm>
            <a:off x="487413" y="2465614"/>
            <a:ext cx="0" cy="330738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211FC510-52F4-D972-A166-D1F30131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254" y="0"/>
            <a:ext cx="5143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530E38-FC4F-B492-CEEF-489BBFE00881}"/>
              </a:ext>
            </a:extLst>
          </p:cNvPr>
          <p:cNvSpPr/>
          <p:nvPr/>
        </p:nvSpPr>
        <p:spPr>
          <a:xfrm>
            <a:off x="0" y="0"/>
            <a:ext cx="7646276" cy="6858000"/>
          </a:xfrm>
          <a:prstGeom prst="rect">
            <a:avLst/>
          </a:prstGeom>
          <a:solidFill>
            <a:srgbClr val="9BD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1B9C1-271C-D34A-B7E8-7179D4F60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0567" y="2220689"/>
            <a:ext cx="7212692" cy="45796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CA" b="1" i="1" dirty="0"/>
              <a:t>How do we move beyond project-level learning to learning across organizations and across (and within) countries? </a:t>
            </a:r>
          </a:p>
          <a:p>
            <a:pPr marL="457200" lvl="1" indent="0">
              <a:buNone/>
            </a:pPr>
            <a:endParaRPr lang="en-CA" b="1" i="1" dirty="0"/>
          </a:p>
          <a:p>
            <a:pPr marL="457200" lvl="1" indent="0">
              <a:buNone/>
            </a:pPr>
            <a:r>
              <a:rPr lang="en-CA" b="1" i="1" dirty="0">
                <a:solidFill>
                  <a:srgbClr val="002060"/>
                </a:solidFill>
              </a:rPr>
              <a:t>How do we design learning systems that have memory?  How do we promote attention to learning beyond the project-funding period?</a:t>
            </a:r>
          </a:p>
          <a:p>
            <a:pPr lvl="1"/>
            <a:endParaRPr lang="en-CA" i="1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CA" i="1" dirty="0"/>
          </a:p>
          <a:p>
            <a:pPr marL="457200" lvl="1" indent="0">
              <a:buNone/>
            </a:pPr>
            <a:r>
              <a:rPr lang="en-CA" i="1" dirty="0"/>
              <a:t>	“</a:t>
            </a:r>
            <a:r>
              <a:rPr lang="en-CA" b="1" i="1" dirty="0"/>
              <a:t>There is no new learning without some form of 	memory and some form of attention</a:t>
            </a:r>
            <a:r>
              <a:rPr lang="en-CA" i="1" dirty="0"/>
              <a:t>.”</a:t>
            </a:r>
          </a:p>
          <a:p>
            <a:pPr marL="457200" lvl="1" indent="0" algn="r">
              <a:buNone/>
            </a:pPr>
            <a:r>
              <a:rPr lang="en-CA" sz="1800" b="1" dirty="0"/>
              <a:t>- Tracy </a:t>
            </a:r>
            <a:r>
              <a:rPr lang="en-CA" sz="1800" b="1" dirty="0" err="1"/>
              <a:t>Tokuhama</a:t>
            </a:r>
            <a:r>
              <a:rPr lang="en-CA" sz="1800" b="1" dirty="0"/>
              <a:t>-Espinosa (2018)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3E051-FEAD-7845-9100-D2A36BE1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84242"/>
            <a:ext cx="6650182" cy="1379247"/>
          </a:xfrm>
          <a:solidFill>
            <a:schemeClr val="bg1">
              <a:alpha val="55000"/>
            </a:schemeClr>
          </a:solidFill>
        </p:spPr>
        <p:txBody>
          <a:bodyPr wrap="square" lIns="360000" tIns="360000" bIns="324000">
            <a:noAutofit/>
          </a:bodyPr>
          <a:lstStyle/>
          <a:p>
            <a:r>
              <a:rPr lang="en-US" sz="4000" b="1" dirty="0">
                <a:latin typeface="The Hand Black" panose="03070502030502020204" pitchFamily="66" charset="0"/>
              </a:rPr>
              <a:t>Question 8. Learning as memory and attention</a:t>
            </a:r>
            <a:endParaRPr lang="en-US" sz="4000" dirty="0">
              <a:solidFill>
                <a:srgbClr val="FF0000"/>
              </a:solidFill>
              <a:latin typeface="The Hand" panose="03070502030502020204" pitchFamily="66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214E5E-E295-7EB2-19A6-F4FE24AA37BE}"/>
              </a:ext>
            </a:extLst>
          </p:cNvPr>
          <p:cNvCxnSpPr>
            <a:cxnSpLocks/>
          </p:cNvCxnSpPr>
          <p:nvPr/>
        </p:nvCxnSpPr>
        <p:spPr>
          <a:xfrm>
            <a:off x="487415" y="2351315"/>
            <a:ext cx="0" cy="341267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6FB51D96-35F7-6CDF-2874-16D740B74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A0A2A3-672E-F349-EAE6-7031DB0CD468}"/>
              </a:ext>
            </a:extLst>
          </p:cNvPr>
          <p:cNvSpPr/>
          <p:nvPr/>
        </p:nvSpPr>
        <p:spPr>
          <a:xfrm>
            <a:off x="4718957" y="0"/>
            <a:ext cx="7473043" cy="6857993"/>
          </a:xfrm>
          <a:prstGeom prst="rect">
            <a:avLst/>
          </a:prstGeom>
          <a:solidFill>
            <a:srgbClr val="FFFFFF">
              <a:alpha val="8491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marL="504825" indent="-457200">
              <a:spcAft>
                <a:spcPts val="600"/>
              </a:spcAft>
              <a:buFont typeface="System Font Regular"/>
              <a:buChar char="-"/>
            </a:pPr>
            <a:r>
              <a:rPr lang="en-CA" sz="3200" b="1" i="1" dirty="0">
                <a:solidFill>
                  <a:srgbClr val="002060"/>
                </a:solidFill>
              </a:rPr>
              <a:t>How can learnings from ‘pattern recognition techniques (machine learning, AI, </a:t>
            </a:r>
            <a:r>
              <a:rPr lang="en-CA" sz="3200" b="1" i="1" dirty="0" err="1">
                <a:solidFill>
                  <a:srgbClr val="002060"/>
                </a:solidFill>
              </a:rPr>
              <a:t>etc</a:t>
            </a:r>
            <a:r>
              <a:rPr lang="en-CA" sz="3200" b="1" i="1" dirty="0">
                <a:solidFill>
                  <a:srgbClr val="002060"/>
                </a:solidFill>
              </a:rPr>
              <a:t>) be combined with community dialogue to promote understanding of contexts?  </a:t>
            </a:r>
          </a:p>
          <a:p>
            <a:pPr marL="504825" indent="-457200">
              <a:spcAft>
                <a:spcPts val="600"/>
              </a:spcAft>
              <a:buFont typeface="System Font Regular"/>
              <a:buChar char="-"/>
            </a:pPr>
            <a:endParaRPr lang="en-CA" sz="3000" dirty="0">
              <a:solidFill>
                <a:schemeClr val="tx1"/>
              </a:solidFill>
            </a:endParaRPr>
          </a:p>
          <a:p>
            <a:pPr marL="504825" indent="-457200">
              <a:spcAft>
                <a:spcPts val="600"/>
              </a:spcAft>
              <a:buFont typeface="System Font Regular"/>
              <a:buChar char="-"/>
            </a:pPr>
            <a:endParaRPr lang="en-CA" sz="3000" dirty="0">
              <a:solidFill>
                <a:schemeClr val="tx1"/>
              </a:solidFill>
            </a:endParaRPr>
          </a:p>
          <a:p>
            <a:pPr marL="504825" indent="-457200">
              <a:spcAft>
                <a:spcPts val="600"/>
              </a:spcAft>
              <a:buFont typeface="System Font Regular"/>
              <a:buChar char="-"/>
            </a:pPr>
            <a:r>
              <a:rPr lang="en-CA" sz="3000" b="1" dirty="0">
                <a:solidFill>
                  <a:schemeClr val="tx1"/>
                </a:solidFill>
              </a:rPr>
              <a:t>Meaning making = Pattern recognition + respectful community dialogue </a:t>
            </a:r>
          </a:p>
          <a:p>
            <a:pPr marL="47625" indent="17463">
              <a:spcAft>
                <a:spcPts val="600"/>
              </a:spcAft>
            </a:pPr>
            <a:endParaRPr lang="en-CA" sz="3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721AC-2F6E-82A5-A924-C59F465D4ED7}"/>
              </a:ext>
            </a:extLst>
          </p:cNvPr>
          <p:cNvSpPr/>
          <p:nvPr/>
        </p:nvSpPr>
        <p:spPr>
          <a:xfrm>
            <a:off x="-3848" y="3775975"/>
            <a:ext cx="4722805" cy="275182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he Hand" panose="03070502030502020204" pitchFamily="66" charset="0"/>
              </a:rPr>
              <a:t>Question 9. </a:t>
            </a:r>
            <a:r>
              <a:rPr lang="en-US" sz="4000" b="1" dirty="0">
                <a:solidFill>
                  <a:schemeClr val="bg1"/>
                </a:solidFill>
                <a:latin typeface="The Hand Extrablack" panose="03070502030502020204" pitchFamily="66" charset="0"/>
              </a:rPr>
              <a:t>Forward to the future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he Hand Extrablack" panose="03070502030502020204" pitchFamily="66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 panose="03070502030502020204" pitchFamily="66" charset="0"/>
              </a:rPr>
              <a:t>Pattern Matching and Community/system-level Dialogues</a:t>
            </a:r>
          </a:p>
        </p:txBody>
      </p:sp>
    </p:spTree>
    <p:extLst>
      <p:ext uri="{BB962C8B-B14F-4D97-AF65-F5344CB8AC3E}">
        <p14:creationId xmlns:p14="http://schemas.microsoft.com/office/powerpoint/2010/main" val="558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3BA281-8362-156A-83B9-D7E66EF622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9D182C-9A0C-A0E2-3D29-26970DAF4559}"/>
              </a:ext>
            </a:extLst>
          </p:cNvPr>
          <p:cNvGrpSpPr/>
          <p:nvPr/>
        </p:nvGrpSpPr>
        <p:grpSpPr>
          <a:xfrm>
            <a:off x="-3447781" y="-3672306"/>
            <a:ext cx="19707791" cy="15395539"/>
            <a:chOff x="-3777981" y="-4307306"/>
            <a:chExt cx="19707791" cy="153955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7FC046-FB31-B7D6-712D-31B11D841B05}"/>
                </a:ext>
              </a:extLst>
            </p:cNvPr>
            <p:cNvGrpSpPr/>
            <p:nvPr/>
          </p:nvGrpSpPr>
          <p:grpSpPr>
            <a:xfrm>
              <a:off x="-3777981" y="-4307306"/>
              <a:ext cx="19707791" cy="15395539"/>
              <a:chOff x="2697480" y="2606705"/>
              <a:chExt cx="4785360" cy="3738278"/>
            </a:xfrm>
          </p:grpSpPr>
          <p:sp>
            <p:nvSpPr>
              <p:cNvPr id="3" name="Trapezoid 83">
                <a:extLst>
                  <a:ext uri="{FF2B5EF4-FFF2-40B4-BE49-F238E27FC236}">
                    <a16:creationId xmlns:a16="http://schemas.microsoft.com/office/drawing/2014/main" id="{45A51921-2413-F075-06BC-B2E4C975810D}"/>
                  </a:ext>
                </a:extLst>
              </p:cNvPr>
              <p:cNvSpPr/>
              <p:nvPr/>
            </p:nvSpPr>
            <p:spPr>
              <a:xfrm>
                <a:off x="2697480" y="2606705"/>
                <a:ext cx="4785360" cy="819091"/>
              </a:xfrm>
              <a:prstGeom prst="trapezoid">
                <a:avLst>
                  <a:gd name="adj" fmla="val 88189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                                  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0" dirty="0">
                  <a:solidFill>
                    <a:prstClr val="white"/>
                  </a:solidFill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1200" kern="0" dirty="0">
                  <a:solidFill>
                    <a:prstClr val="white"/>
                  </a:solidFill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                                                                  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4000" kern="0" dirty="0"/>
                  <a:t>                                                                                                                                                                                                 Community/System Dialogues                                                                                                    </a:t>
                </a: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5" name="AutoShape 2">
                <a:extLst>
                  <a:ext uri="{FF2B5EF4-FFF2-40B4-BE49-F238E27FC236}">
                    <a16:creationId xmlns:a16="http://schemas.microsoft.com/office/drawing/2014/main" id="{18FC5A8E-F990-A028-7F51-AF66437E6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480" y="3492352"/>
                <a:ext cx="1323283" cy="212016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700">
                <a:noFill/>
                <a:miter lim="0"/>
                <a:headEnd/>
                <a:tailEnd/>
              </a:ln>
              <a:effectLst/>
            </p:spPr>
            <p:txBody>
              <a:bodyPr vert="horz" lIns="35717" tIns="35717" rIns="35717" bIns="35717" anchor="ctr"/>
              <a:lstStyle/>
              <a:p>
                <a:pPr algn="ctr" defTabSz="642938" hangingPunct="0"/>
                <a:r>
                  <a:rPr lang="en-US" sz="4000" dirty="0"/>
                  <a:t>Ecology of evidence</a:t>
                </a:r>
                <a:endParaRPr lang="en-GB" sz="4000" b="1" dirty="0">
                  <a:solidFill>
                    <a:prstClr val="white"/>
                  </a:solidFill>
                  <a:latin typeface="Helvetica Light" charset="0"/>
                </a:endParaRPr>
              </a:p>
            </p:txBody>
          </p:sp>
          <p:sp>
            <p:nvSpPr>
              <p:cNvPr id="7" name="AutoShape 4">
                <a:extLst>
                  <a:ext uri="{FF2B5EF4-FFF2-40B4-BE49-F238E27FC236}">
                    <a16:creationId xmlns:a16="http://schemas.microsoft.com/office/drawing/2014/main" id="{7058EE6E-A102-E2D6-32DB-F3132EAB3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7480" y="5649044"/>
                <a:ext cx="4785360" cy="695939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algn="ctr" defTabSz="642938" hangingPunct="0"/>
                <a:r>
                  <a:rPr kumimoji="0" lang="en-GB" sz="400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Helvetica Light" charset="0"/>
                  </a:rPr>
                  <a:t>Context/History/ </a:t>
                </a:r>
                <a:r>
                  <a:rPr kumimoji="0" lang="en-GB" sz="4000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Helvetica Light" charset="0"/>
                  </a:rPr>
                  <a:t>Intersectionalities</a:t>
                </a:r>
                <a:endParaRPr kumimoji="0" lang="en-GB" sz="400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sym typeface="Helvetica Light" charset="0"/>
                </a:endParaRPr>
              </a:p>
            </p:txBody>
          </p:sp>
          <p:sp>
            <p:nvSpPr>
              <p:cNvPr id="8" name="AutoShape 2">
                <a:extLst>
                  <a:ext uri="{FF2B5EF4-FFF2-40B4-BE49-F238E27FC236}">
                    <a16:creationId xmlns:a16="http://schemas.microsoft.com/office/drawing/2014/main" id="{5E103B49-52EA-95A0-F1D6-27FB1A4B9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736" y="3496801"/>
                <a:ext cx="1332104" cy="212016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768"/>
              </a:solidFill>
              <a:ln w="12700">
                <a:noFill/>
                <a:miter lim="0"/>
                <a:headEnd/>
                <a:tailEnd/>
              </a:ln>
              <a:effectLst/>
            </p:spPr>
            <p:txBody>
              <a:bodyPr vert="horz" lIns="35717" tIns="35717" rIns="35717" bIns="35717" anchor="ctr"/>
              <a:lstStyle/>
              <a:p>
                <a:pPr algn="ctr" defTabSz="642938" hangingPunct="0"/>
                <a:r>
                  <a:rPr lang="en-US" sz="4000" dirty="0"/>
                  <a:t>Innovations in evaluation/</a:t>
                </a:r>
              </a:p>
              <a:p>
                <a:pPr algn="ctr" defTabSz="642938" hangingPunct="0"/>
                <a:r>
                  <a:rPr lang="en-US" sz="4000" dirty="0"/>
                  <a:t>learning</a:t>
                </a:r>
                <a:endParaRPr lang="en-GB" sz="4000" b="1" dirty="0">
                  <a:solidFill>
                    <a:prstClr val="white"/>
                  </a:solidFill>
                  <a:latin typeface="Helvetica Light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67703-86B8-8E6B-6671-07719030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neDrawing trans="54000" pencilSize="51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8372" y="0"/>
              <a:ext cx="10354236" cy="68580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3FBAD1-7589-BF86-1111-7BFEF8020FE9}"/>
              </a:ext>
            </a:extLst>
          </p:cNvPr>
          <p:cNvSpPr txBox="1"/>
          <p:nvPr/>
        </p:nvSpPr>
        <p:spPr>
          <a:xfrm>
            <a:off x="212651" y="47338"/>
            <a:ext cx="717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he Hand Black" panose="03070502030502020204" pitchFamily="66" charset="0"/>
              </a:rPr>
              <a:t>BUILDING A HOUSE OF CARE</a:t>
            </a:r>
          </a:p>
        </p:txBody>
      </p:sp>
    </p:spTree>
    <p:extLst>
      <p:ext uri="{BB962C8B-B14F-4D97-AF65-F5344CB8AC3E}">
        <p14:creationId xmlns:p14="http://schemas.microsoft.com/office/powerpoint/2010/main" val="35304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3E3D92-E1CF-CFC3-3E8B-FAF246A0EC0B}"/>
              </a:ext>
            </a:extLst>
          </p:cNvPr>
          <p:cNvSpPr/>
          <p:nvPr/>
        </p:nvSpPr>
        <p:spPr>
          <a:xfrm>
            <a:off x="4570884" y="0"/>
            <a:ext cx="762111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981AB-9FD5-5828-4CAE-5FC301F00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1055" y="630941"/>
            <a:ext cx="6440773" cy="4459971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800" b="1" dirty="0">
                <a:solidFill>
                  <a:srgbClr val="00B050"/>
                </a:solidFill>
                <a:latin typeface="The Hand" panose="03070502030502020204" pitchFamily="66" charset="0"/>
              </a:rPr>
              <a:t>"If your dreams do not scare you, they’re not big enough...The size of your dreams must always exceed your current capacity to achieve them."</a:t>
            </a:r>
            <a:endParaRPr lang="en-US" sz="4800" b="1" dirty="0">
              <a:solidFill>
                <a:srgbClr val="FF0000"/>
              </a:solidFill>
              <a:latin typeface="The Hand" panose="03070502030502020204" pitchFamily="66" charset="0"/>
            </a:endParaRPr>
          </a:p>
        </p:txBody>
      </p:sp>
      <p:pic>
        <p:nvPicPr>
          <p:cNvPr id="5" name="Picture 4" descr="A picture containing person, person, wearing, hat&#10;&#10;Description automatically generated">
            <a:extLst>
              <a:ext uri="{FF2B5EF4-FFF2-40B4-BE49-F238E27FC236}">
                <a16:creationId xmlns:a16="http://schemas.microsoft.com/office/drawing/2014/main" id="{8A1DA0C0-5A12-DDF3-640C-A6AE09FC8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088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47B339-FF5A-4DAD-D463-6D267649E646}"/>
              </a:ext>
            </a:extLst>
          </p:cNvPr>
          <p:cNvSpPr txBox="1"/>
          <p:nvPr/>
        </p:nvSpPr>
        <p:spPr>
          <a:xfrm>
            <a:off x="4570884" y="5955878"/>
            <a:ext cx="7621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Ellen Johnson Sirleaf, Nobel Peace Prize Winner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DC1504-06B1-1A95-CA49-80ABD26F7739}"/>
              </a:ext>
            </a:extLst>
          </p:cNvPr>
          <p:cNvCxnSpPr/>
          <p:nvPr/>
        </p:nvCxnSpPr>
        <p:spPr>
          <a:xfrm>
            <a:off x="4570884" y="5531370"/>
            <a:ext cx="76211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1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7C004-D9AC-D344-897D-F858250BA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2" r="-52749"/>
          <a:stretch/>
        </p:blipFill>
        <p:spPr>
          <a:xfrm>
            <a:off x="3535327" y="-116875"/>
            <a:ext cx="13196507" cy="6974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39BC9-6F62-383E-B8CC-D4C9E818332A}"/>
              </a:ext>
            </a:extLst>
          </p:cNvPr>
          <p:cNvSpPr txBox="1"/>
          <p:nvPr/>
        </p:nvSpPr>
        <p:spPr>
          <a:xfrm>
            <a:off x="41259" y="3429767"/>
            <a:ext cx="2790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venir Black" panose="02000503020000020003" pitchFamily="2" charset="0"/>
              </a:rPr>
              <a:t>SCOPE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F8AF42-CCA1-A5B8-C0FA-EB55E73C03D4}"/>
              </a:ext>
            </a:extLst>
          </p:cNvPr>
          <p:cNvSpPr/>
          <p:nvPr/>
        </p:nvSpPr>
        <p:spPr>
          <a:xfrm>
            <a:off x="7950656" y="2506901"/>
            <a:ext cx="2046784" cy="122569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Conference theme and Plenary challenges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AB74A9-2A80-77E6-3F61-47B338471495}"/>
              </a:ext>
            </a:extLst>
          </p:cNvPr>
          <p:cNvSpPr/>
          <p:nvPr/>
        </p:nvSpPr>
        <p:spPr>
          <a:xfrm>
            <a:off x="7531593" y="2797736"/>
            <a:ext cx="339663" cy="33966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6A7736-F9AA-585F-F010-EB75184C88A3}"/>
              </a:ext>
            </a:extLst>
          </p:cNvPr>
          <p:cNvSpPr/>
          <p:nvPr/>
        </p:nvSpPr>
        <p:spPr>
          <a:xfrm>
            <a:off x="3997079" y="2049711"/>
            <a:ext cx="2429477" cy="125317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potential of an ecology of  evidence: Dreaming big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839B5E-ED29-B415-2FA3-87D089B88726}"/>
              </a:ext>
            </a:extLst>
          </p:cNvPr>
          <p:cNvSpPr/>
          <p:nvPr/>
        </p:nvSpPr>
        <p:spPr>
          <a:xfrm>
            <a:off x="8175060" y="363071"/>
            <a:ext cx="339663" cy="33966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E4DC1D-9FFF-B4BB-EC40-2EA02D304801}"/>
              </a:ext>
            </a:extLst>
          </p:cNvPr>
          <p:cNvSpPr/>
          <p:nvPr/>
        </p:nvSpPr>
        <p:spPr>
          <a:xfrm>
            <a:off x="8555744" y="217270"/>
            <a:ext cx="1705856" cy="788570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Example: Homelessness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08FE84E-E493-5BCE-CA1D-15206463AF92}"/>
              </a:ext>
            </a:extLst>
          </p:cNvPr>
          <p:cNvSpPr/>
          <p:nvPr/>
        </p:nvSpPr>
        <p:spPr>
          <a:xfrm>
            <a:off x="5224920" y="5760407"/>
            <a:ext cx="339663" cy="33966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31F502F-08E6-A39B-6BAB-BBACD1FAA611}"/>
              </a:ext>
            </a:extLst>
          </p:cNvPr>
          <p:cNvSpPr/>
          <p:nvPr/>
        </p:nvSpPr>
        <p:spPr>
          <a:xfrm>
            <a:off x="5651994" y="5469468"/>
            <a:ext cx="2219262" cy="111163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 Ideas for steps forward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283C83-E5B1-9BCD-CDD9-E5B5AF7D8F02}"/>
              </a:ext>
            </a:extLst>
          </p:cNvPr>
          <p:cNvSpPr/>
          <p:nvPr/>
        </p:nvSpPr>
        <p:spPr>
          <a:xfrm>
            <a:off x="11483830" y="4308533"/>
            <a:ext cx="339663" cy="33966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C594729-F73E-E7F2-FFC0-B6ED185139AD}"/>
              </a:ext>
            </a:extLst>
          </p:cNvPr>
          <p:cNvSpPr/>
          <p:nvPr/>
        </p:nvSpPr>
        <p:spPr>
          <a:xfrm>
            <a:off x="8555744" y="3878393"/>
            <a:ext cx="2837903" cy="112900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dirty="0"/>
          </a:p>
          <a:p>
            <a:r>
              <a:rPr lang="en-US" dirty="0"/>
              <a:t> Thinking about inequities and </a:t>
            </a:r>
            <a:r>
              <a:rPr lang="en-US" dirty="0" err="1"/>
              <a:t>intersectionalities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70964A-F2E1-53A1-EA8C-E6F368B2D158}"/>
              </a:ext>
            </a:extLst>
          </p:cNvPr>
          <p:cNvCxnSpPr>
            <a:cxnSpLocks/>
          </p:cNvCxnSpPr>
          <p:nvPr/>
        </p:nvCxnSpPr>
        <p:spPr>
          <a:xfrm>
            <a:off x="3501461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6DB5A2D-F2DC-47D4-A2E4-3F07E22EC8BA}"/>
              </a:ext>
            </a:extLst>
          </p:cNvPr>
          <p:cNvSpPr/>
          <p:nvPr/>
        </p:nvSpPr>
        <p:spPr>
          <a:xfrm>
            <a:off x="3552260" y="2506134"/>
            <a:ext cx="339663" cy="339663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006F6-6434-2C4B-ADC2-867376EF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1C212-5133-5A42-BFB7-9A3466EFA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9DA44AE1-D587-234B-E3CB-3A4EF5957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58"/>
            <a:ext cx="12192000" cy="68650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B4C8F4-9EC6-9FB2-7BC4-B2B5D355A67E}"/>
              </a:ext>
            </a:extLst>
          </p:cNvPr>
          <p:cNvSpPr/>
          <p:nvPr/>
        </p:nvSpPr>
        <p:spPr>
          <a:xfrm>
            <a:off x="0" y="1647233"/>
            <a:ext cx="12192000" cy="3563534"/>
          </a:xfrm>
          <a:prstGeom prst="rect">
            <a:avLst/>
          </a:prstGeom>
          <a:solidFill>
            <a:srgbClr val="FFFFFF">
              <a:alpha val="617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The Hand Black" panose="03070502030502020204" pitchFamily="66" charset="0"/>
              </a:rPr>
              <a:t>THE CONFERENCE THEME: 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The Hand Black" panose="03070502030502020204" pitchFamily="66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</a:rPr>
              <a:t>The Future of M&amp;E: Culture</a:t>
            </a:r>
            <a:r>
              <a:rPr lang="en-US" sz="3600" b="1">
                <a:solidFill>
                  <a:schemeClr val="tx1"/>
                </a:solidFill>
                <a:latin typeface="+mj-lt"/>
              </a:rPr>
              <a:t>, Contexts,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and Collaboration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The Hand Black" panose="030705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9DA44AE1-D587-234B-E3CB-3A4EF5957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" y="0"/>
            <a:ext cx="12192000" cy="68650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B4C8F4-9EC6-9FB2-7BC4-B2B5D355A67E}"/>
              </a:ext>
            </a:extLst>
          </p:cNvPr>
          <p:cNvSpPr/>
          <p:nvPr/>
        </p:nvSpPr>
        <p:spPr>
          <a:xfrm>
            <a:off x="654908" y="2088293"/>
            <a:ext cx="3368184" cy="476970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GENERATION OF EVIDENCE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F61F2A-9F56-E006-6494-388EEDF1805B}"/>
              </a:ext>
            </a:extLst>
          </p:cNvPr>
          <p:cNvSpPr/>
          <p:nvPr/>
        </p:nvSpPr>
        <p:spPr>
          <a:xfrm>
            <a:off x="4427838" y="2088293"/>
            <a:ext cx="3368184" cy="476970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USEFUL AND ACCESSIBLE EVIDENCE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71D2B5-042A-AA71-4FB2-9D91C63E2498}"/>
              </a:ext>
            </a:extLst>
          </p:cNvPr>
          <p:cNvSpPr/>
          <p:nvPr/>
        </p:nvSpPr>
        <p:spPr>
          <a:xfrm>
            <a:off x="8200768" y="2088292"/>
            <a:ext cx="3368184" cy="476970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CULTURAL RESPONSIVENESS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BA499-67ED-4F95-8F76-CAE55A6E275E}"/>
              </a:ext>
            </a:extLst>
          </p:cNvPr>
          <p:cNvSpPr/>
          <p:nvPr/>
        </p:nvSpPr>
        <p:spPr>
          <a:xfrm>
            <a:off x="0" y="225076"/>
            <a:ext cx="5334000" cy="104767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n-US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The Specific Ask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2" grpId="1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black and white, building&#10;&#10;Description automatically generated">
            <a:extLst>
              <a:ext uri="{FF2B5EF4-FFF2-40B4-BE49-F238E27FC236}">
                <a16:creationId xmlns:a16="http://schemas.microsoft.com/office/drawing/2014/main" id="{D705EF5E-FBBA-291A-03CA-0B9F04B0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7567F68-5AF0-6108-1E83-FAC5434A53D6}"/>
              </a:ext>
            </a:extLst>
          </p:cNvPr>
          <p:cNvSpPr/>
          <p:nvPr/>
        </p:nvSpPr>
        <p:spPr>
          <a:xfrm>
            <a:off x="0" y="0"/>
            <a:ext cx="5779008" cy="6858000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749BEC-AB7B-699E-B89F-08F1DF66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48600" cy="1325563"/>
          </a:xfrm>
          <a:solidFill>
            <a:srgbClr val="000000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Getting real: </a:t>
            </a:r>
            <a:r>
              <a:rPr lang="en-US" sz="4000" dirty="0">
                <a:solidFill>
                  <a:schemeClr val="bg1"/>
                </a:solidFill>
                <a:latin typeface="The Hand Light" panose="03070502030502020204" pitchFamily="66" charset="0"/>
              </a:rPr>
              <a:t>Homelessness in Toronto</a:t>
            </a:r>
            <a:endParaRPr lang="en-US" sz="4000" dirty="0">
              <a:solidFill>
                <a:srgbClr val="FF0000"/>
              </a:solidFill>
              <a:latin typeface="The Hand Light" panose="030705020305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5B717E-AC01-E78E-2643-A2EC5CA95A13}"/>
              </a:ext>
            </a:extLst>
          </p:cNvPr>
          <p:cNvSpPr txBox="1"/>
          <p:nvPr/>
        </p:nvSpPr>
        <p:spPr>
          <a:xfrm>
            <a:off x="393700" y="1876164"/>
            <a:ext cx="4826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What kinds of evidence can help take </a:t>
            </a:r>
            <a:r>
              <a:rPr lang="en-US" sz="3200" b="1" dirty="0">
                <a:solidFill>
                  <a:srgbClr val="FF0000"/>
                </a:solidFill>
              </a:rPr>
              <a:t>system-level</a:t>
            </a:r>
            <a:r>
              <a:rPr lang="en-US" sz="3200" dirty="0">
                <a:solidFill>
                  <a:schemeClr val="bg1"/>
                </a:solidFill>
              </a:rPr>
              <a:t> action to reduce homelessness?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Lessons are very pertinent to global health and international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639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CA6F2099-7EC7-A677-E246-95C60DCB61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58"/>
            <a:ext cx="12192000" cy="686505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2D9FF4-F92E-E6C8-58C0-B04B2EB242E7}"/>
              </a:ext>
            </a:extLst>
          </p:cNvPr>
          <p:cNvSpPr/>
          <p:nvPr/>
        </p:nvSpPr>
        <p:spPr>
          <a:xfrm>
            <a:off x="1279585" y="1091967"/>
            <a:ext cx="3968151" cy="4347713"/>
          </a:xfrm>
          <a:prstGeom prst="round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bg1"/>
                </a:solidFill>
              </a:rPr>
              <a:t>PRESENT REALITY</a:t>
            </a:r>
          </a:p>
          <a:p>
            <a:pPr algn="ctr">
              <a:spcAft>
                <a:spcPts val="1200"/>
              </a:spcAft>
            </a:pPr>
            <a:endParaRPr lang="en-US" sz="20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Fragmented system 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Poor response to the </a:t>
            </a:r>
            <a:r>
              <a:rPr lang="en-US" sz="2000" b="1" dirty="0" err="1">
                <a:solidFill>
                  <a:schemeClr val="bg1"/>
                </a:solidFill>
              </a:rPr>
              <a:t>intersectionalities</a:t>
            </a:r>
            <a:r>
              <a:rPr lang="en-US" sz="2000" b="1" dirty="0">
                <a:solidFill>
                  <a:schemeClr val="bg1"/>
                </a:solidFill>
              </a:rPr>
              <a:t> that drive homelessness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Mired in bureaucracy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High barrier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2682ED9-0AE9-647C-BFC6-6FF840BA2E80}"/>
              </a:ext>
            </a:extLst>
          </p:cNvPr>
          <p:cNvSpPr/>
          <p:nvPr/>
        </p:nvSpPr>
        <p:spPr>
          <a:xfrm>
            <a:off x="7007524" y="1091967"/>
            <a:ext cx="4045789" cy="4347712"/>
          </a:xfrm>
          <a:prstGeom prst="round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</a:rPr>
              <a:t>WHERE WE ARE HEADED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/>
                </a:solidFill>
              </a:rPr>
              <a:t>Building a system of care </a:t>
            </a:r>
            <a:endParaRPr lang="en-US" sz="2000" b="1" dirty="0">
              <a:solidFill>
                <a:srgbClr val="00B050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00B050"/>
                </a:solidFill>
              </a:rPr>
              <a:t>System with Warmth and Care, love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00B050"/>
                </a:solidFill>
              </a:rPr>
              <a:t>What works for whom?</a:t>
            </a: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rgbClr val="00B050"/>
                </a:solidFill>
              </a:rPr>
              <a:t>The need for a ’low barrier’ philosophy </a:t>
            </a:r>
          </a:p>
        </p:txBody>
      </p:sp>
    </p:spTree>
    <p:extLst>
      <p:ext uri="{BB962C8B-B14F-4D97-AF65-F5344CB8AC3E}">
        <p14:creationId xmlns:p14="http://schemas.microsoft.com/office/powerpoint/2010/main" val="40669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7908A20-60ED-27D0-4444-E1853B77B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47000" pencilSize="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50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0C71D9-2DAF-5C4B-822A-4E3A23BD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05" y="247969"/>
            <a:ext cx="10960955" cy="128988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he Hand Black" panose="03070502030502020204" pitchFamily="66" charset="0"/>
              </a:rPr>
              <a:t>Towards evidence that can lead to a </a:t>
            </a:r>
            <a:r>
              <a:rPr lang="en-US" sz="4800" b="1" dirty="0">
                <a:solidFill>
                  <a:srgbClr val="FFC000"/>
                </a:solidFill>
                <a:latin typeface="The Hand Black" panose="03070502030502020204" pitchFamily="66" charset="0"/>
              </a:rPr>
              <a:t>system-level</a:t>
            </a:r>
            <a:r>
              <a:rPr lang="en-US" sz="4800" b="1" dirty="0">
                <a:solidFill>
                  <a:schemeClr val="bg1"/>
                </a:solidFill>
                <a:latin typeface="The Hand Black" panose="03070502030502020204" pitchFamily="66" charset="0"/>
              </a:rPr>
              <a:t>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4589C-2A7A-893F-4881-41398A004F68}"/>
              </a:ext>
            </a:extLst>
          </p:cNvPr>
          <p:cNvSpPr/>
          <p:nvPr/>
        </p:nvSpPr>
        <p:spPr>
          <a:xfrm>
            <a:off x="0" y="2542188"/>
            <a:ext cx="12191366" cy="3907928"/>
          </a:xfrm>
          <a:prstGeom prst="rect">
            <a:avLst/>
          </a:prstGeom>
          <a:solidFill>
            <a:schemeClr val="tx1">
              <a:lumMod val="95000"/>
              <a:lumOff val="5000"/>
              <a:alpha val="348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46800" rIns="1080000" rtlCol="0" anchor="ctr"/>
          <a:lstStyle/>
          <a:p>
            <a:r>
              <a:rPr lang="en-US" sz="4800" b="1" dirty="0">
                <a:latin typeface="The Hand Black" panose="03070502030502020204" pitchFamily="66" charset="0"/>
              </a:rPr>
              <a:t>Building a system-level </a:t>
            </a:r>
            <a:r>
              <a:rPr lang="en-US" sz="48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he Hand Black" panose="03070502030502020204" pitchFamily="66" charset="0"/>
              </a:rPr>
              <a:t>house of care</a:t>
            </a:r>
          </a:p>
          <a:p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2400" b="1" dirty="0"/>
              <a:t>How can the system:</a:t>
            </a:r>
          </a:p>
          <a:p>
            <a:pPr marL="342900" indent="-342900">
              <a:buFont typeface="System Font Regular"/>
              <a:buChar char="-"/>
            </a:pPr>
            <a:endParaRPr lang="en-US" sz="2400" dirty="0"/>
          </a:p>
          <a:p>
            <a:pPr marL="342900" indent="-342900">
              <a:buFont typeface="System Font Regular"/>
              <a:buChar char="-"/>
            </a:pPr>
            <a:r>
              <a:rPr lang="en-US" sz="2400" dirty="0"/>
              <a:t>Reduce </a:t>
            </a:r>
            <a:r>
              <a:rPr lang="en-US" sz="2400" b="1" dirty="0">
                <a:solidFill>
                  <a:srgbClr val="FFC000"/>
                </a:solidFill>
              </a:rPr>
              <a:t>trauma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C000"/>
                </a:solidFill>
              </a:rPr>
              <a:t>despair</a:t>
            </a:r>
          </a:p>
          <a:p>
            <a:pPr marL="342900" indent="-342900">
              <a:buFont typeface="System Font Regular"/>
              <a:buChar char="-"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342900" indent="-342900">
              <a:buFont typeface="System Font Regular"/>
              <a:buChar char="-"/>
            </a:pPr>
            <a:endParaRPr lang="en-US" sz="2400" b="1" i="1" dirty="0">
              <a:solidFill>
                <a:srgbClr val="FF0000"/>
              </a:solidFill>
            </a:endParaRPr>
          </a:p>
          <a:p>
            <a:pPr marL="342900" indent="-342900">
              <a:buFont typeface="System Font Regular"/>
              <a:buChar char="-"/>
            </a:pPr>
            <a:r>
              <a:rPr lang="en-US" sz="2400" b="1" i="1" dirty="0">
                <a:solidFill>
                  <a:srgbClr val="FFC000"/>
                </a:solidFill>
              </a:rPr>
              <a:t>Provide shelter, warmth and care in a cold world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72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CF750E-8794-4540-B87D-0287780EC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723"/>
            <a:ext cx="12192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B476528-5350-4B4A-AFE4-978C91AE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115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he Hand Extrablack" panose="03070502030502020204" pitchFamily="66" charset="0"/>
              </a:rPr>
              <a:t>Nine questions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A1AED5-DBB0-354A-AC1F-9DFA7A5D7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129" y="365125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0B2DFE-3F20-8DD5-4335-CC2892898F16}"/>
              </a:ext>
            </a:extLst>
          </p:cNvPr>
          <p:cNvSpPr/>
          <p:nvPr/>
        </p:nvSpPr>
        <p:spPr>
          <a:xfrm>
            <a:off x="0" y="2090684"/>
            <a:ext cx="12192000" cy="1325563"/>
          </a:xfrm>
          <a:prstGeom prst="rect">
            <a:avLst/>
          </a:prstGeom>
          <a:solidFill>
            <a:schemeClr val="tx1">
              <a:lumMod val="95000"/>
              <a:lumOff val="5000"/>
              <a:alpha val="508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46800" rIns="1080000" rtlCol="0" anchor="ctr"/>
          <a:lstStyle/>
          <a:p>
            <a:pPr marL="457200" indent="-457200">
              <a:buFont typeface="System Font Regular"/>
              <a:buChar char="-"/>
            </a:pPr>
            <a:r>
              <a:rPr lang="en-US" sz="3200" dirty="0"/>
              <a:t>Respecting traditional knowledge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08D528-4BEA-C3AC-7C0B-99E6458EE537}"/>
              </a:ext>
            </a:extLst>
          </p:cNvPr>
          <p:cNvSpPr/>
          <p:nvPr/>
        </p:nvSpPr>
        <p:spPr>
          <a:xfrm>
            <a:off x="0" y="3551895"/>
            <a:ext cx="12192000" cy="1325563"/>
          </a:xfrm>
          <a:prstGeom prst="rect">
            <a:avLst/>
          </a:prstGeom>
          <a:solidFill>
            <a:schemeClr val="tx1">
              <a:lumMod val="95000"/>
              <a:lumOff val="5000"/>
              <a:alpha val="508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46800" rIns="1080000" rtlCol="0" anchor="ctr"/>
          <a:lstStyle/>
          <a:p>
            <a:pPr marL="457200" indent="-457200">
              <a:buFont typeface="System Font Regular"/>
              <a:buChar char="-"/>
            </a:pPr>
            <a:r>
              <a:rPr lang="en-US" sz="3200" dirty="0"/>
              <a:t>Realities of the limits of our knowledge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78358-9FCD-E0E3-3920-A961C0845750}"/>
              </a:ext>
            </a:extLst>
          </p:cNvPr>
          <p:cNvSpPr/>
          <p:nvPr/>
        </p:nvSpPr>
        <p:spPr>
          <a:xfrm>
            <a:off x="0" y="5013106"/>
            <a:ext cx="12192000" cy="1325563"/>
          </a:xfrm>
          <a:prstGeom prst="rect">
            <a:avLst/>
          </a:prstGeom>
          <a:solidFill>
            <a:schemeClr val="tx1">
              <a:lumMod val="95000"/>
              <a:lumOff val="5000"/>
              <a:alpha val="508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46800" rIns="1080000" rtlCol="0" anchor="ctr"/>
          <a:lstStyle/>
          <a:p>
            <a:pPr marL="457200" indent="-457200">
              <a:buFont typeface="System Font Regular"/>
              <a:buChar char="-"/>
            </a:pPr>
            <a:r>
              <a:rPr lang="en-US" sz="3200" dirty="0"/>
              <a:t>Innovations in evaluation/</a:t>
            </a:r>
            <a:r>
              <a:rPr lang="en-US" sz="3200" b="1" u="sng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2090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625594-B29E-4183-CEC9-BF481605CA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1444.jpg">
            <a:extLst>
              <a:ext uri="{FF2B5EF4-FFF2-40B4-BE49-F238E27FC236}">
                <a16:creationId xmlns:a16="http://schemas.microsoft.com/office/drawing/2014/main" id="{B974BB94-D795-F74F-B02B-F80EE815A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0504"/>
            <a:ext cx="5913246" cy="5097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0DBFA-2CD5-D441-B511-B0C1FB37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73" y="164757"/>
            <a:ext cx="11894653" cy="1152600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Question 1</a:t>
            </a:r>
            <a:r>
              <a:rPr lang="en-CA" sz="5400" b="1" dirty="0">
                <a:solidFill>
                  <a:schemeClr val="bg1"/>
                </a:solidFill>
                <a:latin typeface="The Hand Black" panose="03070502030502020204" pitchFamily="66" charset="0"/>
              </a:rPr>
              <a:t>. </a:t>
            </a:r>
            <a:r>
              <a:rPr lang="en-CA" sz="4000" b="1" dirty="0">
                <a:solidFill>
                  <a:schemeClr val="bg1"/>
                </a:solidFill>
                <a:latin typeface="The Hand Black" panose="03070502030502020204" pitchFamily="66" charset="0"/>
              </a:rPr>
              <a:t>Forward to the past</a:t>
            </a:r>
            <a:r>
              <a:rPr lang="en-CA" sz="5400" b="1" dirty="0">
                <a:solidFill>
                  <a:schemeClr val="bg1"/>
                </a:solidFill>
                <a:latin typeface="The Hand Black" panose="03070502030502020204" pitchFamily="66" charset="0"/>
              </a:rPr>
              <a:t>: </a:t>
            </a:r>
            <a:r>
              <a:rPr lang="en-CA" sz="4000" b="1" dirty="0">
                <a:solidFill>
                  <a:schemeClr val="bg1"/>
                </a:solidFill>
                <a:latin typeface="The Hand" panose="03070502030502020204" pitchFamily="66" charset="0"/>
              </a:rPr>
              <a:t>Learning from indigenous knowledge</a:t>
            </a:r>
            <a:endParaRPr lang="en-US" sz="4000" b="1" dirty="0">
              <a:solidFill>
                <a:schemeClr val="bg1"/>
              </a:solidFill>
              <a:latin typeface="The Hand" panose="030705020305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3900C-0E12-7B4A-9FC7-A6A52FFE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756" y="1797804"/>
            <a:ext cx="5646548" cy="4895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b="1" dirty="0">
                <a:solidFill>
                  <a:schemeClr val="bg1"/>
                </a:solidFill>
              </a:rPr>
              <a:t>What can we learn from existing knowledge systems of valuing</a:t>
            </a:r>
            <a:r>
              <a:rPr lang="en-US" sz="3600" dirty="0">
                <a:solidFill>
                  <a:schemeClr val="bg1"/>
                </a:solidFill>
              </a:rPr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-"/>
            </a:pPr>
            <a:r>
              <a:rPr lang="en-US" sz="2800" dirty="0">
                <a:solidFill>
                  <a:schemeClr val="bg1"/>
                </a:solidFill>
              </a:rPr>
              <a:t>‘</a:t>
            </a:r>
            <a:r>
              <a:rPr lang="en-US" sz="2800" dirty="0" err="1">
                <a:solidFill>
                  <a:schemeClr val="bg1"/>
                </a:solidFill>
              </a:rPr>
              <a:t>aina</a:t>
            </a:r>
            <a:r>
              <a:rPr lang="en-US" sz="2800" dirty="0">
                <a:solidFill>
                  <a:schemeClr val="bg1"/>
                </a:solidFill>
              </a:rPr>
              <a:t> and a sense of place;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-"/>
            </a:pPr>
            <a:r>
              <a:rPr lang="en-US" sz="2800" dirty="0">
                <a:solidFill>
                  <a:schemeClr val="bg1"/>
                </a:solidFill>
              </a:rPr>
              <a:t>valuing relationships: understanding identity, cultural context and knowledge;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-"/>
            </a:pPr>
            <a:r>
              <a:rPr lang="en-US" sz="2800" dirty="0">
                <a:solidFill>
                  <a:schemeClr val="bg1"/>
                </a:solidFill>
              </a:rPr>
              <a:t>causation and complexity;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Char char="-"/>
            </a:pPr>
            <a:r>
              <a:rPr lang="en-US" sz="2800" dirty="0">
                <a:solidFill>
                  <a:schemeClr val="bg1"/>
                </a:solidFill>
              </a:rPr>
              <a:t>aesthetics and valuing</a:t>
            </a:r>
          </a:p>
        </p:txBody>
      </p:sp>
    </p:spTree>
    <p:extLst>
      <p:ext uri="{BB962C8B-B14F-4D97-AF65-F5344CB8AC3E}">
        <p14:creationId xmlns:p14="http://schemas.microsoft.com/office/powerpoint/2010/main" val="11581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EFCFE63173843831399796505070B" ma:contentTypeVersion="17" ma:contentTypeDescription="Create a new document." ma:contentTypeScope="" ma:versionID="7d9d78e23509ec99fa63f862a5c139cd">
  <xsd:schema xmlns:xsd="http://www.w3.org/2001/XMLSchema" xmlns:xs="http://www.w3.org/2001/XMLSchema" xmlns:p="http://schemas.microsoft.com/office/2006/metadata/properties" xmlns:ns2="cd6c2767-8973-466b-9016-64adc453953e" xmlns:ns3="0dd94aee-3ae3-4eb9-acb6-34b58fe62d1e" xmlns:ns4="3e02667f-0271-471b-bd6e-11a2e16def1d" targetNamespace="http://schemas.microsoft.com/office/2006/metadata/properties" ma:root="true" ma:fieldsID="ca88f3e115bebbb73dcbc22161c12585" ns2:_="" ns3:_="" ns4:_="">
    <xsd:import namespace="cd6c2767-8973-466b-9016-64adc453953e"/>
    <xsd:import namespace="0dd94aee-3ae3-4eb9-acb6-34b58fe62d1e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c2767-8973-466b-9016-64adc4539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" ma:index="24" nillable="true" ma:displayName="Time" ma:format="DateOnly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94aee-3ae3-4eb9-acb6-34b58fe62d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2cb6460-335c-4e73-aad2-80fbcb21a122}" ma:internalName="TaxCatchAll" ma:showField="CatchAllData" ma:web="0dd94aee-3ae3-4eb9-acb6-34b58fe62d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02667f-0271-471b-bd6e-11a2e16def1d" xsi:nil="true"/>
    <Time xmlns="cd6c2767-8973-466b-9016-64adc453953e" xsi:nil="true"/>
    <lcf76f155ced4ddcb4097134ff3c332f xmlns="cd6c2767-8973-466b-9016-64adc45395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9757D2-CCBA-40D2-ACF0-C7CE22F7789C}"/>
</file>

<file path=customXml/itemProps2.xml><?xml version="1.0" encoding="utf-8"?>
<ds:datastoreItem xmlns:ds="http://schemas.openxmlformats.org/officeDocument/2006/customXml" ds:itemID="{3D8EE683-088D-457B-9E49-31CC6255BEDD}"/>
</file>

<file path=customXml/itemProps3.xml><?xml version="1.0" encoding="utf-8"?>
<ds:datastoreItem xmlns:ds="http://schemas.openxmlformats.org/officeDocument/2006/customXml" ds:itemID="{98AB5285-BC93-43C9-8237-CEA5CB3C3541}"/>
</file>

<file path=docProps/app.xml><?xml version="1.0" encoding="utf-8"?>
<Properties xmlns="http://schemas.openxmlformats.org/officeDocument/2006/extended-properties" xmlns:vt="http://schemas.openxmlformats.org/officeDocument/2006/docPropsVTypes">
  <TotalTime>9587</TotalTime>
  <Words>901</Words>
  <Application>Microsoft Macintosh PowerPoint</Application>
  <PresentationFormat>Widescreen</PresentationFormat>
  <Paragraphs>159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Avenir</vt:lpstr>
      <vt:lpstr>Avenir Black</vt:lpstr>
      <vt:lpstr>Avenir Book</vt:lpstr>
      <vt:lpstr>Avenir Heavy</vt:lpstr>
      <vt:lpstr>Avenir Light</vt:lpstr>
      <vt:lpstr>Avenir Medium</vt:lpstr>
      <vt:lpstr>Calibri</vt:lpstr>
      <vt:lpstr>Calibri Light</vt:lpstr>
      <vt:lpstr>Helvetica Light</vt:lpstr>
      <vt:lpstr>System Font Regular</vt:lpstr>
      <vt:lpstr>The Hand</vt:lpstr>
      <vt:lpstr>The Hand Black</vt:lpstr>
      <vt:lpstr>The Hand Extrablack</vt:lpstr>
      <vt:lpstr>The Hand Light</vt:lpstr>
      <vt:lpstr>Office Theme</vt:lpstr>
      <vt:lpstr>PowerPoint Presentation</vt:lpstr>
      <vt:lpstr>PowerPoint Presentation</vt:lpstr>
      <vt:lpstr>PowerPoint Presentation</vt:lpstr>
      <vt:lpstr>PowerPoint Presentation</vt:lpstr>
      <vt:lpstr>Getting real: Homelessness in Toronto</vt:lpstr>
      <vt:lpstr>PowerPoint Presentation</vt:lpstr>
      <vt:lpstr>Towards evidence that can lead to a system-level response</vt:lpstr>
      <vt:lpstr>Nine questions</vt:lpstr>
      <vt:lpstr>Question 1. Forward to the past: Learning from indigenous knowledge</vt:lpstr>
      <vt:lpstr>PowerPoint Presentation</vt:lpstr>
      <vt:lpstr>PowerPoint Presentation</vt:lpstr>
      <vt:lpstr>PowerPoint Presentation</vt:lpstr>
      <vt:lpstr>Question 5. Power issues  in evidence generation: avoiding the colonists gaze</vt:lpstr>
      <vt:lpstr>PowerPoint Presentation</vt:lpstr>
      <vt:lpstr>Question 7. Systems, Contributions and Shared Accountabilities</vt:lpstr>
      <vt:lpstr>Question 8. Learning as memory and attention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Dreams  Pragmatic approach building capacities</dc:title>
  <dc:creator>Ian MacDougall</dc:creator>
  <cp:lastModifiedBy>Sanjeev Sridharan</cp:lastModifiedBy>
  <cp:revision>124</cp:revision>
  <dcterms:created xsi:type="dcterms:W3CDTF">2023-02-02T22:35:00Z</dcterms:created>
  <dcterms:modified xsi:type="dcterms:W3CDTF">2023-05-29T05:24:34Z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0x010100E8CEFCFE63173843831399796505070B</vt:lpwstr>
  </property>
</Properties>
</file>