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  <p:sldMasterId id="2147483650" r:id="rId5"/>
  </p:sldMasterIdLst>
  <p:notesMasterIdLst>
    <p:notesMasterId r:id="rId19"/>
  </p:notesMasterIdLst>
  <p:handoutMasterIdLst>
    <p:handoutMasterId r:id="rId20"/>
  </p:handoutMasterIdLst>
  <p:sldIdLst>
    <p:sldId id="354" r:id="rId6"/>
    <p:sldId id="1028" r:id="rId7"/>
    <p:sldId id="1029" r:id="rId8"/>
    <p:sldId id="1040" r:id="rId9"/>
    <p:sldId id="1030" r:id="rId10"/>
    <p:sldId id="993" r:id="rId11"/>
    <p:sldId id="1031" r:id="rId12"/>
    <p:sldId id="1033" r:id="rId13"/>
    <p:sldId id="1035" r:id="rId14"/>
    <p:sldId id="1034" r:id="rId15"/>
    <p:sldId id="1037" r:id="rId16"/>
    <p:sldId id="1038" r:id="rId17"/>
    <p:sldId id="1039" r:id="rId18"/>
  </p:sldIdLst>
  <p:sldSz cx="12192000" cy="6858000"/>
  <p:notesSz cx="7315200" cy="96012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0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orient="horz" pos="2904" userDrawn="1">
          <p15:clr>
            <a:srgbClr val="A4A3A4"/>
          </p15:clr>
        </p15:guide>
        <p15:guide id="4" orient="horz" pos="1512" userDrawn="1">
          <p15:clr>
            <a:srgbClr val="A4A3A4"/>
          </p15:clr>
        </p15:guide>
        <p15:guide id="5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8E74E0-C858-4CB6-CFF0-8656E704AE15}" name="Dulce Maria De Guadalupe Govea Aguilar" initials="DMDGGA" userId="S::dgovea@worldbank.org::e3852b2b-8281-4f0b-8a16-86b1a285880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urjargal Demberel" initials="UD" lastIdx="10" clrIdx="0">
    <p:extLst>
      <p:ext uri="{19B8F6BF-5375-455C-9EA6-DF929625EA0E}">
        <p15:presenceInfo xmlns:p15="http://schemas.microsoft.com/office/powerpoint/2012/main" userId="S::udemberel@ifc.org::65089263-a952-45b3-9e2c-4252b10213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629"/>
    <a:srgbClr val="003A5C"/>
    <a:srgbClr val="0099CC"/>
    <a:srgbClr val="C2B2A2"/>
    <a:srgbClr val="9B8A79"/>
    <a:srgbClr val="010A27"/>
    <a:srgbClr val="003C60"/>
    <a:srgbClr val="29ABE2"/>
    <a:srgbClr val="10577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48030-1295-442E-A7C7-63CE2120729B}" v="1" dt="2023-05-26T14:10:39.418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4" autoAdjust="0"/>
    <p:restoredTop sz="92651" autoAdjust="0"/>
  </p:normalViewPr>
  <p:slideViewPr>
    <p:cSldViewPr snapToGrid="0">
      <p:cViewPr varScale="1">
        <p:scale>
          <a:sx n="42" d="100"/>
          <a:sy n="42" d="100"/>
        </p:scale>
        <p:origin x="192" y="36"/>
      </p:cViewPr>
      <p:guideLst>
        <p:guide orient="horz" pos="600"/>
        <p:guide pos="408"/>
        <p:guide orient="horz" pos="2904"/>
        <p:guide orient="horz" pos="1512"/>
        <p:guide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8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D3B4FE-1B02-437F-9894-A0C0DF3303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DA5BE-E615-4EAB-9AB8-ADD55B3E74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87D63-970C-4AD5-B821-8B20E06F9223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DC4CE-B861-438A-A90D-6161ACD912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AC4F6-9943-404A-98B0-6AA133051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04E6D-251B-459C-95A4-EE47FC8D1A1A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5645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2FE6279-2912-4140-A1A3-18022EDB2F86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DB91E0A-0335-4366-96BC-7533FE364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7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E0A-0335-4366-96BC-7533FE364C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9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FC8AEB-C61C-464D-953D-610BF4AEDC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25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F52B62C-EF79-4F56-B278-7D01423CD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542" y="6166086"/>
            <a:ext cx="2628900" cy="52387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C6F009-DB79-4ECD-A392-6F15E25A60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0313" y="6107113"/>
            <a:ext cx="4476750" cy="58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add Presenter and Date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62070F-3CBB-4B75-B2EF-DAF898185E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486" y="1686716"/>
            <a:ext cx="5964532" cy="509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BDE90D0-6308-4B55-9CA8-B8A1658C8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821" y="2899899"/>
            <a:ext cx="1339887" cy="39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Venue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A287A97-3745-4DA4-94C6-98324CB50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821" y="2365532"/>
            <a:ext cx="4412733" cy="39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04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88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39E03C-AFEB-4A35-AD6B-5F477054D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59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69F6315-9F88-4DD7-8EF0-551A7DBC84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2612"/>
            <a:ext cx="3459982" cy="15009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Aft>
                <a:spcPts val="1000"/>
              </a:spcAft>
              <a:buNone/>
              <a:defRPr sz="28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4E2B30-8FBA-41D9-A8B4-94AEB8354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2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for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69F6315-9F88-4DD7-8EF0-551A7DBC84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632613"/>
            <a:ext cx="10979151" cy="101099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Aft>
                <a:spcPts val="1000"/>
              </a:spcAft>
              <a:buNone/>
              <a:defRPr sz="28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16FF4B-839C-44AC-9E49-46789D1D7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736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for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5AB434-D9C7-4C3A-A7B9-E16A0186E3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69F6315-9F88-4DD7-8EF0-551A7DBC84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2612"/>
            <a:ext cx="4242736" cy="15009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Aft>
                <a:spcPts val="1000"/>
              </a:spcAft>
              <a:buNone/>
              <a:defRPr sz="2800" b="1" spc="-150" baseline="0">
                <a:solidFill>
                  <a:schemeClr val="bg1"/>
                </a:solidFill>
                <a:latin typeface="Arial (Headings)"/>
                <a:cs typeface="Arial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11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56114-CD88-4965-8C9C-6AF48BA7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B1BD-8BE8-4DE6-B568-F2AA15993A31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11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3302388-30A4-4777-AFAF-7B590E9F6C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" y="1077390"/>
            <a:ext cx="12192003" cy="15651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B42D0-7794-4DA5-8D1C-B1F585749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601" y="1506305"/>
            <a:ext cx="256252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074C985-BF4C-48CD-9F8E-48E69CA350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67650" y="0"/>
            <a:ext cx="3711575" cy="264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EFC16AD8-B97A-475A-9D7C-F0B6392C2927}"/>
              </a:ext>
            </a:extLst>
          </p:cNvPr>
          <p:cNvSpPr txBox="1">
            <a:spLocks/>
          </p:cNvSpPr>
          <p:nvPr userDrawn="1"/>
        </p:nvSpPr>
        <p:spPr>
          <a:xfrm>
            <a:off x="10957817" y="6462084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900" b="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300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E660FE-4299-4D62-8D68-27F91FD12E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4602424"/>
            <a:ext cx="12192000" cy="2255575"/>
          </a:xfrm>
          <a:prstGeom prst="rect">
            <a:avLst/>
          </a:prstGeom>
          <a:solidFill>
            <a:srgbClr val="003A5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0" rIns="0" bIns="0" anchor="t" anchorCtr="0"/>
          <a:lstStyle>
            <a:lvl1pPr marL="1376363" indent="-230188" algn="l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 Narrow" panose="020B0606020202030204" pitchFamily="34" charset="0"/>
              <a:buChar char="│"/>
              <a:defRPr sz="3200" b="1" spc="-15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endParaRPr lang="en-US"/>
          </a:p>
          <a:p>
            <a:pPr lvl="0"/>
            <a:r>
              <a:rPr lang="en-US"/>
              <a:t>All 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85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2612"/>
            <a:ext cx="10972801" cy="9675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Aft>
                <a:spcPts val="1000"/>
              </a:spcAft>
              <a:buNone/>
              <a:defRPr sz="28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9601" y="1828800"/>
            <a:ext cx="10972800" cy="41417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55000"/>
              <a:buFont typeface="Wingdings" panose="05000000000000000000" pitchFamily="2" charset="2"/>
              <a:buChar char="l"/>
              <a:defRPr sz="2400" spc="-9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–"/>
              <a:defRPr sz="18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bg2"/>
              </a:buClr>
              <a:defRPr sz="16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3D7678-4674-428E-B051-30EAE06A6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7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2612"/>
            <a:ext cx="10972801" cy="9675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Aft>
                <a:spcPts val="1000"/>
              </a:spcAft>
              <a:buNone/>
              <a:defRPr sz="28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9602" y="1828800"/>
            <a:ext cx="5046132" cy="41417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55000"/>
              <a:buFont typeface="Wingdings" panose="05000000000000000000" pitchFamily="2" charset="2"/>
              <a:buChar char="l"/>
              <a:defRPr sz="2400" spc="-9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–"/>
              <a:defRPr sz="18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bg2"/>
              </a:buClr>
              <a:defRPr sz="16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C1C06-1430-4EAB-A97C-848EFFB8A7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9335" y="1828800"/>
            <a:ext cx="5063067" cy="4141788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76"/>
              </a:spcBef>
              <a:buClr>
                <a:srgbClr val="00B0F0"/>
              </a:buClr>
              <a:buSzPct val="55000"/>
              <a:buFont typeface="Wingdings" panose="05000000000000000000" pitchFamily="2" charset="2"/>
              <a:buChar char="l"/>
              <a:defRPr sz="2400" spc="-15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EB31FA-C3FC-4BC6-97A2-25F01D564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32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2612"/>
            <a:ext cx="3779520" cy="150098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Aft>
                <a:spcPts val="1000"/>
              </a:spcAft>
              <a:buNone/>
              <a:defRPr sz="28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89232" y="632613"/>
            <a:ext cx="6893169" cy="522557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55000"/>
              <a:buFont typeface="Wingdings" panose="05000000000000000000" pitchFamily="2" charset="2"/>
              <a:buChar char="l"/>
              <a:defRPr sz="2400" spc="-9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–"/>
              <a:defRPr sz="18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bg2"/>
              </a:buClr>
              <a:defRPr sz="16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756AE2E-F7BF-4D3B-8B66-7A593EB1D4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5938839"/>
            <a:ext cx="10979151" cy="280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latin typeface="Arial Narrow" panose="020B0606020202030204" pitchFamily="34" charset="0"/>
              </a:defRPr>
            </a:lvl1pPr>
            <a:lvl2pPr marL="457200" indent="0">
              <a:buNone/>
              <a:defRPr sz="1200" i="1">
                <a:latin typeface="Arial Narrow" panose="020B0606020202030204" pitchFamily="34" charset="0"/>
              </a:defRPr>
            </a:lvl2pPr>
            <a:lvl3pPr marL="914400" indent="0">
              <a:buNone/>
              <a:defRPr sz="1200" i="1">
                <a:latin typeface="Arial Narrow" panose="020B0606020202030204" pitchFamily="34" charset="0"/>
              </a:defRPr>
            </a:lvl3pPr>
            <a:lvl4pPr marL="1371600" indent="0">
              <a:buNone/>
              <a:defRPr sz="1200" i="1">
                <a:latin typeface="Arial Narrow" panose="020B0606020202030204" pitchFamily="34" charset="0"/>
              </a:defRPr>
            </a:lvl4pPr>
            <a:lvl5pPr marL="1828800" indent="0">
              <a:buNone/>
              <a:defRPr sz="1200" i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56C36-7F03-4DB2-B853-91E0D35C5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34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105437" y="1828800"/>
            <a:ext cx="6476964" cy="42814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55000"/>
              <a:buFont typeface="Wingdings" panose="05000000000000000000" pitchFamily="2" charset="2"/>
              <a:buChar char="l"/>
              <a:defRPr sz="2400" spc="-9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–"/>
              <a:defRPr sz="18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bg2"/>
              </a:buClr>
              <a:defRPr sz="16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E660FE-4299-4D62-8D68-27F91FD12E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852336" cy="6198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05435" y="330200"/>
            <a:ext cx="6476964" cy="135890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anchor="t" anchorCtr="0"/>
          <a:lstStyle>
            <a:lvl1pPr marL="63500" indent="0">
              <a:spcAft>
                <a:spcPts val="1000"/>
              </a:spcAft>
              <a:buNone/>
              <a:defRPr sz="28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9E3467-F699-4457-821C-BECCDF61B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2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Bulleted Text (Blu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43468" y="2501900"/>
            <a:ext cx="10938933" cy="36083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55000"/>
              <a:buFont typeface="Wingdings" panose="05000000000000000000" pitchFamily="2" charset="2"/>
              <a:buChar char="l"/>
              <a:defRPr sz="2000" spc="-9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–"/>
              <a:defRPr sz="18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bg2"/>
              </a:buClr>
              <a:defRPr sz="1600" spc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E660FE-4299-4D62-8D68-27F91FD12E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1409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3468" y="1562100"/>
            <a:ext cx="10938933" cy="69850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anchor="t" anchorCtr="0"/>
          <a:lstStyle>
            <a:lvl1pPr marL="63500" indent="0">
              <a:spcAft>
                <a:spcPts val="1000"/>
              </a:spcAft>
              <a:buNone/>
              <a:defRPr sz="2400" b="1" spc="-150" baseline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All 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BA01B84-4508-41A1-BE0F-CEED60B82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83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62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07C0F81-C040-465D-BA2F-0A63AB77E6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" y="1082374"/>
            <a:ext cx="7063742" cy="3518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86FDB5-D77C-4EB2-B814-1A9DCC1F40A0}"/>
              </a:ext>
            </a:extLst>
          </p:cNvPr>
          <p:cNvSpPr/>
          <p:nvPr userDrawn="1"/>
        </p:nvSpPr>
        <p:spPr>
          <a:xfrm>
            <a:off x="-2" y="5888358"/>
            <a:ext cx="12192000" cy="1032271"/>
          </a:xfrm>
          <a:prstGeom prst="rect">
            <a:avLst/>
          </a:prstGeom>
          <a:solidFill>
            <a:srgbClr val="000000">
              <a:alpha val="8470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FEA2D23-C614-4D90-B021-0B7D90078D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3542" y="6166086"/>
            <a:ext cx="2628900" cy="523875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65740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EEC837B-1A0E-4B38-A934-17EE231F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475E058-4C20-A242-8A48-FEF4035371A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518E40-9907-4627-B9F1-3796024819A0}"/>
              </a:ext>
            </a:extLst>
          </p:cNvPr>
          <p:cNvCxnSpPr>
            <a:cxnSpLocks/>
          </p:cNvCxnSpPr>
          <p:nvPr userDrawn="1"/>
        </p:nvCxnSpPr>
        <p:spPr>
          <a:xfrm>
            <a:off x="0" y="6208343"/>
            <a:ext cx="12192000" cy="0"/>
          </a:xfrm>
          <a:prstGeom prst="line">
            <a:avLst/>
          </a:prstGeom>
          <a:ln w="60325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A65F2F-A3C8-4FA6-ACD1-A617A290B8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20486"/>
          <a:stretch/>
        </p:blipFill>
        <p:spPr>
          <a:xfrm>
            <a:off x="344768" y="6402067"/>
            <a:ext cx="1601912" cy="316492"/>
          </a:xfrm>
          <a:prstGeom prst="rect">
            <a:avLst/>
          </a:prstGeom>
        </p:spPr>
      </p:pic>
    </p:spTree>
    <p:custDataLst>
      <p:tags r:id="rId15"/>
    </p:custDataLst>
    <p:extLst>
      <p:ext uri="{BB962C8B-B14F-4D97-AF65-F5344CB8AC3E}">
        <p14:creationId xmlns:p14="http://schemas.microsoft.com/office/powerpoint/2010/main" val="424285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2" r:id="rId2"/>
    <p:sldLayoutId id="2147483689" r:id="rId3"/>
    <p:sldLayoutId id="2147483690" r:id="rId4"/>
    <p:sldLayoutId id="2147483656" r:id="rId5"/>
    <p:sldLayoutId id="2147483688" r:id="rId6"/>
    <p:sldLayoutId id="2147483691" r:id="rId7"/>
    <p:sldLayoutId id="2147483682" r:id="rId8"/>
    <p:sldLayoutId id="2147483675" r:id="rId9"/>
    <p:sldLayoutId id="2147483695" r:id="rId10"/>
    <p:sldLayoutId id="2147483697" r:id="rId11"/>
    <p:sldLayoutId id="2147483696" r:id="rId12"/>
    <p:sldLayoutId id="2147483698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5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hyperlink" Target="mailto:eraimondo@worldbank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4" Type="http://schemas.openxmlformats.org/officeDocument/2006/relationships/image" Target="../media/image1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4AF468-F33E-40B4-9C3F-D48DEB9A7E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8064" b="8064"/>
          <a:stretch>
            <a:fillRect/>
          </a:stretch>
        </p:blipFill>
        <p:spPr/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4400617-42A4-481C-9307-58A1DAAE2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032270"/>
            <a:ext cx="7063742" cy="35184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154039-5B4F-4FCB-B961-6F429AE07B23}"/>
              </a:ext>
            </a:extLst>
          </p:cNvPr>
          <p:cNvSpPr/>
          <p:nvPr/>
        </p:nvSpPr>
        <p:spPr>
          <a:xfrm>
            <a:off x="-2" y="5838254"/>
            <a:ext cx="12192000" cy="1032271"/>
          </a:xfrm>
          <a:prstGeom prst="rect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14E7609-4031-41AC-A65D-04396C8E076E}"/>
              </a:ext>
            </a:extLst>
          </p:cNvPr>
          <p:cNvSpPr txBox="1">
            <a:spLocks/>
          </p:cNvSpPr>
          <p:nvPr/>
        </p:nvSpPr>
        <p:spPr>
          <a:xfrm>
            <a:off x="6827568" y="5981406"/>
            <a:ext cx="4970890" cy="89323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Estelle Raimondo, PhD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Methods Advisor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49F09-6628-4B33-8E7F-00CFF522C656}"/>
              </a:ext>
            </a:extLst>
          </p:cNvPr>
          <p:cNvSpPr txBox="1">
            <a:spLocks/>
          </p:cNvSpPr>
          <p:nvPr/>
        </p:nvSpPr>
        <p:spPr>
          <a:xfrm>
            <a:off x="518207" y="1641579"/>
            <a:ext cx="6309361" cy="7045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pc="3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Data Science and Context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67791E-703B-4F23-905B-1A5826C2B29C}"/>
              </a:ext>
            </a:extLst>
          </p:cNvPr>
          <p:cNvSpPr txBox="1">
            <a:spLocks/>
          </p:cNvSpPr>
          <p:nvPr/>
        </p:nvSpPr>
        <p:spPr>
          <a:xfrm>
            <a:off x="518207" y="2653086"/>
            <a:ext cx="6045153" cy="70455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Can the two be reconciled in future evaluation practice? 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577BF9AD-DB75-4754-8189-9AA6D1158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42" y="6166086"/>
            <a:ext cx="2628900" cy="523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38F8EF-A3A7-48B8-B2F7-FE6E31B8A3A1}"/>
              </a:ext>
            </a:extLst>
          </p:cNvPr>
          <p:cNvSpPr/>
          <p:nvPr/>
        </p:nvSpPr>
        <p:spPr>
          <a:xfrm>
            <a:off x="4562718" y="6145205"/>
            <a:ext cx="3312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roxima Nova"/>
              </a:rPr>
              <a:t>Photo: © Curt </a:t>
            </a:r>
            <a:r>
              <a:rPr lang="en-US" sz="1400" dirty="0" err="1">
                <a:solidFill>
                  <a:schemeClr val="bg1"/>
                </a:solidFill>
                <a:latin typeface="Proxima Nova"/>
              </a:rPr>
              <a:t>Carnemark</a:t>
            </a:r>
            <a:r>
              <a:rPr lang="en-US" sz="1400">
                <a:solidFill>
                  <a:schemeClr val="bg1"/>
                </a:solidFill>
                <a:latin typeface="Proxima Nova"/>
              </a:rPr>
              <a:t> / World Bank</a:t>
            </a:r>
            <a:endParaRPr lang="en-US" sz="14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41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nature, landscape&#10;&#10;Description automatically generated">
            <a:extLst>
              <a:ext uri="{FF2B5EF4-FFF2-40B4-BE49-F238E27FC236}">
                <a16:creationId xmlns:a16="http://schemas.microsoft.com/office/drawing/2014/main" id="{517B9947-A129-C720-69AF-9344F6F60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85" b="5903"/>
          <a:stretch/>
        </p:blipFill>
        <p:spPr>
          <a:xfrm>
            <a:off x="20" y="10"/>
            <a:ext cx="12191980" cy="618813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32CE5-B6A4-C2CE-0150-FAD0133EB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596B1BD-8BE8-4DE6-B568-F2AA15993A31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Picture 5" descr="Map of the Oum Er Rbia Basin showing a negative correlation between change in water balance and change in agricultural land.">
            <a:extLst>
              <a:ext uri="{FF2B5EF4-FFF2-40B4-BE49-F238E27FC236}">
                <a16:creationId xmlns:a16="http://schemas.microsoft.com/office/drawing/2014/main" id="{9410F7F4-4B0B-1DA3-9D22-9F04EBC3A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2990"/>
            <a:ext cx="5943600" cy="47320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54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creenshot, circle, diagram&#10;&#10;Description automatically generated">
            <a:extLst>
              <a:ext uri="{FF2B5EF4-FFF2-40B4-BE49-F238E27FC236}">
                <a16:creationId xmlns:a16="http://schemas.microsoft.com/office/drawing/2014/main" id="{907571BE-6E6A-E16A-967C-2442A7CC60C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695986A4-C84A-3337-2960-03F5DA7BF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9965" y="6449968"/>
            <a:ext cx="712799" cy="395916"/>
          </a:xfrm>
        </p:spPr>
        <p:txBody>
          <a:bodyPr/>
          <a:lstStyle/>
          <a:p>
            <a:pPr>
              <a:spcAft>
                <a:spcPts val="600"/>
              </a:spcAft>
            </a:pPr>
            <a:fld id="{8475E058-4C20-A242-8A48-FEF4035371A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517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ass, plant, sky&#10;&#10;Description automatically generated">
            <a:extLst>
              <a:ext uri="{FF2B5EF4-FFF2-40B4-BE49-F238E27FC236}">
                <a16:creationId xmlns:a16="http://schemas.microsoft.com/office/drawing/2014/main" id="{B26700D4-6A8E-255B-6506-C7DD9071D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46" y="0"/>
            <a:ext cx="12306301" cy="7890845"/>
          </a:xfrm>
          <a:prstGeom prst="rect">
            <a:avLst/>
          </a:prstGeom>
        </p:spPr>
      </p:pic>
      <p:pic>
        <p:nvPicPr>
          <p:cNvPr id="5" name="Picture 4" descr="A picture containing text, circle, screenshot, watch&#10;&#10;Description automatically generated">
            <a:extLst>
              <a:ext uri="{FF2B5EF4-FFF2-40B4-BE49-F238E27FC236}">
                <a16:creationId xmlns:a16="http://schemas.microsoft.com/office/drawing/2014/main" id="{70B5462E-C9C5-A6A2-B720-DDE49591A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972" y="3779598"/>
            <a:ext cx="5687028" cy="3784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7A15C-7D95-FC1E-5C84-E298197C0D9F}"/>
              </a:ext>
            </a:extLst>
          </p:cNvPr>
          <p:cNvSpPr txBox="1"/>
          <p:nvPr/>
        </p:nvSpPr>
        <p:spPr>
          <a:xfrm>
            <a:off x="300942" y="531972"/>
            <a:ext cx="9623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Evaluation questions and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4BA93-4C6A-613D-5E0D-3ADAB2CC1F72}"/>
              </a:ext>
            </a:extLst>
          </p:cNvPr>
          <p:cNvSpPr txBox="1"/>
          <p:nvPr/>
        </p:nvSpPr>
        <p:spPr>
          <a:xfrm>
            <a:off x="337594" y="1471450"/>
            <a:ext cx="7361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Synergy of various expertise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02FAC-DEEA-BE7F-1299-14994A8B45B3}"/>
              </a:ext>
            </a:extLst>
          </p:cNvPr>
          <p:cNvSpPr txBox="1"/>
          <p:nvPr/>
        </p:nvSpPr>
        <p:spPr>
          <a:xfrm>
            <a:off x="337594" y="2520374"/>
            <a:ext cx="6940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Humility and transparency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5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-up of a mosaic&#10;&#10;Description automatically generated with medium confidence">
            <a:extLst>
              <a:ext uri="{FF2B5EF4-FFF2-40B4-BE49-F238E27FC236}">
                <a16:creationId xmlns:a16="http://schemas.microsoft.com/office/drawing/2014/main" id="{931A42DF-2CAB-4890-5F54-C64F290CDA5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8064" b="8064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E99FB9-2D62-2207-8A1B-239A88474A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  <a:p>
            <a:endParaRPr lang="en-US" dirty="0"/>
          </a:p>
          <a:p>
            <a:r>
              <a:rPr lang="en-US" b="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eraimondo@worldbank.org</a:t>
            </a:r>
            <a:endParaRPr lang="en-US" b="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BA7E0-261D-D300-7800-A44C8D3105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9213" y="6450013"/>
            <a:ext cx="712787" cy="395287"/>
          </a:xfrm>
        </p:spPr>
        <p:txBody>
          <a:bodyPr/>
          <a:lstStyle/>
          <a:p>
            <a:fld id="{8475E058-4C20-A242-8A48-FEF4035371A2}" type="slidenum">
              <a:rPr lang="en-US" smtClean="0"/>
              <a:pPr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74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A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ircle, screenshot, watch&#10;&#10;Description automatically generated">
            <a:extLst>
              <a:ext uri="{FF2B5EF4-FFF2-40B4-BE49-F238E27FC236}">
                <a16:creationId xmlns:a16="http://schemas.microsoft.com/office/drawing/2014/main" id="{70B5462E-C9C5-A6A2-B720-DDE49591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67882" cy="5634990"/>
          </a:xfrm>
          <a:prstGeom prst="rect">
            <a:avLst/>
          </a:prstGeom>
        </p:spPr>
      </p:pic>
      <p:pic>
        <p:nvPicPr>
          <p:cNvPr id="7" name="Picture 6" descr="A picture containing outdoor, grass, plant, sky&#10;&#10;Description automatically generated">
            <a:extLst>
              <a:ext uri="{FF2B5EF4-FFF2-40B4-BE49-F238E27FC236}">
                <a16:creationId xmlns:a16="http://schemas.microsoft.com/office/drawing/2014/main" id="{B26700D4-6A8E-255B-6506-C7DD9071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90" y="3386516"/>
            <a:ext cx="5414010" cy="3471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23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694838-02C5-28E3-05CF-5356D2060D48}"/>
              </a:ext>
            </a:extLst>
          </p:cNvPr>
          <p:cNvSpPr txBox="1"/>
          <p:nvPr/>
        </p:nvSpPr>
        <p:spPr>
          <a:xfrm>
            <a:off x="925158" y="751383"/>
            <a:ext cx="10746890" cy="4681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905"/>
              </a:spcAft>
            </a:pPr>
            <a:r>
              <a:rPr lang="en-US" sz="5000" dirty="0">
                <a:solidFill>
                  <a:schemeClr val="accent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CONTEXT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905"/>
              </a:spcAft>
            </a:pPr>
            <a:r>
              <a:rPr lang="en-US" sz="5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Social, cultural, political and ecological conditions within which programs or policies occur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33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A61C9-628C-1043-82D5-A5EF033B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B1BD-8BE8-4DE6-B568-F2AA15993A31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icture containing painting, drawing, illustration, cartoon&#10;&#10;Description automatically generated">
            <a:extLst>
              <a:ext uri="{FF2B5EF4-FFF2-40B4-BE49-F238E27FC236}">
                <a16:creationId xmlns:a16="http://schemas.microsoft.com/office/drawing/2014/main" id="{01CA7278-C968-CA5D-4B79-2BEEE8F5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03"/>
          <a:stretch/>
        </p:blipFill>
        <p:spPr>
          <a:xfrm>
            <a:off x="3492637" y="0"/>
            <a:ext cx="5206725" cy="615141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1BE6F7D-5E46-0562-57A5-7273E5012D43}"/>
              </a:ext>
            </a:extLst>
          </p:cNvPr>
          <p:cNvSpPr/>
          <p:nvPr/>
        </p:nvSpPr>
        <p:spPr>
          <a:xfrm>
            <a:off x="3784269" y="267195"/>
            <a:ext cx="4623460" cy="878774"/>
          </a:xfrm>
          <a:prstGeom prst="wedgeRoundRectCallout">
            <a:avLst>
              <a:gd name="adj1" fmla="val -1312"/>
              <a:gd name="adj2" fmla="val 166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EVALUATORS!</a:t>
            </a:r>
          </a:p>
        </p:txBody>
      </p:sp>
    </p:spTree>
    <p:extLst>
      <p:ext uri="{BB962C8B-B14F-4D97-AF65-F5344CB8AC3E}">
        <p14:creationId xmlns:p14="http://schemas.microsoft.com/office/powerpoint/2010/main" val="4265930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B3592-54CB-5822-EE19-5279A6DF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B1BD-8BE8-4DE6-B568-F2AA15993A31}" type="slidenum">
              <a:rPr lang="en-US" smtClean="0"/>
              <a:t>5</a:t>
            </a:fld>
            <a:endParaRPr lang="en-US"/>
          </a:p>
        </p:txBody>
      </p:sp>
      <p:pic>
        <p:nvPicPr>
          <p:cNvPr id="3" name="Morocco CPE SM_1 (3)">
            <a:hlinkClick r:id="" action="ppaction://media"/>
            <a:extLst>
              <a:ext uri="{FF2B5EF4-FFF2-40B4-BE49-F238E27FC236}">
                <a16:creationId xmlns:a16="http://schemas.microsoft.com/office/drawing/2014/main" id="{7C2306DB-C257-D56D-B863-7469C4E86A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2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wardrobe, door, furniture, decorated&#10;&#10;Description automatically generated">
            <a:extLst>
              <a:ext uri="{FF2B5EF4-FFF2-40B4-BE49-F238E27FC236}">
                <a16:creationId xmlns:a16="http://schemas.microsoft.com/office/drawing/2014/main" id="{9242C21C-D35D-4832-9BBA-9BA78BF2205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6137" b="6137"/>
          <a:stretch>
            <a:fillRect/>
          </a:stretch>
        </p:blipFill>
        <p:spPr>
          <a:xfrm>
            <a:off x="0" y="-1256116"/>
            <a:ext cx="12192000" cy="820555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07B9F4-995D-4861-9121-EB926D8D1EF4}"/>
              </a:ext>
            </a:extLst>
          </p:cNvPr>
          <p:cNvSpPr/>
          <p:nvPr/>
        </p:nvSpPr>
        <p:spPr>
          <a:xfrm>
            <a:off x="8118308" y="6161346"/>
            <a:ext cx="3312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roxima Nova"/>
              </a:rPr>
              <a:t>Photo: © Curt </a:t>
            </a:r>
            <a:r>
              <a:rPr lang="en-US" sz="1400" err="1">
                <a:solidFill>
                  <a:schemeClr val="bg1"/>
                </a:solidFill>
                <a:latin typeface="Proxima Nova"/>
              </a:rPr>
              <a:t>Carnemark</a:t>
            </a:r>
            <a:r>
              <a:rPr lang="en-US" sz="1400">
                <a:solidFill>
                  <a:schemeClr val="bg1"/>
                </a:solidFill>
                <a:latin typeface="Proxima Nova"/>
              </a:rPr>
              <a:t> / World Bank</a:t>
            </a:r>
            <a:endParaRPr lang="en-US" sz="14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523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CB944-078B-7C50-F83D-4D838038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6B1BD-8BE8-4DE6-B568-F2AA15993A31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picture containing sky, outdoor, person, clothing&#10;&#10;Description automatically generated">
            <a:extLst>
              <a:ext uri="{FF2B5EF4-FFF2-40B4-BE49-F238E27FC236}">
                <a16:creationId xmlns:a16="http://schemas.microsoft.com/office/drawing/2014/main" id="{F811819D-3F9B-7B45-9D64-A7D08487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54" y="-9643"/>
            <a:ext cx="4091454" cy="2731045"/>
          </a:xfrm>
          <a:prstGeom prst="rect">
            <a:avLst/>
          </a:prstGeom>
        </p:spPr>
      </p:pic>
      <p:pic>
        <p:nvPicPr>
          <p:cNvPr id="8" name="Picture 7" descr="A group of people in blue uniforms&#10;&#10;Description automatically generated with low confidence">
            <a:extLst>
              <a:ext uri="{FF2B5EF4-FFF2-40B4-BE49-F238E27FC236}">
                <a16:creationId xmlns:a16="http://schemas.microsoft.com/office/drawing/2014/main" id="{84F7447A-0DC7-FDF7-55D8-5FBEA4E2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216" y="-33002"/>
            <a:ext cx="6120103" cy="4067119"/>
          </a:xfrm>
          <a:prstGeom prst="rect">
            <a:avLst/>
          </a:prstGeom>
        </p:spPr>
      </p:pic>
      <p:pic>
        <p:nvPicPr>
          <p:cNvPr id="10" name="Picture 9" descr="A picture containing clothing, person, human face, costume&#10;&#10;Description automatically generated">
            <a:extLst>
              <a:ext uri="{FF2B5EF4-FFF2-40B4-BE49-F238E27FC236}">
                <a16:creationId xmlns:a16="http://schemas.microsoft.com/office/drawing/2014/main" id="{3AA44F12-E119-A39B-F3BB-A19F02649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52"/>
          <a:stretch/>
        </p:blipFill>
        <p:spPr>
          <a:xfrm>
            <a:off x="-300216" y="2971263"/>
            <a:ext cx="5888216" cy="3315756"/>
          </a:xfrm>
          <a:prstGeom prst="rect">
            <a:avLst/>
          </a:prstGeom>
        </p:spPr>
      </p:pic>
      <p:pic>
        <p:nvPicPr>
          <p:cNvPr id="12" name="Picture 11" descr="A group of me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B6F8B90-AB7B-513D-3839-B436E3A1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451"/>
          <a:stretch/>
        </p:blipFill>
        <p:spPr>
          <a:xfrm>
            <a:off x="5588000" y="2447421"/>
            <a:ext cx="6586746" cy="3839597"/>
          </a:xfrm>
          <a:prstGeom prst="rect">
            <a:avLst/>
          </a:prstGeom>
        </p:spPr>
      </p:pic>
      <p:pic>
        <p:nvPicPr>
          <p:cNvPr id="6" name="Picture 5" descr="A close-up of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CD49D78E-E4F6-6AB7-12D2-A774C285F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6604" y="-33001"/>
            <a:ext cx="3916996" cy="2606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4BD743-03FE-2776-D734-47645D889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059" y="1147920"/>
            <a:ext cx="8441547" cy="4669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6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nature, landscape&#10;&#10;Description automatically generated">
            <a:extLst>
              <a:ext uri="{FF2B5EF4-FFF2-40B4-BE49-F238E27FC236}">
                <a16:creationId xmlns:a16="http://schemas.microsoft.com/office/drawing/2014/main" id="{517B9947-A129-C720-69AF-9344F6F60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85" b="5903"/>
          <a:stretch/>
        </p:blipFill>
        <p:spPr>
          <a:xfrm>
            <a:off x="20" y="10"/>
            <a:ext cx="12191980" cy="618813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32CE5-B6A4-C2CE-0150-FAD0133EB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596B1BD-8BE8-4DE6-B568-F2AA15993A3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85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nature, landscape&#10;&#10;Description automatically generated">
            <a:extLst>
              <a:ext uri="{FF2B5EF4-FFF2-40B4-BE49-F238E27FC236}">
                <a16:creationId xmlns:a16="http://schemas.microsoft.com/office/drawing/2014/main" id="{517B9947-A129-C720-69AF-9344F6F60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85" b="5903"/>
          <a:stretch/>
        </p:blipFill>
        <p:spPr>
          <a:xfrm>
            <a:off x="20" y="10"/>
            <a:ext cx="12191980" cy="618813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32CE5-B6A4-C2CE-0150-FAD0133EB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965" y="6449968"/>
            <a:ext cx="712799" cy="3959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596B1BD-8BE8-4DE6-B568-F2AA15993A3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ED805FF4-A79B-B8E6-DADE-E8B6F72CD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0" y="931749"/>
            <a:ext cx="6299200" cy="4474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INTERIOR SLIDE" val="szsx3i4P"/>
  <p:tag name="ARTICULATE_DESIGN_ID_CUSTOM DESIGN" val="5qHI0atD"/>
  <p:tag name="ARTICULATE_DESIGN_ID_IEG-TEMPLATE-PRESENTATION" val="XJzLk4hV"/>
  <p:tag name="ARTICULATE_DESIGN_ID_1_CUSTOM DESIGN" val="KSO77SXS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ior Slide">
  <a:themeElements>
    <a:clrScheme name=".Official IEG palette">
      <a:dk1>
        <a:srgbClr val="3C3D3E"/>
      </a:dk1>
      <a:lt1>
        <a:sysClr val="window" lastClr="FFFFFF"/>
      </a:lt1>
      <a:dk2>
        <a:srgbClr val="3C3D3E"/>
      </a:dk2>
      <a:lt2>
        <a:srgbClr val="7C8070"/>
      </a:lt2>
      <a:accent1>
        <a:srgbClr val="29ABE2"/>
      </a:accent1>
      <a:accent2>
        <a:srgbClr val="003A5D"/>
      </a:accent2>
      <a:accent3>
        <a:srgbClr val="8CC541"/>
      </a:accent3>
      <a:accent4>
        <a:srgbClr val="EF4137"/>
      </a:accent4>
      <a:accent5>
        <a:srgbClr val="F69321"/>
      </a:accent5>
      <a:accent6>
        <a:srgbClr val="66318F"/>
      </a:accent6>
      <a:hlink>
        <a:srgbClr val="3C3D3E"/>
      </a:hlink>
      <a:folHlink>
        <a:srgbClr val="999683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hatWorks_PowerPoint_template.potx" id="{D58684F3-E5C6-4331-8B1F-5326AB38A455}" vid="{650CEA47-109D-4C0B-B14F-D3363CA059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02667f-0271-471b-bd6e-11a2e16def1d" xsi:nil="true"/>
    <Time xmlns="cd6c2767-8973-466b-9016-64adc453953e" xsi:nil="true"/>
    <lcf76f155ced4ddcb4097134ff3c332f xmlns="cd6c2767-8973-466b-9016-64adc453953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EFCFE63173843831399796505070B" ma:contentTypeVersion="17" ma:contentTypeDescription="Create a new document." ma:contentTypeScope="" ma:versionID="7d9d78e23509ec99fa63f862a5c139cd">
  <xsd:schema xmlns:xsd="http://www.w3.org/2001/XMLSchema" xmlns:xs="http://www.w3.org/2001/XMLSchema" xmlns:p="http://schemas.microsoft.com/office/2006/metadata/properties" xmlns:ns2="cd6c2767-8973-466b-9016-64adc453953e" xmlns:ns3="0dd94aee-3ae3-4eb9-acb6-34b58fe62d1e" xmlns:ns4="3e02667f-0271-471b-bd6e-11a2e16def1d" targetNamespace="http://schemas.microsoft.com/office/2006/metadata/properties" ma:root="true" ma:fieldsID="ca88f3e115bebbb73dcbc22161c12585" ns2:_="" ns3:_="" ns4:_="">
    <xsd:import namespace="cd6c2767-8973-466b-9016-64adc453953e"/>
    <xsd:import namespace="0dd94aee-3ae3-4eb9-acb6-34b58fe62d1e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c2767-8973-466b-9016-64adc4539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" ma:index="24" nillable="true" ma:displayName="Time" ma:format="DateOnly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94aee-3ae3-4eb9-acb6-34b58fe62d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2cb6460-335c-4e73-aad2-80fbcb21a122}" ma:internalName="TaxCatchAll" ma:showField="CatchAllData" ma:web="0dd94aee-3ae3-4eb9-acb6-34b58fe62d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5978DB-888D-4D4E-ADA8-95D77101FC8F}">
  <ds:schemaRefs>
    <ds:schemaRef ds:uri="http://www.w3.org/XML/1998/namespace"/>
    <ds:schemaRef ds:uri="cd6c2767-8973-466b-9016-64adc453953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3e02667f-0271-471b-bd6e-11a2e16def1d"/>
    <ds:schemaRef ds:uri="0dd94aee-3ae3-4eb9-acb6-34b58fe62d1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1B93007-507C-4D35-9771-1A6F9885F4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9DDBE-1BD4-4B67-8E77-6431B604F8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6c2767-8973-466b-9016-64adc453953e"/>
    <ds:schemaRef ds:uri="0dd94aee-3ae3-4eb9-acb6-34b58fe62d1e"/>
    <ds:schemaRef ds:uri="3e02667f-0271-471b-bd6e-11a2e16def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1607</TotalTime>
  <Words>81</Words>
  <Application>Microsoft Office PowerPoint</Application>
  <PresentationFormat>Widescreen</PresentationFormat>
  <Paragraphs>24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 (Headings)</vt:lpstr>
      <vt:lpstr>Arial Narrow</vt:lpstr>
      <vt:lpstr>Calibri</vt:lpstr>
      <vt:lpstr>Cavolini</vt:lpstr>
      <vt:lpstr>Courier New</vt:lpstr>
      <vt:lpstr>Proxima Nova</vt:lpstr>
      <vt:lpstr>Segoe UI</vt:lpstr>
      <vt:lpstr>Segoe UI Black</vt:lpstr>
      <vt:lpstr>Segoe UI Semibold</vt:lpstr>
      <vt:lpstr>Wingdings</vt:lpstr>
      <vt:lpstr>Custom Design</vt:lpstr>
      <vt:lpstr>Interior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IEG Template 2021 - Sample Slides</dc:title>
  <dc:creator>Maria Gabriela Padrino</dc:creator>
  <cp:keywords>template</cp:keywords>
  <cp:lastModifiedBy>Megan Alianne Cooke</cp:lastModifiedBy>
  <cp:revision>6</cp:revision>
  <cp:lastPrinted>2018-02-23T19:56:42Z</cp:lastPrinted>
  <dcterms:created xsi:type="dcterms:W3CDTF">2018-01-18T02:23:43Z</dcterms:created>
  <dcterms:modified xsi:type="dcterms:W3CDTF">2023-05-29T16:19:48Z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0x010100E8CEFCFE63173843831399796505070B</vt:lpwstr>
  </property>
  <property fmtid="{D5CDD505-2E9C-101B-9397-08002B2CF9AE}" pid="3" name="TaxKeyword">
    <vt:lpwstr>6738;#template|d69fdaec-5891-4a6c-9c79-13d08cd26bb8</vt:lpwstr>
  </property>
  <property fmtid="{D5CDD505-2E9C-101B-9397-08002B2CF9AE}" pid="4" name="Region">
    <vt:lpwstr>4;#World|181f87ec-6d12-43c8-9f7a-dc47bc14aa64</vt:lpwstr>
  </property>
  <property fmtid="{D5CDD505-2E9C-101B-9397-08002B2CF9AE}" pid="5" name="BusinessFunctions">
    <vt:lpwstr/>
  </property>
  <property fmtid="{D5CDD505-2E9C-101B-9397-08002B2CF9AE}" pid="6" name="Country">
    <vt:lpwstr/>
  </property>
  <property fmtid="{D5CDD505-2E9C-101B-9397-08002B2CF9AE}" pid="7" name="Organization">
    <vt:lpwstr>3;#World Bank|bc205cc9-8a56-48a3-9f30-b099e7707c1b</vt:lpwstr>
  </property>
  <property fmtid="{D5CDD505-2E9C-101B-9397-08002B2CF9AE}" pid="8" name="DocumentType">
    <vt:lpwstr>2729;#Presentation|b37606ea-9b33-4fd1-ab32-e865c6f97079</vt:lpwstr>
  </property>
  <property fmtid="{D5CDD505-2E9C-101B-9397-08002B2CF9AE}" pid="9" name="VPU">
    <vt:lpwstr>2283;#Independent Evaluation Group (IEG)|f55027e7-830f-4662-b5c5-fbfa579c309f</vt:lpwstr>
  </property>
  <property fmtid="{D5CDD505-2E9C-101B-9397-08002B2CF9AE}" pid="10" name="InternalSponsor">
    <vt:lpwstr/>
  </property>
  <property fmtid="{D5CDD505-2E9C-101B-9397-08002B2CF9AE}" pid="11" name="Topics">
    <vt:lpwstr/>
  </property>
  <property fmtid="{D5CDD505-2E9C-101B-9397-08002B2CF9AE}" pid="12" name="Languages">
    <vt:lpwstr>2;#English|e31af5d6-94ea-4ba5-925e-022fd8479dfd</vt:lpwstr>
  </property>
  <property fmtid="{D5CDD505-2E9C-101B-9397-08002B2CF9AE}" pid="13" name="GeographicArea">
    <vt:lpwstr>4;#World|181f87ec-6d12-43c8-9f7a-dc47bc14aa64</vt:lpwstr>
  </property>
  <property fmtid="{D5CDD505-2E9C-101B-9397-08002B2CF9AE}" pid="14" name="InformationClassification">
    <vt:lpwstr>1;#Official Use Only|4119b812-446b-4199-aebc-580c95bfd42a</vt:lpwstr>
  </property>
  <property fmtid="{D5CDD505-2E9C-101B-9397-08002B2CF9AE}" pid="15" name="ExternalSponsor">
    <vt:lpwstr/>
  </property>
  <property fmtid="{D5CDD505-2E9C-101B-9397-08002B2CF9AE}" pid="16" name="ArticulateGUID">
    <vt:lpwstr>FDE36F2C-45E6-458A-BF04-2D6CBAB00301</vt:lpwstr>
  </property>
  <property fmtid="{D5CDD505-2E9C-101B-9397-08002B2CF9AE}" pid="17" name="ArticulatePath">
    <vt:lpwstr>https://worldbankgroup-my.sharepoint.com/personal/msayes_worldbankgroup_org/Documents/Documents/1-Work/1. PPT/Template/IEG presentation template - widescreen2019</vt:lpwstr>
  </property>
  <property fmtid="{D5CDD505-2E9C-101B-9397-08002B2CF9AE}" pid="18" name="MediaServiceImageTags">
    <vt:lpwstr/>
  </property>
</Properties>
</file>