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5" r:id="rId1"/>
  </p:sldMasterIdLst>
  <p:sldIdLst>
    <p:sldId id="256" r:id="rId2"/>
    <p:sldId id="261" r:id="rId3"/>
    <p:sldId id="258" r:id="rId4"/>
    <p:sldId id="259" r:id="rId5"/>
    <p:sldId id="260" r:id="rId6"/>
    <p:sldId id="257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531E9D2-F293-4AD1-936B-DDD1C39725DE}" v="85" dt="2023-05-24T20:44:00.93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16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26D59-3C23-4BC8-B7A6-0FAEFE75ACDC}" type="datetimeFigureOut">
              <a:rPr lang="en-ZA" smtClean="0"/>
              <a:t>24 May 2023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47403-1DB3-4295-995B-4EF86E4EA76D}" type="slidenum">
              <a:rPr lang="en-ZA" smtClean="0"/>
              <a:t>‹#›</a:t>
            </a:fld>
            <a:endParaRPr lang="en-ZA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13721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26D59-3C23-4BC8-B7A6-0FAEFE75ACDC}" type="datetimeFigureOut">
              <a:rPr lang="en-ZA" smtClean="0"/>
              <a:t>24 May 2023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47403-1DB3-4295-995B-4EF86E4EA76D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0022762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26D59-3C23-4BC8-B7A6-0FAEFE75ACDC}" type="datetimeFigureOut">
              <a:rPr lang="en-ZA" smtClean="0"/>
              <a:t>24 May 2023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47403-1DB3-4295-995B-4EF86E4EA76D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8258625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26D59-3C23-4BC8-B7A6-0FAEFE75ACDC}" type="datetimeFigureOut">
              <a:rPr lang="en-ZA" smtClean="0"/>
              <a:t>24 May 2023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47403-1DB3-4295-995B-4EF86E4EA76D}" type="slidenum">
              <a:rPr lang="en-ZA" smtClean="0"/>
              <a:t>‹#›</a:t>
            </a:fld>
            <a:endParaRPr lang="en-ZA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94219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26D59-3C23-4BC8-B7A6-0FAEFE75ACDC}" type="datetimeFigureOut">
              <a:rPr lang="en-ZA" smtClean="0"/>
              <a:t>24 May 2023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47403-1DB3-4295-995B-4EF86E4EA76D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5534566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26D59-3C23-4BC8-B7A6-0FAEFE75ACDC}" type="datetimeFigureOut">
              <a:rPr lang="en-ZA" smtClean="0"/>
              <a:t>24 May 2023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47403-1DB3-4295-995B-4EF86E4EA76D}" type="slidenum">
              <a:rPr lang="en-ZA" smtClean="0"/>
              <a:t>‹#›</a:t>
            </a:fld>
            <a:endParaRPr lang="en-ZA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09799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26D59-3C23-4BC8-B7A6-0FAEFE75ACDC}" type="datetimeFigureOut">
              <a:rPr lang="en-ZA" smtClean="0"/>
              <a:t>24 May 2023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47403-1DB3-4295-995B-4EF86E4EA76D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7186116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26D59-3C23-4BC8-B7A6-0FAEFE75ACDC}" type="datetimeFigureOut">
              <a:rPr lang="en-ZA" smtClean="0"/>
              <a:t>24 May 2023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47403-1DB3-4295-995B-4EF86E4EA76D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8296205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26D59-3C23-4BC8-B7A6-0FAEFE75ACDC}" type="datetimeFigureOut">
              <a:rPr lang="en-ZA" smtClean="0"/>
              <a:t>24 May 2023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47403-1DB3-4295-995B-4EF86E4EA76D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0330357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26D59-3C23-4BC8-B7A6-0FAEFE75ACDC}" type="datetimeFigureOut">
              <a:rPr lang="en-ZA" smtClean="0"/>
              <a:t>24 May 2023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47403-1DB3-4295-995B-4EF86E4EA76D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848080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26D59-3C23-4BC8-B7A6-0FAEFE75ACDC}" type="datetimeFigureOut">
              <a:rPr lang="en-ZA" smtClean="0"/>
              <a:t>24 May 2023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47403-1DB3-4295-995B-4EF86E4EA76D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416462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26D59-3C23-4BC8-B7A6-0FAEFE75ACDC}" type="datetimeFigureOut">
              <a:rPr lang="en-ZA" smtClean="0"/>
              <a:t>24 May 2023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47403-1DB3-4295-995B-4EF86E4EA76D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5796680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26D59-3C23-4BC8-B7A6-0FAEFE75ACDC}" type="datetimeFigureOut">
              <a:rPr lang="en-ZA" smtClean="0"/>
              <a:t>24 May 2023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47403-1DB3-4295-995B-4EF86E4EA76D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0764158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26D59-3C23-4BC8-B7A6-0FAEFE75ACDC}" type="datetimeFigureOut">
              <a:rPr lang="en-ZA" smtClean="0"/>
              <a:t>24 May 2023</a:t>
            </a:fld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47403-1DB3-4295-995B-4EF86E4EA76D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8909177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26D59-3C23-4BC8-B7A6-0FAEFE75ACDC}" type="datetimeFigureOut">
              <a:rPr lang="en-ZA" smtClean="0"/>
              <a:t>24 May 2023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47403-1DB3-4295-995B-4EF86E4EA76D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7792858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26D59-3C23-4BC8-B7A6-0FAEFE75ACDC}" type="datetimeFigureOut">
              <a:rPr lang="en-ZA" smtClean="0"/>
              <a:t>24 May 2023</a:t>
            </a:fld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47403-1DB3-4295-995B-4EF86E4EA76D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6140556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26D59-3C23-4BC8-B7A6-0FAEFE75ACDC}" type="datetimeFigureOut">
              <a:rPr lang="en-ZA" smtClean="0"/>
              <a:t>24 May 2023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47403-1DB3-4295-995B-4EF86E4EA76D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691253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26D59-3C23-4BC8-B7A6-0FAEFE75ACDC}" type="datetimeFigureOut">
              <a:rPr lang="en-ZA" smtClean="0"/>
              <a:t>24 May 2023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47403-1DB3-4295-995B-4EF86E4EA76D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3969410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5D26D59-3C23-4BC8-B7A6-0FAEFE75ACDC}" type="datetimeFigureOut">
              <a:rPr lang="en-ZA" smtClean="0"/>
              <a:t>24 May 2023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09F47403-1DB3-4295-995B-4EF86E4EA76D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26257922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  <p:sldLayoutId id="2147483748" r:id="rId13"/>
    <p:sldLayoutId id="2147483749" r:id="rId14"/>
    <p:sldLayoutId id="2147483750" r:id="rId15"/>
    <p:sldLayoutId id="2147483751" r:id="rId16"/>
    <p:sldLayoutId id="2147483752" r:id="rId17"/>
    <p:sldLayoutId id="2147483753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butismileanyway.wordpress.com/2015/03/27/thank-you/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sa/3.0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51613593@N08/6066907478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8.xml"/><Relationship Id="rId4" Type="http://schemas.openxmlformats.org/officeDocument/2006/relationships/hyperlink" Target="https://creativecommons.org/licenses/by-sa/3.0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parrots-tropical-birds-wildlife-340285/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en/photo/1328872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en/photo/1330878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alcrozetva.com/2006/06/01/evan-almightys-ark/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sa/3.0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wallpaperflare.com/search?wallpaper=transformers&amp;page=4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xhere.com/en/photo/681808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globalhealthafrica.org/2014/01/20/improving-health-outcomes-in-africa-through-intersectoral-collaboration/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d/3.0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E65F49-9C42-E059-28F2-6D63E9628F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16738" y="685798"/>
            <a:ext cx="6159273" cy="4495801"/>
          </a:xfrm>
        </p:spPr>
        <p:txBody>
          <a:bodyPr anchor="ctr">
            <a:normAutofit/>
          </a:bodyPr>
          <a:lstStyle/>
          <a:p>
            <a:pPr algn="ctr"/>
            <a:r>
              <a:rPr lang="en-US" sz="4000" b="1" kern="1400" spc="-5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Future of M&amp;E: Culture, Context, and Collaboration</a:t>
            </a:r>
            <a:endParaRPr lang="en-ZA" sz="4000" b="1" kern="1400" spc="-50" dirty="0"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DBB0D4E-4512-AE8C-BD81-1C9AD37292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98171" y="685798"/>
            <a:ext cx="2502578" cy="4495801"/>
          </a:xfrm>
        </p:spPr>
        <p:txBody>
          <a:bodyPr anchor="ctr">
            <a:normAutofit/>
          </a:bodyPr>
          <a:lstStyle/>
          <a:p>
            <a:pPr algn="r"/>
            <a:r>
              <a:rPr lang="en-ZA" b="1" i="0" dirty="0" err="1">
                <a:solidFill>
                  <a:srgbClr val="FFFFFF"/>
                </a:solidFill>
                <a:effectLst/>
                <a:latin typeface="Helvetica Neue"/>
              </a:rPr>
              <a:t>Glocal</a:t>
            </a:r>
            <a:r>
              <a:rPr lang="en-ZA" b="1" i="0" dirty="0">
                <a:solidFill>
                  <a:srgbClr val="FFFFFF"/>
                </a:solidFill>
                <a:effectLst/>
                <a:latin typeface="Helvetica Neue"/>
              </a:rPr>
              <a:t> Openin</a:t>
            </a:r>
            <a:r>
              <a:rPr lang="en-ZA" b="1" dirty="0">
                <a:solidFill>
                  <a:srgbClr val="FFFFFF"/>
                </a:solidFill>
                <a:latin typeface="Helvetica Neue"/>
              </a:rPr>
              <a:t>g Session</a:t>
            </a:r>
            <a:endParaRPr lang="en-ZA" b="1" i="0" dirty="0">
              <a:solidFill>
                <a:srgbClr val="FFFFFF"/>
              </a:solidFill>
              <a:effectLst/>
              <a:latin typeface="Helvetica Neue"/>
            </a:endParaRPr>
          </a:p>
          <a:p>
            <a:pPr algn="r"/>
            <a:endParaRPr lang="en-ZA" b="1" dirty="0">
              <a:solidFill>
                <a:srgbClr val="FFFFFF"/>
              </a:solidFill>
              <a:latin typeface="Helvetica Neue"/>
            </a:endParaRPr>
          </a:p>
          <a:p>
            <a:pPr algn="r"/>
            <a:r>
              <a:rPr lang="en-ZA" b="0" i="0" dirty="0">
                <a:solidFill>
                  <a:srgbClr val="FFFFFF"/>
                </a:solidFill>
                <a:effectLst/>
                <a:latin typeface="Helvetica Neue"/>
              </a:rPr>
              <a:t>May 29, 2023 03:00 PM</a:t>
            </a:r>
          </a:p>
          <a:p>
            <a:pPr algn="r"/>
            <a:endParaRPr lang="en-ZA" dirty="0">
              <a:solidFill>
                <a:srgbClr val="FFFFFF"/>
              </a:solidFill>
              <a:latin typeface="Helvetica Neue"/>
            </a:endParaRPr>
          </a:p>
          <a:p>
            <a:pPr algn="r"/>
            <a:r>
              <a:rPr lang="en-ZA" dirty="0">
                <a:solidFill>
                  <a:srgbClr val="FFFFFF"/>
                </a:solidFill>
                <a:latin typeface="Helvetica Neue"/>
              </a:rPr>
              <a:t>Candice Morkel</a:t>
            </a:r>
          </a:p>
          <a:p>
            <a:pPr algn="r"/>
            <a:r>
              <a:rPr lang="en-ZA" dirty="0">
                <a:solidFill>
                  <a:srgbClr val="FFFFFF"/>
                </a:solidFill>
                <a:latin typeface="Helvetica Neue"/>
              </a:rPr>
              <a:t>Director, CLEAR-AA</a:t>
            </a:r>
            <a:endParaRPr lang="en-ZA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22593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>
            <a:extLst>
              <a:ext uri="{FF2B5EF4-FFF2-40B4-BE49-F238E27FC236}">
                <a16:creationId xmlns:a16="http://schemas.microsoft.com/office/drawing/2014/main" id="{12D8CD66-6E34-4232-868C-F61EC84AF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BA1EDB24-D25E-4498-9742-07355DA2B1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0E5C3020-0F81-4919-9D1F-B6ED9A8353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6">
              <a:extLst>
                <a:ext uri="{FF2B5EF4-FFF2-40B4-BE49-F238E27FC236}">
                  <a16:creationId xmlns:a16="http://schemas.microsoft.com/office/drawing/2014/main" id="{83ECD783-8E88-4D10-99BD-C579F0CA2A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29EDE005-2618-4634-B693-DAB7F60138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8">
              <a:extLst>
                <a:ext uri="{FF2B5EF4-FFF2-40B4-BE49-F238E27FC236}">
                  <a16:creationId xmlns:a16="http://schemas.microsoft.com/office/drawing/2014/main" id="{C4252634-CD2F-416D-80D4-1C184472B0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2" name="Picture 11" descr="A close-up of a keyboard&#10;&#10;Description automatically generated">
            <a:extLst>
              <a:ext uri="{FF2B5EF4-FFF2-40B4-BE49-F238E27FC236}">
                <a16:creationId xmlns:a16="http://schemas.microsoft.com/office/drawing/2014/main" id="{A0FFC59F-F476-BDE9-5D8E-CBD6AF29089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5971" b="13496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0A19C8D-69AB-8B0A-6E56-5713EAC25A94}"/>
              </a:ext>
            </a:extLst>
          </p:cNvPr>
          <p:cNvSpPr txBox="1"/>
          <p:nvPr/>
        </p:nvSpPr>
        <p:spPr>
          <a:xfrm>
            <a:off x="9341541" y="6657945"/>
            <a:ext cx="2850459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ZA" sz="700">
                <a:solidFill>
                  <a:srgbClr val="FFFFFF"/>
                </a:solidFill>
                <a:hlinkClick r:id="rId3" tooltip="https://butismileanyway.wordpress.com/2015/03/27/thank-you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ZA" sz="700">
                <a:solidFill>
                  <a:srgbClr val="FFFFFF"/>
                </a:solidFill>
              </a:rPr>
              <a:t> by Unknown Author is licensed under </a:t>
            </a:r>
            <a:r>
              <a:rPr lang="en-ZA" sz="700">
                <a:solidFill>
                  <a:srgbClr val="FFFFFF"/>
                </a:solidFill>
                <a:hlinkClick r:id="rId4" tooltip="https://creativecommons.org/licenses/by-nc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BY-SA-NC</a:t>
            </a:r>
            <a:endParaRPr lang="en-ZA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20520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BBFF99-DB10-FE67-EF56-6900972CF3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6048" y="4437888"/>
            <a:ext cx="9899904" cy="111671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ZA" sz="3200" b="1" i="1" cap="non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Challenges for strengthening the institutionalization of M&amp;E in public policy</a:t>
            </a:r>
            <a:endParaRPr lang="en-US" sz="7200" cap="none" dirty="0"/>
          </a:p>
        </p:txBody>
      </p:sp>
      <p:pic>
        <p:nvPicPr>
          <p:cNvPr id="5" name="Content Placeholder 4" descr="A picture containing sky, outdoor, cloud, water&#10;&#10;Description automatically generated">
            <a:extLst>
              <a:ext uri="{FF2B5EF4-FFF2-40B4-BE49-F238E27FC236}">
                <a16:creationId xmlns:a16="http://schemas.microsoft.com/office/drawing/2014/main" id="{D3E59082-3374-1970-68CA-C5B25A9034F6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36253" b="17949"/>
          <a:stretch/>
        </p:blipFill>
        <p:spPr>
          <a:xfrm>
            <a:off x="20" y="-1"/>
            <a:ext cx="12191980" cy="418773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B557CA2-C168-F203-3994-FE52C79B64FD}"/>
              </a:ext>
            </a:extLst>
          </p:cNvPr>
          <p:cNvSpPr txBox="1"/>
          <p:nvPr/>
        </p:nvSpPr>
        <p:spPr>
          <a:xfrm>
            <a:off x="9942666" y="3987683"/>
            <a:ext cx="2249334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ZA" sz="700">
                <a:solidFill>
                  <a:srgbClr val="FFFFFF"/>
                </a:solidFill>
                <a:hlinkClick r:id="rId3" tooltip="https://www.flickr.com/photos/51613593@N08/6066907478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ZA" sz="700">
                <a:solidFill>
                  <a:srgbClr val="FFFFFF"/>
                </a:solidFill>
              </a:rPr>
              <a:t> by Unknown Author is licensed under </a:t>
            </a:r>
            <a:r>
              <a:rPr lang="en-ZA" sz="700">
                <a:solidFill>
                  <a:srgbClr val="FFFFFF"/>
                </a:solidFill>
                <a:hlinkClick r:id="rId4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n-ZA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22704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group of birds on a branch&#10;&#10;Description automatically generated">
            <a:extLst>
              <a:ext uri="{FF2B5EF4-FFF2-40B4-BE49-F238E27FC236}">
                <a16:creationId xmlns:a16="http://schemas.microsoft.com/office/drawing/2014/main" id="{FB624270-F42F-E901-F7A7-58C2AAC6A21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2453" r="11823"/>
          <a:stretch/>
        </p:blipFill>
        <p:spPr>
          <a:xfrm>
            <a:off x="8860" y="10"/>
            <a:ext cx="6924201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6D7D20C-D075-54D3-60BA-0ECF42C655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7952" y="1855857"/>
            <a:ext cx="3707844" cy="273049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400" b="1" cap="none" dirty="0"/>
              <a:t>Instrumentalism (benign or contemptuous compliance?)</a:t>
            </a:r>
          </a:p>
        </p:txBody>
      </p:sp>
    </p:spTree>
    <p:extLst>
      <p:ext uri="{BB962C8B-B14F-4D97-AF65-F5344CB8AC3E}">
        <p14:creationId xmlns:p14="http://schemas.microsoft.com/office/powerpoint/2010/main" val="1628357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8CA0BF-C9F0-8CA1-B36F-80AE6933E1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70382" y="1358901"/>
            <a:ext cx="3707844" cy="273049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200" b="1" cap="none" dirty="0"/>
              <a:t>Over-dependence on champions</a:t>
            </a:r>
          </a:p>
        </p:txBody>
      </p:sp>
      <p:pic>
        <p:nvPicPr>
          <p:cNvPr id="4" name="Content Placeholder 3" descr="A close-up of a sign">
            <a:extLst>
              <a:ext uri="{FF2B5EF4-FFF2-40B4-BE49-F238E27FC236}">
                <a16:creationId xmlns:a16="http://schemas.microsoft.com/office/drawing/2014/main" id="{9DEB2131-187E-B729-3FE7-AC911A04B984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3387" r="19471"/>
          <a:stretch/>
        </p:blipFill>
        <p:spPr>
          <a:xfrm>
            <a:off x="8860" y="10"/>
            <a:ext cx="6924201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0155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75CFA4-AFD8-1F37-D6EB-B738B57EE7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49265" y="2063750"/>
            <a:ext cx="3707844" cy="2730498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3200" b="1" cap="none" dirty="0"/>
              <a:t>Weaknesses in coordination and integrated governance</a:t>
            </a:r>
          </a:p>
        </p:txBody>
      </p:sp>
      <p:pic>
        <p:nvPicPr>
          <p:cNvPr id="5" name="Content Placeholder 4" descr="A picture containing plant, plantation, outdoor, grass&#10;&#10;Description automatically generated">
            <a:extLst>
              <a:ext uri="{FF2B5EF4-FFF2-40B4-BE49-F238E27FC236}">
                <a16:creationId xmlns:a16="http://schemas.microsoft.com/office/drawing/2014/main" id="{33D43E57-AA3A-D539-A4DA-2578A37D0A1C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1660" r="12616"/>
          <a:stretch/>
        </p:blipFill>
        <p:spPr>
          <a:xfrm>
            <a:off x="8860" y="10"/>
            <a:ext cx="6924201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5381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0C1D64-A20F-AF74-84AA-D3DF60FFCB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0316" y="4943832"/>
            <a:ext cx="9899904" cy="1116711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3200" b="1" i="1" cap="none" dirty="0">
                <a:latin typeface="Calibri" panose="020F0502020204030204" pitchFamily="34" charset="0"/>
                <a:cs typeface="Calibri" panose="020F0502020204030204" pitchFamily="34" charset="0"/>
              </a:rPr>
              <a:t>Opportunities </a:t>
            </a:r>
            <a:r>
              <a:rPr lang="en-ZA" sz="3200" b="1" i="1" kern="100" cap="non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 develop resilient M&amp;E systems that can withstand institutional uncertainties &amp; volatilities</a:t>
            </a:r>
            <a:br>
              <a:rPr lang="en-ZA" sz="3200" b="1" i="1" kern="100" cap="non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en-US" sz="3200" b="1" i="1" cap="non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Content Placeholder 4" descr="A picture containing outdoor, sky, ground, wooden&#10;&#10;Description automatically generated">
            <a:extLst>
              <a:ext uri="{FF2B5EF4-FFF2-40B4-BE49-F238E27FC236}">
                <a16:creationId xmlns:a16="http://schemas.microsoft.com/office/drawing/2014/main" id="{E362BA12-D493-F418-58FD-0D5FED0DA5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4907" b="39295"/>
          <a:stretch/>
        </p:blipFill>
        <p:spPr>
          <a:xfrm>
            <a:off x="20" y="-1"/>
            <a:ext cx="12191980" cy="418773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23AFB29-4188-78D6-9662-7790C5036C29}"/>
              </a:ext>
            </a:extLst>
          </p:cNvPr>
          <p:cNvSpPr txBox="1"/>
          <p:nvPr/>
        </p:nvSpPr>
        <p:spPr>
          <a:xfrm>
            <a:off x="9798396" y="3987683"/>
            <a:ext cx="2393604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ZA" sz="700">
                <a:solidFill>
                  <a:srgbClr val="FFFFFF"/>
                </a:solidFill>
                <a:hlinkClick r:id="rId3" tooltip="http://www.realcrozetva.com/2006/06/01/evan-almightys-ark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ZA" sz="700">
                <a:solidFill>
                  <a:srgbClr val="FFFFFF"/>
                </a:solidFill>
              </a:rPr>
              <a:t> by Unknown Author is licensed under </a:t>
            </a:r>
            <a:r>
              <a:rPr lang="en-ZA" sz="700">
                <a:solidFill>
                  <a:srgbClr val="FFFFFF"/>
                </a:solidFill>
                <a:hlinkClick r:id="rId4" tooltip="https://creativecommons.org/licenses/by-nc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BY-SA-NC</a:t>
            </a:r>
            <a:endParaRPr lang="en-ZA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38276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B2E0A1D-3D91-98D0-1FE3-A5FA360140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14894" y="1122363"/>
            <a:ext cx="3326847" cy="230663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400" b="1" cap="none" dirty="0"/>
              <a:t>Transformative thinking</a:t>
            </a:r>
          </a:p>
        </p:txBody>
      </p:sp>
      <p:pic>
        <p:nvPicPr>
          <p:cNvPr id="5" name="Content Placeholder 4" descr="A row of planets in different colors&#10;&#10;Description automatically generated with low confidence">
            <a:extLst>
              <a:ext uri="{FF2B5EF4-FFF2-40B4-BE49-F238E27FC236}">
                <a16:creationId xmlns:a16="http://schemas.microsoft.com/office/drawing/2014/main" id="{322249F0-51A3-3F57-5729-D57B7EE80AD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20740" r="10375"/>
          <a:stretch/>
        </p:blipFill>
        <p:spPr>
          <a:xfrm>
            <a:off x="-5597" y="10"/>
            <a:ext cx="7558541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4191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F7DA33-9092-722D-B81F-FAA41D5EA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5112" y="1122363"/>
            <a:ext cx="4052887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400" b="1" cap="none" dirty="0"/>
              <a:t>Capacity Development</a:t>
            </a:r>
          </a:p>
        </p:txBody>
      </p:sp>
      <p:pic>
        <p:nvPicPr>
          <p:cNvPr id="5" name="Content Placeholder 4" descr="A group of people in a classroom&#10;&#10;Description automatically generated with low confidence">
            <a:extLst>
              <a:ext uri="{FF2B5EF4-FFF2-40B4-BE49-F238E27FC236}">
                <a16:creationId xmlns:a16="http://schemas.microsoft.com/office/drawing/2014/main" id="{F49C963C-8C01-7CA3-4611-B165B984F60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20533" r="20523" b="-1"/>
          <a:stretch/>
        </p:blipFill>
        <p:spPr>
          <a:xfrm>
            <a:off x="-5597" y="10"/>
            <a:ext cx="6101597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56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Straight Connector 29">
            <a:extLst>
              <a:ext uri="{FF2B5EF4-FFF2-40B4-BE49-F238E27FC236}">
                <a16:creationId xmlns:a16="http://schemas.microsoft.com/office/drawing/2014/main" id="{8FD48FB1-66D8-4676-B0AA-C139A1DB78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31">
            <a:extLst>
              <a:ext uri="{FF2B5EF4-FFF2-40B4-BE49-F238E27FC236}">
                <a16:creationId xmlns:a16="http://schemas.microsoft.com/office/drawing/2014/main" id="{F033F5AE-6728-4F19-8DED-658E674B31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82C7D74A-18BA-4709-A808-44E8815C44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B5164A3F-1561-4039-8185-AB0EEB713E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2A35DB53-42BE-460E-9CA1-1294C98463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40" name="Rectangle 39">
            <a:extLst>
              <a:ext uri="{FF2B5EF4-FFF2-40B4-BE49-F238E27FC236}">
                <a16:creationId xmlns:a16="http://schemas.microsoft.com/office/drawing/2014/main" id="{ED2D7C63-562A-41C7-892E-0C73F5D598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B3360EA4-91EA-D970-5FD4-66DB86D270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6738" y="685799"/>
            <a:ext cx="6159273" cy="297180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400" b="1" cap="none" dirty="0"/>
              <a:t>Partnerships And Co-creation</a:t>
            </a:r>
          </a:p>
        </p:txBody>
      </p:sp>
      <p:pic>
        <p:nvPicPr>
          <p:cNvPr id="7" name="Content Placeholder 6" descr="A group of hands in a circle&#10;&#10;Description automatically generated with medium confidence">
            <a:extLst>
              <a:ext uri="{FF2B5EF4-FFF2-40B4-BE49-F238E27FC236}">
                <a16:creationId xmlns:a16="http://schemas.microsoft.com/office/drawing/2014/main" id="{115F60BB-50F2-8D96-700F-489FA0E533A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8402" r="34389" b="1"/>
          <a:stretch/>
        </p:blipFill>
        <p:spPr>
          <a:xfrm>
            <a:off x="20" y="10"/>
            <a:ext cx="4639713" cy="6857990"/>
          </a:xfrm>
          <a:prstGeom prst="rect">
            <a:avLst/>
          </a:prstGeom>
          <a:effectLst>
            <a:innerShdw blurRad="57150" dist="38100" dir="14460000">
              <a:prstClr val="black">
                <a:alpha val="70000"/>
              </a:prstClr>
            </a:innerShdw>
          </a:effectLst>
        </p:spPr>
      </p:pic>
      <p:grpSp>
        <p:nvGrpSpPr>
          <p:cNvPr id="42" name="Group 41">
            <a:extLst>
              <a:ext uri="{FF2B5EF4-FFF2-40B4-BE49-F238E27FC236}">
                <a16:creationId xmlns:a16="http://schemas.microsoft.com/office/drawing/2014/main" id="{6DF25E23-BE15-4E36-A700-59F0CE8C54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2CE9353A-F333-4305-BED0-D126D75F5D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95D1D327-6D34-4AB1-BBCB-FFD18B927B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C3D4CCB5-F27F-4868-B1D4-55D8654F07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55F00F96-8833-4C32-AD31-05286BC800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C22EE3D4-FE2C-4B01-BC8C-3CE2C6CC11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DCD61EF7-4E2B-8679-64B1-9F06281187CF}"/>
              </a:ext>
            </a:extLst>
          </p:cNvPr>
          <p:cNvSpPr txBox="1"/>
          <p:nvPr/>
        </p:nvSpPr>
        <p:spPr>
          <a:xfrm>
            <a:off x="1936750" y="6657945"/>
            <a:ext cx="2702983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ZA" sz="700">
                <a:solidFill>
                  <a:srgbClr val="FFFFFF"/>
                </a:solidFill>
                <a:hlinkClick r:id="rId3" tooltip="https://globalhealthafrica.org/2014/01/20/improving-health-outcomes-in-africa-through-intersectoral-collaboration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ZA" sz="700">
                <a:solidFill>
                  <a:srgbClr val="FFFFFF"/>
                </a:solidFill>
              </a:rPr>
              <a:t> by Unknown Author is licensed under </a:t>
            </a:r>
            <a:r>
              <a:rPr lang="en-ZA" sz="700">
                <a:solidFill>
                  <a:srgbClr val="FFFFFF"/>
                </a:solidFill>
                <a:hlinkClick r:id="rId4" tooltip="https://creativecommons.org/licenses/by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BY-ND</a:t>
            </a:r>
            <a:endParaRPr lang="en-ZA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4604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heme/theme1.xml><?xml version="1.0" encoding="utf-8"?>
<a:theme xmlns:a="http://schemas.openxmlformats.org/drawingml/2006/main" name="Slice">
  <a:themeElements>
    <a:clrScheme name="Red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8CEFCFE63173843831399796505070B" ma:contentTypeVersion="17" ma:contentTypeDescription="Create a new document." ma:contentTypeScope="" ma:versionID="7d9d78e23509ec99fa63f862a5c139cd">
  <xsd:schema xmlns:xsd="http://www.w3.org/2001/XMLSchema" xmlns:xs="http://www.w3.org/2001/XMLSchema" xmlns:p="http://schemas.microsoft.com/office/2006/metadata/properties" xmlns:ns2="cd6c2767-8973-466b-9016-64adc453953e" xmlns:ns3="0dd94aee-3ae3-4eb9-acb6-34b58fe62d1e" xmlns:ns4="3e02667f-0271-471b-bd6e-11a2e16def1d" targetNamespace="http://schemas.microsoft.com/office/2006/metadata/properties" ma:root="true" ma:fieldsID="ca88f3e115bebbb73dcbc22161c12585" ns2:_="" ns3:_="" ns4:_="">
    <xsd:import namespace="cd6c2767-8973-466b-9016-64adc453953e"/>
    <xsd:import namespace="0dd94aee-3ae3-4eb9-acb6-34b58fe62d1e"/>
    <xsd:import namespace="3e02667f-0271-471b-bd6e-11a2e16def1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2: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d6c2767-8973-466b-9016-64adc453953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2a6c10d7-b926-4fc0-945e-3cbf5049f6b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Time" ma:index="24" nillable="true" ma:displayName="Time" ma:format="DateOnly" ma:internalName="Tim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dd94aee-3ae3-4eb9-acb6-34b58fe62d1e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02667f-0271-471b-bd6e-11a2e16def1d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c2cb6460-335c-4e73-aad2-80fbcb21a122}" ma:internalName="TaxCatchAll" ma:showField="CatchAllData" ma:web="0dd94aee-3ae3-4eb9-acb6-34b58fe62d1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e02667f-0271-471b-bd6e-11a2e16def1d" xsi:nil="true"/>
    <Time xmlns="cd6c2767-8973-466b-9016-64adc453953e" xsi:nil="true"/>
    <lcf76f155ced4ddcb4097134ff3c332f xmlns="cd6c2767-8973-466b-9016-64adc453953e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9015FE9-4C86-41DB-A76B-2B6B25854BDE}"/>
</file>

<file path=customXml/itemProps2.xml><?xml version="1.0" encoding="utf-8"?>
<ds:datastoreItem xmlns:ds="http://schemas.openxmlformats.org/officeDocument/2006/customXml" ds:itemID="{F072192D-EA0E-4045-91D0-EC2B1804A403}"/>
</file>

<file path=customXml/itemProps3.xml><?xml version="1.0" encoding="utf-8"?>
<ds:datastoreItem xmlns:ds="http://schemas.openxmlformats.org/officeDocument/2006/customXml" ds:itemID="{0F6A0212-6C1F-42AE-933A-08C2146D948E}"/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151</TotalTime>
  <Words>118</Words>
  <Application>Microsoft Office PowerPoint</Application>
  <PresentationFormat>Widescreen</PresentationFormat>
  <Paragraphs>19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Calibri</vt:lpstr>
      <vt:lpstr>Calibri Light</vt:lpstr>
      <vt:lpstr>Century Gothic</vt:lpstr>
      <vt:lpstr>Helvetica Neue</vt:lpstr>
      <vt:lpstr>Wingdings 3</vt:lpstr>
      <vt:lpstr>Slice</vt:lpstr>
      <vt:lpstr>The Future of M&amp;E: Culture, Context, and Collaboration</vt:lpstr>
      <vt:lpstr>Challenges for strengthening the institutionalization of M&amp;E in public policy</vt:lpstr>
      <vt:lpstr>Instrumentalism (benign or contemptuous compliance?)</vt:lpstr>
      <vt:lpstr>Over-dependence on champions</vt:lpstr>
      <vt:lpstr>Weaknesses in coordination and integrated governance</vt:lpstr>
      <vt:lpstr>Opportunities to develop resilient M&amp;E systems that can withstand institutional uncertainties &amp; volatilities </vt:lpstr>
      <vt:lpstr>Transformative thinking</vt:lpstr>
      <vt:lpstr>Capacity Development</vt:lpstr>
      <vt:lpstr>Partnerships And Co-creation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GLOCAL Opening Session</dc:title>
  <dc:creator>Candice Morkel</dc:creator>
  <cp:lastModifiedBy>Candice Morkel</cp:lastModifiedBy>
  <cp:revision>2</cp:revision>
  <dcterms:created xsi:type="dcterms:W3CDTF">2023-05-21T17:28:51Z</dcterms:created>
  <dcterms:modified xsi:type="dcterms:W3CDTF">2023-05-24T20:44:58Z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0x010100E8CEFCFE63173843831399796505070B</vt:lpwstr>
  </property>
</Properties>
</file>