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  <p:sldMasterId id="2147483679" r:id="rId6"/>
  </p:sldMasterIdLst>
  <p:notesMasterIdLst>
    <p:notesMasterId r:id="rId41"/>
  </p:notesMasterIdLst>
  <p:handoutMasterIdLst>
    <p:handoutMasterId r:id="rId42"/>
  </p:handoutMasterIdLst>
  <p:sldIdLst>
    <p:sldId id="256" r:id="rId7"/>
    <p:sldId id="314" r:id="rId8"/>
    <p:sldId id="332" r:id="rId9"/>
    <p:sldId id="356" r:id="rId10"/>
    <p:sldId id="2003" r:id="rId11"/>
    <p:sldId id="1956" r:id="rId12"/>
    <p:sldId id="1998" r:id="rId13"/>
    <p:sldId id="1999" r:id="rId14"/>
    <p:sldId id="2000" r:id="rId15"/>
    <p:sldId id="2008" r:id="rId16"/>
    <p:sldId id="346" r:id="rId17"/>
    <p:sldId id="260" r:id="rId18"/>
    <p:sldId id="2009" r:id="rId19"/>
    <p:sldId id="344" r:id="rId20"/>
    <p:sldId id="2004" r:id="rId21"/>
    <p:sldId id="354" r:id="rId22"/>
    <p:sldId id="351" r:id="rId23"/>
    <p:sldId id="348" r:id="rId24"/>
    <p:sldId id="341" r:id="rId25"/>
    <p:sldId id="349" r:id="rId26"/>
    <p:sldId id="350" r:id="rId27"/>
    <p:sldId id="2005" r:id="rId28"/>
    <p:sldId id="352" r:id="rId29"/>
    <p:sldId id="337" r:id="rId30"/>
    <p:sldId id="321" r:id="rId31"/>
    <p:sldId id="336" r:id="rId32"/>
    <p:sldId id="333" r:id="rId33"/>
    <p:sldId id="353" r:id="rId34"/>
    <p:sldId id="323" r:id="rId35"/>
    <p:sldId id="325" r:id="rId36"/>
    <p:sldId id="334" r:id="rId37"/>
    <p:sldId id="2006" r:id="rId38"/>
    <p:sldId id="2012" r:id="rId39"/>
    <p:sldId id="262" r:id="rId4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17C0CEC3-7F19-4D95-A6CD-5A268B7FDD39}">
          <p14:sldIdLst>
            <p14:sldId id="256"/>
            <p14:sldId id="314"/>
            <p14:sldId id="332"/>
            <p14:sldId id="356"/>
            <p14:sldId id="2003"/>
            <p14:sldId id="1956"/>
            <p14:sldId id="1998"/>
            <p14:sldId id="1999"/>
            <p14:sldId id="2000"/>
            <p14:sldId id="2008"/>
            <p14:sldId id="346"/>
            <p14:sldId id="260"/>
            <p14:sldId id="2009"/>
            <p14:sldId id="344"/>
            <p14:sldId id="2004"/>
            <p14:sldId id="354"/>
            <p14:sldId id="351"/>
            <p14:sldId id="348"/>
            <p14:sldId id="341"/>
            <p14:sldId id="349"/>
            <p14:sldId id="350"/>
            <p14:sldId id="2005"/>
            <p14:sldId id="352"/>
            <p14:sldId id="337"/>
            <p14:sldId id="321"/>
            <p14:sldId id="336"/>
            <p14:sldId id="333"/>
            <p14:sldId id="353"/>
            <p14:sldId id="323"/>
            <p14:sldId id="325"/>
            <p14:sldId id="334"/>
            <p14:sldId id="2006"/>
            <p14:sldId id="201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a Maria Arias" initials="AMA [6]" lastIdx="1" clrIdx="6"/>
  <p:cmAuthor id="1" name="CTS" initials="CTS" lastIdx="1" clrIdx="0"/>
  <p:cmAuthor id="8" name="Ana Maria Arias" initials="AMA [7]" lastIdx="1" clrIdx="7"/>
  <p:cmAuthor id="2" name="Ana Maria Arias" initials="AMA" lastIdx="1" clrIdx="1"/>
  <p:cmAuthor id="3" name="Ana Maria Arias" initials="AMA [2]" lastIdx="1" clrIdx="2"/>
  <p:cmAuthor id="4" name="Ana Maria Arias" initials="AMA [3]" lastIdx="1" clrIdx="3"/>
  <p:cmAuthor id="5" name="Ana Maria Arias" initials="AMA [4]" lastIdx="1" clrIdx="4"/>
  <p:cmAuthor id="6" name="Ana Maria Arias" initials="AMA [5]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797979"/>
    <a:srgbClr val="3366CC"/>
    <a:srgbClr val="0C3076"/>
    <a:srgbClr val="1F4B71"/>
    <a:srgbClr val="395CEF"/>
    <a:srgbClr val="A4091F"/>
    <a:srgbClr val="FFB300"/>
    <a:srgbClr val="FBCD0A"/>
    <a:srgbClr val="860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88673" autoAdjust="0"/>
  </p:normalViewPr>
  <p:slideViewPr>
    <p:cSldViewPr snapToGrid="0">
      <p:cViewPr varScale="1">
        <p:scale>
          <a:sx n="59" d="100"/>
          <a:sy n="59" d="100"/>
        </p:scale>
        <p:origin x="108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0CDD2-21D2-4984-B97A-B3597BA8A1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9413AFE-8086-43D9-B5AB-2EC242AE7B9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s-CO" sz="2400" dirty="0"/>
            <a:t>A través de la Constitución y la Ley Orgánica de Planeación, el DNP tiene funciones como:</a:t>
          </a:r>
        </a:p>
      </dgm:t>
    </dgm:pt>
    <dgm:pt modelId="{EEEFF469-DD1D-401E-88A6-B023EE0418E3}" type="parTrans" cxnId="{2504BDF5-DE0C-4DED-B17F-D51304A53FA6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4D5A22D8-0290-4BCF-B2B4-AF5ADFBEFEC4}" type="sibTrans" cxnId="{2504BDF5-DE0C-4DED-B17F-D51304A53FA6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24BDD1B8-102F-4280-AB85-86826C358695}">
      <dgm:prSet phldrT="[Texto]" custT="1"/>
      <dgm:spPr/>
      <dgm:t>
        <a:bodyPr/>
        <a:lstStyle/>
        <a:p>
          <a:pPr>
            <a:lnSpc>
              <a:spcPct val="120000"/>
            </a:lnSpc>
          </a:pPr>
          <a:endParaRPr lang="es-CO" sz="2000" dirty="0"/>
        </a:p>
      </dgm:t>
    </dgm:pt>
    <dgm:pt modelId="{890803BC-073A-46CC-90B9-08B8ABF3E4FE}" type="sibTrans" cxnId="{92920B33-D216-42DA-93C3-0AF8E37DEA97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31D7A825-15C3-49BA-A190-88F33E6064E0}" type="parTrans" cxnId="{92920B33-D216-42DA-93C3-0AF8E37DEA97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1266E23E-EB1A-4C20-B1EE-993E672DEC7E}">
      <dgm:prSet phldrT="[Texto]" custT="1"/>
      <dgm:spPr/>
      <dgm:t>
        <a:bodyPr/>
        <a:lstStyle/>
        <a:p>
          <a:pPr>
            <a:lnSpc>
              <a:spcPct val="120000"/>
            </a:lnSpc>
          </a:pPr>
          <a:r>
            <a:rPr lang="es-CO" sz="2000" b="0" i="0" dirty="0"/>
            <a:t>Coordinar el trabajo de formulación, ejecución, </a:t>
          </a:r>
          <a:r>
            <a:rPr lang="es-CO" sz="2000" b="1" i="0" dirty="0"/>
            <a:t>seguimiento y evaluación de resultados del PND</a:t>
          </a:r>
          <a:r>
            <a:rPr lang="es-CO" sz="2000" b="0" i="0" dirty="0"/>
            <a:t> y de otras políticas del Gobierno Nacional.</a:t>
          </a:r>
          <a:endParaRPr lang="es-CO" sz="2000" dirty="0"/>
        </a:p>
      </dgm:t>
    </dgm:pt>
    <dgm:pt modelId="{ECFA107B-BFD7-46CA-B440-F5024E2776CB}" type="sibTrans" cxnId="{80F8C641-8F3E-4062-BAF6-825893AF8863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97715B7C-9CD7-4A38-84A2-932423E50E43}" type="parTrans" cxnId="{80F8C641-8F3E-4062-BAF6-825893AF8863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DF95E4E0-1AB9-4F88-B216-E7EA43DB0750}">
      <dgm:prSet phldrT="[Texto]" custT="1"/>
      <dgm:spPr/>
      <dgm:t>
        <a:bodyPr/>
        <a:lstStyle/>
        <a:p>
          <a:pPr>
            <a:lnSpc>
              <a:spcPct val="120000"/>
            </a:lnSpc>
          </a:pPr>
          <a:r>
            <a:rPr lang="es-CO" sz="2000" b="0" i="0" dirty="0"/>
            <a:t>Diseñar y organizar los </a:t>
          </a:r>
          <a:r>
            <a:rPr lang="es-CO" sz="2000" b="1" i="0" dirty="0"/>
            <a:t>sistemas de evaluación de resultados </a:t>
          </a:r>
          <a:r>
            <a:rPr lang="es-CO" sz="2000" b="0" i="0" dirty="0"/>
            <a:t>de la administración pública, y difundir los resultados de las evaluaciones de políticas públicas.</a:t>
          </a:r>
          <a:endParaRPr lang="es-CO" sz="2000" dirty="0"/>
        </a:p>
      </dgm:t>
    </dgm:pt>
    <dgm:pt modelId="{8D664429-E961-4C57-A855-9683A27DE85C}" type="parTrans" cxnId="{34B3EFE5-1D45-4940-9E91-FD79A4159AA6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41CB18A6-962F-458D-B1C4-D192CA1F4576}" type="sibTrans" cxnId="{34B3EFE5-1D45-4940-9E91-FD79A4159AA6}">
      <dgm:prSet/>
      <dgm:spPr/>
      <dgm:t>
        <a:bodyPr/>
        <a:lstStyle/>
        <a:p>
          <a:pPr>
            <a:lnSpc>
              <a:spcPct val="120000"/>
            </a:lnSpc>
          </a:pPr>
          <a:endParaRPr lang="es-CO" sz="1600"/>
        </a:p>
      </dgm:t>
    </dgm:pt>
    <dgm:pt modelId="{693F909D-4624-43C3-809A-72BDF0F496C8}">
      <dgm:prSet phldrT="[Texto]" custT="1"/>
      <dgm:spPr/>
      <dgm:t>
        <a:bodyPr/>
        <a:lstStyle/>
        <a:p>
          <a:pPr>
            <a:lnSpc>
              <a:spcPct val="120000"/>
            </a:lnSpc>
          </a:pPr>
          <a:endParaRPr lang="es-CO" sz="2000" dirty="0"/>
        </a:p>
      </dgm:t>
    </dgm:pt>
    <dgm:pt modelId="{86F2384E-F309-4004-A522-BA066758145F}" type="parTrans" cxnId="{36897E69-0AB2-44CB-B977-C5541286934E}">
      <dgm:prSet/>
      <dgm:spPr/>
      <dgm:t>
        <a:bodyPr/>
        <a:lstStyle/>
        <a:p>
          <a:endParaRPr lang="en-US"/>
        </a:p>
      </dgm:t>
    </dgm:pt>
    <dgm:pt modelId="{8C18C82D-012B-4E7E-AB7D-1CE1156A6FC1}" type="sibTrans" cxnId="{36897E69-0AB2-44CB-B977-C5541286934E}">
      <dgm:prSet/>
      <dgm:spPr/>
      <dgm:t>
        <a:bodyPr/>
        <a:lstStyle/>
        <a:p>
          <a:endParaRPr lang="en-US"/>
        </a:p>
      </dgm:t>
    </dgm:pt>
    <dgm:pt modelId="{4CA8A553-628A-40A8-80C9-3798422C31B6}">
      <dgm:prSet phldrT="[Texto]" custT="1"/>
      <dgm:spPr/>
      <dgm:t>
        <a:bodyPr/>
        <a:lstStyle/>
        <a:p>
          <a:pPr>
            <a:lnSpc>
              <a:spcPct val="120000"/>
            </a:lnSpc>
          </a:pPr>
          <a:endParaRPr lang="es-CO" sz="2000" dirty="0"/>
        </a:p>
      </dgm:t>
    </dgm:pt>
    <dgm:pt modelId="{AF1A1466-520D-4F92-AC06-0CB7D3692BB8}" type="parTrans" cxnId="{6A68C0E4-3B2F-4B87-BD05-8793B4D1F7FF}">
      <dgm:prSet/>
      <dgm:spPr/>
      <dgm:t>
        <a:bodyPr/>
        <a:lstStyle/>
        <a:p>
          <a:endParaRPr lang="en-US"/>
        </a:p>
      </dgm:t>
    </dgm:pt>
    <dgm:pt modelId="{8544251F-5E78-4553-B299-8674D396061D}" type="sibTrans" cxnId="{6A68C0E4-3B2F-4B87-BD05-8793B4D1F7FF}">
      <dgm:prSet/>
      <dgm:spPr/>
      <dgm:t>
        <a:bodyPr/>
        <a:lstStyle/>
        <a:p>
          <a:endParaRPr lang="en-US"/>
        </a:p>
      </dgm:t>
    </dgm:pt>
    <dgm:pt modelId="{89B73E47-F6DC-43FA-B8E9-0283B0F3BCF7}" type="pres">
      <dgm:prSet presAssocID="{C9D0CDD2-21D2-4984-B97A-B3597BA8A11E}" presName="linear" presStyleCnt="0">
        <dgm:presLayoutVars>
          <dgm:animLvl val="lvl"/>
          <dgm:resizeHandles val="exact"/>
        </dgm:presLayoutVars>
      </dgm:prSet>
      <dgm:spPr/>
    </dgm:pt>
    <dgm:pt modelId="{FB76FA7B-4571-4AFC-9E0F-EA1DA5C0813F}" type="pres">
      <dgm:prSet presAssocID="{79413AFE-8086-43D9-B5AB-2EC242AE7B98}" presName="parentText" presStyleLbl="node1" presStyleIdx="0" presStyleCnt="1" custScaleY="76105">
        <dgm:presLayoutVars>
          <dgm:chMax val="0"/>
          <dgm:bulletEnabled val="1"/>
        </dgm:presLayoutVars>
      </dgm:prSet>
      <dgm:spPr/>
    </dgm:pt>
    <dgm:pt modelId="{47491957-83B7-4509-9D20-2B057EDCBCA9}" type="pres">
      <dgm:prSet presAssocID="{79413AFE-8086-43D9-B5AB-2EC242AE7B9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9BF7B0F-30FA-47EF-BFD6-6373DB7FFBA2}" type="presOf" srcId="{693F909D-4624-43C3-809A-72BDF0F496C8}" destId="{47491957-83B7-4509-9D20-2B057EDCBCA9}" srcOrd="0" destOrd="3" presId="urn:microsoft.com/office/officeart/2005/8/layout/vList2"/>
    <dgm:cxn modelId="{92920B33-D216-42DA-93C3-0AF8E37DEA97}" srcId="{79413AFE-8086-43D9-B5AB-2EC242AE7B98}" destId="{24BDD1B8-102F-4280-AB85-86826C358695}" srcOrd="0" destOrd="0" parTransId="{31D7A825-15C3-49BA-A190-88F33E6064E0}" sibTransId="{890803BC-073A-46CC-90B9-08B8ABF3E4FE}"/>
    <dgm:cxn modelId="{80F8C641-8F3E-4062-BAF6-825893AF8863}" srcId="{79413AFE-8086-43D9-B5AB-2EC242AE7B98}" destId="{1266E23E-EB1A-4C20-B1EE-993E672DEC7E}" srcOrd="1" destOrd="0" parTransId="{97715B7C-9CD7-4A38-84A2-932423E50E43}" sibTransId="{ECFA107B-BFD7-46CA-B440-F5024E2776CB}"/>
    <dgm:cxn modelId="{99647B65-4F7A-9B43-8C80-B534A647236B}" type="presOf" srcId="{1266E23E-EB1A-4C20-B1EE-993E672DEC7E}" destId="{47491957-83B7-4509-9D20-2B057EDCBCA9}" srcOrd="0" destOrd="1" presId="urn:microsoft.com/office/officeart/2005/8/layout/vList2"/>
    <dgm:cxn modelId="{36897E69-0AB2-44CB-B977-C5541286934E}" srcId="{79413AFE-8086-43D9-B5AB-2EC242AE7B98}" destId="{693F909D-4624-43C3-809A-72BDF0F496C8}" srcOrd="3" destOrd="0" parTransId="{86F2384E-F309-4004-A522-BA066758145F}" sibTransId="{8C18C82D-012B-4E7E-AB7D-1CE1156A6FC1}"/>
    <dgm:cxn modelId="{7AF76475-139C-D244-937B-175F4F79A881}" type="presOf" srcId="{DF95E4E0-1AB9-4F88-B216-E7EA43DB0750}" destId="{47491957-83B7-4509-9D20-2B057EDCBCA9}" srcOrd="0" destOrd="4" presId="urn:microsoft.com/office/officeart/2005/8/layout/vList2"/>
    <dgm:cxn modelId="{69164998-14D7-D545-9F47-4CC1AEB80BA8}" type="presOf" srcId="{C9D0CDD2-21D2-4984-B97A-B3597BA8A11E}" destId="{89B73E47-F6DC-43FA-B8E9-0283B0F3BCF7}" srcOrd="0" destOrd="0" presId="urn:microsoft.com/office/officeart/2005/8/layout/vList2"/>
    <dgm:cxn modelId="{191436A5-939D-504D-AE6E-2FCD682FAEB6}" type="presOf" srcId="{24BDD1B8-102F-4280-AB85-86826C358695}" destId="{47491957-83B7-4509-9D20-2B057EDCBCA9}" srcOrd="0" destOrd="0" presId="urn:microsoft.com/office/officeart/2005/8/layout/vList2"/>
    <dgm:cxn modelId="{5F07C1C4-2764-4584-9056-98009D063007}" type="presOf" srcId="{4CA8A553-628A-40A8-80C9-3798422C31B6}" destId="{47491957-83B7-4509-9D20-2B057EDCBCA9}" srcOrd="0" destOrd="2" presId="urn:microsoft.com/office/officeart/2005/8/layout/vList2"/>
    <dgm:cxn modelId="{6A68C0E4-3B2F-4B87-BD05-8793B4D1F7FF}" srcId="{79413AFE-8086-43D9-B5AB-2EC242AE7B98}" destId="{4CA8A553-628A-40A8-80C9-3798422C31B6}" srcOrd="2" destOrd="0" parTransId="{AF1A1466-520D-4F92-AC06-0CB7D3692BB8}" sibTransId="{8544251F-5E78-4553-B299-8674D396061D}"/>
    <dgm:cxn modelId="{E076C2E4-9A57-764E-A3F8-32030B41E3FB}" type="presOf" srcId="{79413AFE-8086-43D9-B5AB-2EC242AE7B98}" destId="{FB76FA7B-4571-4AFC-9E0F-EA1DA5C0813F}" srcOrd="0" destOrd="0" presId="urn:microsoft.com/office/officeart/2005/8/layout/vList2"/>
    <dgm:cxn modelId="{34B3EFE5-1D45-4940-9E91-FD79A4159AA6}" srcId="{79413AFE-8086-43D9-B5AB-2EC242AE7B98}" destId="{DF95E4E0-1AB9-4F88-B216-E7EA43DB0750}" srcOrd="4" destOrd="0" parTransId="{8D664429-E961-4C57-A855-9683A27DE85C}" sibTransId="{41CB18A6-962F-458D-B1C4-D192CA1F4576}"/>
    <dgm:cxn modelId="{2504BDF5-DE0C-4DED-B17F-D51304A53FA6}" srcId="{C9D0CDD2-21D2-4984-B97A-B3597BA8A11E}" destId="{79413AFE-8086-43D9-B5AB-2EC242AE7B98}" srcOrd="0" destOrd="0" parTransId="{EEEFF469-DD1D-401E-88A6-B023EE0418E3}" sibTransId="{4D5A22D8-0290-4BCF-B2B4-AF5ADFBEFEC4}"/>
    <dgm:cxn modelId="{8D3EE716-F3E5-7745-A4E2-8F70ED1A46FB}" type="presParOf" srcId="{89B73E47-F6DC-43FA-B8E9-0283B0F3BCF7}" destId="{FB76FA7B-4571-4AFC-9E0F-EA1DA5C0813F}" srcOrd="0" destOrd="0" presId="urn:microsoft.com/office/officeart/2005/8/layout/vList2"/>
    <dgm:cxn modelId="{CBC66BD3-B970-844A-BDDD-8D6F74D11D89}" type="presParOf" srcId="{89B73E47-F6DC-43FA-B8E9-0283B0F3BCF7}" destId="{47491957-83B7-4509-9D20-2B057EDCBC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6FA7B-4571-4AFC-9E0F-EA1DA5C0813F}">
      <dsp:nvSpPr>
        <dsp:cNvPr id="0" name=""/>
        <dsp:cNvSpPr/>
      </dsp:nvSpPr>
      <dsp:spPr>
        <a:xfrm>
          <a:off x="0" y="476275"/>
          <a:ext cx="10946204" cy="91179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 través de la Constitución y la Ley Orgánica de Planeación, el DNP tiene funciones como:</a:t>
          </a:r>
        </a:p>
      </dsp:txBody>
      <dsp:txXfrm>
        <a:off x="44510" y="520785"/>
        <a:ext cx="10857184" cy="822778"/>
      </dsp:txXfrm>
    </dsp:sp>
    <dsp:sp modelId="{47491957-83B7-4509-9D20-2B057EDCBCA9}">
      <dsp:nvSpPr>
        <dsp:cNvPr id="0" name=""/>
        <dsp:cNvSpPr/>
      </dsp:nvSpPr>
      <dsp:spPr>
        <a:xfrm>
          <a:off x="0" y="1388074"/>
          <a:ext cx="10946204" cy="317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54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2000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b="0" i="0" kern="1200" dirty="0"/>
            <a:t>Coordinar el trabajo de formulación, ejecución, </a:t>
          </a:r>
          <a:r>
            <a:rPr lang="es-CO" sz="2000" b="1" i="0" kern="1200" dirty="0"/>
            <a:t>seguimiento y evaluación de resultados del PND</a:t>
          </a:r>
          <a:r>
            <a:rPr lang="es-CO" sz="2000" b="0" i="0" kern="1200" dirty="0"/>
            <a:t> y de otras políticas del Gobierno Nacional.</a:t>
          </a:r>
          <a:endParaRPr lang="es-CO" sz="2000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2000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2000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b="0" i="0" kern="1200" dirty="0"/>
            <a:t>Diseñar y organizar los </a:t>
          </a:r>
          <a:r>
            <a:rPr lang="es-CO" sz="2000" b="1" i="0" kern="1200" dirty="0"/>
            <a:t>sistemas de evaluación de resultados </a:t>
          </a:r>
          <a:r>
            <a:rPr lang="es-CO" sz="2000" b="0" i="0" kern="1200" dirty="0"/>
            <a:t>de la administración pública, y difundir los resultados de las evaluaciones de políticas públicas.</a:t>
          </a:r>
          <a:endParaRPr lang="es-CO" sz="2000" kern="1200" dirty="0"/>
        </a:p>
      </dsp:txBody>
      <dsp:txXfrm>
        <a:off x="0" y="1388074"/>
        <a:ext cx="10946204" cy="317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44C8-8A7A-402E-BE9F-F9B9498000FC}" type="datetimeFigureOut">
              <a:rPr lang="es-CO" smtClean="0">
                <a:latin typeface="Arial" panose="020B0604020202020204" pitchFamily="34" charset="0"/>
              </a:rPr>
              <a:t>1/06/2022</a:t>
            </a:fld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F5EF-AE72-4A14-9CDB-C4CA7F29A3CC}" type="slidenum">
              <a:rPr lang="es-CO" smtClean="0">
                <a:latin typeface="Arial" panose="020B0604020202020204" pitchFamily="34" charset="0"/>
              </a:rPr>
              <a:t>‹Nº›</a:t>
            </a:fld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BAFF05-F43C-4CB6-AE67-6997AB6FE7FB}" type="datetimeFigureOut">
              <a:rPr lang="es-CO" smtClean="0"/>
              <a:pPr/>
              <a:t>1/06/2022</a:t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81E9337-9457-4885-8E9F-046775B6A99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45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6979B-E091-1F49-9873-F6D692305B9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89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6979B-E091-1F49-9873-F6D692305B9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012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6979B-E091-1F49-9873-F6D692305B9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163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6979B-E091-1F49-9873-F6D692305B90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33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Accionar la participación de la DSEPP en discusiones presupuestales y de formulación de política: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Informe anual de resumen de resultados de las evaluaciones para la discusión presupuestal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Informe anual de balance de inclusión de recomendaciones de las evaluaciones en la definición del presupuesto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337-9457-4885-8E9F-046775B6A990}" type="slidenum">
              <a:rPr lang="es-CO" smtClean="0"/>
              <a:pPr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94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988BF-4AC5-4820-9354-0999F23D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19AA03-7044-46AC-AB83-A81A468C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F4350-D5AA-4940-B3DD-FDCFDC7A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EFB36-D761-48F6-A1ED-012B1B41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689F1-89EE-4028-BB85-6812E2D6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9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FCCCC-31ED-4AB4-8C7A-93993699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5C4B32-EAFF-4E02-8424-75497953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38514-EC02-4995-854E-7BB22EA9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3ECED-22A8-49E2-8680-726D3199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3B093B-271F-4C05-9938-56398CDF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C022A3-420D-463F-9185-F0C5FB67B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AEC77F-1458-4CF4-B76D-CB05966D4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A42BD-0C32-4333-A7A4-01351C34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CBCCC-97F5-4E04-85D7-27DD3305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1CD887-5254-40F9-9CF9-2BEE274B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69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 Institucio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/>
        </p:nvSpPr>
        <p:spPr>
          <a:xfrm rot="5400000">
            <a:off x="6984999" y="1651001"/>
            <a:ext cx="6858001" cy="35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Work Sans" panose="00000500000000000000" pitchFamily="2" charset="0"/>
            </a:endParaRPr>
          </a:p>
        </p:txBody>
      </p:sp>
      <p:sp>
        <p:nvSpPr>
          <p:cNvPr id="7" name="Shape 55"/>
          <p:cNvSpPr txBox="1"/>
          <p:nvPr/>
        </p:nvSpPr>
        <p:spPr>
          <a:xfrm>
            <a:off x="406400" y="6322013"/>
            <a:ext cx="7804150" cy="415458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Esta presentación es propiedad intelectual controlada y producida por el Departamento Nacional de Planeación</a:t>
            </a:r>
            <a:endParaRPr lang="x-none" sz="10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61D974-4917-4898-B3B0-6A8ECFEE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5425" y="2873375"/>
            <a:ext cx="6327946" cy="1111249"/>
          </a:xfrm>
          <a:prstGeom prst="rect">
            <a:avLst/>
          </a:prstGeom>
        </p:spPr>
      </p:pic>
      <p:sp>
        <p:nvSpPr>
          <p:cNvPr id="6" name="Shape 54">
            <a:extLst>
              <a:ext uri="{FF2B5EF4-FFF2-40B4-BE49-F238E27FC236}">
                <a16:creationId xmlns:a16="http://schemas.microsoft.com/office/drawing/2014/main" id="{8230B0EB-58AA-484E-9465-69A33E1865E2}"/>
              </a:ext>
            </a:extLst>
          </p:cNvPr>
          <p:cNvSpPr/>
          <p:nvPr/>
        </p:nvSpPr>
        <p:spPr>
          <a:xfrm rot="5400000">
            <a:off x="6984999" y="1651001"/>
            <a:ext cx="6858001" cy="35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Work Sans" panose="00000500000000000000" pitchFamily="2" charset="0"/>
            </a:endParaRPr>
          </a:p>
        </p:txBody>
      </p:sp>
      <p:sp>
        <p:nvSpPr>
          <p:cNvPr id="8" name="Shape 55">
            <a:extLst>
              <a:ext uri="{FF2B5EF4-FFF2-40B4-BE49-F238E27FC236}">
                <a16:creationId xmlns:a16="http://schemas.microsoft.com/office/drawing/2014/main" id="{0D3D41AC-CE21-40BD-928E-00029066B3C9}"/>
              </a:ext>
            </a:extLst>
          </p:cNvPr>
          <p:cNvSpPr txBox="1"/>
          <p:nvPr/>
        </p:nvSpPr>
        <p:spPr>
          <a:xfrm>
            <a:off x="406400" y="6322013"/>
            <a:ext cx="7804150" cy="415458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Esta presentación es propiedad intelectual controlada y producida por el Departamento Nacional de Planeación</a:t>
            </a:r>
            <a:endParaRPr lang="x-none" sz="1000" dirty="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092401-9920-48FB-9686-45614E04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5425" y="2873375"/>
            <a:ext cx="6327946" cy="11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/ Standb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B75979-F4C5-4083-91C6-735B5B1A4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2081" y="1940409"/>
            <a:ext cx="5679019" cy="31268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CO" noProof="0" dirty="0"/>
              <a:t>Título de la Presentación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D1A0222-8748-4AAD-AE85-EA054C72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520" y="5555701"/>
            <a:ext cx="635580" cy="635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F19E4-400A-4AC2-87EE-1ECE9594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19"/>
            <a:ext cx="4603801" cy="55245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4F0B6C2-3362-46D2-965C-95907A608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400" y="933450"/>
            <a:ext cx="4215187" cy="7402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37E0D4-AE53-46E9-8AC9-73782D79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520" y="5555701"/>
            <a:ext cx="635580" cy="635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F61FF-C75E-41CF-B4A1-EE14B03BD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19"/>
            <a:ext cx="4603801" cy="552456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806C902-F088-462F-95F0-D9874623E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400" y="933450"/>
            <a:ext cx="4215187" cy="74022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E2C63-783C-4422-A2CB-D02862298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2080" y="5918230"/>
            <a:ext cx="3450169" cy="273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lang="es-CO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Mes</a:t>
            </a:r>
            <a:r>
              <a:rPr lang="en-US" dirty="0"/>
              <a:t>, 2018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9E5BB65-3604-4EE6-9F86-B1E063B796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2079" y="5206395"/>
            <a:ext cx="4109602" cy="3187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lang="es-CO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CO" noProof="0" dirty="0"/>
              <a:t>Nombre del expositor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F383D05-B81D-4EC5-9787-2360739B6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2079" y="5525146"/>
            <a:ext cx="4109602" cy="3187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lang="es-CO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CO" noProof="0" dirty="0"/>
              <a:t>Dirección técnica</a:t>
            </a:r>
          </a:p>
        </p:txBody>
      </p:sp>
    </p:spTree>
    <p:extLst>
      <p:ext uri="{BB962C8B-B14F-4D97-AF65-F5344CB8AC3E}">
        <p14:creationId xmlns:p14="http://schemas.microsoft.com/office/powerpoint/2010/main" val="25869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641BE7-26C5-4FB5-BC78-E0734E1B3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554" y="1308100"/>
            <a:ext cx="7200894" cy="4991100"/>
          </a:xfrm>
          <a:prstGeom prst="rect">
            <a:avLst/>
          </a:prstGeom>
        </p:spPr>
        <p:txBody>
          <a:bodyPr anchor="ctr"/>
          <a:lstStyle>
            <a:lvl1pPr marL="1080000" indent="-1080000">
              <a:lnSpc>
                <a:spcPct val="100000"/>
              </a:lnSpc>
              <a:spcBef>
                <a:spcPts val="5000"/>
              </a:spcBef>
              <a:buSzPct val="230000"/>
              <a:buFont typeface="+mj-lt"/>
              <a:buAutoNum type="arabicPeriod"/>
              <a:defRPr sz="3000">
                <a:solidFill>
                  <a:schemeClr val="bg1"/>
                </a:solidFill>
                <a:latin typeface="+mj-lt"/>
              </a:defRPr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Lista de temas a presentar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AD39C-813F-4272-B134-8FA1F4F99DC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751061A-4B17-488A-85A5-DE4F08178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73034-8183-4D4E-ABBA-3A3B38E6E9E6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96B0C1-2B72-47EA-BDDB-83FF1A56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94AF6E4-D3F3-44C5-80E6-3C6B7404B7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400" y="2336800"/>
            <a:ext cx="6172198" cy="3556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5000"/>
              </a:spcBef>
              <a:buSzPct val="230000"/>
              <a:buFont typeface="+mj-lt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Tema o nombre de la sección a presentar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7359E1-404C-43F8-B819-FC3283C5A6F1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69C07E-C368-4AB8-8C6E-0D28F37C8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7650" y="1911350"/>
            <a:ext cx="2317750" cy="11938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#.</a:t>
            </a:r>
            <a:endParaRPr lang="es-CO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FD376D0-BFCB-4BD5-8030-6178702AD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2FD8A-5177-4899-AE90-1CE838317E97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F0D69F-04DE-4B6E-9890-5AFA2F6D6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ción / Concepto Importan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1671" y="1671638"/>
            <a:ext cx="9268658" cy="40735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CO" dirty="0"/>
              <a:t>Idea o concepto clave para resaltar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B63097-327F-46A1-996B-044A1E5EB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853B5-1E04-4C90-BFE2-960393AFD45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14926-D922-4A4D-839A-27356F5000EA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E1C937A-FE6D-4B65-AAD7-330392485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Solo Texto - Una C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A42CDCE-22F1-430F-8FEA-A47335056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CD0703-B726-4601-A460-3C1A4B1D8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4747" y="2231975"/>
            <a:ext cx="8162507" cy="4051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negro.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5592FF0-D4BF-4ADA-9C5E-7E707CF0A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D1D45-84BF-4109-A344-194FC60A25E6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EFE42-DCDC-492C-86CB-FA9BEE632EC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1441F1-AD28-4B9E-A31E-39B2C73E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Solo Texto - Viñet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A1336-DDDF-45BC-9071-8C1F88754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841" y="2002428"/>
            <a:ext cx="8780318" cy="20466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EFC7B2B-B407-46C4-B4AE-2BF212151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5841" y="4144659"/>
            <a:ext cx="8780318" cy="20466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lphaUcPeriod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romanUcPeriod"/>
              <a:defRPr sz="180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romanLcPeriod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 err="1"/>
              <a:t>Suspendisse</a:t>
            </a:r>
            <a:r>
              <a:rPr lang="es-CO" noProof="0" dirty="0"/>
              <a:t> </a:t>
            </a:r>
            <a:r>
              <a:rPr lang="es-CO" noProof="0" dirty="0" err="1"/>
              <a:t>laoreet</a:t>
            </a:r>
            <a:r>
              <a:rPr lang="es-CO" noProof="0" dirty="0"/>
              <a:t>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vel</a:t>
            </a:r>
            <a:r>
              <a:rPr lang="es-CO" noProof="0" dirty="0"/>
              <a:t> </a:t>
            </a:r>
            <a:r>
              <a:rPr lang="es-CO" noProof="0" dirty="0" err="1"/>
              <a:t>felis</a:t>
            </a:r>
            <a:r>
              <a:rPr lang="es-CO" noProof="0" dirty="0"/>
              <a:t> </a:t>
            </a:r>
            <a:r>
              <a:rPr lang="es-CO" noProof="0" dirty="0" err="1"/>
              <a:t>lobortis</a:t>
            </a:r>
            <a:r>
              <a:rPr lang="es-CO" noProof="0" dirty="0"/>
              <a:t> </a:t>
            </a:r>
            <a:r>
              <a:rPr lang="es-CO" noProof="0" dirty="0" err="1"/>
              <a:t>posuere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Donec</a:t>
            </a:r>
            <a:r>
              <a:rPr lang="es-CO" noProof="0" dirty="0"/>
              <a:t> in </a:t>
            </a:r>
            <a:r>
              <a:rPr lang="es-CO" noProof="0" dirty="0" err="1"/>
              <a:t>enim</a:t>
            </a:r>
            <a:r>
              <a:rPr lang="es-CO" noProof="0" dirty="0"/>
              <a:t> </a:t>
            </a:r>
            <a:r>
              <a:rPr lang="es-CO" noProof="0" dirty="0" err="1"/>
              <a:t>varius</a:t>
            </a:r>
            <a:r>
              <a:rPr lang="es-CO" noProof="0" dirty="0"/>
              <a:t> </a:t>
            </a:r>
            <a:r>
              <a:rPr lang="es-CO" noProof="0" dirty="0" err="1"/>
              <a:t>purus</a:t>
            </a:r>
            <a:r>
              <a:rPr lang="es-CO" noProof="0" dirty="0"/>
              <a:t> </a:t>
            </a:r>
            <a:r>
              <a:rPr lang="es-CO" noProof="0" dirty="0" err="1"/>
              <a:t>aliquet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non ac </a:t>
            </a:r>
            <a:r>
              <a:rPr lang="es-CO" noProof="0" dirty="0" err="1"/>
              <a:t>nulla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Mauris</a:t>
            </a:r>
            <a:r>
              <a:rPr lang="es-CO" noProof="0" dirty="0"/>
              <a:t> id </a:t>
            </a:r>
            <a:r>
              <a:rPr lang="es-CO" noProof="0" dirty="0" err="1"/>
              <a:t>ipsum</a:t>
            </a:r>
            <a:r>
              <a:rPr lang="es-CO" noProof="0" dirty="0"/>
              <a:t> sed </a:t>
            </a:r>
            <a:r>
              <a:rPr lang="es-CO" noProof="0" dirty="0" err="1"/>
              <a:t>erat</a:t>
            </a:r>
            <a:r>
              <a:rPr lang="es-CO" noProof="0" dirty="0"/>
              <a:t> </a:t>
            </a:r>
            <a:r>
              <a:rPr lang="es-CO" noProof="0" dirty="0" err="1"/>
              <a:t>scelerisque</a:t>
            </a:r>
            <a:r>
              <a:rPr lang="es-CO" noProof="0" dirty="0"/>
              <a:t> </a:t>
            </a:r>
            <a:r>
              <a:rPr lang="es-CO" noProof="0" dirty="0" err="1"/>
              <a:t>gravida</a:t>
            </a:r>
            <a:r>
              <a:rPr lang="es-CO" noProof="0" dirty="0"/>
              <a:t>.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8632D96-7E0C-45DA-A2E5-1C0997C551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25389-4E3D-4A87-B466-53583C7CF713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555346A-4BD8-499D-8167-013C61183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Cifr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4">
            <a:extLst>
              <a:ext uri="{FF2B5EF4-FFF2-40B4-BE49-F238E27FC236}">
                <a16:creationId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8632D96-7E0C-45DA-A2E5-1C0997C551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69010-55E4-477F-A005-7EFB5D5D8E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955" y="2909639"/>
            <a:ext cx="3414395" cy="116706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7200" spc="-300">
                <a:latin typeface="+mn-lt"/>
              </a:defRPr>
            </a:lvl1pPr>
            <a:lvl2pPr marL="457200" indent="0" algn="ctr">
              <a:lnSpc>
                <a:spcPct val="100000"/>
              </a:lnSpc>
              <a:buNone/>
              <a:defRPr sz="1800">
                <a:latin typeface="+mn-lt"/>
              </a:defRPr>
            </a:lvl2pPr>
            <a:lvl3pPr marL="914400" indent="0" algn="ctr">
              <a:lnSpc>
                <a:spcPct val="100000"/>
              </a:lnSpc>
              <a:buNone/>
              <a:defRPr sz="1800">
                <a:latin typeface="+mn-lt"/>
              </a:defRPr>
            </a:lvl3pPr>
            <a:lvl4pPr marL="1371600" indent="0" algn="ctr">
              <a:lnSpc>
                <a:spcPct val="100000"/>
              </a:lnSpc>
              <a:buNone/>
              <a:defRPr sz="1800">
                <a:latin typeface="+mn-lt"/>
              </a:defRPr>
            </a:lvl4pPr>
            <a:lvl5pPr marL="1828800" indent="0" algn="ctr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s-CO" dirty="0"/>
              <a:t>25%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3931EF-E2C3-4293-BC1E-2623B8EF9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955" y="4076700"/>
            <a:ext cx="3414395" cy="1219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en tamaño mínimo de 18 puntos negro.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19F76B5-91FD-4A96-936E-E596C4C37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3257" y="2909639"/>
            <a:ext cx="3414395" cy="116706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7200" spc="-300">
                <a:latin typeface="+mn-lt"/>
              </a:defRPr>
            </a:lvl1pPr>
            <a:lvl2pPr marL="457200" indent="0" algn="ctr">
              <a:lnSpc>
                <a:spcPct val="100000"/>
              </a:lnSpc>
              <a:buNone/>
              <a:defRPr sz="1800">
                <a:latin typeface="+mn-lt"/>
              </a:defRPr>
            </a:lvl2pPr>
            <a:lvl3pPr marL="914400" indent="0" algn="ctr">
              <a:lnSpc>
                <a:spcPct val="100000"/>
              </a:lnSpc>
              <a:buNone/>
              <a:defRPr sz="1800">
                <a:latin typeface="+mn-lt"/>
              </a:defRPr>
            </a:lvl3pPr>
            <a:lvl4pPr marL="1371600" indent="0" algn="ctr">
              <a:lnSpc>
                <a:spcPct val="100000"/>
              </a:lnSpc>
              <a:buNone/>
              <a:defRPr sz="1800">
                <a:latin typeface="+mn-lt"/>
              </a:defRPr>
            </a:lvl4pPr>
            <a:lvl5pPr marL="1828800" indent="0" algn="ctr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s-CO" dirty="0"/>
              <a:t>80%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7EC16C1-06BA-415E-8CFF-DA1F7B9A02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3257" y="4076700"/>
            <a:ext cx="3414395" cy="1219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en tamaño mínimo de 18 puntos negro.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0F486D0-21D1-4D5D-A5DA-74BDABCEE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6559" y="2909639"/>
            <a:ext cx="3414395" cy="116706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7200" spc="-300">
                <a:latin typeface="+mn-lt"/>
              </a:defRPr>
            </a:lvl1pPr>
            <a:lvl2pPr marL="457200" indent="0" algn="ctr">
              <a:lnSpc>
                <a:spcPct val="100000"/>
              </a:lnSpc>
              <a:buNone/>
              <a:defRPr sz="1800">
                <a:latin typeface="+mn-lt"/>
              </a:defRPr>
            </a:lvl2pPr>
            <a:lvl3pPr marL="914400" indent="0" algn="ctr">
              <a:lnSpc>
                <a:spcPct val="100000"/>
              </a:lnSpc>
              <a:buNone/>
              <a:defRPr sz="1800">
                <a:latin typeface="+mn-lt"/>
              </a:defRPr>
            </a:lvl3pPr>
            <a:lvl4pPr marL="1371600" indent="0" algn="ctr">
              <a:lnSpc>
                <a:spcPct val="100000"/>
              </a:lnSpc>
              <a:buNone/>
              <a:defRPr sz="1800">
                <a:latin typeface="+mn-lt"/>
              </a:defRPr>
            </a:lvl4pPr>
            <a:lvl5pPr marL="1828800" indent="0" algn="ctr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s-CO" dirty="0"/>
              <a:t>100%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C51A729-02BF-40B4-9523-96D4A357A4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6559" y="4076700"/>
            <a:ext cx="3414395" cy="1219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en tamaño mínimo de 18 puntos negro.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DB1FF-75F3-480B-92EC-1C89BF1874CF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8337542-BC5F-48A3-828F-0842C32C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A5F7A-D2C5-4E6F-A6B9-D58515AB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D672CA-3F81-44BC-B64C-B36A9636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C756D1-CF53-46DD-BF99-AB08C1E8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4B954-04BB-4692-8B23-C49C44FF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DC4B1-9806-4E39-90DD-A9559535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986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80955C4-FC34-4E86-A3C3-809D890A276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029484" y="2277609"/>
            <a:ext cx="8133033" cy="398621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EF5DBFE0-B179-4B40-B5D2-740D2A414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7522621-807A-4467-A076-4360B5069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5782629A-BA4D-4C8B-9749-76A795A163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A803A1F-4DE0-4DC2-8CCF-3066FB503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B9B5B0-16E4-49C4-BC8E-FB719FC8393D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AF4BB-ADD4-48B7-AA65-A22195C76CD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150981-68E1-4F10-891F-8D03EDDE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73D63A0-B3C4-4AA6-881C-BAE716D379BC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909580" y="2301764"/>
            <a:ext cx="8372840" cy="39557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EL ÍCONO PARA INSERTAR TABLA con celdas a 18 puntos mínimo y color negro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D861DA6D-92BD-4E1D-97B8-E729A5EE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7FDA873-0D51-495D-A585-E6B974358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502472C7-1D72-4660-8811-26E690F2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A1E9B01-EB78-4A55-A8B8-C87A1018B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656A1-8E47-48C3-ACE9-376FAF41517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1E40D-FD64-466B-A0E0-1A28FF5F8074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B42C3D4-42D1-4A57-9AF6-1F59790C8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Texto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B7A07-02CF-4788-AAE6-ABB45797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4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corto en tamaño mínimo de 18 puntos negro.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80955C4-FC34-4E86-A3C3-809D890A276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5081" y="2259444"/>
            <a:ext cx="5336020" cy="388274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:a16="http://schemas.microsoft.com/office/drawing/2014/main" id="{EDC6F7D6-9AD8-4DB4-BE57-E217C156D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0DD03A-4C03-4B3C-A493-9E670FAC41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B5170861-91C6-4124-AD9A-E59C2434F0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972314-56B5-4723-A35C-7CCA0E0B6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0A612-DFD6-44DB-8CC9-60AB60798D3B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9232C-3855-4FCF-8E7F-BC4552A1F4D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8A3940-B7B9-4BAE-B109-0B205D17B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Viñetas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B7A07-02CF-4788-AAE6-ABB45797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3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:a16="http://schemas.microsoft.com/office/drawing/2014/main" id="{6EC00B9A-A9A2-4304-92E7-1E3EC43D6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3EDCD0-197B-45E6-81F8-32052C99F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1B17EB2-F4F8-4CB6-9C2B-11594EA6EA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EA7AC37-1E18-4AB2-95A5-643D1E235D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4197D9-EF97-4209-AFE5-85F20288FEF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28F1F993-3C0C-4B3B-9921-F2A80C4981A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5081" y="2259444"/>
            <a:ext cx="5336020" cy="388274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523E6-BD45-4BFA-A71A-55EA7BFF763D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16C75-D663-48CD-9C90-B8C1D15F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Texto y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73D63A0-B3C4-4AA6-881C-BAE716D379BC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25080" y="2259444"/>
            <a:ext cx="5336020" cy="3882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EL ÍCONO PARA INSERTAR TABLA con celdas a 18 puntos mínimo y color negro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E90DFF73-E0F8-461B-AF03-5C0BB897D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B93B9B5-98A9-4336-9F78-E39DE7167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ECD3C70-E2BB-4850-8D45-E4B456A9D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C360BCA-3B37-4322-B7D3-9AA942C919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E9633F-E346-481F-9032-F73693AC0CFB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A56FE95-93C7-4A51-9F66-75D544CF2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4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corto en tamaño mínimo de 18 puntos negro.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57616-4479-4B60-9F6E-9BCD35FAC535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9B5669-43FE-4261-931E-E917E174A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Viñetas y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8203DFA6-0CB8-4A3D-8CE3-265AB1EF339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25080" y="2259444"/>
            <a:ext cx="5336020" cy="3882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EL ÍCONO PARA INSERTAR TABLA con celdas a 18 puntos mínimo y color negro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5B48B724-9280-4067-958D-0F7EF2524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4DED190-8C82-48CA-86DD-EE1BA4032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EC853C5-D1C3-4D32-83D4-83D614F58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0406B42-3C2A-4815-9394-AA734B49B9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569F77-0D22-4E38-B7A5-E55A5CCA5F38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95CC00C-A239-45D6-A9DC-0FE0D717AF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3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A6ABB-068A-41A2-8B0E-3D09BE40A755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9B49A0F-4A40-4D51-B721-A2FBC1A8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Metas / Objetiv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A1336-DDDF-45BC-9071-8C1F88754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741" y="2810860"/>
            <a:ext cx="6104659" cy="20466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9"/>
            <a:ext cx="8293335" cy="4779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8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7" y="1305986"/>
            <a:ext cx="8293898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8632D96-7E0C-45DA-A2E5-1C0997C551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076" y="234950"/>
            <a:ext cx="7647554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8223250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E171B84A-FB40-4C31-A14B-B34CB078E8D9}"/>
              </a:ext>
            </a:extLst>
          </p:cNvPr>
          <p:cNvSpPr/>
          <p:nvPr/>
        </p:nvSpPr>
        <p:spPr>
          <a:xfrm rot="5400000">
            <a:off x="7064374" y="1730381"/>
            <a:ext cx="6858001" cy="339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Work Sans" panose="00000500000000000000" pitchFamily="2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5BD02C8-0DDF-4E9D-98B3-EA2835A46D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9905" y="194180"/>
            <a:ext cx="3060169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Conceptos paralelos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07512AE-24C1-4C7B-B320-D13689B3EF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9905" y="703110"/>
            <a:ext cx="3060169" cy="55262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14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28121-F1F4-4A67-906C-790DDBBB7EB1}"/>
              </a:ext>
            </a:extLst>
          </p:cNvPr>
          <p:cNvSpPr txBox="1"/>
          <p:nvPr/>
        </p:nvSpPr>
        <p:spPr>
          <a:xfrm>
            <a:off x="8223250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C43124B-597B-4786-86F6-450BF2814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Comparació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F9560-1BBB-4642-AE1D-30E57BC8E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059" y="2206014"/>
            <a:ext cx="4827404" cy="5778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FF4CF4-99B6-41F0-B15C-242E7C10BE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9059" y="2802295"/>
            <a:ext cx="4827404" cy="34351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525C52B-2525-43A0-BBE4-73B1536F5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2246" y="2206014"/>
            <a:ext cx="4827404" cy="57785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C1C08DA-A307-4C7C-829E-88A5B391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2246" y="2802295"/>
            <a:ext cx="4827404" cy="34351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35700CEB-3FCE-4505-AB0D-FF781B54C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761D3CE-2915-45E4-A1FE-8BB3B1F69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83A5392A-7E12-496C-8EBD-38419A592D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6560C2C-3A59-4DFF-84B4-910DEE7B9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CF482-EF5D-4FF4-99C8-8AECCC3BF93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A85E4-A573-4E21-ADDE-63E51118428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67BC90-84A4-41BB-AC2C-B76D84DC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Comparació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F9560-1BBB-4642-AE1D-30E57BC8E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1226" y="2034312"/>
            <a:ext cx="3344147" cy="5778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2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525C52B-2525-43A0-BBE4-73B1536F5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9816" y="2034312"/>
            <a:ext cx="3344147" cy="57785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1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BE410DB-4C2F-468F-9FF4-9BFC330BB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2636" y="2034312"/>
            <a:ext cx="3344147" cy="57785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C1143B7-7E75-4367-BD78-61AB11BF8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1227" y="2612162"/>
            <a:ext cx="3344147" cy="3648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8212238-A35E-4AC8-8821-606591F58E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9817" y="2612162"/>
            <a:ext cx="3344147" cy="3648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3FDEC24-704D-40FE-BE87-622FD4A10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8255" y="2612162"/>
            <a:ext cx="3344147" cy="3648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3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7" name="Title 14">
            <a:extLst>
              <a:ext uri="{FF2B5EF4-FFF2-40B4-BE49-F238E27FC236}">
                <a16:creationId xmlns:a16="http://schemas.microsoft.com/office/drawing/2014/main" id="{CCA9D6A3-9009-4F40-BCA6-8C7F32AEB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D4B7913-F506-428A-81C9-CF67388378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3DDD03BF-2C7D-4E8B-AE47-710DC8CDA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480F02B-133A-4D66-BD93-6C505F5115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0F829-BC34-47AC-88FB-ADBD12627CD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4EAEB-3759-4990-B43C-353044C5EEB7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5CFD1AA-A6E3-4686-931F-FCE28BA7B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- Comparació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F9B70C2-6D0D-4A59-9E85-C2E8676DC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9910" y="1931419"/>
            <a:ext cx="4868059" cy="394679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2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6290B4B-AEB9-4B4F-BE06-3C89F40B3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2041" y="1931419"/>
            <a:ext cx="4868059" cy="39467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1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FA807FA-97A7-4797-883B-30C06ABA5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833" y="4126244"/>
            <a:ext cx="4868059" cy="39467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3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83951D1-FEA4-4EC0-8AC5-89992D1D46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2041" y="4126244"/>
            <a:ext cx="4868059" cy="394679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3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D68F63B-ECF0-4D4B-87F2-EA4903CAA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833" y="2326956"/>
            <a:ext cx="4868058" cy="17299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E89B2A8-DDB3-42A8-B8D6-9E671D6FD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2041" y="2326956"/>
            <a:ext cx="4868058" cy="17299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C98834F-B6C7-4F35-B670-DC508139D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0834" y="4520922"/>
            <a:ext cx="4868058" cy="1746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3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D286F67-6D9A-4C6F-8176-6D5B03ED4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2041" y="4520922"/>
            <a:ext cx="4868058" cy="1746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8" name="Title 14">
            <a:extLst>
              <a:ext uri="{FF2B5EF4-FFF2-40B4-BE49-F238E27FC236}">
                <a16:creationId xmlns:a16="http://schemas.microsoft.com/office/drawing/2014/main" id="{7A73FC3E-974F-49A9-922E-88487D3BF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C70F826E-C8E6-4863-A836-B732AB3B3B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436B6220-643B-4CE4-9E9E-772B7AEC9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E64D4F5-83E6-436C-BD3A-B2B7CB253C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7DF72C-626D-47EC-8C70-52BD4302444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56268-9DB1-42D8-999D-41712635EB48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4CB98A0-49C5-4598-989D-7BD28E07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F1303-9811-4D3F-8EA3-2B98BB17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898636-6AD7-40B3-984F-C18BC75F0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442999-9D25-4787-824C-355F5BED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52AA1-2F8A-4982-91C1-36EA4A47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66CFA7-FFFA-448D-8D41-AC5F15F3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8831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/>
          <p:nvPr/>
        </p:nvSpPr>
        <p:spPr>
          <a:xfrm>
            <a:off x="-1" y="696449"/>
            <a:ext cx="3982065" cy="2510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s-ES" sz="3200" b="1" dirty="0">
              <a:latin typeface="Work Sans" panose="00000500000000000000" pitchFamily="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91864" y="820023"/>
            <a:ext cx="3480341" cy="128182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="0" spc="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Recomendaciones o conclusiones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6F4BAA-4B43-4CDA-BCAD-CF6ECAEB3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2064" y="820022"/>
            <a:ext cx="1192445" cy="881415"/>
          </a:xfrm>
          <a:prstGeom prst="rect">
            <a:avLst/>
          </a:prstGeom>
          <a:noFill/>
        </p:spPr>
        <p:txBody>
          <a:bodyPr wrap="none" lIns="0" tIns="72000" rIns="108000" bIns="0" anchor="b">
            <a:no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dirty="0"/>
              <a:t>#.</a:t>
            </a:r>
            <a:endParaRPr lang="es-E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D67533-8100-467D-8211-66F9DD406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4509" y="1308100"/>
            <a:ext cx="6217391" cy="476542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negro.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043831B-7394-4709-8FBD-2A243826A5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0F1CC49-084B-4D1B-8B7C-F21CAA9C5A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075" y="234950"/>
            <a:ext cx="10709275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EA2EB9-5560-40AB-A722-394E0543F696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2D26E0-F5B6-4147-AD3D-D15390051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45" y="2978160"/>
            <a:ext cx="1938976" cy="19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F454E0-03B1-4659-BA3C-89C79899CF6E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7BB59-84A6-459C-9E2A-9BD7A2F6B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45" y="2978160"/>
            <a:ext cx="1938976" cy="19389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BF0F88E-D470-4983-85C4-0EC55042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9019" y="6351560"/>
            <a:ext cx="1832981" cy="3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/>
          <p:nvPr/>
        </p:nvSpPr>
        <p:spPr>
          <a:xfrm>
            <a:off x="0" y="0"/>
            <a:ext cx="12186458" cy="6858000"/>
          </a:xfrm>
          <a:prstGeom prst="rect">
            <a:avLst/>
          </a:prstGeom>
          <a:gradFill flip="none" rotWithShape="1">
            <a:gsLst>
              <a:gs pos="0">
                <a:srgbClr val="A4091F">
                  <a:alpha val="90000"/>
                </a:srgbClr>
              </a:gs>
              <a:gs pos="100000">
                <a:srgbClr val="800000">
                  <a:alpha val="79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55367" y="1151147"/>
            <a:ext cx="6336864" cy="5706853"/>
            <a:chOff x="4391526" y="768631"/>
            <a:chExt cx="4752648" cy="4280140"/>
          </a:xfrm>
        </p:grpSpPr>
        <p:sp>
          <p:nvSpPr>
            <p:cNvPr id="22" name="Shape 71"/>
            <p:cNvSpPr/>
            <p:nvPr/>
          </p:nvSpPr>
          <p:spPr>
            <a:xfrm>
              <a:off x="4391526" y="1204200"/>
              <a:ext cx="4752648" cy="3844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sp>
          <p:nvSpPr>
            <p:cNvPr id="23" name="Shape 72"/>
            <p:cNvSpPr txBox="1"/>
            <p:nvPr/>
          </p:nvSpPr>
          <p:spPr>
            <a:xfrm>
              <a:off x="4817399" y="1600655"/>
              <a:ext cx="3900900" cy="4444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x-none" sz="2400" dirty="0">
                  <a:solidFill>
                    <a:srgbClr val="666666"/>
                  </a:solidFill>
                  <a:latin typeface="Futura Std Book" panose="020B0502020204020303" pitchFamily="34" charset="0"/>
                </a:rPr>
                <a:t>AGENDA</a:t>
              </a:r>
            </a:p>
          </p:txBody>
        </p:sp>
        <p:sp>
          <p:nvSpPr>
            <p:cNvPr id="24" name="Shape 74"/>
            <p:cNvSpPr/>
            <p:nvPr/>
          </p:nvSpPr>
          <p:spPr>
            <a:xfrm>
              <a:off x="6329100" y="768631"/>
              <a:ext cx="877499" cy="85639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pic>
          <p:nvPicPr>
            <p:cNvPr id="25" name="Shape 75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2062" y="989723"/>
              <a:ext cx="455400" cy="444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3025" y="2852738"/>
            <a:ext cx="5200650" cy="3622675"/>
          </a:xfrm>
        </p:spPr>
        <p:txBody>
          <a:bodyPr anchor="ctr">
            <a:normAutofit/>
          </a:bodyPr>
          <a:lstStyle>
            <a:lvl1pPr marL="0" indent="-360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91F"/>
              </a:buClr>
              <a:buFont typeface="+mj-lt"/>
              <a:buAutoNum type="arabicPeriod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Futura Bk BT Book" charset="0"/>
                <a:ea typeface="Futura Bk BT Book" charset="0"/>
                <a:cs typeface="Futura Bk BT Book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258" y="460252"/>
            <a:ext cx="3180426" cy="75359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773258" y="4294953"/>
            <a:ext cx="4117474" cy="1364416"/>
            <a:chOff x="773258" y="4543446"/>
            <a:chExt cx="4117474" cy="1364416"/>
          </a:xfrm>
        </p:grpSpPr>
        <p:sp>
          <p:nvSpPr>
            <p:cNvPr id="26" name="TextBox 1"/>
            <p:cNvSpPr txBox="1"/>
            <p:nvPr/>
          </p:nvSpPr>
          <p:spPr>
            <a:xfrm>
              <a:off x="1214407" y="5261531"/>
              <a:ext cx="3235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800" u="sng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https://sinergia.dnp.gov.co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18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2018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773258" y="4543446"/>
              <a:ext cx="4117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8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Dirección de Seguimiento</a:t>
              </a:r>
              <a:r>
                <a:rPr lang="es-CO" sz="1800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 y Evaluación</a:t>
              </a:r>
            </a:p>
            <a:p>
              <a:pPr algn="ctr"/>
              <a:r>
                <a:rPr lang="es-CO" sz="1800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de Políticas Públicas</a:t>
              </a:r>
              <a:endParaRPr lang="es-CO" sz="1800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B8373F-5595-43D7-B8F2-14058AE4567F}"/>
              </a:ext>
            </a:extLst>
          </p:cNvPr>
          <p:cNvSpPr/>
          <p:nvPr userDrawn="1"/>
        </p:nvSpPr>
        <p:spPr>
          <a:xfrm>
            <a:off x="0" y="2695013"/>
            <a:ext cx="9636370" cy="4162987"/>
          </a:xfrm>
          <a:prstGeom prst="rect">
            <a:avLst/>
          </a:prstGeom>
          <a:gradFill flip="none" rotWithShape="1">
            <a:gsLst>
              <a:gs pos="48000">
                <a:srgbClr val="1F4B71"/>
              </a:gs>
              <a:gs pos="100000">
                <a:srgbClr val="1F4B71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5" name="Shape 71">
            <a:extLst>
              <a:ext uri="{FF2B5EF4-FFF2-40B4-BE49-F238E27FC236}">
                <a16:creationId xmlns:a16="http://schemas.microsoft.com/office/drawing/2014/main" id="{E0AF41E3-5BAB-4B21-B9F9-619F1DA3644B}"/>
              </a:ext>
            </a:extLst>
          </p:cNvPr>
          <p:cNvSpPr/>
          <p:nvPr userDrawn="1"/>
        </p:nvSpPr>
        <p:spPr>
          <a:xfrm>
            <a:off x="0" y="1"/>
            <a:ext cx="12192231" cy="25906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6" name="Imagen 15" descr="Franja-Gobierno.png">
            <a:extLst>
              <a:ext uri="{FF2B5EF4-FFF2-40B4-BE49-F238E27FC236}">
                <a16:creationId xmlns:a16="http://schemas.microsoft.com/office/drawing/2014/main" id="{9167D8C8-F90D-4E2A-AA70-8E7059194B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399"/>
            <a:ext cx="12192000" cy="1474876"/>
          </a:xfrm>
          <a:prstGeom prst="rect">
            <a:avLst/>
          </a:prstGeom>
        </p:spPr>
      </p:pic>
      <p:grpSp>
        <p:nvGrpSpPr>
          <p:cNvPr id="17" name="Agrupar 14">
            <a:extLst>
              <a:ext uri="{FF2B5EF4-FFF2-40B4-BE49-F238E27FC236}">
                <a16:creationId xmlns:a16="http://schemas.microsoft.com/office/drawing/2014/main" id="{9C2D96C6-8094-4306-B8EA-3EFAB559179B}"/>
              </a:ext>
            </a:extLst>
          </p:cNvPr>
          <p:cNvGrpSpPr/>
          <p:nvPr userDrawn="1"/>
        </p:nvGrpSpPr>
        <p:grpSpPr>
          <a:xfrm>
            <a:off x="10327793" y="6260789"/>
            <a:ext cx="1732324" cy="363455"/>
            <a:chOff x="5298785" y="6148930"/>
            <a:chExt cx="1732324" cy="363455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6B0DA36B-8B4A-45B1-B173-36ED427F90B9}"/>
                </a:ext>
              </a:extLst>
            </p:cNvPr>
            <p:cNvSpPr txBox="1"/>
            <p:nvPr/>
          </p:nvSpPr>
          <p:spPr>
            <a:xfrm>
              <a:off x="5621871" y="6181921"/>
              <a:ext cx="140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@LuisFerMejia</a:t>
              </a:r>
            </a:p>
          </p:txBody>
        </p:sp>
        <p:pic>
          <p:nvPicPr>
            <p:cNvPr id="19" name="Imagen 16" descr="1456273671_43-twitter.png">
              <a:extLst>
                <a:ext uri="{FF2B5EF4-FFF2-40B4-BE49-F238E27FC236}">
                  <a16:creationId xmlns:a16="http://schemas.microsoft.com/office/drawing/2014/main" id="{ED4CA499-E995-4297-B2A9-3E9CA4A40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5" y="6148930"/>
              <a:ext cx="363455" cy="363455"/>
            </a:xfrm>
            <a:prstGeom prst="rect">
              <a:avLst/>
            </a:prstGeom>
          </p:spPr>
        </p:pic>
      </p:grp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261CB107-2428-49AB-9CFD-BAF6F1A2CC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231" y="668215"/>
            <a:ext cx="11125444" cy="1473150"/>
          </a:xfrm>
        </p:spPr>
        <p:txBody>
          <a:bodyPr anchor="ctr">
            <a:normAutofit/>
          </a:bodyPr>
          <a:lstStyle>
            <a:lvl1pPr marL="216000" indent="-216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2800" b="0">
                <a:solidFill>
                  <a:srgbClr val="1F4B7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28" name="Agrupar 2">
            <a:extLst>
              <a:ext uri="{FF2B5EF4-FFF2-40B4-BE49-F238E27FC236}">
                <a16:creationId xmlns:a16="http://schemas.microsoft.com/office/drawing/2014/main" id="{08B74297-47D9-46DA-9976-7EC6540C77CB}"/>
              </a:ext>
            </a:extLst>
          </p:cNvPr>
          <p:cNvGrpSpPr/>
          <p:nvPr userDrawn="1"/>
        </p:nvGrpSpPr>
        <p:grpSpPr>
          <a:xfrm>
            <a:off x="502056" y="2245681"/>
            <a:ext cx="885174" cy="863888"/>
            <a:chOff x="8438799" y="662686"/>
            <a:chExt cx="1169999" cy="1141864"/>
          </a:xfrm>
        </p:grpSpPr>
        <p:sp>
          <p:nvSpPr>
            <p:cNvPr id="29" name="Shape 74">
              <a:extLst>
                <a:ext uri="{FF2B5EF4-FFF2-40B4-BE49-F238E27FC236}">
                  <a16:creationId xmlns:a16="http://schemas.microsoft.com/office/drawing/2014/main" id="{FB16880B-4EF1-4428-891A-923D4CDA93E6}"/>
                </a:ext>
              </a:extLst>
            </p:cNvPr>
            <p:cNvSpPr/>
            <p:nvPr userDrawn="1"/>
          </p:nvSpPr>
          <p:spPr>
            <a:xfrm>
              <a:off x="8438799" y="662686"/>
              <a:ext cx="1169999" cy="1141864"/>
            </a:xfrm>
            <a:prstGeom prst="ellipse">
              <a:avLst/>
            </a:prstGeom>
            <a:solidFill>
              <a:srgbClr val="1F4B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30" name="Imagen 29" descr="list-interface-symbol.png">
              <a:extLst>
                <a:ext uri="{FF2B5EF4-FFF2-40B4-BE49-F238E27FC236}">
                  <a16:creationId xmlns:a16="http://schemas.microsoft.com/office/drawing/2014/main" id="{9AB52635-B44A-4DC2-AD91-9E07EDDF9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847" y="920771"/>
              <a:ext cx="622650" cy="622650"/>
            </a:xfrm>
            <a:prstGeom prst="rect">
              <a:avLst/>
            </a:prstGeom>
          </p:spPr>
        </p:pic>
      </p:grpSp>
      <p:pic>
        <p:nvPicPr>
          <p:cNvPr id="32" name="Picture 16">
            <a:extLst>
              <a:ext uri="{FF2B5EF4-FFF2-40B4-BE49-F238E27FC236}">
                <a16:creationId xmlns:a16="http://schemas.microsoft.com/office/drawing/2014/main" id="{8A609F73-6D47-42B8-9DAF-4920F8DB4D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" y="6244339"/>
            <a:ext cx="3742334" cy="2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011289"/>
            <a:ext cx="12191999" cy="946103"/>
            <a:chOff x="0" y="4519561"/>
            <a:chExt cx="9144001" cy="693283"/>
          </a:xfrm>
        </p:grpSpPr>
        <p:sp>
          <p:nvSpPr>
            <p:cNvPr id="8" name="Shape 93"/>
            <p:cNvSpPr/>
            <p:nvPr/>
          </p:nvSpPr>
          <p:spPr>
            <a:xfrm>
              <a:off x="0" y="4573425"/>
              <a:ext cx="9144000" cy="57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sp>
          <p:nvSpPr>
            <p:cNvPr id="9" name="Shape 97"/>
            <p:cNvSpPr txBox="1"/>
            <p:nvPr/>
          </p:nvSpPr>
          <p:spPr>
            <a:xfrm>
              <a:off x="76850" y="4690686"/>
              <a:ext cx="6684264" cy="448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s-CO" sz="1200" b="0" i="0" dirty="0">
                  <a:solidFill>
                    <a:srgbClr val="A4091F"/>
                  </a:solidFill>
                  <a:latin typeface="Arial" charset="0"/>
                  <a:ea typeface="Arial" charset="0"/>
                  <a:cs typeface="Arial" charset="0"/>
                </a:rPr>
                <a:t>SINERGIA</a:t>
              </a:r>
            </a:p>
            <a:p>
              <a:r>
                <a:rPr lang="es-CO" sz="1050" b="0" i="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2018</a:t>
              </a:r>
              <a:endParaRPr lang="x-none" sz="1050" b="0" i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936" y="4519561"/>
              <a:ext cx="2424065" cy="693283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i="0" spc="0">
                <a:solidFill>
                  <a:srgbClr val="A4091F"/>
                </a:solidFill>
                <a:latin typeface="Futura BdCn BT" charset="0"/>
                <a:ea typeface="Futura BdCn BT" charset="0"/>
                <a:cs typeface="Futura BdCn BT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69270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86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8076811" y="0"/>
            <a:ext cx="4115189" cy="6858000"/>
          </a:xfrm>
          <a:prstGeom prst="rect">
            <a:avLst/>
          </a:prstGeom>
          <a:gradFill flip="none" rotWithShape="1">
            <a:gsLst>
              <a:gs pos="0">
                <a:srgbClr val="A4091F">
                  <a:alpha val="90000"/>
                </a:srgbClr>
              </a:gs>
              <a:gs pos="100000">
                <a:srgbClr val="800000">
                  <a:alpha val="79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8505073" y="3827347"/>
            <a:ext cx="3255378" cy="2188758"/>
            <a:chOff x="8506716" y="2615492"/>
            <a:chExt cx="3255378" cy="2188758"/>
          </a:xfrm>
        </p:grpSpPr>
        <p:sp>
          <p:nvSpPr>
            <p:cNvPr id="8" name="TextBox 1"/>
            <p:cNvSpPr txBox="1"/>
            <p:nvPr/>
          </p:nvSpPr>
          <p:spPr>
            <a:xfrm>
              <a:off x="8506716" y="2615492"/>
              <a:ext cx="325537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Felipe</a:t>
              </a:r>
              <a:r>
                <a:rPr lang="es-CO" sz="1600" b="1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 Castro</a:t>
              </a:r>
              <a:endParaRPr lang="es-CO" sz="1600" b="1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Dirección de Seguimiento</a:t>
              </a:r>
              <a:r>
                <a:rPr lang="es-CO" sz="1400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 y Evaluación</a:t>
              </a:r>
            </a:p>
            <a:p>
              <a:pPr algn="ctr"/>
              <a:r>
                <a:rPr lang="es-CO" sz="1400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de Políticas Públicas</a:t>
              </a:r>
              <a:endParaRPr lang="es-CO" sz="1400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9316257" y="4281030"/>
              <a:ext cx="17082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Mayo,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sinergia.dnp.gov.co</a:t>
              </a: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5EC80DD6-6BDA-4412-BE05-BD52123BC71C}"/>
              </a:ext>
            </a:extLst>
          </p:cNvPr>
          <p:cNvSpPr txBox="1"/>
          <p:nvPr userDrawn="1"/>
        </p:nvSpPr>
        <p:spPr>
          <a:xfrm>
            <a:off x="10356702" y="428581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</a:rPr>
              <a:t>Febrero, 2018</a:t>
            </a:r>
          </a:p>
          <a:p>
            <a:pPr algn="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</a:rPr>
              <a:t>dnp.gov.co</a:t>
            </a: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FAA59E8D-400D-4F94-95D0-D8421BA36505}"/>
              </a:ext>
            </a:extLst>
          </p:cNvPr>
          <p:cNvSpPr/>
          <p:nvPr userDrawn="1"/>
        </p:nvSpPr>
        <p:spPr>
          <a:xfrm>
            <a:off x="-1" y="0"/>
            <a:ext cx="4894385" cy="3763108"/>
          </a:xfrm>
          <a:prstGeom prst="rect">
            <a:avLst/>
          </a:prstGeom>
          <a:solidFill>
            <a:srgbClr val="1F4B71"/>
          </a:solidFill>
          <a:ln>
            <a:noFill/>
          </a:ln>
          <a:effectLst>
            <a:outerShdw blurRad="50800" dist="381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ció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/>
          <p:nvPr/>
        </p:nvSpPr>
        <p:spPr>
          <a:xfrm>
            <a:off x="0" y="0"/>
            <a:ext cx="12186458" cy="6858000"/>
          </a:xfrm>
          <a:prstGeom prst="rect">
            <a:avLst/>
          </a:prstGeom>
          <a:gradFill flip="none" rotWithShape="1">
            <a:gsLst>
              <a:gs pos="0">
                <a:srgbClr val="A4091F">
                  <a:alpha val="90000"/>
                </a:srgbClr>
              </a:gs>
              <a:gs pos="100000">
                <a:srgbClr val="800000">
                  <a:alpha val="79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55367" y="642915"/>
            <a:ext cx="6336864" cy="6215085"/>
            <a:chOff x="4391526" y="387457"/>
            <a:chExt cx="4752648" cy="4661314"/>
          </a:xfrm>
        </p:grpSpPr>
        <p:sp>
          <p:nvSpPr>
            <p:cNvPr id="16" name="Shape 71"/>
            <p:cNvSpPr/>
            <p:nvPr/>
          </p:nvSpPr>
          <p:spPr>
            <a:xfrm>
              <a:off x="4391526" y="566132"/>
              <a:ext cx="4752648" cy="448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sp>
          <p:nvSpPr>
            <p:cNvPr id="17" name="Shape 72"/>
            <p:cNvSpPr txBox="1"/>
            <p:nvPr/>
          </p:nvSpPr>
          <p:spPr>
            <a:xfrm>
              <a:off x="4817399" y="1600655"/>
              <a:ext cx="3900900" cy="4444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x-none" sz="2400" dirty="0">
                  <a:solidFill>
                    <a:srgbClr val="C00000"/>
                  </a:solidFill>
                  <a:latin typeface="Futura Std Book" panose="020B0502020204020303" pitchFamily="34" charset="0"/>
                </a:rPr>
                <a:t>AGENDA</a:t>
              </a:r>
            </a:p>
          </p:txBody>
        </p:sp>
        <p:sp>
          <p:nvSpPr>
            <p:cNvPr id="18" name="Shape 74"/>
            <p:cNvSpPr/>
            <p:nvPr/>
          </p:nvSpPr>
          <p:spPr>
            <a:xfrm>
              <a:off x="6329100" y="387457"/>
              <a:ext cx="877499" cy="85639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endParaRPr sz="6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38797" y="642915"/>
            <a:ext cx="1170002" cy="11007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B81C28"/>
                </a:solidFill>
              </a:defRPr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algn="ctr"/>
            <a:r>
              <a:rPr lang="es-CO" sz="6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</a:rPr>
              <a:t>1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3025" y="2852738"/>
            <a:ext cx="5200650" cy="36226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tx1">
                    <a:lumMod val="75000"/>
                    <a:lumOff val="25000"/>
                  </a:schemeClr>
                </a:solidFill>
                <a:latin typeface="Futura Bk BT Book" charset="0"/>
                <a:ea typeface="Futura Bk BT Book" charset="0"/>
                <a:cs typeface="Futura Bk BT Book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258" y="460252"/>
            <a:ext cx="3180426" cy="753595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204306" y="4047684"/>
            <a:ext cx="3255378" cy="1737067"/>
            <a:chOff x="1204306" y="4047684"/>
            <a:chExt cx="3255378" cy="1737067"/>
          </a:xfrm>
        </p:grpSpPr>
        <p:sp>
          <p:nvSpPr>
            <p:cNvPr id="26" name="TextBox 1"/>
            <p:cNvSpPr txBox="1"/>
            <p:nvPr/>
          </p:nvSpPr>
          <p:spPr>
            <a:xfrm>
              <a:off x="1871636" y="5261531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Mayo, 2018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sinergia.dnp.gov.co</a:t>
              </a: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1204306" y="4047684"/>
              <a:ext cx="325537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Felipe</a:t>
              </a:r>
              <a:r>
                <a:rPr lang="es-CO" sz="1600" b="1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 Castro</a:t>
              </a:r>
              <a:endParaRPr lang="es-CO" sz="1600" b="1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Dirección de Seguimiento</a:t>
              </a:r>
              <a:r>
                <a:rPr lang="es-CO" sz="1400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 y Evaluación</a:t>
              </a:r>
            </a:p>
            <a:p>
              <a:pPr algn="ctr"/>
              <a:r>
                <a:rPr lang="es-CO" sz="1400" baseline="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de Políticas Públicas</a:t>
              </a:r>
              <a:endParaRPr lang="es-CO" sz="1400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3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ció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4300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8046719" y="5503025"/>
            <a:ext cx="4145281" cy="1213660"/>
          </a:xfrm>
          <a:custGeom>
            <a:avLst/>
            <a:gdLst>
              <a:gd name="connsiteX0" fmla="*/ 606830 w 4145281"/>
              <a:gd name="connsiteY0" fmla="*/ 0 h 1213660"/>
              <a:gd name="connsiteX1" fmla="*/ 4145281 w 4145281"/>
              <a:gd name="connsiteY1" fmla="*/ 0 h 1213660"/>
              <a:gd name="connsiteX2" fmla="*/ 4145281 w 4145281"/>
              <a:gd name="connsiteY2" fmla="*/ 1213660 h 1213660"/>
              <a:gd name="connsiteX3" fmla="*/ 606830 w 4145281"/>
              <a:gd name="connsiteY3" fmla="*/ 1213660 h 1213660"/>
              <a:gd name="connsiteX4" fmla="*/ 0 w 4145281"/>
              <a:gd name="connsiteY4" fmla="*/ 606830 h 1213660"/>
              <a:gd name="connsiteX5" fmla="*/ 606830 w 4145281"/>
              <a:gd name="connsiteY5" fmla="*/ 0 h 121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281" h="1213660">
                <a:moveTo>
                  <a:pt x="606830" y="0"/>
                </a:moveTo>
                <a:lnTo>
                  <a:pt x="4145281" y="0"/>
                </a:lnTo>
                <a:lnTo>
                  <a:pt x="4145281" y="1213660"/>
                </a:lnTo>
                <a:lnTo>
                  <a:pt x="606830" y="1213660"/>
                </a:lnTo>
                <a:cubicBezTo>
                  <a:pt x="271687" y="1213660"/>
                  <a:pt x="0" y="941973"/>
                  <a:pt x="0" y="606830"/>
                </a:cubicBezTo>
                <a:cubicBezTo>
                  <a:pt x="0" y="271687"/>
                  <a:pt x="271687" y="0"/>
                  <a:pt x="606830" y="0"/>
                </a:cubicBezTo>
                <a:close/>
              </a:path>
            </a:pathLst>
          </a:cu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487" y="5705109"/>
            <a:ext cx="3180426" cy="753595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26208" y="1695796"/>
            <a:ext cx="10939584" cy="32253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0" i="0">
                <a:solidFill>
                  <a:schemeClr val="bg1"/>
                </a:solidFill>
                <a:latin typeface="Futura Bk BT Book" charset="0"/>
                <a:ea typeface="Futura Bk BT Book" charset="0"/>
                <a:cs typeface="Futura Bk BT Book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6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clusio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011289"/>
            <a:ext cx="12191999" cy="946103"/>
            <a:chOff x="0" y="4519561"/>
            <a:chExt cx="9144001" cy="693283"/>
          </a:xfrm>
        </p:grpSpPr>
        <p:sp>
          <p:nvSpPr>
            <p:cNvPr id="8" name="Shape 93"/>
            <p:cNvSpPr/>
            <p:nvPr/>
          </p:nvSpPr>
          <p:spPr>
            <a:xfrm>
              <a:off x="0" y="4573425"/>
              <a:ext cx="9144000" cy="57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936" y="4519561"/>
              <a:ext cx="2424065" cy="693283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i="0" spc="0">
                <a:solidFill>
                  <a:srgbClr val="A4091F"/>
                </a:solidFill>
                <a:latin typeface="Futura BdCn BT" charset="0"/>
                <a:ea typeface="Futura BdCn BT" charset="0"/>
                <a:cs typeface="Futura BdCn BT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Shape 97"/>
          <p:cNvSpPr txBox="1"/>
          <p:nvPr/>
        </p:nvSpPr>
        <p:spPr>
          <a:xfrm>
            <a:off x="102467" y="6167699"/>
            <a:ext cx="8912350" cy="61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1200" b="0" i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Temas</a:t>
            </a:r>
            <a:r>
              <a:rPr lang="es-CO" sz="1200" b="0" i="0" baseline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 Estratégicos – DSEPP</a:t>
            </a:r>
            <a:endParaRPr lang="es-CO" sz="1200" b="0" i="0" dirty="0">
              <a:solidFill>
                <a:srgbClr val="A4091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sz="1050" b="0" i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Mayo 2017</a:t>
            </a:r>
            <a:endParaRPr lang="x-none" sz="1050" b="0" i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id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011289"/>
            <a:ext cx="12191999" cy="946103"/>
            <a:chOff x="0" y="4519561"/>
            <a:chExt cx="9144001" cy="693283"/>
          </a:xfrm>
        </p:grpSpPr>
        <p:sp>
          <p:nvSpPr>
            <p:cNvPr id="8" name="Shape 93"/>
            <p:cNvSpPr/>
            <p:nvPr/>
          </p:nvSpPr>
          <p:spPr>
            <a:xfrm>
              <a:off x="0" y="4573425"/>
              <a:ext cx="9144000" cy="57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936" y="4519561"/>
              <a:ext cx="2424065" cy="693283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Shape 97"/>
          <p:cNvSpPr txBox="1"/>
          <p:nvPr/>
        </p:nvSpPr>
        <p:spPr>
          <a:xfrm>
            <a:off x="102467" y="6167699"/>
            <a:ext cx="8912350" cy="61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1200" b="0" i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Temas</a:t>
            </a:r>
            <a:r>
              <a:rPr lang="es-CO" sz="1200" b="0" i="0" baseline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 Estratégicos – DSEPP</a:t>
            </a:r>
            <a:endParaRPr lang="es-CO" sz="1200" b="0" i="0" dirty="0">
              <a:solidFill>
                <a:srgbClr val="A4091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sz="1050" b="0" i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Mayo 2017</a:t>
            </a:r>
            <a:endParaRPr lang="x-none" sz="1050" b="0" i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id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011289"/>
            <a:ext cx="12191999" cy="946103"/>
            <a:chOff x="0" y="4519561"/>
            <a:chExt cx="9144001" cy="693283"/>
          </a:xfrm>
        </p:grpSpPr>
        <p:sp>
          <p:nvSpPr>
            <p:cNvPr id="8" name="Shape 93"/>
            <p:cNvSpPr/>
            <p:nvPr/>
          </p:nvSpPr>
          <p:spPr>
            <a:xfrm>
              <a:off x="0" y="4573425"/>
              <a:ext cx="9144000" cy="57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936" y="4519561"/>
              <a:ext cx="2424065" cy="693283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Shape 97"/>
          <p:cNvSpPr txBox="1"/>
          <p:nvPr/>
        </p:nvSpPr>
        <p:spPr>
          <a:xfrm>
            <a:off x="102467" y="6167699"/>
            <a:ext cx="8912350" cy="61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1200" b="0" i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Temas</a:t>
            </a:r>
            <a:r>
              <a:rPr lang="es-CO" sz="1200" b="0" i="0" baseline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 Estratégicos – DSEPP</a:t>
            </a:r>
            <a:endParaRPr lang="es-CO" sz="1200" b="0" i="0" dirty="0">
              <a:solidFill>
                <a:srgbClr val="A4091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sz="1050" b="0" i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Mayo 2017</a:t>
            </a:r>
            <a:endParaRPr lang="x-none" sz="1050" b="0" i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id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011289"/>
            <a:ext cx="12191999" cy="946103"/>
            <a:chOff x="0" y="4519561"/>
            <a:chExt cx="9144001" cy="693283"/>
          </a:xfrm>
        </p:grpSpPr>
        <p:sp>
          <p:nvSpPr>
            <p:cNvPr id="8" name="Shape 93"/>
            <p:cNvSpPr/>
            <p:nvPr/>
          </p:nvSpPr>
          <p:spPr>
            <a:xfrm>
              <a:off x="0" y="4573425"/>
              <a:ext cx="9144000" cy="57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936" y="4519561"/>
              <a:ext cx="2424065" cy="693283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Shape 97"/>
          <p:cNvSpPr txBox="1"/>
          <p:nvPr/>
        </p:nvSpPr>
        <p:spPr>
          <a:xfrm>
            <a:off x="102467" y="6167699"/>
            <a:ext cx="8912350" cy="61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-CO" sz="1200" b="0" i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Temas</a:t>
            </a:r>
            <a:r>
              <a:rPr lang="es-CO" sz="1200" b="0" i="0" baseline="0" dirty="0">
                <a:solidFill>
                  <a:srgbClr val="A4091F"/>
                </a:solidFill>
                <a:latin typeface="Arial" charset="0"/>
                <a:ea typeface="Arial" charset="0"/>
                <a:cs typeface="Arial" charset="0"/>
              </a:rPr>
              <a:t> Estratégicos – DSEPP</a:t>
            </a:r>
            <a:endParaRPr lang="es-CO" sz="1200" b="0" i="0" dirty="0">
              <a:solidFill>
                <a:srgbClr val="A4091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sz="1050" b="0" i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Mayo 2017</a:t>
            </a:r>
            <a:endParaRPr lang="x-none" sz="1050" b="0" i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580B2-A8BE-4C93-BD2A-4817DEBB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641C4-7499-43A1-ABE9-E000DDB69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35B977-29B0-4B13-ABE9-70518777C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9053EA-BF30-4E6F-A0D7-DC2B24AF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8C3C4D-A0BC-4CC6-A11B-4BB736DC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2FF420-1E0C-434D-9AC7-8A1BB7DE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847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6011289"/>
            <a:ext cx="12191999" cy="946103"/>
            <a:chOff x="0" y="4519561"/>
            <a:chExt cx="9144001" cy="693283"/>
          </a:xfrm>
        </p:grpSpPr>
        <p:sp>
          <p:nvSpPr>
            <p:cNvPr id="7" name="Shape 93"/>
            <p:cNvSpPr/>
            <p:nvPr/>
          </p:nvSpPr>
          <p:spPr>
            <a:xfrm>
              <a:off x="0" y="4573425"/>
              <a:ext cx="9144000" cy="57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1351" dirty="0">
                <a:solidFill>
                  <a:prstClr val="black"/>
                </a:solidFill>
              </a:endParaRP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936" y="4519561"/>
              <a:ext cx="2424065" cy="693283"/>
            </a:xfrm>
            <a:prstGeom prst="rect">
              <a:avLst/>
            </a:prstGeom>
          </p:spPr>
        </p:pic>
      </p:grpSp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1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34764" y="5735637"/>
            <a:ext cx="2854036" cy="254527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9357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8900" indent="0">
              <a:buNone/>
              <a:defRPr/>
            </a:lvl2pPr>
            <a:lvl3pPr marL="628650" indent="-228600">
              <a:defRPr/>
            </a:lvl3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5D8750DD-595B-4DFD-AB21-7F0255080329}" type="datetimeFigureOut">
              <a:rPr lang="es-CO" smtClean="0"/>
              <a:pPr/>
              <a:t>1/06/2022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9F902C-3D49-407B-9B94-258E7A4FF84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021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clusio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/>
          <p:nvPr userDrawn="1"/>
        </p:nvSpPr>
        <p:spPr>
          <a:xfrm>
            <a:off x="-1" y="685174"/>
            <a:ext cx="5234153" cy="1991032"/>
          </a:xfrm>
          <a:prstGeom prst="rect">
            <a:avLst/>
          </a:prstGeom>
          <a:solidFill>
            <a:srgbClr val="1F4B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s-ES" sz="3200" b="1" dirty="0">
              <a:latin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6084796"/>
            <a:ext cx="12191998" cy="777965"/>
            <a:chOff x="0" y="6084796"/>
            <a:chExt cx="12191998" cy="777965"/>
          </a:xfrm>
        </p:grpSpPr>
        <p:sp>
          <p:nvSpPr>
            <p:cNvPr id="25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1F4B7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233" y="6339253"/>
              <a:ext cx="4116567" cy="28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5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 userDrawn="1"/>
        </p:nvSpPr>
        <p:spPr>
          <a:xfrm>
            <a:off x="10356702" y="428581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</a:rPr>
              <a:t>Febrero, 2018</a:t>
            </a:r>
          </a:p>
          <a:p>
            <a:pPr algn="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</a:rPr>
              <a:t>dnp.gov.co</a:t>
            </a:r>
          </a:p>
        </p:txBody>
      </p:sp>
      <p:sp>
        <p:nvSpPr>
          <p:cNvPr id="6" name="Rectángulo 3"/>
          <p:cNvSpPr/>
          <p:nvPr userDrawn="1"/>
        </p:nvSpPr>
        <p:spPr>
          <a:xfrm>
            <a:off x="-1" y="0"/>
            <a:ext cx="4894385" cy="3763108"/>
          </a:xfrm>
          <a:prstGeom prst="rect">
            <a:avLst/>
          </a:prstGeom>
          <a:solidFill>
            <a:srgbClr val="1F4B71"/>
          </a:solidFill>
          <a:ln>
            <a:noFill/>
          </a:ln>
          <a:effectLst>
            <a:outerShdw blurRad="50800" dist="381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2695013"/>
            <a:ext cx="9636370" cy="4162987"/>
          </a:xfrm>
          <a:prstGeom prst="rect">
            <a:avLst/>
          </a:prstGeom>
          <a:gradFill flip="none" rotWithShape="1">
            <a:gsLst>
              <a:gs pos="48000">
                <a:srgbClr val="1F4B71"/>
              </a:gs>
              <a:gs pos="100000">
                <a:srgbClr val="1F4B71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2" name="Shape 71"/>
          <p:cNvSpPr/>
          <p:nvPr userDrawn="1"/>
        </p:nvSpPr>
        <p:spPr>
          <a:xfrm>
            <a:off x="0" y="1"/>
            <a:ext cx="12192231" cy="25906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9" name="Imagen 18" descr="Franja-Gobiern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399"/>
            <a:ext cx="12192000" cy="1474876"/>
          </a:xfrm>
          <a:prstGeom prst="rect">
            <a:avLst/>
          </a:prstGeom>
        </p:spPr>
      </p:pic>
      <p:grpSp>
        <p:nvGrpSpPr>
          <p:cNvPr id="20" name="Agrupar 14"/>
          <p:cNvGrpSpPr/>
          <p:nvPr userDrawn="1"/>
        </p:nvGrpSpPr>
        <p:grpSpPr>
          <a:xfrm>
            <a:off x="10327793" y="6260789"/>
            <a:ext cx="1732324" cy="363455"/>
            <a:chOff x="5298785" y="6148930"/>
            <a:chExt cx="1732324" cy="363455"/>
          </a:xfrm>
        </p:grpSpPr>
        <p:sp>
          <p:nvSpPr>
            <p:cNvPr id="21" name="TextBox 1"/>
            <p:cNvSpPr txBox="1"/>
            <p:nvPr/>
          </p:nvSpPr>
          <p:spPr>
            <a:xfrm>
              <a:off x="5621871" y="6181921"/>
              <a:ext cx="140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@LuisFerMejia</a:t>
              </a:r>
            </a:p>
          </p:txBody>
        </p:sp>
        <p:pic>
          <p:nvPicPr>
            <p:cNvPr id="25" name="Imagen 16" descr="1456273671_43-twit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5" y="6148930"/>
              <a:ext cx="363455" cy="363455"/>
            </a:xfrm>
            <a:prstGeom prst="rect">
              <a:avLst/>
            </a:prstGeom>
          </p:spPr>
        </p:pic>
      </p:grpSp>
      <p:sp>
        <p:nvSpPr>
          <p:cNvPr id="27" name="Text Placeholder 24"/>
          <p:cNvSpPr>
            <a:spLocks noGrp="1"/>
          </p:cNvSpPr>
          <p:nvPr userDrawn="1">
            <p:ph type="body" sz="quarter" idx="11"/>
          </p:nvPr>
        </p:nvSpPr>
        <p:spPr>
          <a:xfrm>
            <a:off x="498231" y="668215"/>
            <a:ext cx="11125444" cy="1473150"/>
          </a:xfrm>
        </p:spPr>
        <p:txBody>
          <a:bodyPr anchor="ctr">
            <a:normAutofit/>
          </a:bodyPr>
          <a:lstStyle>
            <a:lvl1pPr marL="216000" indent="-216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2800" b="0">
                <a:solidFill>
                  <a:srgbClr val="1F4B7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3" name="Agrupar 2"/>
          <p:cNvGrpSpPr/>
          <p:nvPr userDrawn="1"/>
        </p:nvGrpSpPr>
        <p:grpSpPr>
          <a:xfrm>
            <a:off x="502056" y="2245681"/>
            <a:ext cx="885174" cy="863888"/>
            <a:chOff x="8438799" y="662686"/>
            <a:chExt cx="1169999" cy="1141864"/>
          </a:xfrm>
        </p:grpSpPr>
        <p:sp>
          <p:nvSpPr>
            <p:cNvPr id="24" name="Shape 74"/>
            <p:cNvSpPr/>
            <p:nvPr userDrawn="1"/>
          </p:nvSpPr>
          <p:spPr>
            <a:xfrm>
              <a:off x="8438799" y="662686"/>
              <a:ext cx="1169999" cy="1141864"/>
            </a:xfrm>
            <a:prstGeom prst="ellipse">
              <a:avLst/>
            </a:prstGeom>
            <a:solidFill>
              <a:srgbClr val="1F4B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2" name="Imagen 1" descr="list-interface-symbo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847" y="920771"/>
              <a:ext cx="622650" cy="62265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" y="6244339"/>
            <a:ext cx="3742334" cy="2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2695013"/>
            <a:ext cx="9636370" cy="4162987"/>
          </a:xfrm>
          <a:prstGeom prst="rect">
            <a:avLst/>
          </a:prstGeom>
          <a:gradFill flip="none" rotWithShape="1">
            <a:gsLst>
              <a:gs pos="48000">
                <a:srgbClr val="1F4B71"/>
              </a:gs>
              <a:gs pos="100000">
                <a:srgbClr val="1F4B71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2" name="Shape 71"/>
          <p:cNvSpPr/>
          <p:nvPr userDrawn="1"/>
        </p:nvSpPr>
        <p:spPr>
          <a:xfrm>
            <a:off x="0" y="1"/>
            <a:ext cx="12192231" cy="25906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9" name="Imagen 18" descr="Franja-Gobiern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399"/>
            <a:ext cx="12192000" cy="1474876"/>
          </a:xfrm>
          <a:prstGeom prst="rect">
            <a:avLst/>
          </a:prstGeom>
        </p:spPr>
      </p:pic>
      <p:grpSp>
        <p:nvGrpSpPr>
          <p:cNvPr id="20" name="Agrupar 14"/>
          <p:cNvGrpSpPr/>
          <p:nvPr userDrawn="1"/>
        </p:nvGrpSpPr>
        <p:grpSpPr>
          <a:xfrm>
            <a:off x="10327793" y="6260789"/>
            <a:ext cx="1732324" cy="363455"/>
            <a:chOff x="5298785" y="6148930"/>
            <a:chExt cx="1732324" cy="363455"/>
          </a:xfrm>
        </p:grpSpPr>
        <p:sp>
          <p:nvSpPr>
            <p:cNvPr id="21" name="TextBox 1"/>
            <p:cNvSpPr txBox="1"/>
            <p:nvPr/>
          </p:nvSpPr>
          <p:spPr>
            <a:xfrm>
              <a:off x="5621871" y="6181921"/>
              <a:ext cx="140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@LuisFerMejia</a:t>
              </a:r>
            </a:p>
          </p:txBody>
        </p:sp>
        <p:pic>
          <p:nvPicPr>
            <p:cNvPr id="25" name="Imagen 16" descr="1456273671_43-twit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5" y="6148930"/>
              <a:ext cx="363455" cy="363455"/>
            </a:xfrm>
            <a:prstGeom prst="rect">
              <a:avLst/>
            </a:prstGeom>
          </p:spPr>
        </p:pic>
      </p:grpSp>
      <p:sp>
        <p:nvSpPr>
          <p:cNvPr id="27" name="Text Placeholder 24"/>
          <p:cNvSpPr>
            <a:spLocks noGrp="1"/>
          </p:cNvSpPr>
          <p:nvPr userDrawn="1">
            <p:ph type="body" sz="quarter" idx="11"/>
          </p:nvPr>
        </p:nvSpPr>
        <p:spPr>
          <a:xfrm>
            <a:off x="498231" y="668215"/>
            <a:ext cx="11125444" cy="1473150"/>
          </a:xfrm>
        </p:spPr>
        <p:txBody>
          <a:bodyPr anchor="ctr">
            <a:normAutofit/>
          </a:bodyPr>
          <a:lstStyle>
            <a:lvl1pPr marL="216000" indent="-216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2800" b="0">
                <a:solidFill>
                  <a:srgbClr val="1F4B7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3" name="Agrupar 2"/>
          <p:cNvGrpSpPr/>
          <p:nvPr userDrawn="1"/>
        </p:nvGrpSpPr>
        <p:grpSpPr>
          <a:xfrm>
            <a:off x="502056" y="2245681"/>
            <a:ext cx="885174" cy="863888"/>
            <a:chOff x="8438799" y="662686"/>
            <a:chExt cx="1169999" cy="1141864"/>
          </a:xfrm>
        </p:grpSpPr>
        <p:sp>
          <p:nvSpPr>
            <p:cNvPr id="24" name="Shape 74"/>
            <p:cNvSpPr/>
            <p:nvPr userDrawn="1"/>
          </p:nvSpPr>
          <p:spPr>
            <a:xfrm>
              <a:off x="8438799" y="662686"/>
              <a:ext cx="1169999" cy="1141864"/>
            </a:xfrm>
            <a:prstGeom prst="ellipse">
              <a:avLst/>
            </a:prstGeom>
            <a:solidFill>
              <a:srgbClr val="1F4B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2" name="Imagen 1" descr="list-interface-symbo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847" y="920771"/>
              <a:ext cx="622650" cy="62265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" y="6244339"/>
            <a:ext cx="3742334" cy="2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4"/>
          <p:cNvSpPr/>
          <p:nvPr userDrawn="1"/>
        </p:nvSpPr>
        <p:spPr>
          <a:xfrm>
            <a:off x="-1" y="2695013"/>
            <a:ext cx="9636370" cy="4162987"/>
          </a:xfrm>
          <a:prstGeom prst="rect">
            <a:avLst/>
          </a:prstGeom>
          <a:gradFill flip="none" rotWithShape="1">
            <a:gsLst>
              <a:gs pos="48000">
                <a:srgbClr val="1F4B71"/>
              </a:gs>
              <a:gs pos="100000">
                <a:srgbClr val="1F4B71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5" name="Shape 71"/>
          <p:cNvSpPr/>
          <p:nvPr userDrawn="1"/>
        </p:nvSpPr>
        <p:spPr>
          <a:xfrm>
            <a:off x="0" y="1"/>
            <a:ext cx="12192231" cy="25906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9" name="Imagen 18" descr="Franja-Gobiern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399"/>
            <a:ext cx="12192000" cy="1474876"/>
          </a:xfrm>
          <a:prstGeom prst="rect">
            <a:avLst/>
          </a:prstGeom>
        </p:spPr>
      </p:pic>
      <p:grpSp>
        <p:nvGrpSpPr>
          <p:cNvPr id="26" name="Agrupar 14"/>
          <p:cNvGrpSpPr/>
          <p:nvPr userDrawn="1"/>
        </p:nvGrpSpPr>
        <p:grpSpPr>
          <a:xfrm>
            <a:off x="10327793" y="6260789"/>
            <a:ext cx="1732324" cy="363455"/>
            <a:chOff x="5298785" y="6148930"/>
            <a:chExt cx="1732324" cy="363455"/>
          </a:xfrm>
        </p:grpSpPr>
        <p:sp>
          <p:nvSpPr>
            <p:cNvPr id="28" name="TextBox 1"/>
            <p:cNvSpPr txBox="1"/>
            <p:nvPr/>
          </p:nvSpPr>
          <p:spPr>
            <a:xfrm>
              <a:off x="5621871" y="6181921"/>
              <a:ext cx="140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@LuisFerMejia</a:t>
              </a:r>
            </a:p>
          </p:txBody>
        </p:sp>
        <p:pic>
          <p:nvPicPr>
            <p:cNvPr id="29" name="Imagen 16" descr="1456273671_43-twit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85" y="6148930"/>
              <a:ext cx="363455" cy="36345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" y="6244339"/>
            <a:ext cx="3742334" cy="255726"/>
          </a:xfrm>
          <a:prstGeom prst="rect">
            <a:avLst/>
          </a:prstGeom>
        </p:spPr>
      </p:pic>
      <p:sp>
        <p:nvSpPr>
          <p:cNvPr id="27" name="Text Placeholder 24"/>
          <p:cNvSpPr>
            <a:spLocks noGrp="1"/>
          </p:cNvSpPr>
          <p:nvPr userDrawn="1">
            <p:ph type="body" sz="quarter" idx="11"/>
          </p:nvPr>
        </p:nvSpPr>
        <p:spPr>
          <a:xfrm>
            <a:off x="498231" y="636012"/>
            <a:ext cx="11125444" cy="149364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4400" b="1">
                <a:solidFill>
                  <a:srgbClr val="1F4B7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4" name="Shape 74"/>
          <p:cNvSpPr/>
          <p:nvPr userDrawn="1"/>
        </p:nvSpPr>
        <p:spPr>
          <a:xfrm>
            <a:off x="502056" y="2242348"/>
            <a:ext cx="885174" cy="863888"/>
          </a:xfrm>
          <a:prstGeom prst="ellipse">
            <a:avLst/>
          </a:prstGeom>
          <a:solidFill>
            <a:srgbClr val="1F4B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77725" y="2231073"/>
            <a:ext cx="931234" cy="881415"/>
          </a:xfrm>
        </p:spPr>
        <p:txBody>
          <a:bodyPr wrap="none" lIns="0" tIns="72000" rIns="0" bIns="0" anchor="ctr">
            <a:noAutofit/>
          </a:bodyPr>
          <a:lstStyle>
            <a:lvl1pPr marL="0" indent="0" algn="ctr">
              <a:buNone/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90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xión / Concepto Importan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88462" y="1392238"/>
            <a:ext cx="11215076" cy="4073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99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FE917-1296-4D60-8EFE-B2C89BEA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91589-1CFE-4938-8961-615CD1036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D1F380-C7A0-4CEC-9CED-D3520D512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818A93-29A9-4AA4-AB09-85AABAB98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8B1B3D-B28F-4980-BA51-93DC80196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928B9A-1D37-4952-8F2F-A0DE0C29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F7C216-FB9D-4BC5-92F2-1C40719D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D52806-3C5A-4C4B-B7A5-949BD690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07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066FA-7CBD-4A66-B196-C6D0EDD0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2EE667-31FA-4CA2-AA55-B084E5F1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8E5129-E1BF-4BDE-B80E-DA6796AA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7B321D-4121-46E1-9155-67BEEA5A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32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62E314-AB31-4126-9090-982725C6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F6F30D-DF22-46ED-9F29-73F95DE0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CB2E3-FA12-4D98-91D0-EA47C2E2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380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CFF8D-47FC-453C-BC4C-F52DBA02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5A6C8E-F336-4784-B67D-F9D1733B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305E15-5AAF-4857-ABAB-50ABB9650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BA6609-8128-49E8-A120-4DB0B84C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3FECF1-B995-4748-8DCC-429B779D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ABC2A-5D26-4A02-87C2-E21135E7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203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F1B99-DF28-49FF-BC8C-1A67D7FD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2643C-243E-40FF-A40A-8C0969564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82580A-DC07-4F4A-B4E0-0F87D7C3A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CA26C-41D2-4AC1-8C4E-66084950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04949E-8A23-446D-8E7C-D472191C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DEDB18-FE6C-4EC1-B364-813B9106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21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483DAB-0E02-4D65-9DFD-2FDEB1CD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0B14B-1EA1-4F85-B8FD-DF1ABAAE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2B283-F8A1-45ED-9270-E4710A2C9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BA6E-785E-4CE1-A52B-F3FA6736F990}" type="datetimeFigureOut">
              <a:rPr lang="x-none" smtClean="0"/>
              <a:t>6/1/2022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4D201-E58D-4E43-8BD4-3B1F7B306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0FF7A-02DD-48BB-A100-A881874F7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4005-4776-430F-979C-55339AD4B5D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71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B9300-272B-4A1B-897C-84226EF3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noProof="0" dirty="0"/>
              <a:t>NO EDITAR LA PLANTILLA MAESTRA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DC275-8304-4ECB-ABA5-C6B4B20EA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3FCD-06E2-4183-9196-4D58C623A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50DD-595B-4DFD-AB21-7F0255080329}" type="datetimeFigureOut">
              <a:rPr lang="es-CO" smtClean="0"/>
              <a:pPr/>
              <a:t>1/06/2022</a:t>
            </a:fld>
            <a:endParaRPr 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6C343-93C7-4B14-AF15-8D3F1D317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D4B0-C5CA-42B6-BDC5-02170DE43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902C-3D49-407B-9B94-258E7A4FF84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30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654" r:id="rId32"/>
    <p:sldLayoutId id="2147483664" r:id="rId33"/>
    <p:sldLayoutId id="2147483666" r:id="rId34"/>
    <p:sldLayoutId id="2147483665" r:id="rId35"/>
    <p:sldLayoutId id="214748366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0" kern="120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5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7C19DE-0E3E-66DD-0717-10EE3F2D5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5846" y="2177143"/>
            <a:ext cx="5063011" cy="4252451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Aumento de la capacidad técnica y la apropiación de metodologías de evaluación.</a:t>
            </a:r>
          </a:p>
          <a:p>
            <a:endParaRPr lang="es-MX" dirty="0"/>
          </a:p>
          <a:p>
            <a:r>
              <a:rPr lang="es-MX" dirty="0"/>
              <a:t>Alianzas con organizaciones como 3ie y ONU Mujeres.</a:t>
            </a:r>
          </a:p>
          <a:p>
            <a:endParaRPr lang="es-MX" dirty="0"/>
          </a:p>
          <a:p>
            <a:r>
              <a:rPr lang="es-MX" dirty="0"/>
              <a:t>El desarrollo de una evaluación, desde la selección de la intervención a ser evaluada, hasta que se finaliza, toma alrededor de un año y medio.</a:t>
            </a:r>
          </a:p>
          <a:p>
            <a:endParaRPr lang="es-MX" dirty="0"/>
          </a:p>
          <a:p>
            <a:r>
              <a:rPr lang="es-MX" dirty="0"/>
              <a:t>Decreto 1893 de 2021  creó la Subdirección General de Inversiones, Seguimiento y Evaluación (SGISE) con el fin de generar la articulación entre la inversión, el seguimiento y la evaluación. </a:t>
            </a:r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CBDA57-C332-D0A5-761B-2955645A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Situación actual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5048EE-6FC7-28ED-ADD2-71C608C7A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D19E9-E36F-DBEF-54A4-E10BBA579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397E3E-0A16-3A9D-8CEF-96570DB49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Marcador de gráfico 9">
            <a:extLst>
              <a:ext uri="{FF2B5EF4-FFF2-40B4-BE49-F238E27FC236}">
                <a16:creationId xmlns:a16="http://schemas.microsoft.com/office/drawing/2014/main" id="{2958F6BE-5C2F-200B-A034-F76E88A9694E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291865" y="2311618"/>
            <a:ext cx="5651735" cy="34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D829FFE-BF22-4692-B71E-8AE10F521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Chile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F99EBB-13E0-4D24-A813-8EF5BE0BF3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Canadá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3B13C5-84FB-4345-862E-A38AEBFF47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O" dirty="0"/>
              <a:t>Costa Rica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C74D0-C5F6-496D-A7B5-8765164D3D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CO" dirty="0"/>
              <a:t>México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10325BF-30CF-48AD-A303-BD170030D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de Presupuestos del Ministerio de Hacienda (</a:t>
            </a:r>
            <a:r>
              <a:rPr lang="es-CO" sz="1800" dirty="0" err="1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Dipres</a:t>
            </a:r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La selección de programas a evaluar surge de propuestas de los distintos actores del Comité Interministerial.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Los resultados de estas evaluaciones son enviados a la Comisión Especial Mixta de Presupuestos para ser considerados dentro del proceso de discusión presupuestaria 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C18CFF3-287E-4926-9CE1-2BA02244B5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Resultados de la Oficina del Tesoro.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Todos los programas financiados deben ser </a:t>
            </a:r>
            <a:r>
              <a:rPr lang="es-CO" sz="16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evaluados</a:t>
            </a:r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cada 5 años.</a:t>
            </a:r>
            <a:endParaRPr lang="es-CO" dirty="0">
              <a:latin typeface="Work Sans" panose="00000500000000000000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MX" dirty="0"/>
              <a:t>Los programas que no dan los resultados esperados no se renueva la financiación. 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E5EB7B0-7B02-4507-B2FF-220A23A2FD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Sistema Nacional de Evaluación (SINE) dentro del Ministerio de Planificación Nacional y Política Económica.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Las propuestas se someten a una metodología de priorización</a:t>
            </a:r>
            <a:r>
              <a:rPr lang="es-CO" dirty="0"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La entidad ejecutora analiza internamente la decisión de aceptar o no la implementación de cada una de las recomendaciones. Lo anterior se plasma en la Respuesta Gerencial. </a:t>
            </a: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9F21086-4ECB-4351-B0FB-70FB65BE2C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Consejo Nacional de Evaluación de la Política de Desarrollo Social (CONEVAL).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Evaluación de diseño, es obligatoria durante el primer año de operación de los programas nuevos. </a:t>
            </a:r>
            <a:endParaRPr lang="en-US" sz="1800" dirty="0">
              <a:effectLst/>
              <a:latin typeface="Futura Std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Comité selecciona evaluaciones a desarrollar de los programas sociales. </a:t>
            </a:r>
          </a:p>
          <a:p>
            <a:r>
              <a:rPr lang="es-CO" sz="1800" dirty="0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Organismos operadores y responsables de programas deben responder a la evaluación con documentos públicos. </a:t>
            </a:r>
            <a:endParaRPr lang="en-U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58FBF351-2FBA-49EA-81F9-9BC74BBD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580430"/>
            <a:ext cx="11900135" cy="559387"/>
          </a:xfrm>
        </p:spPr>
        <p:txBody>
          <a:bodyPr/>
          <a:lstStyle/>
          <a:p>
            <a:r>
              <a:rPr lang="es-MX" dirty="0"/>
              <a:t>Diferentes países han buscado crear la institucionalidad de la evaluación y promover su 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 CuadroTexto">
            <a:extLst>
              <a:ext uri="{FF2B5EF4-FFF2-40B4-BE49-F238E27FC236}">
                <a16:creationId xmlns:a16="http://schemas.microsoft.com/office/drawing/2014/main" id="{4D4651EA-360A-4FDF-97B0-21A564509B57}"/>
              </a:ext>
            </a:extLst>
          </p:cNvPr>
          <p:cNvSpPr txBox="1"/>
          <p:nvPr/>
        </p:nvSpPr>
        <p:spPr>
          <a:xfrm>
            <a:off x="459288" y="315301"/>
            <a:ext cx="1155854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 spc="0">
                <a:solidFill>
                  <a:srgbClr val="A4091F"/>
                </a:solidFill>
                <a:latin typeface="Arial" panose="020B0604020202020204" pitchFamily="34" charset="0"/>
                <a:ea typeface="Futura BdCn BT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chemeClr val="tx1"/>
                </a:solidFill>
                <a:latin typeface="+mj-lt"/>
              </a:rPr>
              <a:t>Justificación: La evaluación es parte fundamental del ciclo de las políticas públicas (no solo al final, sino durante)…. Sin embargo la evaluación es la conexión más débil (OCDE 2020)….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BDC7ECD-9A53-4AA1-BA43-D94CB4D05FA2}"/>
              </a:ext>
            </a:extLst>
          </p:cNvPr>
          <p:cNvGrpSpPr/>
          <p:nvPr/>
        </p:nvGrpSpPr>
        <p:grpSpPr>
          <a:xfrm>
            <a:off x="1520492" y="1942445"/>
            <a:ext cx="8601781" cy="4311516"/>
            <a:chOff x="1520492" y="1583216"/>
            <a:chExt cx="8601781" cy="4311516"/>
          </a:xfrm>
        </p:grpSpPr>
        <p:pic>
          <p:nvPicPr>
            <p:cNvPr id="31" name="Picture 5" descr="http://images2.wikia.nocookie.net/__cb20120707194926/generatorrex/es/images/0/0c/Engranaje.png">
              <a:extLst>
                <a:ext uri="{FF2B5EF4-FFF2-40B4-BE49-F238E27FC236}">
                  <a16:creationId xmlns:a16="http://schemas.microsoft.com/office/drawing/2014/main" id="{1FC8423C-3906-4BCC-9152-C76FF92F7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363" y="1583216"/>
              <a:ext cx="1704593" cy="170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 descr="http://images2.wikia.nocookie.net/__cb20120707194926/generatorrex/es/images/0/0c/Engranaje.png">
              <a:extLst>
                <a:ext uri="{FF2B5EF4-FFF2-40B4-BE49-F238E27FC236}">
                  <a16:creationId xmlns:a16="http://schemas.microsoft.com/office/drawing/2014/main" id="{1A86BF14-6D06-40FC-973E-7394A6E1D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551" y="2809866"/>
              <a:ext cx="1704593" cy="170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http://images2.wikia.nocookie.net/__cb20120707194926/generatorrex/es/images/0/0c/Engranaje.png">
              <a:extLst>
                <a:ext uri="{FF2B5EF4-FFF2-40B4-BE49-F238E27FC236}">
                  <a16:creationId xmlns:a16="http://schemas.microsoft.com/office/drawing/2014/main" id="{F3BF67E3-7E2F-42CC-86BB-EAAA4AF58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30" y="4188051"/>
              <a:ext cx="1704593" cy="170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2 Rectángulo">
              <a:extLst>
                <a:ext uri="{FF2B5EF4-FFF2-40B4-BE49-F238E27FC236}">
                  <a16:creationId xmlns:a16="http://schemas.microsoft.com/office/drawing/2014/main" id="{D881C12D-3480-46AE-BD16-9F34FCF1447F}"/>
                </a:ext>
              </a:extLst>
            </p:cNvPr>
            <p:cNvSpPr/>
            <p:nvPr/>
          </p:nvSpPr>
          <p:spPr>
            <a:xfrm>
              <a:off x="7241952" y="1703876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b="1" dirty="0">
                  <a:cs typeface="Arial" panose="020B0604020202020204" pitchFamily="34" charset="0"/>
                </a:rPr>
                <a:t>Planeación</a:t>
              </a:r>
              <a:endParaRPr lang="es-CO" sz="3200" b="1" dirty="0">
                <a:cs typeface="Arial" panose="020B0604020202020204" pitchFamily="34" charset="0"/>
              </a:endParaRPr>
            </a:p>
          </p:txBody>
        </p:sp>
        <p:sp>
          <p:nvSpPr>
            <p:cNvPr id="35" name="2 Rectángulo">
              <a:extLst>
                <a:ext uri="{FF2B5EF4-FFF2-40B4-BE49-F238E27FC236}">
                  <a16:creationId xmlns:a16="http://schemas.microsoft.com/office/drawing/2014/main" id="{9F27BC83-AAE7-45D2-8296-A61B54589113}"/>
                </a:ext>
              </a:extLst>
            </p:cNvPr>
            <p:cNvSpPr/>
            <p:nvPr/>
          </p:nvSpPr>
          <p:spPr>
            <a:xfrm>
              <a:off x="7601992" y="2799668"/>
              <a:ext cx="21602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b="1" dirty="0">
                  <a:cs typeface="Arial" panose="020B0604020202020204" pitchFamily="34" charset="0"/>
                </a:rPr>
                <a:t>Presupuestación</a:t>
              </a:r>
              <a:endParaRPr lang="es-CO" sz="3200" b="1" dirty="0">
                <a:cs typeface="Arial" panose="020B0604020202020204" pitchFamily="34" charset="0"/>
              </a:endParaRPr>
            </a:p>
          </p:txBody>
        </p:sp>
        <p:sp>
          <p:nvSpPr>
            <p:cNvPr id="36" name="2 Rectángulo">
              <a:extLst>
                <a:ext uri="{FF2B5EF4-FFF2-40B4-BE49-F238E27FC236}">
                  <a16:creationId xmlns:a16="http://schemas.microsoft.com/office/drawing/2014/main" id="{D27BCAC6-C6F2-49BC-93D6-FE489CCDCCD5}"/>
                </a:ext>
              </a:extLst>
            </p:cNvPr>
            <p:cNvSpPr/>
            <p:nvPr/>
          </p:nvSpPr>
          <p:spPr>
            <a:xfrm>
              <a:off x="7014812" y="4442885"/>
              <a:ext cx="22433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b="1" dirty="0">
                  <a:cs typeface="Arial" panose="020B0604020202020204" pitchFamily="34" charset="0"/>
                </a:rPr>
                <a:t>Implementación</a:t>
              </a:r>
              <a:endParaRPr lang="es-CO" sz="3200" b="1" dirty="0">
                <a:cs typeface="Arial" panose="020B0604020202020204" pitchFamily="34" charset="0"/>
              </a:endParaRPr>
            </a:p>
          </p:txBody>
        </p: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9D5BAF10-2FE8-45C9-874C-578C7252C8CA}"/>
                </a:ext>
              </a:extLst>
            </p:cNvPr>
            <p:cNvCxnSpPr/>
            <p:nvPr/>
          </p:nvCxnSpPr>
          <p:spPr>
            <a:xfrm flipV="1">
              <a:off x="6673436" y="2073208"/>
              <a:ext cx="1823799" cy="1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6F14EBD1-4DE4-45EE-941C-C9720C9D9CA8}"/>
                </a:ext>
              </a:extLst>
            </p:cNvPr>
            <p:cNvCxnSpPr/>
            <p:nvPr/>
          </p:nvCxnSpPr>
          <p:spPr>
            <a:xfrm flipV="1">
              <a:off x="7700813" y="3213506"/>
              <a:ext cx="1823799" cy="1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59D5CA67-62D3-4DCB-857B-EE6B2BA79A8F}"/>
                </a:ext>
              </a:extLst>
            </p:cNvPr>
            <p:cNvCxnSpPr/>
            <p:nvPr/>
          </p:nvCxnSpPr>
          <p:spPr>
            <a:xfrm flipV="1">
              <a:off x="6993894" y="4812217"/>
              <a:ext cx="1823799" cy="1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E472A8E8-231A-4F33-8EC9-4247D98C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417" y="2080796"/>
              <a:ext cx="638200" cy="638200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F1A3B629-0400-4CAF-996F-7C2D9369E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123" y="3258000"/>
              <a:ext cx="782216" cy="782216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97BC8928-A22E-49F9-8DC9-8B672E05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792" y="4664978"/>
              <a:ext cx="660186" cy="660186"/>
            </a:xfrm>
            <a:prstGeom prst="rect">
              <a:avLst/>
            </a:prstGeom>
          </p:spPr>
        </p:pic>
        <p:pic>
          <p:nvPicPr>
            <p:cNvPr id="44" name="Picture 5" descr="http://images2.wikia.nocookie.net/__cb20120707194926/generatorrex/es/images/0/0c/Engranaje.png">
              <a:extLst>
                <a:ext uri="{FF2B5EF4-FFF2-40B4-BE49-F238E27FC236}">
                  <a16:creationId xmlns:a16="http://schemas.microsoft.com/office/drawing/2014/main" id="{E1B760E0-50D3-4114-A901-DCAC7CEF8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018" y="2269428"/>
              <a:ext cx="1704593" cy="170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 descr="http://images2.wikia.nocookie.net/__cb20120707194926/generatorrex/es/images/0/0c/Engranaje.png">
              <a:extLst>
                <a:ext uri="{FF2B5EF4-FFF2-40B4-BE49-F238E27FC236}">
                  <a16:creationId xmlns:a16="http://schemas.microsoft.com/office/drawing/2014/main" id="{4050DDA1-AEA4-4CAC-BEC6-2EFC4A027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28" y="3803341"/>
              <a:ext cx="1704593" cy="170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FEDF7ED-CFDB-4941-9484-46290D2B2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33" y="4326973"/>
              <a:ext cx="638200" cy="638200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C94CD990-6B94-4544-B768-C1C49DED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718" y="2747328"/>
              <a:ext cx="691191" cy="691191"/>
            </a:xfrm>
            <a:prstGeom prst="rect">
              <a:avLst/>
            </a:prstGeom>
          </p:spPr>
        </p:pic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E43F22E2-AFD4-41AB-8F5B-3191F19CF272}"/>
                </a:ext>
              </a:extLst>
            </p:cNvPr>
            <p:cNvSpPr/>
            <p:nvPr/>
          </p:nvSpPr>
          <p:spPr>
            <a:xfrm>
              <a:off x="7199518" y="2148869"/>
              <a:ext cx="15295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Diseño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del PND</a:t>
              </a:r>
              <a:endParaRPr lang="es-CO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F184182-E35E-479C-8CCA-C2C16E7CBB58}"/>
                </a:ext>
              </a:extLst>
            </p:cNvPr>
            <p:cNvSpPr/>
            <p:nvPr/>
          </p:nvSpPr>
          <p:spPr>
            <a:xfrm>
              <a:off x="7849053" y="3281040"/>
              <a:ext cx="22732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Asignación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de la inversion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pública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388E4AB2-9C1A-4ED3-890B-B100E584D5DE}"/>
                </a:ext>
              </a:extLst>
            </p:cNvPr>
            <p:cNvSpPr/>
            <p:nvPr/>
          </p:nvSpPr>
          <p:spPr>
            <a:xfrm>
              <a:off x="7155059" y="4856725"/>
              <a:ext cx="2369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Planes,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programas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y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proyectos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endParaRPr lang="es-CO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B3E57215-3405-4FFD-A868-BE13BBADF189}"/>
                </a:ext>
              </a:extLst>
            </p:cNvPr>
            <p:cNvSpPr/>
            <p:nvPr/>
          </p:nvSpPr>
          <p:spPr>
            <a:xfrm>
              <a:off x="1866613" y="4702683"/>
              <a:ext cx="20629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rgbClr val="797979"/>
                  </a:solidFill>
                  <a:cs typeface="Arial" panose="020B0604020202020204" pitchFamily="34" charset="0"/>
                </a:rPr>
                <a:t>Seguimiento</a:t>
              </a:r>
              <a:r>
                <a:rPr lang="en-US" sz="1600" dirty="0">
                  <a:solidFill>
                    <a:srgbClr val="797979"/>
                  </a:solidFill>
                  <a:cs typeface="Arial" panose="020B0604020202020204" pitchFamily="34" charset="0"/>
                </a:rPr>
                <a:t> a </a:t>
              </a:r>
              <a:r>
                <a:rPr lang="en-US" sz="1600" dirty="0" err="1">
                  <a:solidFill>
                    <a:srgbClr val="797979"/>
                  </a:solidFill>
                  <a:cs typeface="Arial" panose="020B0604020202020204" pitchFamily="34" charset="0"/>
                </a:rPr>
                <a:t>metas</a:t>
              </a:r>
              <a:r>
                <a:rPr lang="en-US" sz="1600" dirty="0">
                  <a:solidFill>
                    <a:srgbClr val="797979"/>
                  </a:solidFill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solidFill>
                    <a:srgbClr val="797979"/>
                  </a:solidFill>
                  <a:cs typeface="Arial" panose="020B0604020202020204" pitchFamily="34" charset="0"/>
                </a:rPr>
                <a:t>gobierno</a:t>
              </a:r>
              <a:endParaRPr lang="es-CO" sz="1600" dirty="0">
                <a:solidFill>
                  <a:srgbClr val="797979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75922F0C-2BC3-4893-8E80-135B9E26BF5E}"/>
                </a:ext>
              </a:extLst>
            </p:cNvPr>
            <p:cNvSpPr/>
            <p:nvPr/>
          </p:nvSpPr>
          <p:spPr>
            <a:xfrm>
              <a:off x="1520492" y="3086420"/>
              <a:ext cx="23695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rgbClr val="797979"/>
                  </a:solidFill>
                  <a:cs typeface="Arial" panose="020B0604020202020204" pitchFamily="34" charset="0"/>
                </a:rPr>
                <a:t>Evaluaciones</a:t>
              </a:r>
              <a:r>
                <a:rPr lang="en-US" sz="1600" dirty="0">
                  <a:solidFill>
                    <a:srgbClr val="797979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797979"/>
                  </a:solidFill>
                  <a:cs typeface="Arial" panose="020B0604020202020204" pitchFamily="34" charset="0"/>
                </a:rPr>
                <a:t>estratégicas</a:t>
              </a:r>
              <a:endParaRPr lang="es-CO" sz="1600" dirty="0">
                <a:solidFill>
                  <a:srgbClr val="797979"/>
                </a:solidFill>
              </a:endParaRPr>
            </a:p>
          </p:txBody>
        </p:sp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E48DF297-3ECB-469C-A314-CEEE3B9E4770}"/>
                </a:ext>
              </a:extLst>
            </p:cNvPr>
            <p:cNvCxnSpPr/>
            <p:nvPr/>
          </p:nvCxnSpPr>
          <p:spPr>
            <a:xfrm flipV="1">
              <a:off x="1902179" y="3036165"/>
              <a:ext cx="1823799" cy="1"/>
            </a:xfrm>
            <a:prstGeom prst="straightConnector1">
              <a:avLst/>
            </a:prstGeom>
            <a:ln w="63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82307E55-7708-401E-A158-19AC1BBC9FCA}"/>
                </a:ext>
              </a:extLst>
            </p:cNvPr>
            <p:cNvCxnSpPr/>
            <p:nvPr/>
          </p:nvCxnSpPr>
          <p:spPr>
            <a:xfrm flipV="1">
              <a:off x="2033777" y="4598587"/>
              <a:ext cx="1823799" cy="1"/>
            </a:xfrm>
            <a:prstGeom prst="straightConnector1">
              <a:avLst/>
            </a:prstGeom>
            <a:ln w="63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2 Rectángulo">
              <a:extLst>
                <a:ext uri="{FF2B5EF4-FFF2-40B4-BE49-F238E27FC236}">
                  <a16:creationId xmlns:a16="http://schemas.microsoft.com/office/drawing/2014/main" id="{23205026-B9CC-439D-81FB-E852B6CB10BC}"/>
                </a:ext>
              </a:extLst>
            </p:cNvPr>
            <p:cNvSpPr/>
            <p:nvPr/>
          </p:nvSpPr>
          <p:spPr>
            <a:xfrm>
              <a:off x="2103532" y="4216793"/>
              <a:ext cx="17540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b="1" dirty="0">
                  <a:cs typeface="Arial" panose="020B0604020202020204" pitchFamily="34" charset="0"/>
                </a:rPr>
                <a:t>Seguimiento</a:t>
              </a:r>
              <a:endParaRPr lang="es-CO" sz="3200" b="1" dirty="0">
                <a:cs typeface="Arial" panose="020B0604020202020204" pitchFamily="34" charset="0"/>
              </a:endParaRPr>
            </a:p>
          </p:txBody>
        </p:sp>
        <p:sp>
          <p:nvSpPr>
            <p:cNvPr id="56" name="2 Rectángulo">
              <a:extLst>
                <a:ext uri="{FF2B5EF4-FFF2-40B4-BE49-F238E27FC236}">
                  <a16:creationId xmlns:a16="http://schemas.microsoft.com/office/drawing/2014/main" id="{45C8C4FD-CF2E-4B75-AA0D-FBD2587DC46B}"/>
                </a:ext>
              </a:extLst>
            </p:cNvPr>
            <p:cNvSpPr/>
            <p:nvPr/>
          </p:nvSpPr>
          <p:spPr>
            <a:xfrm>
              <a:off x="1971934" y="2654372"/>
              <a:ext cx="17540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b="1" dirty="0">
                  <a:cs typeface="Arial" panose="020B0604020202020204" pitchFamily="34" charset="0"/>
                </a:rPr>
                <a:t>Evaluación</a:t>
              </a:r>
              <a:endParaRPr lang="es-CO" sz="32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C0D78E5A-F9FE-49F8-9C5B-6F2FB7893062}"/>
              </a:ext>
            </a:extLst>
          </p:cNvPr>
          <p:cNvSpPr/>
          <p:nvPr/>
        </p:nvSpPr>
        <p:spPr>
          <a:xfrm>
            <a:off x="4721903" y="2602743"/>
            <a:ext cx="914400" cy="914400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err="1"/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B1525F8A-3169-9925-5160-934FB04CA5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67" y="6476161"/>
            <a:ext cx="11145476" cy="354870"/>
          </a:xfrm>
        </p:spPr>
        <p:txBody>
          <a:bodyPr/>
          <a:lstStyle/>
          <a:p>
            <a:r>
              <a:rPr lang="es-CO" dirty="0"/>
              <a:t>El último CONPES sobre seguimiento y evaluación se aprobó hace más de 10 años.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C312F6-EE93-6996-DEE3-61D3235FB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Marco Conceptual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64F724-9A51-1232-B1B6-E8E1C79AA1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2.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96B6E-D4EA-205E-F61A-125F459F4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6322E74-4099-4179-94D1-B3A5583D8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Ciclo de la Política Pública</a:t>
            </a:r>
            <a:endParaRPr lang="en-U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CD14949-556A-47FC-9B70-B9DE41DAAC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Definición</a:t>
            </a:r>
            <a:endParaRPr lang="en-U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DBC07F4-C791-4BE8-A9E7-8F37F9A6F6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O" dirty="0"/>
              <a:t>Demanda y oferta</a:t>
            </a:r>
            <a:endParaRPr lang="en-U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AC78CAD6-5EE6-420A-823A-289485027B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s-CO" dirty="0"/>
              <a:t>Tipo de usos de las evaluaciones </a:t>
            </a:r>
            <a:endParaRPr lang="en-U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2D8009A-7AEC-4EF7-9E3B-37398A44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43" y="2263949"/>
            <a:ext cx="3746510" cy="1870825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3F920133-6D93-4CB0-A572-3DA42D5BE2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/>
              <a:t>La evaluación es una “apreciación sistemática y objetiva de un proyecto, programa o política en curso o concluido, de su diseño, puesta en práctica y sus </a:t>
            </a:r>
            <a:r>
              <a:rPr lang="es-MX" sz="1600" dirty="0"/>
              <a:t>resultados</a:t>
            </a:r>
            <a:r>
              <a:rPr lang="es-MX" dirty="0"/>
              <a:t>; para determinar la pertinencia, el logro de objetivos, eficiencia, eficacia, impacto y sostenibilidad. Las evaluaciones proporcionan información creíble y útil, para incorporar las lecciones en el proceso de toma de decisiones” (OCDE, 2002). </a:t>
            </a:r>
            <a:endParaRPr lang="en-U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60E860D6-0A75-4869-A65D-15D4519F2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Demanda: </a:t>
            </a:r>
          </a:p>
          <a:p>
            <a:r>
              <a:rPr lang="es-MX" dirty="0"/>
              <a:t>Latente (implícita)</a:t>
            </a:r>
          </a:p>
          <a:p>
            <a:r>
              <a:rPr lang="es-MX" dirty="0"/>
              <a:t>Potencial (explícita, pero sin fondos) </a:t>
            </a:r>
          </a:p>
          <a:p>
            <a:r>
              <a:rPr lang="es-MX" dirty="0"/>
              <a:t>Efectiva (explícita y con fondos) </a:t>
            </a:r>
          </a:p>
          <a:p>
            <a:pPr marL="0" indent="0">
              <a:buNone/>
            </a:pPr>
            <a:r>
              <a:rPr lang="es-MX" dirty="0"/>
              <a:t>Oferta:</a:t>
            </a:r>
          </a:p>
          <a:p>
            <a:r>
              <a:rPr lang="es-MX" dirty="0"/>
              <a:t>Potencial (recursos humanos o financieros disponibles para realizar evaluaciones pero que no son utilizados con ese fin)</a:t>
            </a:r>
          </a:p>
          <a:p>
            <a:r>
              <a:rPr lang="es-MX" dirty="0"/>
              <a:t>Efectiva (las evaluaciones realizadas)</a:t>
            </a:r>
            <a:endParaRPr lang="en-U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9A93A75-216B-4BA4-B5A9-E85802921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/>
              <a:t>Ledermann</a:t>
            </a:r>
            <a:r>
              <a:rPr lang="es-MX" dirty="0"/>
              <a:t> (2012):</a:t>
            </a:r>
          </a:p>
          <a:p>
            <a:r>
              <a:rPr lang="es-MX" dirty="0"/>
              <a:t>Conceptual.</a:t>
            </a:r>
          </a:p>
          <a:p>
            <a:r>
              <a:rPr lang="es-MX" dirty="0"/>
              <a:t>Instrumental.</a:t>
            </a:r>
          </a:p>
          <a:p>
            <a:r>
              <a:rPr lang="es-MX" dirty="0"/>
              <a:t>Persuasivo.</a:t>
            </a: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ECB466-E189-4950-85D0-3A049623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conceptual basado en oferta y demanda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C312F6-EE93-6996-DEE3-61D3235FB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Diagnóstico y definición de política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64F724-9A51-1232-B1B6-E8E1C79AA1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3.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96B6E-D4EA-205E-F61A-125F459F4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BCA5043-1E8A-4AC5-A71B-91652A81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Objetivo </a:t>
            </a:r>
            <a:endParaRPr lang="en-US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F9C866F2-B15A-4044-A3AB-9E2C9C086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7200" y="1508693"/>
            <a:ext cx="8162925" cy="4051300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Este documento CONPES tiene como objetivo fortalecer la institucionalidad de la evaluación e impulsar el uso de las evaluaciones para la toma de decisiones en Colombia.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47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4411D76-3AED-4879-964C-0B9E0AAF6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Limitado diseño y ejecución de las evaluaciones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0AD573F-0CD4-4DC7-9DC0-5711835DEF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059" y="1305259"/>
            <a:ext cx="4827404" cy="909705"/>
          </a:xfrm>
        </p:spPr>
        <p:txBody>
          <a:bodyPr>
            <a:normAutofit/>
          </a:bodyPr>
          <a:lstStyle/>
          <a:p>
            <a:r>
              <a:rPr lang="es-ES" sz="1800" b="1" dirty="0">
                <a:effectLst/>
                <a:latin typeface="Futura Std Book"/>
                <a:ea typeface="Times New Roman" panose="02020603050405020304" pitchFamily="18" charset="0"/>
                <a:cs typeface="Times New Roman" panose="02020603050405020304" pitchFamily="18" charset="0"/>
              </a:rPr>
              <a:t>La demanda de evaluaciones a la DSEPP supera la oferta. 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C5087-9B92-4C72-A6FF-40C61555E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246" y="1305259"/>
            <a:ext cx="4827404" cy="909705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Entre el 2016 y 2019 se destinaron 20.500 millones de pesos, </a:t>
            </a:r>
            <a:r>
              <a:rPr lang="es-MX" dirty="0"/>
              <a:t>0,013 % del presupuesto de inversión entre 2016 y 2019</a:t>
            </a:r>
            <a:r>
              <a:rPr lang="es-ES" dirty="0"/>
              <a:t>, en las entidades públicas a procesos para evaluaciones.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E9975F-DCE6-4A6C-A128-46ACDCDE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30" y="2556632"/>
            <a:ext cx="5126429" cy="350638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0E69394-F0AB-4F04-9A80-5DF1878D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67" y="404204"/>
            <a:ext cx="11613596" cy="559387"/>
          </a:xfrm>
        </p:spPr>
        <p:txBody>
          <a:bodyPr/>
          <a:lstStyle/>
          <a:p>
            <a:r>
              <a:rPr lang="es-MX" dirty="0"/>
              <a:t>Pocos recursos y pocas evaluaciones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AB937A0-A866-4C89-B297-6E5FFF2BBA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865" y="6308675"/>
            <a:ext cx="10016906" cy="314375"/>
          </a:xfrm>
        </p:spPr>
        <p:txBody>
          <a:bodyPr/>
          <a:lstStyle/>
          <a:p>
            <a:r>
              <a:rPr lang="es-CO" dirty="0"/>
              <a:t>Fuente: GME basado en SECOP II (2022).                                                                                                                                   Fuente: DSEPP (2022). 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8FF6E6-FF7D-8693-C659-48FCA130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6632"/>
            <a:ext cx="5627096" cy="33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8FC0CA2-A51A-4588-963F-BF2CC3A5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368050"/>
            <a:ext cx="11613596" cy="559387"/>
          </a:xfrm>
        </p:spPr>
        <p:txBody>
          <a:bodyPr/>
          <a:lstStyle/>
          <a:p>
            <a:r>
              <a:rPr lang="es-MX" dirty="0"/>
              <a:t>Número de evaluaciones realizadas por la DSEPP desde 2002-2022 (250), promedio 13 anual.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341A18A-47A7-4BD5-A3CF-CFDCCACFC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865" y="6440663"/>
            <a:ext cx="5809462" cy="364773"/>
          </a:xfrm>
        </p:spPr>
        <p:txBody>
          <a:bodyPr/>
          <a:lstStyle/>
          <a:p>
            <a:r>
              <a:rPr lang="es-MX" dirty="0"/>
              <a:t>Nota: *Se realizaron varias evaluaciones con diferentes figuras de financiación y apoyo; **están en proceso de contratación/ejecución. </a:t>
            </a:r>
          </a:p>
          <a:p>
            <a:r>
              <a:rPr lang="es-MX" dirty="0"/>
              <a:t>Fuente: Sinergia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F524BF-4FC8-D117-B30B-20372E4B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9540"/>
            <a:ext cx="9633857" cy="48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D314A-B7C0-4C42-BD4B-57B07FE4A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0343" y="1940408"/>
            <a:ext cx="7032171" cy="3698391"/>
          </a:xfrm>
        </p:spPr>
        <p:txBody>
          <a:bodyPr>
            <a:normAutofit/>
          </a:bodyPr>
          <a:lstStyle/>
          <a:p>
            <a:r>
              <a:rPr lang="es-MX" sz="3600" dirty="0"/>
              <a:t>Documento CONPES</a:t>
            </a:r>
          </a:p>
          <a:p>
            <a:endParaRPr lang="es-MX" sz="3600" dirty="0"/>
          </a:p>
          <a:p>
            <a:r>
              <a:rPr lang="es-MX" sz="3600" dirty="0"/>
              <a:t>Fortalecimiento del uso y la institucionalidad de las evaluaciones para la toma de decisiones en Colombia</a:t>
            </a:r>
          </a:p>
          <a:p>
            <a:endParaRPr lang="es-MX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ABDD-B07A-419A-81CF-3BE8657E0C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2079" y="6205964"/>
            <a:ext cx="3450169" cy="27305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Junio 2, 2022</a:t>
            </a:r>
            <a:endParaRPr lang="es-C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D2CAE-B853-4E0E-AD58-FE70AC6A9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2079" y="5638799"/>
            <a:ext cx="4109602" cy="318751"/>
          </a:xfrm>
        </p:spPr>
        <p:txBody>
          <a:bodyPr/>
          <a:lstStyle/>
          <a:p>
            <a:r>
              <a:rPr lang="es-MX" dirty="0"/>
              <a:t>Dirección de Seguimiento y Evaluación de Políticas Públicas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7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FAEC10-E248-479C-8059-002D80B9A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4113" y="1537270"/>
            <a:ext cx="4827404" cy="741906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Las evaluaciones más solicitadas por las instituciones al DNP se concentran en su gran mayoría en resultados (144) e impacto (98).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7AC7A-4C98-463F-BADA-E9DE16B5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246" y="1537270"/>
            <a:ext cx="4827404" cy="741906"/>
          </a:xfrm>
        </p:spPr>
        <p:txBody>
          <a:bodyPr>
            <a:normAutofit fontScale="85000" lnSpcReduction="10000"/>
          </a:bodyPr>
          <a:lstStyle/>
          <a:p>
            <a:r>
              <a:rPr lang="es-E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Del total de evaluaciones realizadas entre 2001 y 2021, el </a:t>
            </a:r>
            <a:r>
              <a:rPr lang="es-E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s-E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% se han realizado para el sector de inclusión social y reconciliación</a:t>
            </a: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975E029-0545-4EF2-BA14-E25AD308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395870"/>
            <a:ext cx="11613596" cy="559387"/>
          </a:xfrm>
        </p:spPr>
        <p:txBody>
          <a:bodyPr/>
          <a:lstStyle/>
          <a:p>
            <a:r>
              <a:rPr lang="es-MX" dirty="0"/>
              <a:t>Las evaluaciones se concentran en pocos sectores y tipologías 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1B9E518-B27E-4860-9B73-9FCC3F6A1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Sinergia – DNP (2021). 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909EA4-20E2-9CF9-84C6-7A199C83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2" y="2279176"/>
            <a:ext cx="5846571" cy="36701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561AB1-2131-25F5-5E6F-E8B409C5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059" y="2399081"/>
            <a:ext cx="5457512" cy="35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08383FA-15E6-4EA6-AA71-376D9270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Acceso a bases de datos</a:t>
            </a:r>
            <a:endParaRPr lang="en-U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E22B1FA-ADED-4777-AB16-5AB734DBD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86" y="1576883"/>
            <a:ext cx="11163754" cy="405130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A pesar de los avances que presenta el país en referencia a las etapas de preparación e implementación en iniciativas de datos abiertos, el impacto sigue siendo muy limitado.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En Colombia es frecuente que los programas y políticas no cuenten con bases de datos e información que faciliten los procesos de análisis y toma de decisiones y los que cuentan con información en muchas ocasiones es de baja calidad, además acceder a esa información es dispendioso en términos de los trámites, tiempo y restricciones.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26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15CBD071-EAB2-4E29-989F-9CDCC5946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2039" y="832510"/>
            <a:ext cx="9502397" cy="1112305"/>
          </a:xfrm>
        </p:spPr>
        <p:txBody>
          <a:bodyPr>
            <a:noAutofit/>
          </a:bodyPr>
          <a:lstStyle/>
          <a:p>
            <a:r>
              <a:rPr lang="es-CO" sz="2400" dirty="0"/>
              <a:t>OE1: </a:t>
            </a:r>
            <a:r>
              <a:rPr lang="es-MX" sz="2400" dirty="0"/>
              <a:t>Consolidar la oferta de las evaluaciones para generar mayor evidencia sobre el funcionamiento y resultados de las intervenciones públicas. </a:t>
            </a:r>
            <a:endParaRPr lang="en-US" sz="2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26C273F4-EA31-491A-A79C-5475EF0D39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040" y="2081295"/>
            <a:ext cx="9132930" cy="4667847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MX" sz="2400" dirty="0"/>
          </a:p>
          <a:p>
            <a:pPr algn="just"/>
            <a:r>
              <a:rPr lang="es-MX" sz="2400" dirty="0"/>
              <a:t>Ampliar la oferta de evaluaciones.</a:t>
            </a:r>
          </a:p>
          <a:p>
            <a:pPr lvl="1" algn="just"/>
            <a:r>
              <a:rPr lang="es-MX" sz="2400" dirty="0"/>
              <a:t>Analizar mecanismos para la contratación de evaluación de las políticas públicas</a:t>
            </a:r>
          </a:p>
          <a:p>
            <a:pPr lvl="1" algn="just"/>
            <a:r>
              <a:rPr lang="es-MX" sz="2400" dirty="0"/>
              <a:t>Ejecución de evaluaciones por algunos sectores.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Mejorar la selección de las evaluaciones a realizar </a:t>
            </a:r>
          </a:p>
          <a:p>
            <a:pPr lvl="1" algn="just"/>
            <a:r>
              <a:rPr lang="es-MX" sz="2400" dirty="0"/>
              <a:t>Construir un repositorio de intervenciones públicas y sus evaluaciones.</a:t>
            </a:r>
          </a:p>
          <a:p>
            <a:pPr lvl="1" algn="just"/>
            <a:r>
              <a:rPr lang="es-MX" sz="2400" dirty="0"/>
              <a:t>Revisar y detallar la forma de selección de las intervenciones públicas a evaluar.</a:t>
            </a:r>
          </a:p>
          <a:p>
            <a:pPr marL="457200" lvl="1" indent="0" algn="just">
              <a:buNone/>
            </a:pPr>
            <a:endParaRPr lang="es-MX" sz="2400" dirty="0"/>
          </a:p>
          <a:p>
            <a:pPr algn="just"/>
            <a:r>
              <a:rPr lang="es-MX" sz="2400" dirty="0"/>
              <a:t>Brindar acceso a bases de datos.</a:t>
            </a:r>
          </a:p>
          <a:p>
            <a:pPr lvl="1" algn="just"/>
            <a:r>
              <a:rPr lang="es-MX" sz="2400" dirty="0"/>
              <a:t>Aumentar la reutilización de datos públicos de las evaluaciones realizadas en la DSEPP.</a:t>
            </a:r>
          </a:p>
          <a:p>
            <a:pPr lvl="1" algn="just"/>
            <a:r>
              <a:rPr lang="es-MX" sz="2400" dirty="0"/>
              <a:t>Crear protocolo para brindar acceso a bases de datos para las evaluaciones.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3080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4411D76-3AED-4879-964C-0B9E0AAF6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Limitado uso de la información y las evaluaciones existentes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08139CE3-6BD0-456C-8448-1FD67CF1F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246" y="1496326"/>
            <a:ext cx="4827404" cy="761929"/>
          </a:xfrm>
        </p:spPr>
        <p:txBody>
          <a:bodyPr>
            <a:noAutofit/>
          </a:bodyPr>
          <a:lstStyle/>
          <a:p>
            <a:r>
              <a:rPr lang="es-ES" sz="1800" dirty="0"/>
              <a:t>Correlación entre mecanismos para promover el uso y formalización de la institucionalidad puede mejorar.</a:t>
            </a:r>
            <a:endParaRPr lang="en-US" sz="1800" dirty="0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DAE3C76B-3F79-4159-9C77-796BBC5EC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E33B3E7-EE11-4922-AE33-E66440B2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Bajo uso de las evaluaciones existentes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641694-90E4-4ECD-9FE7-CC6D91A3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3" t="43651" r="36871" b="10275"/>
          <a:stretch/>
        </p:blipFill>
        <p:spPr>
          <a:xfrm>
            <a:off x="1262245" y="2441765"/>
            <a:ext cx="4761575" cy="3603441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D9C05A6-3F8E-4DBE-A7BF-2F89902E7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(OECD, 2020). </a:t>
            </a:r>
            <a:endParaRPr lang="en-U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5B582EA-985F-4ED1-B7D7-B3D54E59BB7E}"/>
              </a:ext>
            </a:extLst>
          </p:cNvPr>
          <p:cNvSpPr/>
          <p:nvPr/>
        </p:nvSpPr>
        <p:spPr>
          <a:xfrm>
            <a:off x="4046818" y="4108931"/>
            <a:ext cx="408197" cy="31468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33972-B134-4983-9570-4F51BB06B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9187" y="1496326"/>
            <a:ext cx="4827404" cy="761929"/>
          </a:xfrm>
        </p:spPr>
        <p:txBody>
          <a:bodyPr>
            <a:normAutofit fontScale="92500" lnSpcReduction="10000"/>
          </a:bodyPr>
          <a:lstStyle/>
          <a:p>
            <a:r>
              <a:rPr lang="es-ES" sz="1600" dirty="0"/>
              <a:t>Correlación entre mecanismos para promover el calidad y formalización de la institucionalidad es más alta pero puede mejorar.</a:t>
            </a:r>
            <a:endParaRPr lang="en-US"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E09772-87E0-4280-812A-8F2D6B007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2" t="43686" r="63996" b="10084"/>
          <a:stretch/>
        </p:blipFill>
        <p:spPr>
          <a:xfrm>
            <a:off x="6299058" y="2474746"/>
            <a:ext cx="5102643" cy="3631162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7E730E5-0C98-4597-8AE1-F86AE054084E}"/>
              </a:ext>
            </a:extLst>
          </p:cNvPr>
          <p:cNvSpPr/>
          <p:nvPr/>
        </p:nvSpPr>
        <p:spPr>
          <a:xfrm>
            <a:off x="9127689" y="3634593"/>
            <a:ext cx="408197" cy="31468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644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2FE79F6-5093-4B58-85C1-D61FD358D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4595" y="1550917"/>
            <a:ext cx="4827404" cy="687315"/>
          </a:xfrm>
        </p:spPr>
        <p:txBody>
          <a:bodyPr>
            <a:normAutofit fontScale="85000" lnSpcReduction="10000"/>
          </a:bodyPr>
          <a:lstStyle/>
          <a:p>
            <a:r>
              <a:rPr lang="es-CO" sz="1800" dirty="0"/>
              <a:t>La mayoría visitas se dieron a metodologías y la agenda de evaluaciones, no al repo. </a:t>
            </a:r>
            <a:endParaRPr lang="en-US" sz="1800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08139CE3-6BD0-456C-8448-1FD67CF1F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246" y="1550917"/>
            <a:ext cx="4827404" cy="687315"/>
          </a:xfrm>
        </p:spPr>
        <p:txBody>
          <a:bodyPr>
            <a:normAutofit fontScale="85000" lnSpcReduction="10000"/>
          </a:bodyPr>
          <a:lstStyle/>
          <a:p>
            <a:r>
              <a:rPr lang="es-ES" sz="1800" dirty="0"/>
              <a:t>Solo el 12% de las visitas en el periodo analizado corresponde a información de evaluaciones.</a:t>
            </a:r>
            <a:endParaRPr lang="en-US" sz="1800" dirty="0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DAE3C76B-3F79-4159-9C77-796BBC5EC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951" y="2802295"/>
            <a:ext cx="4827404" cy="3435147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E33B3E7-EE11-4922-AE33-E66440B2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Bajo uso de las evaluaciones existentes</a:t>
            </a:r>
            <a:endParaRPr lang="en-U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FC0660E-E83E-4568-A26E-D9B706C74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dirty="0"/>
              <a:t>Fuente: (Google </a:t>
            </a:r>
            <a:r>
              <a:rPr lang="es-ES" dirty="0" err="1"/>
              <a:t>Analytics</a:t>
            </a:r>
            <a:r>
              <a:rPr lang="es-ES" dirty="0"/>
              <a:t>, 2021)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E6187B-4B14-4B90-840B-3E6F7EB3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46" y="2492183"/>
            <a:ext cx="4857140" cy="38164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952072-5926-4E39-A767-CEAF6C04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96" y="2529066"/>
            <a:ext cx="5365906" cy="3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2FE79F6-5093-4B58-85C1-D61FD358D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059" y="1537270"/>
            <a:ext cx="4827404" cy="769202"/>
          </a:xfrm>
        </p:spPr>
        <p:txBody>
          <a:bodyPr>
            <a:normAutofit fontScale="92500"/>
          </a:bodyPr>
          <a:lstStyle/>
          <a:p>
            <a:r>
              <a:rPr lang="es-CO" sz="1800" dirty="0"/>
              <a:t>Ciclo de discusión presupuesto no coincide con el ciclo de las evaluaciones. </a:t>
            </a:r>
            <a:endParaRPr lang="en-US" sz="1800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08139CE3-6BD0-456C-8448-1FD67CF1F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246" y="1537270"/>
            <a:ext cx="4827404" cy="76920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El ciclo de contratación/ejecución de las evaluaciones desde que son priorizadas a tener resultados es de alrededor de un año y medio.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147AA7-92BE-4A1E-94E9-E6C0D6DB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9" y="2488393"/>
            <a:ext cx="4880574" cy="3496517"/>
          </a:xfrm>
          <a:prstGeom prst="rect">
            <a:avLst/>
          </a:prstGeom>
        </p:spPr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DAE3C76B-3F79-4159-9C77-796BBC5EC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E33B3E7-EE11-4922-AE33-E66440B2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241806"/>
            <a:ext cx="11613596" cy="559387"/>
          </a:xfrm>
        </p:spPr>
        <p:txBody>
          <a:bodyPr/>
          <a:lstStyle/>
          <a:p>
            <a:r>
              <a:rPr lang="es-CO" dirty="0"/>
              <a:t>Los resultados de las evaluaciones no tienen repercusiones</a:t>
            </a:r>
            <a:endParaRPr lang="en-U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FC0660E-E83E-4568-A26E-D9B706C74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MX" dirty="0"/>
              <a:t>Fuente. DSEPP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A21986-17B7-4211-92ED-7C8B5F7C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059" y="2583929"/>
            <a:ext cx="4827404" cy="3435147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     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90B77E-16ED-4079-91C0-8F0EABE1F468}"/>
              </a:ext>
            </a:extLst>
          </p:cNvPr>
          <p:cNvSpPr txBox="1"/>
          <p:nvPr/>
        </p:nvSpPr>
        <p:spPr>
          <a:xfrm>
            <a:off x="6299059" y="2936464"/>
            <a:ext cx="488329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Año calendario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AFC6B3-F18A-43E7-B0F8-9473D80171F7}"/>
              </a:ext>
            </a:extLst>
          </p:cNvPr>
          <p:cNvSpPr txBox="1"/>
          <p:nvPr/>
        </p:nvSpPr>
        <p:spPr>
          <a:xfrm>
            <a:off x="8341347" y="3300410"/>
            <a:ext cx="2841003" cy="369332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Agosto - Octubre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71BE1D-DE79-4518-955C-E12AD4FB2A8C}"/>
              </a:ext>
            </a:extLst>
          </p:cNvPr>
          <p:cNvSpPr txBox="1"/>
          <p:nvPr/>
        </p:nvSpPr>
        <p:spPr>
          <a:xfrm>
            <a:off x="6299059" y="3300410"/>
            <a:ext cx="2042288" cy="369332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Abril - Julio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07FAF40-A4CC-4535-9525-D1944FE1FCA9}"/>
              </a:ext>
            </a:extLst>
          </p:cNvPr>
          <p:cNvCxnSpPr>
            <a:cxnSpLocks/>
          </p:cNvCxnSpPr>
          <p:nvPr/>
        </p:nvCxnSpPr>
        <p:spPr>
          <a:xfrm>
            <a:off x="7326086" y="3833518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847DE05E-C1DA-4BA9-9477-AEF404B1B7DA}"/>
              </a:ext>
            </a:extLst>
          </p:cNvPr>
          <p:cNvCxnSpPr>
            <a:cxnSpLocks/>
          </p:cNvCxnSpPr>
          <p:nvPr/>
        </p:nvCxnSpPr>
        <p:spPr>
          <a:xfrm>
            <a:off x="9731829" y="3860812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4BC1592-CCF3-444B-B5EC-8EA5CBC33E59}"/>
              </a:ext>
            </a:extLst>
          </p:cNvPr>
          <p:cNvSpPr txBox="1"/>
          <p:nvPr/>
        </p:nvSpPr>
        <p:spPr>
          <a:xfrm>
            <a:off x="6471119" y="4614785"/>
            <a:ext cx="16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Discusión presupuesto</a:t>
            </a:r>
            <a:endParaRPr lang="en-US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9397BDC-E274-49FF-9B5B-1EFF0FE72FC9}"/>
              </a:ext>
            </a:extLst>
          </p:cNvPr>
          <p:cNvSpPr txBox="1"/>
          <p:nvPr/>
        </p:nvSpPr>
        <p:spPr>
          <a:xfrm>
            <a:off x="8912764" y="4442697"/>
            <a:ext cx="1698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Entrega resultados evaluaciones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BE07F97-E5B5-4FC6-836D-2A41C5287F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7690" y="376923"/>
            <a:ext cx="8403772" cy="1096726"/>
          </a:xfrm>
        </p:spPr>
        <p:txBody>
          <a:bodyPr>
            <a:normAutofit/>
          </a:bodyPr>
          <a:lstStyle/>
          <a:p>
            <a:r>
              <a:rPr lang="es-CO" sz="2400" dirty="0"/>
              <a:t>OE2: </a:t>
            </a:r>
            <a:r>
              <a:rPr lang="es-MX" sz="2400" dirty="0"/>
              <a:t>Fortalecer la demanda de las evaluaciones que permita su efectivo uso en la toma de decisiones. </a:t>
            </a:r>
            <a:endParaRPr lang="en-US" sz="240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4770266-4A9A-4D87-B2A5-BA3C72347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0" y="1774371"/>
            <a:ext cx="10526486" cy="47067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2800" dirty="0"/>
              <a:t>Mejorar la medición del uso de evaluaciones.</a:t>
            </a:r>
          </a:p>
          <a:p>
            <a:pPr lvl="1" algn="just"/>
            <a:r>
              <a:rPr lang="es-MX" sz="2800" dirty="0"/>
              <a:t>Construir de un índice de uso de evaluaciones.</a:t>
            </a:r>
          </a:p>
          <a:p>
            <a:pPr lvl="1" algn="just"/>
            <a:r>
              <a:rPr lang="es-MX" sz="2800" dirty="0"/>
              <a:t>Desarrollar un mecanismo de seguimiento para la implementación a las recomendaciones de las evaluaciones generadas.</a:t>
            </a:r>
          </a:p>
          <a:p>
            <a:pPr lvl="1" algn="just"/>
            <a:r>
              <a:rPr lang="es-MX" sz="2800" dirty="0"/>
              <a:t>Formular y publicar Plan de Acción de recomendaciones de las evaluaciones.</a:t>
            </a:r>
          </a:p>
          <a:p>
            <a:pPr lvl="1" algn="just"/>
            <a:endParaRPr lang="es-MX" sz="2800" dirty="0"/>
          </a:p>
          <a:p>
            <a:pPr algn="just"/>
            <a:r>
              <a:rPr lang="es-MX" sz="2800" dirty="0"/>
              <a:t>Garantizar que las evaluaciones informen la toma de decisiones </a:t>
            </a:r>
          </a:p>
          <a:p>
            <a:pPr marL="0" indent="0" algn="just">
              <a:buNone/>
            </a:pPr>
            <a:endParaRPr lang="es-MX" sz="2800" dirty="0"/>
          </a:p>
          <a:p>
            <a:pPr lvl="1" algn="just"/>
            <a:r>
              <a:rPr lang="es-MX" sz="2800" dirty="0"/>
              <a:t>Alinear el ciclo de evaluación con el ciclo inversión.</a:t>
            </a:r>
          </a:p>
          <a:p>
            <a:pPr lvl="1" algn="just"/>
            <a:r>
              <a:rPr lang="es-MX" sz="2800" dirty="0"/>
              <a:t>Definir estructura y elaborar informe anual de evaluaciones.</a:t>
            </a:r>
          </a:p>
          <a:p>
            <a:pPr lvl="1" algn="just"/>
            <a:r>
              <a:rPr lang="es-MX" sz="2800" dirty="0"/>
              <a:t>Definir estructura y elaborar informe de fin de período de gobierno. </a:t>
            </a:r>
          </a:p>
          <a:p>
            <a:pPr lvl="1" algn="just"/>
            <a:r>
              <a:rPr lang="es-MX" sz="2800" dirty="0"/>
              <a:t>Fortalecer estrategia de comunicaciones.</a:t>
            </a:r>
          </a:p>
          <a:p>
            <a:pPr lvl="1" algn="just"/>
            <a:r>
              <a:rPr lang="es-MX" sz="2800" dirty="0"/>
              <a:t>Realizar evaluación de nueva intervención en PND 2022-2026 en su fase piloto.</a:t>
            </a:r>
          </a:p>
        </p:txBody>
      </p:sp>
    </p:spTree>
    <p:extLst>
      <p:ext uri="{BB962C8B-B14F-4D97-AF65-F5344CB8AC3E}">
        <p14:creationId xmlns:p14="http://schemas.microsoft.com/office/powerpoint/2010/main" val="2278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4411D76-3AED-4879-964C-0B9E0AAF6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Fallas en la institucionalidad y formalización de las evaluaciones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347D94-8B5F-4BA9-8CFA-976E097F9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059" y="1733266"/>
            <a:ext cx="4827404" cy="1193539"/>
          </a:xfrm>
        </p:spPr>
        <p:txBody>
          <a:bodyPr>
            <a:normAutofit fontScale="85000" lnSpcReduction="20000"/>
          </a:bodyPr>
          <a:lstStyle/>
          <a:p>
            <a:r>
              <a:rPr lang="es-CO" dirty="0"/>
              <a:t>El 37 % de las entidades no cuenta con una persona encargada de realizar analítica de datos, lo que indica que estás entidades no están aprovechando al máximo sus datos para generar evaluaciones. 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41FB78-49A0-444A-AC44-3C93F8B08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059" y="2802296"/>
            <a:ext cx="4847912" cy="3130418"/>
          </a:xfrm>
        </p:spPr>
        <p:txBody>
          <a:bodyPr/>
          <a:lstStyle/>
          <a:p>
            <a:endParaRPr lang="es-CO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378E58-7646-41FB-8976-28A672F0E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894" y="2926805"/>
            <a:ext cx="4827404" cy="1222114"/>
          </a:xfrm>
        </p:spPr>
        <p:txBody>
          <a:bodyPr>
            <a:normAutofit/>
          </a:bodyPr>
          <a:lstStyle/>
          <a:p>
            <a:r>
              <a:rPr lang="es-E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olo el 27 % de las OAP cuentan con el equipo suficiente y capacitado para llevar a cabo evaluaciones en su entidad</a:t>
            </a:r>
            <a:r>
              <a:rPr lang="es-E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B41318B-041F-4134-BFB0-B55D76B6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Baja capacidad institucional para utilizar y generar evaluaciones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5ECF777-1888-4134-AC54-BFEF3BDE0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Fuente: DSEPP (2021).. DNP (</a:t>
            </a:r>
            <a:r>
              <a:rPr lang="es-MX" dirty="0"/>
              <a:t>2017).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5190DD-80F6-3F89-A9A1-E30CC837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64812"/>
            <a:ext cx="5181600" cy="32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B317A-F0BB-49DD-9A9D-DF0100D1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Elaboración CONPES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5D5D2A-3E3E-4921-BAD9-7F67CC6B7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" y="2231975"/>
            <a:ext cx="11218182" cy="4051300"/>
          </a:xfrm>
        </p:spPr>
        <p:txBody>
          <a:bodyPr/>
          <a:lstStyle/>
          <a:p>
            <a:r>
              <a:rPr lang="es-CO" dirty="0"/>
              <a:t>    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D1EAB8-22DA-4223-A8D2-C723852CE736}"/>
              </a:ext>
            </a:extLst>
          </p:cNvPr>
          <p:cNvSpPr txBox="1"/>
          <p:nvPr/>
        </p:nvSpPr>
        <p:spPr>
          <a:xfrm>
            <a:off x="195946" y="2678663"/>
            <a:ext cx="3559626" cy="380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FD3AC0-0895-450C-9C5F-EBD8C79499A6}"/>
              </a:ext>
            </a:extLst>
          </p:cNvPr>
          <p:cNvSpPr txBox="1"/>
          <p:nvPr/>
        </p:nvSpPr>
        <p:spPr>
          <a:xfrm>
            <a:off x="3755571" y="2678012"/>
            <a:ext cx="4103908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BC4EC61-5E31-4BE4-A9C6-529D3283BB71}"/>
              </a:ext>
            </a:extLst>
          </p:cNvPr>
          <p:cNvSpPr txBox="1"/>
          <p:nvPr/>
        </p:nvSpPr>
        <p:spPr>
          <a:xfrm>
            <a:off x="195944" y="3049292"/>
            <a:ext cx="1191530" cy="369332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Abril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7156E9-5470-4A98-A44A-4BB673B9AA87}"/>
              </a:ext>
            </a:extLst>
          </p:cNvPr>
          <p:cNvSpPr txBox="1"/>
          <p:nvPr/>
        </p:nvSpPr>
        <p:spPr>
          <a:xfrm>
            <a:off x="1387472" y="3045814"/>
            <a:ext cx="2362637" cy="369332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Mayo – Dic.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BD67C2-0D37-41F2-A11B-85BF7708EBE8}"/>
              </a:ext>
            </a:extLst>
          </p:cNvPr>
          <p:cNvSpPr txBox="1"/>
          <p:nvPr/>
        </p:nvSpPr>
        <p:spPr>
          <a:xfrm>
            <a:off x="3750128" y="3049292"/>
            <a:ext cx="2051956" cy="369332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Enero - Junio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3D15CE-1156-4351-9334-B7A818D98EA9}"/>
              </a:ext>
            </a:extLst>
          </p:cNvPr>
          <p:cNvSpPr txBox="1"/>
          <p:nvPr/>
        </p:nvSpPr>
        <p:spPr>
          <a:xfrm>
            <a:off x="5802084" y="3032166"/>
            <a:ext cx="2051941" cy="376008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Julio – Dic.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8B45AE-674D-49FE-8DA6-78029829CFAA}"/>
              </a:ext>
            </a:extLst>
          </p:cNvPr>
          <p:cNvSpPr txBox="1"/>
          <p:nvPr/>
        </p:nvSpPr>
        <p:spPr>
          <a:xfrm>
            <a:off x="7848596" y="3035474"/>
            <a:ext cx="3940624" cy="372700"/>
          </a:xfrm>
          <a:prstGeom prst="rect">
            <a:avLst/>
          </a:prstGeom>
          <a:solidFill>
            <a:srgbClr val="92929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Enero - Mayo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62300EA-65CF-478E-91C8-1167DE73AECD}"/>
              </a:ext>
            </a:extLst>
          </p:cNvPr>
          <p:cNvCxnSpPr>
            <a:cxnSpLocks/>
          </p:cNvCxnSpPr>
          <p:nvPr/>
        </p:nvCxnSpPr>
        <p:spPr>
          <a:xfrm>
            <a:off x="707572" y="3399710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8915BB2-EB7C-4852-AD37-B43A0F0779EB}"/>
              </a:ext>
            </a:extLst>
          </p:cNvPr>
          <p:cNvCxnSpPr>
            <a:cxnSpLocks/>
          </p:cNvCxnSpPr>
          <p:nvPr/>
        </p:nvCxnSpPr>
        <p:spPr>
          <a:xfrm>
            <a:off x="2198915" y="3421822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623D80C-7857-4034-BDD6-CEE8E78B4E0E}"/>
              </a:ext>
            </a:extLst>
          </p:cNvPr>
          <p:cNvCxnSpPr>
            <a:cxnSpLocks/>
          </p:cNvCxnSpPr>
          <p:nvPr/>
        </p:nvCxnSpPr>
        <p:spPr>
          <a:xfrm>
            <a:off x="4354286" y="3429000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07609C2-E6DD-489D-B68C-5261F559D04B}"/>
              </a:ext>
            </a:extLst>
          </p:cNvPr>
          <p:cNvCxnSpPr>
            <a:cxnSpLocks/>
          </p:cNvCxnSpPr>
          <p:nvPr/>
        </p:nvCxnSpPr>
        <p:spPr>
          <a:xfrm>
            <a:off x="6063343" y="3415426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FAC0801-78D6-4B27-8384-5F77A452B49B}"/>
              </a:ext>
            </a:extLst>
          </p:cNvPr>
          <p:cNvCxnSpPr>
            <a:cxnSpLocks/>
          </p:cNvCxnSpPr>
          <p:nvPr/>
        </p:nvCxnSpPr>
        <p:spPr>
          <a:xfrm>
            <a:off x="7587344" y="3399710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32E5CD3-C66B-4A85-9618-A1CF808E6327}"/>
              </a:ext>
            </a:extLst>
          </p:cNvPr>
          <p:cNvCxnSpPr>
            <a:cxnSpLocks/>
          </p:cNvCxnSpPr>
          <p:nvPr/>
        </p:nvCxnSpPr>
        <p:spPr>
          <a:xfrm>
            <a:off x="8904516" y="3450379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E73FBB7-293D-4ED6-8C44-EB0D62C148C5}"/>
              </a:ext>
            </a:extLst>
          </p:cNvPr>
          <p:cNvCxnSpPr>
            <a:cxnSpLocks/>
          </p:cNvCxnSpPr>
          <p:nvPr/>
        </p:nvCxnSpPr>
        <p:spPr>
          <a:xfrm>
            <a:off x="10134600" y="3415146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2A31BC-E818-484C-8CB1-EB7C4C298AC9}"/>
              </a:ext>
            </a:extLst>
          </p:cNvPr>
          <p:cNvSpPr txBox="1"/>
          <p:nvPr/>
        </p:nvSpPr>
        <p:spPr>
          <a:xfrm>
            <a:off x="195945" y="4060515"/>
            <a:ext cx="11647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Reunión inicial CONPES</a:t>
            </a:r>
            <a:endParaRPr lang="en-U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014620B-7558-4007-9BE4-4BFEE50F40B1}"/>
              </a:ext>
            </a:extLst>
          </p:cNvPr>
          <p:cNvSpPr txBox="1"/>
          <p:nvPr/>
        </p:nvSpPr>
        <p:spPr>
          <a:xfrm>
            <a:off x="1458708" y="4060515"/>
            <a:ext cx="1507654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Árbol de problemas</a:t>
            </a:r>
          </a:p>
          <a:p>
            <a:pPr algn="ctr">
              <a:spcBef>
                <a:spcPts val="600"/>
              </a:spcBef>
            </a:pPr>
            <a:r>
              <a:rPr lang="es-CO" dirty="0"/>
              <a:t>Diagnóstico</a:t>
            </a:r>
            <a:endParaRPr lang="en-U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855E0C9-A5E2-4212-B02C-2190EB4DEE54}"/>
              </a:ext>
            </a:extLst>
          </p:cNvPr>
          <p:cNvSpPr txBox="1"/>
          <p:nvPr/>
        </p:nvSpPr>
        <p:spPr>
          <a:xfrm>
            <a:off x="3298396" y="4179605"/>
            <a:ext cx="1915883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Socializaciones</a:t>
            </a:r>
          </a:p>
          <a:p>
            <a:pPr algn="ctr">
              <a:spcBef>
                <a:spcPts val="600"/>
              </a:spcBef>
            </a:pPr>
            <a:r>
              <a:rPr lang="es-CO" dirty="0"/>
              <a:t>Apoyo GEI BM</a:t>
            </a:r>
            <a:endParaRPr lang="en-U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BFD3C34-78AC-4746-9E0A-26FFF6EBCABD}"/>
              </a:ext>
            </a:extLst>
          </p:cNvPr>
          <p:cNvSpPr txBox="1"/>
          <p:nvPr/>
        </p:nvSpPr>
        <p:spPr>
          <a:xfrm>
            <a:off x="5312251" y="4137574"/>
            <a:ext cx="150765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Pasos a seguir CONPES</a:t>
            </a:r>
            <a:endParaRPr lang="en-U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2B8C72-8D2A-4E90-BE9F-B6AD2F37BF1B}"/>
              </a:ext>
            </a:extLst>
          </p:cNvPr>
          <p:cNvSpPr txBox="1"/>
          <p:nvPr/>
        </p:nvSpPr>
        <p:spPr>
          <a:xfrm>
            <a:off x="6700175" y="4257625"/>
            <a:ext cx="1698153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Socializar y concertación</a:t>
            </a:r>
          </a:p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304D6D4-E377-46F7-BA83-F44F41D2C1FE}"/>
              </a:ext>
            </a:extLst>
          </p:cNvPr>
          <p:cNvSpPr txBox="1"/>
          <p:nvPr/>
        </p:nvSpPr>
        <p:spPr>
          <a:xfrm>
            <a:off x="8154797" y="4288473"/>
            <a:ext cx="1698153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Ajustes</a:t>
            </a:r>
          </a:p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927B78-4939-4CBC-A9F4-11B960BE5CF7}"/>
              </a:ext>
            </a:extLst>
          </p:cNvPr>
          <p:cNvSpPr txBox="1"/>
          <p:nvPr/>
        </p:nvSpPr>
        <p:spPr>
          <a:xfrm>
            <a:off x="9383546" y="4160683"/>
            <a:ext cx="16981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 err="1"/>
              <a:t>PreConpes</a:t>
            </a:r>
            <a:r>
              <a:rPr lang="es-CO" dirty="0"/>
              <a:t>, Conpes y Aprobación</a:t>
            </a:r>
            <a:endParaRPr lang="en-U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9D0F045-8AA2-4D43-97B7-E77B0AF1FE56}"/>
              </a:ext>
            </a:extLst>
          </p:cNvPr>
          <p:cNvSpPr txBox="1"/>
          <p:nvPr/>
        </p:nvSpPr>
        <p:spPr>
          <a:xfrm>
            <a:off x="7859488" y="2662849"/>
            <a:ext cx="3929741" cy="383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>
                <a:solidFill>
                  <a:schemeClr val="bg1"/>
                </a:solidFill>
              </a:rPr>
              <a:t>2022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9C592F5-E9B8-475E-81DA-2A03C93AA337}"/>
              </a:ext>
            </a:extLst>
          </p:cNvPr>
          <p:cNvCxnSpPr>
            <a:cxnSpLocks/>
          </p:cNvCxnSpPr>
          <p:nvPr/>
        </p:nvCxnSpPr>
        <p:spPr>
          <a:xfrm>
            <a:off x="11502200" y="3399710"/>
            <a:ext cx="0" cy="57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F8C0483-8922-4C88-BD54-582F78BC9A97}"/>
              </a:ext>
            </a:extLst>
          </p:cNvPr>
          <p:cNvSpPr txBox="1"/>
          <p:nvPr/>
        </p:nvSpPr>
        <p:spPr>
          <a:xfrm>
            <a:off x="10718438" y="4128169"/>
            <a:ext cx="16981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CO" dirty="0"/>
              <a:t>Semana Evaluación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AC5DE2-3DA2-405E-8FDA-3496AFC66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1891" y="1373495"/>
            <a:ext cx="4827404" cy="823791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El 46 % de las entidades utilizan los datos que generan y recolectan para realizar análisis diagnóstico, el 37,5 % realiza análisis predictivo y el 33 % análisis prescriptivo.</a:t>
            </a:r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F0E4808-7471-420C-82C7-ED6808CF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41" y="2467534"/>
            <a:ext cx="4812243" cy="328678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0BD9AE-7F65-4066-84BD-E7261E2A8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059" y="2379213"/>
            <a:ext cx="4827404" cy="3435147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   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6F5CF-5FBC-49FD-B5BA-56E95410A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524" y="1387139"/>
            <a:ext cx="4984181" cy="823791"/>
          </a:xfrm>
        </p:spPr>
        <p:txBody>
          <a:bodyPr>
            <a:normAutofit fontScale="70000" lnSpcReduction="20000"/>
          </a:bodyPr>
          <a:lstStyle/>
          <a:p>
            <a:r>
              <a:rPr lang="es-CO" dirty="0"/>
              <a:t>El 45 % de las instituciones a nivel nacional, el 28 % de las gobernaciones y el 23 % de los municipios utilizan sus propios datos para desarrollar políticas basadas en evidencia.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D89777-0DED-4F24-B4F9-7C3BDD9E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5" y="2483609"/>
            <a:ext cx="4984181" cy="333412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73F412-09C5-4AE4-8930-E886CAB2A0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7104" y="2379213"/>
            <a:ext cx="5202546" cy="3435147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 </a:t>
            </a: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0871A00-C7FB-41A7-A649-0949DF49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Baja cultura de la evaluación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A2CD2BC-4503-4D44-AD31-291B45289E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Fuente:  OECD (2018), DNP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68EE817-2276-4A74-8888-2F7C428E86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39869" y="578894"/>
            <a:ext cx="8316501" cy="1119278"/>
          </a:xfrm>
        </p:spPr>
        <p:txBody>
          <a:bodyPr>
            <a:normAutofit fontScale="85000" lnSpcReduction="10000"/>
          </a:bodyPr>
          <a:lstStyle/>
          <a:p>
            <a:r>
              <a:rPr lang="es-ES" sz="2400" dirty="0"/>
              <a:t>OE3: </a:t>
            </a:r>
            <a:r>
              <a:rPr lang="es-MX" sz="2400" dirty="0"/>
              <a:t>Promover la cultura y la capacidad para realizar y usar evaluaciones, que permita fortalecer la institucionalidad mediante la articulación entre la oferta y la demanda. </a:t>
            </a:r>
            <a:endParaRPr lang="en-US" sz="2400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3F40BACE-48AD-4374-ABF6-D6B0AAC740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9829" y="2002971"/>
            <a:ext cx="9818914" cy="41965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400" dirty="0"/>
              <a:t>Mejorar las capacidades en seguimiento y evaluación en entidades del orden nacional y territorial</a:t>
            </a:r>
          </a:p>
          <a:p>
            <a:pPr lvl="1" algn="just"/>
            <a:r>
              <a:rPr lang="es-MX" sz="2400" dirty="0"/>
              <a:t>Incluir Seguimiento y Evaluación en el Marco de Cualificaciones de empleo público.</a:t>
            </a:r>
          </a:p>
          <a:p>
            <a:pPr lvl="1" algn="just"/>
            <a:r>
              <a:rPr lang="es-MX" sz="2400" dirty="0"/>
              <a:t>Emitir lineamientos dentro del Plan Nacional de formación y capacitación, en temáticas de seguimiento y evaluación. </a:t>
            </a:r>
          </a:p>
          <a:p>
            <a:pPr lvl="1" algn="just"/>
            <a:r>
              <a:rPr lang="es-MX" sz="2400" dirty="0"/>
              <a:t>Diseñar un curso de seguimiento y evaluación.</a:t>
            </a:r>
          </a:p>
          <a:p>
            <a:pPr lvl="1" algn="just"/>
            <a:r>
              <a:rPr lang="es-MX" sz="2400" dirty="0"/>
              <a:t>Estrategia territorial para fortalecer la implementación de seguimiento y evaluación.</a:t>
            </a:r>
          </a:p>
          <a:p>
            <a:pPr lvl="1" algn="just"/>
            <a:r>
              <a:rPr lang="es-MX" sz="2400" dirty="0"/>
              <a:t>Actualizar la guía de evaluaciones.</a:t>
            </a:r>
          </a:p>
          <a:p>
            <a:pPr marL="457200" lvl="1" indent="0" algn="just">
              <a:buNone/>
            </a:pPr>
            <a:endParaRPr lang="es-MX" sz="2400" dirty="0"/>
          </a:p>
          <a:p>
            <a:pPr algn="just"/>
            <a:r>
              <a:rPr lang="es-MX" sz="2400" dirty="0"/>
              <a:t>Promover la cultura de evaluación </a:t>
            </a:r>
          </a:p>
          <a:p>
            <a:pPr lvl="1" algn="just"/>
            <a:r>
              <a:rPr lang="es-MX" sz="2400" dirty="0"/>
              <a:t>Incluir en el premio Nacional de Alta Gerencia un énfasis temático en seguimiento y evaluación. </a:t>
            </a:r>
          </a:p>
        </p:txBody>
      </p:sp>
    </p:spTree>
    <p:extLst>
      <p:ext uri="{BB962C8B-B14F-4D97-AF65-F5344CB8AC3E}">
        <p14:creationId xmlns:p14="http://schemas.microsoft.com/office/powerpoint/2010/main" val="3742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C312F6-EE93-6996-DEE3-61D3235FB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Seguimiento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64F724-9A51-1232-B1B6-E8E1C79AA1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3.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96B6E-D4EA-205E-F61A-125F459F4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A9A39-AFBC-4574-0B91-0BB697C3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Seguimiento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6608F8-9BD4-C330-4BB9-701E6A635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Acciones entre 2022-2026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D68EF-1523-A5D1-7A0F-E98FD984A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B974D6-8282-630C-2C44-689C277C6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1824716"/>
            <a:ext cx="9557656" cy="40513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PAS</a:t>
            </a:r>
          </a:p>
          <a:p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Índice Nacional de Capacidades en Evaluación – Deval – Línea de base segundo semestre del 2022</a:t>
            </a:r>
            <a:endParaRPr lang="en-US" sz="32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73C830-1D87-AC98-4F58-E0BF2B783C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2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9A693E7-5250-80C2-6CD9-2EBFED01B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CO" dirty="0"/>
              <a:t>Antecedes y Justificación</a:t>
            </a:r>
          </a:p>
          <a:p>
            <a:r>
              <a:rPr lang="es-CO" dirty="0"/>
              <a:t>Marco Conceptual</a:t>
            </a:r>
          </a:p>
          <a:p>
            <a:r>
              <a:rPr lang="es-CO" dirty="0"/>
              <a:t>Diagnóstico y definición de política</a:t>
            </a:r>
          </a:p>
          <a:p>
            <a:r>
              <a:rPr lang="es-CO"/>
              <a:t>Seguimiento</a:t>
            </a:r>
            <a:endParaRPr lang="es-CO" dirty="0"/>
          </a:p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92D833-9575-0A6D-C7A6-F1CCEE27AB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C312F6-EE93-6996-DEE3-61D3235FB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Antecedentes y justificación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64F724-9A51-1232-B1B6-E8E1C79AA1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1.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96B6E-D4EA-205E-F61A-125F459F4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4 CuadroTexto">
            <a:extLst>
              <a:ext uri="{FF2B5EF4-FFF2-40B4-BE49-F238E27FC236}">
                <a16:creationId xmlns:a16="http://schemas.microsoft.com/office/drawing/2014/main" id="{DED485AB-97E5-4187-BE10-A3DEEB00526F}"/>
              </a:ext>
            </a:extLst>
          </p:cNvPr>
          <p:cNvSpPr txBox="1"/>
          <p:nvPr/>
        </p:nvSpPr>
        <p:spPr>
          <a:xfrm>
            <a:off x="349406" y="466639"/>
            <a:ext cx="11447059" cy="954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CO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i="0" spc="0">
                <a:solidFill>
                  <a:srgbClr val="A4091F"/>
                </a:solidFill>
                <a:latin typeface="Arial" panose="020B0604020202020204" pitchFamily="34" charset="0"/>
                <a:ea typeface="Futura BdCn BT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CO" sz="3600" spc="-150" dirty="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rPr>
              <a:t>El DNP cumple la función constitucional de hacer seguimiento y evaluación</a:t>
            </a:r>
          </a:p>
        </p:txBody>
      </p:sp>
      <p:graphicFrame>
        <p:nvGraphicFramePr>
          <p:cNvPr id="58" name="Diagrama 57">
            <a:extLst>
              <a:ext uri="{FF2B5EF4-FFF2-40B4-BE49-F238E27FC236}">
                <a16:creationId xmlns:a16="http://schemas.microsoft.com/office/drawing/2014/main" id="{261D9CB5-0DCE-4420-BFDD-E693012D8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114164"/>
              </p:ext>
            </p:extLst>
          </p:nvPr>
        </p:nvGraphicFramePr>
        <p:xfrm>
          <a:off x="508500" y="1473537"/>
          <a:ext cx="10946204" cy="504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71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4">
            <a:extLst>
              <a:ext uri="{FF2B5EF4-FFF2-40B4-BE49-F238E27FC236}">
                <a16:creationId xmlns:a16="http://schemas.microsoft.com/office/drawing/2014/main" id="{0044705C-25A7-9C4E-B099-C6B0E6CB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232369"/>
            <a:ext cx="11613596" cy="559387"/>
          </a:xfrm>
        </p:spPr>
        <p:txBody>
          <a:bodyPr/>
          <a:lstStyle/>
          <a:p>
            <a:pPr algn="just"/>
            <a:r>
              <a:rPr lang="es-ES" spc="-150" dirty="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rPr>
              <a:t>Inicio del sistema de evaluación: baja capacidad técnica y alta dependencia financiera</a:t>
            </a:r>
          </a:p>
        </p:txBody>
      </p:sp>
      <p:sp>
        <p:nvSpPr>
          <p:cNvPr id="23" name="1 CuadroTexto">
            <a:extLst>
              <a:ext uri="{FF2B5EF4-FFF2-40B4-BE49-F238E27FC236}">
                <a16:creationId xmlns:a16="http://schemas.microsoft.com/office/drawing/2014/main" id="{E6431A2B-C9F7-3C4D-B69D-0516364034EE}"/>
              </a:ext>
            </a:extLst>
          </p:cNvPr>
          <p:cNvSpPr txBox="1"/>
          <p:nvPr/>
        </p:nvSpPr>
        <p:spPr>
          <a:xfrm>
            <a:off x="291864" y="1368082"/>
            <a:ext cx="563619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S" sz="2000" b="1" dirty="0">
                <a:solidFill>
                  <a:schemeClr val="bg1"/>
                </a:solidFill>
              </a:rPr>
              <a:t>Primera etapa 1994 -2002</a:t>
            </a:r>
          </a:p>
        </p:txBody>
      </p:sp>
      <p:sp>
        <p:nvSpPr>
          <p:cNvPr id="31" name="Notched Right Arrow 30">
            <a:extLst>
              <a:ext uri="{FF2B5EF4-FFF2-40B4-BE49-F238E27FC236}">
                <a16:creationId xmlns:a16="http://schemas.microsoft.com/office/drawing/2014/main" id="{BBE8158B-B454-4546-A83A-0D7CA5889DE9}"/>
              </a:ext>
            </a:extLst>
          </p:cNvPr>
          <p:cNvSpPr/>
          <p:nvPr/>
        </p:nvSpPr>
        <p:spPr>
          <a:xfrm>
            <a:off x="478401" y="3017620"/>
            <a:ext cx="11427060" cy="2167466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F4EA70-3CC1-ED45-BE68-E7A2F33BEA83}"/>
              </a:ext>
            </a:extLst>
          </p:cNvPr>
          <p:cNvSpPr/>
          <p:nvPr/>
        </p:nvSpPr>
        <p:spPr>
          <a:xfrm>
            <a:off x="1450453" y="3830420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B044B7-4B39-2748-902C-CC1D05371D18}"/>
              </a:ext>
            </a:extLst>
          </p:cNvPr>
          <p:cNvSpPr/>
          <p:nvPr/>
        </p:nvSpPr>
        <p:spPr>
          <a:xfrm>
            <a:off x="4256683" y="3779431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755471B-782C-6144-A84E-1D8534A3F3B4}"/>
              </a:ext>
            </a:extLst>
          </p:cNvPr>
          <p:cNvSpPr/>
          <p:nvPr/>
        </p:nvSpPr>
        <p:spPr>
          <a:xfrm>
            <a:off x="7479575" y="3816973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7E7CB8-059F-A748-A29F-870B5672EEB7}"/>
              </a:ext>
            </a:extLst>
          </p:cNvPr>
          <p:cNvSpPr/>
          <p:nvPr/>
        </p:nvSpPr>
        <p:spPr>
          <a:xfrm>
            <a:off x="9248835" y="3816973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68202-AE9A-C54A-835A-3DCAB9D2F3C4}"/>
              </a:ext>
            </a:extLst>
          </p:cNvPr>
          <p:cNvSpPr txBox="1"/>
          <p:nvPr/>
        </p:nvSpPr>
        <p:spPr>
          <a:xfrm>
            <a:off x="724750" y="2798439"/>
            <a:ext cx="20036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D. CONPES 2688 de 1994: propone creación Sinergia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5C1F61-6D09-6147-AB9D-46BA8D45F422}"/>
              </a:ext>
            </a:extLst>
          </p:cNvPr>
          <p:cNvSpPr txBox="1"/>
          <p:nvPr/>
        </p:nvSpPr>
        <p:spPr>
          <a:xfrm>
            <a:off x="2170302" y="4661866"/>
            <a:ext cx="20036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Resolución 63 1994: creación Sinergia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3B09C6-5877-8F43-B974-E4B10D7E88CC}"/>
              </a:ext>
            </a:extLst>
          </p:cNvPr>
          <p:cNvSpPr txBox="1"/>
          <p:nvPr/>
        </p:nvSpPr>
        <p:spPr>
          <a:xfrm>
            <a:off x="3551885" y="2737617"/>
            <a:ext cx="20036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D. CONPES 2790 de 1995: GPOR y planes indicativos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0D21D6-4EBD-1A49-924C-EA6AF5502B54}"/>
              </a:ext>
            </a:extLst>
          </p:cNvPr>
          <p:cNvSpPr txBox="1"/>
          <p:nvPr/>
        </p:nvSpPr>
        <p:spPr>
          <a:xfrm>
            <a:off x="5190125" y="4683545"/>
            <a:ext cx="20036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D. CONPES 3002 de 1997: acuerdos de eficiencia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C038B8-6101-9840-BD99-0B37CBDA2221}"/>
              </a:ext>
            </a:extLst>
          </p:cNvPr>
          <p:cNvSpPr txBox="1"/>
          <p:nvPr/>
        </p:nvSpPr>
        <p:spPr>
          <a:xfrm>
            <a:off x="6636505" y="2552041"/>
            <a:ext cx="20036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D. CONPES 3188 de 2002: Institucionalización de </a:t>
            </a:r>
            <a:r>
              <a:rPr lang="es-ES_tradnl" sz="1400" dirty="0" err="1"/>
              <a:t>ev</a:t>
            </a:r>
            <a:r>
              <a:rPr lang="es-ES_tradnl" sz="1400" dirty="0"/>
              <a:t>. De impacto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29EBFC-BD99-C443-889D-A6F1D1D73BE6}"/>
              </a:ext>
            </a:extLst>
          </p:cNvPr>
          <p:cNvSpPr txBox="1"/>
          <p:nvPr/>
        </p:nvSpPr>
        <p:spPr>
          <a:xfrm>
            <a:off x="8725799" y="4683545"/>
            <a:ext cx="200361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Directiva Presidencial 10 de 2002: fortalecimiento del seguimiento,  evaluación y la rendición de cuentas.</a:t>
            </a:r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5F070B31-3CDA-AA7E-83F7-26BC71F58782}"/>
              </a:ext>
            </a:extLst>
          </p:cNvPr>
          <p:cNvSpPr/>
          <p:nvPr/>
        </p:nvSpPr>
        <p:spPr>
          <a:xfrm>
            <a:off x="2901175" y="3820175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2B6FF322-9450-8D3B-3B76-54493678724F}"/>
              </a:ext>
            </a:extLst>
          </p:cNvPr>
          <p:cNvSpPr/>
          <p:nvPr/>
        </p:nvSpPr>
        <p:spPr>
          <a:xfrm>
            <a:off x="5805524" y="3844508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17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CuadroTexto">
            <a:extLst>
              <a:ext uri="{FF2B5EF4-FFF2-40B4-BE49-F238E27FC236}">
                <a16:creationId xmlns:a16="http://schemas.microsoft.com/office/drawing/2014/main" id="{E6431A2B-C9F7-3C4D-B69D-0516364034EE}"/>
              </a:ext>
            </a:extLst>
          </p:cNvPr>
          <p:cNvSpPr txBox="1"/>
          <p:nvPr/>
        </p:nvSpPr>
        <p:spPr>
          <a:xfrm>
            <a:off x="291864" y="1368082"/>
            <a:ext cx="563619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S" sz="2000" b="1" dirty="0">
                <a:solidFill>
                  <a:schemeClr val="bg1"/>
                </a:solidFill>
              </a:rPr>
              <a:t>Segunda etapa 2002 -2009</a:t>
            </a:r>
          </a:p>
        </p:txBody>
      </p:sp>
      <p:sp>
        <p:nvSpPr>
          <p:cNvPr id="31" name="Notched Right Arrow 30">
            <a:extLst>
              <a:ext uri="{FF2B5EF4-FFF2-40B4-BE49-F238E27FC236}">
                <a16:creationId xmlns:a16="http://schemas.microsoft.com/office/drawing/2014/main" id="{BBE8158B-B454-4546-A83A-0D7CA5889DE9}"/>
              </a:ext>
            </a:extLst>
          </p:cNvPr>
          <p:cNvSpPr/>
          <p:nvPr/>
        </p:nvSpPr>
        <p:spPr>
          <a:xfrm>
            <a:off x="1360145" y="3017620"/>
            <a:ext cx="9384056" cy="2251066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F4EA70-3CC1-ED45-BE68-E7A2F33BEA83}"/>
              </a:ext>
            </a:extLst>
          </p:cNvPr>
          <p:cNvSpPr/>
          <p:nvPr/>
        </p:nvSpPr>
        <p:spPr>
          <a:xfrm>
            <a:off x="2332197" y="3830420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B044B7-4B39-2748-902C-CC1D05371D18}"/>
              </a:ext>
            </a:extLst>
          </p:cNvPr>
          <p:cNvSpPr/>
          <p:nvPr/>
        </p:nvSpPr>
        <p:spPr>
          <a:xfrm>
            <a:off x="4918008" y="3857314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755471B-782C-6144-A84E-1D8534A3F3B4}"/>
              </a:ext>
            </a:extLst>
          </p:cNvPr>
          <p:cNvSpPr/>
          <p:nvPr/>
        </p:nvSpPr>
        <p:spPr>
          <a:xfrm>
            <a:off x="7792743" y="3843867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68202-AE9A-C54A-835A-3DCAB9D2F3C4}"/>
              </a:ext>
            </a:extLst>
          </p:cNvPr>
          <p:cNvSpPr txBox="1"/>
          <p:nvPr/>
        </p:nvSpPr>
        <p:spPr>
          <a:xfrm>
            <a:off x="1606494" y="2663824"/>
            <a:ext cx="20036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D. CONPES 3294 de 2004: identifica fallas y propone reforma a Sinergia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5C1F61-6D09-6147-AB9D-46BA8D45F422}"/>
              </a:ext>
            </a:extLst>
          </p:cNvPr>
          <p:cNvSpPr txBox="1"/>
          <p:nvPr/>
        </p:nvSpPr>
        <p:spPr>
          <a:xfrm>
            <a:off x="4187135" y="4648177"/>
            <a:ext cx="2003611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Ley 1151 de 2007 (PND 2006- 2010) Comité Intersectorial de Evaluación de Gestión y Resultados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3B09C6-5877-8F43-B974-E4B10D7E88CC}"/>
              </a:ext>
            </a:extLst>
          </p:cNvPr>
          <p:cNvSpPr txBox="1"/>
          <p:nvPr/>
        </p:nvSpPr>
        <p:spPr>
          <a:xfrm>
            <a:off x="6980407" y="2612797"/>
            <a:ext cx="20036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D. CONPES 3515 de 2008: concepto favorable banca multilateral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67B24AF7-899D-6D4A-84BB-38709EA0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188758"/>
            <a:ext cx="11613596" cy="559387"/>
          </a:xfrm>
        </p:spPr>
        <p:txBody>
          <a:bodyPr/>
          <a:lstStyle/>
          <a:p>
            <a:pPr algn="just"/>
            <a:r>
              <a:rPr lang="es-ES" dirty="0"/>
              <a:t>Aumento de capacidad técnica y disminución de dependencia</a:t>
            </a:r>
          </a:p>
        </p:txBody>
      </p:sp>
    </p:spTree>
    <p:extLst>
      <p:ext uri="{BB962C8B-B14F-4D97-AF65-F5344CB8AC3E}">
        <p14:creationId xmlns:p14="http://schemas.microsoft.com/office/powerpoint/2010/main" val="42824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CuadroTexto">
            <a:extLst>
              <a:ext uri="{FF2B5EF4-FFF2-40B4-BE49-F238E27FC236}">
                <a16:creationId xmlns:a16="http://schemas.microsoft.com/office/drawing/2014/main" id="{E6431A2B-C9F7-3C4D-B69D-0516364034EE}"/>
              </a:ext>
            </a:extLst>
          </p:cNvPr>
          <p:cNvSpPr txBox="1"/>
          <p:nvPr/>
        </p:nvSpPr>
        <p:spPr>
          <a:xfrm>
            <a:off x="291864" y="1475658"/>
            <a:ext cx="563619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S" sz="2000" b="1" dirty="0">
                <a:solidFill>
                  <a:schemeClr val="bg1"/>
                </a:solidFill>
              </a:rPr>
              <a:t>Tercera etapa 2010 -2017</a:t>
            </a:r>
          </a:p>
        </p:txBody>
      </p:sp>
      <p:sp>
        <p:nvSpPr>
          <p:cNvPr id="31" name="Notched Right Arrow 30">
            <a:extLst>
              <a:ext uri="{FF2B5EF4-FFF2-40B4-BE49-F238E27FC236}">
                <a16:creationId xmlns:a16="http://schemas.microsoft.com/office/drawing/2014/main" id="{BBE8158B-B454-4546-A83A-0D7CA5889DE9}"/>
              </a:ext>
            </a:extLst>
          </p:cNvPr>
          <p:cNvSpPr/>
          <p:nvPr/>
        </p:nvSpPr>
        <p:spPr>
          <a:xfrm>
            <a:off x="478401" y="3017620"/>
            <a:ext cx="11427060" cy="2167466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F4EA70-3CC1-ED45-BE68-E7A2F33BEA83}"/>
              </a:ext>
            </a:extLst>
          </p:cNvPr>
          <p:cNvSpPr/>
          <p:nvPr/>
        </p:nvSpPr>
        <p:spPr>
          <a:xfrm>
            <a:off x="3718804" y="3860516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B044B7-4B39-2748-902C-CC1D05371D18}"/>
              </a:ext>
            </a:extLst>
          </p:cNvPr>
          <p:cNvSpPr/>
          <p:nvPr/>
        </p:nvSpPr>
        <p:spPr>
          <a:xfrm>
            <a:off x="6451059" y="3860516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755471B-782C-6144-A84E-1D8534A3F3B4}"/>
              </a:ext>
            </a:extLst>
          </p:cNvPr>
          <p:cNvSpPr/>
          <p:nvPr/>
        </p:nvSpPr>
        <p:spPr>
          <a:xfrm>
            <a:off x="9291482" y="3830420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68202-AE9A-C54A-835A-3DCAB9D2F3C4}"/>
              </a:ext>
            </a:extLst>
          </p:cNvPr>
          <p:cNvSpPr txBox="1"/>
          <p:nvPr/>
        </p:nvSpPr>
        <p:spPr>
          <a:xfrm>
            <a:off x="2769491" y="2182607"/>
            <a:ext cx="226566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Decreto 1290 de 2014 (incorporado Decreto 1082 de 2015) Sinergia sistema de información de calidad para la toma de decisiones.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5C1F61-6D09-6147-AB9D-46BA8D45F422}"/>
              </a:ext>
            </a:extLst>
          </p:cNvPr>
          <p:cNvSpPr txBox="1"/>
          <p:nvPr/>
        </p:nvSpPr>
        <p:spPr>
          <a:xfrm>
            <a:off x="5851705" y="4905288"/>
            <a:ext cx="20036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Decreto 1068 de 2015 establece los comités sectoriales de presupuesto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3B09C6-5877-8F43-B974-E4B10D7E88CC}"/>
              </a:ext>
            </a:extLst>
          </p:cNvPr>
          <p:cNvSpPr txBox="1"/>
          <p:nvPr/>
        </p:nvSpPr>
        <p:spPr>
          <a:xfrm>
            <a:off x="8289676" y="2343311"/>
            <a:ext cx="20036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1400" dirty="0"/>
              <a:t>Decreto 2189 de 2017: define las funciones de la DSEPP</a:t>
            </a: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4B92C533-0029-3F46-A70A-29EC6AFC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390463"/>
            <a:ext cx="11613596" cy="559387"/>
          </a:xfrm>
        </p:spPr>
        <p:txBody>
          <a:bodyPr/>
          <a:lstStyle/>
          <a:p>
            <a:pPr algn="just"/>
            <a:r>
              <a:rPr lang="es-ES" dirty="0"/>
              <a:t>La evaluación como parte de la formulación de políticas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585E21-7F22-CBCA-7573-4C51C807C1A2}"/>
              </a:ext>
            </a:extLst>
          </p:cNvPr>
          <p:cNvSpPr txBox="1"/>
          <p:nvPr/>
        </p:nvSpPr>
        <p:spPr>
          <a:xfrm>
            <a:off x="211058" y="4851082"/>
            <a:ext cx="21837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_tradnl" sz="1400" dirty="0"/>
              <a:t>Ley 1450 de 2011: rol especial a Sinergia Sistema para el seguimiento y la evaluación.	</a:t>
            </a:r>
          </a:p>
        </p:txBody>
      </p:sp>
      <p:sp>
        <p:nvSpPr>
          <p:cNvPr id="16" name="Oval 31">
            <a:extLst>
              <a:ext uri="{FF2B5EF4-FFF2-40B4-BE49-F238E27FC236}">
                <a16:creationId xmlns:a16="http://schemas.microsoft.com/office/drawing/2014/main" id="{D5C969E7-0FE6-B7C9-2F95-45126E89CA84}"/>
              </a:ext>
            </a:extLst>
          </p:cNvPr>
          <p:cNvSpPr/>
          <p:nvPr/>
        </p:nvSpPr>
        <p:spPr>
          <a:xfrm>
            <a:off x="1149314" y="3864949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67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NP">
  <a:themeElements>
    <a:clrScheme name="DNP - 2018-2022">
      <a:dk1>
        <a:srgbClr val="004A84"/>
      </a:dk1>
      <a:lt1>
        <a:srgbClr val="FFFFFF"/>
      </a:lt1>
      <a:dk2>
        <a:srgbClr val="6699FF"/>
      </a:dk2>
      <a:lt2>
        <a:srgbClr val="FFFFFF"/>
      </a:lt2>
      <a:accent1>
        <a:srgbClr val="069169"/>
      </a:accent1>
      <a:accent2>
        <a:srgbClr val="3366CC"/>
      </a:accent2>
      <a:accent3>
        <a:srgbClr val="E20000"/>
      </a:accent3>
      <a:accent4>
        <a:srgbClr val="8400A4"/>
      </a:accent4>
      <a:accent5>
        <a:srgbClr val="FFAB00"/>
      </a:accent5>
      <a:accent6>
        <a:srgbClr val="E2ECFD"/>
      </a:accent6>
      <a:hlink>
        <a:srgbClr val="000000"/>
      </a:hlink>
      <a:folHlink>
        <a:srgbClr val="000000"/>
      </a:folHlink>
    </a:clrScheme>
    <a:fontScheme name="DNP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l">
          <a:spcBef>
            <a:spcPts val="600"/>
          </a:spcBef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NP" id="{965B4909-CFE2-4AA9-9793-4F9BCFA7CF18}" vid="{E715938A-C4C6-4031-8834-A334939728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B723660F292B4C81F09F112E103058" ma:contentTypeVersion="0" ma:contentTypeDescription="Crear nuevo documento." ma:contentTypeScope="" ma:versionID="9cd149b5c002e558977b3aa013d96509">
  <xsd:schema xmlns:xsd="http://www.w3.org/2001/XMLSchema" xmlns:xs="http://www.w3.org/2001/XMLSchema" xmlns:p="http://schemas.microsoft.com/office/2006/metadata/properties" xmlns:ns2="af7f7f6b-44e7-444a-90a4-d02bbf46acb6" targetNamespace="http://schemas.microsoft.com/office/2006/metadata/properties" ma:root="true" ma:fieldsID="22da86d825143a73a30775302da6a898" ns2:_="">
    <xsd:import namespace="af7f7f6b-44e7-444a-90a4-d02bbf46ac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f7f6b-44e7-444a-90a4-d02bbf46acb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7f7f6b-44e7-444a-90a4-d02bbf46acb6">DNPOI-103-30</_dlc_DocId>
    <_dlc_DocIdUrl xmlns="af7f7f6b-44e7-444a-90a4-d02bbf46acb6">
      <Url>https://colaboracion.dnp.gov.co/CDT/_layouts/15/DocIdRedir.aspx?ID=DNPOI-103-30</Url>
      <Description>DNPOI-103-30</Description>
    </_dlc_DocIdUrl>
  </documentManagement>
</p:properties>
</file>

<file path=customXml/itemProps1.xml><?xml version="1.0" encoding="utf-8"?>
<ds:datastoreItem xmlns:ds="http://schemas.openxmlformats.org/officeDocument/2006/customXml" ds:itemID="{00C31407-D656-49B1-B782-4B2174E112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449EEF-1846-4254-AAB9-23CFD3D62DE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82FCFDC-277F-4E08-99A0-9419E30F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f7f6b-44e7-444a-90a4-d02bbf46a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2917C7-065C-4D10-B0D6-92910AF7F68B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af7f7f6b-44e7-444a-90a4-d02bbf46acb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2018-02 Plantilla Febrero (1)</Template>
  <TotalTime>5156</TotalTime>
  <Words>1991</Words>
  <Application>Microsoft Office PowerPoint</Application>
  <PresentationFormat>Panorámica</PresentationFormat>
  <Paragraphs>220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Futura BdCn BT</vt:lpstr>
      <vt:lpstr>Futura Bk BT Book</vt:lpstr>
      <vt:lpstr>Futura Std Book</vt:lpstr>
      <vt:lpstr>Wingdings</vt:lpstr>
      <vt:lpstr>Work Sans</vt:lpstr>
      <vt:lpstr>Work Sans SemiBold</vt:lpstr>
      <vt:lpstr>Diseño personalizado</vt:lpstr>
      <vt:lpstr>DNP</vt:lpstr>
      <vt:lpstr>Presentación de PowerPoint</vt:lpstr>
      <vt:lpstr>Presentación de PowerPoint</vt:lpstr>
      <vt:lpstr>Elaboración CONPES</vt:lpstr>
      <vt:lpstr>Presentación de PowerPoint</vt:lpstr>
      <vt:lpstr>Presentación de PowerPoint</vt:lpstr>
      <vt:lpstr>Presentación de PowerPoint</vt:lpstr>
      <vt:lpstr>Inicio del sistema de evaluación: baja capacidad técnica y alta dependencia financiera</vt:lpstr>
      <vt:lpstr>Aumento de capacidad técnica y disminución de dependencia</vt:lpstr>
      <vt:lpstr>La evaluación como parte de la formulación de políticas</vt:lpstr>
      <vt:lpstr>Situación actual</vt:lpstr>
      <vt:lpstr>Diferentes países han buscado crear la institucionalidad de la evaluación y promover su uso </vt:lpstr>
      <vt:lpstr>Presentación de PowerPoint</vt:lpstr>
      <vt:lpstr>Presentación de PowerPoint</vt:lpstr>
      <vt:lpstr>Marco conceptual basado en oferta y demanda</vt:lpstr>
      <vt:lpstr>Presentación de PowerPoint</vt:lpstr>
      <vt:lpstr>Objetivo </vt:lpstr>
      <vt:lpstr>Presentación de PowerPoint</vt:lpstr>
      <vt:lpstr>Pocos recursos y pocas evaluaciones</vt:lpstr>
      <vt:lpstr>Número de evaluaciones realizadas por la DSEPP desde 2002-2022 (250), promedio 13 anual.</vt:lpstr>
      <vt:lpstr>Las evaluaciones se concentran en pocos sectores y tipologías </vt:lpstr>
      <vt:lpstr>Acceso a bases de datos</vt:lpstr>
      <vt:lpstr>Presentación de PowerPoint</vt:lpstr>
      <vt:lpstr>Presentación de PowerPoint</vt:lpstr>
      <vt:lpstr>Bajo uso de las evaluaciones existentes</vt:lpstr>
      <vt:lpstr>Bajo uso de las evaluaciones existentes</vt:lpstr>
      <vt:lpstr>Los resultados de las evaluaciones no tienen repercusiones</vt:lpstr>
      <vt:lpstr>Presentación de PowerPoint</vt:lpstr>
      <vt:lpstr>Presentación de PowerPoint</vt:lpstr>
      <vt:lpstr>Baja capacidad institucional para utilizar y generar evaluaciones</vt:lpstr>
      <vt:lpstr>Baja cultura de la evaluación</vt:lpstr>
      <vt:lpstr>Presentación de PowerPoint</vt:lpstr>
      <vt:lpstr>Presentación de PowerPoint</vt:lpstr>
      <vt:lpstr>Seguimiento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Guillermo Corredor Garcia</dc:creator>
  <cp:lastModifiedBy>Olga Lucia Romero Londono</cp:lastModifiedBy>
  <cp:revision>316</cp:revision>
  <dcterms:created xsi:type="dcterms:W3CDTF">2018-05-23T19:09:01Z</dcterms:created>
  <dcterms:modified xsi:type="dcterms:W3CDTF">2022-06-01T20:19:13Z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0x01010086B723660F292B4C81F09F112E103058</vt:lpwstr>
  </property>
  <property fmtid="{D5CDD505-2E9C-101B-9397-08002B2CF9AE}" pid="3" name="_dlc_DocIdItemGuid">
    <vt:lpwstr>5977a5fa-198e-445e-88fb-2827fd515f15</vt:lpwstr>
  </property>
</Properties>
</file>