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73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62" r:id="rId16"/>
  </p:sldIdLst>
  <p:sldSz cx="12192000" cy="6858000"/>
  <p:notesSz cx="6858000" cy="9144000"/>
  <p:embeddedFontLs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DM Sans Medium" panose="020B060402020202020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M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RyFvhFF+cL8RSwGiAB4KBBkfw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7D6"/>
    <a:srgbClr val="108FBE"/>
    <a:srgbClr val="F2F4F9"/>
    <a:srgbClr val="1D9A78"/>
    <a:srgbClr val="6CF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46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77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53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6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16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23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399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7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06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05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42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68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80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43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89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24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0" y="1059180"/>
            <a:ext cx="12192000" cy="5219065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 r="9729"/>
          <a:stretch/>
        </p:blipFill>
        <p:spPr>
          <a:xfrm>
            <a:off x="6256655" y="290195"/>
            <a:ext cx="5935345" cy="6277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007110" y="3173095"/>
            <a:ext cx="9144000" cy="165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8FBE"/>
              </a:buClr>
              <a:buSzPts val="5400"/>
              <a:buFont typeface="DM Sans Medium"/>
              <a:buNone/>
              <a:defRPr sz="5400" b="1">
                <a:solidFill>
                  <a:srgbClr val="028FBE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1007110" y="4921250"/>
            <a:ext cx="9144000" cy="79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A333"/>
              </a:buClr>
              <a:buSzPts val="2400"/>
              <a:buNone/>
              <a:defRPr sz="2400">
                <a:solidFill>
                  <a:srgbClr val="EDA33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00" y="419100"/>
            <a:ext cx="4438015" cy="1655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4712870" y="1420760"/>
            <a:ext cx="18105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A333"/>
              </a:buClr>
              <a:buSzPts val="2100"/>
              <a:buFont typeface="DM Sans"/>
              <a:buNone/>
            </a:pPr>
            <a:r>
              <a:rPr lang="en-GB" sz="2100" b="1" i="0" u="none" strike="noStrike" cap="none">
                <a:solidFill>
                  <a:srgbClr val="EDA333"/>
                </a:solidFill>
                <a:latin typeface="DM Sans"/>
                <a:ea typeface="DM Sans"/>
                <a:cs typeface="DM Sans"/>
                <a:sym typeface="DM Sans"/>
              </a:rPr>
              <a:t>FORTALEZA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3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0" y="0"/>
            <a:ext cx="12192000" cy="601980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838200" y="1650365"/>
            <a:ext cx="10515600" cy="10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838200" y="2813050"/>
            <a:ext cx="10515600" cy="368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l="-2060" t="22280" r="68059" b="-1199"/>
          <a:stretch/>
        </p:blipFill>
        <p:spPr>
          <a:xfrm>
            <a:off x="0" y="5080"/>
            <a:ext cx="1433195" cy="116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3">
            <a:alphaModFix/>
          </a:blip>
          <a:srcRect l="34320" t="-2060"/>
          <a:stretch/>
        </p:blipFill>
        <p:spPr>
          <a:xfrm>
            <a:off x="9694545" y="162560"/>
            <a:ext cx="165925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/>
          <p:nvPr/>
        </p:nvSpPr>
        <p:spPr>
          <a:xfrm>
            <a:off x="10816590" y="722630"/>
            <a:ext cx="1113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A333"/>
              </a:buClr>
              <a:buSzPts val="1200"/>
              <a:buFont typeface="DM Sans"/>
              <a:buNone/>
            </a:pPr>
            <a:r>
              <a:rPr lang="en-GB" sz="1200" b="1" i="0" u="none" strike="noStrike" cap="none">
                <a:solidFill>
                  <a:srgbClr val="EDA333"/>
                </a:solidFill>
                <a:latin typeface="DM Sans"/>
                <a:ea typeface="DM Sans"/>
                <a:cs typeface="DM Sans"/>
                <a:sym typeface="DM Sans"/>
              </a:rPr>
              <a:t>FORTALEZA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 type="blank">
  <p:cSld name="BLANK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0" y="-8890"/>
            <a:ext cx="12192000" cy="4681855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5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3570" y="407035"/>
            <a:ext cx="109474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5"/>
          <p:cNvPicPr preferRelativeResize="0"/>
          <p:nvPr/>
        </p:nvPicPr>
        <p:blipFill rotWithShape="1">
          <a:blip r:embed="rId3">
            <a:alphaModFix/>
          </a:blip>
          <a:srcRect l="33420" r="-3340"/>
          <a:stretch/>
        </p:blipFill>
        <p:spPr>
          <a:xfrm>
            <a:off x="0" y="-8890"/>
            <a:ext cx="5029200" cy="686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4">
            <a:alphaModFix/>
          </a:blip>
          <a:srcRect t="64269" b="23050"/>
          <a:stretch/>
        </p:blipFill>
        <p:spPr>
          <a:xfrm>
            <a:off x="0" y="4672965"/>
            <a:ext cx="12192000" cy="218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552450" y="365125"/>
            <a:ext cx="1114425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4000"/>
              <a:buFont typeface="DM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365" y="5998210"/>
            <a:ext cx="631190" cy="631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6"/>
          <p:cNvCxnSpPr/>
          <p:nvPr/>
        </p:nvCxnSpPr>
        <p:spPr>
          <a:xfrm>
            <a:off x="2374900" y="6311900"/>
            <a:ext cx="8564245" cy="0"/>
          </a:xfrm>
          <a:prstGeom prst="straightConnector1">
            <a:avLst/>
          </a:prstGeom>
          <a:noFill/>
          <a:ln w="9525" cap="flat" cmpd="sng">
            <a:solidFill>
              <a:srgbClr val="028FB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0" y="6038215"/>
            <a:ext cx="1704340" cy="63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4000"/>
              <a:buFont typeface="DM Sans Medium"/>
              <a:buNone/>
              <a:defRPr sz="4000" b="1" i="0" u="none" strike="noStrike" cap="none">
                <a:solidFill>
                  <a:srgbClr val="2E304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hyperlink" Target="https://www.sefin.fortaleza.ce.gov.b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10" Type="http://schemas.openxmlformats.org/officeDocument/2006/relationships/image" Target="../media/image15.emf"/><Relationship Id="rId4" Type="http://schemas.openxmlformats.org/officeDocument/2006/relationships/image" Target="../media/image12.png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1007110" y="3589554"/>
            <a:ext cx="106447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pt-BR" dirty="0"/>
              <a:t>Finanças: a relevância da gestão fiscal para a avaliação de políticas públicas</a:t>
            </a:r>
            <a:endParaRPr dirty="0"/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1007110" y="5355816"/>
            <a:ext cx="91440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A333"/>
              </a:buClr>
              <a:buSzPts val="2400"/>
              <a:buNone/>
            </a:pPr>
            <a:r>
              <a:rPr lang="en-GB" i="1" dirty="0" err="1" smtClean="0"/>
              <a:t>Flávia</a:t>
            </a:r>
            <a:r>
              <a:rPr lang="en-GB" i="1" dirty="0" smtClean="0"/>
              <a:t> </a:t>
            </a:r>
            <a:r>
              <a:rPr lang="en-GB" i="1" dirty="0" smtClean="0"/>
              <a:t>Teixeira </a:t>
            </a:r>
            <a:r>
              <a:rPr lang="en-GB" i="1" dirty="0" smtClean="0"/>
              <a:t>– </a:t>
            </a:r>
            <a:r>
              <a:rPr lang="en-GB" i="1" dirty="0" err="1" smtClean="0"/>
              <a:t>Secretária</a:t>
            </a:r>
            <a:r>
              <a:rPr lang="en-GB" i="1" dirty="0" smtClean="0"/>
              <a:t> das </a:t>
            </a:r>
            <a:r>
              <a:rPr lang="en-GB" i="1" dirty="0" err="1" smtClean="0"/>
              <a:t>Finanças</a:t>
            </a:r>
            <a:r>
              <a:rPr lang="en-GB" i="1" dirty="0" smtClean="0"/>
              <a:t> de Fortaleza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3449" y="95359"/>
            <a:ext cx="6795450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Nossos Objetivos da Gestão por Resultados na SEFIN</a:t>
            </a:r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07" y="1501641"/>
            <a:ext cx="10389269" cy="48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48552" y="1132034"/>
            <a:ext cx="4087979" cy="307777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O Sistema de Gestão da Performance - SIGEP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5" y="2761970"/>
            <a:ext cx="3546692" cy="2969323"/>
          </a:xfrm>
          <a:prstGeom prst="rect">
            <a:avLst/>
          </a:prstGeom>
        </p:spPr>
      </p:pic>
      <p:sp>
        <p:nvSpPr>
          <p:cNvPr id="6" name="Freeform 70">
            <a:extLst>
              <a:ext uri="{FF2B5EF4-FFF2-40B4-BE49-F238E27FC236}">
                <a16:creationId xmlns="" xmlns:a16="http://schemas.microsoft.com/office/drawing/2014/main" id="{20B5BE46-D00E-3F41-A01D-14166A916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83" y="1824190"/>
            <a:ext cx="4057356" cy="441588"/>
          </a:xfrm>
          <a:custGeom>
            <a:avLst/>
            <a:gdLst>
              <a:gd name="T0" fmla="*/ 7149 w 7150"/>
              <a:gd name="T1" fmla="*/ 1569 h 1570"/>
              <a:gd name="T2" fmla="*/ 0 w 7150"/>
              <a:gd name="T3" fmla="*/ 1569 h 1570"/>
              <a:gd name="T4" fmla="*/ 0 w 7150"/>
              <a:gd name="T5" fmla="*/ 0 h 1570"/>
              <a:gd name="T6" fmla="*/ 7149 w 7150"/>
              <a:gd name="T7" fmla="*/ 0 h 1570"/>
              <a:gd name="T8" fmla="*/ 7149 w 7150"/>
              <a:gd name="T9" fmla="*/ 156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0" h="1570">
                <a:moveTo>
                  <a:pt x="7149" y="1569"/>
                </a:moveTo>
                <a:lnTo>
                  <a:pt x="0" y="1569"/>
                </a:lnTo>
                <a:lnTo>
                  <a:pt x="0" y="0"/>
                </a:lnTo>
                <a:lnTo>
                  <a:pt x="7149" y="0"/>
                </a:lnTo>
                <a:lnTo>
                  <a:pt x="7149" y="1569"/>
                </a:lnTo>
              </a:path>
            </a:pathLst>
          </a:custGeom>
          <a:solidFill>
            <a:srgbClr val="F2F4F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604" dirty="0">
              <a:solidFill>
                <a:schemeClr val="accent1">
                  <a:lumMod val="7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TextBox 92">
            <a:extLst>
              <a:ext uri="{FF2B5EF4-FFF2-40B4-BE49-F238E27FC236}">
                <a16:creationId xmlns="" xmlns:a16="http://schemas.microsoft.com/office/drawing/2014/main" id="{36D4F420-91CF-6D4A-AF7B-7BFDF4DFF2D2}"/>
              </a:ext>
            </a:extLst>
          </p:cNvPr>
          <p:cNvSpPr txBox="1"/>
          <p:nvPr/>
        </p:nvSpPr>
        <p:spPr>
          <a:xfrm>
            <a:off x="211664" y="1784218"/>
            <a:ext cx="415285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https://sigep-2022-2025.sefin.fortaleza.ce.gov.br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313838" y="1728112"/>
            <a:ext cx="7878161" cy="4126313"/>
            <a:chOff x="4270003" y="1673792"/>
            <a:chExt cx="7881156" cy="4126313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7827" y="1673792"/>
              <a:ext cx="7373037" cy="851329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7827" y="2793947"/>
              <a:ext cx="7443332" cy="1140146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0003" y="4159306"/>
              <a:ext cx="3753462" cy="1640799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3465" y="4336767"/>
              <a:ext cx="3619500" cy="1285875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1517918" y="114887"/>
            <a:ext cx="3233578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Monitoramento na SEFIN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7846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492662" y="1454118"/>
            <a:ext cx="8184332" cy="4596641"/>
            <a:chOff x="1856611" y="1809882"/>
            <a:chExt cx="9080626" cy="4523942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6611" y="1809882"/>
              <a:ext cx="9080626" cy="4523942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8874062" y="1930871"/>
              <a:ext cx="497939" cy="135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2" y="1757764"/>
            <a:ext cx="2853175" cy="413954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460538" y="84582"/>
            <a:ext cx="3233578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Monitoramento na SEFIN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5781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24207" y="1486363"/>
            <a:ext cx="3135217" cy="369332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b="1" smtClean="0"/>
              <a:t>Resultados Fiscais – </a:t>
            </a:r>
            <a:r>
              <a:rPr lang="pt-BR" b="1" dirty="0" smtClean="0"/>
              <a:t>Abril/2022</a:t>
            </a:r>
            <a:endParaRPr lang="pt-BR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5" y="1855695"/>
            <a:ext cx="12004895" cy="25560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72152" y="84582"/>
            <a:ext cx="3233578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Monitoramento na SEFIN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830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72152" y="84582"/>
            <a:ext cx="4897495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Monitoramento da Qualidade do Gasto</a:t>
            </a:r>
            <a:endParaRPr lang="pt-BR" sz="2000" b="1" dirty="0"/>
          </a:p>
        </p:txBody>
      </p:sp>
      <p:sp>
        <p:nvSpPr>
          <p:cNvPr id="12" name="Shape 1281">
            <a:extLst>
              <a:ext uri="{FF2B5EF4-FFF2-40B4-BE49-F238E27FC236}">
                <a16:creationId xmlns="" xmlns:a16="http://schemas.microsoft.com/office/drawing/2014/main" id="{31F3F410-8829-3C46-B9BD-FD7D7577F06D}"/>
              </a:ext>
            </a:extLst>
          </p:cNvPr>
          <p:cNvSpPr/>
          <p:nvPr/>
        </p:nvSpPr>
        <p:spPr>
          <a:xfrm>
            <a:off x="6369647" y="6260670"/>
            <a:ext cx="5515105" cy="376012"/>
          </a:xfrm>
          <a:prstGeom prst="parallelogram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000" b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Maior eficiência </a:t>
            </a:r>
            <a:endParaRPr lang="pt-BR" sz="20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7" y="1993007"/>
            <a:ext cx="5573959" cy="4643675"/>
          </a:xfrm>
          <a:prstGeom prst="rect">
            <a:avLst/>
          </a:prstGeom>
        </p:spPr>
      </p:pic>
      <p:cxnSp>
        <p:nvCxnSpPr>
          <p:cNvPr id="13" name="Conector angulado 12"/>
          <p:cNvCxnSpPr>
            <a:endCxn id="2" idx="0"/>
          </p:cNvCxnSpPr>
          <p:nvPr/>
        </p:nvCxnSpPr>
        <p:spPr>
          <a:xfrm>
            <a:off x="2928693" y="1993007"/>
            <a:ext cx="5363752" cy="244390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491670" y="1222767"/>
            <a:ext cx="2581156" cy="307777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Princípio da Economicidade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015" y="2237397"/>
            <a:ext cx="5864860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 txBox="1">
            <a:spLocks/>
          </p:cNvSpPr>
          <p:nvPr/>
        </p:nvSpPr>
        <p:spPr>
          <a:xfrm>
            <a:off x="1725986" y="1745510"/>
            <a:ext cx="8372475" cy="13569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300" b="1" dirty="0" smtClean="0"/>
              <a:t>Obrigada!</a:t>
            </a:r>
            <a:endParaRPr lang="pt-BR" sz="3300" b="1" dirty="0"/>
          </a:p>
        </p:txBody>
      </p:sp>
      <p:sp>
        <p:nvSpPr>
          <p:cNvPr id="4" name="Retângulo 3"/>
          <p:cNvSpPr/>
          <p:nvPr/>
        </p:nvSpPr>
        <p:spPr>
          <a:xfrm>
            <a:off x="1188804" y="2852856"/>
            <a:ext cx="9999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“Um </a:t>
            </a:r>
            <a:r>
              <a:rPr lang="pt-BR" b="1" dirty="0">
                <a:solidFill>
                  <a:srgbClr val="333333"/>
                </a:solidFill>
                <a:latin typeface="Helvetica" panose="020B0604020202020204" pitchFamily="34" charset="0"/>
              </a:rPr>
              <a:t>dos maiores erros que existem é julgar os programas e as políticas públicas pelas intenções e não pelos resultados</a:t>
            </a:r>
            <a:r>
              <a:rPr lang="pt-BR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.”</a:t>
            </a:r>
          </a:p>
          <a:p>
            <a:pPr algn="r"/>
            <a:r>
              <a:rPr lang="pt-BR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Milton Friedman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89436" y="82686"/>
            <a:ext cx="5197257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Ciclo da Realização de Políticas Públicas</a:t>
            </a:r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402" y="1543239"/>
            <a:ext cx="12141724" cy="5030683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1517715" y="104787"/>
            <a:ext cx="4229043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/>
            </a:lvl1pPr>
          </a:lstStyle>
          <a:p>
            <a:r>
              <a:rPr lang="pt-BR" dirty="0"/>
              <a:t>Definição da Boa Política Pública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18" y="1386943"/>
            <a:ext cx="11330373" cy="44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1431828" y="103711"/>
            <a:ext cx="3066865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 b="1"/>
            </a:lvl1pPr>
          </a:lstStyle>
          <a:p>
            <a:r>
              <a:rPr lang="pt-BR" dirty="0"/>
              <a:t>RECRUSOS PRÓPRIOS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6708" y="115949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108FBE"/>
                </a:solidFill>
              </a:rPr>
              <a:t>Tesouro Municipal</a:t>
            </a:r>
            <a:endParaRPr lang="pt-BR" sz="1800" b="1" dirty="0">
              <a:solidFill>
                <a:srgbClr val="108FBE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231936" y="6050571"/>
            <a:ext cx="487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INSTRUMENTOS DE PLANEJAMENTO</a:t>
            </a:r>
            <a:endParaRPr lang="pt-B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155736" y="3073857"/>
            <a:ext cx="8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PPA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856602" y="1863123"/>
            <a:ext cx="8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LOA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877153" y="1941713"/>
            <a:ext cx="118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FLUXO DE CAIXA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4" y="1637162"/>
            <a:ext cx="4863594" cy="5220838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2999341" y="275476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ISS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914734" y="3465962"/>
            <a:ext cx="63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IPTU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914734" y="424169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IRRF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729113" y="279869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ITBI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625064" y="3550277"/>
            <a:ext cx="73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TAXAS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623856" y="5697608"/>
            <a:ext cx="18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RECEITA PRÓPRIA</a:t>
            </a:r>
            <a:endParaRPr lang="pt-BR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3762057" y="428973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CIP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0363202" y="6294431"/>
            <a:ext cx="17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PREÇO PÚBLICO</a:t>
            </a:r>
            <a:endParaRPr lang="pt-BR" b="1" dirty="0"/>
          </a:p>
        </p:txBody>
      </p:sp>
      <p:sp>
        <p:nvSpPr>
          <p:cNvPr id="41" name="Retângulo 40"/>
          <p:cNvSpPr/>
          <p:nvPr/>
        </p:nvSpPr>
        <p:spPr>
          <a:xfrm>
            <a:off x="277365" y="1408209"/>
            <a:ext cx="47216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hlinkClick r:id="rId4"/>
              </a:rPr>
              <a:t>Portal </a:t>
            </a:r>
            <a:r>
              <a:rPr lang="pt-BR" sz="900" dirty="0" err="1">
                <a:hlinkClick r:id="rId4"/>
              </a:rPr>
              <a:t>Sefin</a:t>
            </a:r>
            <a:r>
              <a:rPr lang="pt-BR" sz="900" dirty="0">
                <a:hlinkClick r:id="rId4"/>
              </a:rPr>
              <a:t> - Secretaria Municipal das Finanças (fortaleza.ce.gov.br)</a:t>
            </a:r>
            <a:endParaRPr lang="pt-BR" sz="900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91" y="1949184"/>
            <a:ext cx="2271129" cy="3202185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2180" y="942895"/>
            <a:ext cx="2771867" cy="5395933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9298460" y="1267830"/>
            <a:ext cx="237930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FONTES ALTERNATIVAS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8227840" y="3958294"/>
            <a:ext cx="205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INSTRUMENTOS URBANÍSTICOS</a:t>
            </a:r>
            <a:endParaRPr lang="pt-BR" b="1" dirty="0"/>
          </a:p>
        </p:txBody>
      </p:sp>
      <p:grpSp>
        <p:nvGrpSpPr>
          <p:cNvPr id="46" name="Group 47263">
            <a:extLst>
              <a:ext uri="{FF2B5EF4-FFF2-40B4-BE49-F238E27FC236}">
                <a16:creationId xmlns="" xmlns:a16="http://schemas.microsoft.com/office/drawing/2014/main" id="{84AA3113-83C9-2A40-A308-88DDE96844E0}"/>
              </a:ext>
            </a:extLst>
          </p:cNvPr>
          <p:cNvGrpSpPr/>
          <p:nvPr/>
        </p:nvGrpSpPr>
        <p:grpSpPr>
          <a:xfrm>
            <a:off x="5871026" y="2386279"/>
            <a:ext cx="2009103" cy="2218345"/>
            <a:chOff x="0" y="0"/>
            <a:chExt cx="2546194" cy="3424568"/>
          </a:xfrm>
        </p:grpSpPr>
        <p:grpSp>
          <p:nvGrpSpPr>
            <p:cNvPr id="47" name="Group 47260">
              <a:extLst>
                <a:ext uri="{FF2B5EF4-FFF2-40B4-BE49-F238E27FC236}">
                  <a16:creationId xmlns="" xmlns:a16="http://schemas.microsoft.com/office/drawing/2014/main" id="{E8B040F2-7C03-5A41-84BD-54298D423940}"/>
                </a:ext>
              </a:extLst>
            </p:cNvPr>
            <p:cNvGrpSpPr/>
            <p:nvPr/>
          </p:nvGrpSpPr>
          <p:grpSpPr>
            <a:xfrm>
              <a:off x="0" y="0"/>
              <a:ext cx="2546195" cy="3302226"/>
              <a:chOff x="0" y="0"/>
              <a:chExt cx="2546194" cy="3302225"/>
            </a:xfrm>
          </p:grpSpPr>
          <p:sp>
            <p:nvSpPr>
              <p:cNvPr id="50" name="Shape 47256">
                <a:extLst>
                  <a:ext uri="{FF2B5EF4-FFF2-40B4-BE49-F238E27FC236}">
                    <a16:creationId xmlns="" xmlns:a16="http://schemas.microsoft.com/office/drawing/2014/main" id="{F791AAD3-AE5C-284C-BF80-8321C84A3B95}"/>
                  </a:ext>
                </a:extLst>
              </p:cNvPr>
              <p:cNvSpPr/>
              <p:nvPr/>
            </p:nvSpPr>
            <p:spPr>
              <a:xfrm>
                <a:off x="159090" y="0"/>
                <a:ext cx="2228014" cy="330222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grpSp>
            <p:nvGrpSpPr>
              <p:cNvPr id="51" name="Group 47259">
                <a:extLst>
                  <a:ext uri="{FF2B5EF4-FFF2-40B4-BE49-F238E27FC236}">
                    <a16:creationId xmlns="" xmlns:a16="http://schemas.microsoft.com/office/drawing/2014/main" id="{58CAAE75-8D99-FE47-ADF9-456996821A98}"/>
                  </a:ext>
                </a:extLst>
              </p:cNvPr>
              <p:cNvGrpSpPr/>
              <p:nvPr/>
            </p:nvGrpSpPr>
            <p:grpSpPr>
              <a:xfrm>
                <a:off x="0" y="58"/>
                <a:ext cx="2546195" cy="249635"/>
                <a:chOff x="0" y="29"/>
                <a:chExt cx="2546194" cy="249634"/>
              </a:xfrm>
            </p:grpSpPr>
            <p:sp>
              <p:nvSpPr>
                <p:cNvPr id="52" name="Shape 47257">
                  <a:extLst>
                    <a:ext uri="{FF2B5EF4-FFF2-40B4-BE49-F238E27FC236}">
                      <a16:creationId xmlns="" xmlns:a16="http://schemas.microsoft.com/office/drawing/2014/main" id="{0FE1E397-9A4A-3640-A293-F07462B15289}"/>
                    </a:ext>
                  </a:extLst>
                </p:cNvPr>
                <p:cNvSpPr/>
                <p:nvPr/>
              </p:nvSpPr>
              <p:spPr>
                <a:xfrm>
                  <a:off x="0" y="29"/>
                  <a:ext cx="573088" cy="2496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909" y="0"/>
                      </a:moveTo>
                      <a:lnTo>
                        <a:pt x="5909" y="17033"/>
                      </a:lnTo>
                      <a:lnTo>
                        <a:pt x="0" y="21600"/>
                      </a:lnTo>
                      <a:lnTo>
                        <a:pt x="5909" y="21600"/>
                      </a:lnTo>
                      <a:lnTo>
                        <a:pt x="5953" y="21600"/>
                      </a:lnTo>
                      <a:lnTo>
                        <a:pt x="21600" y="21600"/>
                      </a:lnTo>
                      <a:lnTo>
                        <a:pt x="21600" y="11641"/>
                      </a:lnTo>
                      <a:lnTo>
                        <a:pt x="5909" y="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5063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53" name="Shape 47258">
                  <a:extLst>
                    <a:ext uri="{FF2B5EF4-FFF2-40B4-BE49-F238E27FC236}">
                      <a16:creationId xmlns="" xmlns:a16="http://schemas.microsoft.com/office/drawing/2014/main" id="{B910A5CE-8632-8646-A89F-D38E0E19086E}"/>
                    </a:ext>
                  </a:extLst>
                </p:cNvPr>
                <p:cNvSpPr/>
                <p:nvPr/>
              </p:nvSpPr>
              <p:spPr>
                <a:xfrm flipH="1">
                  <a:off x="1973107" y="29"/>
                  <a:ext cx="573088" cy="2496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909" y="0"/>
                      </a:moveTo>
                      <a:lnTo>
                        <a:pt x="5909" y="17033"/>
                      </a:lnTo>
                      <a:lnTo>
                        <a:pt x="0" y="21600"/>
                      </a:lnTo>
                      <a:lnTo>
                        <a:pt x="5909" y="21600"/>
                      </a:lnTo>
                      <a:lnTo>
                        <a:pt x="5953" y="21600"/>
                      </a:lnTo>
                      <a:lnTo>
                        <a:pt x="21600" y="21600"/>
                      </a:lnTo>
                      <a:lnTo>
                        <a:pt x="21600" y="11641"/>
                      </a:lnTo>
                      <a:lnTo>
                        <a:pt x="5909" y="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5063" dirty="0">
                    <a:latin typeface="Lato Light" panose="020F0502020204030203" pitchFamily="34" charset="0"/>
                  </a:endParaRPr>
                </a:p>
              </p:txBody>
            </p:sp>
          </p:grpSp>
        </p:grpSp>
        <p:sp>
          <p:nvSpPr>
            <p:cNvPr id="48" name="Shape 47261">
              <a:extLst>
                <a:ext uri="{FF2B5EF4-FFF2-40B4-BE49-F238E27FC236}">
                  <a16:creationId xmlns="" xmlns:a16="http://schemas.microsoft.com/office/drawing/2014/main" id="{5612240C-E668-9940-9550-BC5C9A5556B6}"/>
                </a:ext>
              </a:extLst>
            </p:cNvPr>
            <p:cNvSpPr/>
            <p:nvPr/>
          </p:nvSpPr>
          <p:spPr>
            <a:xfrm>
              <a:off x="116" y="249568"/>
              <a:ext cx="2545954" cy="317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7660" y="1644"/>
                  </a:moveTo>
                  <a:cubicBezTo>
                    <a:pt x="8100" y="1644"/>
                    <a:pt x="8458" y="1929"/>
                    <a:pt x="8458" y="2281"/>
                  </a:cubicBezTo>
                  <a:cubicBezTo>
                    <a:pt x="8458" y="2634"/>
                    <a:pt x="8100" y="2919"/>
                    <a:pt x="7660" y="2919"/>
                  </a:cubicBezTo>
                  <a:cubicBezTo>
                    <a:pt x="7221" y="2919"/>
                    <a:pt x="6866" y="2634"/>
                    <a:pt x="6866" y="2281"/>
                  </a:cubicBezTo>
                  <a:cubicBezTo>
                    <a:pt x="6866" y="1929"/>
                    <a:pt x="7221" y="1644"/>
                    <a:pt x="7660" y="1644"/>
                  </a:cubicBezTo>
                  <a:close/>
                  <a:moveTo>
                    <a:pt x="14048" y="1644"/>
                  </a:moveTo>
                  <a:cubicBezTo>
                    <a:pt x="14487" y="1644"/>
                    <a:pt x="14842" y="1929"/>
                    <a:pt x="14842" y="2281"/>
                  </a:cubicBezTo>
                  <a:cubicBezTo>
                    <a:pt x="14842" y="2634"/>
                    <a:pt x="14487" y="2919"/>
                    <a:pt x="14048" y="2919"/>
                  </a:cubicBezTo>
                  <a:cubicBezTo>
                    <a:pt x="13608" y="2919"/>
                    <a:pt x="13250" y="2634"/>
                    <a:pt x="13250" y="2281"/>
                  </a:cubicBezTo>
                  <a:cubicBezTo>
                    <a:pt x="13250" y="1929"/>
                    <a:pt x="13608" y="1644"/>
                    <a:pt x="14048" y="1644"/>
                  </a:cubicBezTo>
                  <a:close/>
                </a:path>
              </a:pathLst>
            </a:custGeom>
            <a:solidFill>
              <a:srgbClr val="5482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/>
              <a:endParaRPr lang="pt-BR" sz="3200" dirty="0" smtClean="0">
                <a:latin typeface="Lato Light" panose="020F0502020204030203" pitchFamily="34" charset="0"/>
              </a:endParaRPr>
            </a:p>
            <a:p>
              <a:pPr algn="ctr"/>
              <a:endParaRPr lang="pt-BR" sz="3200" b="1" dirty="0" smtClean="0">
                <a:solidFill>
                  <a:schemeClr val="bg1"/>
                </a:solidFill>
                <a:latin typeface="Lato Light" panose="020F0502020204030203" pitchFamily="34" charset="0"/>
              </a:endParaRPr>
            </a:p>
            <a:p>
              <a:pPr algn="ctr"/>
              <a:r>
                <a:rPr lang="pt-BR" sz="3200" b="1" dirty="0" smtClean="0">
                  <a:solidFill>
                    <a:schemeClr val="bg1"/>
                  </a:solidFill>
                  <a:latin typeface="Lato Light" panose="020F0502020204030203" pitchFamily="34" charset="0"/>
                </a:rPr>
                <a:t>JUSTIÇA FISCAL</a:t>
              </a:r>
              <a:endParaRPr sz="3200" b="1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9" name="Shape 47262">
              <a:extLst>
                <a:ext uri="{FF2B5EF4-FFF2-40B4-BE49-F238E27FC236}">
                  <a16:creationId xmlns="" xmlns:a16="http://schemas.microsoft.com/office/drawing/2014/main" id="{B55222AD-EA0C-3F4F-A84A-6532D6280AEA}"/>
                </a:ext>
              </a:extLst>
            </p:cNvPr>
            <p:cNvSpPr/>
            <p:nvPr/>
          </p:nvSpPr>
          <p:spPr>
            <a:xfrm>
              <a:off x="859866" y="585387"/>
              <a:ext cx="839163" cy="45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2719"/>
                    <a:pt x="0" y="1804"/>
                  </a:cubicBezTo>
                  <a:cubicBezTo>
                    <a:pt x="0" y="809"/>
                    <a:pt x="440" y="0"/>
                    <a:pt x="984" y="0"/>
                  </a:cubicBezTo>
                  <a:cubicBezTo>
                    <a:pt x="1527" y="0"/>
                    <a:pt x="1968" y="809"/>
                    <a:pt x="1968" y="1804"/>
                  </a:cubicBezTo>
                  <a:cubicBezTo>
                    <a:pt x="1968" y="10731"/>
                    <a:pt x="5930" y="17994"/>
                    <a:pt x="10800" y="17994"/>
                  </a:cubicBezTo>
                  <a:cubicBezTo>
                    <a:pt x="15670" y="17994"/>
                    <a:pt x="19632" y="10731"/>
                    <a:pt x="19632" y="1804"/>
                  </a:cubicBezTo>
                  <a:cubicBezTo>
                    <a:pt x="19632" y="809"/>
                    <a:pt x="20073" y="0"/>
                    <a:pt x="20616" y="0"/>
                  </a:cubicBezTo>
                  <a:cubicBezTo>
                    <a:pt x="21160" y="0"/>
                    <a:pt x="21600" y="809"/>
                    <a:pt x="21600" y="1804"/>
                  </a:cubicBezTo>
                  <a:cubicBezTo>
                    <a:pt x="21600" y="12719"/>
                    <a:pt x="16755" y="21600"/>
                    <a:pt x="10800" y="2160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54" name="Seta para a direita listrada 53"/>
          <p:cNvSpPr/>
          <p:nvPr/>
        </p:nvSpPr>
        <p:spPr>
          <a:xfrm rot="10800000">
            <a:off x="8350546" y="1717622"/>
            <a:ext cx="741788" cy="668657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eta para a direita listrada 54"/>
          <p:cNvSpPr/>
          <p:nvPr/>
        </p:nvSpPr>
        <p:spPr>
          <a:xfrm>
            <a:off x="4781528" y="1713460"/>
            <a:ext cx="741788" cy="668657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854" y="6721075"/>
            <a:ext cx="5062488" cy="125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6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1522" r="352" b="11182"/>
          <a:stretch/>
        </p:blipFill>
        <p:spPr bwMode="auto">
          <a:xfrm>
            <a:off x="8335596" y="1692302"/>
            <a:ext cx="2929981" cy="434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30" y="1615786"/>
            <a:ext cx="3916446" cy="3772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14785" y="1670862"/>
                <a:ext cx="2566472" cy="442237"/>
              </a:xfrm>
              <a:prstGeom prst="rect">
                <a:avLst/>
              </a:prstGeom>
              <a:solidFill>
                <a:srgbClr val="1D9A78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𝐼𝐿</m:t>
                      </m:r>
                      <m:r>
                        <a:rPr lang="pt-BR" sz="11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𝑂𝑏𝑟𝑖𝑔𝑎</m:t>
                          </m:r>
                          <m:r>
                            <a:rPr lang="pt-BR" sz="11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çõ</m:t>
                          </m:r>
                          <m: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𝑒𝑠</m:t>
                          </m:r>
                          <m:r>
                            <a:rPr lang="pt-BR" sz="11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𝐹𝑖𝑛𝑎𝑛𝑐𝑒𝑖𝑟𝑎𝑠</m:t>
                          </m:r>
                        </m:num>
                        <m:den>
                          <m: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𝐷𝑖𝑠𝑝𝑜𝑛𝑖𝑏𝑖𝑙𝑖𝑑𝑎𝑑𝑒</m:t>
                          </m:r>
                          <m:r>
                            <a:rPr lang="pt-BR" sz="11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11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𝐶𝑎𝑖𝑥𝑎</m:t>
                          </m:r>
                          <m:r>
                            <a:rPr lang="pt-BR" sz="11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𝐵𝑟𝑢𝑡𝑎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85" y="1670862"/>
                <a:ext cx="2566472" cy="442237"/>
              </a:xfrm>
              <a:prstGeom prst="rect">
                <a:avLst/>
              </a:prstGeom>
              <a:blipFill rotWithShape="0"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020809" y="1615786"/>
                <a:ext cx="2397579" cy="424283"/>
              </a:xfrm>
              <a:prstGeom prst="rect">
                <a:avLst/>
              </a:prstGeom>
              <a:solidFill>
                <a:srgbClr val="8BC14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5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𝑃𝐶</m:t>
                      </m:r>
                      <m:r>
                        <a:rPr lang="pt-BR" sz="105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0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0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𝐷𝑒𝑠𝑝𝑒𝑠𝑎𝑠</m:t>
                          </m:r>
                          <m:r>
                            <a:rPr lang="pt-BR" sz="105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𝐶𝑜𝑟𝑟𝑒𝑛𝑡𝑒𝑠</m:t>
                          </m:r>
                        </m:num>
                        <m:den>
                          <m:r>
                            <a:rPr lang="pt-BR" sz="10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𝑅𝑒𝑐𝑒𝑖𝑡𝑎𝑠</m:t>
                          </m:r>
                          <m:r>
                            <a:rPr lang="pt-BR" sz="105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𝐶𝑜𝑟𝑟𝑒𝑛𝑡𝑒𝑠</m:t>
                          </m:r>
                          <m:r>
                            <a:rPr lang="pt-BR" sz="105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𝐴𝑗𝑢𝑠𝑡𝑎𝑑𝑎𝑠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09" y="1615786"/>
                <a:ext cx="2397579" cy="424283"/>
              </a:xfrm>
              <a:prstGeom prst="rect">
                <a:avLst/>
              </a:prstGeom>
              <a:blipFill rotWithShape="0"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589707" y="5513228"/>
                <a:ext cx="2453767" cy="411203"/>
              </a:xfrm>
              <a:prstGeom prst="rect">
                <a:avLst/>
              </a:prstGeom>
              <a:solidFill>
                <a:srgbClr val="36AFCE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𝐷𝐶</m:t>
                      </m:r>
                      <m:r>
                        <a:rPr lang="pt-BR" sz="1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1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𝑣𝑖𝑑𝑎</m:t>
                          </m:r>
                          <m:r>
                            <a:rPr lang="pt-BR" sz="1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𝐶𝑜𝑛𝑠𝑜𝑙𝑖𝑑𝑎𝑑𝑎</m:t>
                          </m:r>
                          <m:r>
                            <a:rPr lang="pt-BR" sz="1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𝐵𝑟𝑢𝑡𝑎</m:t>
                          </m:r>
                        </m:num>
                        <m:den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𝑅𝑒𝑐𝑒𝑖𝑡𝑎</m:t>
                          </m:r>
                          <m:r>
                            <a:rPr lang="pt-BR" sz="1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𝐶𝑜𝑟𝑟𝑒𝑛𝑡𝑒</m:t>
                          </m:r>
                          <m:r>
                            <a:rPr lang="pt-BR" sz="1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1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𝑞𝑢𝑖𝑑𝑎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07" y="5513228"/>
                <a:ext cx="2453767" cy="411203"/>
              </a:xfrm>
              <a:prstGeom prst="rect">
                <a:avLst/>
              </a:prstGeom>
              <a:blipFill rotWithShape="0">
                <a:blip r:embed="rId7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0762" y="6032676"/>
            <a:ext cx="2093383" cy="80539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1352" y="2146371"/>
            <a:ext cx="2120543" cy="81584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504" y="2214874"/>
            <a:ext cx="2134203" cy="82109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498021" y="103284"/>
            <a:ext cx="5431295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 b="1"/>
            </a:lvl1pPr>
          </a:lstStyle>
          <a:p>
            <a:r>
              <a:rPr lang="pt-BR" dirty="0"/>
              <a:t>Pré Condições para Captação de Recursos</a:t>
            </a:r>
          </a:p>
        </p:txBody>
      </p:sp>
    </p:spTree>
    <p:extLst>
      <p:ext uri="{BB962C8B-B14F-4D97-AF65-F5344CB8AC3E}">
        <p14:creationId xmlns:p14="http://schemas.microsoft.com/office/powerpoint/2010/main" val="39825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64890" y="95360"/>
            <a:ext cx="1253869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Reflexão</a:t>
            </a:r>
            <a:endParaRPr lang="pt-BR" sz="2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3692" y="2104078"/>
            <a:ext cx="3626607" cy="36210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244648" y="3540207"/>
            <a:ext cx="1185658" cy="52322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pt-BR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PDCA</a:t>
            </a:r>
            <a:r>
              <a:rPr lang="pt-BR" sz="2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837477" y="1990033"/>
            <a:ext cx="1933785" cy="3791505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800271" y="1990033"/>
            <a:ext cx="1997514" cy="379902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308314" y="5725123"/>
            <a:ext cx="95862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ASGOV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202407" y="5710917"/>
            <a:ext cx="1234059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COPLAN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1" y="1424825"/>
            <a:ext cx="1228435" cy="465542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890" y="2191736"/>
            <a:ext cx="5582948" cy="2696942"/>
          </a:xfrm>
          <a:prstGeom prst="rect">
            <a:avLst/>
          </a:prstGeom>
        </p:spPr>
      </p:pic>
      <p:sp>
        <p:nvSpPr>
          <p:cNvPr id="15" name="Multiplicar 14"/>
          <p:cNvSpPr/>
          <p:nvPr/>
        </p:nvSpPr>
        <p:spPr>
          <a:xfrm>
            <a:off x="8767955" y="2599021"/>
            <a:ext cx="273976" cy="39750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ultiplicar 15"/>
          <p:cNvSpPr/>
          <p:nvPr/>
        </p:nvSpPr>
        <p:spPr>
          <a:xfrm>
            <a:off x="8749139" y="4206715"/>
            <a:ext cx="273976" cy="39750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678808" y="1477292"/>
            <a:ext cx="223795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SEFIN - FORTALEZA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512954" y="95361"/>
            <a:ext cx="4512774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 b="1"/>
            </a:lvl1pPr>
          </a:lstStyle>
          <a:p>
            <a:r>
              <a:rPr lang="pt-BR" dirty="0"/>
              <a:t>Gestão Fiscal Eficiente &amp; Avaliação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157322" y="1476009"/>
            <a:ext cx="2237954" cy="369332"/>
          </a:xfrm>
          <a:prstGeom prst="rect">
            <a:avLst/>
          </a:prstGeom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SEFIN - FORTALEZA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67104" y="3807335"/>
            <a:ext cx="958624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ASGOV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216279" y="3736621"/>
            <a:ext cx="1234059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COPLAN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7075334E-60E0-2143-B2AB-24763CA2A96F}"/>
              </a:ext>
            </a:extLst>
          </p:cNvPr>
          <p:cNvSpPr>
            <a:spLocks/>
          </p:cNvSpPr>
          <p:nvPr/>
        </p:nvSpPr>
        <p:spPr bwMode="auto">
          <a:xfrm>
            <a:off x="7268147" y="3146408"/>
            <a:ext cx="1670674" cy="1762103"/>
          </a:xfrm>
          <a:custGeom>
            <a:avLst/>
            <a:gdLst>
              <a:gd name="T0" fmla="*/ 974 w 1135"/>
              <a:gd name="T1" fmla="*/ 1028 h 1198"/>
              <a:gd name="T2" fmla="*/ 566 w 1135"/>
              <a:gd name="T3" fmla="*/ 1198 h 1198"/>
              <a:gd name="T4" fmla="*/ 161 w 1135"/>
              <a:gd name="T5" fmla="*/ 1028 h 1198"/>
              <a:gd name="T6" fmla="*/ 0 w 1135"/>
              <a:gd name="T7" fmla="*/ 599 h 1198"/>
              <a:gd name="T8" fmla="*/ 161 w 1135"/>
              <a:gd name="T9" fmla="*/ 170 h 1198"/>
              <a:gd name="T10" fmla="*/ 566 w 1135"/>
              <a:gd name="T11" fmla="*/ 0 h 1198"/>
              <a:gd name="T12" fmla="*/ 974 w 1135"/>
              <a:gd name="T13" fmla="*/ 170 h 1198"/>
              <a:gd name="T14" fmla="*/ 1135 w 1135"/>
              <a:gd name="T15" fmla="*/ 599 h 1198"/>
              <a:gd name="T16" fmla="*/ 974 w 1135"/>
              <a:gd name="T17" fmla="*/ 1028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5" h="1198">
                <a:moveTo>
                  <a:pt x="974" y="1028"/>
                </a:moveTo>
                <a:cubicBezTo>
                  <a:pt x="866" y="1142"/>
                  <a:pt x="730" y="1198"/>
                  <a:pt x="566" y="1198"/>
                </a:cubicBezTo>
                <a:cubicBezTo>
                  <a:pt x="403" y="1198"/>
                  <a:pt x="268" y="1142"/>
                  <a:pt x="161" y="1028"/>
                </a:cubicBezTo>
                <a:cubicBezTo>
                  <a:pt x="54" y="914"/>
                  <a:pt x="0" y="771"/>
                  <a:pt x="0" y="599"/>
                </a:cubicBezTo>
                <a:cubicBezTo>
                  <a:pt x="0" y="427"/>
                  <a:pt x="54" y="284"/>
                  <a:pt x="161" y="170"/>
                </a:cubicBezTo>
                <a:cubicBezTo>
                  <a:pt x="268" y="57"/>
                  <a:pt x="403" y="0"/>
                  <a:pt x="566" y="0"/>
                </a:cubicBezTo>
                <a:cubicBezTo>
                  <a:pt x="730" y="0"/>
                  <a:pt x="866" y="57"/>
                  <a:pt x="974" y="170"/>
                </a:cubicBezTo>
                <a:cubicBezTo>
                  <a:pt x="1081" y="284"/>
                  <a:pt x="1135" y="427"/>
                  <a:pt x="1135" y="599"/>
                </a:cubicBezTo>
                <a:cubicBezTo>
                  <a:pt x="1135" y="771"/>
                  <a:pt x="1081" y="914"/>
                  <a:pt x="974" y="10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777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83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0E0DC4C5-4A26-1443-8310-16FCFD117AA4}"/>
              </a:ext>
            </a:extLst>
          </p:cNvPr>
          <p:cNvSpPr>
            <a:spLocks/>
          </p:cNvSpPr>
          <p:nvPr/>
        </p:nvSpPr>
        <p:spPr bwMode="auto">
          <a:xfrm>
            <a:off x="6241638" y="4056552"/>
            <a:ext cx="1831369" cy="1843835"/>
          </a:xfrm>
          <a:custGeom>
            <a:avLst/>
            <a:gdLst>
              <a:gd name="T0" fmla="*/ 795 w 1245"/>
              <a:gd name="T1" fmla="*/ 700 h 1254"/>
              <a:gd name="T2" fmla="*/ 861 w 1245"/>
              <a:gd name="T3" fmla="*/ 634 h 1254"/>
              <a:gd name="T4" fmla="*/ 976 w 1245"/>
              <a:gd name="T5" fmla="*/ 749 h 1254"/>
              <a:gd name="T6" fmla="*/ 1021 w 1245"/>
              <a:gd name="T7" fmla="*/ 259 h 1254"/>
              <a:gd name="T8" fmla="*/ 532 w 1245"/>
              <a:gd name="T9" fmla="*/ 305 h 1254"/>
              <a:gd name="T10" fmla="*/ 647 w 1245"/>
              <a:gd name="T11" fmla="*/ 420 h 1254"/>
              <a:gd name="T12" fmla="*/ 586 w 1245"/>
              <a:gd name="T13" fmla="*/ 481 h 1254"/>
              <a:gd name="T14" fmla="*/ 448 w 1245"/>
              <a:gd name="T15" fmla="*/ 0 h 1254"/>
              <a:gd name="T16" fmla="*/ 0 w 1245"/>
              <a:gd name="T17" fmla="*/ 0 h 1254"/>
              <a:gd name="T18" fmla="*/ 368 w 1245"/>
              <a:gd name="T19" fmla="*/ 883 h 1254"/>
              <a:gd name="T20" fmla="*/ 1245 w 1245"/>
              <a:gd name="T21" fmla="*/ 1254 h 1254"/>
              <a:gd name="T22" fmla="*/ 1245 w 1245"/>
              <a:gd name="T23" fmla="*/ 844 h 1254"/>
              <a:gd name="T24" fmla="*/ 795 w 1245"/>
              <a:gd name="T25" fmla="*/ 70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5" h="1254">
                <a:moveTo>
                  <a:pt x="795" y="700"/>
                </a:moveTo>
                <a:cubicBezTo>
                  <a:pt x="861" y="634"/>
                  <a:pt x="861" y="634"/>
                  <a:pt x="861" y="634"/>
                </a:cubicBezTo>
                <a:cubicBezTo>
                  <a:pt x="976" y="749"/>
                  <a:pt x="976" y="749"/>
                  <a:pt x="976" y="749"/>
                </a:cubicBezTo>
                <a:cubicBezTo>
                  <a:pt x="1021" y="259"/>
                  <a:pt x="1021" y="259"/>
                  <a:pt x="1021" y="259"/>
                </a:cubicBezTo>
                <a:cubicBezTo>
                  <a:pt x="532" y="305"/>
                  <a:pt x="532" y="305"/>
                  <a:pt x="532" y="305"/>
                </a:cubicBezTo>
                <a:cubicBezTo>
                  <a:pt x="647" y="420"/>
                  <a:pt x="647" y="420"/>
                  <a:pt x="647" y="420"/>
                </a:cubicBezTo>
                <a:cubicBezTo>
                  <a:pt x="586" y="481"/>
                  <a:pt x="586" y="481"/>
                  <a:pt x="586" y="481"/>
                </a:cubicBezTo>
                <a:cubicBezTo>
                  <a:pt x="497" y="344"/>
                  <a:pt x="451" y="184"/>
                  <a:pt x="448" y="0"/>
                </a:cubicBezTo>
                <a:cubicBezTo>
                  <a:pt x="0" y="0"/>
                  <a:pt x="0" y="0"/>
                  <a:pt x="0" y="0"/>
                </a:cubicBezTo>
                <a:cubicBezTo>
                  <a:pt x="5" y="346"/>
                  <a:pt x="128" y="641"/>
                  <a:pt x="368" y="883"/>
                </a:cubicBezTo>
                <a:cubicBezTo>
                  <a:pt x="609" y="1126"/>
                  <a:pt x="901" y="1249"/>
                  <a:pt x="1245" y="1254"/>
                </a:cubicBezTo>
                <a:cubicBezTo>
                  <a:pt x="1245" y="844"/>
                  <a:pt x="1245" y="844"/>
                  <a:pt x="1245" y="844"/>
                </a:cubicBezTo>
                <a:cubicBezTo>
                  <a:pt x="1073" y="841"/>
                  <a:pt x="923" y="793"/>
                  <a:pt x="795" y="700"/>
                </a:cubicBezTo>
                <a:close/>
              </a:path>
            </a:pathLst>
          </a:custGeom>
          <a:solidFill>
            <a:srgbClr val="36AFC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777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83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38AD38B2-862B-DC46-9FD6-795C38E60BF6}"/>
              </a:ext>
            </a:extLst>
          </p:cNvPr>
          <p:cNvSpPr>
            <a:spLocks/>
          </p:cNvSpPr>
          <p:nvPr/>
        </p:nvSpPr>
        <p:spPr bwMode="auto">
          <a:xfrm>
            <a:off x="8133961" y="4056552"/>
            <a:ext cx="1831369" cy="1843835"/>
          </a:xfrm>
          <a:custGeom>
            <a:avLst/>
            <a:gdLst>
              <a:gd name="T0" fmla="*/ 797 w 1245"/>
              <a:gd name="T1" fmla="*/ 0 h 1254"/>
              <a:gd name="T2" fmla="*/ 660 w 1245"/>
              <a:gd name="T3" fmla="*/ 478 h 1254"/>
              <a:gd name="T4" fmla="*/ 602 w 1245"/>
              <a:gd name="T5" fmla="*/ 420 h 1254"/>
              <a:gd name="T6" fmla="*/ 718 w 1245"/>
              <a:gd name="T7" fmla="*/ 305 h 1254"/>
              <a:gd name="T8" fmla="*/ 228 w 1245"/>
              <a:gd name="T9" fmla="*/ 259 h 1254"/>
              <a:gd name="T10" fmla="*/ 273 w 1245"/>
              <a:gd name="T11" fmla="*/ 749 h 1254"/>
              <a:gd name="T12" fmla="*/ 388 w 1245"/>
              <a:gd name="T13" fmla="*/ 634 h 1254"/>
              <a:gd name="T14" fmla="*/ 453 w 1245"/>
              <a:gd name="T15" fmla="*/ 698 h 1254"/>
              <a:gd name="T16" fmla="*/ 0 w 1245"/>
              <a:gd name="T17" fmla="*/ 844 h 1254"/>
              <a:gd name="T18" fmla="*/ 0 w 1245"/>
              <a:gd name="T19" fmla="*/ 1254 h 1254"/>
              <a:gd name="T20" fmla="*/ 877 w 1245"/>
              <a:gd name="T21" fmla="*/ 883 h 1254"/>
              <a:gd name="T22" fmla="*/ 1245 w 1245"/>
              <a:gd name="T23" fmla="*/ 0 h 1254"/>
              <a:gd name="T24" fmla="*/ 797 w 1245"/>
              <a:gd name="T25" fmla="*/ 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5" h="1254">
                <a:moveTo>
                  <a:pt x="797" y="0"/>
                </a:moveTo>
                <a:cubicBezTo>
                  <a:pt x="794" y="183"/>
                  <a:pt x="748" y="342"/>
                  <a:pt x="660" y="478"/>
                </a:cubicBezTo>
                <a:cubicBezTo>
                  <a:pt x="602" y="420"/>
                  <a:pt x="602" y="420"/>
                  <a:pt x="602" y="420"/>
                </a:cubicBezTo>
                <a:cubicBezTo>
                  <a:pt x="718" y="305"/>
                  <a:pt x="718" y="305"/>
                  <a:pt x="718" y="305"/>
                </a:cubicBezTo>
                <a:cubicBezTo>
                  <a:pt x="228" y="259"/>
                  <a:pt x="228" y="259"/>
                  <a:pt x="228" y="259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453" y="698"/>
                  <a:pt x="453" y="698"/>
                  <a:pt x="453" y="698"/>
                </a:cubicBezTo>
                <a:cubicBezTo>
                  <a:pt x="324" y="791"/>
                  <a:pt x="173" y="840"/>
                  <a:pt x="0" y="844"/>
                </a:cubicBezTo>
                <a:cubicBezTo>
                  <a:pt x="0" y="1254"/>
                  <a:pt x="0" y="1254"/>
                  <a:pt x="0" y="1254"/>
                </a:cubicBezTo>
                <a:cubicBezTo>
                  <a:pt x="344" y="1249"/>
                  <a:pt x="637" y="1125"/>
                  <a:pt x="877" y="883"/>
                </a:cubicBezTo>
                <a:cubicBezTo>
                  <a:pt x="1117" y="641"/>
                  <a:pt x="1240" y="346"/>
                  <a:pt x="1245" y="0"/>
                </a:cubicBezTo>
                <a:lnTo>
                  <a:pt x="797" y="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777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83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xmlns="" id="{4E037D27-5136-4948-9A2D-EB7AAFA3BC24}"/>
              </a:ext>
            </a:extLst>
          </p:cNvPr>
          <p:cNvSpPr>
            <a:spLocks/>
          </p:cNvSpPr>
          <p:nvPr/>
        </p:nvSpPr>
        <p:spPr bwMode="auto">
          <a:xfrm>
            <a:off x="8133961" y="2155919"/>
            <a:ext cx="1831369" cy="1842451"/>
          </a:xfrm>
          <a:custGeom>
            <a:avLst/>
            <a:gdLst>
              <a:gd name="T0" fmla="*/ 1343489 w 1245"/>
              <a:gd name="T1" fmla="*/ 2111375 h 1253"/>
              <a:gd name="T2" fmla="*/ 2098675 w 1245"/>
              <a:gd name="T3" fmla="*/ 2111375 h 1253"/>
              <a:gd name="T4" fmla="*/ 1478344 w 1245"/>
              <a:gd name="T5" fmla="*/ 621786 h 1253"/>
              <a:gd name="T6" fmla="*/ 0 w 1245"/>
              <a:gd name="T7" fmla="*/ 0 h 1253"/>
              <a:gd name="T8" fmla="*/ 0 w 1245"/>
              <a:gd name="T9" fmla="*/ 690873 h 1253"/>
              <a:gd name="T10" fmla="*/ 787214 w 1245"/>
              <a:gd name="T11" fmla="*/ 953742 h 1253"/>
              <a:gd name="T12" fmla="*/ 654045 w 1245"/>
              <a:gd name="T13" fmla="*/ 1086861 h 1253"/>
              <a:gd name="T14" fmla="*/ 460191 w 1245"/>
              <a:gd name="T15" fmla="*/ 893080 h 1253"/>
              <a:gd name="T16" fmla="*/ 384336 w 1245"/>
              <a:gd name="T17" fmla="*/ 1717072 h 1253"/>
              <a:gd name="T18" fmla="*/ 1210320 w 1245"/>
              <a:gd name="T19" fmla="*/ 1641244 h 1253"/>
              <a:gd name="T20" fmla="*/ 1014781 w 1245"/>
              <a:gd name="T21" fmla="*/ 1447463 h 1253"/>
              <a:gd name="T22" fmla="*/ 1129407 w 1245"/>
              <a:gd name="T23" fmla="*/ 1332879 h 1253"/>
              <a:gd name="T24" fmla="*/ 1343489 w 1245"/>
              <a:gd name="T25" fmla="*/ 2111375 h 12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5" h="1253">
                <a:moveTo>
                  <a:pt x="797" y="1253"/>
                </a:moveTo>
                <a:cubicBezTo>
                  <a:pt x="1245" y="1253"/>
                  <a:pt x="1245" y="1253"/>
                  <a:pt x="1245" y="1253"/>
                </a:cubicBezTo>
                <a:cubicBezTo>
                  <a:pt x="1241" y="906"/>
                  <a:pt x="1118" y="611"/>
                  <a:pt x="877" y="369"/>
                </a:cubicBezTo>
                <a:cubicBezTo>
                  <a:pt x="637" y="128"/>
                  <a:pt x="344" y="4"/>
                  <a:pt x="0" y="0"/>
                </a:cubicBezTo>
                <a:cubicBezTo>
                  <a:pt x="0" y="410"/>
                  <a:pt x="0" y="410"/>
                  <a:pt x="0" y="410"/>
                </a:cubicBezTo>
                <a:cubicBezTo>
                  <a:pt x="180" y="414"/>
                  <a:pt x="336" y="466"/>
                  <a:pt x="467" y="566"/>
                </a:cubicBezTo>
                <a:cubicBezTo>
                  <a:pt x="388" y="645"/>
                  <a:pt x="388" y="645"/>
                  <a:pt x="388" y="645"/>
                </a:cubicBezTo>
                <a:cubicBezTo>
                  <a:pt x="273" y="530"/>
                  <a:pt x="273" y="530"/>
                  <a:pt x="273" y="530"/>
                </a:cubicBezTo>
                <a:cubicBezTo>
                  <a:pt x="228" y="1019"/>
                  <a:pt x="228" y="1019"/>
                  <a:pt x="228" y="1019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602" y="859"/>
                  <a:pt x="602" y="859"/>
                  <a:pt x="602" y="859"/>
                </a:cubicBezTo>
                <a:cubicBezTo>
                  <a:pt x="670" y="791"/>
                  <a:pt x="670" y="791"/>
                  <a:pt x="670" y="791"/>
                </a:cubicBezTo>
                <a:cubicBezTo>
                  <a:pt x="752" y="924"/>
                  <a:pt x="794" y="1078"/>
                  <a:pt x="797" y="1253"/>
                </a:cubicBezTo>
                <a:close/>
              </a:path>
            </a:pathLst>
          </a:custGeom>
          <a:solidFill>
            <a:srgbClr val="1D9A78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777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3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70E35C1F-809E-A04D-9FD9-535F2771464D}"/>
              </a:ext>
            </a:extLst>
          </p:cNvPr>
          <p:cNvSpPr>
            <a:spLocks/>
          </p:cNvSpPr>
          <p:nvPr/>
        </p:nvSpPr>
        <p:spPr bwMode="auto">
          <a:xfrm>
            <a:off x="6241638" y="2155919"/>
            <a:ext cx="1831369" cy="1842451"/>
          </a:xfrm>
          <a:custGeom>
            <a:avLst/>
            <a:gdLst>
              <a:gd name="T0" fmla="*/ 2098675 w 1245"/>
              <a:gd name="T1" fmla="*/ 0 h 1253"/>
              <a:gd name="T2" fmla="*/ 620331 w 1245"/>
              <a:gd name="T3" fmla="*/ 621786 h 1253"/>
              <a:gd name="T4" fmla="*/ 0 w 1245"/>
              <a:gd name="T5" fmla="*/ 2111375 h 1253"/>
              <a:gd name="T6" fmla="*/ 755186 w 1245"/>
              <a:gd name="T7" fmla="*/ 2111375 h 1253"/>
              <a:gd name="T8" fmla="*/ 970953 w 1245"/>
              <a:gd name="T9" fmla="*/ 1327824 h 1253"/>
              <a:gd name="T10" fmla="*/ 1090637 w 1245"/>
              <a:gd name="T11" fmla="*/ 1447463 h 1253"/>
              <a:gd name="T12" fmla="*/ 896783 w 1245"/>
              <a:gd name="T13" fmla="*/ 1641244 h 1253"/>
              <a:gd name="T14" fmla="*/ 1721082 w 1245"/>
              <a:gd name="T15" fmla="*/ 1717072 h 1253"/>
              <a:gd name="T16" fmla="*/ 1645226 w 1245"/>
              <a:gd name="T17" fmla="*/ 893080 h 1253"/>
              <a:gd name="T18" fmla="*/ 1451373 w 1245"/>
              <a:gd name="T19" fmla="*/ 1086861 h 1253"/>
              <a:gd name="T20" fmla="*/ 1314833 w 1245"/>
              <a:gd name="T21" fmla="*/ 950372 h 1253"/>
              <a:gd name="T22" fmla="*/ 2098675 w 1245"/>
              <a:gd name="T23" fmla="*/ 690873 h 1253"/>
              <a:gd name="T24" fmla="*/ 2098675 w 1245"/>
              <a:gd name="T25" fmla="*/ 0 h 12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45" h="1253">
                <a:moveTo>
                  <a:pt x="1245" y="0"/>
                </a:moveTo>
                <a:cubicBezTo>
                  <a:pt x="901" y="4"/>
                  <a:pt x="609" y="127"/>
                  <a:pt x="368" y="369"/>
                </a:cubicBezTo>
                <a:cubicBezTo>
                  <a:pt x="126" y="611"/>
                  <a:pt x="4" y="906"/>
                  <a:pt x="0" y="1253"/>
                </a:cubicBezTo>
                <a:cubicBezTo>
                  <a:pt x="448" y="1253"/>
                  <a:pt x="448" y="1253"/>
                  <a:pt x="448" y="1253"/>
                </a:cubicBezTo>
                <a:cubicBezTo>
                  <a:pt x="451" y="1076"/>
                  <a:pt x="494" y="922"/>
                  <a:pt x="576" y="788"/>
                </a:cubicBezTo>
                <a:cubicBezTo>
                  <a:pt x="647" y="859"/>
                  <a:pt x="647" y="859"/>
                  <a:pt x="647" y="859"/>
                </a:cubicBezTo>
                <a:cubicBezTo>
                  <a:pt x="532" y="974"/>
                  <a:pt x="532" y="974"/>
                  <a:pt x="532" y="974"/>
                </a:cubicBezTo>
                <a:cubicBezTo>
                  <a:pt x="1021" y="1019"/>
                  <a:pt x="1021" y="1019"/>
                  <a:pt x="1021" y="1019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861" y="645"/>
                  <a:pt x="861" y="645"/>
                  <a:pt x="861" y="645"/>
                </a:cubicBezTo>
                <a:cubicBezTo>
                  <a:pt x="780" y="564"/>
                  <a:pt x="780" y="564"/>
                  <a:pt x="780" y="564"/>
                </a:cubicBezTo>
                <a:cubicBezTo>
                  <a:pt x="912" y="464"/>
                  <a:pt x="1067" y="413"/>
                  <a:pt x="1245" y="410"/>
                </a:cubicBezTo>
                <a:lnTo>
                  <a:pt x="1245" y="0"/>
                </a:ln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777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3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xmlns="" id="{DD29C960-65AE-4E4B-8FBB-CD2C421D7890}"/>
              </a:ext>
            </a:extLst>
          </p:cNvPr>
          <p:cNvSpPr txBox="1"/>
          <p:nvPr/>
        </p:nvSpPr>
        <p:spPr>
          <a:xfrm rot="18898649">
            <a:off x="6662307" y="2771815"/>
            <a:ext cx="627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77450"/>
            <a:r>
              <a:rPr lang="en-US" sz="2000" b="1" dirty="0" smtClean="0">
                <a:solidFill>
                  <a:prstClr val="white"/>
                </a:solidFill>
                <a:latin typeface="Oswald" panose="02000503000000000000" pitchFamily="2" charset="77"/>
                <a:cs typeface="Poppins" pitchFamily="2" charset="77"/>
              </a:rPr>
              <a:t>ACT</a:t>
            </a:r>
            <a:endParaRPr lang="en-US" sz="2000" b="1" dirty="0">
              <a:solidFill>
                <a:prstClr val="white"/>
              </a:solidFill>
              <a:latin typeface="Oswald" panose="02000503000000000000" pitchFamily="2" charset="77"/>
              <a:cs typeface="Poppins" pitchFamily="2" charset="77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xmlns="" id="{6A45D1A8-DE4C-4C42-8484-D5A2FEFD1BE0}"/>
              </a:ext>
            </a:extLst>
          </p:cNvPr>
          <p:cNvSpPr txBox="1"/>
          <p:nvPr/>
        </p:nvSpPr>
        <p:spPr>
          <a:xfrm rot="18898649">
            <a:off x="8965840" y="4895956"/>
            <a:ext cx="48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77450"/>
            <a:r>
              <a:rPr lang="en-US" b="1" dirty="0" smtClean="0">
                <a:solidFill>
                  <a:prstClr val="white"/>
                </a:solidFill>
                <a:latin typeface="Oswald" panose="02000503000000000000" pitchFamily="2" charset="77"/>
                <a:cs typeface="Poppins" pitchFamily="2" charset="77"/>
              </a:rPr>
              <a:t>DO</a:t>
            </a:r>
            <a:endParaRPr lang="en-US" b="1" dirty="0">
              <a:solidFill>
                <a:prstClr val="white"/>
              </a:solidFill>
              <a:latin typeface="Oswald" panose="02000503000000000000" pitchFamily="2" charset="77"/>
              <a:cs typeface="Poppins" pitchFamily="2" charset="77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xmlns="" id="{72503856-3AF9-0A40-A77D-0289F6B5A306}"/>
              </a:ext>
            </a:extLst>
          </p:cNvPr>
          <p:cNvSpPr txBox="1"/>
          <p:nvPr/>
        </p:nvSpPr>
        <p:spPr>
          <a:xfrm rot="2699277">
            <a:off x="6580355" y="49463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77450"/>
            <a:r>
              <a:rPr lang="en-US" b="1" dirty="0" smtClean="0">
                <a:solidFill>
                  <a:prstClr val="white"/>
                </a:solidFill>
                <a:latin typeface="Oswald" panose="02000503000000000000" pitchFamily="2" charset="77"/>
                <a:cs typeface="Poppins" pitchFamily="2" charset="77"/>
              </a:rPr>
              <a:t>CHECK</a:t>
            </a:r>
            <a:endParaRPr lang="en-US" b="1" dirty="0">
              <a:solidFill>
                <a:prstClr val="white"/>
              </a:solidFill>
              <a:latin typeface="Oswald" panose="02000503000000000000" pitchFamily="2" charset="77"/>
              <a:cs typeface="Poppins" pitchFamily="2" charset="77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xmlns="" id="{1F098E61-7102-554F-B151-DD1A50222C4E}"/>
              </a:ext>
            </a:extLst>
          </p:cNvPr>
          <p:cNvSpPr txBox="1"/>
          <p:nvPr/>
        </p:nvSpPr>
        <p:spPr>
          <a:xfrm rot="2699277">
            <a:off x="8842413" y="2724071"/>
            <a:ext cx="72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77450"/>
            <a:r>
              <a:rPr lang="en-US" b="1" dirty="0" smtClean="0">
                <a:solidFill>
                  <a:prstClr val="white"/>
                </a:solidFill>
                <a:latin typeface="Oswald" panose="02000503000000000000" pitchFamily="2" charset="77"/>
                <a:cs typeface="Poppins" pitchFamily="2" charset="77"/>
              </a:rPr>
              <a:t>PLAN</a:t>
            </a:r>
            <a:endParaRPr lang="en-US" b="1" dirty="0">
              <a:solidFill>
                <a:prstClr val="white"/>
              </a:solidFill>
              <a:latin typeface="Oswald" panose="02000503000000000000" pitchFamily="2" charset="77"/>
              <a:cs typeface="Poppins" pitchFamily="2" charset="77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xmlns="" id="{B101A38C-9C83-E046-854B-F3ED54E23DE6}"/>
              </a:ext>
            </a:extLst>
          </p:cNvPr>
          <p:cNvSpPr txBox="1"/>
          <p:nvPr/>
        </p:nvSpPr>
        <p:spPr>
          <a:xfrm>
            <a:off x="7656482" y="3796628"/>
            <a:ext cx="91403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777450"/>
            <a:r>
              <a:rPr lang="en-US" sz="2400" b="1" dirty="0" smtClean="0"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PDCA</a:t>
            </a:r>
            <a:endParaRPr lang="en-US" sz="2400" b="1" dirty="0">
              <a:latin typeface="Oswald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84869" y="4170408"/>
            <a:ext cx="3161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Na </a:t>
            </a:r>
            <a:r>
              <a:rPr lang="pt-BR" sz="2800" b="1" dirty="0" smtClean="0"/>
              <a:t>SEFIN - Fortaleza</a:t>
            </a:r>
            <a:endParaRPr lang="pt-BR" sz="2800" b="1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47" y="2208358"/>
            <a:ext cx="1725644" cy="18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/>
          <p:cNvSpPr txBox="1"/>
          <p:nvPr/>
        </p:nvSpPr>
        <p:spPr>
          <a:xfrm>
            <a:off x="1403562" y="85933"/>
            <a:ext cx="2837636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 b="1"/>
            </a:lvl1pPr>
          </a:lstStyle>
          <a:p>
            <a:r>
              <a:rPr lang="pt-BR" dirty="0" smtClean="0"/>
              <a:t>A Execução na SEFIN</a:t>
            </a:r>
            <a:endParaRPr lang="pt-BR" dirty="0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05674" y="3715562"/>
            <a:ext cx="1828959" cy="823031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714" y="2235406"/>
            <a:ext cx="1290359" cy="1290359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1652346" y="2635661"/>
            <a:ext cx="192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2">
                    <a:lumMod val="10000"/>
                  </a:schemeClr>
                </a:solidFill>
              </a:rPr>
              <a:t>OBJETIVOS ESTRATÉGICOS PACTUADOS COM A INSTITUIÇÃO</a:t>
            </a:r>
            <a:endParaRPr lang="pt-BR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18" y="1972254"/>
            <a:ext cx="1694130" cy="3069303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913" y="3483591"/>
            <a:ext cx="3350926" cy="1675463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5366693" y="5387722"/>
            <a:ext cx="28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GESTÃO POR RESULTADOS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315" y="1819907"/>
            <a:ext cx="1258519" cy="1184489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4276504" y="1404409"/>
            <a:ext cx="174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2">
                    <a:lumMod val="10000"/>
                  </a:schemeClr>
                </a:solidFill>
              </a:rPr>
              <a:t>INDICADORES DE METAS E AVALIAÇÃO</a:t>
            </a:r>
            <a:endParaRPr lang="pt-BR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Bent Arrow 25">
            <a:extLst>
              <a:ext uri="{FF2B5EF4-FFF2-40B4-BE49-F238E27FC236}">
                <a16:creationId xmlns="" xmlns:a16="http://schemas.microsoft.com/office/drawing/2014/main" id="{67BB63E8-2A24-9949-8696-3A1E7AC3235B}"/>
              </a:ext>
            </a:extLst>
          </p:cNvPr>
          <p:cNvSpPr/>
          <p:nvPr/>
        </p:nvSpPr>
        <p:spPr>
          <a:xfrm rot="16200000" flipV="1">
            <a:off x="2896948" y="3857356"/>
            <a:ext cx="1345476" cy="1523466"/>
          </a:xfrm>
          <a:prstGeom prst="bentArrow">
            <a:avLst>
              <a:gd name="adj1" fmla="val 20731"/>
              <a:gd name="adj2" fmla="val 25000"/>
              <a:gd name="adj3" fmla="val 25000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2" dirty="0">
              <a:latin typeface="Lato Light" panose="020F0502020204030203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0066588" y="3835615"/>
            <a:ext cx="1923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2">
                    <a:lumMod val="10000"/>
                  </a:schemeClr>
                </a:solidFill>
              </a:rPr>
              <a:t>$</a:t>
            </a:r>
            <a:r>
              <a:rPr lang="pt-BR" sz="1600" b="1" dirty="0" smtClean="0">
                <a:solidFill>
                  <a:schemeClr val="bg2">
                    <a:lumMod val="10000"/>
                  </a:schemeClr>
                </a:solidFill>
              </a:rPr>
              <a:t>UBSÍDIO$ PARA EFETIVAÇÃO DAS POLÍTICAS PÚBLICAS DO MUNICÍPIO DE FORTALEZA</a:t>
            </a:r>
            <a:endParaRPr lang="pt-BR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527142" y="85933"/>
            <a:ext cx="3163045" cy="400110"/>
          </a:xfrm>
          <a:prstGeom prst="rect">
            <a:avLst/>
          </a:prstGeom>
          <a:solidFill>
            <a:srgbClr val="F2F4F9"/>
          </a:solidFill>
        </p:spPr>
        <p:txBody>
          <a:bodyPr wrap="none" rtlCol="0">
            <a:spAutoFit/>
          </a:bodyPr>
          <a:lstStyle/>
          <a:p>
            <a:r>
              <a:rPr lang="pt-BR" sz="2000" b="1" smtClean="0"/>
              <a:t>Nosso Mapa Estratégico</a:t>
            </a:r>
            <a:endParaRPr lang="pt-BR" sz="20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2" y="1470373"/>
            <a:ext cx="11133753" cy="49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210</Words>
  <Application>Microsoft Office PowerPoint</Application>
  <PresentationFormat>Widescreen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9" baseType="lpstr">
      <vt:lpstr>Helvetica</vt:lpstr>
      <vt:lpstr>Lato Light</vt:lpstr>
      <vt:lpstr>Arial</vt:lpstr>
      <vt:lpstr>Verdana</vt:lpstr>
      <vt:lpstr>Oswald</vt:lpstr>
      <vt:lpstr>DM Sans Medium</vt:lpstr>
      <vt:lpstr>Helvetica Neue</vt:lpstr>
      <vt:lpstr>Cambria Math</vt:lpstr>
      <vt:lpstr>Calibri</vt:lpstr>
      <vt:lpstr>DM Sans</vt:lpstr>
      <vt:lpstr>League Spartan</vt:lpstr>
      <vt:lpstr>Roboto Light</vt:lpstr>
      <vt:lpstr>Poppins</vt:lpstr>
      <vt:lpstr>Presentation</vt:lpstr>
      <vt:lpstr>Finanças: a relevância da gestão fiscal para a avaliação de políticas públicas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Finanças: a relevância da gestão fiscal para a avaliação de políticas públicas</dc:title>
  <dc:creator>Diana De Leon</dc:creator>
  <cp:lastModifiedBy>Flavia Roberta Bruno Teixeira</cp:lastModifiedBy>
  <cp:revision>23</cp:revision>
  <dcterms:created xsi:type="dcterms:W3CDTF">2022-03-08T17:56:56Z</dcterms:created>
  <dcterms:modified xsi:type="dcterms:W3CDTF">2022-06-01T14:11:28Z</dcterms:modified>
</cp:coreProperties>
</file>