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9E9"/>
    <a:srgbClr val="EDA333"/>
    <a:srgbClr val="028FBE"/>
    <a:srgbClr val="F2F4F9"/>
    <a:srgbClr val="EEA232"/>
    <a:srgbClr val="2E3048"/>
    <a:srgbClr val="4A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100" d="100"/>
          <a:sy n="100" d="100"/>
        </p:scale>
        <p:origin x="9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310A-52C9-47EF-B14A-33A0548BEAB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EA1E2E-C6C1-42CE-808D-0972079CA990}">
      <dgm:prSet phldrT="[Text]"/>
      <dgm:spPr/>
      <dgm:t>
        <a:bodyPr/>
        <a:lstStyle/>
        <a:p>
          <a:r>
            <a:rPr lang="en-US" dirty="0"/>
            <a:t>Group support</a:t>
          </a:r>
        </a:p>
      </dgm:t>
    </dgm:pt>
    <dgm:pt modelId="{C3C36849-C6DA-4847-92B4-58D288B59456}" type="parTrans" cxnId="{123296E0-70FC-4B77-B851-936707313C5E}">
      <dgm:prSet/>
      <dgm:spPr/>
      <dgm:t>
        <a:bodyPr/>
        <a:lstStyle/>
        <a:p>
          <a:endParaRPr lang="en-US"/>
        </a:p>
      </dgm:t>
    </dgm:pt>
    <dgm:pt modelId="{3525D4C2-2639-496B-8FE5-CCC1596B5D59}" type="sibTrans" cxnId="{123296E0-70FC-4B77-B851-936707313C5E}">
      <dgm:prSet/>
      <dgm:spPr/>
      <dgm:t>
        <a:bodyPr/>
        <a:lstStyle/>
        <a:p>
          <a:endParaRPr lang="en-US"/>
        </a:p>
      </dgm:t>
    </dgm:pt>
    <dgm:pt modelId="{9CEE83C4-567A-4828-BCA5-0C83F7A4C57F}">
      <dgm:prSet phldrT="[Text]"/>
      <dgm:spPr/>
      <dgm:t>
        <a:bodyPr/>
        <a:lstStyle/>
        <a:p>
          <a:r>
            <a:rPr lang="en-US" dirty="0"/>
            <a:t>Economic assets</a:t>
          </a:r>
        </a:p>
      </dgm:t>
    </dgm:pt>
    <dgm:pt modelId="{B530421B-E2FB-4C00-819D-C5D0799A6C7E}" type="parTrans" cxnId="{E6DBDD2A-582C-45F9-A683-F3CA1F592281}">
      <dgm:prSet/>
      <dgm:spPr/>
      <dgm:t>
        <a:bodyPr/>
        <a:lstStyle/>
        <a:p>
          <a:endParaRPr lang="en-US"/>
        </a:p>
      </dgm:t>
    </dgm:pt>
    <dgm:pt modelId="{1A36685C-7768-4A16-94A1-D978DB6A107B}" type="sibTrans" cxnId="{E6DBDD2A-582C-45F9-A683-F3CA1F592281}">
      <dgm:prSet/>
      <dgm:spPr/>
      <dgm:t>
        <a:bodyPr/>
        <a:lstStyle/>
        <a:p>
          <a:endParaRPr lang="en-US"/>
        </a:p>
      </dgm:t>
    </dgm:pt>
    <dgm:pt modelId="{5D9403B4-5E17-42C6-9FFD-3A38C0FAE8BA}">
      <dgm:prSet phldrT="[Text]"/>
      <dgm:spPr/>
      <dgm:t>
        <a:bodyPr/>
        <a:lstStyle/>
        <a:p>
          <a:r>
            <a:rPr lang="en-US" dirty="0"/>
            <a:t>Income generating activities</a:t>
          </a:r>
        </a:p>
      </dgm:t>
    </dgm:pt>
    <dgm:pt modelId="{FDC2C906-0584-4EC1-B207-222A89C2C5B3}" type="parTrans" cxnId="{04BFEF26-5E1C-413C-8C93-5F0B9FAEB798}">
      <dgm:prSet/>
      <dgm:spPr/>
      <dgm:t>
        <a:bodyPr/>
        <a:lstStyle/>
        <a:p>
          <a:endParaRPr lang="en-US"/>
        </a:p>
      </dgm:t>
    </dgm:pt>
    <dgm:pt modelId="{39DE91A4-2E0C-4FD7-9191-BD927A99EA5E}" type="sibTrans" cxnId="{04BFEF26-5E1C-413C-8C93-5F0B9FAEB798}">
      <dgm:prSet/>
      <dgm:spPr/>
      <dgm:t>
        <a:bodyPr/>
        <a:lstStyle/>
        <a:p>
          <a:endParaRPr lang="en-US"/>
        </a:p>
      </dgm:t>
    </dgm:pt>
    <dgm:pt modelId="{919329F7-E430-4EF4-A9E6-8F9ECDC5E8EB}">
      <dgm:prSet phldrT="[Text]"/>
      <dgm:spPr/>
      <dgm:t>
        <a:bodyPr/>
        <a:lstStyle/>
        <a:p>
          <a:r>
            <a:rPr lang="en-US" dirty="0"/>
            <a:t>Markets</a:t>
          </a:r>
        </a:p>
      </dgm:t>
    </dgm:pt>
    <dgm:pt modelId="{86C002B8-6EDE-4C9D-B270-B30224E093A9}" type="parTrans" cxnId="{4F148F7F-E09C-44B7-B1BB-93890C32A13C}">
      <dgm:prSet/>
      <dgm:spPr/>
      <dgm:t>
        <a:bodyPr/>
        <a:lstStyle/>
        <a:p>
          <a:endParaRPr lang="en-US"/>
        </a:p>
      </dgm:t>
    </dgm:pt>
    <dgm:pt modelId="{97825413-4784-4EE0-9F1D-6B05A433C4F3}" type="sibTrans" cxnId="{4F148F7F-E09C-44B7-B1BB-93890C32A13C}">
      <dgm:prSet/>
      <dgm:spPr/>
      <dgm:t>
        <a:bodyPr/>
        <a:lstStyle/>
        <a:p>
          <a:endParaRPr lang="en-US"/>
        </a:p>
      </dgm:t>
    </dgm:pt>
    <dgm:pt modelId="{B3E3F3FA-DABA-4E7C-B65A-45AA6E3DFDD5}">
      <dgm:prSet phldrT="[Text]"/>
      <dgm:spPr/>
      <dgm:t>
        <a:bodyPr/>
        <a:lstStyle/>
        <a:p>
          <a:r>
            <a:rPr lang="en-US" dirty="0"/>
            <a:t>Networks</a:t>
          </a:r>
        </a:p>
      </dgm:t>
    </dgm:pt>
    <dgm:pt modelId="{74998C17-549D-4FC3-BD97-FD62746290A7}" type="parTrans" cxnId="{BEF6C57F-07AE-4A22-8363-05B28DE029B2}">
      <dgm:prSet/>
      <dgm:spPr/>
      <dgm:t>
        <a:bodyPr/>
        <a:lstStyle/>
        <a:p>
          <a:endParaRPr lang="en-US"/>
        </a:p>
      </dgm:t>
    </dgm:pt>
    <dgm:pt modelId="{BF07BD75-A8CE-402E-A27F-EDCB7B9BCC07}" type="sibTrans" cxnId="{BEF6C57F-07AE-4A22-8363-05B28DE029B2}">
      <dgm:prSet/>
      <dgm:spPr/>
      <dgm:t>
        <a:bodyPr/>
        <a:lstStyle/>
        <a:p>
          <a:endParaRPr lang="en-US"/>
        </a:p>
      </dgm:t>
    </dgm:pt>
    <dgm:pt modelId="{BF5E5AE9-F0B5-4CA5-AEB6-933DD891C12E}" type="pres">
      <dgm:prSet presAssocID="{2092310A-52C9-47EF-B14A-33A0548BEAB6}" presName="cycle" presStyleCnt="0">
        <dgm:presLayoutVars>
          <dgm:dir/>
          <dgm:resizeHandles val="exact"/>
        </dgm:presLayoutVars>
      </dgm:prSet>
      <dgm:spPr/>
    </dgm:pt>
    <dgm:pt modelId="{23D252C6-6A83-4EFF-BB22-B3A48B39ADD2}" type="pres">
      <dgm:prSet presAssocID="{E4EA1E2E-C6C1-42CE-808D-0972079CA990}" presName="node" presStyleLbl="node1" presStyleIdx="0" presStyleCnt="5">
        <dgm:presLayoutVars>
          <dgm:bulletEnabled val="1"/>
        </dgm:presLayoutVars>
      </dgm:prSet>
      <dgm:spPr/>
    </dgm:pt>
    <dgm:pt modelId="{5BF5A90A-0B09-4BE8-BE8C-3035DA174574}" type="pres">
      <dgm:prSet presAssocID="{3525D4C2-2639-496B-8FE5-CCC1596B5D59}" presName="sibTrans" presStyleLbl="sibTrans2D1" presStyleIdx="0" presStyleCnt="5"/>
      <dgm:spPr/>
    </dgm:pt>
    <dgm:pt modelId="{56984352-EA4E-4A05-994C-FC4D740E68C1}" type="pres">
      <dgm:prSet presAssocID="{3525D4C2-2639-496B-8FE5-CCC1596B5D59}" presName="connectorText" presStyleLbl="sibTrans2D1" presStyleIdx="0" presStyleCnt="5"/>
      <dgm:spPr/>
    </dgm:pt>
    <dgm:pt modelId="{782A581C-7E39-4350-ADAC-3F50E662A878}" type="pres">
      <dgm:prSet presAssocID="{9CEE83C4-567A-4828-BCA5-0C83F7A4C57F}" presName="node" presStyleLbl="node1" presStyleIdx="1" presStyleCnt="5">
        <dgm:presLayoutVars>
          <dgm:bulletEnabled val="1"/>
        </dgm:presLayoutVars>
      </dgm:prSet>
      <dgm:spPr/>
    </dgm:pt>
    <dgm:pt modelId="{67F456A7-58D0-4FF9-B965-4498707EDA85}" type="pres">
      <dgm:prSet presAssocID="{1A36685C-7768-4A16-94A1-D978DB6A107B}" presName="sibTrans" presStyleLbl="sibTrans2D1" presStyleIdx="1" presStyleCnt="5"/>
      <dgm:spPr/>
    </dgm:pt>
    <dgm:pt modelId="{3F0806D6-58E5-4B03-8059-9967EBEC8D2D}" type="pres">
      <dgm:prSet presAssocID="{1A36685C-7768-4A16-94A1-D978DB6A107B}" presName="connectorText" presStyleLbl="sibTrans2D1" presStyleIdx="1" presStyleCnt="5"/>
      <dgm:spPr/>
    </dgm:pt>
    <dgm:pt modelId="{52C7B802-887A-4756-94AC-4B6A6591D175}" type="pres">
      <dgm:prSet presAssocID="{5D9403B4-5E17-42C6-9FFD-3A38C0FAE8BA}" presName="node" presStyleLbl="node1" presStyleIdx="2" presStyleCnt="5">
        <dgm:presLayoutVars>
          <dgm:bulletEnabled val="1"/>
        </dgm:presLayoutVars>
      </dgm:prSet>
      <dgm:spPr/>
    </dgm:pt>
    <dgm:pt modelId="{CD2EACEE-A066-4FE4-B49F-58836F4A5502}" type="pres">
      <dgm:prSet presAssocID="{39DE91A4-2E0C-4FD7-9191-BD927A99EA5E}" presName="sibTrans" presStyleLbl="sibTrans2D1" presStyleIdx="2" presStyleCnt="5"/>
      <dgm:spPr/>
    </dgm:pt>
    <dgm:pt modelId="{304C5968-2B21-4560-B6F9-066544788C99}" type="pres">
      <dgm:prSet presAssocID="{39DE91A4-2E0C-4FD7-9191-BD927A99EA5E}" presName="connectorText" presStyleLbl="sibTrans2D1" presStyleIdx="2" presStyleCnt="5"/>
      <dgm:spPr/>
    </dgm:pt>
    <dgm:pt modelId="{8DB4F6CD-1BB0-4657-AD99-03888072F3B0}" type="pres">
      <dgm:prSet presAssocID="{919329F7-E430-4EF4-A9E6-8F9ECDC5E8EB}" presName="node" presStyleLbl="node1" presStyleIdx="3" presStyleCnt="5">
        <dgm:presLayoutVars>
          <dgm:bulletEnabled val="1"/>
        </dgm:presLayoutVars>
      </dgm:prSet>
      <dgm:spPr/>
    </dgm:pt>
    <dgm:pt modelId="{2673B62B-FA6A-4FA0-907B-4307E4FBF710}" type="pres">
      <dgm:prSet presAssocID="{97825413-4784-4EE0-9F1D-6B05A433C4F3}" presName="sibTrans" presStyleLbl="sibTrans2D1" presStyleIdx="3" presStyleCnt="5"/>
      <dgm:spPr/>
    </dgm:pt>
    <dgm:pt modelId="{41A15C39-D187-4960-9635-DF56F833116B}" type="pres">
      <dgm:prSet presAssocID="{97825413-4784-4EE0-9F1D-6B05A433C4F3}" presName="connectorText" presStyleLbl="sibTrans2D1" presStyleIdx="3" presStyleCnt="5"/>
      <dgm:spPr/>
    </dgm:pt>
    <dgm:pt modelId="{1E303043-483B-4889-BEB0-A9EB82866850}" type="pres">
      <dgm:prSet presAssocID="{B3E3F3FA-DABA-4E7C-B65A-45AA6E3DFDD5}" presName="node" presStyleLbl="node1" presStyleIdx="4" presStyleCnt="5">
        <dgm:presLayoutVars>
          <dgm:bulletEnabled val="1"/>
        </dgm:presLayoutVars>
      </dgm:prSet>
      <dgm:spPr/>
    </dgm:pt>
    <dgm:pt modelId="{9C2FED0F-342F-48E1-8572-FAFD7F239F8B}" type="pres">
      <dgm:prSet presAssocID="{BF07BD75-A8CE-402E-A27F-EDCB7B9BCC07}" presName="sibTrans" presStyleLbl="sibTrans2D1" presStyleIdx="4" presStyleCnt="5"/>
      <dgm:spPr/>
    </dgm:pt>
    <dgm:pt modelId="{8E583104-12CC-413B-A5A3-ED191BC500B3}" type="pres">
      <dgm:prSet presAssocID="{BF07BD75-A8CE-402E-A27F-EDCB7B9BCC07}" presName="connectorText" presStyleLbl="sibTrans2D1" presStyleIdx="4" presStyleCnt="5"/>
      <dgm:spPr/>
    </dgm:pt>
  </dgm:ptLst>
  <dgm:cxnLst>
    <dgm:cxn modelId="{4DB85902-127D-4FC9-B16A-37A136055278}" type="presOf" srcId="{BF07BD75-A8CE-402E-A27F-EDCB7B9BCC07}" destId="{8E583104-12CC-413B-A5A3-ED191BC500B3}" srcOrd="1" destOrd="0" presId="urn:microsoft.com/office/officeart/2005/8/layout/cycle2"/>
    <dgm:cxn modelId="{04BFEF26-5E1C-413C-8C93-5F0B9FAEB798}" srcId="{2092310A-52C9-47EF-B14A-33A0548BEAB6}" destId="{5D9403B4-5E17-42C6-9FFD-3A38C0FAE8BA}" srcOrd="2" destOrd="0" parTransId="{FDC2C906-0584-4EC1-B207-222A89C2C5B3}" sibTransId="{39DE91A4-2E0C-4FD7-9191-BD927A99EA5E}"/>
    <dgm:cxn modelId="{99B8FE26-6439-488C-843F-1F0B7810C8CF}" type="presOf" srcId="{B3E3F3FA-DABA-4E7C-B65A-45AA6E3DFDD5}" destId="{1E303043-483B-4889-BEB0-A9EB82866850}" srcOrd="0" destOrd="0" presId="urn:microsoft.com/office/officeart/2005/8/layout/cycle2"/>
    <dgm:cxn modelId="{E6DBDD2A-582C-45F9-A683-F3CA1F592281}" srcId="{2092310A-52C9-47EF-B14A-33A0548BEAB6}" destId="{9CEE83C4-567A-4828-BCA5-0C83F7A4C57F}" srcOrd="1" destOrd="0" parTransId="{B530421B-E2FB-4C00-819D-C5D0799A6C7E}" sibTransId="{1A36685C-7768-4A16-94A1-D978DB6A107B}"/>
    <dgm:cxn modelId="{5CF3C62F-031B-467A-86F3-1B71F156DA51}" type="presOf" srcId="{97825413-4784-4EE0-9F1D-6B05A433C4F3}" destId="{2673B62B-FA6A-4FA0-907B-4307E4FBF710}" srcOrd="0" destOrd="0" presId="urn:microsoft.com/office/officeart/2005/8/layout/cycle2"/>
    <dgm:cxn modelId="{3783BC32-2BF9-4342-935A-AC7BB2045F18}" type="presOf" srcId="{2092310A-52C9-47EF-B14A-33A0548BEAB6}" destId="{BF5E5AE9-F0B5-4CA5-AEB6-933DD891C12E}" srcOrd="0" destOrd="0" presId="urn:microsoft.com/office/officeart/2005/8/layout/cycle2"/>
    <dgm:cxn modelId="{2984B65B-2E27-424C-80C2-73DD3C395B14}" type="presOf" srcId="{39DE91A4-2E0C-4FD7-9191-BD927A99EA5E}" destId="{304C5968-2B21-4560-B6F9-066544788C99}" srcOrd="1" destOrd="0" presId="urn:microsoft.com/office/officeart/2005/8/layout/cycle2"/>
    <dgm:cxn modelId="{01BF6561-E976-4C16-908D-508E10EE93A3}" type="presOf" srcId="{1A36685C-7768-4A16-94A1-D978DB6A107B}" destId="{67F456A7-58D0-4FF9-B965-4498707EDA85}" srcOrd="0" destOrd="0" presId="urn:microsoft.com/office/officeart/2005/8/layout/cycle2"/>
    <dgm:cxn modelId="{F9342947-DCBA-43B6-8D76-E543022CBF14}" type="presOf" srcId="{1A36685C-7768-4A16-94A1-D978DB6A107B}" destId="{3F0806D6-58E5-4B03-8059-9967EBEC8D2D}" srcOrd="1" destOrd="0" presId="urn:microsoft.com/office/officeart/2005/8/layout/cycle2"/>
    <dgm:cxn modelId="{453E2956-D3A7-40CF-8E2F-98EBCAD567BF}" type="presOf" srcId="{BF07BD75-A8CE-402E-A27F-EDCB7B9BCC07}" destId="{9C2FED0F-342F-48E1-8572-FAFD7F239F8B}" srcOrd="0" destOrd="0" presId="urn:microsoft.com/office/officeart/2005/8/layout/cycle2"/>
    <dgm:cxn modelId="{E1B05977-11A0-4BAB-8FF8-2ED453C61FD1}" type="presOf" srcId="{97825413-4784-4EE0-9F1D-6B05A433C4F3}" destId="{41A15C39-D187-4960-9635-DF56F833116B}" srcOrd="1" destOrd="0" presId="urn:microsoft.com/office/officeart/2005/8/layout/cycle2"/>
    <dgm:cxn modelId="{7962947E-5612-4973-AB59-EE234BFAD7E9}" type="presOf" srcId="{9CEE83C4-567A-4828-BCA5-0C83F7A4C57F}" destId="{782A581C-7E39-4350-ADAC-3F50E662A878}" srcOrd="0" destOrd="0" presId="urn:microsoft.com/office/officeart/2005/8/layout/cycle2"/>
    <dgm:cxn modelId="{4F148F7F-E09C-44B7-B1BB-93890C32A13C}" srcId="{2092310A-52C9-47EF-B14A-33A0548BEAB6}" destId="{919329F7-E430-4EF4-A9E6-8F9ECDC5E8EB}" srcOrd="3" destOrd="0" parTransId="{86C002B8-6EDE-4C9D-B270-B30224E093A9}" sibTransId="{97825413-4784-4EE0-9F1D-6B05A433C4F3}"/>
    <dgm:cxn modelId="{BEF6C57F-07AE-4A22-8363-05B28DE029B2}" srcId="{2092310A-52C9-47EF-B14A-33A0548BEAB6}" destId="{B3E3F3FA-DABA-4E7C-B65A-45AA6E3DFDD5}" srcOrd="4" destOrd="0" parTransId="{74998C17-549D-4FC3-BD97-FD62746290A7}" sibTransId="{BF07BD75-A8CE-402E-A27F-EDCB7B9BCC07}"/>
    <dgm:cxn modelId="{F2B7219C-F115-43D5-A54D-D6E7A64154B6}" type="presOf" srcId="{E4EA1E2E-C6C1-42CE-808D-0972079CA990}" destId="{23D252C6-6A83-4EFF-BB22-B3A48B39ADD2}" srcOrd="0" destOrd="0" presId="urn:microsoft.com/office/officeart/2005/8/layout/cycle2"/>
    <dgm:cxn modelId="{15C3E49E-46EE-44CE-8DE4-68C720FDAC2E}" type="presOf" srcId="{3525D4C2-2639-496B-8FE5-CCC1596B5D59}" destId="{56984352-EA4E-4A05-994C-FC4D740E68C1}" srcOrd="1" destOrd="0" presId="urn:microsoft.com/office/officeart/2005/8/layout/cycle2"/>
    <dgm:cxn modelId="{FDAC7EB7-36E6-4AA3-9734-D5CDD9173F01}" type="presOf" srcId="{919329F7-E430-4EF4-A9E6-8F9ECDC5E8EB}" destId="{8DB4F6CD-1BB0-4657-AD99-03888072F3B0}" srcOrd="0" destOrd="0" presId="urn:microsoft.com/office/officeart/2005/8/layout/cycle2"/>
    <dgm:cxn modelId="{933303BD-784B-4654-93AD-C7E5CB97D4F8}" type="presOf" srcId="{5D9403B4-5E17-42C6-9FFD-3A38C0FAE8BA}" destId="{52C7B802-887A-4756-94AC-4B6A6591D175}" srcOrd="0" destOrd="0" presId="urn:microsoft.com/office/officeart/2005/8/layout/cycle2"/>
    <dgm:cxn modelId="{BD1492C1-5736-4A39-9678-FEF89734B69C}" type="presOf" srcId="{39DE91A4-2E0C-4FD7-9191-BD927A99EA5E}" destId="{CD2EACEE-A066-4FE4-B49F-58836F4A5502}" srcOrd="0" destOrd="0" presId="urn:microsoft.com/office/officeart/2005/8/layout/cycle2"/>
    <dgm:cxn modelId="{123296E0-70FC-4B77-B851-936707313C5E}" srcId="{2092310A-52C9-47EF-B14A-33A0548BEAB6}" destId="{E4EA1E2E-C6C1-42CE-808D-0972079CA990}" srcOrd="0" destOrd="0" parTransId="{C3C36849-C6DA-4847-92B4-58D288B59456}" sibTransId="{3525D4C2-2639-496B-8FE5-CCC1596B5D59}"/>
    <dgm:cxn modelId="{446315FD-D546-4186-A592-492B223A0EF5}" type="presOf" srcId="{3525D4C2-2639-496B-8FE5-CCC1596B5D59}" destId="{5BF5A90A-0B09-4BE8-BE8C-3035DA174574}" srcOrd="0" destOrd="0" presId="urn:microsoft.com/office/officeart/2005/8/layout/cycle2"/>
    <dgm:cxn modelId="{15DED90B-920F-4C34-B590-E6DD4F983DE4}" type="presParOf" srcId="{BF5E5AE9-F0B5-4CA5-AEB6-933DD891C12E}" destId="{23D252C6-6A83-4EFF-BB22-B3A48B39ADD2}" srcOrd="0" destOrd="0" presId="urn:microsoft.com/office/officeart/2005/8/layout/cycle2"/>
    <dgm:cxn modelId="{8DCC11AA-A7ED-45BD-9CF8-E3874618E158}" type="presParOf" srcId="{BF5E5AE9-F0B5-4CA5-AEB6-933DD891C12E}" destId="{5BF5A90A-0B09-4BE8-BE8C-3035DA174574}" srcOrd="1" destOrd="0" presId="urn:microsoft.com/office/officeart/2005/8/layout/cycle2"/>
    <dgm:cxn modelId="{D2BFD78C-77C6-46FA-A689-E8877B45A8DC}" type="presParOf" srcId="{5BF5A90A-0B09-4BE8-BE8C-3035DA174574}" destId="{56984352-EA4E-4A05-994C-FC4D740E68C1}" srcOrd="0" destOrd="0" presId="urn:microsoft.com/office/officeart/2005/8/layout/cycle2"/>
    <dgm:cxn modelId="{94E27E5A-2E02-4FAB-B3A3-E7D897C9046B}" type="presParOf" srcId="{BF5E5AE9-F0B5-4CA5-AEB6-933DD891C12E}" destId="{782A581C-7E39-4350-ADAC-3F50E662A878}" srcOrd="2" destOrd="0" presId="urn:microsoft.com/office/officeart/2005/8/layout/cycle2"/>
    <dgm:cxn modelId="{5B800ED5-DCB0-40D3-9C4F-07AAB065C05F}" type="presParOf" srcId="{BF5E5AE9-F0B5-4CA5-AEB6-933DD891C12E}" destId="{67F456A7-58D0-4FF9-B965-4498707EDA85}" srcOrd="3" destOrd="0" presId="urn:microsoft.com/office/officeart/2005/8/layout/cycle2"/>
    <dgm:cxn modelId="{C012FEAF-284B-4A60-ACD5-ED4C7E19E86D}" type="presParOf" srcId="{67F456A7-58D0-4FF9-B965-4498707EDA85}" destId="{3F0806D6-58E5-4B03-8059-9967EBEC8D2D}" srcOrd="0" destOrd="0" presId="urn:microsoft.com/office/officeart/2005/8/layout/cycle2"/>
    <dgm:cxn modelId="{5759ECA3-563A-4D01-AE74-47D32665F959}" type="presParOf" srcId="{BF5E5AE9-F0B5-4CA5-AEB6-933DD891C12E}" destId="{52C7B802-887A-4756-94AC-4B6A6591D175}" srcOrd="4" destOrd="0" presId="urn:microsoft.com/office/officeart/2005/8/layout/cycle2"/>
    <dgm:cxn modelId="{E38F9E63-9CD7-4EF7-A79F-83D08AC491F9}" type="presParOf" srcId="{BF5E5AE9-F0B5-4CA5-AEB6-933DD891C12E}" destId="{CD2EACEE-A066-4FE4-B49F-58836F4A5502}" srcOrd="5" destOrd="0" presId="urn:microsoft.com/office/officeart/2005/8/layout/cycle2"/>
    <dgm:cxn modelId="{A3CA04F9-1583-45C6-9CC9-D199E99BC76A}" type="presParOf" srcId="{CD2EACEE-A066-4FE4-B49F-58836F4A5502}" destId="{304C5968-2B21-4560-B6F9-066544788C99}" srcOrd="0" destOrd="0" presId="urn:microsoft.com/office/officeart/2005/8/layout/cycle2"/>
    <dgm:cxn modelId="{00C5141F-856C-48AF-BFCC-EDED7F94AF23}" type="presParOf" srcId="{BF5E5AE9-F0B5-4CA5-AEB6-933DD891C12E}" destId="{8DB4F6CD-1BB0-4657-AD99-03888072F3B0}" srcOrd="6" destOrd="0" presId="urn:microsoft.com/office/officeart/2005/8/layout/cycle2"/>
    <dgm:cxn modelId="{B10FCA22-B83F-46EF-ADE1-677C997A7BD0}" type="presParOf" srcId="{BF5E5AE9-F0B5-4CA5-AEB6-933DD891C12E}" destId="{2673B62B-FA6A-4FA0-907B-4307E4FBF710}" srcOrd="7" destOrd="0" presId="urn:microsoft.com/office/officeart/2005/8/layout/cycle2"/>
    <dgm:cxn modelId="{97E5DF17-7C78-41F9-BD1C-15D24AD5F0B6}" type="presParOf" srcId="{2673B62B-FA6A-4FA0-907B-4307E4FBF710}" destId="{41A15C39-D187-4960-9635-DF56F833116B}" srcOrd="0" destOrd="0" presId="urn:microsoft.com/office/officeart/2005/8/layout/cycle2"/>
    <dgm:cxn modelId="{4C9234DF-E4D2-4E0F-827F-CB115BFCA104}" type="presParOf" srcId="{BF5E5AE9-F0B5-4CA5-AEB6-933DD891C12E}" destId="{1E303043-483B-4889-BEB0-A9EB82866850}" srcOrd="8" destOrd="0" presId="urn:microsoft.com/office/officeart/2005/8/layout/cycle2"/>
    <dgm:cxn modelId="{F83B9AEA-48F0-4A7E-9583-5E21AFB78C51}" type="presParOf" srcId="{BF5E5AE9-F0B5-4CA5-AEB6-933DD891C12E}" destId="{9C2FED0F-342F-48E1-8572-FAFD7F239F8B}" srcOrd="9" destOrd="0" presId="urn:microsoft.com/office/officeart/2005/8/layout/cycle2"/>
    <dgm:cxn modelId="{EEDA9C1A-CDE1-44F8-AA60-164C47D9622A}" type="presParOf" srcId="{9C2FED0F-342F-48E1-8572-FAFD7F239F8B}" destId="{8E583104-12CC-413B-A5A3-ED191BC500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252C6-6A83-4EFF-BB22-B3A48B39ADD2}">
      <dsp:nvSpPr>
        <dsp:cNvPr id="0" name=""/>
        <dsp:cNvSpPr/>
      </dsp:nvSpPr>
      <dsp:spPr>
        <a:xfrm>
          <a:off x="1400500" y="203"/>
          <a:ext cx="938536" cy="9385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Group support</a:t>
          </a:r>
        </a:p>
      </dsp:txBody>
      <dsp:txXfrm>
        <a:off x="1537945" y="137648"/>
        <a:ext cx="663646" cy="663646"/>
      </dsp:txXfrm>
    </dsp:sp>
    <dsp:sp modelId="{5BF5A90A-0B09-4BE8-BE8C-3035DA174574}">
      <dsp:nvSpPr>
        <dsp:cNvPr id="0" name=""/>
        <dsp:cNvSpPr/>
      </dsp:nvSpPr>
      <dsp:spPr>
        <a:xfrm rot="2160000">
          <a:off x="2309510" y="721423"/>
          <a:ext cx="250058" cy="316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316673" y="762727"/>
        <a:ext cx="175041" cy="190054"/>
      </dsp:txXfrm>
    </dsp:sp>
    <dsp:sp modelId="{782A581C-7E39-4350-ADAC-3F50E662A878}">
      <dsp:nvSpPr>
        <dsp:cNvPr id="0" name=""/>
        <dsp:cNvSpPr/>
      </dsp:nvSpPr>
      <dsp:spPr>
        <a:xfrm>
          <a:off x="2541493" y="829183"/>
          <a:ext cx="938536" cy="9385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Economic assets</a:t>
          </a:r>
        </a:p>
      </dsp:txBody>
      <dsp:txXfrm>
        <a:off x="2678938" y="966628"/>
        <a:ext cx="663646" cy="663646"/>
      </dsp:txXfrm>
    </dsp:sp>
    <dsp:sp modelId="{67F456A7-58D0-4FF9-B965-4498707EDA85}">
      <dsp:nvSpPr>
        <dsp:cNvPr id="0" name=""/>
        <dsp:cNvSpPr/>
      </dsp:nvSpPr>
      <dsp:spPr>
        <a:xfrm rot="6480000">
          <a:off x="2670009" y="1804001"/>
          <a:ext cx="250058" cy="316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719108" y="1831679"/>
        <a:ext cx="175041" cy="190054"/>
      </dsp:txXfrm>
    </dsp:sp>
    <dsp:sp modelId="{52C7B802-887A-4756-94AC-4B6A6591D175}">
      <dsp:nvSpPr>
        <dsp:cNvPr id="0" name=""/>
        <dsp:cNvSpPr/>
      </dsp:nvSpPr>
      <dsp:spPr>
        <a:xfrm>
          <a:off x="2105672" y="2170500"/>
          <a:ext cx="938536" cy="9385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Income generating activities</a:t>
          </a:r>
        </a:p>
      </dsp:txBody>
      <dsp:txXfrm>
        <a:off x="2243117" y="2307945"/>
        <a:ext cx="663646" cy="663646"/>
      </dsp:txXfrm>
    </dsp:sp>
    <dsp:sp modelId="{CD2EACEE-A066-4FE4-B49F-58836F4A5502}">
      <dsp:nvSpPr>
        <dsp:cNvPr id="0" name=""/>
        <dsp:cNvSpPr/>
      </dsp:nvSpPr>
      <dsp:spPr>
        <a:xfrm rot="10800000">
          <a:off x="1751817" y="2481390"/>
          <a:ext cx="250058" cy="316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1826834" y="2544741"/>
        <a:ext cx="175041" cy="190054"/>
      </dsp:txXfrm>
    </dsp:sp>
    <dsp:sp modelId="{8DB4F6CD-1BB0-4657-AD99-03888072F3B0}">
      <dsp:nvSpPr>
        <dsp:cNvPr id="0" name=""/>
        <dsp:cNvSpPr/>
      </dsp:nvSpPr>
      <dsp:spPr>
        <a:xfrm>
          <a:off x="695328" y="2170500"/>
          <a:ext cx="938536" cy="9385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Markets</a:t>
          </a:r>
        </a:p>
      </dsp:txBody>
      <dsp:txXfrm>
        <a:off x="832773" y="2307945"/>
        <a:ext cx="663646" cy="663646"/>
      </dsp:txXfrm>
    </dsp:sp>
    <dsp:sp modelId="{2673B62B-FA6A-4FA0-907B-4307E4FBF710}">
      <dsp:nvSpPr>
        <dsp:cNvPr id="0" name=""/>
        <dsp:cNvSpPr/>
      </dsp:nvSpPr>
      <dsp:spPr>
        <a:xfrm rot="15120000">
          <a:off x="823844" y="1817462"/>
          <a:ext cx="250058" cy="316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872943" y="1916486"/>
        <a:ext cx="175041" cy="190054"/>
      </dsp:txXfrm>
    </dsp:sp>
    <dsp:sp modelId="{1E303043-483B-4889-BEB0-A9EB82866850}">
      <dsp:nvSpPr>
        <dsp:cNvPr id="0" name=""/>
        <dsp:cNvSpPr/>
      </dsp:nvSpPr>
      <dsp:spPr>
        <a:xfrm>
          <a:off x="259508" y="829183"/>
          <a:ext cx="938536" cy="9385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Networks</a:t>
          </a:r>
        </a:p>
      </dsp:txBody>
      <dsp:txXfrm>
        <a:off x="396953" y="966628"/>
        <a:ext cx="663646" cy="663646"/>
      </dsp:txXfrm>
    </dsp:sp>
    <dsp:sp modelId="{9C2FED0F-342F-48E1-8572-FAFD7F239F8B}">
      <dsp:nvSpPr>
        <dsp:cNvPr id="0" name=""/>
        <dsp:cNvSpPr/>
      </dsp:nvSpPr>
      <dsp:spPr>
        <a:xfrm rot="19440000">
          <a:off x="1168518" y="729743"/>
          <a:ext cx="250058" cy="316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175681" y="815141"/>
        <a:ext cx="175041" cy="190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8BF7C06-6963-1642-B92C-4E4B03B8E87D}"/>
              </a:ext>
            </a:extLst>
          </p:cNvPr>
          <p:cNvSpPr/>
          <p:nvPr userDrawn="1"/>
        </p:nvSpPr>
        <p:spPr>
          <a:xfrm>
            <a:off x="0" y="1059366"/>
            <a:ext cx="12192000" cy="5218771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E2B0B3-8B1A-1B43-9E26-9802AB012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/>
          <a:stretch/>
        </p:blipFill>
        <p:spPr>
          <a:xfrm>
            <a:off x="6256547" y="289931"/>
            <a:ext cx="5935453" cy="62781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28FBE"/>
                </a:solidFill>
                <a:latin typeface="DM Sans Medium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DA333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n-GB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8611C7F-E04F-9B4E-9AF2-8BAA83B8C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62" y="419095"/>
            <a:ext cx="4750139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82" y="5998057"/>
            <a:ext cx="631136" cy="6311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2375214" y="6312062"/>
            <a:ext cx="8564136" cy="0"/>
          </a:xfrm>
          <a:prstGeom prst="line">
            <a:avLst/>
          </a:prstGeom>
          <a:ln>
            <a:solidFill>
              <a:srgbClr val="028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E17C42F5-E353-1E48-B5B0-DCA72D15DF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" y="6038047"/>
            <a:ext cx="1824746" cy="6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 dirty="0"/>
          </a:p>
        </p:txBody>
      </p:sp>
      <p:pic>
        <p:nvPicPr>
          <p:cNvPr id="7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8892ABB1-6792-2A48-BD44-7968BD40D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533" y="232887"/>
            <a:ext cx="631136" cy="631136"/>
          </a:xfrm>
          <a:prstGeom prst="rect">
            <a:avLst/>
          </a:prstGeom>
        </p:spPr>
      </p:pic>
      <p:cxnSp>
        <p:nvCxnSpPr>
          <p:cNvPr id="9" name="Conexão reta 13">
            <a:extLst>
              <a:ext uri="{FF2B5EF4-FFF2-40B4-BE49-F238E27FC236}">
                <a16:creationId xmlns:a16="http://schemas.microsoft.com/office/drawing/2014/main" id="{F48B8591-9AEB-474D-AF11-775056446320}"/>
              </a:ext>
            </a:extLst>
          </p:cNvPr>
          <p:cNvCxnSpPr>
            <a:cxnSpLocks/>
          </p:cNvCxnSpPr>
          <p:nvPr userDrawn="1"/>
        </p:nvCxnSpPr>
        <p:spPr>
          <a:xfrm>
            <a:off x="2397513" y="546892"/>
            <a:ext cx="8564136" cy="0"/>
          </a:xfrm>
          <a:prstGeom prst="line">
            <a:avLst/>
          </a:prstGeom>
          <a:ln>
            <a:solidFill>
              <a:srgbClr val="028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61927400-CFF4-8341-B2A7-F510E22E1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" y="272877"/>
            <a:ext cx="1824746" cy="6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602166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78BAE6-EC0B-0C47-A5AE-26656D275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9" t="22281" r="68056" b="-1203"/>
          <a:stretch/>
        </p:blipFill>
        <p:spPr>
          <a:xfrm>
            <a:off x="0" y="5331"/>
            <a:ext cx="1433479" cy="11597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FE3AB4-2A16-2746-A4CD-16003B494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-3726" b="-1"/>
          <a:stretch/>
        </p:blipFill>
        <p:spPr>
          <a:xfrm>
            <a:off x="9828666" y="194809"/>
            <a:ext cx="1603191" cy="8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3127916" y="3127914"/>
            <a:ext cx="6858001" cy="602169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7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97" y="2067620"/>
            <a:ext cx="10332088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 dirty="0"/>
          </a:p>
        </p:txBody>
      </p:sp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3" y="79673"/>
            <a:ext cx="1281826" cy="1281826"/>
          </a:xfrm>
          <a:prstGeom prst="rect">
            <a:avLst/>
          </a:prstGeom>
        </p:spPr>
      </p:pic>
      <p:pic>
        <p:nvPicPr>
          <p:cNvPr id="11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D1143877-D3F2-FC4C-9391-95EDEEF80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5942301"/>
            <a:ext cx="631136" cy="6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C59F3D0-FBD3-B44D-B69C-B90126A76A67}"/>
              </a:ext>
            </a:extLst>
          </p:cNvPr>
          <p:cNvSpPr/>
          <p:nvPr userDrawn="1"/>
        </p:nvSpPr>
        <p:spPr>
          <a:xfrm>
            <a:off x="0" y="-8847"/>
            <a:ext cx="12192000" cy="6866847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649933"/>
            <a:ext cx="8372612" cy="1498638"/>
          </a:xfrm>
        </p:spPr>
        <p:txBody>
          <a:bodyPr anchor="b"/>
          <a:lstStyle>
            <a:lvl1pPr>
              <a:defRPr sz="4800">
                <a:solidFill>
                  <a:srgbClr val="028FBE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4356464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DA3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741AB5-3CAF-CE4D-ACED-405708D61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6580657" y="-9845"/>
            <a:ext cx="5611344" cy="68668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B16583-1CFC-CF43-A4AC-A3A130A4B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2" y="462419"/>
            <a:ext cx="3305504" cy="11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GB" dirty="0"/>
          </a:p>
        </p:txBody>
      </p:sp>
      <p:pic>
        <p:nvPicPr>
          <p:cNvPr id="5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F3AD4B45-CDCF-DC47-B702-65A569FC4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82" y="5998057"/>
            <a:ext cx="631136" cy="631136"/>
          </a:xfrm>
          <a:prstGeom prst="rect">
            <a:avLst/>
          </a:prstGeom>
        </p:spPr>
      </p:pic>
      <p:cxnSp>
        <p:nvCxnSpPr>
          <p:cNvPr id="8" name="Conexão reta 13">
            <a:extLst>
              <a:ext uri="{FF2B5EF4-FFF2-40B4-BE49-F238E27FC236}">
                <a16:creationId xmlns:a16="http://schemas.microsoft.com/office/drawing/2014/main" id="{86D1F13E-2D12-244C-AC37-8287E17B8B09}"/>
              </a:ext>
            </a:extLst>
          </p:cNvPr>
          <p:cNvCxnSpPr>
            <a:cxnSpLocks/>
          </p:cNvCxnSpPr>
          <p:nvPr userDrawn="1"/>
        </p:nvCxnSpPr>
        <p:spPr>
          <a:xfrm>
            <a:off x="2375214" y="6312062"/>
            <a:ext cx="8564136" cy="0"/>
          </a:xfrm>
          <a:prstGeom prst="line">
            <a:avLst/>
          </a:prstGeom>
          <a:ln>
            <a:solidFill>
              <a:srgbClr val="028F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337C280-6E8C-1F4E-875D-38A59F389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1" y="6038047"/>
            <a:ext cx="1824746" cy="6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6113E57-A661-E04A-82F1-00EECD6E8EB4}"/>
              </a:ext>
            </a:extLst>
          </p:cNvPr>
          <p:cNvSpPr/>
          <p:nvPr userDrawn="1"/>
        </p:nvSpPr>
        <p:spPr>
          <a:xfrm>
            <a:off x="0" y="-8847"/>
            <a:ext cx="12192000" cy="4681917"/>
          </a:xfrm>
          <a:prstGeom prst="rect">
            <a:avLst/>
          </a:prstGeom>
          <a:solidFill>
            <a:srgbClr val="F2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3095796F-F789-D944-AEF5-2D98A3AEA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496" y="407155"/>
            <a:ext cx="1095074" cy="10950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ED296-76D2-5F4A-B52C-952455B5C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r="-3345"/>
          <a:stretch/>
        </p:blipFill>
        <p:spPr>
          <a:xfrm>
            <a:off x="0" y="-8847"/>
            <a:ext cx="5029200" cy="6866846"/>
          </a:xfrm>
          <a:prstGeom prst="rect">
            <a:avLst/>
          </a:prstGeom>
        </p:spPr>
      </p:pic>
      <p:pic>
        <p:nvPicPr>
          <p:cNvPr id="5" name="Google Shape;54;p8">
            <a:extLst>
              <a:ext uri="{FF2B5EF4-FFF2-40B4-BE49-F238E27FC236}">
                <a16:creationId xmlns:a16="http://schemas.microsoft.com/office/drawing/2014/main" id="{1C3279FA-F2DA-6042-8A1B-F05AE583238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64275" b="23054"/>
          <a:stretch/>
        </p:blipFill>
        <p:spPr>
          <a:xfrm>
            <a:off x="0" y="4673070"/>
            <a:ext cx="12192000" cy="2184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30/05/2022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person, wheel&#10;&#10;Description automatically generated">
            <a:extLst>
              <a:ext uri="{FF2B5EF4-FFF2-40B4-BE49-F238E27FC236}">
                <a16:creationId xmlns:a16="http://schemas.microsoft.com/office/drawing/2014/main" id="{5B120771-4D56-A158-E851-5B7C1EDD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2667" b="22333"/>
          <a:stretch/>
        </p:blipFill>
        <p:spPr>
          <a:xfrm>
            <a:off x="0" y="1877292"/>
            <a:ext cx="8674237" cy="499407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CD61AA73-C16D-9684-CA9B-EA83BA0CFC48}"/>
              </a:ext>
            </a:extLst>
          </p:cNvPr>
          <p:cNvSpPr/>
          <p:nvPr/>
        </p:nvSpPr>
        <p:spPr>
          <a:xfrm>
            <a:off x="0" y="4283629"/>
            <a:ext cx="8674237" cy="2587733"/>
          </a:xfrm>
          <a:prstGeom prst="rtTriangle">
            <a:avLst/>
          </a:prstGeom>
          <a:solidFill>
            <a:srgbClr val="C9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180D4F1-5DF8-A7BA-54A7-0D82FB39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3" y="5679528"/>
            <a:ext cx="2054356" cy="661417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6921780-04A7-DCAC-DF2A-B24FBCB3E217}"/>
              </a:ext>
            </a:extLst>
          </p:cNvPr>
          <p:cNvSpPr/>
          <p:nvPr/>
        </p:nvSpPr>
        <p:spPr>
          <a:xfrm>
            <a:off x="7690910" y="2316927"/>
            <a:ext cx="4429125" cy="451485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32371C-70EF-A222-2565-CA77B69EB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734" y="3189196"/>
            <a:ext cx="3852041" cy="183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M&amp;E from the ground up: lessons from monitoring the Swashakt program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4C8D59-04E1-D59D-1D4F-A33784AD3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4623" y="5196269"/>
            <a:ext cx="4330262" cy="68328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Bidisha Barooah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3ie</a:t>
            </a:r>
          </a:p>
        </p:txBody>
      </p:sp>
      <p:pic>
        <p:nvPicPr>
          <p:cNvPr id="14" name="Picture 1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D94D974-653E-1D36-774C-663249210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89" y="5808412"/>
            <a:ext cx="1023365" cy="1023365"/>
          </a:xfrm>
          <a:prstGeom prst="flowChartConnector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EF126C-832F-FFEA-8CD2-B893A8AC1367}"/>
              </a:ext>
            </a:extLst>
          </p:cNvPr>
          <p:cNvCxnSpPr/>
          <p:nvPr/>
        </p:nvCxnSpPr>
        <p:spPr>
          <a:xfrm>
            <a:off x="8398012" y="5089927"/>
            <a:ext cx="32986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0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C1846838-09F0-D973-6DB1-A97D8301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65" y="-67935"/>
            <a:ext cx="11962700" cy="79255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invest in women’s collectives for women’s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economic empowerment?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E2400A1-CF44-A0DB-FCFC-93CB1371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65" y="1354370"/>
            <a:ext cx="5593185" cy="512263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Endowments, entitlements and investments that women receive are not the same as men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Women constitute 14% of landowners in India (Agarwal et al 2020)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Women’s economic empowerment: control over their economic lives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Supporting women-run and led businesses can give resource-poor women ownership and agency over economic assets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Evidence of long-run effects of asset transfer+ financial inclusion programs in India (Banerjee,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Duflo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Sharma 2021)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Collective enterprises can alleviate the structural and systematic disadvantages that women’s enterprises face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Collective action to access resources and markets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Collective bargaining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Reduction in costs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Economies of scale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 risks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Problems of free-riding, inefficient investments, co-ordination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CDA90DF-ECCB-FF6C-C5DA-FA96BDA1D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4479"/>
          <a:stretch/>
        </p:blipFill>
        <p:spPr>
          <a:xfrm>
            <a:off x="6686551" y="981074"/>
            <a:ext cx="5505450" cy="5875595"/>
          </a:xfrm>
          <a:prstGeom prst="teardrop">
            <a:avLst/>
          </a:prstGeom>
        </p:spPr>
      </p:pic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5BE7CFA0-4168-7BA0-0903-9AE5D5D74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041590"/>
              </p:ext>
            </p:extLst>
          </p:nvPr>
        </p:nvGraphicFramePr>
        <p:xfrm>
          <a:off x="7710036" y="3224133"/>
          <a:ext cx="3739538" cy="310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260797C0-92E6-2EB1-700B-4EEC38974AA5}"/>
              </a:ext>
            </a:extLst>
          </p:cNvPr>
          <p:cNvSpPr/>
          <p:nvPr/>
        </p:nvSpPr>
        <p:spPr>
          <a:xfrm>
            <a:off x="7805256" y="2753724"/>
            <a:ext cx="3644318" cy="296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Empowerment collectives</a:t>
            </a:r>
          </a:p>
        </p:txBody>
      </p:sp>
    </p:spTree>
    <p:extLst>
      <p:ext uri="{BB962C8B-B14F-4D97-AF65-F5344CB8AC3E}">
        <p14:creationId xmlns:p14="http://schemas.microsoft.com/office/powerpoint/2010/main" val="279914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map&#10;&#10;Description automatically generated">
            <a:extLst>
              <a:ext uri="{FF2B5EF4-FFF2-40B4-BE49-F238E27FC236}">
                <a16:creationId xmlns:a16="http://schemas.microsoft.com/office/drawing/2014/main" id="{163E3588-71A4-27B2-C6D9-8062E360D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/>
          <a:stretch/>
        </p:blipFill>
        <p:spPr>
          <a:xfrm>
            <a:off x="6081714" y="1021623"/>
            <a:ext cx="4067175" cy="247930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FEBF34C7-2079-7518-B5BB-DA156E432F53}"/>
              </a:ext>
            </a:extLst>
          </p:cNvPr>
          <p:cNvSpPr txBox="1">
            <a:spLocks/>
          </p:cNvSpPr>
          <p:nvPr/>
        </p:nvSpPr>
        <p:spPr>
          <a:xfrm>
            <a:off x="1427935" y="138468"/>
            <a:ext cx="10470160" cy="381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Swashakt: projects span 9 states and several sectors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7FB97E8-C5F4-3E00-57D3-03A2BC0B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03" y="1393591"/>
            <a:ext cx="3436097" cy="518818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Success stories of collectives in India such as SEWA,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Kudumbashree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SERP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SHGs are a platform for rural women: Over 80 million women mobilized in SHGs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in access to financial assets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Improvements in income and income sources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Better linkages with social programs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Women’s economic inclusion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impacts are higher with further collectivization of SHGs or federations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Kochar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 2020)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3ie with support from Bill &amp; Melinda Gates Foundation launched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Swashakt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program in 2020.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9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Swashakt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projects set up and replicate models of women’s collective enterprises across 9 states in India.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11CF3DB-9228-ED8E-3BE0-5B77F00CA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88325"/>
              </p:ext>
            </p:extLst>
          </p:nvPr>
        </p:nvGraphicFramePr>
        <p:xfrm>
          <a:off x="4335572" y="3576455"/>
          <a:ext cx="7799278" cy="32157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89076">
                  <a:extLst>
                    <a:ext uri="{9D8B030D-6E8A-4147-A177-3AD203B41FA5}">
                      <a16:colId xmlns:a16="http://schemas.microsoft.com/office/drawing/2014/main" val="3991338934"/>
                    </a:ext>
                  </a:extLst>
                </a:gridCol>
                <a:gridCol w="2033427">
                  <a:extLst>
                    <a:ext uri="{9D8B030D-6E8A-4147-A177-3AD203B41FA5}">
                      <a16:colId xmlns:a16="http://schemas.microsoft.com/office/drawing/2014/main" val="3706681586"/>
                    </a:ext>
                  </a:extLst>
                </a:gridCol>
                <a:gridCol w="1276775">
                  <a:extLst>
                    <a:ext uri="{9D8B030D-6E8A-4147-A177-3AD203B41FA5}">
                      <a16:colId xmlns:a16="http://schemas.microsoft.com/office/drawing/2014/main" val="640954013"/>
                    </a:ext>
                  </a:extLst>
                </a:gridCol>
              </a:tblGrid>
              <a:tr h="22041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project</a:t>
                      </a:r>
                      <a:r>
                        <a:rPr lang="en-US" sz="900" b="1" i="0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en-US" sz="900" b="1" i="0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 WEC</a:t>
                      </a:r>
                      <a:r>
                        <a:rPr lang="en-US" sz="900" b="1" i="0" cap="none" spc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56568"/>
                  </a:ext>
                </a:extLst>
              </a:tr>
              <a:tr h="3279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Collectively run </a:t>
                      </a:r>
                      <a:r>
                        <a:rPr lang="en-US" sz="9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agro</a:t>
                      </a:r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-processing enterprises in the Eastern Gangetic Plains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Makhana, Vermicompost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FPC</a:t>
                      </a:r>
                      <a:endParaRPr lang="en-US" sz="900" b="0" i="0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39341"/>
                  </a:ext>
                </a:extLst>
              </a:tr>
              <a:tr h="3279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Strengthening Women Farmer Producer </a:t>
                      </a:r>
                      <a:r>
                        <a:rPr lang="en-US" sz="900" b="0" i="0" u="none" strike="noStrike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Organisation</a:t>
                      </a:r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in Tribal Communities of Gujarat, India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Mahua residue, Mango, Turmeric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PC</a:t>
                      </a:r>
                      <a:endParaRPr lang="en-US" sz="900" b="0" i="0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80768"/>
                  </a:ext>
                </a:extLst>
              </a:tr>
              <a:tr h="3279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Rural Retail Shops: Empowering women through collective-based approaches in Bihar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Services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Association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06869"/>
                  </a:ext>
                </a:extLst>
              </a:tr>
              <a:tr h="2032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Women's Entrepreneur Collective- NEEDS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Bamboo craft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PC</a:t>
                      </a:r>
                      <a:endParaRPr lang="en-US" sz="900" b="0" i="0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78689"/>
                  </a:ext>
                </a:extLst>
              </a:tr>
              <a:tr h="3279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Scaling up RUDI, a SEWA Women Collective Enterprise from Gujarat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Local agricultural produce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Aggregation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51751"/>
                  </a:ext>
                </a:extLst>
              </a:tr>
              <a:tr h="4525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Creating agency of women in weaving value-chain in India, impacting 1,700 women weavers by 2023 through collectivization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Cotton woven handloom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FPC</a:t>
                      </a:r>
                      <a:endParaRPr lang="en-US" sz="900" b="0" i="0" cap="none" spc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7266"/>
                  </a:ext>
                </a:extLst>
              </a:tr>
              <a:tr h="2032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Crafts Incubation Hub, Rajasthan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Handicraft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Aggregation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65877"/>
                  </a:ext>
                </a:extLst>
              </a:tr>
              <a:tr h="4525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Economic and Empowerment Impacts of Millet Processing and Value Addition Enterprises by Women SHGs in Tribal Areas of Odisha 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Millets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SHGs</a:t>
                      </a:r>
                      <a:r>
                        <a:rPr lang="en-US" sz="900" b="0" i="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18096"/>
                  </a:ext>
                </a:extLst>
              </a:tr>
              <a:tr h="32793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Gramyashakti</a:t>
                      </a:r>
                      <a:r>
                        <a:rPr lang="en-US" sz="9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Developing rural women’s spice processing enterprises in three Indian states​</a:t>
                      </a:r>
                    </a:p>
                  </a:txBody>
                  <a:tcPr marL="35614" marR="19525" marT="10175" marB="76316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Spices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900" b="0" i="0" u="none" strike="noStrike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FPC​</a:t>
                      </a:r>
                    </a:p>
                  </a:txBody>
                  <a:tcPr marL="35614" marR="19525" marT="10175" marB="7631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83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10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0416C9A-46D5-7523-6FD2-92369F0594A6}"/>
              </a:ext>
            </a:extLst>
          </p:cNvPr>
          <p:cNvSpPr/>
          <p:nvPr/>
        </p:nvSpPr>
        <p:spPr>
          <a:xfrm>
            <a:off x="3380091" y="1186697"/>
            <a:ext cx="5431817" cy="531710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C36D1D2-09A7-D4D3-B412-987B01A95530}"/>
              </a:ext>
            </a:extLst>
          </p:cNvPr>
          <p:cNvSpPr/>
          <p:nvPr/>
        </p:nvSpPr>
        <p:spPr>
          <a:xfrm rot="16200000">
            <a:off x="1889196" y="3306951"/>
            <a:ext cx="1802708" cy="106801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Swashakt</a:t>
            </a:r>
            <a:r>
              <a:rPr lang="en-US" sz="1400" dirty="0"/>
              <a:t> Solutions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08E1FA-598E-0F74-5606-67EA894482D5}"/>
              </a:ext>
            </a:extLst>
          </p:cNvPr>
          <p:cNvGrpSpPr/>
          <p:nvPr/>
        </p:nvGrpSpPr>
        <p:grpSpPr>
          <a:xfrm>
            <a:off x="2248298" y="1186697"/>
            <a:ext cx="7513943" cy="5436765"/>
            <a:chOff x="5396566" y="1078082"/>
            <a:chExt cx="6458329" cy="4554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1AAAE2-25EC-179C-ADF0-7CA9195415E5}"/>
                </a:ext>
              </a:extLst>
            </p:cNvPr>
            <p:cNvSpPr/>
            <p:nvPr/>
          </p:nvSpPr>
          <p:spPr>
            <a:xfrm>
              <a:off x="9650202" y="4204565"/>
              <a:ext cx="2204693" cy="1428141"/>
            </a:xfrm>
            <a:custGeom>
              <a:avLst/>
              <a:gdLst>
                <a:gd name="connsiteX0" fmla="*/ 0 w 2204693"/>
                <a:gd name="connsiteY0" fmla="*/ 142814 h 1428141"/>
                <a:gd name="connsiteX1" fmla="*/ 142814 w 2204693"/>
                <a:gd name="connsiteY1" fmla="*/ 0 h 1428141"/>
                <a:gd name="connsiteX2" fmla="*/ 2061879 w 2204693"/>
                <a:gd name="connsiteY2" fmla="*/ 0 h 1428141"/>
                <a:gd name="connsiteX3" fmla="*/ 2204693 w 2204693"/>
                <a:gd name="connsiteY3" fmla="*/ 142814 h 1428141"/>
                <a:gd name="connsiteX4" fmla="*/ 2204693 w 2204693"/>
                <a:gd name="connsiteY4" fmla="*/ 1285327 h 1428141"/>
                <a:gd name="connsiteX5" fmla="*/ 2061879 w 2204693"/>
                <a:gd name="connsiteY5" fmla="*/ 1428141 h 1428141"/>
                <a:gd name="connsiteX6" fmla="*/ 142814 w 2204693"/>
                <a:gd name="connsiteY6" fmla="*/ 1428141 h 1428141"/>
                <a:gd name="connsiteX7" fmla="*/ 0 w 2204693"/>
                <a:gd name="connsiteY7" fmla="*/ 1285327 h 1428141"/>
                <a:gd name="connsiteX8" fmla="*/ 0 w 2204693"/>
                <a:gd name="connsiteY8" fmla="*/ 142814 h 14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693" h="1428141">
                  <a:moveTo>
                    <a:pt x="0" y="142814"/>
                  </a:moveTo>
                  <a:cubicBezTo>
                    <a:pt x="0" y="63940"/>
                    <a:pt x="63940" y="0"/>
                    <a:pt x="142814" y="0"/>
                  </a:cubicBezTo>
                  <a:lnTo>
                    <a:pt x="2061879" y="0"/>
                  </a:lnTo>
                  <a:cubicBezTo>
                    <a:pt x="2140753" y="0"/>
                    <a:pt x="2204693" y="63940"/>
                    <a:pt x="2204693" y="142814"/>
                  </a:cubicBezTo>
                  <a:lnTo>
                    <a:pt x="2204693" y="1285327"/>
                  </a:lnTo>
                  <a:cubicBezTo>
                    <a:pt x="2204693" y="1364201"/>
                    <a:pt x="2140753" y="1428141"/>
                    <a:pt x="2061879" y="1428141"/>
                  </a:cubicBezTo>
                  <a:lnTo>
                    <a:pt x="142814" y="1428141"/>
                  </a:lnTo>
                  <a:cubicBezTo>
                    <a:pt x="63940" y="1428141"/>
                    <a:pt x="0" y="1364201"/>
                    <a:pt x="0" y="1285327"/>
                  </a:cubicBezTo>
                  <a:lnTo>
                    <a:pt x="0" y="1428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1807066"/>
                <a:satOff val="66667"/>
                <a:lumOff val="-980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690" tIns="430317" rIns="73282" bIns="7328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Common production units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Group credit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Market access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Digitization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8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8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5C1DD8-E178-C90E-0B9E-0A99765CCE2C}"/>
                </a:ext>
              </a:extLst>
            </p:cNvPr>
            <p:cNvSpPr/>
            <p:nvPr/>
          </p:nvSpPr>
          <p:spPr>
            <a:xfrm>
              <a:off x="5651653" y="4125367"/>
              <a:ext cx="2204693" cy="1428141"/>
            </a:xfrm>
            <a:custGeom>
              <a:avLst/>
              <a:gdLst>
                <a:gd name="connsiteX0" fmla="*/ 0 w 2204693"/>
                <a:gd name="connsiteY0" fmla="*/ 142814 h 1428141"/>
                <a:gd name="connsiteX1" fmla="*/ 142814 w 2204693"/>
                <a:gd name="connsiteY1" fmla="*/ 0 h 1428141"/>
                <a:gd name="connsiteX2" fmla="*/ 2061879 w 2204693"/>
                <a:gd name="connsiteY2" fmla="*/ 0 h 1428141"/>
                <a:gd name="connsiteX3" fmla="*/ 2204693 w 2204693"/>
                <a:gd name="connsiteY3" fmla="*/ 142814 h 1428141"/>
                <a:gd name="connsiteX4" fmla="*/ 2204693 w 2204693"/>
                <a:gd name="connsiteY4" fmla="*/ 1285327 h 1428141"/>
                <a:gd name="connsiteX5" fmla="*/ 2061879 w 2204693"/>
                <a:gd name="connsiteY5" fmla="*/ 1428141 h 1428141"/>
                <a:gd name="connsiteX6" fmla="*/ 142814 w 2204693"/>
                <a:gd name="connsiteY6" fmla="*/ 1428141 h 1428141"/>
                <a:gd name="connsiteX7" fmla="*/ 0 w 2204693"/>
                <a:gd name="connsiteY7" fmla="*/ 1285327 h 1428141"/>
                <a:gd name="connsiteX8" fmla="*/ 0 w 2204693"/>
                <a:gd name="connsiteY8" fmla="*/ 142814 h 14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693" h="1428141">
                  <a:moveTo>
                    <a:pt x="0" y="142814"/>
                  </a:moveTo>
                  <a:cubicBezTo>
                    <a:pt x="0" y="63940"/>
                    <a:pt x="63940" y="0"/>
                    <a:pt x="142814" y="0"/>
                  </a:cubicBezTo>
                  <a:lnTo>
                    <a:pt x="2061879" y="0"/>
                  </a:lnTo>
                  <a:cubicBezTo>
                    <a:pt x="2140753" y="0"/>
                    <a:pt x="2204693" y="63940"/>
                    <a:pt x="2204693" y="142814"/>
                  </a:cubicBezTo>
                  <a:lnTo>
                    <a:pt x="2204693" y="1285327"/>
                  </a:lnTo>
                  <a:cubicBezTo>
                    <a:pt x="2204693" y="1364201"/>
                    <a:pt x="2140753" y="1428141"/>
                    <a:pt x="2061879" y="1428141"/>
                  </a:cubicBezTo>
                  <a:lnTo>
                    <a:pt x="142814" y="1428141"/>
                  </a:lnTo>
                  <a:cubicBezTo>
                    <a:pt x="63940" y="1428141"/>
                    <a:pt x="0" y="1364201"/>
                    <a:pt x="0" y="1285327"/>
                  </a:cubicBezTo>
                  <a:lnTo>
                    <a:pt x="0" y="1428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092" tIns="434127" rIns="738500" bIns="7709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Collectivisation</a:t>
              </a: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Partnerships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Governance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Networks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6AE863-D565-956C-78EE-DEEA0EE9E031}"/>
                </a:ext>
              </a:extLst>
            </p:cNvPr>
            <p:cNvSpPr/>
            <p:nvPr/>
          </p:nvSpPr>
          <p:spPr>
            <a:xfrm>
              <a:off x="9548897" y="1078082"/>
              <a:ext cx="2204693" cy="1428141"/>
            </a:xfrm>
            <a:custGeom>
              <a:avLst/>
              <a:gdLst>
                <a:gd name="connsiteX0" fmla="*/ 0 w 2204693"/>
                <a:gd name="connsiteY0" fmla="*/ 142814 h 1428141"/>
                <a:gd name="connsiteX1" fmla="*/ 142814 w 2204693"/>
                <a:gd name="connsiteY1" fmla="*/ 0 h 1428141"/>
                <a:gd name="connsiteX2" fmla="*/ 2061879 w 2204693"/>
                <a:gd name="connsiteY2" fmla="*/ 0 h 1428141"/>
                <a:gd name="connsiteX3" fmla="*/ 2204693 w 2204693"/>
                <a:gd name="connsiteY3" fmla="*/ 142814 h 1428141"/>
                <a:gd name="connsiteX4" fmla="*/ 2204693 w 2204693"/>
                <a:gd name="connsiteY4" fmla="*/ 1285327 h 1428141"/>
                <a:gd name="connsiteX5" fmla="*/ 2061879 w 2204693"/>
                <a:gd name="connsiteY5" fmla="*/ 1428141 h 1428141"/>
                <a:gd name="connsiteX6" fmla="*/ 142814 w 2204693"/>
                <a:gd name="connsiteY6" fmla="*/ 1428141 h 1428141"/>
                <a:gd name="connsiteX7" fmla="*/ 0 w 2204693"/>
                <a:gd name="connsiteY7" fmla="*/ 1285327 h 1428141"/>
                <a:gd name="connsiteX8" fmla="*/ 0 w 2204693"/>
                <a:gd name="connsiteY8" fmla="*/ 142814 h 14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693" h="1428141">
                  <a:moveTo>
                    <a:pt x="0" y="142814"/>
                  </a:moveTo>
                  <a:cubicBezTo>
                    <a:pt x="0" y="63940"/>
                    <a:pt x="63940" y="0"/>
                    <a:pt x="142814" y="0"/>
                  </a:cubicBezTo>
                  <a:lnTo>
                    <a:pt x="2061879" y="0"/>
                  </a:lnTo>
                  <a:cubicBezTo>
                    <a:pt x="2140753" y="0"/>
                    <a:pt x="2204693" y="63940"/>
                    <a:pt x="2204693" y="142814"/>
                  </a:cubicBezTo>
                  <a:lnTo>
                    <a:pt x="2204693" y="1285327"/>
                  </a:lnTo>
                  <a:cubicBezTo>
                    <a:pt x="2204693" y="1364201"/>
                    <a:pt x="2140753" y="1428141"/>
                    <a:pt x="2061879" y="1428141"/>
                  </a:cubicBezTo>
                  <a:lnTo>
                    <a:pt x="142814" y="1428141"/>
                  </a:lnTo>
                  <a:cubicBezTo>
                    <a:pt x="63940" y="1428141"/>
                    <a:pt x="0" y="1364201"/>
                    <a:pt x="0" y="1285327"/>
                  </a:cubicBezTo>
                  <a:lnTo>
                    <a:pt x="0" y="1428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903533"/>
                <a:satOff val="33333"/>
                <a:lumOff val="-49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8500" tIns="77092" rIns="77092" bIns="434127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Leadership trainings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Enterpreneurial</a:t>
              </a: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 trainings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Soft skills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4414A7-0C54-BCC5-A311-9B593B99E0DE}"/>
                </a:ext>
              </a:extLst>
            </p:cNvPr>
            <p:cNvSpPr/>
            <p:nvPr/>
          </p:nvSpPr>
          <p:spPr>
            <a:xfrm>
              <a:off x="5396566" y="1090566"/>
              <a:ext cx="2204693" cy="1428141"/>
            </a:xfrm>
            <a:custGeom>
              <a:avLst/>
              <a:gdLst>
                <a:gd name="connsiteX0" fmla="*/ 0 w 2204693"/>
                <a:gd name="connsiteY0" fmla="*/ 142814 h 1428141"/>
                <a:gd name="connsiteX1" fmla="*/ 142814 w 2204693"/>
                <a:gd name="connsiteY1" fmla="*/ 0 h 1428141"/>
                <a:gd name="connsiteX2" fmla="*/ 2061879 w 2204693"/>
                <a:gd name="connsiteY2" fmla="*/ 0 h 1428141"/>
                <a:gd name="connsiteX3" fmla="*/ 2204693 w 2204693"/>
                <a:gd name="connsiteY3" fmla="*/ 142814 h 1428141"/>
                <a:gd name="connsiteX4" fmla="*/ 2204693 w 2204693"/>
                <a:gd name="connsiteY4" fmla="*/ 1285327 h 1428141"/>
                <a:gd name="connsiteX5" fmla="*/ 2061879 w 2204693"/>
                <a:gd name="connsiteY5" fmla="*/ 1428141 h 1428141"/>
                <a:gd name="connsiteX6" fmla="*/ 142814 w 2204693"/>
                <a:gd name="connsiteY6" fmla="*/ 1428141 h 1428141"/>
                <a:gd name="connsiteX7" fmla="*/ 0 w 2204693"/>
                <a:gd name="connsiteY7" fmla="*/ 1285327 h 1428141"/>
                <a:gd name="connsiteX8" fmla="*/ 0 w 2204693"/>
                <a:gd name="connsiteY8" fmla="*/ 142814 h 14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4693" h="1428141">
                  <a:moveTo>
                    <a:pt x="0" y="142814"/>
                  </a:moveTo>
                  <a:cubicBezTo>
                    <a:pt x="0" y="63940"/>
                    <a:pt x="63940" y="0"/>
                    <a:pt x="142814" y="0"/>
                  </a:cubicBezTo>
                  <a:lnTo>
                    <a:pt x="2061879" y="0"/>
                  </a:lnTo>
                  <a:cubicBezTo>
                    <a:pt x="2140753" y="0"/>
                    <a:pt x="2204693" y="63940"/>
                    <a:pt x="2204693" y="142814"/>
                  </a:cubicBezTo>
                  <a:lnTo>
                    <a:pt x="2204693" y="1285327"/>
                  </a:lnTo>
                  <a:cubicBezTo>
                    <a:pt x="2204693" y="1364201"/>
                    <a:pt x="2140753" y="1428141"/>
                    <a:pt x="2061879" y="1428141"/>
                  </a:cubicBezTo>
                  <a:lnTo>
                    <a:pt x="142814" y="1428141"/>
                  </a:lnTo>
                  <a:cubicBezTo>
                    <a:pt x="63940" y="1428141"/>
                    <a:pt x="0" y="1364201"/>
                    <a:pt x="0" y="1285327"/>
                  </a:cubicBezTo>
                  <a:lnTo>
                    <a:pt x="0" y="142814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82" tIns="73282" rIns="734690" bIns="430317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Technical and technology trainings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Skill building exercises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Gender integration trainings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95ECD-DAC4-629E-1599-A9445400BCE4}"/>
                </a:ext>
              </a:extLst>
            </p:cNvPr>
            <p:cNvSpPr/>
            <p:nvPr/>
          </p:nvSpPr>
          <p:spPr>
            <a:xfrm>
              <a:off x="6718104" y="1344953"/>
              <a:ext cx="1932454" cy="1932454"/>
            </a:xfrm>
            <a:custGeom>
              <a:avLst/>
              <a:gdLst>
                <a:gd name="connsiteX0" fmla="*/ 0 w 1932454"/>
                <a:gd name="connsiteY0" fmla="*/ 1932454 h 1932454"/>
                <a:gd name="connsiteX1" fmla="*/ 1932454 w 1932454"/>
                <a:gd name="connsiteY1" fmla="*/ 0 h 1932454"/>
                <a:gd name="connsiteX2" fmla="*/ 1932454 w 1932454"/>
                <a:gd name="connsiteY2" fmla="*/ 1932454 h 1932454"/>
                <a:gd name="connsiteX3" fmla="*/ 0 w 1932454"/>
                <a:gd name="connsiteY3" fmla="*/ 1932454 h 19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454" h="1932454">
                  <a:moveTo>
                    <a:pt x="0" y="1932454"/>
                  </a:moveTo>
                  <a:cubicBezTo>
                    <a:pt x="0" y="865189"/>
                    <a:pt x="865189" y="0"/>
                    <a:pt x="1932454" y="0"/>
                  </a:cubicBezTo>
                  <a:lnTo>
                    <a:pt x="1932454" y="1932454"/>
                  </a:lnTo>
                  <a:lnTo>
                    <a:pt x="0" y="19324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347" tIns="651347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Power within: capabilities, knowledge, self esteem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F0BE4C-503D-FABA-9F16-182C2D1B6D2F}"/>
                </a:ext>
              </a:extLst>
            </p:cNvPr>
            <p:cNvSpPr/>
            <p:nvPr/>
          </p:nvSpPr>
          <p:spPr>
            <a:xfrm>
              <a:off x="8739817" y="1344953"/>
              <a:ext cx="1932454" cy="1932454"/>
            </a:xfrm>
            <a:custGeom>
              <a:avLst/>
              <a:gdLst>
                <a:gd name="connsiteX0" fmla="*/ 0 w 1932454"/>
                <a:gd name="connsiteY0" fmla="*/ 1932454 h 1932454"/>
                <a:gd name="connsiteX1" fmla="*/ 1932454 w 1932454"/>
                <a:gd name="connsiteY1" fmla="*/ 0 h 1932454"/>
                <a:gd name="connsiteX2" fmla="*/ 1932454 w 1932454"/>
                <a:gd name="connsiteY2" fmla="*/ 1932454 h 1932454"/>
                <a:gd name="connsiteX3" fmla="*/ 0 w 1932454"/>
                <a:gd name="connsiteY3" fmla="*/ 1932454 h 19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454" h="1932454">
                  <a:moveTo>
                    <a:pt x="0" y="0"/>
                  </a:moveTo>
                  <a:cubicBezTo>
                    <a:pt x="1067265" y="0"/>
                    <a:pt x="1932454" y="865189"/>
                    <a:pt x="1932454" y="1932454"/>
                  </a:cubicBezTo>
                  <a:lnTo>
                    <a:pt x="0" y="19324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03533"/>
                <a:satOff val="33333"/>
                <a:lumOff val="-4902"/>
                <a:alphaOff val="0"/>
              </a:schemeClr>
            </a:fillRef>
            <a:effectRef idx="0">
              <a:schemeClr val="accent3">
                <a:hueOff val="903533"/>
                <a:satOff val="33333"/>
                <a:lumOff val="-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651347" rIns="651347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Power to: take economic decisions (agency) within households and enterprises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06D372-B2EE-0B35-78D7-061E1C9F7653}"/>
                </a:ext>
              </a:extLst>
            </p:cNvPr>
            <p:cNvSpPr/>
            <p:nvPr/>
          </p:nvSpPr>
          <p:spPr>
            <a:xfrm rot="21600000">
              <a:off x="8739817" y="3366665"/>
              <a:ext cx="1932454" cy="1932455"/>
            </a:xfrm>
            <a:custGeom>
              <a:avLst/>
              <a:gdLst>
                <a:gd name="connsiteX0" fmla="*/ 0 w 1932454"/>
                <a:gd name="connsiteY0" fmla="*/ 1932454 h 1932454"/>
                <a:gd name="connsiteX1" fmla="*/ 1932454 w 1932454"/>
                <a:gd name="connsiteY1" fmla="*/ 0 h 1932454"/>
                <a:gd name="connsiteX2" fmla="*/ 1932454 w 1932454"/>
                <a:gd name="connsiteY2" fmla="*/ 1932454 h 1932454"/>
                <a:gd name="connsiteX3" fmla="*/ 0 w 1932454"/>
                <a:gd name="connsiteY3" fmla="*/ 1932454 h 19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454" h="1932454">
                  <a:moveTo>
                    <a:pt x="1932454" y="0"/>
                  </a:moveTo>
                  <a:cubicBezTo>
                    <a:pt x="1932454" y="1067265"/>
                    <a:pt x="1067265" y="1932454"/>
                    <a:pt x="0" y="1932454"/>
                  </a:cubicBezTo>
                  <a:lnTo>
                    <a:pt x="0" y="0"/>
                  </a:lnTo>
                  <a:lnTo>
                    <a:pt x="193245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07066"/>
                <a:satOff val="66667"/>
                <a:lumOff val="-9804"/>
                <a:alphaOff val="0"/>
              </a:schemeClr>
            </a:fillRef>
            <a:effectRef idx="0">
              <a:schemeClr val="accent3">
                <a:hueOff val="1807066"/>
                <a:satOff val="66667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5" rIns="651347" bIns="65134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Power over: access to and control over financial, material and knowledge based assets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9AF92F3-EDA5-920F-D803-1FCADEC056E4}"/>
                </a:ext>
              </a:extLst>
            </p:cNvPr>
            <p:cNvSpPr/>
            <p:nvPr/>
          </p:nvSpPr>
          <p:spPr>
            <a:xfrm rot="21600000">
              <a:off x="6718104" y="3366666"/>
              <a:ext cx="1932454" cy="1932454"/>
            </a:xfrm>
            <a:custGeom>
              <a:avLst/>
              <a:gdLst>
                <a:gd name="connsiteX0" fmla="*/ 0 w 1932454"/>
                <a:gd name="connsiteY0" fmla="*/ 1932454 h 1932454"/>
                <a:gd name="connsiteX1" fmla="*/ 1932454 w 1932454"/>
                <a:gd name="connsiteY1" fmla="*/ 0 h 1932454"/>
                <a:gd name="connsiteX2" fmla="*/ 1932454 w 1932454"/>
                <a:gd name="connsiteY2" fmla="*/ 1932454 h 1932454"/>
                <a:gd name="connsiteX3" fmla="*/ 0 w 1932454"/>
                <a:gd name="connsiteY3" fmla="*/ 1932454 h 19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2454" h="1932454">
                  <a:moveTo>
                    <a:pt x="1932454" y="1932454"/>
                  </a:moveTo>
                  <a:cubicBezTo>
                    <a:pt x="865189" y="1932454"/>
                    <a:pt x="0" y="1067265"/>
                    <a:pt x="0" y="0"/>
                  </a:cubicBezTo>
                  <a:lnTo>
                    <a:pt x="1932454" y="0"/>
                  </a:lnTo>
                  <a:lnTo>
                    <a:pt x="1932454" y="19324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347" tIns="85344" rIns="85344" bIns="65134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Power with: organize with others to enhance economic activities and entitlements</a:t>
              </a:r>
            </a:p>
          </p:txBody>
        </p:sp>
        <p:sp>
          <p:nvSpPr>
            <p:cNvPr id="20" name="Arrow: Circular 19">
              <a:extLst>
                <a:ext uri="{FF2B5EF4-FFF2-40B4-BE49-F238E27FC236}">
                  <a16:creationId xmlns:a16="http://schemas.microsoft.com/office/drawing/2014/main" id="{267C3613-D9A1-6126-DC24-1BF83C6CAB5E}"/>
                </a:ext>
              </a:extLst>
            </p:cNvPr>
            <p:cNvSpPr/>
            <p:nvPr/>
          </p:nvSpPr>
          <p:spPr>
            <a:xfrm>
              <a:off x="8361583" y="2920372"/>
              <a:ext cx="667209" cy="58018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w: Circular 20">
              <a:extLst>
                <a:ext uri="{FF2B5EF4-FFF2-40B4-BE49-F238E27FC236}">
                  <a16:creationId xmlns:a16="http://schemas.microsoft.com/office/drawing/2014/main" id="{63CFEA6D-1514-5FC0-18D4-E4086262EFE4}"/>
                </a:ext>
              </a:extLst>
            </p:cNvPr>
            <p:cNvSpPr/>
            <p:nvPr/>
          </p:nvSpPr>
          <p:spPr>
            <a:xfrm rot="10800000">
              <a:off x="8361583" y="3143519"/>
              <a:ext cx="667209" cy="580182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8A4AC3B-837D-07C9-DD30-DB4B1EC7B814}"/>
              </a:ext>
            </a:extLst>
          </p:cNvPr>
          <p:cNvSpPr/>
          <p:nvPr/>
        </p:nvSpPr>
        <p:spPr>
          <a:xfrm>
            <a:off x="5796768" y="3601010"/>
            <a:ext cx="562062" cy="528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WEE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76774A-3AFF-129A-7C16-9D1D5906AA3E}"/>
              </a:ext>
            </a:extLst>
          </p:cNvPr>
          <p:cNvSpPr txBox="1"/>
          <p:nvPr/>
        </p:nvSpPr>
        <p:spPr>
          <a:xfrm>
            <a:off x="4587224" y="6618931"/>
            <a:ext cx="3892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/>
              <a:t>Pereznieto</a:t>
            </a:r>
            <a:r>
              <a:rPr lang="en-US" sz="800" dirty="0"/>
              <a:t> and Taylor (2014), Dang et al (Forthcoming)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BF34C7-2079-7518-B5BB-DA156E432F53}"/>
              </a:ext>
            </a:extLst>
          </p:cNvPr>
          <p:cNvSpPr txBox="1">
            <a:spLocks/>
          </p:cNvSpPr>
          <p:nvPr/>
        </p:nvSpPr>
        <p:spPr>
          <a:xfrm>
            <a:off x="1427935" y="138468"/>
            <a:ext cx="10470160" cy="381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Women’s economic empowerment and collectives</a:t>
            </a:r>
          </a:p>
        </p:txBody>
      </p:sp>
    </p:spTree>
    <p:extLst>
      <p:ext uri="{BB962C8B-B14F-4D97-AF65-F5344CB8AC3E}">
        <p14:creationId xmlns:p14="http://schemas.microsoft.com/office/powerpoint/2010/main" val="42196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B29B0-ECF5-49F4-8F4D-8E888B74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0845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" id="{47E41262-B6FB-4A23-984A-EF9BDACD2CE4}" vid="{5A4F78A5-E1F5-4CC8-91A8-9B711479F1C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8CEFCFE63173843831399796505070B" ma:contentTypeVersion="13" ma:contentTypeDescription="Crear nuevo documento." ma:contentTypeScope="" ma:versionID="e3ad7b04897a2aa3da05c7ced31b65ea">
  <xsd:schema xmlns:xsd="http://www.w3.org/2001/XMLSchema" xmlns:xs="http://www.w3.org/2001/XMLSchema" xmlns:p="http://schemas.microsoft.com/office/2006/metadata/properties" xmlns:ns2="cd6c2767-8973-466b-9016-64adc453953e" xmlns:ns3="0dd94aee-3ae3-4eb9-acb6-34b58fe62d1e" targetNamespace="http://schemas.microsoft.com/office/2006/metadata/properties" ma:root="true" ma:fieldsID="ed7fa882b15dd0599fd3c08b5735d4cb" ns2:_="" ns3:_="">
    <xsd:import namespace="cd6c2767-8973-466b-9016-64adc453953e"/>
    <xsd:import namespace="0dd94aee-3ae3-4eb9-acb6-34b58fe62d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c2767-8973-466b-9016-64adc4539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94aee-3ae3-4eb9-acb6-34b58fe62d1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89BB1-D3FC-4799-9FD4-97DA931F0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992BAC-855F-40DD-8234-1FEDBC1C2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100F2-6D9C-4250-ABCE-2EB3B97A8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6c2767-8973-466b-9016-64adc453953e"/>
    <ds:schemaRef ds:uri="0dd94aee-3ae3-4eb9-acb6-34b58fe62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64</TotalTime>
  <Words>526</Words>
  <Application>Microsoft Office PowerPoint</Application>
  <PresentationFormat>Widescreen</PresentationFormat>
  <Paragraphs>98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DM Sans</vt:lpstr>
      <vt:lpstr>DM Sans Medium</vt:lpstr>
      <vt:lpstr>Tema do Office</vt:lpstr>
      <vt:lpstr>M&amp;E from the ground up: lessons from monitoring the Swashakt program</vt:lpstr>
      <vt:lpstr>Why invest in women’s collectives for women’s  economic empowerment?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dc:creator>Diana De Leon</dc:creator>
  <cp:lastModifiedBy>Durgadas Menon</cp:lastModifiedBy>
  <cp:revision>5</cp:revision>
  <dcterms:created xsi:type="dcterms:W3CDTF">2022-03-08T17:56:56Z</dcterms:created>
  <dcterms:modified xsi:type="dcterms:W3CDTF">2022-05-30T08:54:19Z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0x010100E8CEFCFE63173843831399796505070B</vt:lpwstr>
  </property>
</Properties>
</file>