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7" r:id="rId1"/>
  </p:sldMasterIdLst>
  <p:notesMasterIdLst>
    <p:notesMasterId r:id="rId27"/>
  </p:notesMasterIdLst>
  <p:sldIdLst>
    <p:sldId id="256" r:id="rId2"/>
    <p:sldId id="257" r:id="rId3"/>
    <p:sldId id="258" r:id="rId4"/>
    <p:sldId id="259" r:id="rId5"/>
    <p:sldId id="260" r:id="rId6"/>
    <p:sldId id="263" r:id="rId7"/>
    <p:sldId id="264" r:id="rId8"/>
    <p:sldId id="265" r:id="rId9"/>
    <p:sldId id="266" r:id="rId10"/>
    <p:sldId id="267" r:id="rId11"/>
    <p:sldId id="268" r:id="rId12"/>
    <p:sldId id="261" r:id="rId13"/>
    <p:sldId id="269" r:id="rId14"/>
    <p:sldId id="271" r:id="rId15"/>
    <p:sldId id="272" r:id="rId16"/>
    <p:sldId id="273" r:id="rId17"/>
    <p:sldId id="270" r:id="rId18"/>
    <p:sldId id="274" r:id="rId19"/>
    <p:sldId id="276" r:id="rId20"/>
    <p:sldId id="277" r:id="rId21"/>
    <p:sldId id="275" r:id="rId22"/>
    <p:sldId id="278" r:id="rId23"/>
    <p:sldId id="279" r:id="rId24"/>
    <p:sldId id="280" r:id="rId25"/>
    <p:sldId id="262" r:id="rId26"/>
  </p:sldIdLst>
  <p:sldSz cx="12192000" cy="6858000"/>
  <p:notesSz cx="6858000" cy="9144000"/>
  <p:embeddedFontLst>
    <p:embeddedFont>
      <p:font typeface="Abadi" panose="020B0604020104020204" pitchFamily="34" charset="0"/>
      <p:regular r:id="rId28"/>
    </p:embeddedFont>
    <p:embeddedFont>
      <p:font typeface="Avenir Next LT Pro" panose="020B0504020202020204" pitchFamily="34" charset="0"/>
      <p:regular r:id="rId29"/>
      <p:bold r:id="rId30"/>
      <p:italic r:id="rId31"/>
      <p:boldItalic r:id="rId32"/>
    </p:embeddedFont>
    <p:embeddedFont>
      <p:font typeface="Calibri" panose="020F0502020204030204" pitchFamily="34" charset="0"/>
      <p:regular r:id="rId33"/>
      <p:bold r:id="rId34"/>
      <p:italic r:id="rId35"/>
      <p:boldItalic r:id="rId36"/>
    </p:embeddedFont>
    <p:embeddedFont>
      <p:font typeface="DM Sans" panose="020B0604020202020204" charset="0"/>
      <p:regular r:id="rId37"/>
      <p:bold r:id="rId38"/>
      <p:italic r:id="rId39"/>
      <p:boldItalic r:id="rId40"/>
    </p:embeddedFont>
    <p:embeddedFont>
      <p:font typeface="DM Sans Medium" panose="020B0604020202020204" charset="0"/>
      <p:regular r:id="rId41"/>
      <p:bold r:id="rId42"/>
      <p:italic r:id="rId43"/>
      <p:boldItalic r:id="rId44"/>
    </p:embeddedFont>
    <p:embeddedFont>
      <p:font typeface="Segoe UI" panose="020B0502040204020203" pitchFamily="34" charset="0"/>
      <p:regular r:id="rId45"/>
      <p:bold r:id="rId46"/>
      <p:italic r:id="rId47"/>
      <p:boldItalic r:id="rId48"/>
    </p:embeddedFont>
    <p:embeddedFont>
      <p:font typeface="Tahoma" panose="020B0604030504040204" pitchFamily="34" charset="0"/>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353" autoAdjust="0"/>
  </p:normalViewPr>
  <p:slideViewPr>
    <p:cSldViewPr snapToGrid="0">
      <p:cViewPr>
        <p:scale>
          <a:sx n="66" d="100"/>
          <a:sy n="66" d="100"/>
        </p:scale>
        <p:origin x="87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Bienvenidos a todos a esta sesión sobre el enfoque Resiliencia para los sistemas sociales (R4S). </a:t>
            </a:r>
          </a:p>
          <a:p>
            <a:pPr marL="0" lvl="0" indent="0" algn="l" rtl="0">
              <a:spcBef>
                <a:spcPts val="0"/>
              </a:spcBef>
              <a:spcAft>
                <a:spcPts val="0"/>
              </a:spcAft>
              <a:buNone/>
            </a:pPr>
            <a:r>
              <a:rPr lang="es-ES" dirty="0"/>
              <a:t>Estoy muy feliz y honrado de estar hoy aquí con ustedes. El enfoque R4S fue desarrollado por GOAL como un método práctico paso a paso para analizar la resiliencia de los sistemas socioeconómicos y cómo estos reaccionan a las amenazas y estresores. </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Por sistemas socioeconómicos nos referimos a redes de actores - personas y organizaciones - interconectados y trabajando juntos, intencionalmente o no, para lograr un resultado compartido. El R4S permite el diseño de intervenciones que fortalecen la resiliencia de estos sistemas y, en última instancia, mejoran el bienestar de las personas a pesar de las conmociones y el estrés.</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GOAL entiende resiliencia como: </a:t>
            </a:r>
            <a:r>
              <a:rPr lang="es-ES" sz="1800" b="0" i="0" u="none" strike="noStrike" baseline="0" dirty="0">
                <a:solidFill>
                  <a:srgbClr val="000000"/>
                </a:solidFill>
                <a:latin typeface="Tahoma" panose="020B0604030504040204" pitchFamily="34" charset="0"/>
              </a:rPr>
              <a:t>“La capacidad de las comunidades y hogares que viven dentro de sistemas complejos para </a:t>
            </a:r>
            <a:r>
              <a:rPr lang="es-ES" sz="1800" b="1" i="0" u="none" strike="noStrike" baseline="0" dirty="0" err="1">
                <a:solidFill>
                  <a:srgbClr val="000000"/>
                </a:solidFill>
                <a:latin typeface="Tahoma" panose="020B0604030504040204" pitchFamily="34" charset="0"/>
              </a:rPr>
              <a:t>anticipar</a:t>
            </a:r>
            <a:r>
              <a:rPr lang="es-ES" sz="1800" b="0" i="0" u="none" strike="noStrike" baseline="0" dirty="0" err="1">
                <a:solidFill>
                  <a:srgbClr val="000000"/>
                </a:solidFill>
                <a:latin typeface="Tahoma" panose="020B0604030504040204" pitchFamily="34" charset="0"/>
              </a:rPr>
              <a:t>y</a:t>
            </a:r>
            <a:r>
              <a:rPr lang="es-ES" sz="1800" b="0" i="0" u="none" strike="noStrike" baseline="0" dirty="0">
                <a:solidFill>
                  <a:srgbClr val="000000"/>
                </a:solidFill>
                <a:latin typeface="Tahoma" panose="020B0604030504040204" pitchFamily="34" charset="0"/>
              </a:rPr>
              <a:t> </a:t>
            </a:r>
            <a:r>
              <a:rPr lang="es-ES" sz="1800" b="1" i="0" u="none" strike="noStrike" baseline="0" dirty="0" err="1">
                <a:solidFill>
                  <a:srgbClr val="000000"/>
                </a:solidFill>
                <a:latin typeface="Tahoma" panose="020B0604030504040204" pitchFamily="34" charset="0"/>
              </a:rPr>
              <a:t>adaptarse</a:t>
            </a:r>
            <a:r>
              <a:rPr lang="es-ES" sz="1800" b="0" i="0" u="none" strike="noStrike" baseline="0" dirty="0" err="1">
                <a:solidFill>
                  <a:srgbClr val="000000"/>
                </a:solidFill>
                <a:latin typeface="Tahoma" panose="020B0604030504040204" pitchFamily="34" charset="0"/>
              </a:rPr>
              <a:t>a</a:t>
            </a:r>
            <a:r>
              <a:rPr lang="es-ES" sz="1800" b="0" i="0" u="none" strike="noStrike" baseline="0" dirty="0">
                <a:solidFill>
                  <a:srgbClr val="000000"/>
                </a:solidFill>
                <a:latin typeface="Tahoma" panose="020B0604030504040204" pitchFamily="34" charset="0"/>
              </a:rPr>
              <a:t> los riesgos, y </a:t>
            </a:r>
            <a:r>
              <a:rPr lang="es-ES" sz="1800" b="1" i="0" u="none" strike="noStrike" baseline="0" dirty="0">
                <a:solidFill>
                  <a:srgbClr val="000000"/>
                </a:solidFill>
                <a:latin typeface="Tahoma" panose="020B0604030504040204" pitchFamily="34" charset="0"/>
              </a:rPr>
              <a:t>absorber</a:t>
            </a:r>
            <a:r>
              <a:rPr lang="es-ES" sz="1800" b="0" i="0" u="none" strike="noStrike" baseline="0" dirty="0">
                <a:solidFill>
                  <a:srgbClr val="000000"/>
                </a:solidFill>
                <a:latin typeface="Tahoma" panose="020B0604030504040204" pitchFamily="34" charset="0"/>
              </a:rPr>
              <a:t>, </a:t>
            </a:r>
            <a:r>
              <a:rPr lang="es-ES" sz="1800" b="1" i="0" u="none" strike="noStrike" baseline="0" dirty="0" err="1">
                <a:solidFill>
                  <a:srgbClr val="000000"/>
                </a:solidFill>
                <a:latin typeface="Tahoma" panose="020B0604030504040204" pitchFamily="34" charset="0"/>
              </a:rPr>
              <a:t>responder</a:t>
            </a:r>
            <a:r>
              <a:rPr lang="es-ES" sz="1800" b="0" i="0" u="none" strike="noStrike" baseline="0" dirty="0" err="1">
                <a:solidFill>
                  <a:srgbClr val="000000"/>
                </a:solidFill>
                <a:latin typeface="Tahoma" panose="020B0604030504040204" pitchFamily="34" charset="0"/>
              </a:rPr>
              <a:t>y</a:t>
            </a:r>
            <a:r>
              <a:rPr lang="es-ES" sz="1800" b="0" i="0" u="none" strike="noStrike" baseline="0" dirty="0">
                <a:solidFill>
                  <a:srgbClr val="000000"/>
                </a:solidFill>
                <a:latin typeface="Tahoma" panose="020B0604030504040204" pitchFamily="34" charset="0"/>
              </a:rPr>
              <a:t> </a:t>
            </a:r>
            <a:r>
              <a:rPr lang="es-ES" sz="1800" b="1" i="0" u="none" strike="noStrike" baseline="0" dirty="0">
                <a:solidFill>
                  <a:srgbClr val="000000"/>
                </a:solidFill>
                <a:latin typeface="Tahoma" panose="020B0604030504040204" pitchFamily="34" charset="0"/>
              </a:rPr>
              <a:t>recuperarse </a:t>
            </a:r>
            <a:r>
              <a:rPr lang="es-ES" sz="1800" b="0" i="0" u="none" strike="noStrike" baseline="0" dirty="0">
                <a:solidFill>
                  <a:srgbClr val="000000"/>
                </a:solidFill>
                <a:latin typeface="Tahoma" panose="020B0604030504040204" pitchFamily="34" charset="0"/>
              </a:rPr>
              <a:t>de los </a:t>
            </a:r>
            <a:r>
              <a:rPr lang="es-ES" sz="1800" b="1" i="0" u="none" strike="noStrike" baseline="0" dirty="0">
                <a:solidFill>
                  <a:srgbClr val="000000"/>
                </a:solidFill>
                <a:latin typeface="Tahoma" panose="020B0604030504040204" pitchFamily="34" charset="0"/>
              </a:rPr>
              <a:t>choques y estresores de </a:t>
            </a:r>
            <a:r>
              <a:rPr lang="es-ES" sz="1800" b="0" i="0" u="none" strike="noStrike" baseline="0" dirty="0">
                <a:solidFill>
                  <a:srgbClr val="000000"/>
                </a:solidFill>
                <a:latin typeface="Tahoma" panose="020B0604030504040204" pitchFamily="34" charset="0"/>
              </a:rPr>
              <a:t>una </a:t>
            </a:r>
            <a:r>
              <a:rPr lang="es-ES" sz="1800" b="1" i="0" u="none" strike="noStrike" baseline="0" dirty="0">
                <a:solidFill>
                  <a:srgbClr val="000000"/>
                </a:solidFill>
                <a:latin typeface="Tahoma" panose="020B0604030504040204" pitchFamily="34" charset="0"/>
              </a:rPr>
              <a:t>manera oportuna y efectiva </a:t>
            </a:r>
            <a:r>
              <a:rPr lang="es-ES" sz="1800" b="0" i="0" u="none" strike="noStrike" baseline="0" dirty="0">
                <a:solidFill>
                  <a:srgbClr val="000000"/>
                </a:solidFill>
                <a:latin typeface="Tahoma" panose="020B0604030504040204" pitchFamily="34" charset="0"/>
              </a:rPr>
              <a:t>sin comprometer sus posibilidades a largo plazo, </a:t>
            </a:r>
            <a:r>
              <a:rPr lang="es-ES" sz="1800" b="1" i="0" u="none" strike="noStrike" baseline="0" dirty="0">
                <a:solidFill>
                  <a:srgbClr val="000000"/>
                </a:solidFill>
                <a:latin typeface="Tahoma" panose="020B0604030504040204" pitchFamily="34" charset="0"/>
              </a:rPr>
              <a:t>mejorando finalmente su bienestar</a:t>
            </a:r>
            <a:endParaRPr dirty="0"/>
          </a:p>
        </p:txBody>
      </p:sp>
      <p:sp>
        <p:nvSpPr>
          <p:cNvPr id="60" name="Google Shape;6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s-ES" dirty="0"/>
              <a:t>Se desarrolla una teoría sistémica del cambio basada en un diagrama de bucle causal, que es clave para comprender cómo funciona el sistema de forma dinámica. Luego, desarrollamos un mapa que establece la visión futura de un sistema socioeconómico con cambios propuestos para aumentar la resiliencia.</a:t>
            </a:r>
            <a:endParaRPr lang="es-HN" dirty="0"/>
          </a:p>
        </p:txBody>
      </p:sp>
    </p:spTree>
    <p:extLst>
      <p:ext uri="{BB962C8B-B14F-4D97-AF65-F5344CB8AC3E}">
        <p14:creationId xmlns:p14="http://schemas.microsoft.com/office/powerpoint/2010/main" val="976449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s-ES" dirty="0"/>
              <a:t>El Componente 5 promueve que los actores del sistema estén incluidos en los procesos MEAL y que los mapas y la evaluación de la resiliencia sean parte de las herramientas de M&amp;E. Por último, recomendamos ideas sencillas para la responsabilidad y el aprendizaje.</a:t>
            </a:r>
          </a:p>
          <a:p>
            <a:pPr marL="158750" indent="0">
              <a:buNone/>
            </a:pPr>
            <a:endParaRPr lang="es-ES" dirty="0"/>
          </a:p>
          <a:p>
            <a:pPr marL="158750" indent="0">
              <a:buNone/>
            </a:pPr>
            <a:r>
              <a:rPr lang="es-ES" dirty="0"/>
              <a:t>Ahora le voy a entregar a Melissa. Ella compartirá con nosotros algunos estudios de caso sobre la aplicación R4S en dos sistemas y contextos diferentes.</a:t>
            </a:r>
            <a:endParaRPr lang="es-HN" dirty="0"/>
          </a:p>
        </p:txBody>
      </p:sp>
    </p:spTree>
    <p:extLst>
      <p:ext uri="{BB962C8B-B14F-4D97-AF65-F5344CB8AC3E}">
        <p14:creationId xmlns:p14="http://schemas.microsoft.com/office/powerpoint/2010/main" val="3965083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Ahora veamos un caso de estudio sobre la aplicación R4S en la pesca artesanal en la costa norte de Honduras, como parte del programa “Resiliencia de la economía azul” de GOAL.</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La pesca en pequeña escala es una fuente fundamental de empleo, ingresos, seguridad alimentaria y nutrición. Sin embargo, los niveles de pobreza entre las comunidades pesqueras siguen siendo altos debido a las debilidades en la cadena de valor y estos desafíos económicos se ven agravados por la sobrepesca y el cambio climático.</a:t>
            </a:r>
            <a:endParaRPr dirty="0"/>
          </a:p>
        </p:txBody>
      </p:sp>
      <p:sp>
        <p:nvSpPr>
          <p:cNvPr id="90" name="Google Shape;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El sistema se mapeó por primera vez en 2016 para informar el diseño del programa. Las limitaciones clave identificadas fueron la infraestructura inadecuada para la gestión de la cadena de frío, la falta de acceso a servicios financieros, la mala gobernanza de los recursos naturales, el cumplimiento limitado de las normas de higiene alimentaria, entre otras.</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El programa actualizó este mapa en 2018 y 2019 para ver si los cambios esperados estaban ocurriendo o no, pero también, para actualizar a los actores y partes interesadas del sistema sobre el estado del sistema.</a:t>
            </a:r>
            <a:endParaRPr dirty="0"/>
          </a:p>
        </p:txBody>
      </p:sp>
      <p:sp>
        <p:nvSpPr>
          <p:cNvPr id="90" name="Google Shape;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52450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Durante la fase inicial del programa en 2016, se identificaron y analizaron dos escenarios de riesgo principales, uno desencadenado por factores estresantes (cambio climático, degradación ambiental y prácticas de pesca insostenibles) y el segundo, desencadenado por una tormenta tropical, marejada con fuertes vientos. . Se realizó un análisis de vulnerabilidad para cada uno de estos escenarios de riesgo.</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En 2020 se realizó un análisis de vulnerabilidad frente a un tercer escenario de riesgo: el cierre nacional en Honduras por COVID-19. Este análisis ayudó a comprender la reacción y el impacto de la pandemia de COVID-19 en este sistema. Se descubrió que el 83% de las funciones del sistema se interrumpieron total o parcialmente. Además, informó al equipo del programa y a los actores del sistema para que se adapten rápidamente y aboguen por la respuesta del sistema y el apoyo a la recuperación entre los diferentes interesados y actores gubernamentales.</a:t>
            </a:r>
            <a:endParaRPr dirty="0"/>
          </a:p>
        </p:txBody>
      </p:sp>
      <p:sp>
        <p:nvSpPr>
          <p:cNvPr id="90" name="Google Shape;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0385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Este es un ejemplo de la resiliencia del sistema frente al escenario de riesgo desencadenado por una tormenta tropical, como puede ver, todos los factores determinantes, excepto el aprendizaje, se puntuaron en el nivel 2. Lo que significa que los actores del sistema demostraron cierta conciencia, motivación y acciones para abordar problemas o limitaciones, pero estos fueron fragmentarios y de corto plazo. No es suficiente para hacer frente al escenario de riesgo.</a:t>
            </a:r>
            <a:endParaRPr dirty="0"/>
          </a:p>
        </p:txBody>
      </p:sp>
      <p:sp>
        <p:nvSpPr>
          <p:cNvPr id="90" name="Google Shape;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7319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Se desarrolló un diagrama de bucle causal para informar el TOC del programa y el diseño de las intervenciones. Además, permitió que GOAL mapeara el estado deseado del sistema.</a:t>
            </a:r>
          </a:p>
          <a:p>
            <a:pPr marL="0" lvl="0" indent="0" algn="l" rtl="0">
              <a:spcBef>
                <a:spcPts val="0"/>
              </a:spcBef>
              <a:spcAft>
                <a:spcPts val="0"/>
              </a:spcAft>
              <a:buNone/>
            </a:pPr>
            <a:r>
              <a:rPr lang="es-ES" dirty="0"/>
              <a:t>Finalmente, se elaboró un análisis y un mapa de participación de las partes interesadas para guiar el desarrollo de una estrategia de participación más detallada a seguir durante el proceso de facilitación del programa.</a:t>
            </a:r>
            <a:endParaRPr dirty="0"/>
          </a:p>
        </p:txBody>
      </p:sp>
      <p:sp>
        <p:nvSpPr>
          <p:cNvPr id="90" name="Google Shape;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1633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77916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90" name="Google Shape;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18586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Ahora hablaremos brevemente sobre los recursos clave necesarios para implementar el R4S y los puntos clave que hemos identificado a lo largo del camino.</a:t>
            </a:r>
            <a:endParaRPr dirty="0"/>
          </a:p>
        </p:txBody>
      </p:sp>
      <p:sp>
        <p:nvSpPr>
          <p:cNvPr id="90" name="Google Shape;9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64870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Desde 2016, GOAL ha estado aplicando el enfoque R4S en una variedad de sistemas socioeconómicos en diferentes contextos en América Latina y, más recientemente, en África.</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En 2019, publicamos el manual de orientación R4S, que se mencionó en la Guía de USAID para evaluar la resiliencia en los sistemas de mercado.</a:t>
            </a:r>
          </a:p>
        </p:txBody>
      </p:sp>
      <p:sp>
        <p:nvSpPr>
          <p:cNvPr id="66" name="Google Shape;6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s-ES" dirty="0"/>
              <a:t>Recursos humanos necesarios / Habilidades y tipo de experiencia: 1 investigador principal (experiencia técnica en el sistema), 1 o 2 investigadores asistentes. Buenas habilidades de investigación y conocimientos técnicos en el sistema.</a:t>
            </a:r>
          </a:p>
          <a:p>
            <a:pPr marL="158750" indent="0">
              <a:buNone/>
            </a:pPr>
            <a:endParaRPr lang="es-ES" dirty="0"/>
          </a:p>
          <a:p>
            <a:pPr marL="158750" indent="0">
              <a:buNone/>
            </a:pPr>
            <a:r>
              <a:rPr lang="es-ES" dirty="0"/>
              <a:t>Plazo: 3 - 8 meses aprox. (depende de la complejidad del sistema y alcance geográfico). Sin embargo, este período de tiempo es solo para la primera iteración del enfoque R4S. Debe repetirse según sea necesario a lo largo del proceso de facilitación para comprender cómo está cambiando el sistema, qué actores siguen siendo vulnerables al impacto de los escenarios de riesgo y actualizar la visión del cambio.</a:t>
            </a:r>
            <a:endParaRPr lang="es-HN" dirty="0"/>
          </a:p>
        </p:txBody>
      </p:sp>
    </p:spTree>
    <p:extLst>
      <p:ext uri="{BB962C8B-B14F-4D97-AF65-F5344CB8AC3E}">
        <p14:creationId xmlns:p14="http://schemas.microsoft.com/office/powerpoint/2010/main" val="36614796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s-ES" dirty="0"/>
              <a:t>El R4S ha sido útil para:</a:t>
            </a:r>
          </a:p>
          <a:p>
            <a:pPr marL="158750" indent="0">
              <a:buNone/>
            </a:pPr>
            <a:r>
              <a:rPr lang="es-ES" dirty="0"/>
              <a:t>Entender cómo funcionan los sistemas</a:t>
            </a:r>
          </a:p>
          <a:p>
            <a:pPr marL="158750" indent="0">
              <a:buNone/>
            </a:pPr>
            <a:r>
              <a:rPr lang="es-ES" dirty="0"/>
              <a:t>Evaluar los impactos potenciales de los escenarios de riesgo en todos los sistemas.</a:t>
            </a:r>
          </a:p>
          <a:p>
            <a:pPr marL="158750" indent="0">
              <a:buNone/>
            </a:pPr>
            <a:r>
              <a:rPr lang="es-ES" dirty="0"/>
              <a:t>El Enfoque R4S está diseñado como una herramienta de diagnóstico participativo que integra la asistencia técnica con el conocimiento y la experiencia de las partes interesadas.</a:t>
            </a:r>
          </a:p>
          <a:p>
            <a:pPr marL="158750" indent="0">
              <a:buNone/>
            </a:pPr>
            <a:r>
              <a:rPr lang="es-ES" dirty="0"/>
              <a:t>El R4S debe considerarse como una herramienta para acompañar un proceso temporal de facilitación del cambio que finalmente será entregado y sostenido por los actores del sistema.</a:t>
            </a:r>
          </a:p>
          <a:p>
            <a:pPr marL="158750" indent="0">
              <a:buNone/>
            </a:pPr>
            <a:r>
              <a:rPr lang="es-ES" dirty="0"/>
              <a:t>También ha guiado el compromiso con una variedad de actores locales sobre la base de una mejor comprensión de su papel en los sistemas socioeconómicos en los que viven y trabajan.</a:t>
            </a:r>
          </a:p>
          <a:p>
            <a:pPr marL="158750" indent="0">
              <a:buNone/>
            </a:pPr>
            <a:endParaRPr lang="es-ES" dirty="0"/>
          </a:p>
          <a:p>
            <a:pPr marL="158750" indent="0">
              <a:buNone/>
            </a:pPr>
            <a:r>
              <a:rPr lang="es-ES" dirty="0"/>
              <a:t>NOTA: En los próximos meses, GOAL lanzará un curso abierto masivo en línea (MOOC) sobre R4S, por lo que si está interesado, comuníquese con nosotros para recibir una invitación y los detalles del curso una vez que se lance.</a:t>
            </a:r>
            <a:endParaRPr lang="es-HN" dirty="0"/>
          </a:p>
          <a:p>
            <a:pPr marL="158750" indent="0">
              <a:buNone/>
            </a:pPr>
            <a:endParaRPr lang="es-HN" dirty="0"/>
          </a:p>
        </p:txBody>
      </p:sp>
    </p:spTree>
    <p:extLst>
      <p:ext uri="{BB962C8B-B14F-4D97-AF65-F5344CB8AC3E}">
        <p14:creationId xmlns:p14="http://schemas.microsoft.com/office/powerpoint/2010/main" val="36582269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endParaRPr lang="es-HN" dirty="0"/>
          </a:p>
        </p:txBody>
      </p:sp>
    </p:spTree>
    <p:extLst>
      <p:ext uri="{BB962C8B-B14F-4D97-AF65-F5344CB8AC3E}">
        <p14:creationId xmlns:p14="http://schemas.microsoft.com/office/powerpoint/2010/main" val="37606849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El enfoque R4S está estructurado en cinco componentes clave:</a:t>
            </a:r>
          </a:p>
          <a:p>
            <a:pPr marL="0" lvl="0" indent="0" algn="l" rtl="0">
              <a:spcBef>
                <a:spcPts val="0"/>
              </a:spcBef>
              <a:spcAft>
                <a:spcPts val="0"/>
              </a:spcAft>
              <a:buNone/>
            </a:pPr>
            <a:r>
              <a:rPr lang="es-ES" dirty="0"/>
              <a:t>COMPONENTE 1. Identificación y selección de sistemas socioeconómicos críticos que promoverán el bienestar resiliente;</a:t>
            </a:r>
          </a:p>
          <a:p>
            <a:pPr marL="0" lvl="0" indent="0" algn="l" rtl="0">
              <a:spcBef>
                <a:spcPts val="0"/>
              </a:spcBef>
              <a:spcAft>
                <a:spcPts val="0"/>
              </a:spcAft>
              <a:buNone/>
            </a:pPr>
            <a:r>
              <a:rPr lang="es-ES" dirty="0"/>
              <a:t>COMPONENTE 2 (leer);</a:t>
            </a:r>
          </a:p>
          <a:p>
            <a:pPr marL="0" lvl="0" indent="0" algn="l" rtl="0">
              <a:spcBef>
                <a:spcPts val="0"/>
              </a:spcBef>
              <a:spcAft>
                <a:spcPts val="0"/>
              </a:spcAft>
              <a:buNone/>
            </a:pPr>
            <a:r>
              <a:rPr lang="es-ES" dirty="0"/>
              <a:t>COMPONENTE 3 (leer);</a:t>
            </a:r>
          </a:p>
          <a:p>
            <a:pPr marL="0" lvl="0" indent="0" algn="l" rtl="0">
              <a:spcBef>
                <a:spcPts val="0"/>
              </a:spcBef>
              <a:spcAft>
                <a:spcPts val="0"/>
              </a:spcAft>
              <a:buNone/>
            </a:pPr>
            <a:r>
              <a:rPr lang="es-ES" dirty="0"/>
              <a:t>COMPONENTE 4 (leer); lo que nos permitirá brindar recomendaciones sobre cómo construir o fortalecer la resiliencia de estos sistemas.</a:t>
            </a:r>
          </a:p>
          <a:p>
            <a:pPr marL="0" lvl="0" indent="0" algn="l" rtl="0">
              <a:spcBef>
                <a:spcPts val="0"/>
              </a:spcBef>
              <a:spcAft>
                <a:spcPts val="0"/>
              </a:spcAft>
              <a:buNone/>
            </a:pPr>
            <a:r>
              <a:rPr lang="es-ES" dirty="0"/>
              <a:t>Finalmente, COMPONENTE 5. Recomienda un enfoque participativo a las partes interesadas para lograr la resiliencia sistémica.</a:t>
            </a:r>
          </a:p>
          <a:p>
            <a:pPr marL="0" lvl="0" indent="0" algn="l" rtl="0">
              <a:spcBef>
                <a:spcPts val="0"/>
              </a:spcBef>
              <a:spcAft>
                <a:spcPts val="0"/>
              </a:spcAft>
              <a:buNone/>
            </a:pPr>
            <a:r>
              <a:rPr lang="es-ES" dirty="0"/>
              <a:t>AHORA, vamos a sumergirnos en cada uno.</a:t>
            </a:r>
            <a:endParaRPr dirty="0"/>
          </a:p>
        </p:txBody>
      </p:sp>
      <p:sp>
        <p:nvSpPr>
          <p:cNvPr id="72" name="Google Shape;7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En el componente 1, comenzamos a recopilar datos secundarios para hacer un análisis de contexto y riesgo en la población meta, para identificar cuáles son los sistemas críticos que podrían respaldar su desarrollo de resiliencia.</a:t>
            </a:r>
          </a:p>
          <a:p>
            <a:pPr marL="0" lvl="0" indent="0" algn="l" rtl="0">
              <a:spcBef>
                <a:spcPts val="0"/>
              </a:spcBef>
              <a:spcAft>
                <a:spcPts val="0"/>
              </a:spcAft>
              <a:buNone/>
            </a:pPr>
            <a:r>
              <a:rPr lang="es-ES" dirty="0"/>
              <a:t>Mediante el uso de un ejercicio de semáforo basado en el enfoque M4P, los sistemas socioeconómicos se priorizan en función de su</a:t>
            </a:r>
          </a:p>
          <a:p>
            <a:pPr marL="0" lvl="0" indent="0" algn="l" rtl="0">
              <a:spcBef>
                <a:spcPts val="0"/>
              </a:spcBef>
              <a:spcAft>
                <a:spcPts val="0"/>
              </a:spcAft>
              <a:buNone/>
            </a:pPr>
            <a:r>
              <a:rPr lang="es-ES" dirty="0"/>
              <a:t>relevancia para el grupo meta,</a:t>
            </a:r>
          </a:p>
          <a:p>
            <a:pPr marL="0" lvl="0" indent="0" algn="l" rtl="0">
              <a:spcBef>
                <a:spcPts val="0"/>
              </a:spcBef>
              <a:spcAft>
                <a:spcPts val="0"/>
              </a:spcAft>
              <a:buNone/>
            </a:pPr>
            <a:r>
              <a:rPr lang="es-ES" dirty="0"/>
              <a:t>oportunidad de lograr cambios a escala,</a:t>
            </a:r>
          </a:p>
          <a:p>
            <a:pPr marL="0" lvl="0" indent="0" algn="l" rtl="0">
              <a:spcBef>
                <a:spcPts val="0"/>
              </a:spcBef>
              <a:spcAft>
                <a:spcPts val="0"/>
              </a:spcAft>
              <a:buNone/>
            </a:pPr>
            <a:r>
              <a:rPr lang="es-ES" dirty="0"/>
              <a:t>viabilidad dentro de los recursos de intervención,</a:t>
            </a:r>
          </a:p>
          <a:p>
            <a:pPr marL="0" lvl="0" indent="0" algn="l" rtl="0">
              <a:spcBef>
                <a:spcPts val="0"/>
              </a:spcBef>
              <a:spcAft>
                <a:spcPts val="0"/>
              </a:spcAft>
              <a:buNone/>
            </a:pPr>
            <a:r>
              <a:rPr lang="es-ES" dirty="0"/>
              <a:t>&amp; contribución a la resiliencia del grupo meta.</a:t>
            </a:r>
            <a:endParaRPr dirty="0"/>
          </a:p>
        </p:txBody>
      </p:sp>
      <p:sp>
        <p:nvSpPr>
          <p:cNvPr id="78" name="Google Shape;7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El componente 2 trata sobre el mapeo del sistema socioeconómico seleccionado.</a:t>
            </a:r>
          </a:p>
          <a:p>
            <a:pPr marL="0" lvl="0" indent="0" algn="l" rtl="0">
              <a:spcBef>
                <a:spcPts val="0"/>
              </a:spcBef>
              <a:spcAft>
                <a:spcPts val="0"/>
              </a:spcAft>
              <a:buNone/>
            </a:pPr>
            <a:r>
              <a:rPr lang="es-ES" dirty="0"/>
              <a:t>Como todos sabemos, el mundo es complejo, el mapeo nos ayuda a comprender esa complejidad. Quizás, ahora ve estos mapas demasiado complejos y el mapa en pantalla es particularmente complejo. Sin embargo, los mapas son poderosas herramientas de visualización que nos ayudarán a comprender los sistemas a pesar de su complejidad.</a:t>
            </a:r>
          </a:p>
          <a:p>
            <a:pPr marL="0" lvl="0" indent="0" algn="l" rtl="0">
              <a:spcBef>
                <a:spcPts val="0"/>
              </a:spcBef>
              <a:spcAft>
                <a:spcPts val="0"/>
              </a:spcAft>
              <a:buNone/>
            </a:pPr>
            <a:r>
              <a:rPr lang="es-ES" dirty="0"/>
              <a:t>En la parte superior de un mapa R4S, asignamos todas las funciones de apoyo. En el centro ubicamos a todos los actores que colaboran a lo largo de la cadena de transacciones desde la entrada hasta la salida y en la parte inferior, asignamos todas las funciones regulatorias.</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El tamaño de los nodos y el tamaño de las conexiones entre los nodos representa la cantidad de rendimiento que atraviesa ese nodo o esa conexión. Además, distinguimos 3 niveles diferentes de relaciones o conexiones entre el grupo objetivo en la cadena de transacciones y las funciones regulatorias y de apoyo. Las agencias que tienen una conexión directa están en el nivel más cercano, las agencias con conexión indirecta están en el nivel medio y las agencias que están desconectadas del sistema están en el nivel externo.</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Para mapear el estado actual de un sistema, generalmente comenzamos con la revisión de datos secundarios, entrevistas con informantes clave y luego recopilamos datos primarios de los actores del sistema a través de encuestas o entrevistas. Luego, todos los datos se recopilan en lo que llamamos la Matriz de Evaluación de Partes Interesadas - SAM. En base a esto, mapeamos el sistema a mano o en </a:t>
            </a:r>
            <a:r>
              <a:rPr lang="es-ES" dirty="0" err="1"/>
              <a:t>power</a:t>
            </a:r>
            <a:r>
              <a:rPr lang="es-ES" dirty="0"/>
              <a:t> </a:t>
            </a:r>
            <a:r>
              <a:rPr lang="es-ES" dirty="0" err="1"/>
              <a:t>point</a:t>
            </a:r>
            <a:r>
              <a:rPr lang="es-ES" dirty="0"/>
              <a:t>, y una vez validado mediante talleres participativos, lo convertimos a una versión diseñada.</a:t>
            </a:r>
            <a:endParaRPr dirty="0"/>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dirty="0"/>
              <a:t>A diferencia del componente 1, aquí nos enfocamos en identificar y analizar choques y tensiones con el potencial de impactar los sistemas socioeconómicos seleccionados.</a:t>
            </a:r>
          </a:p>
          <a:p>
            <a:pPr marL="0" lvl="0" indent="0" algn="l" rtl="0">
              <a:spcBef>
                <a:spcPts val="0"/>
              </a:spcBef>
              <a:spcAft>
                <a:spcPts val="0"/>
              </a:spcAft>
              <a:buNone/>
            </a:pPr>
            <a:r>
              <a:rPr lang="es-ES" dirty="0"/>
              <a:t>Para hacer esto, usamos la Matriz de Evaluación de Riesgos (RAM) que se divide en la Parte A y B.</a:t>
            </a:r>
          </a:p>
          <a:p>
            <a:pPr marL="0" lvl="0" indent="0" algn="l" rtl="0">
              <a:spcBef>
                <a:spcPts val="0"/>
              </a:spcBef>
              <a:spcAft>
                <a:spcPts val="0"/>
              </a:spcAft>
              <a:buNone/>
            </a:pPr>
            <a:r>
              <a:rPr lang="es-ES" dirty="0"/>
              <a:t>Con base en la revisión de datos secundarios y la consulta con los actores del sistema, en la Parte A identificamos las tensiones y los choques pasados ​​o futuros con el potencial de afectar el sistema y pensamos en cómo podrían afectarlo, incluido lo que sucede si se combinan. A esto lo llamamos un "escenario de riesgo". Luego los priorizamos considerando la probabilidad de ocurrencia y el nivel de impacto.</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Finalmente, los escenarios de riesgo priorizados se describen con más detalle en la Parte B, donde documentamos el impacto potencial de estos escenarios de riesgo, pero también los mecanismos de afrontamiento de los sistemas y las capacidades para hacer frente a los escenarios de riesgo.</a:t>
            </a:r>
          </a:p>
          <a:p>
            <a:pPr marL="0" lvl="0" indent="0" algn="l" rtl="0">
              <a:spcBef>
                <a:spcPts val="0"/>
              </a:spcBef>
              <a:spcAft>
                <a:spcPts val="0"/>
              </a:spcAft>
              <a:buNone/>
            </a:pPr>
            <a:endParaRPr lang="es-ES" dirty="0"/>
          </a:p>
          <a:p>
            <a:pPr marL="0" lvl="0" indent="0" algn="l" rtl="0">
              <a:spcBef>
                <a:spcPts val="0"/>
              </a:spcBef>
              <a:spcAft>
                <a:spcPts val="0"/>
              </a:spcAft>
              <a:buNone/>
            </a:pPr>
            <a:r>
              <a:rPr lang="es-ES" dirty="0"/>
              <a:t>Recomendamos encarecidamente priorizar siempre un escenario de riesgo desencadenado solo por un factor de estrés y luego analizar los escenarios de riesgo adicionales desencadenados por los shocks. Esto se debe a que la persistencia de tensiones podría llevar al sistema al punto de colapso, y no solo con la ocurrencia de shocks.</a:t>
            </a:r>
            <a:endParaRPr dirty="0"/>
          </a:p>
        </p:txBody>
      </p:sp>
      <p:sp>
        <p:nvSpPr>
          <p:cNvPr id="84" name="Google Shape;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0121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s-ES" dirty="0"/>
              <a:t>El componente 4 trata del análisis de resiliencia. Con base en el estado actual del sistema, utilizamos el SAM para evaluar la vulnerabilidad de los actores del sistema por cada escenario de riesgo priorizado en el componente 3.</a:t>
            </a:r>
          </a:p>
          <a:p>
            <a:pPr marL="158750" indent="0">
              <a:buNone/>
            </a:pPr>
            <a:r>
              <a:rPr lang="es-ES" dirty="0"/>
              <a:t>Luego, en consulta con el equipo del programa y los actores del sistema, evaluamos su exposición, sensibilidad y capacidad usando una escala del 1 al 5 y luego, usando los colores de los semáforos, representamos el nivel de vulnerabilidad de los actores del sistema en un mapa.</a:t>
            </a:r>
          </a:p>
          <a:p>
            <a:pPr marL="158750" indent="0">
              <a:buNone/>
            </a:pPr>
            <a:r>
              <a:rPr lang="es-ES" dirty="0"/>
              <a:t>Finalmente, utilizando el mapa del sistema actual, evaluamos el impacto del escenario de riesgo en la conectividad / relaciones entre los actores en todo el sistema.</a:t>
            </a:r>
          </a:p>
          <a:p>
            <a:pPr marL="158750" indent="0">
              <a:buNone/>
            </a:pPr>
            <a:r>
              <a:rPr lang="es-ES" dirty="0"/>
              <a:t>Y luego, podemos profundizar la comprensión del sistema con un mapa geográfico para visualizar dónde se encuentran físicamente los actores y los peligros potenciales.</a:t>
            </a:r>
            <a:endParaRPr lang="es-HN" dirty="0"/>
          </a:p>
        </p:txBody>
      </p:sp>
    </p:spTree>
    <p:extLst>
      <p:ext uri="{BB962C8B-B14F-4D97-AF65-F5344CB8AC3E}">
        <p14:creationId xmlns:p14="http://schemas.microsoft.com/office/powerpoint/2010/main" val="1082848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s-ES" dirty="0"/>
              <a:t>El análisis de resiliencia está en el corazón del R4S y se desarrolla para cada escenario de riesgo priorizado para luego sacar conclusiones generales sobre la resiliencia del sistema y brindar recomendaciones para fortalecer la resiliencia de estos sistemas.</a:t>
            </a:r>
          </a:p>
          <a:p>
            <a:pPr marL="158750" indent="0">
              <a:buNone/>
            </a:pPr>
            <a:r>
              <a:rPr lang="es-ES" dirty="0"/>
              <a:t>Cada uno de los factores determinantes se describe y clasifica en 5 niveles (1 es el grado mínimo de resiliencia y 5 es el grado óptimo).</a:t>
            </a:r>
          </a:p>
          <a:p>
            <a:pPr marL="158750" indent="0">
              <a:buNone/>
            </a:pPr>
            <a:r>
              <a:rPr lang="es-ES" dirty="0"/>
              <a:t>Esta evaluación se desarrolla a través de talleres participativos en colaboración con los actores del sistema, combinando el análisis técnico con el conocimiento local para asignar el nivel que mejor describa el estado de resiliencia del sistema según cada DFR.</a:t>
            </a:r>
            <a:endParaRPr lang="es-HN" dirty="0"/>
          </a:p>
        </p:txBody>
      </p:sp>
    </p:spTree>
    <p:extLst>
      <p:ext uri="{BB962C8B-B14F-4D97-AF65-F5344CB8AC3E}">
        <p14:creationId xmlns:p14="http://schemas.microsoft.com/office/powerpoint/2010/main" val="104867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158750" indent="0">
              <a:buNone/>
            </a:pPr>
            <a:r>
              <a:rPr lang="es-ES" dirty="0"/>
              <a:t>Se desarrolla una teoría sistémica del cambio basada en un diagrama de bucle causal, que es clave para comprender cómo funciona el sistema de forma dinámica. Luego, desarrollamos un mapa que establece la visión futura de un sistema socioeconómico con cambios propuestos para aumentar la resiliencia.</a:t>
            </a:r>
            <a:endParaRPr lang="es-HN" dirty="0"/>
          </a:p>
        </p:txBody>
      </p:sp>
    </p:spTree>
    <p:extLst>
      <p:ext uri="{BB962C8B-B14F-4D97-AF65-F5344CB8AC3E}">
        <p14:creationId xmlns:p14="http://schemas.microsoft.com/office/powerpoint/2010/main" val="390363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o de Título" type="title">
  <p:cSld name="TITLE">
    <p:bg>
      <p:bgPr>
        <a:blipFill>
          <a:blip r:embed="rId2">
            <a:alphaModFix/>
          </a:blip>
          <a:stretch>
            <a:fillRect/>
          </a:stretch>
        </a:blipFill>
        <a:effectLst/>
      </p:bgPr>
    </p:bg>
    <p:spTree>
      <p:nvGrpSpPr>
        <p:cNvPr id="1" name="Shape 11"/>
        <p:cNvGrpSpPr/>
        <p:nvPr/>
      </p:nvGrpSpPr>
      <p:grpSpPr>
        <a:xfrm>
          <a:off x="0" y="0"/>
          <a:ext cx="0" cy="0"/>
          <a:chOff x="0" y="0"/>
          <a:chExt cx="0" cy="0"/>
        </a:xfrm>
      </p:grpSpPr>
      <p:pic>
        <p:nvPicPr>
          <p:cNvPr id="12" name="Google Shape;12;p2" descr="Uma imagem com preto&#10;&#10;Descrição gerada automaticamente"/>
          <p:cNvPicPr preferRelativeResize="0"/>
          <p:nvPr/>
        </p:nvPicPr>
        <p:blipFill rotWithShape="1">
          <a:blip r:embed="rId3">
            <a:alphaModFix amt="71000"/>
          </a:blip>
          <a:srcRect/>
          <a:stretch/>
        </p:blipFill>
        <p:spPr>
          <a:xfrm rot="-5400000">
            <a:off x="7500729" y="-2"/>
            <a:ext cx="4691271" cy="4691271"/>
          </a:xfrm>
          <a:prstGeom prst="rect">
            <a:avLst/>
          </a:prstGeom>
          <a:noFill/>
          <a:ln>
            <a:noFill/>
          </a:ln>
        </p:spPr>
      </p:pic>
      <p:pic>
        <p:nvPicPr>
          <p:cNvPr id="13" name="Google Shape;13;p2" descr="Uma imagem com texto&#10;&#10;Descrição gerada automaticamente"/>
          <p:cNvPicPr preferRelativeResize="0"/>
          <p:nvPr/>
        </p:nvPicPr>
        <p:blipFill rotWithShape="1">
          <a:blip r:embed="rId4">
            <a:alphaModFix/>
          </a:blip>
          <a:srcRect/>
          <a:stretch/>
        </p:blipFill>
        <p:spPr>
          <a:xfrm>
            <a:off x="10668000" y="5311840"/>
            <a:ext cx="1331843" cy="1331843"/>
          </a:xfrm>
          <a:prstGeom prst="rect">
            <a:avLst/>
          </a:prstGeom>
          <a:noFill/>
          <a:ln>
            <a:noFill/>
          </a:ln>
        </p:spPr>
      </p:pic>
      <p:sp>
        <p:nvSpPr>
          <p:cNvPr id="14" name="Google Shape;14;p2"/>
          <p:cNvSpPr txBox="1">
            <a:spLocks noGrp="1"/>
          </p:cNvSpPr>
          <p:nvPr>
            <p:ph type="ctrTitle"/>
          </p:nvPr>
        </p:nvSpPr>
        <p:spPr>
          <a:xfrm>
            <a:off x="1007165" y="3173247"/>
            <a:ext cx="9144000" cy="16557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400"/>
              <a:buFont typeface="DM Sans Medium"/>
              <a:buNone/>
              <a:defRPr sz="5400" b="1">
                <a:solidFill>
                  <a:schemeClr val="lt1"/>
                </a:solidFill>
                <a:latin typeface="DM Sans Medium"/>
                <a:ea typeface="DM Sans Medium"/>
                <a:cs typeface="DM Sans Medium"/>
                <a:sym typeface="DM Sans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007165" y="4921086"/>
            <a:ext cx="9144000" cy="791058"/>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lt1"/>
              </a:buClr>
              <a:buSzPts val="2400"/>
              <a:buNone/>
              <a:defRPr sz="2400">
                <a:solidFill>
                  <a:schemeClr val="lt1"/>
                </a:solidFill>
                <a:latin typeface="DM Sans"/>
                <a:ea typeface="DM Sans"/>
                <a:cs typeface="DM Sans"/>
                <a:sym typeface="DM Sans"/>
              </a:defRPr>
            </a:lvl1pPr>
            <a:lvl2pPr lvl="1" algn="ctr">
              <a:lnSpc>
                <a:spcPct val="90000"/>
              </a:lnSpc>
              <a:spcBef>
                <a:spcPts val="500"/>
              </a:spcBef>
              <a:spcAft>
                <a:spcPts val="0"/>
              </a:spcAft>
              <a:buClr>
                <a:srgbClr val="2E3048"/>
              </a:buClr>
              <a:buSzPts val="2000"/>
              <a:buNone/>
              <a:defRPr sz="2000"/>
            </a:lvl2pPr>
            <a:lvl3pPr lvl="2" algn="ctr">
              <a:lnSpc>
                <a:spcPct val="90000"/>
              </a:lnSpc>
              <a:spcBef>
                <a:spcPts val="500"/>
              </a:spcBef>
              <a:spcAft>
                <a:spcPts val="0"/>
              </a:spcAft>
              <a:buClr>
                <a:srgbClr val="2E3048"/>
              </a:buClr>
              <a:buSzPts val="1800"/>
              <a:buNone/>
              <a:defRPr sz="1800"/>
            </a:lvl3pPr>
            <a:lvl4pPr lvl="3" algn="ctr">
              <a:lnSpc>
                <a:spcPct val="90000"/>
              </a:lnSpc>
              <a:spcBef>
                <a:spcPts val="500"/>
              </a:spcBef>
              <a:spcAft>
                <a:spcPts val="0"/>
              </a:spcAft>
              <a:buClr>
                <a:srgbClr val="2E3048"/>
              </a:buClr>
              <a:buSzPts val="1600"/>
              <a:buNone/>
              <a:defRPr sz="1600"/>
            </a:lvl4pPr>
            <a:lvl5pPr lvl="4" algn="ctr">
              <a:lnSpc>
                <a:spcPct val="90000"/>
              </a:lnSpc>
              <a:spcBef>
                <a:spcPts val="500"/>
              </a:spcBef>
              <a:spcAft>
                <a:spcPts val="0"/>
              </a:spcAft>
              <a:buClr>
                <a:srgbClr val="2E3048"/>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6" name="Google Shape;16;p2"/>
          <p:cNvPicPr preferRelativeResize="0"/>
          <p:nvPr/>
        </p:nvPicPr>
        <p:blipFill rotWithShape="1">
          <a:blip r:embed="rId5">
            <a:alphaModFix/>
          </a:blip>
          <a:srcRect l="1659" t="2190" r="51595" b="79803"/>
          <a:stretch/>
        </p:blipFill>
        <p:spPr>
          <a:xfrm>
            <a:off x="740229" y="655712"/>
            <a:ext cx="5451565" cy="2029084"/>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ítulo e Objeto" type="obj">
  <p:cSld name="OBJECT">
    <p:spTree>
      <p:nvGrpSpPr>
        <p:cNvPr id="1" name="Shape 17"/>
        <p:cNvGrpSpPr/>
        <p:nvPr/>
      </p:nvGrpSpPr>
      <p:grpSpPr>
        <a:xfrm>
          <a:off x="0" y="0"/>
          <a:ext cx="0" cy="0"/>
          <a:chOff x="0" y="0"/>
          <a:chExt cx="0" cy="0"/>
        </a:xfrm>
      </p:grpSpPr>
      <p:sp>
        <p:nvSpPr>
          <p:cNvPr id="18" name="Google Shape;18;p3"/>
          <p:cNvSpPr/>
          <p:nvPr/>
        </p:nvSpPr>
        <p:spPr>
          <a:xfrm>
            <a:off x="0" y="0"/>
            <a:ext cx="12192000" cy="1416326"/>
          </a:xfrm>
          <a:prstGeom prst="rect">
            <a:avLst/>
          </a:prstGeom>
          <a:solidFill>
            <a:srgbClr val="4A5A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3"/>
          <p:cNvSpPr txBox="1">
            <a:spLocks noGrp="1"/>
          </p:cNvSpPr>
          <p:nvPr>
            <p:ph type="title"/>
          </p:nvPr>
        </p:nvSpPr>
        <p:spPr>
          <a:xfrm>
            <a:off x="838200" y="1650176"/>
            <a:ext cx="10515600" cy="103470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E3048"/>
              </a:buClr>
              <a:buSzPts val="3600"/>
              <a:buFont typeface="DM Sans Medium"/>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838199" y="2813055"/>
            <a:ext cx="10515599" cy="368713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2E3048"/>
              </a:buClr>
              <a:buSzPts val="2400"/>
              <a:buChar char="•"/>
              <a:defRPr sz="2400"/>
            </a:lvl1pPr>
            <a:lvl2pPr marL="914400" lvl="1" indent="-355600" algn="l">
              <a:lnSpc>
                <a:spcPct val="90000"/>
              </a:lnSpc>
              <a:spcBef>
                <a:spcPts val="500"/>
              </a:spcBef>
              <a:spcAft>
                <a:spcPts val="0"/>
              </a:spcAft>
              <a:buClr>
                <a:srgbClr val="2E3048"/>
              </a:buClr>
              <a:buSzPts val="2000"/>
              <a:buChar char="•"/>
              <a:defRPr sz="2000"/>
            </a:lvl2pPr>
            <a:lvl3pPr marL="1371600" lvl="2" indent="-342900" algn="l">
              <a:lnSpc>
                <a:spcPct val="90000"/>
              </a:lnSpc>
              <a:spcBef>
                <a:spcPts val="500"/>
              </a:spcBef>
              <a:spcAft>
                <a:spcPts val="0"/>
              </a:spcAft>
              <a:buClr>
                <a:srgbClr val="2E3048"/>
              </a:buClr>
              <a:buSzPts val="1800"/>
              <a:buChar char="•"/>
              <a:defRPr sz="1800"/>
            </a:lvl3pPr>
            <a:lvl4pPr marL="1828800" lvl="3" indent="-330200" algn="l">
              <a:lnSpc>
                <a:spcPct val="90000"/>
              </a:lnSpc>
              <a:spcBef>
                <a:spcPts val="500"/>
              </a:spcBef>
              <a:spcAft>
                <a:spcPts val="0"/>
              </a:spcAft>
              <a:buClr>
                <a:srgbClr val="2E3048"/>
              </a:buClr>
              <a:buSzPts val="1600"/>
              <a:buChar char="•"/>
              <a:defRPr sz="1600"/>
            </a:lvl4pPr>
            <a:lvl5pPr marL="2286000" lvl="4" indent="-330200" algn="l">
              <a:lnSpc>
                <a:spcPct val="90000"/>
              </a:lnSpc>
              <a:spcBef>
                <a:spcPts val="500"/>
              </a:spcBef>
              <a:spcAft>
                <a:spcPts val="0"/>
              </a:spcAft>
              <a:buClr>
                <a:srgbClr val="2E3048"/>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 name="Google Shape;21;p3" descr="Uma imagem com preto&#10;&#10;Descrição gerada automaticamente"/>
          <p:cNvPicPr preferRelativeResize="0"/>
          <p:nvPr/>
        </p:nvPicPr>
        <p:blipFill rotWithShape="1">
          <a:blip r:embed="rId2">
            <a:alphaModFix amt="71000"/>
          </a:blip>
          <a:srcRect/>
          <a:stretch/>
        </p:blipFill>
        <p:spPr>
          <a:xfrm rot="-7675587">
            <a:off x="4747920" y="-2063654"/>
            <a:ext cx="4665765" cy="4665765"/>
          </a:xfrm>
          <a:prstGeom prst="rect">
            <a:avLst/>
          </a:prstGeom>
          <a:noFill/>
          <a:ln>
            <a:noFill/>
          </a:ln>
        </p:spPr>
      </p:pic>
      <p:pic>
        <p:nvPicPr>
          <p:cNvPr id="22" name="Google Shape;22;p3" descr="Uma imagem com texto&#10;&#10;Descrição gerada automaticamente"/>
          <p:cNvPicPr preferRelativeResize="0"/>
          <p:nvPr/>
        </p:nvPicPr>
        <p:blipFill rotWithShape="1">
          <a:blip r:embed="rId3">
            <a:alphaModFix/>
          </a:blip>
          <a:srcRect/>
          <a:stretch/>
        </p:blipFill>
        <p:spPr>
          <a:xfrm>
            <a:off x="10816227" y="152799"/>
            <a:ext cx="1110728" cy="1110728"/>
          </a:xfrm>
          <a:prstGeom prst="rect">
            <a:avLst/>
          </a:prstGeom>
          <a:noFill/>
          <a:ln>
            <a:noFill/>
          </a:ln>
        </p:spPr>
      </p:pic>
      <p:pic>
        <p:nvPicPr>
          <p:cNvPr id="23" name="Google Shape;23;p3"/>
          <p:cNvPicPr preferRelativeResize="0"/>
          <p:nvPr/>
        </p:nvPicPr>
        <p:blipFill rotWithShape="1">
          <a:blip r:embed="rId4">
            <a:alphaModFix/>
          </a:blip>
          <a:srcRect l="1325" t="2650" r="51929" b="79343"/>
          <a:stretch/>
        </p:blipFill>
        <p:spPr>
          <a:xfrm>
            <a:off x="207067" y="152799"/>
            <a:ext cx="2789804" cy="103837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ítulo e Objeto">
  <p:cSld name="2_Título e Objeto">
    <p:spTree>
      <p:nvGrpSpPr>
        <p:cNvPr id="1" name="Shape 24"/>
        <p:cNvGrpSpPr/>
        <p:nvPr/>
      </p:nvGrpSpPr>
      <p:grpSpPr>
        <a:xfrm>
          <a:off x="0" y="0"/>
          <a:ext cx="0" cy="0"/>
          <a:chOff x="0" y="0"/>
          <a:chExt cx="0" cy="0"/>
        </a:xfrm>
      </p:grpSpPr>
      <p:sp>
        <p:nvSpPr>
          <p:cNvPr id="25" name="Google Shape;25;p4"/>
          <p:cNvSpPr/>
          <p:nvPr/>
        </p:nvSpPr>
        <p:spPr>
          <a:xfrm rot="-5400000">
            <a:off x="-2720838" y="2720836"/>
            <a:ext cx="6858001" cy="1416326"/>
          </a:xfrm>
          <a:prstGeom prst="rect">
            <a:avLst/>
          </a:prstGeom>
          <a:solidFill>
            <a:srgbClr val="4A5AA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6" name="Google Shape;26;p4"/>
          <p:cNvSpPr txBox="1">
            <a:spLocks noGrp="1"/>
          </p:cNvSpPr>
          <p:nvPr>
            <p:ph type="title"/>
          </p:nvPr>
        </p:nvSpPr>
        <p:spPr>
          <a:xfrm>
            <a:off x="1878496" y="794609"/>
            <a:ext cx="8179904" cy="103470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E3048"/>
              </a:buClr>
              <a:buSzPts val="3600"/>
              <a:buFont typeface="DM Sans Medium"/>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1878496" y="2067620"/>
            <a:ext cx="9452113" cy="4402754"/>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2E3048"/>
              </a:buClr>
              <a:buSzPts val="2400"/>
              <a:buChar char="•"/>
              <a:defRPr sz="2400"/>
            </a:lvl1pPr>
            <a:lvl2pPr marL="914400" lvl="1" indent="-355600" algn="l">
              <a:lnSpc>
                <a:spcPct val="90000"/>
              </a:lnSpc>
              <a:spcBef>
                <a:spcPts val="500"/>
              </a:spcBef>
              <a:spcAft>
                <a:spcPts val="0"/>
              </a:spcAft>
              <a:buClr>
                <a:srgbClr val="2E3048"/>
              </a:buClr>
              <a:buSzPts val="2000"/>
              <a:buChar char="•"/>
              <a:defRPr sz="2000"/>
            </a:lvl2pPr>
            <a:lvl3pPr marL="1371600" lvl="2" indent="-342900" algn="l">
              <a:lnSpc>
                <a:spcPct val="90000"/>
              </a:lnSpc>
              <a:spcBef>
                <a:spcPts val="500"/>
              </a:spcBef>
              <a:spcAft>
                <a:spcPts val="0"/>
              </a:spcAft>
              <a:buClr>
                <a:srgbClr val="2E3048"/>
              </a:buClr>
              <a:buSzPts val="1800"/>
              <a:buChar char="•"/>
              <a:defRPr sz="1800"/>
            </a:lvl3pPr>
            <a:lvl4pPr marL="1828800" lvl="3" indent="-330200" algn="l">
              <a:lnSpc>
                <a:spcPct val="90000"/>
              </a:lnSpc>
              <a:spcBef>
                <a:spcPts val="500"/>
              </a:spcBef>
              <a:spcAft>
                <a:spcPts val="0"/>
              </a:spcAft>
              <a:buClr>
                <a:srgbClr val="2E3048"/>
              </a:buClr>
              <a:buSzPts val="1600"/>
              <a:buChar char="•"/>
              <a:defRPr sz="1600"/>
            </a:lvl4pPr>
            <a:lvl5pPr marL="2286000" lvl="4" indent="-330200" algn="l">
              <a:lnSpc>
                <a:spcPct val="90000"/>
              </a:lnSpc>
              <a:spcBef>
                <a:spcPts val="500"/>
              </a:spcBef>
              <a:spcAft>
                <a:spcPts val="0"/>
              </a:spcAft>
              <a:buClr>
                <a:srgbClr val="2E3048"/>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8" name="Google Shape;28;p4"/>
          <p:cNvPicPr preferRelativeResize="0"/>
          <p:nvPr/>
        </p:nvPicPr>
        <p:blipFill rotWithShape="1">
          <a:blip r:embed="rId2">
            <a:alphaModFix/>
          </a:blip>
          <a:srcRect l="67989" t="3977" r="247" b="75298"/>
          <a:stretch/>
        </p:blipFill>
        <p:spPr>
          <a:xfrm>
            <a:off x="10336696" y="241662"/>
            <a:ext cx="1716157" cy="1081418"/>
          </a:xfrm>
          <a:prstGeom prst="rect">
            <a:avLst/>
          </a:prstGeom>
          <a:noFill/>
          <a:ln>
            <a:noFill/>
          </a:ln>
        </p:spPr>
      </p:pic>
      <p:pic>
        <p:nvPicPr>
          <p:cNvPr id="29" name="Google Shape;29;p4" descr="Uma imagem com preto&#10;&#10;Descrição gerada automaticamente"/>
          <p:cNvPicPr preferRelativeResize="0"/>
          <p:nvPr/>
        </p:nvPicPr>
        <p:blipFill rotWithShape="1">
          <a:blip r:embed="rId3">
            <a:alphaModFix/>
          </a:blip>
          <a:srcRect/>
          <a:stretch/>
        </p:blipFill>
        <p:spPr>
          <a:xfrm rot="8204311">
            <a:off x="-1187982" y="1347451"/>
            <a:ext cx="3353149" cy="3353149"/>
          </a:xfrm>
          <a:prstGeom prst="rect">
            <a:avLst/>
          </a:prstGeom>
          <a:noFill/>
          <a:ln>
            <a:noFill/>
          </a:ln>
        </p:spPr>
      </p:pic>
      <p:pic>
        <p:nvPicPr>
          <p:cNvPr id="30" name="Google Shape;30;p4" descr="Uma imagem com texto&#10;&#10;Descrição gerada automaticamente"/>
          <p:cNvPicPr preferRelativeResize="0"/>
          <p:nvPr/>
        </p:nvPicPr>
        <p:blipFill rotWithShape="1">
          <a:blip r:embed="rId4">
            <a:alphaModFix/>
          </a:blip>
          <a:srcRect/>
          <a:stretch/>
        </p:blipFill>
        <p:spPr>
          <a:xfrm>
            <a:off x="239335" y="5515994"/>
            <a:ext cx="1110728" cy="1110728"/>
          </a:xfrm>
          <a:prstGeom prst="rect">
            <a:avLst/>
          </a:prstGeom>
          <a:noFill/>
          <a:ln>
            <a:noFill/>
          </a:ln>
        </p:spPr>
      </p:pic>
      <p:pic>
        <p:nvPicPr>
          <p:cNvPr id="31" name="Google Shape;31;p4" descr="Uma imagem com gráficos de vetor, aeronaves&#10;&#10;Descrição gerada automaticamente"/>
          <p:cNvPicPr preferRelativeResize="0"/>
          <p:nvPr/>
        </p:nvPicPr>
        <p:blipFill rotWithShape="1">
          <a:blip r:embed="rId5">
            <a:alphaModFix/>
          </a:blip>
          <a:srcRect/>
          <a:stretch/>
        </p:blipFill>
        <p:spPr>
          <a:xfrm>
            <a:off x="67249" y="186145"/>
            <a:ext cx="1281826" cy="1281826"/>
          </a:xfrm>
          <a:prstGeom prst="rect">
            <a:avLst/>
          </a:prstGeom>
          <a:noFill/>
          <a:ln>
            <a:noFill/>
          </a:ln>
        </p:spPr>
      </p:pic>
      <p:sp>
        <p:nvSpPr>
          <p:cNvPr id="32" name="Google Shape;32;p4"/>
          <p:cNvSpPr/>
          <p:nvPr/>
        </p:nvSpPr>
        <p:spPr>
          <a:xfrm>
            <a:off x="10217426" y="337930"/>
            <a:ext cx="52019" cy="765313"/>
          </a:xfrm>
          <a:prstGeom prst="rect">
            <a:avLst/>
          </a:prstGeom>
          <a:solidFill>
            <a:srgbClr val="EEA23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Título e Objeto">
  <p:cSld name="3_Título e Objeto">
    <p:spTree>
      <p:nvGrpSpPr>
        <p:cNvPr id="1" name="Shape 33"/>
        <p:cNvGrpSpPr/>
        <p:nvPr/>
      </p:nvGrpSpPr>
      <p:grpSpPr>
        <a:xfrm>
          <a:off x="0" y="0"/>
          <a:ext cx="0" cy="0"/>
          <a:chOff x="0" y="0"/>
          <a:chExt cx="0" cy="0"/>
        </a:xfrm>
      </p:grpSpPr>
      <p:pic>
        <p:nvPicPr>
          <p:cNvPr id="34" name="Google Shape;34;p5" descr="Uma imagem com texto, símbolo&#10;&#10;Descrição gerada automaticamente"/>
          <p:cNvPicPr preferRelativeResize="0"/>
          <p:nvPr/>
        </p:nvPicPr>
        <p:blipFill rotWithShape="1">
          <a:blip r:embed="rId2">
            <a:alphaModFix/>
          </a:blip>
          <a:srcRect/>
          <a:stretch/>
        </p:blipFill>
        <p:spPr>
          <a:xfrm>
            <a:off x="11181522" y="175903"/>
            <a:ext cx="803412" cy="803412"/>
          </a:xfrm>
          <a:prstGeom prst="rect">
            <a:avLst/>
          </a:prstGeom>
          <a:noFill/>
          <a:ln>
            <a:noFill/>
          </a:ln>
        </p:spPr>
      </p:pic>
      <p:sp>
        <p:nvSpPr>
          <p:cNvPr id="35" name="Google Shape;35;p5"/>
          <p:cNvSpPr txBox="1">
            <a:spLocks noGrp="1"/>
          </p:cNvSpPr>
          <p:nvPr>
            <p:ph type="title"/>
          </p:nvPr>
        </p:nvSpPr>
        <p:spPr>
          <a:xfrm>
            <a:off x="526775" y="1426265"/>
            <a:ext cx="11092069" cy="103470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E3048"/>
              </a:buClr>
              <a:buSzPts val="3600"/>
              <a:buFont typeface="DM Sans Medium"/>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
          <p:cNvSpPr txBox="1">
            <a:spLocks noGrp="1"/>
          </p:cNvSpPr>
          <p:nvPr>
            <p:ph type="body" idx="1"/>
          </p:nvPr>
        </p:nvSpPr>
        <p:spPr>
          <a:xfrm>
            <a:off x="526775" y="2589144"/>
            <a:ext cx="11092068" cy="385120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2E3048"/>
              </a:buClr>
              <a:buSzPts val="2400"/>
              <a:buChar char="•"/>
              <a:defRPr sz="2400"/>
            </a:lvl1pPr>
            <a:lvl2pPr marL="914400" lvl="1" indent="-355600" algn="l">
              <a:lnSpc>
                <a:spcPct val="90000"/>
              </a:lnSpc>
              <a:spcBef>
                <a:spcPts val="500"/>
              </a:spcBef>
              <a:spcAft>
                <a:spcPts val="0"/>
              </a:spcAft>
              <a:buClr>
                <a:srgbClr val="2E3048"/>
              </a:buClr>
              <a:buSzPts val="2000"/>
              <a:buChar char="•"/>
              <a:defRPr sz="2000"/>
            </a:lvl2pPr>
            <a:lvl3pPr marL="1371600" lvl="2" indent="-342900" algn="l">
              <a:lnSpc>
                <a:spcPct val="90000"/>
              </a:lnSpc>
              <a:spcBef>
                <a:spcPts val="500"/>
              </a:spcBef>
              <a:spcAft>
                <a:spcPts val="0"/>
              </a:spcAft>
              <a:buClr>
                <a:srgbClr val="2E3048"/>
              </a:buClr>
              <a:buSzPts val="1800"/>
              <a:buChar char="•"/>
              <a:defRPr sz="1800"/>
            </a:lvl3pPr>
            <a:lvl4pPr marL="1828800" lvl="3" indent="-330200" algn="l">
              <a:lnSpc>
                <a:spcPct val="90000"/>
              </a:lnSpc>
              <a:spcBef>
                <a:spcPts val="500"/>
              </a:spcBef>
              <a:spcAft>
                <a:spcPts val="0"/>
              </a:spcAft>
              <a:buClr>
                <a:srgbClr val="2E3048"/>
              </a:buClr>
              <a:buSzPts val="1600"/>
              <a:buChar char="•"/>
              <a:defRPr sz="1600"/>
            </a:lvl4pPr>
            <a:lvl5pPr marL="2286000" lvl="4" indent="-330200" algn="l">
              <a:lnSpc>
                <a:spcPct val="90000"/>
              </a:lnSpc>
              <a:spcBef>
                <a:spcPts val="500"/>
              </a:spcBef>
              <a:spcAft>
                <a:spcPts val="0"/>
              </a:spcAft>
              <a:buClr>
                <a:srgbClr val="2E3048"/>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7" name="Google Shape;37;p5"/>
          <p:cNvCxnSpPr/>
          <p:nvPr/>
        </p:nvCxnSpPr>
        <p:spPr>
          <a:xfrm>
            <a:off x="168965" y="1124613"/>
            <a:ext cx="11815969" cy="0"/>
          </a:xfrm>
          <a:prstGeom prst="straightConnector1">
            <a:avLst/>
          </a:prstGeom>
          <a:noFill/>
          <a:ln w="9525" cap="flat" cmpd="sng">
            <a:solidFill>
              <a:srgbClr val="2E3048"/>
            </a:solidFill>
            <a:prstDash val="solid"/>
            <a:miter lim="800000"/>
            <a:headEnd type="none" w="sm" len="sm"/>
            <a:tailEnd type="none" w="sm" len="sm"/>
          </a:ln>
        </p:spPr>
      </p:cxnSp>
      <p:pic>
        <p:nvPicPr>
          <p:cNvPr id="38" name="Google Shape;38;p5"/>
          <p:cNvPicPr preferRelativeResize="0"/>
          <p:nvPr/>
        </p:nvPicPr>
        <p:blipFill rotWithShape="1">
          <a:blip r:embed="rId3">
            <a:alphaModFix/>
          </a:blip>
          <a:srcRect l="54035" t="2478" r="-781" b="79514"/>
          <a:stretch/>
        </p:blipFill>
        <p:spPr>
          <a:xfrm>
            <a:off x="207067" y="167048"/>
            <a:ext cx="2353253" cy="87588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ítulo e Objeto">
  <p:cSld name="Título e Objeto">
    <p:spTree>
      <p:nvGrpSpPr>
        <p:cNvPr id="1" name="Shape 39"/>
        <p:cNvGrpSpPr/>
        <p:nvPr/>
      </p:nvGrpSpPr>
      <p:grpSpPr>
        <a:xfrm>
          <a:off x="0" y="0"/>
          <a:ext cx="0" cy="0"/>
          <a:chOff x="0" y="0"/>
          <a:chExt cx="0" cy="0"/>
        </a:xfrm>
      </p:grpSpPr>
      <p:pic>
        <p:nvPicPr>
          <p:cNvPr id="40" name="Google Shape;40;p6" descr="Uma imagem com texto, símbolo&#10;&#10;Descrição gerada automaticamente"/>
          <p:cNvPicPr preferRelativeResize="0"/>
          <p:nvPr/>
        </p:nvPicPr>
        <p:blipFill rotWithShape="1">
          <a:blip r:embed="rId2">
            <a:alphaModFix/>
          </a:blip>
          <a:srcRect/>
          <a:stretch/>
        </p:blipFill>
        <p:spPr>
          <a:xfrm>
            <a:off x="11181522" y="5825781"/>
            <a:ext cx="803412" cy="803412"/>
          </a:xfrm>
          <a:prstGeom prst="rect">
            <a:avLst/>
          </a:prstGeom>
          <a:noFill/>
          <a:ln>
            <a:noFill/>
          </a:ln>
        </p:spPr>
      </p:pic>
      <p:sp>
        <p:nvSpPr>
          <p:cNvPr id="41" name="Google Shape;41;p6"/>
          <p:cNvSpPr txBox="1">
            <a:spLocks noGrp="1"/>
          </p:cNvSpPr>
          <p:nvPr>
            <p:ph type="title"/>
          </p:nvPr>
        </p:nvSpPr>
        <p:spPr>
          <a:xfrm>
            <a:off x="838200" y="501926"/>
            <a:ext cx="10515600" cy="1034706"/>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2E3048"/>
              </a:buClr>
              <a:buSzPts val="3600"/>
              <a:buFont typeface="DM Sans Medium"/>
              <a:buNone/>
              <a:defRPr sz="3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6"/>
          <p:cNvSpPr txBox="1">
            <a:spLocks noGrp="1"/>
          </p:cNvSpPr>
          <p:nvPr>
            <p:ph type="body" idx="1"/>
          </p:nvPr>
        </p:nvSpPr>
        <p:spPr>
          <a:xfrm>
            <a:off x="838199" y="1664805"/>
            <a:ext cx="10515599" cy="3851206"/>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rgbClr val="2E3048"/>
              </a:buClr>
              <a:buSzPts val="2400"/>
              <a:buChar char="•"/>
              <a:defRPr sz="2400"/>
            </a:lvl1pPr>
            <a:lvl2pPr marL="914400" lvl="1" indent="-355600" algn="l">
              <a:lnSpc>
                <a:spcPct val="90000"/>
              </a:lnSpc>
              <a:spcBef>
                <a:spcPts val="500"/>
              </a:spcBef>
              <a:spcAft>
                <a:spcPts val="0"/>
              </a:spcAft>
              <a:buClr>
                <a:srgbClr val="2E3048"/>
              </a:buClr>
              <a:buSzPts val="2000"/>
              <a:buChar char="•"/>
              <a:defRPr sz="2000"/>
            </a:lvl2pPr>
            <a:lvl3pPr marL="1371600" lvl="2" indent="-342900" algn="l">
              <a:lnSpc>
                <a:spcPct val="90000"/>
              </a:lnSpc>
              <a:spcBef>
                <a:spcPts val="500"/>
              </a:spcBef>
              <a:spcAft>
                <a:spcPts val="0"/>
              </a:spcAft>
              <a:buClr>
                <a:srgbClr val="2E3048"/>
              </a:buClr>
              <a:buSzPts val="1800"/>
              <a:buChar char="•"/>
              <a:defRPr sz="1800"/>
            </a:lvl3pPr>
            <a:lvl4pPr marL="1828800" lvl="3" indent="-330200" algn="l">
              <a:lnSpc>
                <a:spcPct val="90000"/>
              </a:lnSpc>
              <a:spcBef>
                <a:spcPts val="500"/>
              </a:spcBef>
              <a:spcAft>
                <a:spcPts val="0"/>
              </a:spcAft>
              <a:buClr>
                <a:srgbClr val="2E3048"/>
              </a:buClr>
              <a:buSzPts val="1600"/>
              <a:buChar char="•"/>
              <a:defRPr sz="1600"/>
            </a:lvl4pPr>
            <a:lvl5pPr marL="2286000" lvl="4" indent="-330200" algn="l">
              <a:lnSpc>
                <a:spcPct val="90000"/>
              </a:lnSpc>
              <a:spcBef>
                <a:spcPts val="500"/>
              </a:spcBef>
              <a:spcAft>
                <a:spcPts val="0"/>
              </a:spcAft>
              <a:buClr>
                <a:srgbClr val="2E3048"/>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3" name="Google Shape;43;p6"/>
          <p:cNvCxnSpPr/>
          <p:nvPr/>
        </p:nvCxnSpPr>
        <p:spPr>
          <a:xfrm>
            <a:off x="168965" y="5709896"/>
            <a:ext cx="11815969" cy="0"/>
          </a:xfrm>
          <a:prstGeom prst="straightConnector1">
            <a:avLst/>
          </a:prstGeom>
          <a:noFill/>
          <a:ln w="9525" cap="flat" cmpd="sng">
            <a:solidFill>
              <a:srgbClr val="2E3048"/>
            </a:solidFill>
            <a:prstDash val="solid"/>
            <a:miter lim="800000"/>
            <a:headEnd type="none" w="sm" len="sm"/>
            <a:tailEnd type="none" w="sm" len="sm"/>
          </a:ln>
        </p:spPr>
      </p:cxnSp>
      <p:pic>
        <p:nvPicPr>
          <p:cNvPr id="44" name="Google Shape;44;p6"/>
          <p:cNvPicPr preferRelativeResize="0"/>
          <p:nvPr/>
        </p:nvPicPr>
        <p:blipFill rotWithShape="1">
          <a:blip r:embed="rId3">
            <a:alphaModFix/>
          </a:blip>
          <a:srcRect l="54035" t="2197" r="-781" b="79795"/>
          <a:stretch/>
        </p:blipFill>
        <p:spPr>
          <a:xfrm>
            <a:off x="207067" y="5822300"/>
            <a:ext cx="2475174" cy="92126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beçalho da Secção" type="secHead">
  <p:cSld name="SECTION_HEADER">
    <p:bg>
      <p:bgPr>
        <a:solidFill>
          <a:srgbClr val="2E3048"/>
        </a:solidFill>
        <a:effectLst/>
      </p:bgPr>
    </p:bg>
    <p:spTree>
      <p:nvGrpSpPr>
        <p:cNvPr id="1" name="Shape 45"/>
        <p:cNvGrpSpPr/>
        <p:nvPr/>
      </p:nvGrpSpPr>
      <p:grpSpPr>
        <a:xfrm>
          <a:off x="0" y="0"/>
          <a:ext cx="0" cy="0"/>
          <a:chOff x="0" y="0"/>
          <a:chExt cx="0" cy="0"/>
        </a:xfrm>
      </p:grpSpPr>
      <p:pic>
        <p:nvPicPr>
          <p:cNvPr id="46" name="Google Shape;46;p7" descr="Uma imagem com objeto de exterior, aranha, céu noturno&#10;&#10;Descrição gerada automaticamente"/>
          <p:cNvPicPr preferRelativeResize="0"/>
          <p:nvPr/>
        </p:nvPicPr>
        <p:blipFill rotWithShape="1">
          <a:blip r:embed="rId2">
            <a:alphaModFix amt="32000"/>
          </a:blip>
          <a:srcRect/>
          <a:stretch/>
        </p:blipFill>
        <p:spPr>
          <a:xfrm>
            <a:off x="0" y="0"/>
            <a:ext cx="12192000" cy="6858000"/>
          </a:xfrm>
          <a:prstGeom prst="rect">
            <a:avLst/>
          </a:prstGeom>
          <a:noFill/>
          <a:ln>
            <a:noFill/>
          </a:ln>
        </p:spPr>
      </p:pic>
      <p:sp>
        <p:nvSpPr>
          <p:cNvPr id="47" name="Google Shape;47;p7"/>
          <p:cNvSpPr txBox="1">
            <a:spLocks noGrp="1"/>
          </p:cNvSpPr>
          <p:nvPr>
            <p:ph type="title"/>
          </p:nvPr>
        </p:nvSpPr>
        <p:spPr>
          <a:xfrm>
            <a:off x="999988" y="2179669"/>
            <a:ext cx="8372612" cy="14986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800"/>
              <a:buFont typeface="DM Sans Medium"/>
              <a:buNone/>
              <a:defRPr sz="48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7"/>
          <p:cNvSpPr txBox="1">
            <a:spLocks noGrp="1"/>
          </p:cNvSpPr>
          <p:nvPr>
            <p:ph type="body" idx="1"/>
          </p:nvPr>
        </p:nvSpPr>
        <p:spPr>
          <a:xfrm>
            <a:off x="999988" y="3886200"/>
            <a:ext cx="8372612" cy="135717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800"/>
              <a:buNone/>
              <a:defRPr sz="1800">
                <a:solidFill>
                  <a:schemeClr val="lt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49" name="Google Shape;49;p7" descr="Uma imagem com preto&#10;&#10;Descrição gerada automaticamente"/>
          <p:cNvPicPr preferRelativeResize="0"/>
          <p:nvPr/>
        </p:nvPicPr>
        <p:blipFill rotWithShape="1">
          <a:blip r:embed="rId3">
            <a:alphaModFix/>
          </a:blip>
          <a:srcRect/>
          <a:stretch/>
        </p:blipFill>
        <p:spPr>
          <a:xfrm rot="-2485774">
            <a:off x="8365760" y="792728"/>
            <a:ext cx="5809261" cy="5809261"/>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Diapositivo de Título">
  <p:cSld name="1_Diapositivo de Título">
    <p:bg>
      <p:bgPr>
        <a:blipFill>
          <a:blip r:embed="rId2">
            <a:alphaModFix/>
          </a:blip>
          <a:stretch>
            <a:fillRect/>
          </a:stretch>
        </a:blipFill>
        <a:effectLst/>
      </p:bgPr>
    </p:bg>
    <p:spTree>
      <p:nvGrpSpPr>
        <p:cNvPr id="1" name="Shape 50"/>
        <p:cNvGrpSpPr/>
        <p:nvPr/>
      </p:nvGrpSpPr>
      <p:grpSpPr>
        <a:xfrm>
          <a:off x="0" y="0"/>
          <a:ext cx="0" cy="0"/>
          <a:chOff x="0" y="0"/>
          <a:chExt cx="0" cy="0"/>
        </a:xfrm>
      </p:grpSpPr>
      <p:pic>
        <p:nvPicPr>
          <p:cNvPr id="51" name="Google Shape;51;p8" descr="Uma imagem com texto&#10;&#10;Descrição gerada automaticamente"/>
          <p:cNvPicPr preferRelativeResize="0"/>
          <p:nvPr/>
        </p:nvPicPr>
        <p:blipFill rotWithShape="1">
          <a:blip r:embed="rId3">
            <a:alphaModFix/>
          </a:blip>
          <a:srcRect/>
          <a:stretch/>
        </p:blipFill>
        <p:spPr>
          <a:xfrm>
            <a:off x="10535479" y="357440"/>
            <a:ext cx="1331843" cy="1331843"/>
          </a:xfrm>
          <a:prstGeom prst="rect">
            <a:avLst/>
          </a:prstGeom>
          <a:noFill/>
          <a:ln>
            <a:noFill/>
          </a:ln>
        </p:spPr>
      </p:pic>
      <p:pic>
        <p:nvPicPr>
          <p:cNvPr id="52" name="Google Shape;52;p8"/>
          <p:cNvPicPr preferRelativeResize="0"/>
          <p:nvPr/>
        </p:nvPicPr>
        <p:blipFill rotWithShape="1">
          <a:blip r:embed="rId4">
            <a:alphaModFix/>
          </a:blip>
          <a:srcRect t="64275" b="23054"/>
          <a:stretch/>
        </p:blipFill>
        <p:spPr>
          <a:xfrm>
            <a:off x="-145156" y="4601816"/>
            <a:ext cx="12589598" cy="225618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ó Título" type="titleOnly">
  <p:cSld name="TITLE_ONLY">
    <p:spTree>
      <p:nvGrpSpPr>
        <p:cNvPr id="1" name="Shape 53"/>
        <p:cNvGrpSpPr/>
        <p:nvPr/>
      </p:nvGrpSpPr>
      <p:grpSpPr>
        <a:xfrm>
          <a:off x="0" y="0"/>
          <a:ext cx="0" cy="0"/>
          <a:chOff x="0" y="0"/>
          <a:chExt cx="0" cy="0"/>
        </a:xfrm>
      </p:grpSpPr>
      <p:sp>
        <p:nvSpPr>
          <p:cNvPr id="54" name="Google Shape;54;p9"/>
          <p:cNvSpPr txBox="1">
            <a:spLocks noGrp="1"/>
          </p:cNvSpPr>
          <p:nvPr>
            <p:ph type="title"/>
          </p:nvPr>
        </p:nvSpPr>
        <p:spPr>
          <a:xfrm>
            <a:off x="552450" y="365125"/>
            <a:ext cx="1114425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2E3048"/>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55" name="Google Shape;55;p9" descr="Uma imagem com texto, símbolo&#10;&#10;Descrição gerada automaticamente"/>
          <p:cNvPicPr preferRelativeResize="0"/>
          <p:nvPr/>
        </p:nvPicPr>
        <p:blipFill rotWithShape="1">
          <a:blip r:embed="rId2">
            <a:alphaModFix/>
          </a:blip>
          <a:srcRect/>
          <a:stretch/>
        </p:blipFill>
        <p:spPr>
          <a:xfrm>
            <a:off x="11181522" y="5795653"/>
            <a:ext cx="803412" cy="803412"/>
          </a:xfrm>
          <a:prstGeom prst="rect">
            <a:avLst/>
          </a:prstGeom>
          <a:noFill/>
          <a:ln>
            <a:noFill/>
          </a:ln>
        </p:spPr>
      </p:pic>
      <p:pic>
        <p:nvPicPr>
          <p:cNvPr id="56" name="Google Shape;56;p9"/>
          <p:cNvPicPr preferRelativeResize="0"/>
          <p:nvPr/>
        </p:nvPicPr>
        <p:blipFill rotWithShape="1">
          <a:blip r:embed="rId3">
            <a:alphaModFix/>
          </a:blip>
          <a:srcRect l="54035" t="2687" r="-781" b="79305"/>
          <a:stretch/>
        </p:blipFill>
        <p:spPr>
          <a:xfrm>
            <a:off x="207067" y="5822300"/>
            <a:ext cx="2475174" cy="92126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2E3048"/>
              </a:buClr>
              <a:buSzPts val="4000"/>
              <a:buFont typeface="DM Sans Medium"/>
              <a:buNone/>
              <a:defRPr sz="4000" b="1" i="0" u="none" strike="noStrike" cap="none">
                <a:solidFill>
                  <a:srgbClr val="2E3048"/>
                </a:solidFill>
                <a:latin typeface="DM Sans Medium"/>
                <a:ea typeface="DM Sans Medium"/>
                <a:cs typeface="DM Sans Medium"/>
                <a:sym typeface="DM Sans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2E3048"/>
              </a:buClr>
              <a:buSzPts val="2800"/>
              <a:buFont typeface="Arial"/>
              <a:buChar char="•"/>
              <a:defRPr sz="2800" b="0" i="0" u="none" strike="noStrike" cap="none">
                <a:solidFill>
                  <a:srgbClr val="2E3048"/>
                </a:solidFill>
                <a:latin typeface="DM Sans"/>
                <a:ea typeface="DM Sans"/>
                <a:cs typeface="DM Sans"/>
                <a:sym typeface="DM Sans"/>
              </a:defRPr>
            </a:lvl1pPr>
            <a:lvl2pPr marL="914400" marR="0" lvl="1" indent="-381000" algn="l" rtl="0">
              <a:lnSpc>
                <a:spcPct val="90000"/>
              </a:lnSpc>
              <a:spcBef>
                <a:spcPts val="500"/>
              </a:spcBef>
              <a:spcAft>
                <a:spcPts val="0"/>
              </a:spcAft>
              <a:buClr>
                <a:srgbClr val="2E3048"/>
              </a:buClr>
              <a:buSzPts val="2400"/>
              <a:buFont typeface="Arial"/>
              <a:buChar char="•"/>
              <a:defRPr sz="2400" b="0" i="0" u="none" strike="noStrike" cap="none">
                <a:solidFill>
                  <a:srgbClr val="2E3048"/>
                </a:solidFill>
                <a:latin typeface="DM Sans"/>
                <a:ea typeface="DM Sans"/>
                <a:cs typeface="DM Sans"/>
                <a:sym typeface="DM Sans"/>
              </a:defRPr>
            </a:lvl2pPr>
            <a:lvl3pPr marL="1371600" marR="0" lvl="2" indent="-355600" algn="l" rtl="0">
              <a:lnSpc>
                <a:spcPct val="90000"/>
              </a:lnSpc>
              <a:spcBef>
                <a:spcPts val="500"/>
              </a:spcBef>
              <a:spcAft>
                <a:spcPts val="0"/>
              </a:spcAft>
              <a:buClr>
                <a:srgbClr val="2E3048"/>
              </a:buClr>
              <a:buSzPts val="2000"/>
              <a:buFont typeface="Arial"/>
              <a:buChar char="•"/>
              <a:defRPr sz="2000" b="0" i="0" u="none" strike="noStrike" cap="none">
                <a:solidFill>
                  <a:srgbClr val="2E3048"/>
                </a:solidFill>
                <a:latin typeface="DM Sans"/>
                <a:ea typeface="DM Sans"/>
                <a:cs typeface="DM Sans"/>
                <a:sym typeface="DM Sans"/>
              </a:defRPr>
            </a:lvl3pPr>
            <a:lvl4pPr marL="1828800" marR="0" lvl="3" indent="-342900" algn="l" rtl="0">
              <a:lnSpc>
                <a:spcPct val="90000"/>
              </a:lnSpc>
              <a:spcBef>
                <a:spcPts val="500"/>
              </a:spcBef>
              <a:spcAft>
                <a:spcPts val="0"/>
              </a:spcAft>
              <a:buClr>
                <a:srgbClr val="2E3048"/>
              </a:buClr>
              <a:buSzPts val="1800"/>
              <a:buFont typeface="Arial"/>
              <a:buChar char="•"/>
              <a:defRPr sz="1800" b="0" i="0" u="none" strike="noStrike" cap="none">
                <a:solidFill>
                  <a:srgbClr val="2E3048"/>
                </a:solidFill>
                <a:latin typeface="DM Sans"/>
                <a:ea typeface="DM Sans"/>
                <a:cs typeface="DM Sans"/>
                <a:sym typeface="DM Sans"/>
              </a:defRPr>
            </a:lvl4pPr>
            <a:lvl5pPr marL="2286000" marR="0" lvl="4" indent="-342900" algn="l" rtl="0">
              <a:lnSpc>
                <a:spcPct val="90000"/>
              </a:lnSpc>
              <a:spcBef>
                <a:spcPts val="500"/>
              </a:spcBef>
              <a:spcAft>
                <a:spcPts val="0"/>
              </a:spcAft>
              <a:buClr>
                <a:srgbClr val="2E3048"/>
              </a:buClr>
              <a:buSzPts val="1800"/>
              <a:buFont typeface="Arial"/>
              <a:buChar char="•"/>
              <a:defRPr sz="1800" b="0" i="0" u="none" strike="noStrike" cap="none">
                <a:solidFill>
                  <a:srgbClr val="2E3048"/>
                </a:solidFill>
                <a:latin typeface="DM Sans"/>
                <a:ea typeface="DM Sans"/>
                <a:cs typeface="DM Sans"/>
                <a:sym typeface="DM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2E3048"/>
                </a:solidFill>
                <a:latin typeface="DM Sans"/>
                <a:ea typeface="DM Sans"/>
                <a:cs typeface="DM Sans"/>
                <a:sym typeface="DM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2E3048"/>
                </a:solidFill>
                <a:latin typeface="DM Sans"/>
                <a:ea typeface="DM Sans"/>
                <a:cs typeface="DM Sans"/>
                <a:sym typeface="DM San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2E3048"/>
                </a:solidFill>
                <a:latin typeface="DM Sans"/>
                <a:ea typeface="DM Sans"/>
                <a:cs typeface="DM Sans"/>
                <a:sym typeface="DM Sans"/>
              </a:defRPr>
            </a:lvl1pPr>
            <a:lvl2pPr marL="0" marR="0" lvl="1" indent="0" algn="r" rtl="0">
              <a:spcBef>
                <a:spcPts val="0"/>
              </a:spcBef>
              <a:buNone/>
              <a:defRPr sz="1200" b="0" i="0" u="none" strike="noStrike" cap="none">
                <a:solidFill>
                  <a:srgbClr val="2E3048"/>
                </a:solidFill>
                <a:latin typeface="DM Sans"/>
                <a:ea typeface="DM Sans"/>
                <a:cs typeface="DM Sans"/>
                <a:sym typeface="DM Sans"/>
              </a:defRPr>
            </a:lvl2pPr>
            <a:lvl3pPr marL="0" marR="0" lvl="2" indent="0" algn="r" rtl="0">
              <a:spcBef>
                <a:spcPts val="0"/>
              </a:spcBef>
              <a:buNone/>
              <a:defRPr sz="1200" b="0" i="0" u="none" strike="noStrike" cap="none">
                <a:solidFill>
                  <a:srgbClr val="2E3048"/>
                </a:solidFill>
                <a:latin typeface="DM Sans"/>
                <a:ea typeface="DM Sans"/>
                <a:cs typeface="DM Sans"/>
                <a:sym typeface="DM Sans"/>
              </a:defRPr>
            </a:lvl3pPr>
            <a:lvl4pPr marL="0" marR="0" lvl="3" indent="0" algn="r" rtl="0">
              <a:spcBef>
                <a:spcPts val="0"/>
              </a:spcBef>
              <a:buNone/>
              <a:defRPr sz="1200" b="0" i="0" u="none" strike="noStrike" cap="none">
                <a:solidFill>
                  <a:srgbClr val="2E3048"/>
                </a:solidFill>
                <a:latin typeface="DM Sans"/>
                <a:ea typeface="DM Sans"/>
                <a:cs typeface="DM Sans"/>
                <a:sym typeface="DM Sans"/>
              </a:defRPr>
            </a:lvl4pPr>
            <a:lvl5pPr marL="0" marR="0" lvl="4" indent="0" algn="r" rtl="0">
              <a:spcBef>
                <a:spcPts val="0"/>
              </a:spcBef>
              <a:buNone/>
              <a:defRPr sz="1200" b="0" i="0" u="none" strike="noStrike" cap="none">
                <a:solidFill>
                  <a:srgbClr val="2E3048"/>
                </a:solidFill>
                <a:latin typeface="DM Sans"/>
                <a:ea typeface="DM Sans"/>
                <a:cs typeface="DM Sans"/>
                <a:sym typeface="DM Sans"/>
              </a:defRPr>
            </a:lvl5pPr>
            <a:lvl6pPr marL="0" marR="0" lvl="5" indent="0" algn="r" rtl="0">
              <a:spcBef>
                <a:spcPts val="0"/>
              </a:spcBef>
              <a:buNone/>
              <a:defRPr sz="1200" b="0" i="0" u="none" strike="noStrike" cap="none">
                <a:solidFill>
                  <a:srgbClr val="2E3048"/>
                </a:solidFill>
                <a:latin typeface="DM Sans"/>
                <a:ea typeface="DM Sans"/>
                <a:cs typeface="DM Sans"/>
                <a:sym typeface="DM Sans"/>
              </a:defRPr>
            </a:lvl6pPr>
            <a:lvl7pPr marL="0" marR="0" lvl="6" indent="0" algn="r" rtl="0">
              <a:spcBef>
                <a:spcPts val="0"/>
              </a:spcBef>
              <a:buNone/>
              <a:defRPr sz="1200" b="0" i="0" u="none" strike="noStrike" cap="none">
                <a:solidFill>
                  <a:srgbClr val="2E3048"/>
                </a:solidFill>
                <a:latin typeface="DM Sans"/>
                <a:ea typeface="DM Sans"/>
                <a:cs typeface="DM Sans"/>
                <a:sym typeface="DM Sans"/>
              </a:defRPr>
            </a:lvl7pPr>
            <a:lvl8pPr marL="0" marR="0" lvl="7" indent="0" algn="r" rtl="0">
              <a:spcBef>
                <a:spcPts val="0"/>
              </a:spcBef>
              <a:buNone/>
              <a:defRPr sz="1200" b="0" i="0" u="none" strike="noStrike" cap="none">
                <a:solidFill>
                  <a:srgbClr val="2E3048"/>
                </a:solidFill>
                <a:latin typeface="DM Sans"/>
                <a:ea typeface="DM Sans"/>
                <a:cs typeface="DM Sans"/>
                <a:sym typeface="DM Sans"/>
              </a:defRPr>
            </a:lvl8pPr>
            <a:lvl9pPr marL="0" marR="0" lvl="8" indent="0" algn="r" rtl="0">
              <a:spcBef>
                <a:spcPts val="0"/>
              </a:spcBef>
              <a:buNone/>
              <a:defRPr sz="1200" b="0" i="0" u="none" strike="noStrike" cap="none">
                <a:solidFill>
                  <a:srgbClr val="2E3048"/>
                </a:solidFill>
                <a:latin typeface="DM Sans"/>
                <a:ea typeface="DM Sans"/>
                <a:cs typeface="DM Sans"/>
                <a:sym typeface="DM Sans"/>
              </a:defRPr>
            </a:lvl9pPr>
          </a:lstStyle>
          <a:p>
            <a:pPr marL="0" lvl="0" indent="0" algn="r" rtl="0">
              <a:spcBef>
                <a:spcPts val="0"/>
              </a:spcBef>
              <a:spcAft>
                <a:spcPts val="0"/>
              </a:spcAft>
              <a:buNone/>
            </a:pPr>
            <a:fld id="{00000000-1234-1234-1234-123412341234}" type="slidenum">
              <a:rPr lang="en-GB"/>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46.svg"/><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7.jpeg"/></Relationships>
</file>

<file path=ppt/slides/_rels/slide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69.jpeg"/></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5.pn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50.jpeg"/><Relationship Id="rId9"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73.png"/><Relationship Id="rId4" Type="http://schemas.openxmlformats.org/officeDocument/2006/relationships/image" Target="../media/image62.png"/><Relationship Id="rId9"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8.svg"/><Relationship Id="rId7" Type="http://schemas.openxmlformats.org/officeDocument/2006/relationships/image" Target="../media/image79.png"/><Relationship Id="rId2" Type="http://schemas.openxmlformats.org/officeDocument/2006/relationships/image" Target="../media/image77.pn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hyperlink" Target="https://www.marketlinks.org/sites/default/files/resources/guidance_for_assessing_resilience_in_market_systems_final_sept_2019.pdf" TargetMode="External"/><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2.xml"/><Relationship Id="rId16" Type="http://schemas.openxmlformats.org/officeDocument/2006/relationships/image" Target="../media/image25.svg"/><Relationship Id="rId1" Type="http://schemas.openxmlformats.org/officeDocument/2006/relationships/slideLayout" Target="../slideLayouts/slideLayout3.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4.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 Id="rId14" Type="http://schemas.openxmlformats.org/officeDocument/2006/relationships/hyperlink" Target="https://www.marketlinks.org/resources/market-systems-resilience-measurement-resources-0"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28.png"/><Relationship Id="rId7" Type="http://schemas.openxmlformats.org/officeDocument/2006/relationships/image" Target="../media/image82.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81.emf"/><Relationship Id="rId5" Type="http://schemas.openxmlformats.org/officeDocument/2006/relationships/image" Target="../media/image31.png"/><Relationship Id="rId10" Type="http://schemas.openxmlformats.org/officeDocument/2006/relationships/image" Target="../media/image85.png"/><Relationship Id="rId4" Type="http://schemas.openxmlformats.org/officeDocument/2006/relationships/image" Target="../media/image30.png"/><Relationship Id="rId9" Type="http://schemas.openxmlformats.org/officeDocument/2006/relationships/image" Target="../media/image8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sv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89.png"/><Relationship Id="rId5" Type="http://schemas.openxmlformats.org/officeDocument/2006/relationships/image" Target="../media/image88.svg"/><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92.png"/></Relationships>
</file>

<file path=ppt/slides/_rels/slide24.xml.rels><?xml version="1.0" encoding="UTF-8" standalone="yes"?>
<Relationships xmlns="http://schemas.openxmlformats.org/package/2006/relationships"><Relationship Id="rId3" Type="http://schemas.openxmlformats.org/officeDocument/2006/relationships/hyperlink" Target="https://resiliencenexus.org/r4s/"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6.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35.png"/><Relationship Id="rId7" Type="http://schemas.openxmlformats.org/officeDocument/2006/relationships/image" Target="../media/image53.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1"/>
          <p:cNvSpPr txBox="1">
            <a:spLocks noGrp="1"/>
          </p:cNvSpPr>
          <p:nvPr>
            <p:ph type="ctrTitle"/>
          </p:nvPr>
        </p:nvSpPr>
        <p:spPr>
          <a:xfrm>
            <a:off x="931751" y="3962120"/>
            <a:ext cx="9144000" cy="1655763"/>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chemeClr val="lt1"/>
              </a:buClr>
              <a:buSzPts val="5400"/>
              <a:buFont typeface="DM Sans Medium"/>
              <a:buNone/>
            </a:pPr>
            <a:r>
              <a:rPr lang="en-GB" dirty="0" err="1"/>
              <a:t>Enfoque</a:t>
            </a:r>
            <a:r>
              <a:rPr lang="en-GB" dirty="0"/>
              <a:t> R4S - Resiliencia para </a:t>
            </a:r>
            <a:r>
              <a:rPr lang="en-GB" dirty="0" err="1"/>
              <a:t>Sistemas</a:t>
            </a:r>
            <a:r>
              <a:rPr lang="en-GB" dirty="0"/>
              <a:t> </a:t>
            </a:r>
            <a:r>
              <a:rPr lang="en-GB" dirty="0" err="1"/>
              <a:t>Sociales</a:t>
            </a:r>
            <a:r>
              <a:rPr lang="en-GB" dirty="0"/>
              <a:t> de GOAL</a:t>
            </a:r>
            <a:endParaRPr dirty="0"/>
          </a:p>
        </p:txBody>
      </p:sp>
      <p:sp>
        <p:nvSpPr>
          <p:cNvPr id="63" name="Google Shape;63;p11"/>
          <p:cNvSpPr txBox="1">
            <a:spLocks noGrp="1"/>
          </p:cNvSpPr>
          <p:nvPr>
            <p:ph type="subTitle" idx="1"/>
          </p:nvPr>
        </p:nvSpPr>
        <p:spPr>
          <a:xfrm>
            <a:off x="931751" y="5538170"/>
            <a:ext cx="9144000" cy="79105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en-GB" dirty="0"/>
              <a:t>Carlos Alejandro Villatoro </a:t>
            </a:r>
            <a:r>
              <a:rPr lang="en-GB" dirty="0" err="1"/>
              <a:t>Ordóñez</a:t>
            </a:r>
            <a:endParaRPr dirty="0"/>
          </a:p>
        </p:txBody>
      </p:sp>
      <p:grpSp>
        <p:nvGrpSpPr>
          <p:cNvPr id="6" name="Grupo 5">
            <a:extLst>
              <a:ext uri="{FF2B5EF4-FFF2-40B4-BE49-F238E27FC236}">
                <a16:creationId xmlns:a16="http://schemas.microsoft.com/office/drawing/2014/main" id="{09AE8446-5064-4D6E-B89C-BABE8958958F}"/>
              </a:ext>
            </a:extLst>
          </p:cNvPr>
          <p:cNvGrpSpPr/>
          <p:nvPr/>
        </p:nvGrpSpPr>
        <p:grpSpPr>
          <a:xfrm>
            <a:off x="7032142" y="110228"/>
            <a:ext cx="3605874" cy="2808380"/>
            <a:chOff x="6449214" y="436467"/>
            <a:chExt cx="4064280" cy="3206563"/>
          </a:xfrm>
        </p:grpSpPr>
        <p:pic>
          <p:nvPicPr>
            <p:cNvPr id="7" name="Imagen 6">
              <a:extLst>
                <a:ext uri="{FF2B5EF4-FFF2-40B4-BE49-F238E27FC236}">
                  <a16:creationId xmlns:a16="http://schemas.microsoft.com/office/drawing/2014/main" id="{5AF12BA5-1E07-43C6-ACC5-FFB594F166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1383" y="846454"/>
              <a:ext cx="3692111" cy="918644"/>
            </a:xfrm>
            <a:prstGeom prst="rect">
              <a:avLst/>
            </a:prstGeom>
            <a:noFill/>
          </p:spPr>
        </p:pic>
        <p:sp>
          <p:nvSpPr>
            <p:cNvPr id="8" name="CuadroTexto 7">
              <a:extLst>
                <a:ext uri="{FF2B5EF4-FFF2-40B4-BE49-F238E27FC236}">
                  <a16:creationId xmlns:a16="http://schemas.microsoft.com/office/drawing/2014/main" id="{06E879E2-616E-401C-B782-91717416B9AF}"/>
                </a:ext>
              </a:extLst>
            </p:cNvPr>
            <p:cNvSpPr txBox="1"/>
            <p:nvPr/>
          </p:nvSpPr>
          <p:spPr>
            <a:xfrm>
              <a:off x="7698960" y="436467"/>
              <a:ext cx="1936955" cy="338554"/>
            </a:xfrm>
            <a:prstGeom prst="rect">
              <a:avLst/>
            </a:prstGeom>
            <a:noFill/>
          </p:spPr>
          <p:txBody>
            <a:bodyPr wrap="square" rtlCol="0">
              <a:spAutoFit/>
            </a:bodyPr>
            <a:lstStyle/>
            <a:p>
              <a:pPr algn="ctr"/>
              <a:r>
                <a:rPr lang="es-HN" sz="1600" i="1" dirty="0">
                  <a:solidFill>
                    <a:schemeClr val="bg1"/>
                  </a:solidFill>
                  <a:latin typeface="Arial" panose="020B0604020202020204" pitchFamily="34" charset="0"/>
                  <a:cs typeface="Arial" panose="020B0604020202020204" pitchFamily="34" charset="0"/>
                </a:rPr>
                <a:t>Organizador:</a:t>
              </a:r>
              <a:r>
                <a:rPr lang="es-HN" sz="1600" dirty="0"/>
                <a:t>:</a:t>
              </a:r>
            </a:p>
          </p:txBody>
        </p:sp>
        <p:grpSp>
          <p:nvGrpSpPr>
            <p:cNvPr id="9" name="Grupo 8">
              <a:extLst>
                <a:ext uri="{FF2B5EF4-FFF2-40B4-BE49-F238E27FC236}">
                  <a16:creationId xmlns:a16="http://schemas.microsoft.com/office/drawing/2014/main" id="{F23B0621-B33E-4194-AB0C-C7C21B643D89}"/>
                </a:ext>
              </a:extLst>
            </p:cNvPr>
            <p:cNvGrpSpPr/>
            <p:nvPr/>
          </p:nvGrpSpPr>
          <p:grpSpPr>
            <a:xfrm>
              <a:off x="6449214" y="1836531"/>
              <a:ext cx="3632085" cy="1806499"/>
              <a:chOff x="6561436" y="1552953"/>
              <a:chExt cx="3563616" cy="1748490"/>
            </a:xfrm>
          </p:grpSpPr>
          <p:grpSp>
            <p:nvGrpSpPr>
              <p:cNvPr id="10" name="Grupo 9">
                <a:extLst>
                  <a:ext uri="{FF2B5EF4-FFF2-40B4-BE49-F238E27FC236}">
                    <a16:creationId xmlns:a16="http://schemas.microsoft.com/office/drawing/2014/main" id="{7444BA66-DE1C-4403-A926-E55F42EE0AC9}"/>
                  </a:ext>
                </a:extLst>
              </p:cNvPr>
              <p:cNvGrpSpPr/>
              <p:nvPr/>
            </p:nvGrpSpPr>
            <p:grpSpPr>
              <a:xfrm>
                <a:off x="6561436" y="2024014"/>
                <a:ext cx="3563616" cy="1277429"/>
                <a:chOff x="-4641698" y="27415"/>
                <a:chExt cx="7465995" cy="2458813"/>
              </a:xfrm>
            </p:grpSpPr>
            <p:pic>
              <p:nvPicPr>
                <p:cNvPr id="12" name="Imagen 11">
                  <a:extLst>
                    <a:ext uri="{FF2B5EF4-FFF2-40B4-BE49-F238E27FC236}">
                      <a16:creationId xmlns:a16="http://schemas.microsoft.com/office/drawing/2014/main" id="{001366E8-7376-4098-872C-D85295AF2C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698" y="258030"/>
                  <a:ext cx="3019424" cy="1514475"/>
                </a:xfrm>
                <a:prstGeom prst="rect">
                  <a:avLst/>
                </a:prstGeom>
              </p:spPr>
            </p:pic>
            <p:sp>
              <p:nvSpPr>
                <p:cNvPr id="15" name="Cuadro de texto 15">
                  <a:extLst>
                    <a:ext uri="{FF2B5EF4-FFF2-40B4-BE49-F238E27FC236}">
                      <a16:creationId xmlns:a16="http://schemas.microsoft.com/office/drawing/2014/main" id="{F3083908-F6ED-4FB9-B93E-FA95DB3D6E28}"/>
                    </a:ext>
                  </a:extLst>
                </p:cNvPr>
                <p:cNvSpPr txBox="1"/>
                <p:nvPr/>
              </p:nvSpPr>
              <p:spPr>
                <a:xfrm>
                  <a:off x="276764" y="1667135"/>
                  <a:ext cx="2547533" cy="81909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HN" sz="7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Departamento de Ciencia y Tecnologías de la Información Geográfica</a:t>
                  </a:r>
                  <a:endParaRPr lang="es-HN"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Imagen 17" descr="No hay ninguna descripción de la foto disponible.">
                  <a:extLst>
                    <a:ext uri="{FF2B5EF4-FFF2-40B4-BE49-F238E27FC236}">
                      <a16:creationId xmlns:a16="http://schemas.microsoft.com/office/drawing/2014/main" id="{911764CB-6CC3-44A7-B5A1-7133BB8DA54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1058" y="27415"/>
                  <a:ext cx="1718945" cy="1718946"/>
                </a:xfrm>
                <a:prstGeom prst="rect">
                  <a:avLst/>
                </a:prstGeom>
                <a:noFill/>
                <a:ln>
                  <a:noFill/>
                </a:ln>
              </p:spPr>
            </p:pic>
            <p:pic>
              <p:nvPicPr>
                <p:cNvPr id="19" name="Imagen 18">
                  <a:extLst>
                    <a:ext uri="{FF2B5EF4-FFF2-40B4-BE49-F238E27FC236}">
                      <a16:creationId xmlns:a16="http://schemas.microsoft.com/office/drawing/2014/main" id="{071EA9A8-2FCC-4D52-9401-284B227A0FB2}"/>
                    </a:ext>
                  </a:extLst>
                </p:cNvPr>
                <p:cNvPicPr>
                  <a:picLocks noChangeAspect="1"/>
                </p:cNvPicPr>
                <p:nvPr/>
              </p:nvPicPr>
              <p:blipFill rotWithShape="1">
                <a:blip r:embed="rId6">
                  <a:extLst>
                    <a:ext uri="{28A0092B-C50C-407E-A947-70E740481C1C}">
                      <a14:useLocalDpi xmlns:a14="http://schemas.microsoft.com/office/drawing/2010/main" val="0"/>
                    </a:ext>
                  </a:extLst>
                </a:blip>
                <a:srcRect l="38350" r="45151"/>
                <a:stretch/>
              </p:blipFill>
              <p:spPr bwMode="auto">
                <a:xfrm>
                  <a:off x="-1297889" y="144940"/>
                  <a:ext cx="1574653" cy="1627565"/>
                </a:xfrm>
                <a:prstGeom prst="ellipse">
                  <a:avLst/>
                </a:prstGeom>
                <a:ln>
                  <a:noFill/>
                </a:ln>
                <a:extLst>
                  <a:ext uri="{53640926-AAD7-44D8-BBD7-CCE9431645EC}">
                    <a14:shadowObscured xmlns:a14="http://schemas.microsoft.com/office/drawing/2010/main"/>
                  </a:ext>
                </a:extLst>
              </p:spPr>
            </p:pic>
          </p:grpSp>
          <p:sp>
            <p:nvSpPr>
              <p:cNvPr id="11" name="CuadroTexto 10">
                <a:extLst>
                  <a:ext uri="{FF2B5EF4-FFF2-40B4-BE49-F238E27FC236}">
                    <a16:creationId xmlns:a16="http://schemas.microsoft.com/office/drawing/2014/main" id="{12EF7C30-CB58-40A0-80B8-74EA7E911811}"/>
                  </a:ext>
                </a:extLst>
              </p:cNvPr>
              <p:cNvSpPr txBox="1"/>
              <p:nvPr/>
            </p:nvSpPr>
            <p:spPr>
              <a:xfrm>
                <a:off x="7638119" y="1552953"/>
                <a:ext cx="2258121" cy="338554"/>
              </a:xfrm>
              <a:prstGeom prst="rect">
                <a:avLst/>
              </a:prstGeom>
              <a:noFill/>
            </p:spPr>
            <p:txBody>
              <a:bodyPr wrap="square" rtlCol="0">
                <a:spAutoFit/>
              </a:bodyPr>
              <a:lstStyle/>
              <a:p>
                <a:r>
                  <a:rPr lang="es-HN" sz="1600" i="1" dirty="0">
                    <a:solidFill>
                      <a:schemeClr val="bg1"/>
                    </a:solidFill>
                    <a:latin typeface="Arial" panose="020B0604020202020204" pitchFamily="34" charset="0"/>
                    <a:cs typeface="Arial" panose="020B0604020202020204" pitchFamily="34" charset="0"/>
                  </a:rPr>
                  <a:t>Co-Organizadores:</a:t>
                </a:r>
                <a:r>
                  <a:rPr lang="es-HN" sz="1600" dirty="0"/>
                  <a:t>:</a:t>
                </a:r>
              </a:p>
            </p:txBody>
          </p:sp>
        </p:grpSp>
      </p:grpSp>
      <p:pic>
        <p:nvPicPr>
          <p:cNvPr id="3" name="Imagen 2" descr="Un dibujo de una cara feliz&#10;&#10;Descripción generada automáticamente con confianza baja">
            <a:extLst>
              <a:ext uri="{FF2B5EF4-FFF2-40B4-BE49-F238E27FC236}">
                <a16:creationId xmlns:a16="http://schemas.microsoft.com/office/drawing/2014/main" id="{5AE5B6E3-BE1D-44EE-B5FB-B241D3A9B37E}"/>
              </a:ext>
            </a:extLst>
          </p:cNvPr>
          <p:cNvPicPr>
            <a:picLocks noChangeAspect="1"/>
          </p:cNvPicPr>
          <p:nvPr/>
        </p:nvPicPr>
        <p:blipFill>
          <a:blip r:embed="rId7"/>
          <a:stretch>
            <a:fillRect/>
          </a:stretch>
        </p:blipFill>
        <p:spPr>
          <a:xfrm>
            <a:off x="10369531" y="1871104"/>
            <a:ext cx="1642360" cy="6299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D45CDF36-581C-414F-B877-2BCA95257FCE}"/>
              </a:ext>
            </a:extLst>
          </p:cNvPr>
          <p:cNvSpPr txBox="1">
            <a:spLocks/>
          </p:cNvSpPr>
          <p:nvPr/>
        </p:nvSpPr>
        <p:spPr>
          <a:xfrm>
            <a:off x="323179" y="5957170"/>
            <a:ext cx="8520600" cy="763500"/>
          </a:xfrm>
          <a:prstGeom prst="rect">
            <a:avLst/>
          </a:prstGeom>
          <a:noFill/>
          <a:ln>
            <a:noFill/>
          </a:ln>
        </p:spPr>
        <p:txBody>
          <a:bodyPr spcFirstLastPara="1" wrap="square" lIns="91425" tIns="91425" rIns="91425" bIns="91425" anchor="t" anchorCtr="0">
            <a:normAutofit fontScale="82500" lnSpcReduction="2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venir"/>
              <a:buNone/>
              <a:defRPr sz="2800" b="1" i="0" u="none" strike="noStrike" cap="none">
                <a:solidFill>
                  <a:schemeClr val="dk1"/>
                </a:solidFill>
                <a:latin typeface="Avenir"/>
                <a:ea typeface="Avenir"/>
                <a:cs typeface="Avenir"/>
                <a:sym typeface="Avenir"/>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venir"/>
              <a:buNone/>
              <a:tabLst/>
              <a:defRPr/>
            </a:pPr>
            <a:r>
              <a:rPr kumimoji="0" lang="es-ES" sz="3100" b="1" i="0" u="none" strike="noStrike" kern="0" cap="none" spc="0" normalizeH="0" baseline="0" noProof="0" dirty="0">
                <a:ln>
                  <a:noFill/>
                </a:ln>
                <a:solidFill>
                  <a:srgbClr val="595959"/>
                </a:solidFill>
                <a:effectLst/>
                <a:uLnTx/>
                <a:uFillTx/>
                <a:latin typeface="Avenir"/>
                <a:sym typeface="Avenir"/>
              </a:rPr>
              <a:t>COMPONENTE 4</a:t>
            </a:r>
            <a:br>
              <a:rPr kumimoji="0" lang="es-ES" sz="2800" b="1" i="0" u="none" strike="noStrike" kern="0" cap="none" spc="0" normalizeH="0" baseline="0" noProof="0" dirty="0">
                <a:ln>
                  <a:noFill/>
                </a:ln>
                <a:solidFill>
                  <a:srgbClr val="000000"/>
                </a:solidFill>
                <a:effectLst/>
                <a:uLnTx/>
                <a:uFillTx/>
                <a:latin typeface="Avenir"/>
                <a:sym typeface="Avenir"/>
              </a:rPr>
            </a:br>
            <a:endParaRPr kumimoji="0" lang="es-MX" sz="2200" b="1" i="0" u="none" strike="noStrike" kern="0" cap="none" spc="0" normalizeH="0" baseline="0" noProof="0" dirty="0">
              <a:ln>
                <a:noFill/>
              </a:ln>
              <a:solidFill>
                <a:srgbClr val="595959"/>
              </a:solidFill>
              <a:effectLst/>
              <a:uLnTx/>
              <a:uFillTx/>
              <a:latin typeface="Avenir"/>
              <a:sym typeface="Avenir"/>
            </a:endParaRPr>
          </a:p>
        </p:txBody>
      </p:sp>
      <p:pic>
        <p:nvPicPr>
          <p:cNvPr id="8" name="Imagen 7" descr="Interfaz de usuario gráfica, Aplicación, Mapa&#10;&#10;Descripción generada automáticamente">
            <a:extLst>
              <a:ext uri="{FF2B5EF4-FFF2-40B4-BE49-F238E27FC236}">
                <a16:creationId xmlns:a16="http://schemas.microsoft.com/office/drawing/2014/main" id="{0496E6EB-E7DA-4C6E-8F0C-FAFE0CAB719E}"/>
              </a:ext>
            </a:extLst>
          </p:cNvPr>
          <p:cNvPicPr>
            <a:picLocks noChangeAspect="1"/>
          </p:cNvPicPr>
          <p:nvPr/>
        </p:nvPicPr>
        <p:blipFill>
          <a:blip r:embed="rId3"/>
          <a:stretch>
            <a:fillRect/>
          </a:stretch>
        </p:blipFill>
        <p:spPr>
          <a:xfrm>
            <a:off x="6096000" y="0"/>
            <a:ext cx="4438004" cy="6858000"/>
          </a:xfrm>
          <a:prstGeom prst="rect">
            <a:avLst/>
          </a:prstGeom>
        </p:spPr>
      </p:pic>
      <p:sp>
        <p:nvSpPr>
          <p:cNvPr id="9" name="CuadroTexto 8">
            <a:extLst>
              <a:ext uri="{FF2B5EF4-FFF2-40B4-BE49-F238E27FC236}">
                <a16:creationId xmlns:a16="http://schemas.microsoft.com/office/drawing/2014/main" id="{C5263C55-31C1-4679-A089-43650D4518AC}"/>
              </a:ext>
            </a:extLst>
          </p:cNvPr>
          <p:cNvSpPr txBox="1"/>
          <p:nvPr/>
        </p:nvSpPr>
        <p:spPr>
          <a:xfrm>
            <a:off x="1787556" y="1166237"/>
            <a:ext cx="4222592" cy="707886"/>
          </a:xfrm>
          <a:prstGeom prst="rect">
            <a:avLst/>
          </a:prstGeom>
          <a:solidFill>
            <a:srgbClr val="FFAB4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595959"/>
                </a:solidFill>
                <a:effectLst/>
                <a:uLnTx/>
                <a:uFillTx/>
              </a:rPr>
              <a:t>Estrategia</a:t>
            </a:r>
            <a:r>
              <a:rPr kumimoji="0" lang="en-US" sz="2000" b="0" i="0" u="none" strike="noStrike" kern="0" cap="none" spc="0" normalizeH="0" baseline="0" noProof="0" dirty="0">
                <a:ln>
                  <a:noFill/>
                </a:ln>
                <a:solidFill>
                  <a:srgbClr val="595959"/>
                </a:solidFill>
                <a:effectLst/>
                <a:uLnTx/>
                <a:uFillTx/>
              </a:rPr>
              <a:t> de </a:t>
            </a:r>
            <a:r>
              <a:rPr kumimoji="0" lang="en-US" sz="2000" b="0" i="0" u="none" strike="noStrike" kern="0" cap="none" spc="0" normalizeH="0" baseline="0" noProof="0" dirty="0" err="1">
                <a:ln>
                  <a:noFill/>
                </a:ln>
                <a:solidFill>
                  <a:srgbClr val="595959"/>
                </a:solidFill>
                <a:effectLst/>
                <a:uLnTx/>
                <a:uFillTx/>
              </a:rPr>
              <a:t>participación</a:t>
            </a:r>
            <a:r>
              <a:rPr kumimoji="0" lang="en-US" sz="2000" b="0" i="0" u="none" strike="noStrike" kern="0" cap="none" spc="0" normalizeH="0" baseline="0" noProof="0" dirty="0">
                <a:ln>
                  <a:noFill/>
                </a:ln>
                <a:solidFill>
                  <a:srgbClr val="595959"/>
                </a:solidFill>
                <a:effectLst/>
                <a:uLnTx/>
                <a:uFillTx/>
              </a:rPr>
              <a:t> de las </a:t>
            </a:r>
            <a:r>
              <a:rPr kumimoji="0" lang="en-US" sz="2000" b="0" i="0" u="none" strike="noStrike" kern="0" cap="none" spc="0" normalizeH="0" baseline="0" noProof="0" dirty="0" err="1">
                <a:ln>
                  <a:noFill/>
                </a:ln>
                <a:solidFill>
                  <a:srgbClr val="595959"/>
                </a:solidFill>
                <a:effectLst/>
                <a:uLnTx/>
                <a:uFillTx/>
              </a:rPr>
              <a:t>partes</a:t>
            </a:r>
            <a:r>
              <a:rPr kumimoji="0" lang="en-US" sz="2000" b="0" i="0" u="none" strike="noStrike" kern="0" cap="none" spc="0" normalizeH="0" baseline="0" noProof="0" dirty="0">
                <a:ln>
                  <a:noFill/>
                </a:ln>
                <a:solidFill>
                  <a:srgbClr val="595959"/>
                </a:solidFill>
                <a:effectLst/>
                <a:uLnTx/>
                <a:uFillTx/>
              </a:rPr>
              <a:t> </a:t>
            </a:r>
            <a:r>
              <a:rPr kumimoji="0" lang="en-US" sz="2000" b="0" i="0" u="none" strike="noStrike" kern="0" cap="none" spc="0" normalizeH="0" baseline="0" noProof="0" dirty="0" err="1">
                <a:ln>
                  <a:noFill/>
                </a:ln>
                <a:solidFill>
                  <a:srgbClr val="595959"/>
                </a:solidFill>
                <a:effectLst/>
                <a:uLnTx/>
                <a:uFillTx/>
              </a:rPr>
              <a:t>interesadas</a:t>
            </a:r>
            <a:endParaRPr kumimoji="0" lang="en-US" sz="2000" b="0" i="1" u="none" strike="noStrike" kern="0" cap="none" spc="0" normalizeH="0" baseline="0" noProof="0" dirty="0">
              <a:ln>
                <a:noFill/>
              </a:ln>
              <a:solidFill>
                <a:srgbClr val="595959"/>
              </a:solidFill>
              <a:effectLst/>
              <a:uLnTx/>
              <a:uFillTx/>
              <a:latin typeface="Avenir Next LT Pro" panose="020B0504020202020204" pitchFamily="34" charset="0"/>
            </a:endParaRPr>
          </a:p>
        </p:txBody>
      </p:sp>
      <p:pic>
        <p:nvPicPr>
          <p:cNvPr id="10" name="Gráfico 9" descr="Flecha con curva ligera">
            <a:extLst>
              <a:ext uri="{FF2B5EF4-FFF2-40B4-BE49-F238E27FC236}">
                <a16:creationId xmlns:a16="http://schemas.microsoft.com/office/drawing/2014/main" id="{225A0D63-1779-4CC5-8341-CA5E03CA530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359561">
            <a:off x="4810501" y="3041741"/>
            <a:ext cx="1275544" cy="1275544"/>
          </a:xfrm>
          <a:prstGeom prst="rect">
            <a:avLst/>
          </a:prstGeom>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7F960A0B-EB5F-4342-A02A-D2C25C644B1D}"/>
              </a:ext>
            </a:extLst>
          </p:cNvPr>
          <p:cNvPicPr>
            <a:picLocks noChangeAspect="1"/>
          </p:cNvPicPr>
          <p:nvPr/>
        </p:nvPicPr>
        <p:blipFill>
          <a:blip r:embed="rId6"/>
          <a:stretch>
            <a:fillRect/>
          </a:stretch>
        </p:blipFill>
        <p:spPr>
          <a:xfrm>
            <a:off x="2195814" y="2899470"/>
            <a:ext cx="2604696" cy="2582242"/>
          </a:xfrm>
          <a:prstGeom prst="rect">
            <a:avLst/>
          </a:prstGeom>
        </p:spPr>
      </p:pic>
      <p:sp>
        <p:nvSpPr>
          <p:cNvPr id="12" name="CuadroTexto 11">
            <a:extLst>
              <a:ext uri="{FF2B5EF4-FFF2-40B4-BE49-F238E27FC236}">
                <a16:creationId xmlns:a16="http://schemas.microsoft.com/office/drawing/2014/main" id="{307E081E-2226-41F0-8C11-07E93BA41F87}"/>
              </a:ext>
            </a:extLst>
          </p:cNvPr>
          <p:cNvSpPr txBox="1"/>
          <p:nvPr/>
        </p:nvSpPr>
        <p:spPr>
          <a:xfrm>
            <a:off x="1671132" y="2391639"/>
            <a:ext cx="2912347" cy="707886"/>
          </a:xfrm>
          <a:prstGeom prst="rect">
            <a:avLst/>
          </a:prstGeom>
          <a:noFill/>
        </p:spPr>
        <p:txBody>
          <a:bodyPr wrap="square" rtlCol="0">
            <a:spAutoFit/>
          </a:bodyPr>
          <a:lstStyle/>
          <a:p>
            <a:r>
              <a:rPr lang="es-ES" sz="2000" dirty="0">
                <a:solidFill>
                  <a:srgbClr val="000000">
                    <a:lumMod val="65000"/>
                    <a:lumOff val="35000"/>
                  </a:srgbClr>
                </a:solidFill>
                <a:latin typeface="Abadi" panose="020B0604020104020204" pitchFamily="34" charset="0"/>
              </a:rPr>
              <a:t>Intervención propuesta por actor:</a:t>
            </a:r>
            <a:endParaRPr lang="es-HN" sz="2000" dirty="0">
              <a:solidFill>
                <a:srgbClr val="000000">
                  <a:lumMod val="65000"/>
                  <a:lumOff val="35000"/>
                </a:srgbClr>
              </a:solidFill>
              <a:latin typeface="Abadi" panose="020B0604020104020204" pitchFamily="34" charset="0"/>
            </a:endParaRPr>
          </a:p>
        </p:txBody>
      </p:sp>
    </p:spTree>
    <p:extLst>
      <p:ext uri="{BB962C8B-B14F-4D97-AF65-F5344CB8AC3E}">
        <p14:creationId xmlns:p14="http://schemas.microsoft.com/office/powerpoint/2010/main" val="238239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up)">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descr="Imagen que contiene persona, exterior, mujer, tabla&#10;&#10;Descripción generada automáticamente">
            <a:extLst>
              <a:ext uri="{FF2B5EF4-FFF2-40B4-BE49-F238E27FC236}">
                <a16:creationId xmlns:a16="http://schemas.microsoft.com/office/drawing/2014/main" id="{67C36301-9F9D-4F59-BE18-C93E1769A891}"/>
              </a:ext>
            </a:extLst>
          </p:cNvPr>
          <p:cNvPicPr>
            <a:picLocks noChangeAspect="1"/>
          </p:cNvPicPr>
          <p:nvPr/>
        </p:nvPicPr>
        <p:blipFill rotWithShape="1">
          <a:blip r:embed="rId3"/>
          <a:srcRect l="3644"/>
          <a:stretch/>
        </p:blipFill>
        <p:spPr>
          <a:xfrm>
            <a:off x="1517863" y="0"/>
            <a:ext cx="4969200" cy="6858000"/>
          </a:xfrm>
          <a:prstGeom prst="rect">
            <a:avLst/>
          </a:prstGeom>
        </p:spPr>
      </p:pic>
      <p:sp>
        <p:nvSpPr>
          <p:cNvPr id="10" name="Título 3">
            <a:extLst>
              <a:ext uri="{FF2B5EF4-FFF2-40B4-BE49-F238E27FC236}">
                <a16:creationId xmlns:a16="http://schemas.microsoft.com/office/drawing/2014/main" id="{FFB70070-52C5-4FC0-9F17-2BBA53178A1E}"/>
              </a:ext>
            </a:extLst>
          </p:cNvPr>
          <p:cNvSpPr txBox="1">
            <a:spLocks/>
          </p:cNvSpPr>
          <p:nvPr/>
        </p:nvSpPr>
        <p:spPr>
          <a:xfrm>
            <a:off x="6693657" y="361669"/>
            <a:ext cx="3520071" cy="2537734"/>
          </a:xfrm>
          <a:prstGeom prst="rect">
            <a:avLst/>
          </a:prstGeom>
          <a:noFill/>
          <a:ln>
            <a:noFill/>
          </a:ln>
        </p:spPr>
        <p:txBody>
          <a:bodyPr spcFirstLastPara="1" wrap="square" lIns="91425" tIns="91425" rIns="91425" bIns="91425" anchor="t" anchorCtr="0">
            <a:normAutofit fontScale="75000" lnSpcReduction="2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venir"/>
              <a:buNone/>
              <a:defRPr sz="2800" b="1" i="0" u="none" strike="noStrike" cap="none">
                <a:solidFill>
                  <a:schemeClr val="dk1"/>
                </a:solidFill>
                <a:latin typeface="Avenir"/>
                <a:ea typeface="Avenir"/>
                <a:cs typeface="Avenir"/>
                <a:sym typeface="Avenir"/>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91440" marR="0" lvl="0" indent="0" algn="l" defTabSz="914400" rtl="0" eaLnBrk="1" fontAlgn="auto" latinLnBrk="0" hangingPunct="1">
              <a:lnSpc>
                <a:spcPts val="3475"/>
              </a:lnSpc>
              <a:spcBef>
                <a:spcPts val="0"/>
              </a:spcBef>
              <a:spcAft>
                <a:spcPts val="0"/>
              </a:spcAft>
              <a:buClr>
                <a:srgbClr val="000000"/>
              </a:buClr>
              <a:buSzPts val="2800"/>
              <a:buFont typeface="Avenir"/>
              <a:buNone/>
              <a:tabLst/>
              <a:defRPr/>
            </a:pPr>
            <a:r>
              <a:rPr kumimoji="0" lang="es-ES" sz="3100" b="1" i="0" u="none" strike="noStrike" kern="0" cap="none" spc="0" normalizeH="0" baseline="0" noProof="0" dirty="0">
                <a:ln>
                  <a:noFill/>
                </a:ln>
                <a:solidFill>
                  <a:srgbClr val="595959"/>
                </a:solidFill>
                <a:effectLst/>
                <a:uLnTx/>
                <a:uFillTx/>
                <a:latin typeface="Avenir"/>
                <a:sym typeface="Avenir"/>
              </a:rPr>
              <a:t>COMPONENTE 5</a:t>
            </a:r>
            <a:br>
              <a:rPr kumimoji="0" lang="es-ES" sz="2800" b="1" i="0" u="none" strike="noStrike" kern="0" cap="none" spc="0" normalizeH="0" baseline="0" noProof="0" dirty="0">
                <a:ln>
                  <a:noFill/>
                </a:ln>
                <a:solidFill>
                  <a:srgbClr val="595959"/>
                </a:solidFill>
                <a:effectLst/>
                <a:uLnTx/>
                <a:uFillTx/>
                <a:latin typeface="Avenir"/>
                <a:sym typeface="Avenir"/>
              </a:rPr>
            </a:br>
            <a:r>
              <a:rPr kumimoji="0" lang="es-CO" sz="2400" b="0" i="0" u="none" strike="noStrike" kern="0" cap="none" spc="0" normalizeH="0" baseline="0" noProof="0" dirty="0">
                <a:ln>
                  <a:noFill/>
                </a:ln>
                <a:solidFill>
                  <a:srgbClr val="595959"/>
                </a:solidFill>
                <a:effectLst/>
                <a:uLnTx/>
                <a:uFillTx/>
                <a:latin typeface="Avenir"/>
                <a:sym typeface="Avenir"/>
              </a:rPr>
              <a:t>Monitoreo, Evaluación, Rendición de Cuentas y Aprendizaje Participativo (PMEAL</a:t>
            </a:r>
            <a:r>
              <a:rPr kumimoji="0" lang="en-US" sz="2400" b="0" i="0" u="none" strike="noStrike" kern="0" cap="none" spc="0" normalizeH="0" baseline="0" noProof="0" dirty="0">
                <a:ln>
                  <a:noFill/>
                </a:ln>
                <a:solidFill>
                  <a:srgbClr val="595959"/>
                </a:solidFill>
                <a:effectLst/>
                <a:uLnTx/>
                <a:uFillTx/>
                <a:latin typeface="Avenir"/>
                <a:sym typeface="Avenir"/>
              </a:rPr>
              <a:t>)</a:t>
            </a:r>
            <a:br>
              <a:rPr kumimoji="0" lang="es-MX" sz="2400" b="0" i="0" u="none" strike="noStrike" kern="0" cap="none" spc="0" normalizeH="0" baseline="0" noProof="0" dirty="0">
                <a:ln>
                  <a:noFill/>
                </a:ln>
                <a:solidFill>
                  <a:srgbClr val="595959"/>
                </a:solidFill>
                <a:effectLst/>
                <a:uLnTx/>
                <a:uFillTx/>
                <a:latin typeface="Avenir"/>
                <a:sym typeface="Avenir"/>
              </a:rPr>
            </a:br>
            <a:endParaRPr kumimoji="0" lang="es-MX" sz="2400" b="0" i="0" u="none" strike="noStrike" kern="0" cap="none" spc="0" normalizeH="0" baseline="0" noProof="0" dirty="0">
              <a:ln>
                <a:noFill/>
              </a:ln>
              <a:solidFill>
                <a:srgbClr val="595959"/>
              </a:solidFill>
              <a:effectLst/>
              <a:uLnTx/>
              <a:uFillTx/>
              <a:latin typeface="Avenir"/>
              <a:sym typeface="Avenir"/>
            </a:endParaRPr>
          </a:p>
        </p:txBody>
      </p:sp>
      <p:pic>
        <p:nvPicPr>
          <p:cNvPr id="12" name="Imagen 11" descr="Un grupo de personas en un salón de clases&#10;&#10;Descripción generada automáticamente con confianza media">
            <a:extLst>
              <a:ext uri="{FF2B5EF4-FFF2-40B4-BE49-F238E27FC236}">
                <a16:creationId xmlns:a16="http://schemas.microsoft.com/office/drawing/2014/main" id="{DDDD8A0F-9270-4F59-8FD6-AA64742A7728}"/>
              </a:ext>
            </a:extLst>
          </p:cNvPr>
          <p:cNvPicPr>
            <a:picLocks noChangeAspect="1"/>
          </p:cNvPicPr>
          <p:nvPr/>
        </p:nvPicPr>
        <p:blipFill>
          <a:blip r:embed="rId4"/>
          <a:stretch>
            <a:fillRect/>
          </a:stretch>
        </p:blipFill>
        <p:spPr>
          <a:xfrm>
            <a:off x="6499336" y="2588501"/>
            <a:ext cx="5692663" cy="4269499"/>
          </a:xfrm>
          <a:prstGeom prst="rect">
            <a:avLst/>
          </a:prstGeom>
        </p:spPr>
      </p:pic>
    </p:spTree>
    <p:extLst>
      <p:ext uri="{BB962C8B-B14F-4D97-AF65-F5344CB8AC3E}">
        <p14:creationId xmlns:p14="http://schemas.microsoft.com/office/powerpoint/2010/main" val="134267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6" name="Imagen 5" descr="Un hombre en un barco en el atardecer&#10;&#10;Descripción generada automáticamente">
            <a:extLst>
              <a:ext uri="{FF2B5EF4-FFF2-40B4-BE49-F238E27FC236}">
                <a16:creationId xmlns:a16="http://schemas.microsoft.com/office/drawing/2014/main" id="{BA692B60-5234-4B9F-B59B-82104A3817C6}"/>
              </a:ext>
            </a:extLst>
          </p:cNvPr>
          <p:cNvPicPr>
            <a:picLocks noChangeAspect="1"/>
          </p:cNvPicPr>
          <p:nvPr/>
        </p:nvPicPr>
        <p:blipFill rotWithShape="1">
          <a:blip r:embed="rId3">
            <a:alphaModFix/>
          </a:blip>
          <a:srcRect l="7507" r="17557"/>
          <a:stretch/>
        </p:blipFill>
        <p:spPr>
          <a:xfrm>
            <a:off x="0" y="-4"/>
            <a:ext cx="9134577" cy="6858004"/>
          </a:xfrm>
          <a:prstGeom prst="rect">
            <a:avLst/>
          </a:prstGeom>
        </p:spPr>
      </p:pic>
      <p:sp>
        <p:nvSpPr>
          <p:cNvPr id="7" name="Título 3">
            <a:extLst>
              <a:ext uri="{FF2B5EF4-FFF2-40B4-BE49-F238E27FC236}">
                <a16:creationId xmlns:a16="http://schemas.microsoft.com/office/drawing/2014/main" id="{75C44322-3D18-4658-8379-0A4BE11D378F}"/>
              </a:ext>
            </a:extLst>
          </p:cNvPr>
          <p:cNvSpPr txBox="1">
            <a:spLocks/>
          </p:cNvSpPr>
          <p:nvPr/>
        </p:nvSpPr>
        <p:spPr>
          <a:xfrm>
            <a:off x="356646" y="1371599"/>
            <a:ext cx="3955424" cy="1506071"/>
          </a:xfrm>
          <a:prstGeom prst="rect">
            <a:avLst/>
          </a:prstGeom>
          <a:noFill/>
          <a:ln>
            <a:noFill/>
          </a:ln>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100"/>
              <a:buFont typeface="Avenir"/>
              <a:buNone/>
              <a:defRPr sz="2100" b="1" i="0" u="none" strike="noStrike" cap="none">
                <a:solidFill>
                  <a:schemeClr val="dk1"/>
                </a:solidFill>
                <a:latin typeface="Avenir"/>
                <a:ea typeface="Avenir"/>
                <a:cs typeface="Avenir"/>
                <a:sym typeface="Avenir"/>
              </a:defRPr>
            </a:lvl1pPr>
            <a:lvl2pPr marR="0" lvl="1"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100"/>
              <a:buFont typeface="Avenir"/>
              <a:buNone/>
              <a:tabLst/>
              <a:defRPr/>
            </a:pPr>
            <a:r>
              <a:rPr kumimoji="0" lang="es-ES" sz="3200" b="1" i="0" u="none" strike="noStrike" kern="0" cap="none" spc="0" normalizeH="0" baseline="0" noProof="0">
                <a:ln>
                  <a:noFill/>
                </a:ln>
                <a:solidFill>
                  <a:srgbClr val="FFFFFF"/>
                </a:solidFill>
                <a:effectLst/>
                <a:uLnTx/>
                <a:uFillTx/>
                <a:latin typeface="Avenir Next LT Pro" panose="020B0504020202020204" pitchFamily="34" charset="0"/>
                <a:sym typeface="Avenir"/>
              </a:rPr>
              <a:t>Pesca de baja escala en la costa norte de Honduras</a:t>
            </a:r>
            <a:endParaRPr kumimoji="0" lang="en-US" sz="3200" b="1" i="0" u="none" strike="noStrike" kern="0" cap="none" spc="0" normalizeH="0" baseline="0" noProof="0" dirty="0">
              <a:ln>
                <a:noFill/>
              </a:ln>
              <a:solidFill>
                <a:srgbClr val="FFFFFF"/>
              </a:solidFill>
              <a:effectLst/>
              <a:uLnTx/>
              <a:uFillTx/>
              <a:latin typeface="Avenir Next LT Pro" panose="020B0504020202020204" pitchFamily="34" charset="0"/>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6" name="Imagen 5" descr="Diagrama, Mapa&#10;&#10;Descripción generada automáticamente">
            <a:extLst>
              <a:ext uri="{FF2B5EF4-FFF2-40B4-BE49-F238E27FC236}">
                <a16:creationId xmlns:a16="http://schemas.microsoft.com/office/drawing/2014/main" id="{A9440FF1-176D-4E95-B6C8-50240656BE15}"/>
              </a:ext>
            </a:extLst>
          </p:cNvPr>
          <p:cNvPicPr>
            <a:picLocks noChangeAspect="1"/>
          </p:cNvPicPr>
          <p:nvPr/>
        </p:nvPicPr>
        <p:blipFill>
          <a:blip r:embed="rId3"/>
          <a:stretch>
            <a:fillRect/>
          </a:stretch>
        </p:blipFill>
        <p:spPr>
          <a:xfrm>
            <a:off x="6592002" y="0"/>
            <a:ext cx="4438004" cy="6858000"/>
          </a:xfrm>
          <a:prstGeom prst="rect">
            <a:avLst/>
          </a:prstGeom>
        </p:spPr>
      </p:pic>
      <p:pic>
        <p:nvPicPr>
          <p:cNvPr id="7" name="Imagen 6" descr="Personas preparando comida en la mano&#10;&#10;Descripción generada automáticamente con confianza media">
            <a:extLst>
              <a:ext uri="{FF2B5EF4-FFF2-40B4-BE49-F238E27FC236}">
                <a16:creationId xmlns:a16="http://schemas.microsoft.com/office/drawing/2014/main" id="{903A878D-6A19-42E8-8761-11DDFA2A8FE2}"/>
              </a:ext>
            </a:extLst>
          </p:cNvPr>
          <p:cNvPicPr>
            <a:picLocks noChangeAspect="1"/>
          </p:cNvPicPr>
          <p:nvPr/>
        </p:nvPicPr>
        <p:blipFill rotWithShape="1">
          <a:blip r:embed="rId4"/>
          <a:srcRect t="7468" b="4690"/>
          <a:stretch/>
        </p:blipFill>
        <p:spPr>
          <a:xfrm>
            <a:off x="2110674" y="2600054"/>
            <a:ext cx="4358778" cy="2874478"/>
          </a:xfrm>
          <a:prstGeom prst="rect">
            <a:avLst/>
          </a:prstGeom>
          <a:ln>
            <a:noFill/>
          </a:ln>
          <a:effectLst/>
        </p:spPr>
      </p:pic>
      <p:sp>
        <p:nvSpPr>
          <p:cNvPr id="8" name="CuadroTexto 7">
            <a:extLst>
              <a:ext uri="{FF2B5EF4-FFF2-40B4-BE49-F238E27FC236}">
                <a16:creationId xmlns:a16="http://schemas.microsoft.com/office/drawing/2014/main" id="{CE52FFD4-A355-44AE-8680-5377268DBA01}"/>
              </a:ext>
            </a:extLst>
          </p:cNvPr>
          <p:cNvSpPr txBox="1"/>
          <p:nvPr/>
        </p:nvSpPr>
        <p:spPr>
          <a:xfrm>
            <a:off x="2110674" y="2261500"/>
            <a:ext cx="4236229" cy="338554"/>
          </a:xfrm>
          <a:prstGeom prst="rect">
            <a:avLst/>
          </a:prstGeom>
          <a:noFill/>
        </p:spPr>
        <p:txBody>
          <a:bodyPr wrap="square">
            <a:spAutoFit/>
          </a:bodyPr>
          <a:lstStyle/>
          <a:p>
            <a:r>
              <a:rPr lang="en-US" sz="1600" i="1" dirty="0" err="1">
                <a:solidFill>
                  <a:srgbClr val="595959"/>
                </a:solidFill>
                <a:latin typeface="Avenir Next LT Pro" panose="020B0504020202020204" pitchFamily="34" charset="0"/>
              </a:rPr>
              <a:t>Estudio</a:t>
            </a:r>
            <a:r>
              <a:rPr lang="en-US" sz="1600" i="1" dirty="0">
                <a:solidFill>
                  <a:srgbClr val="595959"/>
                </a:solidFill>
                <a:latin typeface="Avenir Next LT Pro" panose="020B0504020202020204" pitchFamily="34" charset="0"/>
              </a:rPr>
              <a:t> de </a:t>
            </a:r>
            <a:r>
              <a:rPr lang="en-US" sz="1600" i="1" dirty="0" err="1">
                <a:solidFill>
                  <a:srgbClr val="595959"/>
                </a:solidFill>
                <a:latin typeface="Avenir Next LT Pro" panose="020B0504020202020204" pitchFamily="34" charset="0"/>
              </a:rPr>
              <a:t>caso</a:t>
            </a:r>
            <a:r>
              <a:rPr lang="en-US" sz="1600" i="1" dirty="0">
                <a:solidFill>
                  <a:srgbClr val="595959"/>
                </a:solidFill>
                <a:latin typeface="Avenir Next LT Pro" panose="020B0504020202020204" pitchFamily="34" charset="0"/>
              </a:rPr>
              <a:t> </a:t>
            </a:r>
            <a:r>
              <a:rPr lang="en-US" sz="1600" i="1" dirty="0" err="1">
                <a:solidFill>
                  <a:srgbClr val="595959"/>
                </a:solidFill>
                <a:latin typeface="Avenir Next LT Pro" panose="020B0504020202020204" pitchFamily="34" charset="0"/>
              </a:rPr>
              <a:t>pesca</a:t>
            </a:r>
            <a:r>
              <a:rPr lang="en-US" sz="1600" i="1" dirty="0">
                <a:solidFill>
                  <a:srgbClr val="595959"/>
                </a:solidFill>
                <a:latin typeface="Avenir Next LT Pro" panose="020B0504020202020204" pitchFamily="34" charset="0"/>
              </a:rPr>
              <a:t> de </a:t>
            </a:r>
            <a:r>
              <a:rPr lang="en-US" sz="1600" i="1" dirty="0" err="1">
                <a:solidFill>
                  <a:srgbClr val="595959"/>
                </a:solidFill>
                <a:latin typeface="Avenir Next LT Pro" panose="020B0504020202020204" pitchFamily="34" charset="0"/>
              </a:rPr>
              <a:t>baja</a:t>
            </a:r>
            <a:r>
              <a:rPr lang="en-US" sz="1600" i="1" dirty="0">
                <a:solidFill>
                  <a:srgbClr val="595959"/>
                </a:solidFill>
                <a:latin typeface="Avenir Next LT Pro" panose="020B0504020202020204" pitchFamily="34" charset="0"/>
              </a:rPr>
              <a:t> </a:t>
            </a:r>
            <a:r>
              <a:rPr lang="en-US" sz="1600" i="1" dirty="0" err="1">
                <a:solidFill>
                  <a:srgbClr val="595959"/>
                </a:solidFill>
                <a:latin typeface="Avenir Next LT Pro" panose="020B0504020202020204" pitchFamily="34" charset="0"/>
              </a:rPr>
              <a:t>escala</a:t>
            </a:r>
            <a:endParaRPr lang="en-US" sz="1600" i="1" dirty="0">
              <a:solidFill>
                <a:srgbClr val="595959"/>
              </a:solidFill>
              <a:latin typeface="Avenir Next LT Pro" panose="020B0504020202020204" pitchFamily="34" charset="0"/>
            </a:endParaRPr>
          </a:p>
        </p:txBody>
      </p:sp>
      <p:pic>
        <p:nvPicPr>
          <p:cNvPr id="9" name="Imagen 8">
            <a:extLst>
              <a:ext uri="{FF2B5EF4-FFF2-40B4-BE49-F238E27FC236}">
                <a16:creationId xmlns:a16="http://schemas.microsoft.com/office/drawing/2014/main" id="{FF631AD5-E723-4310-8945-AC58390DF4DE}"/>
              </a:ext>
            </a:extLst>
          </p:cNvPr>
          <p:cNvPicPr>
            <a:picLocks noChangeAspect="1"/>
          </p:cNvPicPr>
          <p:nvPr/>
        </p:nvPicPr>
        <p:blipFill>
          <a:blip r:embed="rId5"/>
          <a:stretch>
            <a:fillRect/>
          </a:stretch>
        </p:blipFill>
        <p:spPr>
          <a:xfrm>
            <a:off x="2244772" y="132037"/>
            <a:ext cx="1690644" cy="1899963"/>
          </a:xfrm>
          <a:prstGeom prst="rect">
            <a:avLst/>
          </a:prstGeom>
        </p:spPr>
      </p:pic>
    </p:spTree>
    <p:extLst>
      <p:ext uri="{BB962C8B-B14F-4D97-AF65-F5344CB8AC3E}">
        <p14:creationId xmlns:p14="http://schemas.microsoft.com/office/powerpoint/2010/main" val="239814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10" name="Imagen 9" descr="Diagrama, Mapa&#10;&#10;Descripción generada automáticamente">
            <a:extLst>
              <a:ext uri="{FF2B5EF4-FFF2-40B4-BE49-F238E27FC236}">
                <a16:creationId xmlns:a16="http://schemas.microsoft.com/office/drawing/2014/main" id="{9ECEE738-7F6B-4694-B2BF-2340E8552F97}"/>
              </a:ext>
            </a:extLst>
          </p:cNvPr>
          <p:cNvPicPr>
            <a:picLocks noChangeAspect="1"/>
          </p:cNvPicPr>
          <p:nvPr/>
        </p:nvPicPr>
        <p:blipFill>
          <a:blip r:embed="rId3"/>
          <a:stretch>
            <a:fillRect/>
          </a:stretch>
        </p:blipFill>
        <p:spPr>
          <a:xfrm>
            <a:off x="6513924" y="0"/>
            <a:ext cx="4438004" cy="6858000"/>
          </a:xfrm>
          <a:prstGeom prst="rect">
            <a:avLst/>
          </a:prstGeom>
        </p:spPr>
      </p:pic>
      <p:pic>
        <p:nvPicPr>
          <p:cNvPr id="11" name="Imagen 10" descr="Diagrama&#10;&#10;Descripción generada automáticamente">
            <a:extLst>
              <a:ext uri="{FF2B5EF4-FFF2-40B4-BE49-F238E27FC236}">
                <a16:creationId xmlns:a16="http://schemas.microsoft.com/office/drawing/2014/main" id="{82E0BA3A-6695-43F4-873C-F2013FCFCD15}"/>
              </a:ext>
            </a:extLst>
          </p:cNvPr>
          <p:cNvPicPr>
            <a:picLocks noChangeAspect="1"/>
          </p:cNvPicPr>
          <p:nvPr/>
        </p:nvPicPr>
        <p:blipFill>
          <a:blip r:embed="rId4"/>
          <a:stretch>
            <a:fillRect/>
          </a:stretch>
        </p:blipFill>
        <p:spPr>
          <a:xfrm>
            <a:off x="6526101" y="0"/>
            <a:ext cx="4437529" cy="6858000"/>
          </a:xfrm>
          <a:prstGeom prst="rect">
            <a:avLst/>
          </a:prstGeom>
        </p:spPr>
      </p:pic>
      <p:sp>
        <p:nvSpPr>
          <p:cNvPr id="12" name="CuadroTexto 11">
            <a:extLst>
              <a:ext uri="{FF2B5EF4-FFF2-40B4-BE49-F238E27FC236}">
                <a16:creationId xmlns:a16="http://schemas.microsoft.com/office/drawing/2014/main" id="{76D5B5D8-5A2F-4830-A51A-4EE7ECF509AA}"/>
              </a:ext>
            </a:extLst>
          </p:cNvPr>
          <p:cNvSpPr txBox="1"/>
          <p:nvPr/>
        </p:nvSpPr>
        <p:spPr>
          <a:xfrm>
            <a:off x="2387167" y="3100989"/>
            <a:ext cx="3853900" cy="1077218"/>
          </a:xfrm>
          <a:prstGeom prst="rect">
            <a:avLst/>
          </a:prstGeom>
          <a:noFill/>
        </p:spPr>
        <p:txBody>
          <a:bodyPr wrap="square">
            <a:spAutoFit/>
          </a:bodyPr>
          <a:lstStyle/>
          <a:p>
            <a:r>
              <a:rPr lang="en-US" sz="1600" b="1" i="1" dirty="0" err="1">
                <a:solidFill>
                  <a:srgbClr val="595959"/>
                </a:solidFill>
                <a:latin typeface="Avenir Next LT Pro" panose="020B0504020202020204" pitchFamily="34" charset="0"/>
              </a:rPr>
              <a:t>Escenario</a:t>
            </a:r>
            <a:r>
              <a:rPr lang="en-US" sz="1600" b="1" i="1" dirty="0">
                <a:solidFill>
                  <a:srgbClr val="595959"/>
                </a:solidFill>
                <a:latin typeface="Avenir Next LT Pro" panose="020B0504020202020204" pitchFamily="34" charset="0"/>
              </a:rPr>
              <a:t> de </a:t>
            </a:r>
            <a:r>
              <a:rPr lang="en-US" sz="1600" b="1" i="1" dirty="0" err="1">
                <a:solidFill>
                  <a:srgbClr val="595959"/>
                </a:solidFill>
                <a:latin typeface="Avenir Next LT Pro" panose="020B0504020202020204" pitchFamily="34" charset="0"/>
              </a:rPr>
              <a:t>riesgo</a:t>
            </a:r>
            <a:r>
              <a:rPr lang="en-US" sz="1600" b="1" i="1" dirty="0">
                <a:solidFill>
                  <a:srgbClr val="595959"/>
                </a:solidFill>
                <a:latin typeface="Avenir Next LT Pro" panose="020B0504020202020204" pitchFamily="34" charset="0"/>
              </a:rPr>
              <a:t> 1:</a:t>
            </a:r>
          </a:p>
          <a:p>
            <a:r>
              <a:rPr lang="es-ES" sz="1600" i="1" dirty="0">
                <a:solidFill>
                  <a:srgbClr val="595959"/>
                </a:solidFill>
                <a:latin typeface="Avenir Next LT Pro" panose="020B0504020202020204" pitchFamily="34" charset="0"/>
              </a:rPr>
              <a:t>Cambio climático, degradación ambiental y prácticas pesqueras insostenibles.</a:t>
            </a:r>
            <a:endParaRPr lang="en-US" sz="1600" i="1" dirty="0">
              <a:solidFill>
                <a:srgbClr val="595959"/>
              </a:solidFill>
              <a:latin typeface="Avenir Next LT Pro" panose="020B0504020202020204" pitchFamily="34" charset="0"/>
            </a:endParaRPr>
          </a:p>
        </p:txBody>
      </p:sp>
      <p:sp>
        <p:nvSpPr>
          <p:cNvPr id="13" name="CuadroTexto 12">
            <a:extLst>
              <a:ext uri="{FF2B5EF4-FFF2-40B4-BE49-F238E27FC236}">
                <a16:creationId xmlns:a16="http://schemas.microsoft.com/office/drawing/2014/main" id="{8C96638A-89E9-44BC-9847-1D0317E66022}"/>
              </a:ext>
            </a:extLst>
          </p:cNvPr>
          <p:cNvSpPr txBox="1"/>
          <p:nvPr/>
        </p:nvSpPr>
        <p:spPr>
          <a:xfrm>
            <a:off x="2114311" y="2630874"/>
            <a:ext cx="3947120" cy="338554"/>
          </a:xfrm>
          <a:prstGeom prst="rect">
            <a:avLst/>
          </a:prstGeom>
          <a:noFill/>
        </p:spPr>
        <p:txBody>
          <a:bodyPr wrap="square">
            <a:spAutoFit/>
          </a:bodyPr>
          <a:lstStyle/>
          <a:p>
            <a:r>
              <a:rPr lang="en-US" sz="1600" i="1" dirty="0" err="1">
                <a:solidFill>
                  <a:srgbClr val="595959"/>
                </a:solidFill>
                <a:latin typeface="Avenir Next LT Pro" panose="020B0504020202020204" pitchFamily="34" charset="0"/>
              </a:rPr>
              <a:t>Estudio</a:t>
            </a:r>
            <a:r>
              <a:rPr lang="en-US" sz="1600" i="1" dirty="0">
                <a:solidFill>
                  <a:srgbClr val="595959"/>
                </a:solidFill>
                <a:latin typeface="Avenir Next LT Pro" panose="020B0504020202020204" pitchFamily="34" charset="0"/>
              </a:rPr>
              <a:t> de </a:t>
            </a:r>
            <a:r>
              <a:rPr lang="en-US" sz="1600" i="1" dirty="0" err="1">
                <a:solidFill>
                  <a:srgbClr val="595959"/>
                </a:solidFill>
                <a:latin typeface="Avenir Next LT Pro" panose="020B0504020202020204" pitchFamily="34" charset="0"/>
              </a:rPr>
              <a:t>caso</a:t>
            </a:r>
            <a:r>
              <a:rPr lang="en-US" sz="1600" i="1" dirty="0">
                <a:solidFill>
                  <a:srgbClr val="595959"/>
                </a:solidFill>
                <a:latin typeface="Avenir Next LT Pro" panose="020B0504020202020204" pitchFamily="34" charset="0"/>
              </a:rPr>
              <a:t> </a:t>
            </a:r>
            <a:r>
              <a:rPr lang="en-US" sz="1600" i="1" dirty="0" err="1">
                <a:solidFill>
                  <a:srgbClr val="595959"/>
                </a:solidFill>
                <a:latin typeface="Avenir Next LT Pro" panose="020B0504020202020204" pitchFamily="34" charset="0"/>
              </a:rPr>
              <a:t>pesca</a:t>
            </a:r>
            <a:r>
              <a:rPr lang="en-US" sz="1600" i="1" dirty="0">
                <a:solidFill>
                  <a:srgbClr val="595959"/>
                </a:solidFill>
                <a:latin typeface="Avenir Next LT Pro" panose="020B0504020202020204" pitchFamily="34" charset="0"/>
              </a:rPr>
              <a:t> de </a:t>
            </a:r>
            <a:r>
              <a:rPr lang="en-US" sz="1600" i="1" dirty="0" err="1">
                <a:solidFill>
                  <a:srgbClr val="595959"/>
                </a:solidFill>
                <a:latin typeface="Avenir Next LT Pro" panose="020B0504020202020204" pitchFamily="34" charset="0"/>
              </a:rPr>
              <a:t>baja</a:t>
            </a:r>
            <a:r>
              <a:rPr lang="en-US" sz="1600" i="1" dirty="0">
                <a:solidFill>
                  <a:srgbClr val="595959"/>
                </a:solidFill>
                <a:latin typeface="Avenir Next LT Pro" panose="020B0504020202020204" pitchFamily="34" charset="0"/>
              </a:rPr>
              <a:t> </a:t>
            </a:r>
            <a:r>
              <a:rPr lang="en-US" sz="1600" i="1" dirty="0" err="1">
                <a:solidFill>
                  <a:srgbClr val="595959"/>
                </a:solidFill>
                <a:latin typeface="Avenir Next LT Pro" panose="020B0504020202020204" pitchFamily="34" charset="0"/>
              </a:rPr>
              <a:t>escala</a:t>
            </a:r>
            <a:endParaRPr lang="en-US" sz="1600" i="1" dirty="0">
              <a:solidFill>
                <a:srgbClr val="595959"/>
              </a:solidFill>
              <a:latin typeface="Avenir Next LT Pro" panose="020B0504020202020204" pitchFamily="34" charset="0"/>
            </a:endParaRPr>
          </a:p>
        </p:txBody>
      </p:sp>
      <p:sp>
        <p:nvSpPr>
          <p:cNvPr id="14" name="CuadroTexto 13">
            <a:extLst>
              <a:ext uri="{FF2B5EF4-FFF2-40B4-BE49-F238E27FC236}">
                <a16:creationId xmlns:a16="http://schemas.microsoft.com/office/drawing/2014/main" id="{F4A689C4-66B8-4C15-9A5E-9A88F01F3AB3}"/>
              </a:ext>
            </a:extLst>
          </p:cNvPr>
          <p:cNvSpPr txBox="1"/>
          <p:nvPr/>
        </p:nvSpPr>
        <p:spPr>
          <a:xfrm>
            <a:off x="2387167" y="4309768"/>
            <a:ext cx="2900223" cy="830997"/>
          </a:xfrm>
          <a:prstGeom prst="rect">
            <a:avLst/>
          </a:prstGeom>
          <a:noFill/>
        </p:spPr>
        <p:txBody>
          <a:bodyPr wrap="square" lIns="91440" tIns="45720" rIns="91440" bIns="45720" anchor="t">
            <a:spAutoFit/>
          </a:bodyPr>
          <a:lstStyle/>
          <a:p>
            <a:r>
              <a:rPr lang="en-US" sz="1600" b="1" i="1" dirty="0" err="1">
                <a:solidFill>
                  <a:srgbClr val="595959"/>
                </a:solidFill>
                <a:latin typeface="Avenir Next LT Pro" panose="020B0504020202020204" pitchFamily="34" charset="0"/>
              </a:rPr>
              <a:t>Escenario</a:t>
            </a:r>
            <a:r>
              <a:rPr lang="en-US" sz="1600" b="1" i="1" dirty="0">
                <a:solidFill>
                  <a:srgbClr val="595959"/>
                </a:solidFill>
                <a:latin typeface="Avenir Next LT Pro" panose="020B0504020202020204" pitchFamily="34" charset="0"/>
              </a:rPr>
              <a:t> de </a:t>
            </a:r>
            <a:r>
              <a:rPr lang="en-US" sz="1600" b="1" i="1" dirty="0" err="1">
                <a:solidFill>
                  <a:srgbClr val="595959"/>
                </a:solidFill>
                <a:latin typeface="Avenir Next LT Pro" panose="020B0504020202020204" pitchFamily="34" charset="0"/>
              </a:rPr>
              <a:t>riesgo</a:t>
            </a:r>
            <a:r>
              <a:rPr lang="en-US" sz="1600" b="1" i="1" dirty="0">
                <a:solidFill>
                  <a:srgbClr val="595959"/>
                </a:solidFill>
                <a:latin typeface="Avenir Next LT Pro" panose="020B0504020202020204" pitchFamily="34" charset="0"/>
              </a:rPr>
              <a:t> 2: </a:t>
            </a:r>
          </a:p>
          <a:p>
            <a:r>
              <a:rPr lang="es-ES" sz="1600" i="1" dirty="0">
                <a:solidFill>
                  <a:srgbClr val="595959"/>
                </a:solidFill>
                <a:latin typeface="Avenir Next LT Pro"/>
              </a:rPr>
              <a:t>Tormenta tropical, marejada con fuertes vientos</a:t>
            </a:r>
            <a:endParaRPr lang="en-US" sz="1600" i="1" dirty="0">
              <a:solidFill>
                <a:srgbClr val="595959"/>
              </a:solidFill>
              <a:latin typeface="Avenir Next LT Pro"/>
            </a:endParaRPr>
          </a:p>
        </p:txBody>
      </p:sp>
      <p:sp>
        <p:nvSpPr>
          <p:cNvPr id="15" name="CuadroTexto 14">
            <a:extLst>
              <a:ext uri="{FF2B5EF4-FFF2-40B4-BE49-F238E27FC236}">
                <a16:creationId xmlns:a16="http://schemas.microsoft.com/office/drawing/2014/main" id="{F8FFF6C9-A553-4EC2-905C-8FF5D5C4E459}"/>
              </a:ext>
            </a:extLst>
          </p:cNvPr>
          <p:cNvSpPr txBox="1"/>
          <p:nvPr/>
        </p:nvSpPr>
        <p:spPr>
          <a:xfrm>
            <a:off x="2340557" y="5272326"/>
            <a:ext cx="3947120" cy="584775"/>
          </a:xfrm>
          <a:prstGeom prst="rect">
            <a:avLst/>
          </a:prstGeom>
          <a:noFill/>
        </p:spPr>
        <p:txBody>
          <a:bodyPr wrap="square">
            <a:spAutoFit/>
          </a:bodyPr>
          <a:lstStyle/>
          <a:p>
            <a:r>
              <a:rPr lang="en-US" sz="1600" b="1" i="1" dirty="0" err="1">
                <a:solidFill>
                  <a:srgbClr val="595959"/>
                </a:solidFill>
                <a:latin typeface="Avenir Next LT Pro" panose="020B0504020202020204" pitchFamily="34" charset="0"/>
              </a:rPr>
              <a:t>Escenario</a:t>
            </a:r>
            <a:r>
              <a:rPr lang="en-US" sz="1600" b="1" i="1" dirty="0">
                <a:solidFill>
                  <a:srgbClr val="595959"/>
                </a:solidFill>
                <a:latin typeface="Avenir Next LT Pro" panose="020B0504020202020204" pitchFamily="34" charset="0"/>
              </a:rPr>
              <a:t> de </a:t>
            </a:r>
            <a:r>
              <a:rPr lang="en-US" sz="1600" b="1" i="1" dirty="0" err="1">
                <a:solidFill>
                  <a:srgbClr val="595959"/>
                </a:solidFill>
                <a:latin typeface="Avenir Next LT Pro" panose="020B0504020202020204" pitchFamily="34" charset="0"/>
              </a:rPr>
              <a:t>riesgo</a:t>
            </a:r>
            <a:r>
              <a:rPr lang="en-US" sz="1600" b="1" i="1" dirty="0">
                <a:solidFill>
                  <a:srgbClr val="595959"/>
                </a:solidFill>
                <a:latin typeface="Avenir Next LT Pro" panose="020B0504020202020204" pitchFamily="34" charset="0"/>
              </a:rPr>
              <a:t> 3:</a:t>
            </a:r>
          </a:p>
          <a:p>
            <a:r>
              <a:rPr lang="en-US" sz="1600" i="1" dirty="0" err="1">
                <a:solidFill>
                  <a:srgbClr val="595959"/>
                </a:solidFill>
                <a:latin typeface="Avenir Next LT Pro" panose="020B0504020202020204" pitchFamily="34" charset="0"/>
              </a:rPr>
              <a:t>Cierre</a:t>
            </a:r>
            <a:r>
              <a:rPr lang="en-US" sz="1600" i="1" dirty="0">
                <a:solidFill>
                  <a:srgbClr val="595959"/>
                </a:solidFill>
                <a:latin typeface="Avenir Next LT Pro" panose="020B0504020202020204" pitchFamily="34" charset="0"/>
              </a:rPr>
              <a:t> </a:t>
            </a:r>
            <a:r>
              <a:rPr lang="en-US" sz="1600" i="1" dirty="0" err="1">
                <a:solidFill>
                  <a:srgbClr val="595959"/>
                </a:solidFill>
                <a:latin typeface="Avenir Next LT Pro" panose="020B0504020202020204" pitchFamily="34" charset="0"/>
              </a:rPr>
              <a:t>debido</a:t>
            </a:r>
            <a:r>
              <a:rPr lang="en-US" sz="1600" i="1" dirty="0">
                <a:solidFill>
                  <a:srgbClr val="595959"/>
                </a:solidFill>
                <a:latin typeface="Avenir Next LT Pro" panose="020B0504020202020204" pitchFamily="34" charset="0"/>
              </a:rPr>
              <a:t> a la </a:t>
            </a:r>
            <a:r>
              <a:rPr lang="en-US" sz="1600" i="1" dirty="0" err="1">
                <a:solidFill>
                  <a:srgbClr val="595959"/>
                </a:solidFill>
                <a:latin typeface="Avenir Next LT Pro" panose="020B0504020202020204" pitchFamily="34" charset="0"/>
              </a:rPr>
              <a:t>pandemia</a:t>
            </a:r>
            <a:r>
              <a:rPr lang="en-US" sz="1600" i="1" dirty="0">
                <a:solidFill>
                  <a:srgbClr val="595959"/>
                </a:solidFill>
                <a:latin typeface="Avenir Next LT Pro" panose="020B0504020202020204" pitchFamily="34" charset="0"/>
              </a:rPr>
              <a:t> COVID-19</a:t>
            </a:r>
          </a:p>
        </p:txBody>
      </p:sp>
      <p:pic>
        <p:nvPicPr>
          <p:cNvPr id="16" name="Gráfico 15" descr="Flecha lineal: curva ligera contorno">
            <a:extLst>
              <a:ext uri="{FF2B5EF4-FFF2-40B4-BE49-F238E27FC236}">
                <a16:creationId xmlns:a16="http://schemas.microsoft.com/office/drawing/2014/main" id="{BBA3EEFD-C608-4531-A277-C9BC7524CD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836545">
            <a:off x="6014932" y="4991427"/>
            <a:ext cx="671028" cy="671028"/>
          </a:xfrm>
          <a:prstGeom prst="rect">
            <a:avLst/>
          </a:prstGeom>
          <a:effectLst>
            <a:outerShdw blurRad="50800" dist="38100" dir="5400000" algn="t" rotWithShape="0">
              <a:prstClr val="black">
                <a:alpha val="40000"/>
              </a:prstClr>
            </a:outerShdw>
          </a:effectLst>
        </p:spPr>
      </p:pic>
      <p:pic>
        <p:nvPicPr>
          <p:cNvPr id="17" name="Imagen 16">
            <a:extLst>
              <a:ext uri="{FF2B5EF4-FFF2-40B4-BE49-F238E27FC236}">
                <a16:creationId xmlns:a16="http://schemas.microsoft.com/office/drawing/2014/main" id="{EC631D54-309C-42E2-922E-B53B58CC86E4}"/>
              </a:ext>
            </a:extLst>
          </p:cNvPr>
          <p:cNvPicPr>
            <a:picLocks noChangeAspect="1"/>
          </p:cNvPicPr>
          <p:nvPr/>
        </p:nvPicPr>
        <p:blipFill>
          <a:blip r:embed="rId7"/>
          <a:stretch>
            <a:fillRect/>
          </a:stretch>
        </p:blipFill>
        <p:spPr>
          <a:xfrm>
            <a:off x="4541588" y="400927"/>
            <a:ext cx="1376462" cy="1564360"/>
          </a:xfrm>
          <a:prstGeom prst="rect">
            <a:avLst/>
          </a:prstGeom>
        </p:spPr>
      </p:pic>
      <p:pic>
        <p:nvPicPr>
          <p:cNvPr id="18" name="Imagen 17">
            <a:extLst>
              <a:ext uri="{FF2B5EF4-FFF2-40B4-BE49-F238E27FC236}">
                <a16:creationId xmlns:a16="http://schemas.microsoft.com/office/drawing/2014/main" id="{223AEA88-0906-4A7F-B461-5A946F665226}"/>
              </a:ext>
            </a:extLst>
          </p:cNvPr>
          <p:cNvPicPr>
            <a:picLocks noChangeAspect="1"/>
          </p:cNvPicPr>
          <p:nvPr/>
        </p:nvPicPr>
        <p:blipFill>
          <a:blip r:embed="rId8"/>
          <a:stretch>
            <a:fillRect/>
          </a:stretch>
        </p:blipFill>
        <p:spPr>
          <a:xfrm>
            <a:off x="3377845" y="409666"/>
            <a:ext cx="1376462" cy="1577470"/>
          </a:xfrm>
          <a:prstGeom prst="rect">
            <a:avLst/>
          </a:prstGeom>
        </p:spPr>
      </p:pic>
      <p:pic>
        <p:nvPicPr>
          <p:cNvPr id="19" name="Imagen 18">
            <a:extLst>
              <a:ext uri="{FF2B5EF4-FFF2-40B4-BE49-F238E27FC236}">
                <a16:creationId xmlns:a16="http://schemas.microsoft.com/office/drawing/2014/main" id="{5813C8C6-5E21-4B1A-B5C5-F5935FDF7328}"/>
              </a:ext>
            </a:extLst>
          </p:cNvPr>
          <p:cNvPicPr>
            <a:picLocks noChangeAspect="1"/>
          </p:cNvPicPr>
          <p:nvPr/>
        </p:nvPicPr>
        <p:blipFill>
          <a:blip r:embed="rId9"/>
          <a:stretch>
            <a:fillRect/>
          </a:stretch>
        </p:blipFill>
        <p:spPr>
          <a:xfrm>
            <a:off x="2269403" y="409666"/>
            <a:ext cx="1376462" cy="1546882"/>
          </a:xfrm>
          <a:prstGeom prst="rect">
            <a:avLst/>
          </a:prstGeom>
        </p:spPr>
      </p:pic>
    </p:spTree>
    <p:extLst>
      <p:ext uri="{BB962C8B-B14F-4D97-AF65-F5344CB8AC3E}">
        <p14:creationId xmlns:p14="http://schemas.microsoft.com/office/powerpoint/2010/main" val="175052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22" presetClass="entr" presetSubtype="8"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par>
                                <p:cTn id="28" presetID="22" presetClass="entr" presetSubtype="8"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20" name="Google Shape;488;p26">
            <a:extLst>
              <a:ext uri="{FF2B5EF4-FFF2-40B4-BE49-F238E27FC236}">
                <a16:creationId xmlns:a16="http://schemas.microsoft.com/office/drawing/2014/main" id="{EBFA4784-EF01-488C-9754-3AB4CB2FD6BB}"/>
              </a:ext>
            </a:extLst>
          </p:cNvPr>
          <p:cNvPicPr preferRelativeResize="0"/>
          <p:nvPr/>
        </p:nvPicPr>
        <p:blipFill rotWithShape="1">
          <a:blip r:embed="rId3">
            <a:alphaModFix/>
          </a:blip>
          <a:srcRect/>
          <a:stretch/>
        </p:blipFill>
        <p:spPr>
          <a:xfrm>
            <a:off x="2508871" y="3133798"/>
            <a:ext cx="8119804" cy="1969651"/>
          </a:xfrm>
          <a:prstGeom prst="rect">
            <a:avLst/>
          </a:prstGeom>
          <a:noFill/>
          <a:ln>
            <a:noFill/>
          </a:ln>
        </p:spPr>
      </p:pic>
      <p:pic>
        <p:nvPicPr>
          <p:cNvPr id="21" name="Imagen 20">
            <a:extLst>
              <a:ext uri="{FF2B5EF4-FFF2-40B4-BE49-F238E27FC236}">
                <a16:creationId xmlns:a16="http://schemas.microsoft.com/office/drawing/2014/main" id="{429E7356-FEFD-496C-ADB5-AC536AB33F93}"/>
              </a:ext>
            </a:extLst>
          </p:cNvPr>
          <p:cNvPicPr>
            <a:picLocks noChangeAspect="1"/>
          </p:cNvPicPr>
          <p:nvPr/>
        </p:nvPicPr>
        <p:blipFill>
          <a:blip r:embed="rId4"/>
          <a:stretch>
            <a:fillRect/>
          </a:stretch>
        </p:blipFill>
        <p:spPr>
          <a:xfrm>
            <a:off x="4560638" y="686677"/>
            <a:ext cx="1376462" cy="1564360"/>
          </a:xfrm>
          <a:prstGeom prst="rect">
            <a:avLst/>
          </a:prstGeom>
        </p:spPr>
      </p:pic>
      <p:pic>
        <p:nvPicPr>
          <p:cNvPr id="22" name="Imagen 21">
            <a:extLst>
              <a:ext uri="{FF2B5EF4-FFF2-40B4-BE49-F238E27FC236}">
                <a16:creationId xmlns:a16="http://schemas.microsoft.com/office/drawing/2014/main" id="{28620BF0-94E6-4C92-A32A-26D343D15160}"/>
              </a:ext>
            </a:extLst>
          </p:cNvPr>
          <p:cNvPicPr>
            <a:picLocks noChangeAspect="1"/>
          </p:cNvPicPr>
          <p:nvPr/>
        </p:nvPicPr>
        <p:blipFill>
          <a:blip r:embed="rId5"/>
          <a:stretch>
            <a:fillRect/>
          </a:stretch>
        </p:blipFill>
        <p:spPr>
          <a:xfrm>
            <a:off x="3396895" y="695416"/>
            <a:ext cx="1376462" cy="1577470"/>
          </a:xfrm>
          <a:prstGeom prst="rect">
            <a:avLst/>
          </a:prstGeom>
        </p:spPr>
      </p:pic>
      <p:pic>
        <p:nvPicPr>
          <p:cNvPr id="23" name="Imagen 22">
            <a:extLst>
              <a:ext uri="{FF2B5EF4-FFF2-40B4-BE49-F238E27FC236}">
                <a16:creationId xmlns:a16="http://schemas.microsoft.com/office/drawing/2014/main" id="{8D21A344-8659-4603-A682-1160753169D4}"/>
              </a:ext>
            </a:extLst>
          </p:cNvPr>
          <p:cNvPicPr>
            <a:picLocks noChangeAspect="1"/>
          </p:cNvPicPr>
          <p:nvPr/>
        </p:nvPicPr>
        <p:blipFill>
          <a:blip r:embed="rId6"/>
          <a:stretch>
            <a:fillRect/>
          </a:stretch>
        </p:blipFill>
        <p:spPr>
          <a:xfrm>
            <a:off x="2288453" y="695416"/>
            <a:ext cx="1376462" cy="1546882"/>
          </a:xfrm>
          <a:prstGeom prst="rect">
            <a:avLst/>
          </a:prstGeom>
        </p:spPr>
      </p:pic>
      <p:sp>
        <p:nvSpPr>
          <p:cNvPr id="24" name="CuadroTexto 23">
            <a:extLst>
              <a:ext uri="{FF2B5EF4-FFF2-40B4-BE49-F238E27FC236}">
                <a16:creationId xmlns:a16="http://schemas.microsoft.com/office/drawing/2014/main" id="{3C065182-AA52-4623-94D6-C82545472094}"/>
              </a:ext>
            </a:extLst>
          </p:cNvPr>
          <p:cNvSpPr txBox="1"/>
          <p:nvPr/>
        </p:nvSpPr>
        <p:spPr>
          <a:xfrm>
            <a:off x="2133361" y="2916624"/>
            <a:ext cx="3947120" cy="338554"/>
          </a:xfrm>
          <a:prstGeom prst="rect">
            <a:avLst/>
          </a:prstGeom>
          <a:noFill/>
        </p:spPr>
        <p:txBody>
          <a:bodyPr wrap="square">
            <a:spAutoFit/>
          </a:bodyPr>
          <a:lstStyle/>
          <a:p>
            <a:r>
              <a:rPr lang="en-US" sz="1600" i="1" dirty="0" err="1">
                <a:solidFill>
                  <a:srgbClr val="595959"/>
                </a:solidFill>
                <a:latin typeface="Avenir Next LT Pro" panose="020B0504020202020204" pitchFamily="34" charset="0"/>
              </a:rPr>
              <a:t>Estudio</a:t>
            </a:r>
            <a:r>
              <a:rPr lang="en-US" sz="1600" i="1" dirty="0">
                <a:solidFill>
                  <a:srgbClr val="595959"/>
                </a:solidFill>
                <a:latin typeface="Avenir Next LT Pro" panose="020B0504020202020204" pitchFamily="34" charset="0"/>
              </a:rPr>
              <a:t> de </a:t>
            </a:r>
            <a:r>
              <a:rPr lang="en-US" sz="1600" i="1" dirty="0" err="1">
                <a:solidFill>
                  <a:srgbClr val="595959"/>
                </a:solidFill>
                <a:latin typeface="Avenir Next LT Pro" panose="020B0504020202020204" pitchFamily="34" charset="0"/>
              </a:rPr>
              <a:t>caso</a:t>
            </a:r>
            <a:r>
              <a:rPr lang="en-US" sz="1600" i="1" dirty="0">
                <a:solidFill>
                  <a:srgbClr val="595959"/>
                </a:solidFill>
                <a:latin typeface="Avenir Next LT Pro" panose="020B0504020202020204" pitchFamily="34" charset="0"/>
              </a:rPr>
              <a:t> </a:t>
            </a:r>
            <a:r>
              <a:rPr lang="en-US" sz="1600" i="1" dirty="0" err="1">
                <a:solidFill>
                  <a:srgbClr val="595959"/>
                </a:solidFill>
                <a:latin typeface="Avenir Next LT Pro" panose="020B0504020202020204" pitchFamily="34" charset="0"/>
              </a:rPr>
              <a:t>pesca</a:t>
            </a:r>
            <a:r>
              <a:rPr lang="en-US" sz="1600" i="1" dirty="0">
                <a:solidFill>
                  <a:srgbClr val="595959"/>
                </a:solidFill>
                <a:latin typeface="Avenir Next LT Pro" panose="020B0504020202020204" pitchFamily="34" charset="0"/>
              </a:rPr>
              <a:t> de </a:t>
            </a:r>
            <a:r>
              <a:rPr lang="en-US" sz="1600" i="1" dirty="0" err="1">
                <a:solidFill>
                  <a:srgbClr val="595959"/>
                </a:solidFill>
                <a:latin typeface="Avenir Next LT Pro" panose="020B0504020202020204" pitchFamily="34" charset="0"/>
              </a:rPr>
              <a:t>baja</a:t>
            </a:r>
            <a:r>
              <a:rPr lang="en-US" sz="1600" i="1" dirty="0">
                <a:solidFill>
                  <a:srgbClr val="595959"/>
                </a:solidFill>
                <a:latin typeface="Avenir Next LT Pro" panose="020B0504020202020204" pitchFamily="34" charset="0"/>
              </a:rPr>
              <a:t> </a:t>
            </a:r>
            <a:r>
              <a:rPr lang="en-US" sz="1600" i="1" dirty="0" err="1">
                <a:solidFill>
                  <a:srgbClr val="595959"/>
                </a:solidFill>
                <a:latin typeface="Avenir Next LT Pro" panose="020B0504020202020204" pitchFamily="34" charset="0"/>
              </a:rPr>
              <a:t>escala</a:t>
            </a:r>
            <a:endParaRPr lang="en-US" sz="1600" i="1" dirty="0">
              <a:solidFill>
                <a:srgbClr val="595959"/>
              </a:solidFill>
              <a:latin typeface="Avenir Next LT Pro" panose="020B0504020202020204" pitchFamily="34" charset="0"/>
            </a:endParaRPr>
          </a:p>
        </p:txBody>
      </p:sp>
    </p:spTree>
    <p:extLst>
      <p:ext uri="{BB962C8B-B14F-4D97-AF65-F5344CB8AC3E}">
        <p14:creationId xmlns:p14="http://schemas.microsoft.com/office/powerpoint/2010/main" val="233545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7" name="Imagen 6">
            <a:extLst>
              <a:ext uri="{FF2B5EF4-FFF2-40B4-BE49-F238E27FC236}">
                <a16:creationId xmlns:a16="http://schemas.microsoft.com/office/drawing/2014/main" id="{B219C24C-18A1-44F7-BB94-657438BBF366}"/>
              </a:ext>
            </a:extLst>
          </p:cNvPr>
          <p:cNvPicPr>
            <a:picLocks noChangeAspect="1"/>
          </p:cNvPicPr>
          <p:nvPr/>
        </p:nvPicPr>
        <p:blipFill>
          <a:blip r:embed="rId3"/>
          <a:stretch>
            <a:fillRect/>
          </a:stretch>
        </p:blipFill>
        <p:spPr>
          <a:xfrm>
            <a:off x="6230610" y="368930"/>
            <a:ext cx="1378068" cy="1378068"/>
          </a:xfrm>
          <a:prstGeom prst="rect">
            <a:avLst/>
          </a:prstGeom>
        </p:spPr>
      </p:pic>
      <p:pic>
        <p:nvPicPr>
          <p:cNvPr id="8" name="Imagen 7" descr="Imagen que contiene Gráfico&#10;&#10;Descripción generada automáticamente">
            <a:extLst>
              <a:ext uri="{FF2B5EF4-FFF2-40B4-BE49-F238E27FC236}">
                <a16:creationId xmlns:a16="http://schemas.microsoft.com/office/drawing/2014/main" id="{C13877AF-FD44-4B63-8693-07CE81B9CAF7}"/>
              </a:ext>
            </a:extLst>
          </p:cNvPr>
          <p:cNvPicPr>
            <a:picLocks noChangeAspect="1"/>
          </p:cNvPicPr>
          <p:nvPr/>
        </p:nvPicPr>
        <p:blipFill>
          <a:blip r:embed="rId4"/>
          <a:stretch>
            <a:fillRect/>
          </a:stretch>
        </p:blipFill>
        <p:spPr>
          <a:xfrm>
            <a:off x="2907505" y="2497583"/>
            <a:ext cx="4521063" cy="3867238"/>
          </a:xfrm>
          <a:prstGeom prst="rect">
            <a:avLst/>
          </a:prstGeom>
        </p:spPr>
      </p:pic>
      <p:pic>
        <p:nvPicPr>
          <p:cNvPr id="9" name="Imagen 8" descr="Diagrama, Esquemático&#10;&#10;Descripción generada automáticamente">
            <a:extLst>
              <a:ext uri="{FF2B5EF4-FFF2-40B4-BE49-F238E27FC236}">
                <a16:creationId xmlns:a16="http://schemas.microsoft.com/office/drawing/2014/main" id="{5ECE6E4A-02CD-4C36-9608-1DAAE3596CFD}"/>
              </a:ext>
            </a:extLst>
          </p:cNvPr>
          <p:cNvPicPr>
            <a:picLocks noChangeAspect="1"/>
          </p:cNvPicPr>
          <p:nvPr/>
        </p:nvPicPr>
        <p:blipFill>
          <a:blip r:embed="rId5"/>
          <a:stretch>
            <a:fillRect/>
          </a:stretch>
        </p:blipFill>
        <p:spPr>
          <a:xfrm>
            <a:off x="4823672" y="2219965"/>
            <a:ext cx="4144856" cy="4144856"/>
          </a:xfrm>
          <a:prstGeom prst="rect">
            <a:avLst/>
          </a:prstGeom>
        </p:spPr>
      </p:pic>
      <p:pic>
        <p:nvPicPr>
          <p:cNvPr id="10" name="Imagen 9" descr="Diagrama&#10;&#10;Descripción generada automáticamente">
            <a:extLst>
              <a:ext uri="{FF2B5EF4-FFF2-40B4-BE49-F238E27FC236}">
                <a16:creationId xmlns:a16="http://schemas.microsoft.com/office/drawing/2014/main" id="{C2D2D178-1BF4-4E33-BA06-BC716B6C6AAA}"/>
              </a:ext>
            </a:extLst>
          </p:cNvPr>
          <p:cNvPicPr>
            <a:picLocks noChangeAspect="1"/>
          </p:cNvPicPr>
          <p:nvPr/>
        </p:nvPicPr>
        <p:blipFill>
          <a:blip r:embed="rId6"/>
          <a:stretch>
            <a:fillRect/>
          </a:stretch>
        </p:blipFill>
        <p:spPr>
          <a:xfrm>
            <a:off x="7754454" y="2209778"/>
            <a:ext cx="2776103" cy="4080752"/>
          </a:xfrm>
          <a:prstGeom prst="rect">
            <a:avLst/>
          </a:prstGeom>
        </p:spPr>
      </p:pic>
      <p:pic>
        <p:nvPicPr>
          <p:cNvPr id="11" name="Imagen 10">
            <a:extLst>
              <a:ext uri="{FF2B5EF4-FFF2-40B4-BE49-F238E27FC236}">
                <a16:creationId xmlns:a16="http://schemas.microsoft.com/office/drawing/2014/main" id="{1C1980B0-0576-4AAC-BFEE-765135052446}"/>
              </a:ext>
            </a:extLst>
          </p:cNvPr>
          <p:cNvPicPr>
            <a:picLocks noChangeAspect="1"/>
          </p:cNvPicPr>
          <p:nvPr/>
        </p:nvPicPr>
        <p:blipFill>
          <a:blip r:embed="rId7"/>
          <a:stretch>
            <a:fillRect/>
          </a:stretch>
        </p:blipFill>
        <p:spPr>
          <a:xfrm>
            <a:off x="5036888" y="191377"/>
            <a:ext cx="1376462" cy="1564360"/>
          </a:xfrm>
          <a:prstGeom prst="rect">
            <a:avLst/>
          </a:prstGeom>
        </p:spPr>
      </p:pic>
      <p:pic>
        <p:nvPicPr>
          <p:cNvPr id="12" name="Imagen 11">
            <a:extLst>
              <a:ext uri="{FF2B5EF4-FFF2-40B4-BE49-F238E27FC236}">
                <a16:creationId xmlns:a16="http://schemas.microsoft.com/office/drawing/2014/main" id="{804C0FD1-5844-4A9B-A61D-1906BD11741D}"/>
              </a:ext>
            </a:extLst>
          </p:cNvPr>
          <p:cNvPicPr>
            <a:picLocks noChangeAspect="1"/>
          </p:cNvPicPr>
          <p:nvPr/>
        </p:nvPicPr>
        <p:blipFill>
          <a:blip r:embed="rId8"/>
          <a:stretch>
            <a:fillRect/>
          </a:stretch>
        </p:blipFill>
        <p:spPr>
          <a:xfrm>
            <a:off x="3873145" y="200116"/>
            <a:ext cx="1376462" cy="1577470"/>
          </a:xfrm>
          <a:prstGeom prst="rect">
            <a:avLst/>
          </a:prstGeom>
        </p:spPr>
      </p:pic>
      <p:pic>
        <p:nvPicPr>
          <p:cNvPr id="13" name="Imagen 12">
            <a:extLst>
              <a:ext uri="{FF2B5EF4-FFF2-40B4-BE49-F238E27FC236}">
                <a16:creationId xmlns:a16="http://schemas.microsoft.com/office/drawing/2014/main" id="{E0FE7542-D158-4F7B-BF76-1D3EBE3265F4}"/>
              </a:ext>
            </a:extLst>
          </p:cNvPr>
          <p:cNvPicPr>
            <a:picLocks noChangeAspect="1"/>
          </p:cNvPicPr>
          <p:nvPr/>
        </p:nvPicPr>
        <p:blipFill>
          <a:blip r:embed="rId9"/>
          <a:stretch>
            <a:fillRect/>
          </a:stretch>
        </p:blipFill>
        <p:spPr>
          <a:xfrm>
            <a:off x="2764703" y="200116"/>
            <a:ext cx="1376462" cy="1546882"/>
          </a:xfrm>
          <a:prstGeom prst="rect">
            <a:avLst/>
          </a:prstGeom>
        </p:spPr>
      </p:pic>
      <p:sp>
        <p:nvSpPr>
          <p:cNvPr id="14" name="CuadroTexto 13">
            <a:extLst>
              <a:ext uri="{FF2B5EF4-FFF2-40B4-BE49-F238E27FC236}">
                <a16:creationId xmlns:a16="http://schemas.microsoft.com/office/drawing/2014/main" id="{C02EE3F8-3A40-4CD7-8C0B-099081CDF685}"/>
              </a:ext>
            </a:extLst>
          </p:cNvPr>
          <p:cNvSpPr txBox="1"/>
          <p:nvPr/>
        </p:nvSpPr>
        <p:spPr>
          <a:xfrm>
            <a:off x="2587816" y="2091823"/>
            <a:ext cx="3947120" cy="338554"/>
          </a:xfrm>
          <a:prstGeom prst="rect">
            <a:avLst/>
          </a:prstGeom>
          <a:noFill/>
        </p:spPr>
        <p:txBody>
          <a:bodyPr wrap="square">
            <a:spAutoFit/>
          </a:bodyPr>
          <a:lstStyle/>
          <a:p>
            <a:r>
              <a:rPr lang="en-US" sz="1600" i="1" dirty="0" err="1">
                <a:solidFill>
                  <a:srgbClr val="595959"/>
                </a:solidFill>
                <a:latin typeface="Avenir Next LT Pro" panose="020B0504020202020204" pitchFamily="34" charset="0"/>
              </a:rPr>
              <a:t>Estudio</a:t>
            </a:r>
            <a:r>
              <a:rPr lang="en-US" sz="1600" i="1" dirty="0">
                <a:solidFill>
                  <a:srgbClr val="595959"/>
                </a:solidFill>
                <a:latin typeface="Avenir Next LT Pro" panose="020B0504020202020204" pitchFamily="34" charset="0"/>
              </a:rPr>
              <a:t> de </a:t>
            </a:r>
            <a:r>
              <a:rPr lang="en-US" sz="1600" i="1" dirty="0" err="1">
                <a:solidFill>
                  <a:srgbClr val="595959"/>
                </a:solidFill>
                <a:latin typeface="Avenir Next LT Pro" panose="020B0504020202020204" pitchFamily="34" charset="0"/>
              </a:rPr>
              <a:t>caso</a:t>
            </a:r>
            <a:r>
              <a:rPr lang="en-US" sz="1600" i="1" dirty="0">
                <a:solidFill>
                  <a:srgbClr val="595959"/>
                </a:solidFill>
                <a:latin typeface="Avenir Next LT Pro" panose="020B0504020202020204" pitchFamily="34" charset="0"/>
              </a:rPr>
              <a:t> </a:t>
            </a:r>
            <a:r>
              <a:rPr lang="en-US" sz="1600" i="1" dirty="0" err="1">
                <a:solidFill>
                  <a:srgbClr val="595959"/>
                </a:solidFill>
                <a:latin typeface="Avenir Next LT Pro" panose="020B0504020202020204" pitchFamily="34" charset="0"/>
              </a:rPr>
              <a:t>pesca</a:t>
            </a:r>
            <a:r>
              <a:rPr lang="en-US" sz="1600" i="1" dirty="0">
                <a:solidFill>
                  <a:srgbClr val="595959"/>
                </a:solidFill>
                <a:latin typeface="Avenir Next LT Pro" panose="020B0504020202020204" pitchFamily="34" charset="0"/>
              </a:rPr>
              <a:t> de </a:t>
            </a:r>
            <a:r>
              <a:rPr lang="en-US" sz="1600" i="1" dirty="0" err="1">
                <a:solidFill>
                  <a:srgbClr val="595959"/>
                </a:solidFill>
                <a:latin typeface="Avenir Next LT Pro" panose="020B0504020202020204" pitchFamily="34" charset="0"/>
              </a:rPr>
              <a:t>baja</a:t>
            </a:r>
            <a:r>
              <a:rPr lang="en-US" sz="1600" i="1" dirty="0">
                <a:solidFill>
                  <a:srgbClr val="595959"/>
                </a:solidFill>
                <a:latin typeface="Avenir Next LT Pro" panose="020B0504020202020204" pitchFamily="34" charset="0"/>
              </a:rPr>
              <a:t> </a:t>
            </a:r>
            <a:r>
              <a:rPr lang="en-US" sz="1600" i="1" dirty="0" err="1">
                <a:solidFill>
                  <a:srgbClr val="595959"/>
                </a:solidFill>
                <a:latin typeface="Avenir Next LT Pro" panose="020B0504020202020204" pitchFamily="34" charset="0"/>
              </a:rPr>
              <a:t>escala</a:t>
            </a:r>
            <a:endParaRPr lang="en-US" sz="1600" i="1" dirty="0">
              <a:solidFill>
                <a:srgbClr val="595959"/>
              </a:solidFill>
              <a:latin typeface="Avenir Next LT Pro" panose="020B0504020202020204" pitchFamily="34" charset="0"/>
            </a:endParaRPr>
          </a:p>
        </p:txBody>
      </p:sp>
    </p:spTree>
    <p:extLst>
      <p:ext uri="{BB962C8B-B14F-4D97-AF65-F5344CB8AC3E}">
        <p14:creationId xmlns:p14="http://schemas.microsoft.com/office/powerpoint/2010/main" val="890615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6" name="Imagen 5" descr="Grupo de personas de pie&#10;&#10;Descripción generada automáticamente">
            <a:extLst>
              <a:ext uri="{FF2B5EF4-FFF2-40B4-BE49-F238E27FC236}">
                <a16:creationId xmlns:a16="http://schemas.microsoft.com/office/drawing/2014/main" id="{4F2DE54A-6859-411D-8010-D3F6D492E3CD}"/>
              </a:ext>
            </a:extLst>
          </p:cNvPr>
          <p:cNvPicPr>
            <a:picLocks noChangeAspect="1"/>
          </p:cNvPicPr>
          <p:nvPr/>
        </p:nvPicPr>
        <p:blipFill>
          <a:blip r:embed="rId3"/>
          <a:stretch>
            <a:fillRect/>
          </a:stretch>
        </p:blipFill>
        <p:spPr>
          <a:xfrm>
            <a:off x="0" y="0"/>
            <a:ext cx="9144000" cy="6858000"/>
          </a:xfrm>
          <a:prstGeom prst="rect">
            <a:avLst/>
          </a:prstGeom>
        </p:spPr>
      </p:pic>
      <p:sp>
        <p:nvSpPr>
          <p:cNvPr id="7" name="Título 3">
            <a:extLst>
              <a:ext uri="{FF2B5EF4-FFF2-40B4-BE49-F238E27FC236}">
                <a16:creationId xmlns:a16="http://schemas.microsoft.com/office/drawing/2014/main" id="{02F749E6-F5C7-4CF8-B607-305A1A17ABC0}"/>
              </a:ext>
            </a:extLst>
          </p:cNvPr>
          <p:cNvSpPr txBox="1">
            <a:spLocks/>
          </p:cNvSpPr>
          <p:nvPr/>
        </p:nvSpPr>
        <p:spPr>
          <a:xfrm>
            <a:off x="286171" y="4466771"/>
            <a:ext cx="4855516" cy="1970202"/>
          </a:xfrm>
          <a:prstGeom prst="rect">
            <a:avLst/>
          </a:prstGeom>
          <a:solidFill>
            <a:srgbClr val="595959">
              <a:alpha val="74902"/>
            </a:srgbClr>
          </a:solidFill>
          <a:ln>
            <a:noFill/>
          </a:ln>
        </p:spPr>
        <p:txBody>
          <a:bodyPr spcFirstLastPara="1" wrap="square" lIns="91425" tIns="91425" rIns="91425" bIns="91425" anchor="ctr" anchorCtr="0">
            <a:normAutofit fontScale="90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100"/>
              <a:buFont typeface="Avenir"/>
              <a:buNone/>
              <a:defRPr sz="2100" b="1" i="0" u="none" strike="noStrike" cap="none">
                <a:solidFill>
                  <a:schemeClr val="dk1"/>
                </a:solidFill>
                <a:latin typeface="Avenir"/>
                <a:ea typeface="Avenir"/>
                <a:cs typeface="Avenir"/>
                <a:sym typeface="Avenir"/>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100"/>
              <a:buFont typeface="Avenir"/>
              <a:buNone/>
              <a:tabLst/>
              <a:defRPr/>
            </a:pPr>
            <a:r>
              <a:rPr kumimoji="0" lang="es-ES" sz="3600" b="1" i="0" u="none" strike="noStrike" kern="0" cap="none" spc="0" normalizeH="0" baseline="0" noProof="0">
                <a:ln>
                  <a:noFill/>
                </a:ln>
                <a:solidFill>
                  <a:srgbClr val="FFFFFF"/>
                </a:solidFill>
                <a:effectLst/>
                <a:uLnTx/>
                <a:uFillTx/>
                <a:latin typeface="Avenir Next LT Pro"/>
                <a:sym typeface="Avenir"/>
              </a:rPr>
              <a:t>Turismo Comunitario</a:t>
            </a:r>
            <a:r>
              <a:rPr kumimoji="0" lang="en-US" sz="3600" b="1" i="0" u="none" strike="noStrike" kern="0" cap="none" spc="0" normalizeH="0" baseline="0" noProof="0">
                <a:ln>
                  <a:noFill/>
                </a:ln>
                <a:solidFill>
                  <a:srgbClr val="FFFFFF"/>
                </a:solidFill>
                <a:effectLst/>
                <a:uLnTx/>
                <a:uFillTx/>
                <a:latin typeface="Avenir Next LT Pro"/>
                <a:sym typeface="Avenir"/>
              </a:rPr>
              <a:t>, Ruta Caribe Maya, Guatemala-Honduras</a:t>
            </a:r>
            <a:br>
              <a:rPr kumimoji="0" lang="es-MX" sz="3200" b="1" i="0" u="none" strike="noStrike" kern="0" cap="none" spc="0" normalizeH="0" baseline="0" noProof="0">
                <a:ln>
                  <a:noFill/>
                </a:ln>
                <a:solidFill>
                  <a:srgbClr val="595959"/>
                </a:solidFill>
                <a:effectLst/>
                <a:uLnTx/>
                <a:uFillTx/>
                <a:latin typeface="Avenir"/>
                <a:sym typeface="Avenir"/>
              </a:rPr>
            </a:br>
            <a:r>
              <a:rPr kumimoji="0" lang="en-US" sz="3200" b="1" i="0" u="none" strike="noStrike" kern="0" cap="none" spc="0" normalizeH="0" baseline="0" noProof="0">
                <a:ln>
                  <a:noFill/>
                </a:ln>
                <a:solidFill>
                  <a:srgbClr val="FFFFFF"/>
                </a:solidFill>
                <a:effectLst/>
                <a:uLnTx/>
                <a:uFillTx/>
                <a:latin typeface="Avenir Next LT Pro"/>
                <a:sym typeface="Avenir"/>
              </a:rPr>
              <a:t> </a:t>
            </a:r>
            <a:endParaRPr kumimoji="0" lang="en-US" sz="3200" b="1" i="0" u="none" strike="noStrike" kern="0" cap="none" spc="0" normalizeH="0" baseline="0" noProof="0" dirty="0">
              <a:ln>
                <a:noFill/>
              </a:ln>
              <a:solidFill>
                <a:srgbClr val="FFFFFF"/>
              </a:solidFill>
              <a:effectLst/>
              <a:uLnTx/>
              <a:uFillTx/>
              <a:latin typeface="Avenir Next LT Pro"/>
              <a:sym typeface="Avenir"/>
            </a:endParaRPr>
          </a:p>
        </p:txBody>
      </p:sp>
    </p:spTree>
    <p:extLst>
      <p:ext uri="{BB962C8B-B14F-4D97-AF65-F5344CB8AC3E}">
        <p14:creationId xmlns:p14="http://schemas.microsoft.com/office/powerpoint/2010/main" val="294262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5" name="Google Shape;63;p11">
            <a:extLst>
              <a:ext uri="{FF2B5EF4-FFF2-40B4-BE49-F238E27FC236}">
                <a16:creationId xmlns:a16="http://schemas.microsoft.com/office/drawing/2014/main" id="{10721E46-75C2-470B-8D12-6CC1A4B3C69C}"/>
              </a:ext>
            </a:extLst>
          </p:cNvPr>
          <p:cNvSpPr txBox="1">
            <a:spLocks/>
          </p:cNvSpPr>
          <p:nvPr/>
        </p:nvSpPr>
        <p:spPr>
          <a:xfrm>
            <a:off x="931751" y="5538170"/>
            <a:ext cx="9144000" cy="79105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1800"/>
              <a:buFont typeface="Arial"/>
              <a:buNone/>
              <a:defRPr sz="1800" b="0" i="0" u="none" strike="noStrike" cap="none">
                <a:solidFill>
                  <a:schemeClr val="lt1"/>
                </a:solidFill>
                <a:latin typeface="DM Sans"/>
                <a:ea typeface="DM Sans"/>
                <a:cs typeface="DM Sans"/>
                <a:sym typeface="DM Sans"/>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DM Sans"/>
                <a:ea typeface="DM Sans"/>
                <a:cs typeface="DM Sans"/>
                <a:sym typeface="DM Sans"/>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DM Sans"/>
                <a:ea typeface="DM Sans"/>
                <a:cs typeface="DM Sans"/>
                <a:sym typeface="DM Sans"/>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DM Sans"/>
                <a:ea typeface="DM Sans"/>
                <a:cs typeface="DM Sans"/>
                <a:sym typeface="DM Sans"/>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DM Sans"/>
                <a:ea typeface="DM Sans"/>
                <a:cs typeface="DM Sans"/>
                <a:sym typeface="DM Sans"/>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pPr marL="0" indent="0">
              <a:spcBef>
                <a:spcPts val="0"/>
              </a:spcBef>
              <a:buSzPts val="2400"/>
            </a:pPr>
            <a:r>
              <a:rPr lang="en-GB"/>
              <a:t>Alejandro Villatoro</a:t>
            </a:r>
            <a:endParaRPr lang="en-GB" dirty="0"/>
          </a:p>
        </p:txBody>
      </p:sp>
      <p:pic>
        <p:nvPicPr>
          <p:cNvPr id="7" name="Imagen 6">
            <a:extLst>
              <a:ext uri="{FF2B5EF4-FFF2-40B4-BE49-F238E27FC236}">
                <a16:creationId xmlns:a16="http://schemas.microsoft.com/office/drawing/2014/main" id="{128E146A-32A5-4E85-A45A-627CF899D8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273" y="3028453"/>
            <a:ext cx="1405650" cy="1548073"/>
          </a:xfrm>
          <a:prstGeom prst="rect">
            <a:avLst/>
          </a:prstGeom>
        </p:spPr>
      </p:pic>
      <p:sp>
        <p:nvSpPr>
          <p:cNvPr id="8" name="CuadroTexto 7">
            <a:extLst>
              <a:ext uri="{FF2B5EF4-FFF2-40B4-BE49-F238E27FC236}">
                <a16:creationId xmlns:a16="http://schemas.microsoft.com/office/drawing/2014/main" id="{D76A64A3-6C73-4016-85D4-A17B7396165A}"/>
              </a:ext>
            </a:extLst>
          </p:cNvPr>
          <p:cNvSpPr txBox="1"/>
          <p:nvPr/>
        </p:nvSpPr>
        <p:spPr>
          <a:xfrm>
            <a:off x="710600" y="4707173"/>
            <a:ext cx="1405649" cy="830997"/>
          </a:xfrm>
          <a:prstGeom prst="rect">
            <a:avLst/>
          </a:prstGeom>
          <a:noFill/>
        </p:spPr>
        <p:txBody>
          <a:bodyPr wrap="square">
            <a:spAutoFit/>
          </a:bodyPr>
          <a:lstStyle/>
          <a:p>
            <a:r>
              <a:rPr lang="en-US" sz="1600" i="1" dirty="0" err="1">
                <a:solidFill>
                  <a:srgbClr val="595959"/>
                </a:solidFill>
                <a:latin typeface="Avenir Next LT Pro" panose="020B0504020202020204" pitchFamily="34" charset="0"/>
              </a:rPr>
              <a:t>Estudio</a:t>
            </a:r>
            <a:r>
              <a:rPr lang="en-US" sz="1600" i="1" dirty="0">
                <a:solidFill>
                  <a:srgbClr val="595959"/>
                </a:solidFill>
                <a:latin typeface="Avenir Next LT Pro" panose="020B0504020202020204" pitchFamily="34" charset="0"/>
              </a:rPr>
              <a:t> de </a:t>
            </a:r>
            <a:r>
              <a:rPr lang="en-US" sz="1600" i="1" dirty="0" err="1">
                <a:solidFill>
                  <a:srgbClr val="595959"/>
                </a:solidFill>
                <a:latin typeface="Avenir Next LT Pro" panose="020B0504020202020204" pitchFamily="34" charset="0"/>
              </a:rPr>
              <a:t>caso</a:t>
            </a:r>
            <a:r>
              <a:rPr lang="en-US" sz="1600" i="1" dirty="0">
                <a:solidFill>
                  <a:srgbClr val="595959"/>
                </a:solidFill>
                <a:latin typeface="Avenir Next LT Pro" panose="020B0504020202020204" pitchFamily="34" charset="0"/>
              </a:rPr>
              <a:t> Turismo </a:t>
            </a:r>
            <a:r>
              <a:rPr lang="en-US" sz="1600" i="1" dirty="0" err="1">
                <a:solidFill>
                  <a:srgbClr val="595959"/>
                </a:solidFill>
                <a:latin typeface="Avenir Next LT Pro" panose="020B0504020202020204" pitchFamily="34" charset="0"/>
              </a:rPr>
              <a:t>comunitario</a:t>
            </a:r>
            <a:endParaRPr lang="en-US" sz="1600" i="1" dirty="0">
              <a:solidFill>
                <a:srgbClr val="595959"/>
              </a:solidFill>
              <a:latin typeface="Avenir Next LT Pro" panose="020B0504020202020204" pitchFamily="34" charset="0"/>
            </a:endParaRPr>
          </a:p>
        </p:txBody>
      </p:sp>
      <p:sp>
        <p:nvSpPr>
          <p:cNvPr id="9" name="TextBox 1">
            <a:extLst>
              <a:ext uri="{FF2B5EF4-FFF2-40B4-BE49-F238E27FC236}">
                <a16:creationId xmlns:a16="http://schemas.microsoft.com/office/drawing/2014/main" id="{DF0DA11A-A526-43D4-9A4A-D09372B02726}"/>
              </a:ext>
            </a:extLst>
          </p:cNvPr>
          <p:cNvSpPr txBox="1"/>
          <p:nvPr/>
        </p:nvSpPr>
        <p:spPr>
          <a:xfrm>
            <a:off x="887043" y="3698536"/>
            <a:ext cx="1168973" cy="338554"/>
          </a:xfrm>
          <a:prstGeom prst="rect">
            <a:avLst/>
          </a:prstGeom>
          <a:solidFill>
            <a:srgbClr val="8BD2D3"/>
          </a:solidFill>
          <a:ln>
            <a:no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600" b="1" i="0" u="none" strike="noStrike" kern="0" cap="none" spc="0" normalizeH="0" baseline="0" noProof="0" dirty="0">
                <a:ln>
                  <a:noFill/>
                </a:ln>
                <a:solidFill>
                  <a:sysClr val="windowText" lastClr="000000"/>
                </a:solidFill>
                <a:effectLst/>
                <a:uLnTx/>
                <a:uFillTx/>
              </a:rPr>
              <a:t>MAPEO</a:t>
            </a:r>
          </a:p>
        </p:txBody>
      </p:sp>
      <p:pic>
        <p:nvPicPr>
          <p:cNvPr id="10" name="Imagen 9">
            <a:extLst>
              <a:ext uri="{FF2B5EF4-FFF2-40B4-BE49-F238E27FC236}">
                <a16:creationId xmlns:a16="http://schemas.microsoft.com/office/drawing/2014/main" id="{58009CB0-7521-4FA9-B358-929039ED0AD5}"/>
              </a:ext>
            </a:extLst>
          </p:cNvPr>
          <p:cNvPicPr>
            <a:picLocks noChangeAspect="1"/>
          </p:cNvPicPr>
          <p:nvPr/>
        </p:nvPicPr>
        <p:blipFill>
          <a:blip r:embed="rId4"/>
          <a:stretch>
            <a:fillRect/>
          </a:stretch>
        </p:blipFill>
        <p:spPr>
          <a:xfrm>
            <a:off x="2701397" y="1425200"/>
            <a:ext cx="9143999" cy="5369324"/>
          </a:xfrm>
          <a:prstGeom prst="rect">
            <a:avLst/>
          </a:prstGeom>
        </p:spPr>
      </p:pic>
    </p:spTree>
    <p:extLst>
      <p:ext uri="{BB962C8B-B14F-4D97-AF65-F5344CB8AC3E}">
        <p14:creationId xmlns:p14="http://schemas.microsoft.com/office/powerpoint/2010/main" val="3433596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9AA7489-8549-49D9-9CE3-3E1B1C732DEF}"/>
              </a:ext>
            </a:extLst>
          </p:cNvPr>
          <p:cNvSpPr txBox="1"/>
          <p:nvPr/>
        </p:nvSpPr>
        <p:spPr>
          <a:xfrm>
            <a:off x="1581150" y="1926700"/>
            <a:ext cx="3674658" cy="338554"/>
          </a:xfrm>
          <a:prstGeom prst="rect">
            <a:avLst/>
          </a:prstGeom>
          <a:noFill/>
        </p:spPr>
        <p:txBody>
          <a:bodyPr wrap="square">
            <a:spAutoFit/>
          </a:bodyPr>
          <a:lstStyle/>
          <a:p>
            <a:r>
              <a:rPr lang="en-US" sz="1600" i="1" dirty="0" err="1">
                <a:solidFill>
                  <a:srgbClr val="595959"/>
                </a:solidFill>
                <a:latin typeface="Avenir Next LT Pro" panose="020B0504020202020204" pitchFamily="34" charset="0"/>
              </a:rPr>
              <a:t>Estudio</a:t>
            </a:r>
            <a:r>
              <a:rPr lang="en-US" sz="1600" i="1" dirty="0">
                <a:solidFill>
                  <a:srgbClr val="595959"/>
                </a:solidFill>
                <a:latin typeface="Avenir Next LT Pro" panose="020B0504020202020204" pitchFamily="34" charset="0"/>
              </a:rPr>
              <a:t> de </a:t>
            </a:r>
            <a:r>
              <a:rPr lang="en-US" sz="1600" i="1" dirty="0" err="1">
                <a:solidFill>
                  <a:srgbClr val="595959"/>
                </a:solidFill>
                <a:latin typeface="Avenir Next LT Pro" panose="020B0504020202020204" pitchFamily="34" charset="0"/>
              </a:rPr>
              <a:t>caso</a:t>
            </a:r>
            <a:r>
              <a:rPr lang="en-US" sz="1600" i="1" dirty="0">
                <a:solidFill>
                  <a:srgbClr val="595959"/>
                </a:solidFill>
                <a:latin typeface="Avenir Next LT Pro" panose="020B0504020202020204" pitchFamily="34" charset="0"/>
              </a:rPr>
              <a:t> Turismo </a:t>
            </a:r>
            <a:r>
              <a:rPr lang="en-US" sz="1600" i="1" dirty="0" err="1">
                <a:solidFill>
                  <a:srgbClr val="595959"/>
                </a:solidFill>
                <a:latin typeface="Avenir Next LT Pro" panose="020B0504020202020204" pitchFamily="34" charset="0"/>
              </a:rPr>
              <a:t>comunitario</a:t>
            </a:r>
            <a:endParaRPr lang="en-US" sz="1600" i="1" dirty="0">
              <a:solidFill>
                <a:srgbClr val="595959"/>
              </a:solidFill>
              <a:latin typeface="Avenir Next LT Pro" panose="020B0504020202020204" pitchFamily="34" charset="0"/>
            </a:endParaRPr>
          </a:p>
        </p:txBody>
      </p:sp>
      <p:pic>
        <p:nvPicPr>
          <p:cNvPr id="5" name="Gráfico 4" descr="Flecha lineal: curva ligera contorno">
            <a:extLst>
              <a:ext uri="{FF2B5EF4-FFF2-40B4-BE49-F238E27FC236}">
                <a16:creationId xmlns:a16="http://schemas.microsoft.com/office/drawing/2014/main" id="{B22C540C-A4EF-4AC3-BDED-1EB34C9E128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6403251" y="176503"/>
            <a:ext cx="671028" cy="671028"/>
          </a:xfrm>
          <a:prstGeom prst="rect">
            <a:avLst/>
          </a:prstGeom>
        </p:spPr>
      </p:pic>
      <p:sp>
        <p:nvSpPr>
          <p:cNvPr id="6" name="TextBox 3">
            <a:extLst>
              <a:ext uri="{FF2B5EF4-FFF2-40B4-BE49-F238E27FC236}">
                <a16:creationId xmlns:a16="http://schemas.microsoft.com/office/drawing/2014/main" id="{9FA464F1-11AD-4847-A6B4-B61F79B4D14C}"/>
              </a:ext>
            </a:extLst>
          </p:cNvPr>
          <p:cNvSpPr txBox="1"/>
          <p:nvPr/>
        </p:nvSpPr>
        <p:spPr>
          <a:xfrm>
            <a:off x="5792837" y="847531"/>
            <a:ext cx="435701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GB" sz="1800" b="1" i="0" u="none" strike="noStrike" kern="0" cap="none" spc="0" normalizeH="0" baseline="0" noProof="0" dirty="0" err="1">
                <a:ln>
                  <a:noFill/>
                </a:ln>
                <a:solidFill>
                  <a:sysClr val="windowText" lastClr="000000"/>
                </a:solidFill>
                <a:effectLst/>
                <a:uLnTx/>
                <a:uFillTx/>
              </a:rPr>
              <a:t>Escenario</a:t>
            </a:r>
            <a:r>
              <a:rPr kumimoji="0" lang="en-GB" sz="1800" b="1" i="0" u="none" strike="noStrike" kern="0" cap="none" spc="0" normalizeH="0" baseline="0" noProof="0" dirty="0">
                <a:ln>
                  <a:noFill/>
                </a:ln>
                <a:solidFill>
                  <a:sysClr val="windowText" lastClr="000000"/>
                </a:solidFill>
                <a:effectLst/>
                <a:uLnTx/>
                <a:uFillTx/>
              </a:rPr>
              <a:t> de </a:t>
            </a:r>
            <a:r>
              <a:rPr kumimoji="0" lang="en-GB" sz="1800" b="1" i="0" u="none" strike="noStrike" kern="0" cap="none" spc="0" normalizeH="0" baseline="0" noProof="0" dirty="0" err="1">
                <a:ln>
                  <a:noFill/>
                </a:ln>
                <a:solidFill>
                  <a:sysClr val="windowText" lastClr="000000"/>
                </a:solidFill>
                <a:effectLst/>
                <a:uLnTx/>
                <a:uFillTx/>
              </a:rPr>
              <a:t>riesgo</a:t>
            </a:r>
            <a:r>
              <a:rPr kumimoji="0" lang="en-GB" sz="1800" b="1" i="0" u="none" strike="noStrike" kern="0" cap="none" spc="0" normalizeH="0" baseline="0" noProof="0" dirty="0">
                <a:ln>
                  <a:noFill/>
                </a:ln>
                <a:solidFill>
                  <a:sysClr val="windowText" lastClr="000000"/>
                </a:solidFill>
                <a:effectLst/>
                <a:uLnTx/>
                <a:uFillTx/>
              </a:rPr>
              <a:t>:</a:t>
            </a:r>
            <a:r>
              <a:rPr kumimoji="0" lang="en-GB" sz="1800" b="0" i="0" u="none" strike="noStrike" kern="0" cap="none" spc="0" normalizeH="0" baseline="0" noProof="0" dirty="0">
                <a:ln>
                  <a:noFill/>
                </a:ln>
                <a:solidFill>
                  <a:sysClr val="windowText" lastClr="000000"/>
                </a:solidFill>
                <a:effectLst/>
                <a:uLnTx/>
                <a:uFillTx/>
              </a:rPr>
              <a:t> </a:t>
            </a:r>
            <a:r>
              <a:rPr kumimoji="0" lang="es-ES" sz="1800" b="0" i="0" u="none" strike="noStrike" kern="0" cap="none" spc="0" normalizeH="0" baseline="0" noProof="0" dirty="0">
                <a:ln>
                  <a:noFill/>
                </a:ln>
                <a:solidFill>
                  <a:sysClr val="windowText" lastClr="000000"/>
                </a:solidFill>
                <a:effectLst/>
                <a:uLnTx/>
                <a:uFillTx/>
              </a:rPr>
              <a:t>inseguridad (brotes de violencia) en las zonas de influencia del sistema. Específicamente un acontecimiento puntual, que resultó en el establecimiento de un Estado de Sitio </a:t>
            </a:r>
            <a:endParaRPr kumimoji="0" lang="en-GB" sz="1800" b="0" i="0" u="none" strike="noStrike" kern="0" cap="none" spc="0" normalizeH="0" baseline="0" noProof="0" dirty="0">
              <a:ln>
                <a:noFill/>
              </a:ln>
              <a:solidFill>
                <a:sysClr val="windowText" lastClr="000000"/>
              </a:solidFill>
              <a:effectLst/>
              <a:uLnTx/>
              <a:uFillTx/>
            </a:endParaRPr>
          </a:p>
        </p:txBody>
      </p:sp>
      <p:pic>
        <p:nvPicPr>
          <p:cNvPr id="7" name="Imagen 6">
            <a:extLst>
              <a:ext uri="{FF2B5EF4-FFF2-40B4-BE49-F238E27FC236}">
                <a16:creationId xmlns:a16="http://schemas.microsoft.com/office/drawing/2014/main" id="{E601A5E6-070C-4635-82C2-4B8CDD13A120}"/>
              </a:ext>
            </a:extLst>
          </p:cNvPr>
          <p:cNvPicPr>
            <a:picLocks noChangeAspect="1"/>
          </p:cNvPicPr>
          <p:nvPr/>
        </p:nvPicPr>
        <p:blipFill>
          <a:blip r:embed="rId4"/>
          <a:stretch>
            <a:fillRect/>
          </a:stretch>
        </p:blipFill>
        <p:spPr>
          <a:xfrm>
            <a:off x="3995461" y="176503"/>
            <a:ext cx="1376462" cy="1564360"/>
          </a:xfrm>
          <a:prstGeom prst="rect">
            <a:avLst/>
          </a:prstGeom>
        </p:spPr>
      </p:pic>
      <p:pic>
        <p:nvPicPr>
          <p:cNvPr id="8" name="Imagen 7">
            <a:extLst>
              <a:ext uri="{FF2B5EF4-FFF2-40B4-BE49-F238E27FC236}">
                <a16:creationId xmlns:a16="http://schemas.microsoft.com/office/drawing/2014/main" id="{7FCF24E8-6BAC-43CF-9D73-C0BDE19E1C1C}"/>
              </a:ext>
            </a:extLst>
          </p:cNvPr>
          <p:cNvPicPr>
            <a:picLocks noChangeAspect="1"/>
          </p:cNvPicPr>
          <p:nvPr/>
        </p:nvPicPr>
        <p:blipFill>
          <a:blip r:embed="rId5"/>
          <a:stretch>
            <a:fillRect/>
          </a:stretch>
        </p:blipFill>
        <p:spPr>
          <a:xfrm>
            <a:off x="2831718" y="185242"/>
            <a:ext cx="1376462" cy="1577470"/>
          </a:xfrm>
          <a:prstGeom prst="rect">
            <a:avLst/>
          </a:prstGeom>
        </p:spPr>
      </p:pic>
      <p:pic>
        <p:nvPicPr>
          <p:cNvPr id="9" name="Imagen 8">
            <a:extLst>
              <a:ext uri="{FF2B5EF4-FFF2-40B4-BE49-F238E27FC236}">
                <a16:creationId xmlns:a16="http://schemas.microsoft.com/office/drawing/2014/main" id="{608BD8CE-24F2-4EDE-9B5A-2E53A1E576DF}"/>
              </a:ext>
            </a:extLst>
          </p:cNvPr>
          <p:cNvPicPr>
            <a:picLocks noChangeAspect="1"/>
          </p:cNvPicPr>
          <p:nvPr/>
        </p:nvPicPr>
        <p:blipFill>
          <a:blip r:embed="rId6"/>
          <a:stretch>
            <a:fillRect/>
          </a:stretch>
        </p:blipFill>
        <p:spPr>
          <a:xfrm>
            <a:off x="1723276" y="185242"/>
            <a:ext cx="1376462" cy="1546882"/>
          </a:xfrm>
          <a:prstGeom prst="rect">
            <a:avLst/>
          </a:prstGeom>
        </p:spPr>
      </p:pic>
      <p:pic>
        <p:nvPicPr>
          <p:cNvPr id="10" name="Imagen 9">
            <a:extLst>
              <a:ext uri="{FF2B5EF4-FFF2-40B4-BE49-F238E27FC236}">
                <a16:creationId xmlns:a16="http://schemas.microsoft.com/office/drawing/2014/main" id="{A064DEB1-0F82-4A08-8BCC-10A0DBE031FB}"/>
              </a:ext>
            </a:extLst>
          </p:cNvPr>
          <p:cNvPicPr>
            <a:picLocks noChangeAspect="1"/>
          </p:cNvPicPr>
          <p:nvPr/>
        </p:nvPicPr>
        <p:blipFill>
          <a:blip r:embed="rId7"/>
          <a:stretch>
            <a:fillRect/>
          </a:stretch>
        </p:blipFill>
        <p:spPr>
          <a:xfrm>
            <a:off x="1581150" y="2291912"/>
            <a:ext cx="7750630" cy="4539430"/>
          </a:xfrm>
          <a:prstGeom prst="rect">
            <a:avLst/>
          </a:prstGeom>
        </p:spPr>
      </p:pic>
      <p:pic>
        <p:nvPicPr>
          <p:cNvPr id="11" name="Imagen 10">
            <a:extLst>
              <a:ext uri="{FF2B5EF4-FFF2-40B4-BE49-F238E27FC236}">
                <a16:creationId xmlns:a16="http://schemas.microsoft.com/office/drawing/2014/main" id="{9560A294-B8AC-4DE6-95A4-1720B22C7A41}"/>
              </a:ext>
            </a:extLst>
          </p:cNvPr>
          <p:cNvPicPr>
            <a:picLocks noChangeAspect="1"/>
          </p:cNvPicPr>
          <p:nvPr/>
        </p:nvPicPr>
        <p:blipFill>
          <a:blip r:embed="rId8"/>
          <a:stretch>
            <a:fillRect/>
          </a:stretch>
        </p:blipFill>
        <p:spPr>
          <a:xfrm>
            <a:off x="7648120" y="5459350"/>
            <a:ext cx="3077030" cy="1398650"/>
          </a:xfrm>
          <a:prstGeom prst="rect">
            <a:avLst/>
          </a:prstGeom>
        </p:spPr>
      </p:pic>
    </p:spTree>
    <p:extLst>
      <p:ext uri="{BB962C8B-B14F-4D97-AF65-F5344CB8AC3E}">
        <p14:creationId xmlns:p14="http://schemas.microsoft.com/office/powerpoint/2010/main" val="18237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8" name="Título 3">
            <a:extLst>
              <a:ext uri="{FF2B5EF4-FFF2-40B4-BE49-F238E27FC236}">
                <a16:creationId xmlns:a16="http://schemas.microsoft.com/office/drawing/2014/main" id="{9A3DE78E-7D13-4361-A6E8-F3DACF23B950}"/>
              </a:ext>
            </a:extLst>
          </p:cNvPr>
          <p:cNvSpPr>
            <a:spLocks noGrp="1"/>
          </p:cNvSpPr>
          <p:nvPr>
            <p:ph type="title"/>
          </p:nvPr>
        </p:nvSpPr>
        <p:spPr>
          <a:xfrm>
            <a:off x="1654915" y="98651"/>
            <a:ext cx="8179904" cy="1034706"/>
          </a:xfrm>
        </p:spPr>
        <p:txBody>
          <a:bodyPr>
            <a:normAutofit/>
          </a:bodyPr>
          <a:lstStyle/>
          <a:p>
            <a:r>
              <a:rPr lang="es-ES" sz="1800" b="1" dirty="0">
                <a:solidFill>
                  <a:schemeClr val="bg2"/>
                </a:solidFill>
              </a:rPr>
              <a:t>¿En qué sistemas y dónde ha sido aplicado?</a:t>
            </a:r>
            <a:endParaRPr lang="es-HN" sz="1800" b="1" dirty="0">
              <a:solidFill>
                <a:schemeClr val="bg2"/>
              </a:solidFill>
            </a:endParaRPr>
          </a:p>
        </p:txBody>
      </p:sp>
      <p:sp>
        <p:nvSpPr>
          <p:cNvPr id="6" name="Marcador de texto 5">
            <a:extLst>
              <a:ext uri="{FF2B5EF4-FFF2-40B4-BE49-F238E27FC236}">
                <a16:creationId xmlns:a16="http://schemas.microsoft.com/office/drawing/2014/main" id="{92A2A91C-E89A-4276-82B3-7165286A4E8C}"/>
              </a:ext>
            </a:extLst>
          </p:cNvPr>
          <p:cNvSpPr>
            <a:spLocks noGrp="1"/>
          </p:cNvSpPr>
          <p:nvPr>
            <p:ph type="body" idx="1"/>
          </p:nvPr>
        </p:nvSpPr>
        <p:spPr/>
        <p:txBody>
          <a:bodyPr/>
          <a:lstStyle/>
          <a:p>
            <a:endParaRPr lang="es-HN"/>
          </a:p>
        </p:txBody>
      </p:sp>
      <p:pic>
        <p:nvPicPr>
          <p:cNvPr id="9" name="Gráfico 8">
            <a:extLst>
              <a:ext uri="{FF2B5EF4-FFF2-40B4-BE49-F238E27FC236}">
                <a16:creationId xmlns:a16="http://schemas.microsoft.com/office/drawing/2014/main" id="{B86FFE89-0647-4529-B22B-9733E63353D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52029" y="1281450"/>
            <a:ext cx="8952072" cy="4326835"/>
          </a:xfrm>
          <a:prstGeom prst="rect">
            <a:avLst/>
          </a:prstGeom>
        </p:spPr>
      </p:pic>
      <p:pic>
        <p:nvPicPr>
          <p:cNvPr id="10" name="Gráfico 9">
            <a:extLst>
              <a:ext uri="{FF2B5EF4-FFF2-40B4-BE49-F238E27FC236}">
                <a16:creationId xmlns:a16="http://schemas.microsoft.com/office/drawing/2014/main" id="{67073AE0-C29F-443B-A3A6-6547F0FCDB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71583" y="1128742"/>
            <a:ext cx="1321698" cy="1321698"/>
          </a:xfrm>
          <a:prstGeom prst="rect">
            <a:avLst/>
          </a:prstGeom>
        </p:spPr>
      </p:pic>
      <p:pic>
        <p:nvPicPr>
          <p:cNvPr id="11" name="Gráfico 10">
            <a:extLst>
              <a:ext uri="{FF2B5EF4-FFF2-40B4-BE49-F238E27FC236}">
                <a16:creationId xmlns:a16="http://schemas.microsoft.com/office/drawing/2014/main" id="{D2097037-BCEF-4303-8BBD-6C1AFF79ED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81104" y="1229900"/>
            <a:ext cx="2179689" cy="1237121"/>
          </a:xfrm>
          <a:prstGeom prst="rect">
            <a:avLst/>
          </a:prstGeom>
        </p:spPr>
      </p:pic>
      <p:pic>
        <p:nvPicPr>
          <p:cNvPr id="12" name="Gráfico 11">
            <a:extLst>
              <a:ext uri="{FF2B5EF4-FFF2-40B4-BE49-F238E27FC236}">
                <a16:creationId xmlns:a16="http://schemas.microsoft.com/office/drawing/2014/main" id="{40A5B527-C321-4356-8FAB-FD67AD6ED55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67585" y="1399713"/>
            <a:ext cx="1675328" cy="897497"/>
          </a:xfrm>
          <a:prstGeom prst="rect">
            <a:avLst/>
          </a:prstGeom>
        </p:spPr>
      </p:pic>
      <p:pic>
        <p:nvPicPr>
          <p:cNvPr id="13" name="Gráfico 12">
            <a:extLst>
              <a:ext uri="{FF2B5EF4-FFF2-40B4-BE49-F238E27FC236}">
                <a16:creationId xmlns:a16="http://schemas.microsoft.com/office/drawing/2014/main" id="{699DECCF-CB1C-43F3-8AB7-7D9A215CB81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108677" y="1047055"/>
            <a:ext cx="1113804" cy="1485072"/>
          </a:xfrm>
          <a:prstGeom prst="rect">
            <a:avLst/>
          </a:prstGeom>
        </p:spPr>
      </p:pic>
      <p:sp>
        <p:nvSpPr>
          <p:cNvPr id="15" name="CuadroTexto 14">
            <a:extLst>
              <a:ext uri="{FF2B5EF4-FFF2-40B4-BE49-F238E27FC236}">
                <a16:creationId xmlns:a16="http://schemas.microsoft.com/office/drawing/2014/main" id="{FBCB462D-85FD-4946-B300-EE6BCB96CD9F}"/>
              </a:ext>
            </a:extLst>
          </p:cNvPr>
          <p:cNvSpPr txBox="1"/>
          <p:nvPr/>
        </p:nvSpPr>
        <p:spPr>
          <a:xfrm>
            <a:off x="2227573" y="2532127"/>
            <a:ext cx="1480930" cy="307777"/>
          </a:xfrm>
          <a:prstGeom prst="rect">
            <a:avLst/>
          </a:prstGeom>
          <a:noFill/>
        </p:spPr>
        <p:txBody>
          <a:bodyPr wrap="square" rtlCol="0">
            <a:spAutoFit/>
          </a:bodyPr>
          <a:lstStyle/>
          <a:p>
            <a:r>
              <a:rPr lang="es-HN" b="1" dirty="0">
                <a:solidFill>
                  <a:schemeClr val="bg1"/>
                </a:solidFill>
                <a:highlight>
                  <a:srgbClr val="66B18D"/>
                </a:highlight>
              </a:rPr>
              <a:t>GUATEMALA</a:t>
            </a:r>
          </a:p>
        </p:txBody>
      </p:sp>
      <p:sp>
        <p:nvSpPr>
          <p:cNvPr id="16" name="CuadroTexto 15">
            <a:extLst>
              <a:ext uri="{FF2B5EF4-FFF2-40B4-BE49-F238E27FC236}">
                <a16:creationId xmlns:a16="http://schemas.microsoft.com/office/drawing/2014/main" id="{9D035E3C-6846-416E-AF67-5BEC23457CB2}"/>
              </a:ext>
            </a:extLst>
          </p:cNvPr>
          <p:cNvSpPr txBox="1"/>
          <p:nvPr/>
        </p:nvSpPr>
        <p:spPr>
          <a:xfrm>
            <a:off x="3973235" y="2541032"/>
            <a:ext cx="1480930" cy="307777"/>
          </a:xfrm>
          <a:prstGeom prst="rect">
            <a:avLst/>
          </a:prstGeom>
          <a:noFill/>
        </p:spPr>
        <p:txBody>
          <a:bodyPr wrap="square" rtlCol="0">
            <a:spAutoFit/>
          </a:bodyPr>
          <a:lstStyle/>
          <a:p>
            <a:pPr algn="ctr"/>
            <a:r>
              <a:rPr lang="es-HN" b="1">
                <a:solidFill>
                  <a:schemeClr val="bg1"/>
                </a:solidFill>
                <a:highlight>
                  <a:srgbClr val="66B18D"/>
                </a:highlight>
              </a:rPr>
              <a:t>HONDURAS</a:t>
            </a:r>
          </a:p>
        </p:txBody>
      </p:sp>
      <p:sp>
        <p:nvSpPr>
          <p:cNvPr id="17" name="CuadroTexto 16">
            <a:extLst>
              <a:ext uri="{FF2B5EF4-FFF2-40B4-BE49-F238E27FC236}">
                <a16:creationId xmlns:a16="http://schemas.microsoft.com/office/drawing/2014/main" id="{BBF845C4-9779-45BE-B69C-640972272FCE}"/>
              </a:ext>
            </a:extLst>
          </p:cNvPr>
          <p:cNvSpPr txBox="1"/>
          <p:nvPr/>
        </p:nvSpPr>
        <p:spPr>
          <a:xfrm>
            <a:off x="6167585" y="2521151"/>
            <a:ext cx="1675328" cy="307777"/>
          </a:xfrm>
          <a:prstGeom prst="rect">
            <a:avLst/>
          </a:prstGeom>
          <a:noFill/>
        </p:spPr>
        <p:txBody>
          <a:bodyPr wrap="square" rtlCol="0">
            <a:spAutoFit/>
          </a:bodyPr>
          <a:lstStyle/>
          <a:p>
            <a:pPr algn="ctr"/>
            <a:r>
              <a:rPr lang="es-HN" b="1">
                <a:solidFill>
                  <a:schemeClr val="bg1"/>
                </a:solidFill>
                <a:highlight>
                  <a:srgbClr val="66B18D"/>
                </a:highlight>
              </a:rPr>
              <a:t>EL SALVADOR</a:t>
            </a:r>
          </a:p>
        </p:txBody>
      </p:sp>
      <p:sp>
        <p:nvSpPr>
          <p:cNvPr id="18" name="CuadroTexto 17">
            <a:extLst>
              <a:ext uri="{FF2B5EF4-FFF2-40B4-BE49-F238E27FC236}">
                <a16:creationId xmlns:a16="http://schemas.microsoft.com/office/drawing/2014/main" id="{E83043CD-1113-4460-B368-DA81F99EAF7C}"/>
              </a:ext>
            </a:extLst>
          </p:cNvPr>
          <p:cNvSpPr txBox="1"/>
          <p:nvPr/>
        </p:nvSpPr>
        <p:spPr>
          <a:xfrm>
            <a:off x="7842913" y="2521151"/>
            <a:ext cx="1675328" cy="307777"/>
          </a:xfrm>
          <a:prstGeom prst="rect">
            <a:avLst/>
          </a:prstGeom>
          <a:noFill/>
        </p:spPr>
        <p:txBody>
          <a:bodyPr wrap="square" rtlCol="0">
            <a:spAutoFit/>
          </a:bodyPr>
          <a:lstStyle/>
          <a:p>
            <a:pPr algn="ctr"/>
            <a:r>
              <a:rPr lang="es-HN" b="1">
                <a:solidFill>
                  <a:schemeClr val="bg1"/>
                </a:solidFill>
                <a:highlight>
                  <a:srgbClr val="66B18D"/>
                </a:highlight>
              </a:rPr>
              <a:t>COLOMBIA</a:t>
            </a:r>
          </a:p>
        </p:txBody>
      </p:sp>
      <p:sp>
        <p:nvSpPr>
          <p:cNvPr id="19" name="CuadroTexto 18">
            <a:extLst>
              <a:ext uri="{FF2B5EF4-FFF2-40B4-BE49-F238E27FC236}">
                <a16:creationId xmlns:a16="http://schemas.microsoft.com/office/drawing/2014/main" id="{4E9D1608-4FEF-40B1-A521-7F4C45DC52AF}"/>
              </a:ext>
            </a:extLst>
          </p:cNvPr>
          <p:cNvSpPr txBox="1"/>
          <p:nvPr/>
        </p:nvSpPr>
        <p:spPr>
          <a:xfrm>
            <a:off x="9357503" y="2531372"/>
            <a:ext cx="1901904" cy="307777"/>
          </a:xfrm>
          <a:prstGeom prst="rect">
            <a:avLst/>
          </a:prstGeom>
          <a:noFill/>
        </p:spPr>
        <p:txBody>
          <a:bodyPr wrap="square" rtlCol="0">
            <a:spAutoFit/>
          </a:bodyPr>
          <a:lstStyle/>
          <a:p>
            <a:pPr algn="ctr"/>
            <a:r>
              <a:rPr lang="es-HN" b="1" dirty="0">
                <a:solidFill>
                  <a:schemeClr val="bg1"/>
                </a:solidFill>
                <a:highlight>
                  <a:srgbClr val="66B18D"/>
                </a:highlight>
              </a:rPr>
              <a:t>SIERRA LEONA</a:t>
            </a:r>
          </a:p>
        </p:txBody>
      </p:sp>
      <p:sp>
        <p:nvSpPr>
          <p:cNvPr id="20" name="CuadroTexto 19">
            <a:extLst>
              <a:ext uri="{FF2B5EF4-FFF2-40B4-BE49-F238E27FC236}">
                <a16:creationId xmlns:a16="http://schemas.microsoft.com/office/drawing/2014/main" id="{45BCE8F3-0940-487B-847F-A56F48270D67}"/>
              </a:ext>
            </a:extLst>
          </p:cNvPr>
          <p:cNvSpPr txBox="1"/>
          <p:nvPr/>
        </p:nvSpPr>
        <p:spPr>
          <a:xfrm>
            <a:off x="3781104" y="2879586"/>
            <a:ext cx="2179689" cy="2246769"/>
          </a:xfrm>
          <a:prstGeom prst="rect">
            <a:avLst/>
          </a:prstGeom>
          <a:noFill/>
        </p:spPr>
        <p:txBody>
          <a:bodyPr wrap="square" rtlCol="0">
            <a:spAutoFit/>
          </a:bodyPr>
          <a:lstStyle/>
          <a:p>
            <a:pPr marL="285750" indent="-285750">
              <a:buFont typeface="Arial" panose="020B0604020202020204" pitchFamily="34" charset="0"/>
              <a:buChar char="•"/>
            </a:pPr>
            <a:r>
              <a:rPr lang="es-MX" sz="1400" dirty="0">
                <a:solidFill>
                  <a:schemeClr val="bg2"/>
                </a:solidFill>
              </a:rPr>
              <a:t>Pesca de baja escala</a:t>
            </a:r>
          </a:p>
          <a:p>
            <a:pPr marL="285750" indent="-285750">
              <a:buFont typeface="Arial" panose="020B0604020202020204" pitchFamily="34" charset="0"/>
              <a:buChar char="•"/>
            </a:pPr>
            <a:r>
              <a:rPr lang="es-MX" dirty="0">
                <a:solidFill>
                  <a:schemeClr val="bg2"/>
                </a:solidFill>
              </a:rPr>
              <a:t>Vivienda social</a:t>
            </a:r>
          </a:p>
          <a:p>
            <a:pPr marL="285750" indent="-285750">
              <a:buFont typeface="Arial" panose="020B0604020202020204" pitchFamily="34" charset="0"/>
              <a:buChar char="•"/>
            </a:pPr>
            <a:r>
              <a:rPr lang="es-MX" dirty="0">
                <a:solidFill>
                  <a:schemeClr val="bg2"/>
                </a:solidFill>
              </a:rPr>
              <a:t>Gobernanza hídrica</a:t>
            </a:r>
          </a:p>
          <a:p>
            <a:pPr marL="285750" indent="-285750">
              <a:buFont typeface="Arial" panose="020B0604020202020204" pitchFamily="34" charset="0"/>
              <a:buChar char="•"/>
            </a:pPr>
            <a:r>
              <a:rPr lang="es-MX" dirty="0">
                <a:solidFill>
                  <a:schemeClr val="bg2"/>
                </a:solidFill>
              </a:rPr>
              <a:t>Artesanías de fibras naturales</a:t>
            </a:r>
          </a:p>
          <a:p>
            <a:pPr marL="285750" indent="-285750">
              <a:buFont typeface="Arial" panose="020B0604020202020204" pitchFamily="34" charset="0"/>
              <a:buChar char="•"/>
            </a:pPr>
            <a:r>
              <a:rPr lang="es-MX" dirty="0">
                <a:solidFill>
                  <a:schemeClr val="bg2"/>
                </a:solidFill>
              </a:rPr>
              <a:t>Artesanías de barro</a:t>
            </a:r>
          </a:p>
          <a:p>
            <a:pPr marL="285750" indent="-285750">
              <a:buFont typeface="Arial" panose="020B0604020202020204" pitchFamily="34" charset="0"/>
              <a:buChar char="•"/>
            </a:pPr>
            <a:r>
              <a:rPr lang="es-MX" dirty="0">
                <a:solidFill>
                  <a:schemeClr val="bg2"/>
                </a:solidFill>
              </a:rPr>
              <a:t>Materiales de construcción de barro</a:t>
            </a:r>
          </a:p>
          <a:p>
            <a:pPr marL="285750" indent="-285750">
              <a:buFont typeface="Arial" panose="020B0604020202020204" pitchFamily="34" charset="0"/>
              <a:buChar char="•"/>
            </a:pPr>
            <a:r>
              <a:rPr lang="es-MX" dirty="0">
                <a:solidFill>
                  <a:schemeClr val="bg2"/>
                </a:solidFill>
              </a:rPr>
              <a:t>Turismo comunitario</a:t>
            </a:r>
          </a:p>
          <a:p>
            <a:pPr marL="285750" indent="-285750">
              <a:buFont typeface="Arial" panose="020B0604020202020204" pitchFamily="34" charset="0"/>
              <a:buChar char="•"/>
            </a:pPr>
            <a:endParaRPr lang="es-HN" dirty="0">
              <a:solidFill>
                <a:schemeClr val="bg2"/>
              </a:solidFill>
            </a:endParaRPr>
          </a:p>
        </p:txBody>
      </p:sp>
      <p:sp>
        <p:nvSpPr>
          <p:cNvPr id="21" name="CuadroTexto 20">
            <a:extLst>
              <a:ext uri="{FF2B5EF4-FFF2-40B4-BE49-F238E27FC236}">
                <a16:creationId xmlns:a16="http://schemas.microsoft.com/office/drawing/2014/main" id="{E15E47F1-6AB8-4E2C-99A3-62BE8B84BF05}"/>
              </a:ext>
            </a:extLst>
          </p:cNvPr>
          <p:cNvSpPr txBox="1"/>
          <p:nvPr/>
        </p:nvSpPr>
        <p:spPr>
          <a:xfrm>
            <a:off x="2271583" y="2894122"/>
            <a:ext cx="1473769" cy="738664"/>
          </a:xfrm>
          <a:prstGeom prst="rect">
            <a:avLst/>
          </a:prstGeom>
          <a:noFill/>
        </p:spPr>
        <p:txBody>
          <a:bodyPr wrap="square" rtlCol="0">
            <a:spAutoFit/>
          </a:bodyPr>
          <a:lstStyle/>
          <a:p>
            <a:r>
              <a:rPr lang="es-MX" dirty="0">
                <a:solidFill>
                  <a:schemeClr val="bg2"/>
                </a:solidFill>
              </a:rPr>
              <a:t>Turismo comunitario</a:t>
            </a:r>
          </a:p>
          <a:p>
            <a:endParaRPr lang="es-HN" dirty="0">
              <a:solidFill>
                <a:schemeClr val="bg2"/>
              </a:solidFill>
            </a:endParaRPr>
          </a:p>
        </p:txBody>
      </p:sp>
      <p:sp>
        <p:nvSpPr>
          <p:cNvPr id="22" name="CuadroTexto 21">
            <a:extLst>
              <a:ext uri="{FF2B5EF4-FFF2-40B4-BE49-F238E27FC236}">
                <a16:creationId xmlns:a16="http://schemas.microsoft.com/office/drawing/2014/main" id="{9C252157-50D1-4DCC-8053-BEE32FC3BA01}"/>
              </a:ext>
            </a:extLst>
          </p:cNvPr>
          <p:cNvSpPr txBox="1"/>
          <p:nvPr/>
        </p:nvSpPr>
        <p:spPr>
          <a:xfrm>
            <a:off x="6268364" y="2848809"/>
            <a:ext cx="1473769" cy="523220"/>
          </a:xfrm>
          <a:prstGeom prst="rect">
            <a:avLst/>
          </a:prstGeom>
          <a:noFill/>
        </p:spPr>
        <p:txBody>
          <a:bodyPr wrap="square" rtlCol="0">
            <a:spAutoFit/>
          </a:bodyPr>
          <a:lstStyle/>
          <a:p>
            <a:r>
              <a:rPr lang="es-MX" dirty="0">
                <a:solidFill>
                  <a:schemeClr val="bg2"/>
                </a:solidFill>
              </a:rPr>
              <a:t>Cangrejo Azul - Río Paz</a:t>
            </a:r>
            <a:endParaRPr lang="es-HN" dirty="0">
              <a:solidFill>
                <a:schemeClr val="bg2"/>
              </a:solidFill>
            </a:endParaRPr>
          </a:p>
        </p:txBody>
      </p:sp>
      <p:sp>
        <p:nvSpPr>
          <p:cNvPr id="23" name="CuadroTexto 22">
            <a:extLst>
              <a:ext uri="{FF2B5EF4-FFF2-40B4-BE49-F238E27FC236}">
                <a16:creationId xmlns:a16="http://schemas.microsoft.com/office/drawing/2014/main" id="{83921145-BEB8-439B-9B31-6DB19800F172}"/>
              </a:ext>
            </a:extLst>
          </p:cNvPr>
          <p:cNvSpPr txBox="1"/>
          <p:nvPr/>
        </p:nvSpPr>
        <p:spPr>
          <a:xfrm>
            <a:off x="7827717" y="2816239"/>
            <a:ext cx="1705719" cy="307777"/>
          </a:xfrm>
          <a:prstGeom prst="rect">
            <a:avLst/>
          </a:prstGeom>
          <a:noFill/>
        </p:spPr>
        <p:txBody>
          <a:bodyPr wrap="square" rtlCol="0">
            <a:spAutoFit/>
          </a:bodyPr>
          <a:lstStyle/>
          <a:p>
            <a:pPr algn="ctr"/>
            <a:r>
              <a:rPr lang="es-MX" sz="1400" dirty="0">
                <a:solidFill>
                  <a:schemeClr val="bg2"/>
                </a:solidFill>
              </a:rPr>
              <a:t>Pesca artesanal</a:t>
            </a:r>
          </a:p>
        </p:txBody>
      </p:sp>
      <p:sp>
        <p:nvSpPr>
          <p:cNvPr id="24" name="CuadroTexto 23">
            <a:extLst>
              <a:ext uri="{FF2B5EF4-FFF2-40B4-BE49-F238E27FC236}">
                <a16:creationId xmlns:a16="http://schemas.microsoft.com/office/drawing/2014/main" id="{5E44CA6D-8DA0-4B6F-B3DD-16A6F1B0C431}"/>
              </a:ext>
            </a:extLst>
          </p:cNvPr>
          <p:cNvSpPr txBox="1"/>
          <p:nvPr/>
        </p:nvSpPr>
        <p:spPr>
          <a:xfrm>
            <a:off x="9407980" y="2833581"/>
            <a:ext cx="1705719" cy="523220"/>
          </a:xfrm>
          <a:prstGeom prst="rect">
            <a:avLst/>
          </a:prstGeom>
          <a:noFill/>
        </p:spPr>
        <p:txBody>
          <a:bodyPr wrap="square" rtlCol="0">
            <a:spAutoFit/>
          </a:bodyPr>
          <a:lstStyle/>
          <a:p>
            <a:pPr algn="ctr"/>
            <a:r>
              <a:rPr lang="es-MX" sz="1400" dirty="0">
                <a:solidFill>
                  <a:schemeClr val="bg2"/>
                </a:solidFill>
              </a:rPr>
              <a:t>Gestión de lodos fecales</a:t>
            </a:r>
          </a:p>
        </p:txBody>
      </p:sp>
      <p:sp>
        <p:nvSpPr>
          <p:cNvPr id="25" name="CuadroTexto 24">
            <a:extLst>
              <a:ext uri="{FF2B5EF4-FFF2-40B4-BE49-F238E27FC236}">
                <a16:creationId xmlns:a16="http://schemas.microsoft.com/office/drawing/2014/main" id="{D6729CEA-14D7-49AD-8F8C-225D9BFF5D92}"/>
              </a:ext>
            </a:extLst>
          </p:cNvPr>
          <p:cNvSpPr txBox="1"/>
          <p:nvPr/>
        </p:nvSpPr>
        <p:spPr>
          <a:xfrm>
            <a:off x="7146235" y="5208884"/>
            <a:ext cx="4661452" cy="892552"/>
          </a:xfrm>
          <a:prstGeom prst="rect">
            <a:avLst/>
          </a:prstGeom>
          <a:solidFill>
            <a:schemeClr val="tx2"/>
          </a:solidFill>
        </p:spPr>
        <p:txBody>
          <a:bodyPr wrap="square">
            <a:spAutoFit/>
          </a:bodyPr>
          <a:lstStyle/>
          <a:p>
            <a:pPr marL="114300">
              <a:spcAft>
                <a:spcPts val="600"/>
              </a:spcAft>
            </a:pPr>
            <a:r>
              <a:rPr lang="es-MX" b="1" dirty="0">
                <a:solidFill>
                  <a:schemeClr val="bg2"/>
                </a:solidFill>
              </a:rPr>
              <a:t>Aplicándose</a:t>
            </a:r>
            <a:r>
              <a:rPr lang="es-MX" sz="1400" b="1" dirty="0">
                <a:solidFill>
                  <a:schemeClr val="bg2"/>
                </a:solidFill>
              </a:rPr>
              <a:t>:</a:t>
            </a:r>
          </a:p>
          <a:p>
            <a:pPr lvl="1">
              <a:spcAft>
                <a:spcPts val="600"/>
              </a:spcAft>
            </a:pPr>
            <a:r>
              <a:rPr lang="es-MX" i="1" dirty="0">
                <a:solidFill>
                  <a:schemeClr val="bg2"/>
                </a:solidFill>
              </a:rPr>
              <a:t>Sistema de Protección Social – República Dominicana</a:t>
            </a:r>
          </a:p>
          <a:p>
            <a:pPr lvl="1">
              <a:spcAft>
                <a:spcPts val="600"/>
              </a:spcAft>
            </a:pPr>
            <a:r>
              <a:rPr lang="es-MX" i="1" dirty="0">
                <a:solidFill>
                  <a:schemeClr val="bg2"/>
                </a:solidFill>
              </a:rPr>
              <a:t>Artesanías </a:t>
            </a:r>
            <a:r>
              <a:rPr lang="es-MX" i="1" dirty="0" err="1">
                <a:solidFill>
                  <a:schemeClr val="bg2"/>
                </a:solidFill>
              </a:rPr>
              <a:t>Wayúu</a:t>
            </a:r>
            <a:r>
              <a:rPr lang="es-MX" i="1" dirty="0">
                <a:solidFill>
                  <a:schemeClr val="bg2"/>
                </a:solidFill>
              </a:rPr>
              <a:t> – Colombia</a:t>
            </a:r>
          </a:p>
        </p:txBody>
      </p:sp>
      <p:sp>
        <p:nvSpPr>
          <p:cNvPr id="26" name="CuadroTexto 25">
            <a:extLst>
              <a:ext uri="{FF2B5EF4-FFF2-40B4-BE49-F238E27FC236}">
                <a16:creationId xmlns:a16="http://schemas.microsoft.com/office/drawing/2014/main" id="{A9697C46-C1BB-4E7B-B89D-49C12D901F38}"/>
              </a:ext>
            </a:extLst>
          </p:cNvPr>
          <p:cNvSpPr txBox="1"/>
          <p:nvPr/>
        </p:nvSpPr>
        <p:spPr>
          <a:xfrm>
            <a:off x="3638585" y="6402302"/>
            <a:ext cx="7739206" cy="400110"/>
          </a:xfrm>
          <a:prstGeom prst="rect">
            <a:avLst/>
          </a:prstGeom>
          <a:noFill/>
        </p:spPr>
        <p:txBody>
          <a:bodyPr wrap="square">
            <a:spAutoFit/>
          </a:bodyPr>
          <a:lstStyle/>
          <a:p>
            <a:pPr algn="ctr"/>
            <a:r>
              <a:rPr lang="es-ES" sz="1000" dirty="0">
                <a:latin typeface="Segoe UI" panose="020B0502040204020203" pitchFamily="34" charset="0"/>
              </a:rPr>
              <a:t>En 2019, el Enfoque R4S se mencionó en la </a:t>
            </a:r>
            <a:r>
              <a:rPr lang="es-ES" sz="1000" dirty="0">
                <a:latin typeface="Segoe UI" panose="020B0502040204020203" pitchFamily="34" charset="0"/>
                <a:hlinkClick r:id="rId13"/>
              </a:rPr>
              <a:t>Guía para evaluar la resiliencia en los sistemas de mercado </a:t>
            </a:r>
            <a:r>
              <a:rPr lang="es-ES" sz="1000" dirty="0">
                <a:latin typeface="Segoe UI" panose="020B0502040204020203" pitchFamily="34" charset="0"/>
              </a:rPr>
              <a:t>de USAID. Además, se ha incluido como parte de los recursos de </a:t>
            </a:r>
            <a:r>
              <a:rPr lang="es-ES" sz="1000" dirty="0">
                <a:latin typeface="Segoe UI" panose="020B0502040204020203" pitchFamily="34" charset="0"/>
                <a:hlinkClick r:id="rId14"/>
              </a:rPr>
              <a:t>medición de la resiliencia de los sistemas de mercado</a:t>
            </a:r>
            <a:r>
              <a:rPr lang="es-ES" sz="1000" dirty="0">
                <a:latin typeface="Segoe UI" panose="020B0502040204020203" pitchFamily="34" charset="0"/>
              </a:rPr>
              <a:t> en MARKETLINKS.  </a:t>
            </a:r>
            <a:r>
              <a:rPr lang="en-US" sz="1000" dirty="0">
                <a:latin typeface="Segoe UI" panose="020B0502040204020203" pitchFamily="34" charset="0"/>
              </a:rPr>
              <a:t>In 2019, </a:t>
            </a:r>
            <a:endParaRPr lang="en-US" sz="1000" b="0" i="0" dirty="0">
              <a:effectLst/>
              <a:latin typeface="Segoe UI" panose="020B0502040204020203" pitchFamily="34" charset="0"/>
            </a:endParaRPr>
          </a:p>
        </p:txBody>
      </p:sp>
      <p:pic>
        <p:nvPicPr>
          <p:cNvPr id="14" name="Gráfico 13">
            <a:extLst>
              <a:ext uri="{FF2B5EF4-FFF2-40B4-BE49-F238E27FC236}">
                <a16:creationId xmlns:a16="http://schemas.microsoft.com/office/drawing/2014/main" id="{DC1B49CA-5235-4A20-8EE9-B4DA0F890FF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647606" y="1114215"/>
            <a:ext cx="1206018" cy="125626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BD91265C-5EA6-468F-BD43-5CBD2B2DE31B}"/>
              </a:ext>
            </a:extLst>
          </p:cNvPr>
          <p:cNvSpPr txBox="1"/>
          <p:nvPr/>
        </p:nvSpPr>
        <p:spPr>
          <a:xfrm>
            <a:off x="1905134" y="2718976"/>
            <a:ext cx="3942366" cy="338554"/>
          </a:xfrm>
          <a:prstGeom prst="rect">
            <a:avLst/>
          </a:prstGeom>
          <a:noFill/>
        </p:spPr>
        <p:txBody>
          <a:bodyPr wrap="square">
            <a:spAutoFit/>
          </a:bodyPr>
          <a:lstStyle/>
          <a:p>
            <a:r>
              <a:rPr lang="en-US" sz="1600" i="1" dirty="0" err="1">
                <a:solidFill>
                  <a:srgbClr val="595959"/>
                </a:solidFill>
                <a:latin typeface="Avenir Next LT Pro" panose="020B0504020202020204" pitchFamily="34" charset="0"/>
              </a:rPr>
              <a:t>Estudio</a:t>
            </a:r>
            <a:r>
              <a:rPr lang="en-US" sz="1600" i="1" dirty="0">
                <a:solidFill>
                  <a:srgbClr val="595959"/>
                </a:solidFill>
                <a:latin typeface="Avenir Next LT Pro" panose="020B0504020202020204" pitchFamily="34" charset="0"/>
              </a:rPr>
              <a:t> de </a:t>
            </a:r>
            <a:r>
              <a:rPr lang="en-US" sz="1600" i="1" dirty="0" err="1">
                <a:solidFill>
                  <a:srgbClr val="595959"/>
                </a:solidFill>
                <a:latin typeface="Avenir Next LT Pro" panose="020B0504020202020204" pitchFamily="34" charset="0"/>
              </a:rPr>
              <a:t>caso</a:t>
            </a:r>
            <a:r>
              <a:rPr lang="en-US" sz="1600" i="1" dirty="0">
                <a:solidFill>
                  <a:srgbClr val="595959"/>
                </a:solidFill>
                <a:latin typeface="Avenir Next LT Pro" panose="020B0504020202020204" pitchFamily="34" charset="0"/>
              </a:rPr>
              <a:t> Turismo </a:t>
            </a:r>
            <a:r>
              <a:rPr lang="en-US" sz="1600" i="1" dirty="0" err="1">
                <a:solidFill>
                  <a:srgbClr val="595959"/>
                </a:solidFill>
                <a:latin typeface="Avenir Next LT Pro" panose="020B0504020202020204" pitchFamily="34" charset="0"/>
              </a:rPr>
              <a:t>Comunitario</a:t>
            </a:r>
            <a:endParaRPr lang="en-US" sz="1600" i="1" dirty="0">
              <a:solidFill>
                <a:srgbClr val="595959"/>
              </a:solidFill>
              <a:latin typeface="Avenir Next LT Pro" panose="020B0504020202020204" pitchFamily="34" charset="0"/>
            </a:endParaRPr>
          </a:p>
        </p:txBody>
      </p:sp>
      <p:pic>
        <p:nvPicPr>
          <p:cNvPr id="13" name="Imagen 12">
            <a:extLst>
              <a:ext uri="{FF2B5EF4-FFF2-40B4-BE49-F238E27FC236}">
                <a16:creationId xmlns:a16="http://schemas.microsoft.com/office/drawing/2014/main" id="{BC19854F-6B7B-421D-B7B5-E25B7088D91C}"/>
              </a:ext>
            </a:extLst>
          </p:cNvPr>
          <p:cNvPicPr>
            <a:picLocks noChangeAspect="1"/>
          </p:cNvPicPr>
          <p:nvPr/>
        </p:nvPicPr>
        <p:blipFill>
          <a:blip r:embed="rId2"/>
          <a:stretch>
            <a:fillRect/>
          </a:stretch>
        </p:blipFill>
        <p:spPr>
          <a:xfrm>
            <a:off x="7820896" y="460363"/>
            <a:ext cx="1920406" cy="1920406"/>
          </a:xfrm>
          <a:prstGeom prst="rect">
            <a:avLst/>
          </a:prstGeom>
        </p:spPr>
      </p:pic>
      <p:pic>
        <p:nvPicPr>
          <p:cNvPr id="14" name="Imagen 13">
            <a:extLst>
              <a:ext uri="{FF2B5EF4-FFF2-40B4-BE49-F238E27FC236}">
                <a16:creationId xmlns:a16="http://schemas.microsoft.com/office/drawing/2014/main" id="{62A38213-BB7C-4418-BE16-F133B125C57E}"/>
              </a:ext>
            </a:extLst>
          </p:cNvPr>
          <p:cNvPicPr>
            <a:picLocks noChangeAspect="1"/>
          </p:cNvPicPr>
          <p:nvPr/>
        </p:nvPicPr>
        <p:blipFill>
          <a:blip r:embed="rId3"/>
          <a:stretch>
            <a:fillRect/>
          </a:stretch>
        </p:blipFill>
        <p:spPr>
          <a:xfrm>
            <a:off x="6169053" y="198212"/>
            <a:ext cx="1920406" cy="2182557"/>
          </a:xfrm>
          <a:prstGeom prst="rect">
            <a:avLst/>
          </a:prstGeom>
        </p:spPr>
      </p:pic>
      <p:pic>
        <p:nvPicPr>
          <p:cNvPr id="15" name="Imagen 14">
            <a:extLst>
              <a:ext uri="{FF2B5EF4-FFF2-40B4-BE49-F238E27FC236}">
                <a16:creationId xmlns:a16="http://schemas.microsoft.com/office/drawing/2014/main" id="{8875897F-23E1-4EF1-AF89-4C31D60CA73F}"/>
              </a:ext>
            </a:extLst>
          </p:cNvPr>
          <p:cNvPicPr>
            <a:picLocks noChangeAspect="1"/>
          </p:cNvPicPr>
          <p:nvPr/>
        </p:nvPicPr>
        <p:blipFill>
          <a:blip r:embed="rId4"/>
          <a:stretch>
            <a:fillRect/>
          </a:stretch>
        </p:blipFill>
        <p:spPr>
          <a:xfrm>
            <a:off x="4575912" y="201259"/>
            <a:ext cx="1920406" cy="2200847"/>
          </a:xfrm>
          <a:prstGeom prst="rect">
            <a:avLst/>
          </a:prstGeom>
        </p:spPr>
      </p:pic>
      <p:pic>
        <p:nvPicPr>
          <p:cNvPr id="16" name="Imagen 15">
            <a:extLst>
              <a:ext uri="{FF2B5EF4-FFF2-40B4-BE49-F238E27FC236}">
                <a16:creationId xmlns:a16="http://schemas.microsoft.com/office/drawing/2014/main" id="{AB07E5E4-4A6E-47A2-90C4-FF6088C9B5AB}"/>
              </a:ext>
            </a:extLst>
          </p:cNvPr>
          <p:cNvPicPr>
            <a:picLocks noChangeAspect="1"/>
          </p:cNvPicPr>
          <p:nvPr/>
        </p:nvPicPr>
        <p:blipFill>
          <a:blip r:embed="rId5"/>
          <a:stretch>
            <a:fillRect/>
          </a:stretch>
        </p:blipFill>
        <p:spPr>
          <a:xfrm>
            <a:off x="2916114" y="222598"/>
            <a:ext cx="1920406" cy="2158171"/>
          </a:xfrm>
          <a:prstGeom prst="rect">
            <a:avLst/>
          </a:prstGeom>
        </p:spPr>
      </p:pic>
      <p:pic>
        <p:nvPicPr>
          <p:cNvPr id="17" name="Imagen 16">
            <a:extLst>
              <a:ext uri="{FF2B5EF4-FFF2-40B4-BE49-F238E27FC236}">
                <a16:creationId xmlns:a16="http://schemas.microsoft.com/office/drawing/2014/main" id="{30B52775-8209-4608-9DF3-C1DC2912CF70}"/>
              </a:ext>
            </a:extLst>
          </p:cNvPr>
          <p:cNvPicPr>
            <a:picLocks noChangeAspect="1"/>
          </p:cNvPicPr>
          <p:nvPr/>
        </p:nvPicPr>
        <p:blipFill>
          <a:blip r:embed="rId6"/>
          <a:stretch>
            <a:fillRect/>
          </a:stretch>
        </p:blipFill>
        <p:spPr>
          <a:xfrm>
            <a:off x="1800127" y="3207842"/>
            <a:ext cx="9144000" cy="1221162"/>
          </a:xfrm>
          <a:prstGeom prst="rect">
            <a:avLst/>
          </a:prstGeom>
        </p:spPr>
      </p:pic>
      <p:pic>
        <p:nvPicPr>
          <p:cNvPr id="18" name="Imagen 17">
            <a:extLst>
              <a:ext uri="{FF2B5EF4-FFF2-40B4-BE49-F238E27FC236}">
                <a16:creationId xmlns:a16="http://schemas.microsoft.com/office/drawing/2014/main" id="{B79A6B93-A25C-4915-B4C8-13BE57A87673}"/>
              </a:ext>
            </a:extLst>
          </p:cNvPr>
          <p:cNvPicPr>
            <a:picLocks noChangeAspect="1"/>
          </p:cNvPicPr>
          <p:nvPr/>
        </p:nvPicPr>
        <p:blipFill>
          <a:blip r:embed="rId7"/>
          <a:stretch>
            <a:fillRect/>
          </a:stretch>
        </p:blipFill>
        <p:spPr>
          <a:xfrm>
            <a:off x="3090545" y="4650161"/>
            <a:ext cx="1654950" cy="2206599"/>
          </a:xfrm>
          <a:prstGeom prst="rect">
            <a:avLst/>
          </a:prstGeom>
        </p:spPr>
      </p:pic>
      <p:pic>
        <p:nvPicPr>
          <p:cNvPr id="19" name="Imagen 18">
            <a:extLst>
              <a:ext uri="{FF2B5EF4-FFF2-40B4-BE49-F238E27FC236}">
                <a16:creationId xmlns:a16="http://schemas.microsoft.com/office/drawing/2014/main" id="{6B9FB86D-A797-4A25-A4F6-9B2A130DC9ED}"/>
              </a:ext>
            </a:extLst>
          </p:cNvPr>
          <p:cNvPicPr>
            <a:picLocks noChangeAspect="1"/>
          </p:cNvPicPr>
          <p:nvPr/>
        </p:nvPicPr>
        <p:blipFill>
          <a:blip r:embed="rId8"/>
          <a:stretch>
            <a:fillRect/>
          </a:stretch>
        </p:blipFill>
        <p:spPr>
          <a:xfrm>
            <a:off x="4717176" y="4650162"/>
            <a:ext cx="1654951" cy="2207838"/>
          </a:xfrm>
          <a:prstGeom prst="rect">
            <a:avLst/>
          </a:prstGeom>
        </p:spPr>
      </p:pic>
      <p:pic>
        <p:nvPicPr>
          <p:cNvPr id="20" name="Imagen 19">
            <a:extLst>
              <a:ext uri="{FF2B5EF4-FFF2-40B4-BE49-F238E27FC236}">
                <a16:creationId xmlns:a16="http://schemas.microsoft.com/office/drawing/2014/main" id="{2FED7A28-9FC8-461E-936E-4806AA288A9C}"/>
              </a:ext>
            </a:extLst>
          </p:cNvPr>
          <p:cNvPicPr>
            <a:picLocks noChangeAspect="1"/>
          </p:cNvPicPr>
          <p:nvPr/>
        </p:nvPicPr>
        <p:blipFill>
          <a:blip r:embed="rId9"/>
          <a:stretch>
            <a:fillRect/>
          </a:stretch>
        </p:blipFill>
        <p:spPr>
          <a:xfrm>
            <a:off x="6372127" y="4694614"/>
            <a:ext cx="2956031" cy="2217955"/>
          </a:xfrm>
          <a:prstGeom prst="rect">
            <a:avLst/>
          </a:prstGeom>
        </p:spPr>
      </p:pic>
      <p:pic>
        <p:nvPicPr>
          <p:cNvPr id="21" name="Imagen 20">
            <a:extLst>
              <a:ext uri="{FF2B5EF4-FFF2-40B4-BE49-F238E27FC236}">
                <a16:creationId xmlns:a16="http://schemas.microsoft.com/office/drawing/2014/main" id="{F24FA704-FC43-4690-B299-5E89A2820EDC}"/>
              </a:ext>
            </a:extLst>
          </p:cNvPr>
          <p:cNvPicPr>
            <a:picLocks noChangeAspect="1"/>
          </p:cNvPicPr>
          <p:nvPr/>
        </p:nvPicPr>
        <p:blipFill>
          <a:blip r:embed="rId10"/>
          <a:stretch>
            <a:fillRect/>
          </a:stretch>
        </p:blipFill>
        <p:spPr>
          <a:xfrm>
            <a:off x="9315450" y="4694614"/>
            <a:ext cx="2883302" cy="2163386"/>
          </a:xfrm>
          <a:prstGeom prst="rect">
            <a:avLst/>
          </a:prstGeom>
        </p:spPr>
      </p:pic>
    </p:spTree>
    <p:extLst>
      <p:ext uri="{BB962C8B-B14F-4D97-AF65-F5344CB8AC3E}">
        <p14:creationId xmlns:p14="http://schemas.microsoft.com/office/powerpoint/2010/main" val="377035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4" name="Google Shape;62;p11">
            <a:extLst>
              <a:ext uri="{FF2B5EF4-FFF2-40B4-BE49-F238E27FC236}">
                <a16:creationId xmlns:a16="http://schemas.microsoft.com/office/drawing/2014/main" id="{5C5406F5-023E-40BE-B9B1-75869AC7FFE4}"/>
              </a:ext>
            </a:extLst>
          </p:cNvPr>
          <p:cNvSpPr txBox="1">
            <a:spLocks/>
          </p:cNvSpPr>
          <p:nvPr/>
        </p:nvSpPr>
        <p:spPr>
          <a:xfrm>
            <a:off x="931751" y="2434607"/>
            <a:ext cx="9144000" cy="1655763"/>
          </a:xfrm>
          <a:prstGeom prst="rect">
            <a:avLst/>
          </a:prstGeom>
          <a:noFill/>
          <a:ln>
            <a:noFill/>
          </a:ln>
        </p:spPr>
        <p:txBody>
          <a:bodyPr spcFirstLastPara="1" wrap="square" lIns="91425" tIns="45700" rIns="91425" bIns="45700" anchor="b"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lt1"/>
              </a:buClr>
              <a:buSzPts val="4800"/>
              <a:buFont typeface="DM Sans Medium"/>
              <a:buNone/>
              <a:defRPr sz="4800" b="1" i="0" u="none" strike="noStrike" cap="none">
                <a:solidFill>
                  <a:schemeClr val="lt1"/>
                </a:solidFill>
                <a:latin typeface="DM Sans Medium"/>
                <a:ea typeface="DM Sans Medium"/>
                <a:cs typeface="DM Sans Medium"/>
                <a:sym typeface="DM Sans Medium"/>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buSzPts val="5400"/>
            </a:pPr>
            <a:r>
              <a:rPr lang="en-GB" dirty="0" err="1"/>
              <a:t>Recursos</a:t>
            </a:r>
            <a:r>
              <a:rPr lang="en-GB" dirty="0"/>
              <a:t> </a:t>
            </a:r>
            <a:r>
              <a:rPr lang="en-GB" dirty="0" err="1"/>
              <a:t>necesarios</a:t>
            </a:r>
            <a:r>
              <a:rPr lang="en-GB" dirty="0"/>
              <a:t> y </a:t>
            </a:r>
            <a:r>
              <a:rPr lang="en-GB" dirty="0" err="1"/>
              <a:t>conclusiones</a:t>
            </a:r>
            <a:r>
              <a:rPr lang="en-GB" dirty="0"/>
              <a:t> clave</a:t>
            </a:r>
          </a:p>
        </p:txBody>
      </p:sp>
    </p:spTree>
    <p:extLst>
      <p:ext uri="{BB962C8B-B14F-4D97-AF65-F5344CB8AC3E}">
        <p14:creationId xmlns:p14="http://schemas.microsoft.com/office/powerpoint/2010/main" val="1220558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28;p33">
            <a:extLst>
              <a:ext uri="{FF2B5EF4-FFF2-40B4-BE49-F238E27FC236}">
                <a16:creationId xmlns:a16="http://schemas.microsoft.com/office/drawing/2014/main" id="{1586B32D-B27B-49F7-909F-8BD4C53BB785}"/>
              </a:ext>
            </a:extLst>
          </p:cNvPr>
          <p:cNvSpPr txBox="1">
            <a:spLocks/>
          </p:cNvSpPr>
          <p:nvPr/>
        </p:nvSpPr>
        <p:spPr>
          <a:xfrm>
            <a:off x="2259000" y="320408"/>
            <a:ext cx="4045200" cy="800400"/>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100"/>
              <a:buFont typeface="Avenir"/>
              <a:buNone/>
              <a:defRPr sz="2100" b="1" i="0" u="none" strike="noStrike" cap="none">
                <a:solidFill>
                  <a:schemeClr val="dk1"/>
                </a:solidFill>
                <a:latin typeface="Avenir"/>
                <a:ea typeface="Avenir"/>
                <a:cs typeface="Avenir"/>
                <a:sym typeface="Avenir"/>
              </a:defRPr>
            </a:lvl1pPr>
            <a:lvl2pPr marR="0" lvl="1"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eaLnBrk="1" hangingPunct="1">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100"/>
              <a:buFont typeface="Avenir"/>
              <a:buNone/>
              <a:tabLst/>
              <a:defRPr/>
            </a:pPr>
            <a:r>
              <a:rPr kumimoji="0" lang="es-ES" sz="2800" b="1" i="0" u="none" strike="noStrike" kern="0" cap="none" spc="0" normalizeH="0" baseline="0" noProof="0">
                <a:ln>
                  <a:noFill/>
                </a:ln>
                <a:solidFill>
                  <a:srgbClr val="595959"/>
                </a:solidFill>
                <a:effectLst/>
                <a:uLnTx/>
                <a:uFillTx/>
                <a:latin typeface="Avenir"/>
                <a:sym typeface="Avenir"/>
              </a:rPr>
              <a:t>Recursos necesarios</a:t>
            </a:r>
            <a:endParaRPr kumimoji="0" lang="es-ES" sz="2100" b="1" i="0" u="none" strike="noStrike" kern="0" cap="none" spc="0" normalizeH="0" baseline="0" noProof="0" dirty="0">
              <a:ln>
                <a:noFill/>
              </a:ln>
              <a:solidFill>
                <a:srgbClr val="000000"/>
              </a:solidFill>
              <a:effectLst/>
              <a:uLnTx/>
              <a:uFillTx/>
              <a:latin typeface="Avenir"/>
              <a:sym typeface="Avenir"/>
            </a:endParaRPr>
          </a:p>
        </p:txBody>
      </p:sp>
      <p:sp>
        <p:nvSpPr>
          <p:cNvPr id="6" name="Google Shape;229;p33">
            <a:extLst>
              <a:ext uri="{FF2B5EF4-FFF2-40B4-BE49-F238E27FC236}">
                <a16:creationId xmlns:a16="http://schemas.microsoft.com/office/drawing/2014/main" id="{E6AF4FE8-FC0C-47FC-811D-D1CC24D5BEE7}"/>
              </a:ext>
            </a:extLst>
          </p:cNvPr>
          <p:cNvSpPr txBox="1">
            <a:spLocks/>
          </p:cNvSpPr>
          <p:nvPr/>
        </p:nvSpPr>
        <p:spPr>
          <a:xfrm>
            <a:off x="4006850" y="1860020"/>
            <a:ext cx="2536500" cy="935753"/>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457200" marR="0" lvl="0" indent="-304800" algn="l" rtl="0" eaLnBrk="1" hangingPunct="1">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1pPr>
            <a:lvl2pPr marL="914400" marR="0" lvl="1" indent="-304800" algn="l" rtl="0" eaLnBrk="1" hangingPunct="1">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eaLnBrk="1" hangingPunct="1">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eaLnBrk="1" hangingPunct="1">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eaLnBrk="1" hangingPunct="1">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eaLnBrk="1" hangingPunct="1">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eaLnBrk="1" hangingPunct="1">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eaLnBrk="1" hangingPunct="1">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eaLnBrk="1" hangingPunct="1">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marR="0" lvl="0" indent="0" algn="l" defTabSz="914400" rtl="0" eaLnBrk="1" fontAlgn="auto" latinLnBrk="0" hangingPunct="1">
              <a:lnSpc>
                <a:spcPct val="115000"/>
              </a:lnSpc>
              <a:spcBef>
                <a:spcPts val="0"/>
              </a:spcBef>
              <a:spcAft>
                <a:spcPts val="0"/>
              </a:spcAft>
              <a:buClr>
                <a:srgbClr val="595959"/>
              </a:buClr>
              <a:buSzPts val="1200"/>
              <a:buFont typeface="Arial"/>
              <a:buNone/>
              <a:tabLst/>
              <a:defRPr/>
            </a:pPr>
            <a:r>
              <a:rPr kumimoji="0" lang="es-ES" sz="2000" b="0" i="0" u="none" strike="noStrike" kern="0" cap="none" spc="0" normalizeH="0" baseline="0" noProof="0">
                <a:ln>
                  <a:noFill/>
                </a:ln>
                <a:solidFill>
                  <a:srgbClr val="595959"/>
                </a:solidFill>
                <a:effectLst/>
                <a:uLnTx/>
                <a:uFillTx/>
                <a:latin typeface="Arial"/>
                <a:cs typeface="Arial"/>
                <a:sym typeface="Arial"/>
              </a:rPr>
              <a:t>Recursos humanos necesarios y habilidades</a:t>
            </a:r>
            <a:endParaRPr kumimoji="0" lang="en-US" sz="2000" b="0" i="0" u="none" strike="noStrike" kern="0" cap="none" spc="0" normalizeH="0" baseline="0" noProof="0" dirty="0">
              <a:ln>
                <a:noFill/>
              </a:ln>
              <a:solidFill>
                <a:srgbClr val="595959"/>
              </a:solidFill>
              <a:effectLst/>
              <a:uLnTx/>
              <a:uFillTx/>
              <a:latin typeface="Arial"/>
              <a:cs typeface="Arial"/>
              <a:sym typeface="Arial"/>
            </a:endParaRPr>
          </a:p>
        </p:txBody>
      </p:sp>
      <p:pic>
        <p:nvPicPr>
          <p:cNvPr id="7" name="Imagen 6" descr="Icono&#10;&#10;Descripción generada automáticamente">
            <a:extLst>
              <a:ext uri="{FF2B5EF4-FFF2-40B4-BE49-F238E27FC236}">
                <a16:creationId xmlns:a16="http://schemas.microsoft.com/office/drawing/2014/main" id="{2B176358-07F1-4865-B938-AA77BB217741}"/>
              </a:ext>
            </a:extLst>
          </p:cNvPr>
          <p:cNvPicPr>
            <a:picLocks noChangeAspect="1"/>
          </p:cNvPicPr>
          <p:nvPr/>
        </p:nvPicPr>
        <p:blipFill>
          <a:blip r:embed="rId3"/>
          <a:stretch>
            <a:fillRect/>
          </a:stretch>
        </p:blipFill>
        <p:spPr>
          <a:xfrm>
            <a:off x="6610350" y="0"/>
            <a:ext cx="4602608" cy="6962383"/>
          </a:xfrm>
          <a:prstGeom prst="rect">
            <a:avLst/>
          </a:prstGeom>
        </p:spPr>
      </p:pic>
      <p:pic>
        <p:nvPicPr>
          <p:cNvPr id="8" name="Gráfico 7" descr="Cabeza con engranajes con relleno sólido">
            <a:extLst>
              <a:ext uri="{FF2B5EF4-FFF2-40B4-BE49-F238E27FC236}">
                <a16:creationId xmlns:a16="http://schemas.microsoft.com/office/drawing/2014/main" id="{88FF44CF-4555-4085-AE3E-C09E485D0D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19050" y="1577591"/>
            <a:ext cx="1320800" cy="1320800"/>
          </a:xfrm>
          <a:prstGeom prst="rect">
            <a:avLst/>
          </a:prstGeom>
        </p:spPr>
      </p:pic>
      <p:grpSp>
        <p:nvGrpSpPr>
          <p:cNvPr id="9" name="Grupo 8">
            <a:extLst>
              <a:ext uri="{FF2B5EF4-FFF2-40B4-BE49-F238E27FC236}">
                <a16:creationId xmlns:a16="http://schemas.microsoft.com/office/drawing/2014/main" id="{1ECE2507-63E9-4BDC-A751-637EA8E61378}"/>
              </a:ext>
            </a:extLst>
          </p:cNvPr>
          <p:cNvGrpSpPr/>
          <p:nvPr/>
        </p:nvGrpSpPr>
        <p:grpSpPr>
          <a:xfrm>
            <a:off x="2619050" y="3745947"/>
            <a:ext cx="3014749" cy="1320799"/>
            <a:chOff x="580700" y="3376808"/>
            <a:chExt cx="3014749" cy="1320799"/>
          </a:xfrm>
        </p:grpSpPr>
        <p:pic>
          <p:nvPicPr>
            <p:cNvPr id="10" name="Gráfico 9" descr="Reloj de arena terminado con relleno sólido">
              <a:extLst>
                <a:ext uri="{FF2B5EF4-FFF2-40B4-BE49-F238E27FC236}">
                  <a16:creationId xmlns:a16="http://schemas.microsoft.com/office/drawing/2014/main" id="{0A5824D3-7FC7-4B9A-8E5B-320928A61FB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0700" y="3376808"/>
              <a:ext cx="1320799" cy="1320799"/>
            </a:xfrm>
            <a:prstGeom prst="rect">
              <a:avLst/>
            </a:prstGeom>
          </p:spPr>
        </p:pic>
        <p:sp>
          <p:nvSpPr>
            <p:cNvPr id="11" name="CuadroTexto 10">
              <a:extLst>
                <a:ext uri="{FF2B5EF4-FFF2-40B4-BE49-F238E27FC236}">
                  <a16:creationId xmlns:a16="http://schemas.microsoft.com/office/drawing/2014/main" id="{3891D8A1-5C89-468B-AD8E-39ADC5CA032D}"/>
                </a:ext>
              </a:extLst>
            </p:cNvPr>
            <p:cNvSpPr txBox="1"/>
            <p:nvPr/>
          </p:nvSpPr>
          <p:spPr>
            <a:xfrm>
              <a:off x="1968499" y="3901854"/>
              <a:ext cx="1626950" cy="70788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595959"/>
                  </a:solidFill>
                  <a:effectLst/>
                  <a:uLnTx/>
                  <a:uFillTx/>
                </a:rPr>
                <a:t>Período</a:t>
              </a:r>
              <a:r>
                <a:rPr kumimoji="0" lang="en-US" sz="2000" b="0" i="0" u="none" strike="noStrike" kern="0" cap="none" spc="0" normalizeH="0" baseline="0" noProof="0" dirty="0">
                  <a:ln>
                    <a:noFill/>
                  </a:ln>
                  <a:solidFill>
                    <a:srgbClr val="595959"/>
                  </a:solidFill>
                  <a:effectLst/>
                  <a:uLnTx/>
                  <a:uFillTx/>
                </a:rPr>
                <a:t> de </a:t>
              </a:r>
              <a:r>
                <a:rPr kumimoji="0" lang="en-US" sz="2000" b="0" i="0" u="none" strike="noStrike" kern="0" cap="none" spc="0" normalizeH="0" baseline="0" noProof="0" dirty="0" err="1">
                  <a:ln>
                    <a:noFill/>
                  </a:ln>
                  <a:solidFill>
                    <a:srgbClr val="595959"/>
                  </a:solidFill>
                  <a:effectLst/>
                  <a:uLnTx/>
                  <a:uFillTx/>
                </a:rPr>
                <a:t>tiempo</a:t>
              </a:r>
              <a:endParaRPr kumimoji="0" lang="en-US" sz="2000" b="0" i="0" u="none" strike="noStrike" kern="0" cap="none" spc="0" normalizeH="0" baseline="0" noProof="0" dirty="0">
                <a:ln>
                  <a:noFill/>
                </a:ln>
                <a:solidFill>
                  <a:srgbClr val="595959"/>
                </a:solidFill>
                <a:effectLst/>
                <a:uLnTx/>
                <a:uFillTx/>
              </a:endParaRPr>
            </a:p>
          </p:txBody>
        </p:sp>
      </p:grpSp>
    </p:spTree>
    <p:extLst>
      <p:ext uri="{BB962C8B-B14F-4D97-AF65-F5344CB8AC3E}">
        <p14:creationId xmlns:p14="http://schemas.microsoft.com/office/powerpoint/2010/main" val="108096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228;p33">
            <a:extLst>
              <a:ext uri="{FF2B5EF4-FFF2-40B4-BE49-F238E27FC236}">
                <a16:creationId xmlns:a16="http://schemas.microsoft.com/office/drawing/2014/main" id="{B52F8939-C6E7-489A-9FA1-2FCCC0E8221C}"/>
              </a:ext>
            </a:extLst>
          </p:cNvPr>
          <p:cNvSpPr txBox="1">
            <a:spLocks/>
          </p:cNvSpPr>
          <p:nvPr/>
        </p:nvSpPr>
        <p:spPr>
          <a:xfrm>
            <a:off x="122700" y="372835"/>
            <a:ext cx="5743347" cy="5312228"/>
          </a:xfrm>
          <a:prstGeom prst="rect">
            <a:avLst/>
          </a:prstGeom>
          <a:noFill/>
          <a:ln>
            <a:noFill/>
          </a:ln>
        </p:spPr>
        <p:txBody>
          <a:bodyPr spcFirstLastPara="1" wrap="square" lIns="91425" tIns="91425" rIns="91425" bIns="91425" anchor="ctr" anchorCtr="0">
            <a:normAutofit fontScale="90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100"/>
              <a:buFont typeface="Avenir"/>
              <a:buNone/>
              <a:defRPr sz="2100" b="1" i="0" u="none" strike="noStrike" cap="none">
                <a:solidFill>
                  <a:schemeClr val="dk1"/>
                </a:solidFill>
                <a:latin typeface="Avenir"/>
                <a:ea typeface="Avenir"/>
                <a:cs typeface="Avenir"/>
                <a:sym typeface="Avenir"/>
              </a:defRPr>
            </a:lvl1pPr>
            <a:lvl2pPr marR="0" lvl="1"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4200"/>
              <a:buFont typeface="Arial"/>
              <a:buNone/>
              <a:defRPr sz="4200" b="0" i="0" u="none" strike="noStrike" cap="none">
                <a:solidFill>
                  <a:schemeClr val="dk1"/>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Pts val="2100"/>
              <a:buFont typeface="Avenir"/>
              <a:buNone/>
              <a:tabLst/>
              <a:defRPr/>
            </a:pPr>
            <a:r>
              <a:rPr kumimoji="0" lang="es-ES" sz="2800" b="1" i="0" u="none" strike="noStrike" kern="0" cap="none" spc="0" normalizeH="0" baseline="0" noProof="0" dirty="0">
                <a:ln>
                  <a:noFill/>
                </a:ln>
                <a:solidFill>
                  <a:srgbClr val="595959"/>
                </a:solidFill>
                <a:effectLst/>
                <a:uLnTx/>
                <a:uFillTx/>
                <a:latin typeface="Avenir"/>
                <a:sym typeface="Avenir"/>
              </a:rPr>
              <a:t>Conclusiones clave</a:t>
            </a:r>
            <a:br>
              <a:rPr kumimoji="0" lang="es-ES" sz="2800" b="1" i="0" u="none" strike="noStrike" kern="0" cap="none" spc="0" normalizeH="0" baseline="0" noProof="0" dirty="0">
                <a:ln>
                  <a:noFill/>
                </a:ln>
                <a:solidFill>
                  <a:srgbClr val="595959"/>
                </a:solidFill>
                <a:effectLst/>
                <a:uLnTx/>
                <a:uFillTx/>
                <a:latin typeface="Avenir"/>
                <a:sym typeface="Avenir"/>
              </a:rPr>
            </a:br>
            <a:br>
              <a:rPr kumimoji="0" lang="es-ES" sz="800" b="1" i="0" u="none" strike="noStrike" kern="0" cap="none" spc="0" normalizeH="0" baseline="0" noProof="0" dirty="0">
                <a:ln>
                  <a:noFill/>
                </a:ln>
                <a:solidFill>
                  <a:srgbClr val="595959"/>
                </a:solidFill>
                <a:effectLst/>
                <a:uLnTx/>
                <a:uFillTx/>
                <a:latin typeface="Avenir"/>
                <a:sym typeface="Avenir"/>
              </a:rPr>
            </a:br>
            <a:r>
              <a:rPr kumimoji="0" lang="es-ES" sz="2000" b="1" i="0" u="none" strike="noStrike" kern="0" cap="none" spc="0" normalizeH="0" baseline="0" noProof="0" dirty="0">
                <a:ln>
                  <a:noFill/>
                </a:ln>
                <a:solidFill>
                  <a:srgbClr val="595959"/>
                </a:solidFill>
                <a:effectLst/>
                <a:uLnTx/>
                <a:uFillTx/>
                <a:latin typeface="Avenir"/>
                <a:sym typeface="Avenir"/>
              </a:rPr>
              <a:t>El R4S ha sido de utilidad para:</a:t>
            </a:r>
            <a:br>
              <a:rPr kumimoji="0" lang="es-ES" sz="2000" b="1" i="0" u="none" strike="noStrike" kern="0" cap="none" spc="0" normalizeH="0" baseline="0" noProof="0" dirty="0">
                <a:ln>
                  <a:noFill/>
                </a:ln>
                <a:solidFill>
                  <a:srgbClr val="595959"/>
                </a:solidFill>
                <a:effectLst/>
                <a:uLnTx/>
                <a:uFillTx/>
                <a:latin typeface="Avenir"/>
                <a:sym typeface="Avenir"/>
              </a:rPr>
            </a:br>
            <a:br>
              <a:rPr kumimoji="0" lang="es-ES" sz="2000" b="1" i="0" u="none" strike="noStrike" kern="0" cap="none" spc="0" normalizeH="0" baseline="0" noProof="0" dirty="0">
                <a:ln>
                  <a:noFill/>
                </a:ln>
                <a:solidFill>
                  <a:srgbClr val="595959"/>
                </a:solidFill>
                <a:effectLst/>
                <a:uLnTx/>
                <a:uFillTx/>
                <a:latin typeface="Avenir"/>
                <a:sym typeface="Avenir"/>
              </a:rPr>
            </a:br>
            <a:r>
              <a:rPr kumimoji="0" lang="es-ES" sz="2000" b="0" i="0" u="none" strike="noStrike" kern="0" cap="none" spc="0" normalizeH="0" baseline="0" noProof="0" dirty="0">
                <a:ln>
                  <a:noFill/>
                </a:ln>
                <a:solidFill>
                  <a:srgbClr val="595959"/>
                </a:solidFill>
                <a:effectLst/>
                <a:uLnTx/>
                <a:uFillTx/>
                <a:latin typeface="Avenir"/>
                <a:sym typeface="Avenir"/>
              </a:rPr>
              <a:t>Entender cómo funcionan los sistemas</a:t>
            </a:r>
            <a:br>
              <a:rPr kumimoji="0" lang="es-ES" sz="2000" b="0" i="0" u="none" strike="noStrike" kern="0" cap="none" spc="0" normalizeH="0" baseline="0" noProof="0" dirty="0">
                <a:ln>
                  <a:noFill/>
                </a:ln>
                <a:solidFill>
                  <a:srgbClr val="595959"/>
                </a:solidFill>
                <a:effectLst/>
                <a:uLnTx/>
                <a:uFillTx/>
                <a:latin typeface="Avenir"/>
                <a:sym typeface="Avenir"/>
              </a:rPr>
            </a:br>
            <a:br>
              <a:rPr kumimoji="0" lang="es-ES" sz="800" b="0" i="0" u="none" strike="noStrike" kern="0" cap="none" spc="0" normalizeH="0" baseline="0" noProof="0" dirty="0">
                <a:ln>
                  <a:noFill/>
                </a:ln>
                <a:solidFill>
                  <a:srgbClr val="595959"/>
                </a:solidFill>
                <a:effectLst/>
                <a:uLnTx/>
                <a:uFillTx/>
                <a:latin typeface="Avenir"/>
                <a:sym typeface="Avenir"/>
              </a:rPr>
            </a:br>
            <a:r>
              <a:rPr kumimoji="0" lang="es-ES" sz="2000" b="0" i="0" u="none" strike="noStrike" kern="0" cap="none" spc="0" normalizeH="0" baseline="0" noProof="0" dirty="0">
                <a:ln>
                  <a:noFill/>
                </a:ln>
                <a:solidFill>
                  <a:srgbClr val="595959"/>
                </a:solidFill>
                <a:effectLst/>
                <a:uLnTx/>
                <a:uFillTx/>
                <a:latin typeface="Avenir"/>
                <a:sym typeface="Avenir"/>
              </a:rPr>
              <a:t>Evaluar los impactos potenciales de los escenarios de riesgo en los sistemas.</a:t>
            </a:r>
            <a:br>
              <a:rPr kumimoji="0" lang="es-ES" sz="2000" b="0" i="0" u="none" strike="noStrike" kern="0" cap="none" spc="0" normalizeH="0" baseline="0" noProof="0" dirty="0">
                <a:ln>
                  <a:noFill/>
                </a:ln>
                <a:solidFill>
                  <a:srgbClr val="595959"/>
                </a:solidFill>
                <a:effectLst/>
                <a:uLnTx/>
                <a:uFillTx/>
                <a:latin typeface="Avenir"/>
                <a:sym typeface="Avenir"/>
              </a:rPr>
            </a:br>
            <a:br>
              <a:rPr kumimoji="0" lang="es-ES" sz="800" b="0" i="0" u="none" strike="noStrike" kern="0" cap="none" spc="0" normalizeH="0" baseline="0" noProof="0" dirty="0">
                <a:ln>
                  <a:noFill/>
                </a:ln>
                <a:solidFill>
                  <a:srgbClr val="595959"/>
                </a:solidFill>
                <a:effectLst/>
                <a:uLnTx/>
                <a:uFillTx/>
                <a:latin typeface="Avenir"/>
                <a:sym typeface="Avenir"/>
              </a:rPr>
            </a:br>
            <a:r>
              <a:rPr kumimoji="0" lang="es-ES" sz="2000" b="0" i="0" u="none" strike="noStrike" kern="0" cap="none" spc="0" normalizeH="0" baseline="0" noProof="0" dirty="0">
                <a:ln>
                  <a:noFill/>
                </a:ln>
                <a:solidFill>
                  <a:srgbClr val="595959"/>
                </a:solidFill>
                <a:effectLst/>
                <a:uLnTx/>
                <a:uFillTx/>
                <a:latin typeface="Avenir"/>
                <a:sym typeface="Avenir"/>
              </a:rPr>
              <a:t>El Enfoque R4S está diseñado como una herramienta de diagnóstico participativo que integra la asistencia técnica con el conocimiento y la experiencia de las partes interesadas.</a:t>
            </a:r>
            <a:br>
              <a:rPr kumimoji="0" lang="es-ES" sz="2000" b="0" i="0" u="none" strike="noStrike" kern="0" cap="none" spc="0" normalizeH="0" baseline="0" noProof="0" dirty="0">
                <a:ln>
                  <a:noFill/>
                </a:ln>
                <a:solidFill>
                  <a:srgbClr val="595959"/>
                </a:solidFill>
                <a:effectLst/>
                <a:uLnTx/>
                <a:uFillTx/>
                <a:latin typeface="Avenir"/>
                <a:sym typeface="Avenir"/>
              </a:rPr>
            </a:br>
            <a:br>
              <a:rPr kumimoji="0" lang="es-ES" sz="800" b="0" i="0" u="none" strike="noStrike" kern="0" cap="none" spc="0" normalizeH="0" baseline="0" noProof="0" dirty="0">
                <a:ln>
                  <a:noFill/>
                </a:ln>
                <a:solidFill>
                  <a:srgbClr val="595959"/>
                </a:solidFill>
                <a:effectLst/>
                <a:uLnTx/>
                <a:uFillTx/>
                <a:latin typeface="Avenir"/>
                <a:sym typeface="Avenir"/>
              </a:rPr>
            </a:br>
            <a:r>
              <a:rPr kumimoji="0" lang="es-ES" sz="2000" b="0" i="0" u="none" strike="noStrike" kern="0" cap="none" spc="0" normalizeH="0" baseline="0" noProof="0" dirty="0">
                <a:ln>
                  <a:noFill/>
                </a:ln>
                <a:solidFill>
                  <a:srgbClr val="595959"/>
                </a:solidFill>
                <a:effectLst/>
                <a:uLnTx/>
                <a:uFillTx/>
                <a:latin typeface="Avenir"/>
                <a:sym typeface="Avenir"/>
              </a:rPr>
              <a:t>El R4S debe considerarse como una herramienta para acompañar un proceso temporal de facilitación del cambio que finalmente será entregado y sostenido por los actores del sistema.</a:t>
            </a:r>
            <a:br>
              <a:rPr kumimoji="0" lang="es-ES" sz="2000" b="0" i="0" u="none" strike="noStrike" kern="0" cap="none" spc="0" normalizeH="0" baseline="0" noProof="0" dirty="0">
                <a:ln>
                  <a:noFill/>
                </a:ln>
                <a:solidFill>
                  <a:srgbClr val="595959"/>
                </a:solidFill>
                <a:effectLst/>
                <a:uLnTx/>
                <a:uFillTx/>
                <a:latin typeface="Avenir"/>
                <a:sym typeface="Avenir"/>
              </a:rPr>
            </a:br>
            <a:br>
              <a:rPr kumimoji="0" lang="es-ES" sz="800" b="0" i="0" u="none" strike="noStrike" kern="0" cap="none" spc="0" normalizeH="0" baseline="0" noProof="0" dirty="0">
                <a:ln>
                  <a:noFill/>
                </a:ln>
                <a:solidFill>
                  <a:srgbClr val="595959"/>
                </a:solidFill>
                <a:effectLst/>
                <a:uLnTx/>
                <a:uFillTx/>
                <a:latin typeface="Avenir"/>
                <a:sym typeface="Avenir"/>
              </a:rPr>
            </a:br>
            <a:r>
              <a:rPr kumimoji="0" lang="es-ES" sz="2000" b="0" i="0" u="none" strike="noStrike" kern="0" cap="none" spc="0" normalizeH="0" baseline="0" noProof="0" dirty="0">
                <a:ln>
                  <a:noFill/>
                </a:ln>
                <a:solidFill>
                  <a:srgbClr val="595959"/>
                </a:solidFill>
                <a:effectLst/>
                <a:uLnTx/>
                <a:uFillTx/>
                <a:latin typeface="Avenir"/>
                <a:sym typeface="Avenir"/>
              </a:rPr>
              <a:t>También ha guiado el compromiso con una variedad de actores locales sobre la base de una mejor comprensión de su papel en los sistemas socioeconómicos en los que viven y trabajan.</a:t>
            </a:r>
            <a:endParaRPr kumimoji="0" lang="es-ES" sz="2100" b="0" i="0" u="none" strike="noStrike" kern="0" cap="none" spc="0" normalizeH="0" baseline="0" noProof="0" dirty="0">
              <a:ln>
                <a:noFill/>
              </a:ln>
              <a:solidFill>
                <a:srgbClr val="000000"/>
              </a:solidFill>
              <a:effectLst/>
              <a:uLnTx/>
              <a:uFillTx/>
              <a:latin typeface="Avenir"/>
              <a:sym typeface="Avenir"/>
            </a:endParaRPr>
          </a:p>
        </p:txBody>
      </p:sp>
      <p:pic>
        <p:nvPicPr>
          <p:cNvPr id="13" name="Imagen 12" descr="Imagen que contiene Texto&#10;&#10;Descripción generada automáticamente">
            <a:extLst>
              <a:ext uri="{FF2B5EF4-FFF2-40B4-BE49-F238E27FC236}">
                <a16:creationId xmlns:a16="http://schemas.microsoft.com/office/drawing/2014/main" id="{7C172075-FDD0-45C6-81DE-FF6DD2F409D8}"/>
              </a:ext>
            </a:extLst>
          </p:cNvPr>
          <p:cNvPicPr>
            <a:picLocks noChangeAspect="1"/>
          </p:cNvPicPr>
          <p:nvPr/>
        </p:nvPicPr>
        <p:blipFill rotWithShape="1">
          <a:blip r:embed="rId3"/>
          <a:srcRect b="5952"/>
          <a:stretch/>
        </p:blipFill>
        <p:spPr>
          <a:xfrm rot="5400000">
            <a:off x="5085674" y="1010326"/>
            <a:ext cx="6858000" cy="4837347"/>
          </a:xfrm>
          <a:prstGeom prst="rect">
            <a:avLst/>
          </a:prstGeom>
          <a:ln>
            <a:noFill/>
          </a:ln>
          <a:effectLst>
            <a:outerShdw blurRad="292100" dist="139700" dir="2700000" algn="tl" rotWithShape="0">
              <a:srgbClr val="333333">
                <a:alpha val="65000"/>
              </a:srgbClr>
            </a:outerShdw>
          </a:effectLst>
        </p:spPr>
      </p:pic>
      <p:pic>
        <p:nvPicPr>
          <p:cNvPr id="14" name="Imagen 13">
            <a:extLst>
              <a:ext uri="{FF2B5EF4-FFF2-40B4-BE49-F238E27FC236}">
                <a16:creationId xmlns:a16="http://schemas.microsoft.com/office/drawing/2014/main" id="{D22751FD-857D-4CE6-BED9-ECAFA6A9BCF9}"/>
              </a:ext>
            </a:extLst>
          </p:cNvPr>
          <p:cNvPicPr>
            <a:picLocks noChangeAspect="1"/>
          </p:cNvPicPr>
          <p:nvPr/>
        </p:nvPicPr>
        <p:blipFill>
          <a:blip r:embed="rId4"/>
          <a:stretch>
            <a:fillRect/>
          </a:stretch>
        </p:blipFill>
        <p:spPr>
          <a:xfrm>
            <a:off x="6740346" y="2387599"/>
            <a:ext cx="3548656" cy="1618344"/>
          </a:xfrm>
          <a:prstGeom prst="rect">
            <a:avLst/>
          </a:prstGeom>
        </p:spPr>
      </p:pic>
    </p:spTree>
    <p:extLst>
      <p:ext uri="{BB962C8B-B14F-4D97-AF65-F5344CB8AC3E}">
        <p14:creationId xmlns:p14="http://schemas.microsoft.com/office/powerpoint/2010/main" val="3830834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23EF47A-7DF5-4D7A-8AC1-3655A1888DA8}"/>
              </a:ext>
            </a:extLst>
          </p:cNvPr>
          <p:cNvSpPr txBox="1"/>
          <p:nvPr/>
        </p:nvSpPr>
        <p:spPr>
          <a:xfrm>
            <a:off x="1626158" y="878467"/>
            <a:ext cx="8520600" cy="2736900"/>
          </a:xfrm>
          <a:prstGeom prst="rect">
            <a:avLst/>
          </a:prstGeom>
          <a:noFill/>
          <a:ln>
            <a:noFill/>
          </a:ln>
        </p:spPr>
        <p:txBody>
          <a:bodyPr spcFirstLastPara="1" wrap="square" lIns="91425" tIns="91425" rIns="91425" bIns="91425" rtlCol="0" anchor="b" anchorCtr="0">
            <a:normAutofit/>
          </a:bodyPr>
          <a:lstStyle/>
          <a:p>
            <a:pPr algn="ctr">
              <a:spcAft>
                <a:spcPts val="600"/>
              </a:spcAft>
              <a:buClr>
                <a:srgbClr val="FFFFFF"/>
              </a:buClr>
              <a:buSzPts val="3000"/>
            </a:pPr>
            <a:r>
              <a:rPr lang="es-HN" sz="8000" b="1" dirty="0">
                <a:solidFill>
                  <a:srgbClr val="FFFFFF"/>
                </a:solidFill>
                <a:latin typeface="Avenir"/>
                <a:sym typeface="Avenir"/>
              </a:rPr>
              <a:t> !Gracias!</a:t>
            </a:r>
          </a:p>
        </p:txBody>
      </p:sp>
      <p:sp>
        <p:nvSpPr>
          <p:cNvPr id="8" name="CuadroTexto 7">
            <a:extLst>
              <a:ext uri="{FF2B5EF4-FFF2-40B4-BE49-F238E27FC236}">
                <a16:creationId xmlns:a16="http://schemas.microsoft.com/office/drawing/2014/main" id="{729CDD17-E95F-4AA6-AC81-F7E9E28F05C9}"/>
              </a:ext>
            </a:extLst>
          </p:cNvPr>
          <p:cNvSpPr txBox="1"/>
          <p:nvPr/>
        </p:nvSpPr>
        <p:spPr>
          <a:xfrm>
            <a:off x="1626150" y="3664533"/>
            <a:ext cx="8520600" cy="1056900"/>
          </a:xfrm>
          <a:prstGeom prst="rect">
            <a:avLst/>
          </a:prstGeom>
          <a:noFill/>
          <a:ln>
            <a:noFill/>
          </a:ln>
        </p:spPr>
        <p:txBody>
          <a:bodyPr spcFirstLastPara="1" wrap="square" lIns="91425" tIns="91425" rIns="91425" bIns="91425" rtlCol="0" anchor="t" anchorCtr="0">
            <a:normAutofit fontScale="92500" lnSpcReduction="10000"/>
          </a:bodyPr>
          <a:lstStyle/>
          <a:p>
            <a:pPr marL="457200" indent="-342900" algn="ctr">
              <a:spcAft>
                <a:spcPts val="600"/>
              </a:spcAft>
              <a:buClr>
                <a:srgbClr val="F3F3F3"/>
              </a:buClr>
              <a:buSzPts val="2000"/>
            </a:pPr>
            <a:r>
              <a:rPr lang="es-HN" sz="2800">
                <a:solidFill>
                  <a:srgbClr val="F3F3F3"/>
                </a:solidFill>
              </a:rPr>
              <a:t>resiliencenexus.org</a:t>
            </a:r>
          </a:p>
          <a:p>
            <a:pPr marL="457200" indent="-342900" algn="ctr">
              <a:spcAft>
                <a:spcPts val="600"/>
              </a:spcAft>
              <a:buClr>
                <a:srgbClr val="F3F3F3"/>
              </a:buClr>
              <a:buSzPts val="2000"/>
            </a:pPr>
            <a:r>
              <a:rPr lang="es-HN" sz="2800">
                <a:solidFill>
                  <a:srgbClr val="F3F3F3"/>
                </a:solidFill>
              </a:rPr>
              <a:t>resilience@goal.ie</a:t>
            </a:r>
          </a:p>
          <a:p>
            <a:pPr marL="457200" indent="-342900" algn="ctr">
              <a:spcAft>
                <a:spcPts val="600"/>
              </a:spcAft>
              <a:buClr>
                <a:srgbClr val="F3F3F3"/>
              </a:buClr>
              <a:buSzPts val="2000"/>
            </a:pPr>
            <a:endParaRPr lang="es-HN" sz="2800">
              <a:solidFill>
                <a:srgbClr val="F3F3F3"/>
              </a:solidFill>
            </a:endParaRPr>
          </a:p>
          <a:p>
            <a:pPr marL="457200" indent="-342900" algn="ctr">
              <a:spcAft>
                <a:spcPts val="600"/>
              </a:spcAft>
              <a:buClr>
                <a:srgbClr val="F3F3F3"/>
              </a:buClr>
              <a:buSzPts val="2000"/>
            </a:pPr>
            <a:endParaRPr lang="en-US" sz="2800">
              <a:solidFill>
                <a:srgbClr val="F3F3F3"/>
              </a:solidFill>
            </a:endParaRPr>
          </a:p>
        </p:txBody>
      </p:sp>
      <p:sp>
        <p:nvSpPr>
          <p:cNvPr id="9" name="CuadroTexto 8">
            <a:extLst>
              <a:ext uri="{FF2B5EF4-FFF2-40B4-BE49-F238E27FC236}">
                <a16:creationId xmlns:a16="http://schemas.microsoft.com/office/drawing/2014/main" id="{775544A1-53AC-44A9-94E5-AA8A1F57FD77}"/>
              </a:ext>
            </a:extLst>
          </p:cNvPr>
          <p:cNvSpPr txBox="1"/>
          <p:nvPr/>
        </p:nvSpPr>
        <p:spPr>
          <a:xfrm>
            <a:off x="929227" y="6036683"/>
            <a:ext cx="10333545" cy="532903"/>
          </a:xfrm>
          <a:prstGeom prst="rect">
            <a:avLst/>
          </a:prstGeom>
          <a:noFill/>
        </p:spPr>
        <p:txBody>
          <a:bodyPr wrap="square">
            <a:spAutoFit/>
          </a:bodyPr>
          <a:lstStyle/>
          <a:p>
            <a:pPr algn="ctr">
              <a:lnSpc>
                <a:spcPct val="107000"/>
              </a:lnSpc>
              <a:spcAft>
                <a:spcPts val="800"/>
              </a:spcAft>
            </a:pPr>
            <a:r>
              <a:rPr lang="es-ES" sz="2000" dirty="0">
                <a:solidFill>
                  <a:schemeClr val="bg1"/>
                </a:solidFill>
                <a:effectLst/>
                <a:latin typeface="Calibri" panose="020F0502020204030204" pitchFamily="34" charset="0"/>
                <a:ea typeface="Calibri" panose="020F0502020204030204" pitchFamily="34" charset="0"/>
                <a:cs typeface="Avenir Next LT Pro" panose="020B0504020202020204" pitchFamily="34" charset="0"/>
              </a:rPr>
              <a:t>Para obtener más información sobre el R4S, visite el </a:t>
            </a:r>
            <a:r>
              <a:rPr lang="en-US" sz="2000" b="1" dirty="0">
                <a:solidFill>
                  <a:srgbClr val="FFC000"/>
                </a:solidFill>
                <a:latin typeface="Calibri" panose="020F0502020204030204" pitchFamily="34" charset="0"/>
                <a:ea typeface="Calibri" panose="020F0502020204030204" pitchFamily="34" charset="0"/>
                <a:cs typeface="Avenir Next LT Pro" panose="020B0504020202020204" pitchFamily="34" charset="0"/>
                <a:hlinkClick r:id="rId3">
                  <a:extLst>
                    <a:ext uri="{A12FA001-AC4F-418D-AE19-62706E023703}">
                      <ahyp:hlinkClr xmlns:ahyp="http://schemas.microsoft.com/office/drawing/2018/hyperlinkcolor" val="tx"/>
                    </a:ext>
                  </a:extLst>
                </a:hlinkClick>
              </a:rPr>
              <a:t>Resilience Nexus Website</a:t>
            </a:r>
            <a:r>
              <a:rPr lang="en-US" sz="2800" b="1" dirty="0">
                <a:solidFill>
                  <a:srgbClr val="FFC000"/>
                </a:solidFill>
                <a:latin typeface="Calibri" panose="020F0502020204030204" pitchFamily="34" charset="0"/>
                <a:ea typeface="Calibri" panose="020F0502020204030204" pitchFamily="34" charset="0"/>
                <a:cs typeface="Avenir Next LT Pro" panose="020B0504020202020204" pitchFamily="34" charset="0"/>
                <a:hlinkClick r:id="rId3">
                  <a:extLst>
                    <a:ext uri="{A12FA001-AC4F-418D-AE19-62706E023703}">
                      <ahyp:hlinkClr xmlns:ahyp="http://schemas.microsoft.com/office/drawing/2018/hyperlinkcolor" val="tx"/>
                    </a:ext>
                  </a:extLst>
                </a:hlinkClick>
              </a:rPr>
              <a:t> </a:t>
            </a:r>
            <a:endParaRPr lang="es-MX" sz="2000" b="1" dirty="0">
              <a:solidFill>
                <a:srgbClr val="FFC0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640463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pSp>
        <p:nvGrpSpPr>
          <p:cNvPr id="2" name="Grupo 1">
            <a:extLst>
              <a:ext uri="{FF2B5EF4-FFF2-40B4-BE49-F238E27FC236}">
                <a16:creationId xmlns:a16="http://schemas.microsoft.com/office/drawing/2014/main" id="{E19ECC42-2B9F-4911-B30B-8B02A004F564}"/>
              </a:ext>
            </a:extLst>
          </p:cNvPr>
          <p:cNvGrpSpPr/>
          <p:nvPr/>
        </p:nvGrpSpPr>
        <p:grpSpPr>
          <a:xfrm>
            <a:off x="4101976" y="1165160"/>
            <a:ext cx="5337398" cy="3170842"/>
            <a:chOff x="6821383" y="436467"/>
            <a:chExt cx="5337398" cy="3170842"/>
          </a:xfrm>
        </p:grpSpPr>
        <p:pic>
          <p:nvPicPr>
            <p:cNvPr id="3" name="Imagen 2">
              <a:extLst>
                <a:ext uri="{FF2B5EF4-FFF2-40B4-BE49-F238E27FC236}">
                  <a16:creationId xmlns:a16="http://schemas.microsoft.com/office/drawing/2014/main" id="{4F9422EF-5E20-4B61-BF7F-33AB29F0CC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21383" y="846454"/>
              <a:ext cx="3692111" cy="918644"/>
            </a:xfrm>
            <a:prstGeom prst="rect">
              <a:avLst/>
            </a:prstGeom>
            <a:noFill/>
          </p:spPr>
        </p:pic>
        <p:sp>
          <p:nvSpPr>
            <p:cNvPr id="4" name="CuadroTexto 3">
              <a:extLst>
                <a:ext uri="{FF2B5EF4-FFF2-40B4-BE49-F238E27FC236}">
                  <a16:creationId xmlns:a16="http://schemas.microsoft.com/office/drawing/2014/main" id="{A8F20FBA-BD42-477E-B2F9-D9DC167FD2AE}"/>
                </a:ext>
              </a:extLst>
            </p:cNvPr>
            <p:cNvSpPr txBox="1"/>
            <p:nvPr/>
          </p:nvSpPr>
          <p:spPr>
            <a:xfrm>
              <a:off x="7698960" y="436467"/>
              <a:ext cx="1936955" cy="338554"/>
            </a:xfrm>
            <a:prstGeom prst="rect">
              <a:avLst/>
            </a:prstGeom>
            <a:noFill/>
          </p:spPr>
          <p:txBody>
            <a:bodyPr wrap="square" rtlCol="0">
              <a:spAutoFit/>
            </a:bodyPr>
            <a:lstStyle/>
            <a:p>
              <a:pPr algn="ctr"/>
              <a:r>
                <a:rPr lang="es-HN" sz="1600" i="1" dirty="0">
                  <a:solidFill>
                    <a:schemeClr val="bg1"/>
                  </a:solidFill>
                  <a:latin typeface="Arial" panose="020B0604020202020204" pitchFamily="34" charset="0"/>
                  <a:cs typeface="Arial" panose="020B0604020202020204" pitchFamily="34" charset="0"/>
                </a:rPr>
                <a:t>Organizador:</a:t>
              </a:r>
              <a:r>
                <a:rPr lang="es-HN" sz="1600" dirty="0"/>
                <a:t>:</a:t>
              </a:r>
            </a:p>
          </p:txBody>
        </p:sp>
        <p:grpSp>
          <p:nvGrpSpPr>
            <p:cNvPr id="5" name="Grupo 4">
              <a:extLst>
                <a:ext uri="{FF2B5EF4-FFF2-40B4-BE49-F238E27FC236}">
                  <a16:creationId xmlns:a16="http://schemas.microsoft.com/office/drawing/2014/main" id="{4CF0DDD3-39ED-4C0B-A37C-519FFE4542FF}"/>
                </a:ext>
              </a:extLst>
            </p:cNvPr>
            <p:cNvGrpSpPr/>
            <p:nvPr/>
          </p:nvGrpSpPr>
          <p:grpSpPr>
            <a:xfrm>
              <a:off x="7546583" y="1836531"/>
              <a:ext cx="4612198" cy="1770778"/>
              <a:chOff x="7638119" y="1552953"/>
              <a:chExt cx="4525253" cy="1713916"/>
            </a:xfrm>
          </p:grpSpPr>
          <p:grpSp>
            <p:nvGrpSpPr>
              <p:cNvPr id="6" name="Grupo 5">
                <a:extLst>
                  <a:ext uri="{FF2B5EF4-FFF2-40B4-BE49-F238E27FC236}">
                    <a16:creationId xmlns:a16="http://schemas.microsoft.com/office/drawing/2014/main" id="{EA7312DA-2F3F-4287-AAC2-2631C0D3E5DB}"/>
                  </a:ext>
                </a:extLst>
              </p:cNvPr>
              <p:cNvGrpSpPr/>
              <p:nvPr/>
            </p:nvGrpSpPr>
            <p:grpSpPr>
              <a:xfrm>
                <a:off x="8776978" y="2009771"/>
                <a:ext cx="3386394" cy="1257098"/>
                <a:chOff x="0" y="0"/>
                <a:chExt cx="7094704" cy="2419680"/>
              </a:xfrm>
            </p:grpSpPr>
            <p:pic>
              <p:nvPicPr>
                <p:cNvPr id="8" name="Imagen 7">
                  <a:extLst>
                    <a:ext uri="{FF2B5EF4-FFF2-40B4-BE49-F238E27FC236}">
                      <a16:creationId xmlns:a16="http://schemas.microsoft.com/office/drawing/2014/main" id="{876B567F-9626-4EEE-B57E-3B082E72E2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03200"/>
                  <a:ext cx="3019425" cy="1514475"/>
                </a:xfrm>
                <a:prstGeom prst="rect">
                  <a:avLst/>
                </a:prstGeom>
              </p:spPr>
            </p:pic>
            <p:pic>
              <p:nvPicPr>
                <p:cNvPr id="9" name="Imagen 8" descr="No hay ninguna descripción de la foto disponible.">
                  <a:extLst>
                    <a:ext uri="{FF2B5EF4-FFF2-40B4-BE49-F238E27FC236}">
                      <a16:creationId xmlns:a16="http://schemas.microsoft.com/office/drawing/2014/main" id="{C8437077-B84C-43EE-8C8D-B8989C066D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961466" y="0"/>
                  <a:ext cx="1718945" cy="1718945"/>
                </a:xfrm>
                <a:prstGeom prst="rect">
                  <a:avLst/>
                </a:prstGeom>
                <a:noFill/>
                <a:ln>
                  <a:noFill/>
                </a:ln>
              </p:spPr>
            </p:pic>
            <p:pic>
              <p:nvPicPr>
                <p:cNvPr id="10" name="Imagen 9">
                  <a:extLst>
                    <a:ext uri="{FF2B5EF4-FFF2-40B4-BE49-F238E27FC236}">
                      <a16:creationId xmlns:a16="http://schemas.microsoft.com/office/drawing/2014/main" id="{D732A508-20E4-4331-8913-5B01382DA404}"/>
                    </a:ext>
                  </a:extLst>
                </p:cNvPr>
                <p:cNvPicPr>
                  <a:picLocks noChangeAspect="1"/>
                </p:cNvPicPr>
                <p:nvPr/>
              </p:nvPicPr>
              <p:blipFill rotWithShape="1">
                <a:blip r:embed="rId6">
                  <a:extLst>
                    <a:ext uri="{28A0092B-C50C-407E-A947-70E740481C1C}">
                      <a14:useLocalDpi xmlns:a14="http://schemas.microsoft.com/office/drawing/2010/main" val="0"/>
                    </a:ext>
                  </a:extLst>
                </a:blip>
                <a:srcRect l="38350" r="45151"/>
                <a:stretch/>
              </p:blipFill>
              <p:spPr bwMode="auto">
                <a:xfrm>
                  <a:off x="3166534" y="117526"/>
                  <a:ext cx="1574654" cy="1627565"/>
                </a:xfrm>
                <a:prstGeom prst="ellipse">
                  <a:avLst/>
                </a:prstGeom>
                <a:ln>
                  <a:noFill/>
                </a:ln>
                <a:extLst>
                  <a:ext uri="{53640926-AAD7-44D8-BBD7-CCE9431645EC}">
                    <a14:shadowObscured xmlns:a14="http://schemas.microsoft.com/office/drawing/2010/main"/>
                  </a:ext>
                </a:extLst>
              </p:spPr>
            </p:pic>
            <p:sp>
              <p:nvSpPr>
                <p:cNvPr id="11" name="Cuadro de texto 15">
                  <a:extLst>
                    <a:ext uri="{FF2B5EF4-FFF2-40B4-BE49-F238E27FC236}">
                      <a16:creationId xmlns:a16="http://schemas.microsoft.com/office/drawing/2014/main" id="{7C0F8648-4DA3-447F-945A-EAC947A4ACA8}"/>
                    </a:ext>
                  </a:extLst>
                </p:cNvPr>
                <p:cNvSpPr txBox="1"/>
                <p:nvPr/>
              </p:nvSpPr>
              <p:spPr>
                <a:xfrm>
                  <a:off x="4547170" y="1600587"/>
                  <a:ext cx="2547534" cy="81909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HN" sz="7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Departamento de Ciencia y Tecnologías de la Información Geográfica</a:t>
                  </a:r>
                  <a:endParaRPr lang="es-HN" sz="12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CuadroTexto 6">
                <a:extLst>
                  <a:ext uri="{FF2B5EF4-FFF2-40B4-BE49-F238E27FC236}">
                    <a16:creationId xmlns:a16="http://schemas.microsoft.com/office/drawing/2014/main" id="{221EAF56-06A1-4474-B489-FC48D4F9BB10}"/>
                  </a:ext>
                </a:extLst>
              </p:cNvPr>
              <p:cNvSpPr txBox="1"/>
              <p:nvPr/>
            </p:nvSpPr>
            <p:spPr>
              <a:xfrm>
                <a:off x="7638119" y="1552953"/>
                <a:ext cx="2258121" cy="338554"/>
              </a:xfrm>
              <a:prstGeom prst="rect">
                <a:avLst/>
              </a:prstGeom>
              <a:noFill/>
            </p:spPr>
            <p:txBody>
              <a:bodyPr wrap="square" rtlCol="0">
                <a:spAutoFit/>
              </a:bodyPr>
              <a:lstStyle/>
              <a:p>
                <a:r>
                  <a:rPr lang="es-HN" sz="1600" i="1" dirty="0">
                    <a:solidFill>
                      <a:schemeClr val="bg1"/>
                    </a:solidFill>
                    <a:latin typeface="Arial" panose="020B0604020202020204" pitchFamily="34" charset="0"/>
                    <a:cs typeface="Arial" panose="020B0604020202020204" pitchFamily="34" charset="0"/>
                  </a:rPr>
                  <a:t>Co-Organizadores:</a:t>
                </a:r>
                <a:r>
                  <a:rPr lang="es-HN" sz="1600" dirty="0"/>
                  <a:t>:</a:t>
                </a:r>
              </a:p>
            </p:txBody>
          </p:sp>
        </p:grpSp>
      </p:grpSp>
      <p:pic>
        <p:nvPicPr>
          <p:cNvPr id="13" name="Imagen 12" descr="Un dibujo de una cara feliz&#10;&#10;Descripción generada automáticamente con confianza baja">
            <a:extLst>
              <a:ext uri="{FF2B5EF4-FFF2-40B4-BE49-F238E27FC236}">
                <a16:creationId xmlns:a16="http://schemas.microsoft.com/office/drawing/2014/main" id="{A8331C8C-E2B2-46F7-B791-9CB84C52F58B}"/>
              </a:ext>
            </a:extLst>
          </p:cNvPr>
          <p:cNvPicPr>
            <a:picLocks noChangeAspect="1"/>
          </p:cNvPicPr>
          <p:nvPr/>
        </p:nvPicPr>
        <p:blipFill>
          <a:blip r:embed="rId7"/>
          <a:stretch>
            <a:fillRect/>
          </a:stretch>
        </p:blipFill>
        <p:spPr>
          <a:xfrm>
            <a:off x="3334912" y="3143058"/>
            <a:ext cx="2317176" cy="88871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8" name="Imagen 7">
            <a:extLst>
              <a:ext uri="{FF2B5EF4-FFF2-40B4-BE49-F238E27FC236}">
                <a16:creationId xmlns:a16="http://schemas.microsoft.com/office/drawing/2014/main" id="{A1884B86-AF8B-409C-ACE1-22E6E4498D7E}"/>
              </a:ext>
            </a:extLst>
          </p:cNvPr>
          <p:cNvPicPr>
            <a:picLocks noChangeAspect="1"/>
          </p:cNvPicPr>
          <p:nvPr/>
        </p:nvPicPr>
        <p:blipFill>
          <a:blip r:embed="rId3"/>
          <a:stretch>
            <a:fillRect/>
          </a:stretch>
        </p:blipFill>
        <p:spPr>
          <a:xfrm>
            <a:off x="3507021" y="1397727"/>
            <a:ext cx="7303641" cy="3853006"/>
          </a:xfrm>
          <a:prstGeom prst="rect">
            <a:avLst/>
          </a:prstGeom>
        </p:spPr>
      </p:pic>
      <p:pic>
        <p:nvPicPr>
          <p:cNvPr id="9" name="Imagen 8">
            <a:extLst>
              <a:ext uri="{FF2B5EF4-FFF2-40B4-BE49-F238E27FC236}">
                <a16:creationId xmlns:a16="http://schemas.microsoft.com/office/drawing/2014/main" id="{A3BA87AF-00FF-4BF0-928D-E9CEFAD8FC7A}"/>
              </a:ext>
            </a:extLst>
          </p:cNvPr>
          <p:cNvPicPr>
            <a:picLocks noChangeAspect="1"/>
          </p:cNvPicPr>
          <p:nvPr/>
        </p:nvPicPr>
        <p:blipFill>
          <a:blip r:embed="rId4"/>
          <a:stretch>
            <a:fillRect/>
          </a:stretch>
        </p:blipFill>
        <p:spPr>
          <a:xfrm>
            <a:off x="8714360" y="2262311"/>
            <a:ext cx="1920406" cy="1920406"/>
          </a:xfrm>
          <a:prstGeom prst="rect">
            <a:avLst/>
          </a:prstGeom>
        </p:spPr>
      </p:pic>
      <p:pic>
        <p:nvPicPr>
          <p:cNvPr id="10" name="Imagen 9">
            <a:extLst>
              <a:ext uri="{FF2B5EF4-FFF2-40B4-BE49-F238E27FC236}">
                <a16:creationId xmlns:a16="http://schemas.microsoft.com/office/drawing/2014/main" id="{C62604ED-DFED-429D-81A7-3EA2AE335498}"/>
              </a:ext>
            </a:extLst>
          </p:cNvPr>
          <p:cNvPicPr>
            <a:picLocks noChangeAspect="1"/>
          </p:cNvPicPr>
          <p:nvPr/>
        </p:nvPicPr>
        <p:blipFill>
          <a:blip r:embed="rId5"/>
          <a:stretch>
            <a:fillRect/>
          </a:stretch>
        </p:blipFill>
        <p:spPr>
          <a:xfrm>
            <a:off x="7062517" y="2000160"/>
            <a:ext cx="1920406" cy="2182557"/>
          </a:xfrm>
          <a:prstGeom prst="rect">
            <a:avLst/>
          </a:prstGeom>
        </p:spPr>
      </p:pic>
      <p:sp>
        <p:nvSpPr>
          <p:cNvPr id="11" name="Google Shape;209;p30">
            <a:extLst>
              <a:ext uri="{FF2B5EF4-FFF2-40B4-BE49-F238E27FC236}">
                <a16:creationId xmlns:a16="http://schemas.microsoft.com/office/drawing/2014/main" id="{1D695C9F-AE93-4FF8-AFB5-A035F69FEE74}"/>
              </a:ext>
            </a:extLst>
          </p:cNvPr>
          <p:cNvSpPr txBox="1">
            <a:spLocks/>
          </p:cNvSpPr>
          <p:nvPr/>
        </p:nvSpPr>
        <p:spPr>
          <a:xfrm>
            <a:off x="2408349" y="403586"/>
            <a:ext cx="8373520" cy="76350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venir"/>
              <a:buNone/>
              <a:defRPr sz="2800" b="1" i="0" u="none" strike="noStrike" cap="none">
                <a:solidFill>
                  <a:schemeClr val="dk1"/>
                </a:solidFill>
                <a:latin typeface="Avenir"/>
                <a:ea typeface="Avenir"/>
                <a:cs typeface="Avenir"/>
                <a:sym typeface="Avenir"/>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venir"/>
              <a:buNone/>
              <a:tabLst/>
              <a:defRPr/>
            </a:pPr>
            <a:r>
              <a:rPr kumimoji="0" lang="en-US" sz="2800" b="1" i="0" u="none" strike="noStrike" kern="0" cap="none" spc="0" normalizeH="0" baseline="0" noProof="0" dirty="0" err="1">
                <a:ln>
                  <a:noFill/>
                </a:ln>
                <a:solidFill>
                  <a:srgbClr val="595959"/>
                </a:solidFill>
                <a:effectLst/>
                <a:uLnTx/>
                <a:uFillTx/>
                <a:latin typeface="Avenir"/>
                <a:sym typeface="Avenir"/>
              </a:rPr>
              <a:t>Componentes</a:t>
            </a:r>
            <a:r>
              <a:rPr kumimoji="0" lang="en-US" sz="2800" b="1" i="0" u="none" strike="noStrike" kern="0" cap="none" spc="0" normalizeH="0" baseline="0" noProof="0" dirty="0">
                <a:ln>
                  <a:noFill/>
                </a:ln>
                <a:solidFill>
                  <a:srgbClr val="595959"/>
                </a:solidFill>
                <a:effectLst/>
                <a:uLnTx/>
                <a:uFillTx/>
                <a:latin typeface="Avenir"/>
                <a:sym typeface="Avenir"/>
              </a:rPr>
              <a:t> clave del R4S</a:t>
            </a:r>
          </a:p>
        </p:txBody>
      </p:sp>
      <p:pic>
        <p:nvPicPr>
          <p:cNvPr id="12" name="Imagen 11">
            <a:extLst>
              <a:ext uri="{FF2B5EF4-FFF2-40B4-BE49-F238E27FC236}">
                <a16:creationId xmlns:a16="http://schemas.microsoft.com/office/drawing/2014/main" id="{2461B13F-FA13-49C6-93F0-4D2BD20DB8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7456" y="5555170"/>
            <a:ext cx="6567107" cy="246373"/>
          </a:xfrm>
          <a:prstGeom prst="rect">
            <a:avLst/>
          </a:prstGeom>
        </p:spPr>
      </p:pic>
      <p:sp>
        <p:nvSpPr>
          <p:cNvPr id="13" name="Rectángulo 12">
            <a:extLst>
              <a:ext uri="{FF2B5EF4-FFF2-40B4-BE49-F238E27FC236}">
                <a16:creationId xmlns:a16="http://schemas.microsoft.com/office/drawing/2014/main" id="{EB4FE35B-168A-423F-A835-4E3886919552}"/>
              </a:ext>
            </a:extLst>
          </p:cNvPr>
          <p:cNvSpPr/>
          <p:nvPr/>
        </p:nvSpPr>
        <p:spPr>
          <a:xfrm>
            <a:off x="7924383" y="3054553"/>
            <a:ext cx="177388" cy="3693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latin typeface="Times New Roman" panose="02020603050405020304" pitchFamily="18" charset="0"/>
              </a:rPr>
              <a:t> </a:t>
            </a:r>
            <a:endParaRPr kumimoji="0" lang="en-US" sz="1800" b="0" i="0" u="none" strike="noStrike" kern="0" cap="none" spc="0" normalizeH="0" baseline="0" noProof="0">
              <a:ln>
                <a:noFill/>
              </a:ln>
              <a:solidFill>
                <a:sysClr val="windowText" lastClr="000000"/>
              </a:solidFill>
              <a:effectLst/>
              <a:uLnTx/>
              <a:uFillTx/>
            </a:endParaRPr>
          </a:p>
        </p:txBody>
      </p:sp>
      <p:pic>
        <p:nvPicPr>
          <p:cNvPr id="14" name="Imagen 13">
            <a:extLst>
              <a:ext uri="{FF2B5EF4-FFF2-40B4-BE49-F238E27FC236}">
                <a16:creationId xmlns:a16="http://schemas.microsoft.com/office/drawing/2014/main" id="{F4738B2A-4F64-4EAA-BE96-EC925547D435}"/>
              </a:ext>
            </a:extLst>
          </p:cNvPr>
          <p:cNvPicPr>
            <a:picLocks noChangeAspect="1"/>
          </p:cNvPicPr>
          <p:nvPr/>
        </p:nvPicPr>
        <p:blipFill>
          <a:blip r:embed="rId7"/>
          <a:stretch>
            <a:fillRect/>
          </a:stretch>
        </p:blipFill>
        <p:spPr>
          <a:xfrm>
            <a:off x="5469376" y="2003207"/>
            <a:ext cx="1920406" cy="2200847"/>
          </a:xfrm>
          <a:prstGeom prst="rect">
            <a:avLst/>
          </a:prstGeom>
        </p:spPr>
      </p:pic>
      <p:pic>
        <p:nvPicPr>
          <p:cNvPr id="15" name="Imagen 14">
            <a:extLst>
              <a:ext uri="{FF2B5EF4-FFF2-40B4-BE49-F238E27FC236}">
                <a16:creationId xmlns:a16="http://schemas.microsoft.com/office/drawing/2014/main" id="{0D96D9D9-0AB0-4971-B5E1-BEC93B290F34}"/>
              </a:ext>
            </a:extLst>
          </p:cNvPr>
          <p:cNvPicPr>
            <a:picLocks noChangeAspect="1"/>
          </p:cNvPicPr>
          <p:nvPr/>
        </p:nvPicPr>
        <p:blipFill>
          <a:blip r:embed="rId8"/>
          <a:stretch>
            <a:fillRect/>
          </a:stretch>
        </p:blipFill>
        <p:spPr>
          <a:xfrm>
            <a:off x="3809578" y="2024546"/>
            <a:ext cx="1920406" cy="2158171"/>
          </a:xfrm>
          <a:prstGeom prst="rect">
            <a:avLst/>
          </a:prstGeom>
        </p:spPr>
      </p:pic>
      <p:pic>
        <p:nvPicPr>
          <p:cNvPr id="16" name="Imagen 15">
            <a:extLst>
              <a:ext uri="{FF2B5EF4-FFF2-40B4-BE49-F238E27FC236}">
                <a16:creationId xmlns:a16="http://schemas.microsoft.com/office/drawing/2014/main" id="{8F62B734-A6B0-41FA-87DA-9DACE5C540BC}"/>
              </a:ext>
            </a:extLst>
          </p:cNvPr>
          <p:cNvPicPr>
            <a:picLocks noChangeAspect="1"/>
          </p:cNvPicPr>
          <p:nvPr/>
        </p:nvPicPr>
        <p:blipFill>
          <a:blip r:embed="rId9"/>
          <a:stretch>
            <a:fillRect/>
          </a:stretch>
        </p:blipFill>
        <p:spPr>
          <a:xfrm>
            <a:off x="2293000" y="2021498"/>
            <a:ext cx="1920406" cy="2164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12" name="Imagen 11">
            <a:extLst>
              <a:ext uri="{FF2B5EF4-FFF2-40B4-BE49-F238E27FC236}">
                <a16:creationId xmlns:a16="http://schemas.microsoft.com/office/drawing/2014/main" id="{FE301875-6FCE-4D1F-9528-DC0B8E58BFA7}"/>
              </a:ext>
            </a:extLst>
          </p:cNvPr>
          <p:cNvPicPr>
            <a:picLocks noChangeAspect="1"/>
          </p:cNvPicPr>
          <p:nvPr/>
        </p:nvPicPr>
        <p:blipFill>
          <a:blip r:embed="rId3"/>
          <a:stretch>
            <a:fillRect/>
          </a:stretch>
        </p:blipFill>
        <p:spPr>
          <a:xfrm>
            <a:off x="2715251" y="1329599"/>
            <a:ext cx="5887208" cy="4605970"/>
          </a:xfrm>
          <a:prstGeom prst="rect">
            <a:avLst/>
          </a:prstGeom>
        </p:spPr>
      </p:pic>
      <p:sp>
        <p:nvSpPr>
          <p:cNvPr id="13" name="Título 1">
            <a:extLst>
              <a:ext uri="{FF2B5EF4-FFF2-40B4-BE49-F238E27FC236}">
                <a16:creationId xmlns:a16="http://schemas.microsoft.com/office/drawing/2014/main" id="{DD6EBF56-5A62-482D-8D0E-BBD356D8A234}"/>
              </a:ext>
            </a:extLst>
          </p:cNvPr>
          <p:cNvSpPr>
            <a:spLocks noGrp="1"/>
          </p:cNvSpPr>
          <p:nvPr>
            <p:ph type="title"/>
          </p:nvPr>
        </p:nvSpPr>
        <p:spPr>
          <a:xfrm>
            <a:off x="1450387" y="386333"/>
            <a:ext cx="8520600" cy="943266"/>
          </a:xfrm>
          <a:noFill/>
        </p:spPr>
        <p:txBody>
          <a:bodyPr>
            <a:normAutofit/>
          </a:bodyPr>
          <a:lstStyle/>
          <a:p>
            <a:r>
              <a:rPr lang="en-US" sz="3100" dirty="0">
                <a:solidFill>
                  <a:schemeClr val="bg2"/>
                </a:solidFill>
              </a:rPr>
              <a:t>COMPONENTE 1</a:t>
            </a:r>
            <a:br>
              <a:rPr lang="en-US" dirty="0">
                <a:solidFill>
                  <a:schemeClr val="bg2"/>
                </a:solidFill>
              </a:rPr>
            </a:br>
            <a:r>
              <a:rPr lang="en-US" sz="2200" b="0" dirty="0" err="1">
                <a:solidFill>
                  <a:schemeClr val="bg2"/>
                </a:solidFill>
              </a:rPr>
              <a:t>Identificación</a:t>
            </a:r>
            <a:r>
              <a:rPr lang="en-US" sz="2200" b="0" dirty="0">
                <a:solidFill>
                  <a:schemeClr val="bg2"/>
                </a:solidFill>
              </a:rPr>
              <a:t> y </a:t>
            </a:r>
            <a:r>
              <a:rPr lang="en-US" sz="2200" b="0" dirty="0" err="1">
                <a:solidFill>
                  <a:schemeClr val="bg2"/>
                </a:solidFill>
              </a:rPr>
              <a:t>selección</a:t>
            </a:r>
            <a:r>
              <a:rPr lang="en-US" sz="2200" b="0" dirty="0">
                <a:solidFill>
                  <a:schemeClr val="bg2"/>
                </a:solidFill>
              </a:rPr>
              <a:t> del Sistema </a:t>
            </a:r>
            <a:r>
              <a:rPr lang="en-US" sz="2200" b="0" dirty="0" err="1">
                <a:solidFill>
                  <a:schemeClr val="bg2"/>
                </a:solidFill>
              </a:rPr>
              <a:t>socioeconómico</a:t>
            </a:r>
            <a:r>
              <a:rPr lang="en-US" sz="2200" b="0" dirty="0">
                <a:solidFill>
                  <a:schemeClr val="bg2"/>
                </a:solidFill>
              </a:rPr>
              <a:t> </a:t>
            </a:r>
            <a:r>
              <a:rPr lang="en-US" sz="2200" b="0" dirty="0" err="1">
                <a:solidFill>
                  <a:schemeClr val="bg2"/>
                </a:solidFill>
              </a:rPr>
              <a:t>crítico</a:t>
            </a:r>
            <a:endParaRPr lang="es-MX" sz="2200" b="0" dirty="0">
              <a:solidFill>
                <a:schemeClr val="bg2"/>
              </a:solidFill>
            </a:endParaRPr>
          </a:p>
        </p:txBody>
      </p:sp>
      <p:grpSp>
        <p:nvGrpSpPr>
          <p:cNvPr id="15" name="Grupo 14">
            <a:extLst>
              <a:ext uri="{FF2B5EF4-FFF2-40B4-BE49-F238E27FC236}">
                <a16:creationId xmlns:a16="http://schemas.microsoft.com/office/drawing/2014/main" id="{39FA240F-EC56-42AD-B5BF-E81B483DBDC6}"/>
              </a:ext>
            </a:extLst>
          </p:cNvPr>
          <p:cNvGrpSpPr/>
          <p:nvPr/>
        </p:nvGrpSpPr>
        <p:grpSpPr>
          <a:xfrm>
            <a:off x="3734651" y="1420690"/>
            <a:ext cx="3525866" cy="4365493"/>
            <a:chOff x="2595964" y="1627724"/>
            <a:chExt cx="3525866" cy="4365493"/>
          </a:xfrm>
        </p:grpSpPr>
        <p:sp>
          <p:nvSpPr>
            <p:cNvPr id="16" name="CuadroTexto 15">
              <a:extLst>
                <a:ext uri="{FF2B5EF4-FFF2-40B4-BE49-F238E27FC236}">
                  <a16:creationId xmlns:a16="http://schemas.microsoft.com/office/drawing/2014/main" id="{BDDD6700-DCEF-44D9-A1F7-E9504E0AD770}"/>
                </a:ext>
              </a:extLst>
            </p:cNvPr>
            <p:cNvSpPr txBox="1"/>
            <p:nvPr/>
          </p:nvSpPr>
          <p:spPr>
            <a:xfrm>
              <a:off x="2595965" y="1627724"/>
              <a:ext cx="3525865" cy="338554"/>
            </a:xfrm>
            <a:prstGeom prst="rect">
              <a:avLst/>
            </a:prstGeom>
            <a:solidFill>
              <a:schemeClr val="accent4">
                <a:lumMod val="20000"/>
                <a:lumOff val="80000"/>
              </a:schemeClr>
            </a:solidFill>
          </p:spPr>
          <p:txBody>
            <a:bodyPr wrap="square" rtlCol="0">
              <a:spAutoFit/>
            </a:bodyPr>
            <a:lstStyle/>
            <a:p>
              <a:pPr algn="ctr"/>
              <a:r>
                <a:rPr lang="es-ES" sz="1600" dirty="0">
                  <a:solidFill>
                    <a:schemeClr val="bg2"/>
                  </a:solidFill>
                  <a:latin typeface="Avenir"/>
                </a:rPr>
                <a:t>Contexto &amp; Análisis de Riesgos</a:t>
              </a:r>
              <a:endParaRPr lang="es-MX" sz="1600" dirty="0">
                <a:solidFill>
                  <a:schemeClr val="bg2"/>
                </a:solidFill>
                <a:latin typeface="Avenir"/>
              </a:endParaRPr>
            </a:p>
          </p:txBody>
        </p:sp>
        <p:pic>
          <p:nvPicPr>
            <p:cNvPr id="17" name="Imagen 16">
              <a:extLst>
                <a:ext uri="{FF2B5EF4-FFF2-40B4-BE49-F238E27FC236}">
                  <a16:creationId xmlns:a16="http://schemas.microsoft.com/office/drawing/2014/main" id="{1338257B-C638-42F5-AACD-D650EBFF5BDE}"/>
                </a:ext>
              </a:extLst>
            </p:cNvPr>
            <p:cNvPicPr>
              <a:picLocks noChangeAspect="1"/>
            </p:cNvPicPr>
            <p:nvPr/>
          </p:nvPicPr>
          <p:blipFill>
            <a:blip r:embed="rId4"/>
            <a:stretch>
              <a:fillRect/>
            </a:stretch>
          </p:blipFill>
          <p:spPr>
            <a:xfrm>
              <a:off x="2595964" y="2057369"/>
              <a:ext cx="3525865" cy="393584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5"/>
                                        </p:tgtEl>
                                      </p:cBhvr>
                                    </p:animEffect>
                                    <p:set>
                                      <p:cBhvr>
                                        <p:cTn id="12" dur="1" fill="hold">
                                          <p:stCondLst>
                                            <p:cond delay="499"/>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 name="Título 1">
            <a:extLst>
              <a:ext uri="{FF2B5EF4-FFF2-40B4-BE49-F238E27FC236}">
                <a16:creationId xmlns:a16="http://schemas.microsoft.com/office/drawing/2014/main" id="{AB8F6B4D-2210-4A09-8BAF-31B581E1F6D4}"/>
              </a:ext>
            </a:extLst>
          </p:cNvPr>
          <p:cNvSpPr>
            <a:spLocks noGrp="1"/>
          </p:cNvSpPr>
          <p:nvPr>
            <p:ph type="title"/>
          </p:nvPr>
        </p:nvSpPr>
        <p:spPr>
          <a:xfrm>
            <a:off x="1644754" y="337548"/>
            <a:ext cx="4438003" cy="1188299"/>
          </a:xfrm>
        </p:spPr>
        <p:txBody>
          <a:bodyPr>
            <a:normAutofit fontScale="90000"/>
          </a:bodyPr>
          <a:lstStyle/>
          <a:p>
            <a:r>
              <a:rPr lang="en-US" sz="3100" dirty="0">
                <a:solidFill>
                  <a:schemeClr val="bg2"/>
                </a:solidFill>
              </a:rPr>
              <a:t>COMPONENTE 2</a:t>
            </a:r>
            <a:br>
              <a:rPr lang="en-US" dirty="0">
                <a:solidFill>
                  <a:schemeClr val="bg2"/>
                </a:solidFill>
              </a:rPr>
            </a:br>
            <a:r>
              <a:rPr lang="en-US" sz="2200" b="0" dirty="0" err="1">
                <a:solidFill>
                  <a:schemeClr val="bg2"/>
                </a:solidFill>
              </a:rPr>
              <a:t>Mapeo</a:t>
            </a:r>
            <a:r>
              <a:rPr lang="en-US" sz="2200" b="0" dirty="0">
                <a:solidFill>
                  <a:schemeClr val="bg2"/>
                </a:solidFill>
              </a:rPr>
              <a:t> del Estado Actual del </a:t>
            </a:r>
            <a:r>
              <a:rPr lang="en-US" sz="2200" b="0" dirty="0" err="1">
                <a:solidFill>
                  <a:schemeClr val="bg2"/>
                </a:solidFill>
              </a:rPr>
              <a:t>sistema</a:t>
            </a:r>
            <a:br>
              <a:rPr lang="en-US" sz="2200" dirty="0">
                <a:solidFill>
                  <a:schemeClr val="bg2"/>
                </a:solidFill>
              </a:rPr>
            </a:br>
            <a:endParaRPr lang="es-MX" sz="2200" dirty="0">
              <a:solidFill>
                <a:schemeClr val="bg2"/>
              </a:solidFill>
            </a:endParaRPr>
          </a:p>
        </p:txBody>
      </p:sp>
      <p:pic>
        <p:nvPicPr>
          <p:cNvPr id="9" name="Imagen 8" descr="Diagrama, Mapa&#10;&#10;Descripción generada automáticamente">
            <a:extLst>
              <a:ext uri="{FF2B5EF4-FFF2-40B4-BE49-F238E27FC236}">
                <a16:creationId xmlns:a16="http://schemas.microsoft.com/office/drawing/2014/main" id="{110740C1-AD59-44CC-95DD-1D0588C167B6}"/>
              </a:ext>
            </a:extLst>
          </p:cNvPr>
          <p:cNvPicPr>
            <a:picLocks noChangeAspect="1"/>
          </p:cNvPicPr>
          <p:nvPr/>
        </p:nvPicPr>
        <p:blipFill>
          <a:blip r:embed="rId3"/>
          <a:stretch>
            <a:fillRect/>
          </a:stretch>
        </p:blipFill>
        <p:spPr>
          <a:xfrm>
            <a:off x="5735415" y="0"/>
            <a:ext cx="4438004" cy="6858000"/>
          </a:xfrm>
          <a:prstGeom prst="rect">
            <a:avLst/>
          </a:prstGeom>
        </p:spPr>
      </p:pic>
      <p:pic>
        <p:nvPicPr>
          <p:cNvPr id="10" name="Gráfico 9" descr="Sala de juntas contorno">
            <a:extLst>
              <a:ext uri="{FF2B5EF4-FFF2-40B4-BE49-F238E27FC236}">
                <a16:creationId xmlns:a16="http://schemas.microsoft.com/office/drawing/2014/main" id="{19BCE963-174B-482F-896D-F26B54AB5B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57223" y="4547984"/>
            <a:ext cx="1578020" cy="1578020"/>
          </a:xfrm>
          <a:prstGeom prst="rect">
            <a:avLst/>
          </a:prstGeom>
        </p:spPr>
      </p:pic>
      <p:pic>
        <p:nvPicPr>
          <p:cNvPr id="11" name="Gráfico 10" descr="Reseña de cliente contorno">
            <a:extLst>
              <a:ext uri="{FF2B5EF4-FFF2-40B4-BE49-F238E27FC236}">
                <a16:creationId xmlns:a16="http://schemas.microsoft.com/office/drawing/2014/main" id="{E2AC11D3-AB21-4F0F-85E4-D2550B5A47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628707" y="3429000"/>
            <a:ext cx="1235049" cy="1235049"/>
          </a:xfrm>
          <a:prstGeom prst="rect">
            <a:avLst/>
          </a:prstGeom>
        </p:spPr>
      </p:pic>
      <p:pic>
        <p:nvPicPr>
          <p:cNvPr id="12" name="Gráfico 11" descr="Plano contorno">
            <a:extLst>
              <a:ext uri="{FF2B5EF4-FFF2-40B4-BE49-F238E27FC236}">
                <a16:creationId xmlns:a16="http://schemas.microsoft.com/office/drawing/2014/main" id="{41EF5B10-BDBA-4DBD-9178-6408F66AD6C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98804" y="1869967"/>
            <a:ext cx="1294857" cy="1294857"/>
          </a:xfrm>
          <a:prstGeom prst="rect">
            <a:avLst/>
          </a:prstGeom>
        </p:spPr>
      </p:pic>
      <p:pic>
        <p:nvPicPr>
          <p:cNvPr id="13" name="Imagen 12">
            <a:extLst>
              <a:ext uri="{FF2B5EF4-FFF2-40B4-BE49-F238E27FC236}">
                <a16:creationId xmlns:a16="http://schemas.microsoft.com/office/drawing/2014/main" id="{874009F3-DBC3-43A1-A3C9-72432918BAD0}"/>
              </a:ext>
            </a:extLst>
          </p:cNvPr>
          <p:cNvPicPr>
            <a:picLocks noChangeAspect="1"/>
          </p:cNvPicPr>
          <p:nvPr/>
        </p:nvPicPr>
        <p:blipFill>
          <a:blip r:embed="rId10"/>
          <a:stretch>
            <a:fillRect/>
          </a:stretch>
        </p:blipFill>
        <p:spPr>
          <a:xfrm>
            <a:off x="2997919" y="1720708"/>
            <a:ext cx="5207000" cy="39449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par>
                          <p:cTn id="27" fill="hold">
                            <p:stCondLst>
                              <p:cond delay="1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grpSp>
        <p:nvGrpSpPr>
          <p:cNvPr id="27" name="Grupo 26">
            <a:extLst>
              <a:ext uri="{FF2B5EF4-FFF2-40B4-BE49-F238E27FC236}">
                <a16:creationId xmlns:a16="http://schemas.microsoft.com/office/drawing/2014/main" id="{5C9DBB41-2391-49EE-8967-49FB99E072B2}"/>
              </a:ext>
            </a:extLst>
          </p:cNvPr>
          <p:cNvGrpSpPr/>
          <p:nvPr/>
        </p:nvGrpSpPr>
        <p:grpSpPr>
          <a:xfrm>
            <a:off x="3566471" y="923485"/>
            <a:ext cx="5530634" cy="5304278"/>
            <a:chOff x="1806683" y="1266516"/>
            <a:chExt cx="5530634" cy="5304278"/>
          </a:xfrm>
        </p:grpSpPr>
        <p:pic>
          <p:nvPicPr>
            <p:cNvPr id="28" name="Imagen 27">
              <a:extLst>
                <a:ext uri="{FF2B5EF4-FFF2-40B4-BE49-F238E27FC236}">
                  <a16:creationId xmlns:a16="http://schemas.microsoft.com/office/drawing/2014/main" id="{1FF07204-B0E5-452F-BB59-68360F608B63}"/>
                </a:ext>
              </a:extLst>
            </p:cNvPr>
            <p:cNvPicPr>
              <a:picLocks noChangeAspect="1"/>
            </p:cNvPicPr>
            <p:nvPr/>
          </p:nvPicPr>
          <p:blipFill>
            <a:blip r:embed="rId3"/>
            <a:stretch>
              <a:fillRect/>
            </a:stretch>
          </p:blipFill>
          <p:spPr>
            <a:xfrm>
              <a:off x="1806683" y="1633060"/>
              <a:ext cx="5530634" cy="4937734"/>
            </a:xfrm>
            <a:prstGeom prst="rect">
              <a:avLst/>
            </a:prstGeom>
          </p:spPr>
        </p:pic>
        <p:sp>
          <p:nvSpPr>
            <p:cNvPr id="29" name="CuadroTexto 28">
              <a:extLst>
                <a:ext uri="{FF2B5EF4-FFF2-40B4-BE49-F238E27FC236}">
                  <a16:creationId xmlns:a16="http://schemas.microsoft.com/office/drawing/2014/main" id="{C926072F-83D1-474F-9018-AC1ADCEC5D01}"/>
                </a:ext>
              </a:extLst>
            </p:cNvPr>
            <p:cNvSpPr txBox="1"/>
            <p:nvPr/>
          </p:nvSpPr>
          <p:spPr>
            <a:xfrm>
              <a:off x="4875103" y="1266516"/>
              <a:ext cx="2462214" cy="338554"/>
            </a:xfrm>
            <a:prstGeom prst="rect">
              <a:avLst/>
            </a:prstGeom>
            <a:solidFill>
              <a:srgbClr val="FFAB40">
                <a:lumMod val="20000"/>
                <a:lumOff val="80000"/>
              </a:srgbClr>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srgbClr val="595959"/>
                  </a:solidFill>
                  <a:effectLst/>
                  <a:uLnTx/>
                  <a:uFillTx/>
                </a:rPr>
                <a:t>RAM Parte A</a:t>
              </a:r>
              <a:endParaRPr kumimoji="0" lang="es-MX" sz="1600" b="0" i="0" u="none" strike="noStrike" kern="0" cap="none" spc="0" normalizeH="0" baseline="0" noProof="0" dirty="0">
                <a:ln>
                  <a:noFill/>
                </a:ln>
                <a:solidFill>
                  <a:srgbClr val="595959"/>
                </a:solidFill>
                <a:effectLst/>
                <a:uLnTx/>
                <a:uFillTx/>
              </a:endParaRPr>
            </a:p>
          </p:txBody>
        </p:sp>
      </p:grpSp>
      <p:sp>
        <p:nvSpPr>
          <p:cNvPr id="30" name="Título 1">
            <a:extLst>
              <a:ext uri="{FF2B5EF4-FFF2-40B4-BE49-F238E27FC236}">
                <a16:creationId xmlns:a16="http://schemas.microsoft.com/office/drawing/2014/main" id="{FBF48D79-27E9-4841-91B5-4576BDBB630B}"/>
              </a:ext>
            </a:extLst>
          </p:cNvPr>
          <p:cNvSpPr txBox="1">
            <a:spLocks/>
          </p:cNvSpPr>
          <p:nvPr/>
        </p:nvSpPr>
        <p:spPr>
          <a:xfrm>
            <a:off x="2070938" y="250694"/>
            <a:ext cx="4311304" cy="174002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venir"/>
              <a:buNone/>
              <a:defRPr sz="2800" b="1" i="0" u="none" strike="noStrike" cap="none">
                <a:solidFill>
                  <a:schemeClr val="dk1"/>
                </a:solidFill>
                <a:latin typeface="Avenir"/>
                <a:ea typeface="Avenir"/>
                <a:cs typeface="Avenir"/>
                <a:sym typeface="Avenir"/>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venir"/>
              <a:buNone/>
              <a:tabLst/>
              <a:defRPr/>
            </a:pPr>
            <a:r>
              <a:rPr kumimoji="0" lang="en-US" sz="3100" b="1" i="0" u="none" strike="noStrike" kern="0" cap="none" spc="0" normalizeH="0" baseline="0" noProof="0">
                <a:ln>
                  <a:noFill/>
                </a:ln>
                <a:solidFill>
                  <a:srgbClr val="595959"/>
                </a:solidFill>
                <a:effectLst/>
                <a:uLnTx/>
                <a:uFillTx/>
                <a:latin typeface="Avenir"/>
                <a:sym typeface="Avenir"/>
              </a:rPr>
              <a:t>COMPONENTE 3</a:t>
            </a:r>
            <a:br>
              <a:rPr kumimoji="0" lang="en-US" sz="2800" b="1" i="0" u="none" strike="noStrike" kern="0" cap="none" spc="0" normalizeH="0" baseline="0" noProof="0">
                <a:ln>
                  <a:noFill/>
                </a:ln>
                <a:solidFill>
                  <a:srgbClr val="595959"/>
                </a:solidFill>
                <a:effectLst/>
                <a:uLnTx/>
                <a:uFillTx/>
                <a:latin typeface="Avenir"/>
                <a:sym typeface="Avenir"/>
              </a:rPr>
            </a:br>
            <a:r>
              <a:rPr kumimoji="0" lang="en-US" sz="2000" b="0" i="0" u="none" strike="noStrike" kern="0" cap="none" spc="0" normalizeH="0" baseline="0" noProof="0">
                <a:ln>
                  <a:noFill/>
                </a:ln>
                <a:solidFill>
                  <a:srgbClr val="595959"/>
                </a:solidFill>
                <a:effectLst/>
                <a:uLnTx/>
                <a:uFillTx/>
                <a:latin typeface="Avenir"/>
                <a:sym typeface="Avenir"/>
              </a:rPr>
              <a:t>Identificación y selección de escenarios de riesgo</a:t>
            </a:r>
            <a:endParaRPr kumimoji="0" lang="es-MX" sz="2200" b="0" i="0" u="none" strike="noStrike" kern="0" cap="none" spc="0" normalizeH="0" baseline="0" noProof="0" dirty="0">
              <a:ln>
                <a:noFill/>
              </a:ln>
              <a:solidFill>
                <a:srgbClr val="595959"/>
              </a:solidFill>
              <a:effectLst/>
              <a:uLnTx/>
              <a:uFillTx/>
              <a:latin typeface="Avenir"/>
              <a:sym typeface="Avenir"/>
            </a:endParaRPr>
          </a:p>
        </p:txBody>
      </p:sp>
      <p:grpSp>
        <p:nvGrpSpPr>
          <p:cNvPr id="31" name="Grupo 30">
            <a:extLst>
              <a:ext uri="{FF2B5EF4-FFF2-40B4-BE49-F238E27FC236}">
                <a16:creationId xmlns:a16="http://schemas.microsoft.com/office/drawing/2014/main" id="{394F7FD2-8436-431F-A26D-D3DCA3D8BD4F}"/>
              </a:ext>
            </a:extLst>
          </p:cNvPr>
          <p:cNvGrpSpPr/>
          <p:nvPr/>
        </p:nvGrpSpPr>
        <p:grpSpPr>
          <a:xfrm>
            <a:off x="2153142" y="1905219"/>
            <a:ext cx="8458200" cy="3047561"/>
            <a:chOff x="393354" y="2248250"/>
            <a:chExt cx="8458200" cy="3047561"/>
          </a:xfrm>
        </p:grpSpPr>
        <p:pic>
          <p:nvPicPr>
            <p:cNvPr id="32" name="Imagen 31">
              <a:extLst>
                <a:ext uri="{FF2B5EF4-FFF2-40B4-BE49-F238E27FC236}">
                  <a16:creationId xmlns:a16="http://schemas.microsoft.com/office/drawing/2014/main" id="{CE10450D-75FA-4CF5-A41F-6E39B11054AA}"/>
                </a:ext>
              </a:extLst>
            </p:cNvPr>
            <p:cNvPicPr>
              <a:picLocks noChangeAspect="1"/>
            </p:cNvPicPr>
            <p:nvPr/>
          </p:nvPicPr>
          <p:blipFill>
            <a:blip r:embed="rId4"/>
            <a:stretch>
              <a:fillRect/>
            </a:stretch>
          </p:blipFill>
          <p:spPr>
            <a:xfrm>
              <a:off x="393354" y="2644405"/>
              <a:ext cx="8458200" cy="2651406"/>
            </a:xfrm>
            <a:prstGeom prst="rect">
              <a:avLst/>
            </a:prstGeom>
          </p:spPr>
        </p:pic>
        <p:sp>
          <p:nvSpPr>
            <p:cNvPr id="33" name="CuadroTexto 32">
              <a:extLst>
                <a:ext uri="{FF2B5EF4-FFF2-40B4-BE49-F238E27FC236}">
                  <a16:creationId xmlns:a16="http://schemas.microsoft.com/office/drawing/2014/main" id="{615E3705-D6B5-4249-AF30-31DFA264042B}"/>
                </a:ext>
              </a:extLst>
            </p:cNvPr>
            <p:cNvSpPr txBox="1"/>
            <p:nvPr/>
          </p:nvSpPr>
          <p:spPr>
            <a:xfrm>
              <a:off x="6017753" y="2248250"/>
              <a:ext cx="2462214" cy="338554"/>
            </a:xfrm>
            <a:prstGeom prst="rect">
              <a:avLst/>
            </a:prstGeom>
            <a:solidFill>
              <a:srgbClr val="FFAB40">
                <a:lumMod val="20000"/>
                <a:lumOff val="80000"/>
              </a:srgbClr>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1600" b="0" i="0" u="none" strike="noStrike" kern="0" cap="none" spc="0" normalizeH="0" baseline="0" noProof="0" dirty="0">
                  <a:ln>
                    <a:noFill/>
                  </a:ln>
                  <a:solidFill>
                    <a:srgbClr val="595959"/>
                  </a:solidFill>
                  <a:effectLst/>
                  <a:uLnTx/>
                  <a:uFillTx/>
                </a:rPr>
                <a:t>RAM Parte B</a:t>
              </a:r>
              <a:endParaRPr kumimoji="0" lang="es-MX" sz="1600" b="0" i="0" u="none" strike="noStrike" kern="0" cap="none" spc="0" normalizeH="0" baseline="0" noProof="0" dirty="0">
                <a:ln>
                  <a:noFill/>
                </a:ln>
                <a:solidFill>
                  <a:srgbClr val="595959"/>
                </a:solidFill>
                <a:effectLst/>
                <a:uLnTx/>
                <a:uFillTx/>
              </a:endParaRPr>
            </a:p>
          </p:txBody>
        </p:sp>
      </p:grpSp>
      <p:pic>
        <p:nvPicPr>
          <p:cNvPr id="34" name="Gráfico 33" descr="Flecha con curva ligera">
            <a:extLst>
              <a:ext uri="{FF2B5EF4-FFF2-40B4-BE49-F238E27FC236}">
                <a16:creationId xmlns:a16="http://schemas.microsoft.com/office/drawing/2014/main" id="{890B476D-FCD3-487F-AD9B-DEC4614F21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54545" y="2574649"/>
            <a:ext cx="746777" cy="746777"/>
          </a:xfrm>
          <a:prstGeom prst="rect">
            <a:avLst/>
          </a:prstGeom>
          <a:effectLst>
            <a:outerShdw blurRad="50800" dist="38100" algn="l" rotWithShape="0">
              <a:prstClr val="black">
                <a:alpha val="40000"/>
              </a:prstClr>
            </a:outerShdw>
          </a:effectLst>
        </p:spPr>
      </p:pic>
      <p:pic>
        <p:nvPicPr>
          <p:cNvPr id="35" name="Gráfico 34" descr="Flecha con curva ligera">
            <a:extLst>
              <a:ext uri="{FF2B5EF4-FFF2-40B4-BE49-F238E27FC236}">
                <a16:creationId xmlns:a16="http://schemas.microsoft.com/office/drawing/2014/main" id="{3ABA3054-0D96-4881-842B-7B389766CD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56355" y="3443815"/>
            <a:ext cx="746777" cy="746777"/>
          </a:xfrm>
          <a:prstGeom prst="rect">
            <a:avLst/>
          </a:prstGeom>
          <a:effectLst>
            <a:outerShdw blurRad="50800" dist="38100" algn="l" rotWithShape="0">
              <a:prstClr val="black">
                <a:alpha val="40000"/>
              </a:prstClr>
            </a:outerShdw>
          </a:effectLst>
        </p:spPr>
      </p:pic>
      <p:pic>
        <p:nvPicPr>
          <p:cNvPr id="36" name="Gráfico 35" descr="Flecha con curva ligera">
            <a:extLst>
              <a:ext uri="{FF2B5EF4-FFF2-40B4-BE49-F238E27FC236}">
                <a16:creationId xmlns:a16="http://schemas.microsoft.com/office/drawing/2014/main" id="{4E078123-F357-4624-AE35-7B0391BEC9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41239" y="4219393"/>
            <a:ext cx="746777" cy="746777"/>
          </a:xfrm>
          <a:prstGeom prst="rect">
            <a:avLst/>
          </a:prstGeom>
          <a:effectLst>
            <a:outerShdw blurRad="50800" dist="38100" algn="l" rotWithShape="0">
              <a:prstClr val="black">
                <a:alpha val="40000"/>
              </a:prstClr>
            </a:outerShdw>
          </a:effectLst>
        </p:spPr>
      </p:pic>
      <p:pic>
        <p:nvPicPr>
          <p:cNvPr id="37" name="Gráfico 36" descr="Flecha: recto con relleno sólido">
            <a:extLst>
              <a:ext uri="{FF2B5EF4-FFF2-40B4-BE49-F238E27FC236}">
                <a16:creationId xmlns:a16="http://schemas.microsoft.com/office/drawing/2014/main" id="{0A2D6DCA-234F-4B16-8358-0F369EE171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7224505" y="1092762"/>
            <a:ext cx="914400" cy="914400"/>
          </a:xfrm>
          <a:prstGeom prst="rect">
            <a:avLst/>
          </a:prstGeom>
          <a:effectLst>
            <a:outerShdw blurRad="50800" dist="38100" dir="5400000" algn="t" rotWithShape="0">
              <a:prstClr val="black">
                <a:alpha val="40000"/>
              </a:prstClr>
            </a:outerShdw>
          </a:effectLst>
        </p:spPr>
      </p:pic>
      <p:sp>
        <p:nvSpPr>
          <p:cNvPr id="38" name="CuadroTexto 37">
            <a:extLst>
              <a:ext uri="{FF2B5EF4-FFF2-40B4-BE49-F238E27FC236}">
                <a16:creationId xmlns:a16="http://schemas.microsoft.com/office/drawing/2014/main" id="{EB905B81-0ECF-4C12-A05A-6F35B587BC3E}"/>
              </a:ext>
            </a:extLst>
          </p:cNvPr>
          <p:cNvSpPr txBox="1"/>
          <p:nvPr/>
        </p:nvSpPr>
        <p:spPr>
          <a:xfrm>
            <a:off x="5889201" y="188341"/>
            <a:ext cx="4049387" cy="553998"/>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err="1">
                <a:ln>
                  <a:noFill/>
                </a:ln>
                <a:solidFill>
                  <a:srgbClr val="595959"/>
                </a:solidFill>
                <a:effectLst/>
                <a:uLnTx/>
                <a:uFillTx/>
              </a:rPr>
              <a:t>Matriz</a:t>
            </a:r>
            <a:r>
              <a:rPr kumimoji="0" lang="en-US" sz="1600" b="1" i="0" u="none" strike="noStrike" kern="0" cap="none" spc="0" normalizeH="0" baseline="0" noProof="0" dirty="0">
                <a:ln>
                  <a:noFill/>
                </a:ln>
                <a:solidFill>
                  <a:srgbClr val="595959"/>
                </a:solidFill>
                <a:effectLst/>
                <a:uLnTx/>
                <a:uFillTx/>
              </a:rPr>
              <a:t> de Evaluación de </a:t>
            </a:r>
            <a:r>
              <a:rPr kumimoji="0" lang="en-US" sz="1600" b="1" i="0" u="none" strike="noStrike" kern="0" cap="none" spc="0" normalizeH="0" baseline="0" noProof="0" dirty="0" err="1">
                <a:ln>
                  <a:noFill/>
                </a:ln>
                <a:solidFill>
                  <a:srgbClr val="595959"/>
                </a:solidFill>
                <a:effectLst/>
                <a:uLnTx/>
                <a:uFillTx/>
              </a:rPr>
              <a:t>Riesgos</a:t>
            </a:r>
            <a:r>
              <a:rPr kumimoji="0" lang="en-US" sz="1600" b="1" i="0" u="none" strike="noStrike" kern="0" cap="none" spc="0" normalizeH="0" baseline="0" noProof="0" dirty="0">
                <a:ln>
                  <a:noFill/>
                </a:ln>
                <a:solidFill>
                  <a:srgbClr val="595959"/>
                </a:solidFill>
                <a:effectLst/>
                <a:uLnTx/>
                <a:uFillTx/>
              </a:rPr>
              <a:t>(RAM) </a:t>
            </a:r>
            <a:br>
              <a:rPr kumimoji="0" lang="es-MX" sz="1100" b="0" i="0" u="none" strike="noStrike" kern="0" cap="none" spc="0" normalizeH="0" baseline="0" noProof="0" dirty="0">
                <a:ln>
                  <a:noFill/>
                </a:ln>
                <a:solidFill>
                  <a:sysClr val="windowText" lastClr="000000"/>
                </a:solidFill>
                <a:effectLst/>
                <a:uLnTx/>
                <a:uFillTx/>
              </a:rPr>
            </a:br>
            <a:endParaRPr kumimoji="0" lang="es-MX" sz="1800" b="0" i="0" u="none" strike="noStrike" kern="0" cap="none" spc="0" normalizeH="0" baseline="0" noProof="0" dirty="0">
              <a:ln>
                <a:noFill/>
              </a:ln>
              <a:solidFill>
                <a:sysClr val="windowText" lastClr="000000"/>
              </a:solidFill>
              <a:effectLst/>
              <a:uLnTx/>
              <a:uFillTx/>
            </a:endParaRPr>
          </a:p>
        </p:txBody>
      </p:sp>
      <p:pic>
        <p:nvPicPr>
          <p:cNvPr id="39" name="Imagen 38">
            <a:extLst>
              <a:ext uri="{FF2B5EF4-FFF2-40B4-BE49-F238E27FC236}">
                <a16:creationId xmlns:a16="http://schemas.microsoft.com/office/drawing/2014/main" id="{E607692F-324E-4E84-BF17-9DBFF7806AC4}"/>
              </a:ext>
            </a:extLst>
          </p:cNvPr>
          <p:cNvPicPr>
            <a:picLocks noChangeAspect="1"/>
          </p:cNvPicPr>
          <p:nvPr/>
        </p:nvPicPr>
        <p:blipFill>
          <a:blip r:embed="rId9"/>
          <a:stretch>
            <a:fillRect/>
          </a:stretch>
        </p:blipFill>
        <p:spPr>
          <a:xfrm>
            <a:off x="3471446" y="2018706"/>
            <a:ext cx="5537202" cy="3330232"/>
          </a:xfrm>
          <a:prstGeom prst="rect">
            <a:avLst/>
          </a:prstGeom>
        </p:spPr>
      </p:pic>
    </p:spTree>
    <p:extLst>
      <p:ext uri="{BB962C8B-B14F-4D97-AF65-F5344CB8AC3E}">
        <p14:creationId xmlns:p14="http://schemas.microsoft.com/office/powerpoint/2010/main" val="229236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22" presetClass="entr" presetSubtype="4" fill="hold" nodeType="withEffect">
                                  <p:stCondLst>
                                    <p:cond delay="50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39"/>
                                        </p:tgtEl>
                                      </p:cBhvr>
                                    </p:animEffect>
                                    <p:set>
                                      <p:cBhvr>
                                        <p:cTn id="15" dur="1" fill="hold">
                                          <p:stCondLst>
                                            <p:cond delay="499"/>
                                          </p:stCondLst>
                                        </p:cTn>
                                        <p:tgtEl>
                                          <p:spTgt spid="39"/>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fade">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7"/>
                                        </p:tgtEl>
                                      </p:cBhvr>
                                    </p:animEffect>
                                    <p:set>
                                      <p:cBhvr>
                                        <p:cTn id="31" dur="1" fill="hold">
                                          <p:stCondLst>
                                            <p:cond delay="499"/>
                                          </p:stCondLst>
                                        </p:cTn>
                                        <p:tgtEl>
                                          <p:spTgt spid="27"/>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500"/>
                                        <p:tgtEl>
                                          <p:spTgt spid="31"/>
                                        </p:tgtEl>
                                      </p:cBhvr>
                                    </p:animEffect>
                                  </p:childTnLst>
                                </p:cTn>
                              </p:par>
                            </p:childTnLst>
                          </p:cTn>
                        </p:par>
                        <p:par>
                          <p:cTn id="37" fill="hold">
                            <p:stCondLst>
                              <p:cond delay="500"/>
                            </p:stCondLst>
                            <p:childTnLst>
                              <p:par>
                                <p:cTn id="38" presetID="22" presetClass="entr" presetSubtype="8" fill="hold"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wipe(left)">
                                      <p:cBhvr>
                                        <p:cTn id="40" dur="500"/>
                                        <p:tgtEl>
                                          <p:spTgt spid="34"/>
                                        </p:tgtEl>
                                      </p:cBhvr>
                                    </p:animEffect>
                                  </p:childTnLst>
                                </p:cTn>
                              </p:par>
                              <p:par>
                                <p:cTn id="41" presetID="10" presetClass="exit" presetSubtype="0" fill="hold" nodeType="withEffect">
                                  <p:stCondLst>
                                    <p:cond delay="0"/>
                                  </p:stCondLst>
                                  <p:childTnLst>
                                    <p:animEffect transition="out" filter="fade">
                                      <p:cBhvr>
                                        <p:cTn id="42" dur="500"/>
                                        <p:tgtEl>
                                          <p:spTgt spid="34"/>
                                        </p:tgtEl>
                                      </p:cBhvr>
                                    </p:animEffect>
                                    <p:set>
                                      <p:cBhvr>
                                        <p:cTn id="43" dur="1" fill="hold">
                                          <p:stCondLst>
                                            <p:cond delay="499"/>
                                          </p:stCondLst>
                                        </p:cTn>
                                        <p:tgtEl>
                                          <p:spTgt spid="34"/>
                                        </p:tgtEl>
                                        <p:attrNameLst>
                                          <p:attrName>style.visibility</p:attrName>
                                        </p:attrNameLst>
                                      </p:cBhvr>
                                      <p:to>
                                        <p:strVal val="hidden"/>
                                      </p:to>
                                    </p:set>
                                  </p:childTnLst>
                                </p:cTn>
                              </p:par>
                            </p:childTnLst>
                          </p:cTn>
                        </p:par>
                        <p:par>
                          <p:cTn id="44" fill="hold">
                            <p:stCondLst>
                              <p:cond delay="1000"/>
                            </p:stCondLst>
                            <p:childTnLst>
                              <p:par>
                                <p:cTn id="45" presetID="22" presetClass="entr" presetSubtype="8"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500"/>
                                        <p:tgtEl>
                                          <p:spTgt spid="35"/>
                                        </p:tgtEl>
                                      </p:cBhvr>
                                    </p:animEffect>
                                  </p:childTnLst>
                                </p:cTn>
                              </p:par>
                              <p:par>
                                <p:cTn id="48" presetID="10" presetClass="exit" presetSubtype="0" fill="hold" nodeType="withEffect">
                                  <p:stCondLst>
                                    <p:cond delay="0"/>
                                  </p:stCondLst>
                                  <p:childTnLst>
                                    <p:animEffect transition="out" filter="fade">
                                      <p:cBhvr>
                                        <p:cTn id="49" dur="500"/>
                                        <p:tgtEl>
                                          <p:spTgt spid="35"/>
                                        </p:tgtEl>
                                      </p:cBhvr>
                                    </p:animEffect>
                                    <p:set>
                                      <p:cBhvr>
                                        <p:cTn id="50" dur="1" fill="hold">
                                          <p:stCondLst>
                                            <p:cond delay="499"/>
                                          </p:stCondLst>
                                        </p:cTn>
                                        <p:tgtEl>
                                          <p:spTgt spid="35"/>
                                        </p:tgtEl>
                                        <p:attrNameLst>
                                          <p:attrName>style.visibility</p:attrName>
                                        </p:attrNameLst>
                                      </p:cBhvr>
                                      <p:to>
                                        <p:strVal val="hidden"/>
                                      </p:to>
                                    </p:set>
                                  </p:childTnLst>
                                </p:cTn>
                              </p:par>
                            </p:childTnLst>
                          </p:cTn>
                        </p:par>
                        <p:par>
                          <p:cTn id="51" fill="hold">
                            <p:stCondLst>
                              <p:cond delay="1500"/>
                            </p:stCondLst>
                            <p:childTnLst>
                              <p:par>
                                <p:cTn id="52" presetID="22" presetClass="entr" presetSubtype="8" fill="hold" nodeType="after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left)">
                                      <p:cBhvr>
                                        <p:cTn id="54" dur="500"/>
                                        <p:tgtEl>
                                          <p:spTgt spid="36"/>
                                        </p:tgtEl>
                                      </p:cBhvr>
                                    </p:animEffect>
                                  </p:childTnLst>
                                </p:cTn>
                              </p:par>
                              <p:par>
                                <p:cTn id="55" presetID="10" presetClass="exit" presetSubtype="0" fill="hold" nodeType="withEffect">
                                  <p:stCondLst>
                                    <p:cond delay="0"/>
                                  </p:stCondLst>
                                  <p:childTnLst>
                                    <p:animEffect transition="out" filter="fade">
                                      <p:cBhvr>
                                        <p:cTn id="56" dur="500"/>
                                        <p:tgtEl>
                                          <p:spTgt spid="36"/>
                                        </p:tgtEl>
                                      </p:cBhvr>
                                    </p:animEffect>
                                    <p:set>
                                      <p:cBhvr>
                                        <p:cTn id="57"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41;p35">
            <a:extLst>
              <a:ext uri="{FF2B5EF4-FFF2-40B4-BE49-F238E27FC236}">
                <a16:creationId xmlns:a16="http://schemas.microsoft.com/office/drawing/2014/main" id="{936C9DF5-08D9-41C2-BBAB-52D993A2DF3E}"/>
              </a:ext>
            </a:extLst>
          </p:cNvPr>
          <p:cNvSpPr txBox="1">
            <a:spLocks/>
          </p:cNvSpPr>
          <p:nvPr/>
        </p:nvSpPr>
        <p:spPr>
          <a:xfrm>
            <a:off x="1631315" y="1556671"/>
            <a:ext cx="3974223" cy="1006475"/>
          </a:xfrm>
          <a:prstGeom prst="rect">
            <a:avLst/>
          </a:prstGeom>
          <a:noFill/>
          <a:ln>
            <a:noFill/>
          </a:ln>
        </p:spPr>
        <p:txBody>
          <a:bodyPr spcFirstLastPara="1" wrap="square" lIns="91425" tIns="91425" rIns="91425" bIns="91425" anchor="ctr" anchorCtr="0">
            <a:normAutofit fontScale="82500" lnSpcReduction="2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venir"/>
              <a:buNone/>
              <a:defRPr sz="2800" b="0" i="0" u="none" strike="noStrike" cap="none">
                <a:solidFill>
                  <a:schemeClr val="dk1"/>
                </a:solidFill>
                <a:latin typeface="Avenir"/>
                <a:ea typeface="Avenir"/>
                <a:cs typeface="Avenir"/>
                <a:sym typeface="Avenir"/>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venir"/>
              <a:buNone/>
              <a:tabLst/>
              <a:defRPr/>
            </a:pPr>
            <a:r>
              <a:rPr kumimoji="0" lang="es-ES" sz="3100" b="1" i="0" u="none" strike="noStrike" kern="0" cap="none" spc="0" normalizeH="0" baseline="0" noProof="0">
                <a:ln>
                  <a:noFill/>
                </a:ln>
                <a:solidFill>
                  <a:srgbClr val="595959"/>
                </a:solidFill>
                <a:effectLst/>
                <a:uLnTx/>
                <a:uFillTx/>
                <a:latin typeface="Avenir"/>
                <a:sym typeface="Avenir"/>
              </a:rPr>
              <a:t>COMPONENTE 4</a:t>
            </a:r>
            <a:br>
              <a:rPr kumimoji="0" lang="es-ES" sz="2800" b="0" i="0" u="none" strike="noStrike" kern="0" cap="none" spc="0" normalizeH="0" baseline="0" noProof="0">
                <a:ln>
                  <a:noFill/>
                </a:ln>
                <a:solidFill>
                  <a:srgbClr val="000000"/>
                </a:solidFill>
                <a:effectLst/>
                <a:uLnTx/>
                <a:uFillTx/>
                <a:latin typeface="Avenir"/>
                <a:sym typeface="Avenir"/>
              </a:rPr>
            </a:br>
            <a:r>
              <a:rPr kumimoji="0" lang="es-ES" sz="2200" b="0" i="0" u="none" strike="noStrike" kern="0" cap="none" spc="0" normalizeH="0" baseline="0" noProof="0">
                <a:ln>
                  <a:noFill/>
                </a:ln>
                <a:solidFill>
                  <a:srgbClr val="595959"/>
                </a:solidFill>
                <a:effectLst/>
                <a:uLnTx/>
                <a:uFillTx/>
                <a:latin typeface="Avenir"/>
                <a:sym typeface="Avenir"/>
              </a:rPr>
              <a:t>Análisis de Resiliencia y Síntesis del Sistema considerando 6 DFR </a:t>
            </a:r>
            <a:endParaRPr kumimoji="0" lang="es-ES" sz="2000" b="0" i="0" u="none" strike="noStrike" kern="0" cap="none" spc="0" normalizeH="0" baseline="0" noProof="0" dirty="0">
              <a:ln>
                <a:noFill/>
              </a:ln>
              <a:solidFill>
                <a:srgbClr val="595959"/>
              </a:solidFill>
              <a:effectLst/>
              <a:uLnTx/>
              <a:uFillTx/>
              <a:latin typeface="Avenir"/>
              <a:sym typeface="Avenir"/>
            </a:endParaRPr>
          </a:p>
        </p:txBody>
      </p:sp>
      <p:pic>
        <p:nvPicPr>
          <p:cNvPr id="7" name="Imagen 6" descr="Diagrama, Mapa&#10;&#10;Descripción generada automáticamente">
            <a:extLst>
              <a:ext uri="{FF2B5EF4-FFF2-40B4-BE49-F238E27FC236}">
                <a16:creationId xmlns:a16="http://schemas.microsoft.com/office/drawing/2014/main" id="{323A1574-EE77-42CA-B690-B660AA5AC108}"/>
              </a:ext>
            </a:extLst>
          </p:cNvPr>
          <p:cNvPicPr>
            <a:picLocks noChangeAspect="1"/>
          </p:cNvPicPr>
          <p:nvPr/>
        </p:nvPicPr>
        <p:blipFill>
          <a:blip r:embed="rId3"/>
          <a:stretch>
            <a:fillRect/>
          </a:stretch>
        </p:blipFill>
        <p:spPr>
          <a:xfrm>
            <a:off x="6280030" y="0"/>
            <a:ext cx="4438004" cy="6858000"/>
          </a:xfrm>
          <a:prstGeom prst="rect">
            <a:avLst/>
          </a:prstGeom>
        </p:spPr>
      </p:pic>
      <p:pic>
        <p:nvPicPr>
          <p:cNvPr id="8" name="Imagen 7" descr="Diagrama&#10;&#10;Descripción generada automáticamente">
            <a:extLst>
              <a:ext uri="{FF2B5EF4-FFF2-40B4-BE49-F238E27FC236}">
                <a16:creationId xmlns:a16="http://schemas.microsoft.com/office/drawing/2014/main" id="{BF344706-3612-48CA-9321-4FB02287AC29}"/>
              </a:ext>
            </a:extLst>
          </p:cNvPr>
          <p:cNvPicPr>
            <a:picLocks noChangeAspect="1"/>
          </p:cNvPicPr>
          <p:nvPr/>
        </p:nvPicPr>
        <p:blipFill>
          <a:blip r:embed="rId4"/>
          <a:stretch>
            <a:fillRect/>
          </a:stretch>
        </p:blipFill>
        <p:spPr>
          <a:xfrm>
            <a:off x="6283148" y="0"/>
            <a:ext cx="4437529" cy="6858000"/>
          </a:xfrm>
          <a:prstGeom prst="rect">
            <a:avLst/>
          </a:prstGeom>
        </p:spPr>
      </p:pic>
      <p:sp>
        <p:nvSpPr>
          <p:cNvPr id="9" name="CuadroTexto 8">
            <a:extLst>
              <a:ext uri="{FF2B5EF4-FFF2-40B4-BE49-F238E27FC236}">
                <a16:creationId xmlns:a16="http://schemas.microsoft.com/office/drawing/2014/main" id="{486C4350-5268-4422-B1DC-E32000792FA4}"/>
              </a:ext>
            </a:extLst>
          </p:cNvPr>
          <p:cNvSpPr txBox="1"/>
          <p:nvPr/>
        </p:nvSpPr>
        <p:spPr>
          <a:xfrm>
            <a:off x="2032430" y="2857440"/>
            <a:ext cx="3853900" cy="707886"/>
          </a:xfrm>
          <a:prstGeom prst="rect">
            <a:avLst/>
          </a:prstGeom>
          <a:solidFill>
            <a:srgbClr val="FFAB40">
              <a:lumMod val="20000"/>
              <a:lumOff val="80000"/>
            </a:srgbClr>
          </a:solidFill>
        </p:spPr>
        <p:txBody>
          <a:bodyPr wrap="square" lIns="91440" tIns="45720" rIns="91440" bIns="45720" anchor="t">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595959"/>
                </a:solidFill>
                <a:effectLst/>
                <a:uLnTx/>
                <a:uFillTx/>
                <a:latin typeface="Avenir Next LT Pro"/>
              </a:rPr>
              <a:t>Análisis</a:t>
            </a:r>
            <a:r>
              <a:rPr kumimoji="0" lang="en-US" sz="2000" b="0" i="0" u="none" strike="noStrike" kern="0" cap="none" spc="0" normalizeH="0" baseline="0" noProof="0" dirty="0">
                <a:ln>
                  <a:noFill/>
                </a:ln>
                <a:solidFill>
                  <a:srgbClr val="595959"/>
                </a:solidFill>
                <a:effectLst/>
                <a:uLnTx/>
                <a:uFillTx/>
                <a:latin typeface="Avenir Next LT Pro"/>
              </a:rPr>
              <a:t> de </a:t>
            </a:r>
            <a:r>
              <a:rPr kumimoji="0" lang="en-US" sz="2000" b="0" i="0" u="none" strike="noStrike" kern="0" cap="none" spc="0" normalizeH="0" baseline="0" noProof="0" dirty="0" err="1">
                <a:ln>
                  <a:noFill/>
                </a:ln>
                <a:solidFill>
                  <a:srgbClr val="595959"/>
                </a:solidFill>
                <a:effectLst/>
                <a:uLnTx/>
                <a:uFillTx/>
                <a:latin typeface="Avenir Next LT Pro"/>
              </a:rPr>
              <a:t>Vulnerabilidad</a:t>
            </a:r>
            <a:endParaRPr kumimoji="0" lang="en-US" sz="2000" b="0" i="0" u="none" strike="noStrike" kern="0" cap="none" spc="0" normalizeH="0" baseline="0" noProof="0" dirty="0">
              <a:ln>
                <a:noFill/>
              </a:ln>
              <a:solidFill>
                <a:srgbClr val="595959"/>
              </a:solidFill>
              <a:effectLst/>
              <a:uLnTx/>
              <a:uFillTx/>
              <a:latin typeface="Avenir Next LT Pro"/>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95959"/>
                </a:solidFill>
                <a:effectLst/>
                <a:uLnTx/>
                <a:uFillTx/>
                <a:latin typeface="Avenir Next LT Pro"/>
              </a:rPr>
              <a:t>(por </a:t>
            </a:r>
            <a:r>
              <a:rPr kumimoji="0" lang="en-US" sz="2000" b="0" i="0" u="none" strike="noStrike" kern="0" cap="none" spc="0" normalizeH="0" baseline="0" noProof="0" dirty="0" err="1">
                <a:ln>
                  <a:noFill/>
                </a:ln>
                <a:solidFill>
                  <a:srgbClr val="595959"/>
                </a:solidFill>
                <a:effectLst/>
                <a:uLnTx/>
                <a:uFillTx/>
                <a:latin typeface="Avenir Next LT Pro"/>
              </a:rPr>
              <a:t>cada</a:t>
            </a:r>
            <a:r>
              <a:rPr kumimoji="0" lang="en-US" sz="2000" b="0" i="0" u="none" strike="noStrike" kern="0" cap="none" spc="0" normalizeH="0" baseline="0" noProof="0" dirty="0">
                <a:ln>
                  <a:noFill/>
                </a:ln>
                <a:solidFill>
                  <a:srgbClr val="595959"/>
                </a:solidFill>
                <a:effectLst/>
                <a:uLnTx/>
                <a:uFillTx/>
                <a:latin typeface="Avenir Next LT Pro"/>
              </a:rPr>
              <a:t> </a:t>
            </a:r>
            <a:r>
              <a:rPr kumimoji="0" lang="en-US" sz="2000" b="0" i="0" u="none" strike="noStrike" kern="0" cap="none" spc="0" normalizeH="0" baseline="0" noProof="0" dirty="0" err="1">
                <a:ln>
                  <a:noFill/>
                </a:ln>
                <a:solidFill>
                  <a:srgbClr val="595959"/>
                </a:solidFill>
                <a:effectLst/>
                <a:uLnTx/>
                <a:uFillTx/>
                <a:latin typeface="Avenir Next LT Pro"/>
              </a:rPr>
              <a:t>escenario</a:t>
            </a:r>
            <a:r>
              <a:rPr kumimoji="0" lang="en-US" sz="2000" b="0" i="0" u="none" strike="noStrike" kern="0" cap="none" spc="0" normalizeH="0" baseline="0" noProof="0" dirty="0">
                <a:ln>
                  <a:noFill/>
                </a:ln>
                <a:solidFill>
                  <a:srgbClr val="595959"/>
                </a:solidFill>
                <a:effectLst/>
                <a:uLnTx/>
                <a:uFillTx/>
                <a:latin typeface="Avenir Next LT Pro"/>
              </a:rPr>
              <a:t> de </a:t>
            </a:r>
            <a:r>
              <a:rPr kumimoji="0" lang="en-US" sz="2000" b="0" i="0" u="none" strike="noStrike" kern="0" cap="none" spc="0" normalizeH="0" baseline="0" noProof="0" dirty="0" err="1">
                <a:ln>
                  <a:noFill/>
                </a:ln>
                <a:solidFill>
                  <a:srgbClr val="595959"/>
                </a:solidFill>
                <a:effectLst/>
                <a:uLnTx/>
                <a:uFillTx/>
                <a:latin typeface="Avenir Next LT Pro"/>
              </a:rPr>
              <a:t>riesgo</a:t>
            </a:r>
            <a:r>
              <a:rPr kumimoji="0" lang="en-US" sz="2000" b="0" i="0" u="none" strike="noStrike" kern="0" cap="none" spc="0" normalizeH="0" baseline="0" noProof="0" dirty="0">
                <a:ln>
                  <a:noFill/>
                </a:ln>
                <a:solidFill>
                  <a:srgbClr val="595959"/>
                </a:solidFill>
                <a:effectLst/>
                <a:uLnTx/>
                <a:uFillTx/>
                <a:latin typeface="Avenir Next LT Pro"/>
              </a:rPr>
              <a:t>)</a:t>
            </a:r>
            <a:endParaRPr kumimoji="0" lang="en-US" sz="2000" b="0" i="0" u="none" strike="noStrike" kern="0" cap="none" spc="0" normalizeH="0" baseline="0" noProof="0" dirty="0">
              <a:ln>
                <a:noFill/>
              </a:ln>
              <a:solidFill>
                <a:srgbClr val="595959"/>
              </a:solidFill>
              <a:effectLst/>
              <a:uLnTx/>
              <a:uFillTx/>
              <a:latin typeface="Avenir Next LT Pro" panose="020B0504020202020204" pitchFamily="34" charset="0"/>
            </a:endParaRPr>
          </a:p>
        </p:txBody>
      </p:sp>
      <p:pic>
        <p:nvPicPr>
          <p:cNvPr id="10" name="Imagen 9" descr="Mapa&#10;&#10;Descripción generada automáticamente">
            <a:extLst>
              <a:ext uri="{FF2B5EF4-FFF2-40B4-BE49-F238E27FC236}">
                <a16:creationId xmlns:a16="http://schemas.microsoft.com/office/drawing/2014/main" id="{CF966C7E-AA3E-4C47-8996-C4B0C25C1AB6}"/>
              </a:ext>
            </a:extLst>
          </p:cNvPr>
          <p:cNvPicPr>
            <a:picLocks noChangeAspect="1"/>
          </p:cNvPicPr>
          <p:nvPr/>
        </p:nvPicPr>
        <p:blipFill>
          <a:blip r:embed="rId5"/>
          <a:stretch>
            <a:fillRect/>
          </a:stretch>
        </p:blipFill>
        <p:spPr>
          <a:xfrm>
            <a:off x="1631315" y="3852026"/>
            <a:ext cx="4645597" cy="3005974"/>
          </a:xfrm>
          <a:prstGeom prst="rect">
            <a:avLst/>
          </a:prstGeom>
        </p:spPr>
      </p:pic>
      <p:pic>
        <p:nvPicPr>
          <p:cNvPr id="11" name="Gráfico 10" descr="Flecha: giro a la izquierda con relleno sólido">
            <a:extLst>
              <a:ext uri="{FF2B5EF4-FFF2-40B4-BE49-F238E27FC236}">
                <a16:creationId xmlns:a16="http://schemas.microsoft.com/office/drawing/2014/main" id="{733B9D67-8AFE-4A0F-AB2F-3493583207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19712" y="4440613"/>
            <a:ext cx="914400" cy="914400"/>
          </a:xfrm>
          <a:prstGeom prst="rect">
            <a:avLst/>
          </a:prstGeom>
          <a:effectLst>
            <a:outerShdw blurRad="50800" dist="38100" dir="5400000" algn="t" rotWithShape="0">
              <a:prstClr val="black">
                <a:alpha val="40000"/>
              </a:prstClr>
            </a:outerShdw>
          </a:effectLst>
        </p:spPr>
      </p:pic>
      <p:pic>
        <p:nvPicPr>
          <p:cNvPr id="12" name="Imagen 11">
            <a:extLst>
              <a:ext uri="{FF2B5EF4-FFF2-40B4-BE49-F238E27FC236}">
                <a16:creationId xmlns:a16="http://schemas.microsoft.com/office/drawing/2014/main" id="{D667F4A0-4D71-4A26-B4F5-A6A9FCEBA45B}"/>
              </a:ext>
            </a:extLst>
          </p:cNvPr>
          <p:cNvPicPr>
            <a:picLocks noChangeAspect="1"/>
          </p:cNvPicPr>
          <p:nvPr/>
        </p:nvPicPr>
        <p:blipFill rotWithShape="1">
          <a:blip r:embed="rId8"/>
          <a:srcRect l="32778" t="23136" r="45034" b="53786"/>
          <a:stretch/>
        </p:blipFill>
        <p:spPr>
          <a:xfrm>
            <a:off x="3460630" y="3847098"/>
            <a:ext cx="2380249" cy="1392602"/>
          </a:xfrm>
          <a:prstGeom prst="rect">
            <a:avLst/>
          </a:prstGeom>
        </p:spPr>
      </p:pic>
    </p:spTree>
    <p:extLst>
      <p:ext uri="{BB962C8B-B14F-4D97-AF65-F5344CB8AC3E}">
        <p14:creationId xmlns:p14="http://schemas.microsoft.com/office/powerpoint/2010/main" val="302174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2" presetClass="entr" presetSubtype="8"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right)">
                                      <p:cBhvr>
                                        <p:cTn id="38" dur="500"/>
                                        <p:tgtEl>
                                          <p:spTgt spid="11"/>
                                        </p:tgtEl>
                                      </p:cBhvr>
                                    </p:animEffect>
                                  </p:childTnLst>
                                </p:cTn>
                              </p:par>
                              <p:par>
                                <p:cTn id="39" presetID="22" presetClass="entr" presetSubtype="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up)">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44755E49-7254-400C-A1A1-1F0A9BA70832}"/>
              </a:ext>
            </a:extLst>
          </p:cNvPr>
          <p:cNvSpPr txBox="1">
            <a:spLocks/>
          </p:cNvSpPr>
          <p:nvPr/>
        </p:nvSpPr>
        <p:spPr>
          <a:xfrm>
            <a:off x="171085" y="1945605"/>
            <a:ext cx="2853118" cy="763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venir"/>
              <a:buNone/>
              <a:defRPr sz="2800" b="1" i="0" u="none" strike="noStrike" cap="none">
                <a:solidFill>
                  <a:schemeClr val="dk1"/>
                </a:solidFill>
                <a:latin typeface="Avenir"/>
                <a:ea typeface="Avenir"/>
                <a:cs typeface="Avenir"/>
                <a:sym typeface="Avenir"/>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venir"/>
              <a:buNone/>
              <a:tabLst/>
              <a:defRPr/>
            </a:pPr>
            <a:r>
              <a:rPr kumimoji="0" lang="en-US" sz="2800" b="1" i="0" u="none" strike="noStrike" kern="0" cap="none" spc="0" normalizeH="0" baseline="0" noProof="0">
                <a:ln>
                  <a:noFill/>
                </a:ln>
                <a:solidFill>
                  <a:srgbClr val="595959"/>
                </a:solidFill>
                <a:effectLst/>
                <a:uLnTx/>
                <a:uFillTx/>
                <a:latin typeface="Avenir"/>
                <a:sym typeface="Avenir"/>
              </a:rPr>
              <a:t>COMPONENTE 4 </a:t>
            </a:r>
            <a:endParaRPr kumimoji="0" lang="es-MX" sz="2000" b="0" i="0" u="none" strike="noStrike" kern="0" cap="none" spc="0" normalizeH="0" baseline="0" noProof="0" dirty="0">
              <a:ln>
                <a:noFill/>
              </a:ln>
              <a:solidFill>
                <a:srgbClr val="595959"/>
              </a:solidFill>
              <a:effectLst/>
              <a:uLnTx/>
              <a:uFillTx/>
              <a:latin typeface="Avenir"/>
              <a:sym typeface="Avenir"/>
            </a:endParaRPr>
          </a:p>
        </p:txBody>
      </p:sp>
      <p:sp>
        <p:nvSpPr>
          <p:cNvPr id="14" name="CuadroTexto 13">
            <a:extLst>
              <a:ext uri="{FF2B5EF4-FFF2-40B4-BE49-F238E27FC236}">
                <a16:creationId xmlns:a16="http://schemas.microsoft.com/office/drawing/2014/main" id="{6E978F72-A125-47A1-B301-E3A73BD7C24C}"/>
              </a:ext>
            </a:extLst>
          </p:cNvPr>
          <p:cNvSpPr txBox="1"/>
          <p:nvPr/>
        </p:nvSpPr>
        <p:spPr>
          <a:xfrm>
            <a:off x="2833840" y="1452445"/>
            <a:ext cx="5090241" cy="400110"/>
          </a:xfrm>
          <a:prstGeom prst="rect">
            <a:avLst/>
          </a:prstGeom>
          <a:solidFill>
            <a:srgbClr val="FFAB4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595959"/>
                </a:solidFill>
                <a:effectLst/>
                <a:uLnTx/>
                <a:uFillTx/>
                <a:latin typeface="Avenir Next LT Pro" panose="020B0504020202020204" pitchFamily="34" charset="0"/>
              </a:rPr>
              <a:t>Análisis</a:t>
            </a:r>
            <a:r>
              <a:rPr kumimoji="0" lang="en-US" sz="2000" b="0" i="0" u="none" strike="noStrike" kern="0" cap="none" spc="0" normalizeH="0" baseline="0" noProof="0" dirty="0">
                <a:ln>
                  <a:noFill/>
                </a:ln>
                <a:solidFill>
                  <a:srgbClr val="595959"/>
                </a:solidFill>
                <a:effectLst/>
                <a:uLnTx/>
                <a:uFillTx/>
                <a:latin typeface="Avenir Next LT Pro" panose="020B0504020202020204" pitchFamily="34" charset="0"/>
              </a:rPr>
              <a:t> de </a:t>
            </a:r>
            <a:r>
              <a:rPr kumimoji="0" lang="en-US" sz="2000" b="0" i="0" u="none" strike="noStrike" kern="0" cap="none" spc="0" normalizeH="0" baseline="0" noProof="0" dirty="0" err="1">
                <a:ln>
                  <a:noFill/>
                </a:ln>
                <a:solidFill>
                  <a:srgbClr val="595959"/>
                </a:solidFill>
                <a:effectLst/>
                <a:uLnTx/>
                <a:uFillTx/>
                <a:latin typeface="Avenir Next LT Pro" panose="020B0504020202020204" pitchFamily="34" charset="0"/>
              </a:rPr>
              <a:t>Resiliencia</a:t>
            </a:r>
            <a:r>
              <a:rPr kumimoji="0" lang="en-US" sz="2000" b="0" i="0" u="none" strike="noStrike" kern="0" cap="none" spc="0" normalizeH="0" baseline="0" noProof="0" dirty="0">
                <a:ln>
                  <a:noFill/>
                </a:ln>
                <a:solidFill>
                  <a:srgbClr val="595959"/>
                </a:solidFill>
                <a:effectLst/>
                <a:uLnTx/>
                <a:uFillTx/>
                <a:latin typeface="Avenir Next LT Pro" panose="020B0504020202020204" pitchFamily="34" charset="0"/>
              </a:rPr>
              <a:t> </a:t>
            </a:r>
            <a:r>
              <a:rPr kumimoji="0" lang="en-US" sz="2000" b="0" i="0" u="none" strike="noStrike" kern="0" cap="none" spc="0" normalizeH="0" baseline="0" noProof="0" dirty="0" err="1">
                <a:ln>
                  <a:noFill/>
                </a:ln>
                <a:solidFill>
                  <a:srgbClr val="595959"/>
                </a:solidFill>
                <a:effectLst/>
                <a:uLnTx/>
                <a:uFillTx/>
                <a:latin typeface="Avenir Next LT Pro" panose="020B0504020202020204" pitchFamily="34" charset="0"/>
              </a:rPr>
              <a:t>Sistémico</a:t>
            </a:r>
            <a:r>
              <a:rPr kumimoji="0" lang="en-US" sz="2000" b="0" i="0" u="none" strike="noStrike" kern="0" cap="none" spc="0" normalizeH="0" baseline="0" noProof="0" dirty="0">
                <a:ln>
                  <a:noFill/>
                </a:ln>
                <a:solidFill>
                  <a:srgbClr val="595959"/>
                </a:solidFill>
                <a:effectLst/>
                <a:uLnTx/>
                <a:uFillTx/>
                <a:latin typeface="Avenir Next LT Pro" panose="020B0504020202020204" pitchFamily="34" charset="0"/>
              </a:rPr>
              <a:t> (RSM)</a:t>
            </a:r>
          </a:p>
        </p:txBody>
      </p:sp>
      <p:pic>
        <p:nvPicPr>
          <p:cNvPr id="15" name="Imagen 14">
            <a:extLst>
              <a:ext uri="{FF2B5EF4-FFF2-40B4-BE49-F238E27FC236}">
                <a16:creationId xmlns:a16="http://schemas.microsoft.com/office/drawing/2014/main" id="{E62B5DF7-7E18-4806-B0AF-5087ABF7CC90}"/>
              </a:ext>
            </a:extLst>
          </p:cNvPr>
          <p:cNvPicPr>
            <a:picLocks noChangeAspect="1"/>
          </p:cNvPicPr>
          <p:nvPr/>
        </p:nvPicPr>
        <p:blipFill>
          <a:blip r:embed="rId3"/>
          <a:stretch>
            <a:fillRect/>
          </a:stretch>
        </p:blipFill>
        <p:spPr>
          <a:xfrm>
            <a:off x="8652437" y="2197948"/>
            <a:ext cx="2924212" cy="4063616"/>
          </a:xfrm>
          <a:prstGeom prst="rect">
            <a:avLst/>
          </a:prstGeom>
        </p:spPr>
      </p:pic>
      <p:sp>
        <p:nvSpPr>
          <p:cNvPr id="16" name="CuadroTexto 15">
            <a:extLst>
              <a:ext uri="{FF2B5EF4-FFF2-40B4-BE49-F238E27FC236}">
                <a16:creationId xmlns:a16="http://schemas.microsoft.com/office/drawing/2014/main" id="{8B3838B0-37B5-4DF2-8876-B0322C465F71}"/>
              </a:ext>
            </a:extLst>
          </p:cNvPr>
          <p:cNvSpPr txBox="1"/>
          <p:nvPr/>
        </p:nvSpPr>
        <p:spPr>
          <a:xfrm>
            <a:off x="4615693" y="3866485"/>
            <a:ext cx="2924212" cy="707886"/>
          </a:xfrm>
          <a:prstGeom prst="rect">
            <a:avLst/>
          </a:prstGeom>
          <a:noFill/>
        </p:spPr>
        <p:txBody>
          <a:bodyPr wrap="square" rtlCol="0">
            <a:spAutoFit/>
          </a:bodyPr>
          <a:lstStyle/>
          <a:p>
            <a:pPr>
              <a:buClrTx/>
              <a:buFontTx/>
              <a:buNone/>
            </a:pPr>
            <a:r>
              <a:rPr lang="es-CO" sz="4000" b="1" kern="1200" dirty="0">
                <a:solidFill>
                  <a:srgbClr val="00AE77"/>
                </a:solidFill>
                <a:latin typeface="Calibri"/>
                <a:ea typeface="+mn-ea"/>
              </a:rPr>
              <a:t>RESILIENCIA</a:t>
            </a:r>
          </a:p>
        </p:txBody>
      </p:sp>
      <p:cxnSp>
        <p:nvCxnSpPr>
          <p:cNvPr id="17" name="Conector recto 16">
            <a:extLst>
              <a:ext uri="{FF2B5EF4-FFF2-40B4-BE49-F238E27FC236}">
                <a16:creationId xmlns:a16="http://schemas.microsoft.com/office/drawing/2014/main" id="{2CA538B1-3B14-42A6-9E15-0BC54B6BA756}"/>
              </a:ext>
            </a:extLst>
          </p:cNvPr>
          <p:cNvCxnSpPr>
            <a:cxnSpLocks/>
          </p:cNvCxnSpPr>
          <p:nvPr/>
        </p:nvCxnSpPr>
        <p:spPr>
          <a:xfrm flipH="1" flipV="1">
            <a:off x="3761885" y="3805330"/>
            <a:ext cx="744973" cy="387992"/>
          </a:xfrm>
          <a:prstGeom prst="line">
            <a:avLst/>
          </a:prstGeom>
          <a:noFill/>
          <a:ln w="6350" cap="flat" cmpd="sng" algn="ctr">
            <a:solidFill>
              <a:srgbClr val="007D41"/>
            </a:solidFill>
            <a:prstDash val="solid"/>
            <a:miter lim="800000"/>
          </a:ln>
          <a:effectLst/>
        </p:spPr>
      </p:cxnSp>
      <p:cxnSp>
        <p:nvCxnSpPr>
          <p:cNvPr id="18" name="Conector recto 17">
            <a:extLst>
              <a:ext uri="{FF2B5EF4-FFF2-40B4-BE49-F238E27FC236}">
                <a16:creationId xmlns:a16="http://schemas.microsoft.com/office/drawing/2014/main" id="{118C1BFD-74E1-430F-9E16-1BBA36E4BF7D}"/>
              </a:ext>
            </a:extLst>
          </p:cNvPr>
          <p:cNvCxnSpPr>
            <a:cxnSpLocks/>
          </p:cNvCxnSpPr>
          <p:nvPr/>
        </p:nvCxnSpPr>
        <p:spPr>
          <a:xfrm flipH="1" flipV="1">
            <a:off x="5113116" y="3417862"/>
            <a:ext cx="409148" cy="457907"/>
          </a:xfrm>
          <a:prstGeom prst="line">
            <a:avLst/>
          </a:prstGeom>
          <a:noFill/>
          <a:ln w="6350" cap="flat" cmpd="sng" algn="ctr">
            <a:solidFill>
              <a:srgbClr val="007D41"/>
            </a:solidFill>
            <a:prstDash val="solid"/>
            <a:miter lim="800000"/>
          </a:ln>
          <a:effectLst/>
        </p:spPr>
      </p:cxnSp>
      <p:cxnSp>
        <p:nvCxnSpPr>
          <p:cNvPr id="19" name="Conector recto 18">
            <a:extLst>
              <a:ext uri="{FF2B5EF4-FFF2-40B4-BE49-F238E27FC236}">
                <a16:creationId xmlns:a16="http://schemas.microsoft.com/office/drawing/2014/main" id="{FA4D44D1-8738-4622-B867-522D845DE286}"/>
              </a:ext>
            </a:extLst>
          </p:cNvPr>
          <p:cNvCxnSpPr>
            <a:cxnSpLocks/>
          </p:cNvCxnSpPr>
          <p:nvPr/>
        </p:nvCxnSpPr>
        <p:spPr>
          <a:xfrm flipV="1">
            <a:off x="6273798" y="3417863"/>
            <a:ext cx="507247" cy="494836"/>
          </a:xfrm>
          <a:prstGeom prst="line">
            <a:avLst/>
          </a:prstGeom>
          <a:noFill/>
          <a:ln w="6350" cap="flat" cmpd="sng" algn="ctr">
            <a:solidFill>
              <a:srgbClr val="007D41"/>
            </a:solidFill>
            <a:prstDash val="solid"/>
            <a:miter lim="800000"/>
          </a:ln>
          <a:effectLst/>
        </p:spPr>
      </p:cxnSp>
      <p:cxnSp>
        <p:nvCxnSpPr>
          <p:cNvPr id="20" name="Conector recto 19">
            <a:extLst>
              <a:ext uri="{FF2B5EF4-FFF2-40B4-BE49-F238E27FC236}">
                <a16:creationId xmlns:a16="http://schemas.microsoft.com/office/drawing/2014/main" id="{0DC9CB1C-9608-4E7D-B564-BFB01FDC9B4B}"/>
              </a:ext>
            </a:extLst>
          </p:cNvPr>
          <p:cNvCxnSpPr>
            <a:cxnSpLocks/>
          </p:cNvCxnSpPr>
          <p:nvPr/>
        </p:nvCxnSpPr>
        <p:spPr>
          <a:xfrm>
            <a:off x="6538431" y="4528157"/>
            <a:ext cx="745052" cy="634509"/>
          </a:xfrm>
          <a:prstGeom prst="line">
            <a:avLst/>
          </a:prstGeom>
          <a:noFill/>
          <a:ln w="6350" cap="flat" cmpd="sng" algn="ctr">
            <a:solidFill>
              <a:srgbClr val="007D41"/>
            </a:solidFill>
            <a:prstDash val="solid"/>
            <a:miter lim="800000"/>
          </a:ln>
          <a:effectLst/>
        </p:spPr>
      </p:cxnSp>
      <p:cxnSp>
        <p:nvCxnSpPr>
          <p:cNvPr id="21" name="Conector recto 20">
            <a:extLst>
              <a:ext uri="{FF2B5EF4-FFF2-40B4-BE49-F238E27FC236}">
                <a16:creationId xmlns:a16="http://schemas.microsoft.com/office/drawing/2014/main" id="{DF5FB9F2-1EDF-4595-8EBF-2D34A84DA2D8}"/>
              </a:ext>
            </a:extLst>
          </p:cNvPr>
          <p:cNvCxnSpPr>
            <a:cxnSpLocks/>
          </p:cNvCxnSpPr>
          <p:nvPr/>
        </p:nvCxnSpPr>
        <p:spPr>
          <a:xfrm flipV="1">
            <a:off x="4304870" y="4462711"/>
            <a:ext cx="403975" cy="490068"/>
          </a:xfrm>
          <a:prstGeom prst="line">
            <a:avLst/>
          </a:prstGeom>
          <a:noFill/>
          <a:ln w="6350" cap="flat" cmpd="sng" algn="ctr">
            <a:solidFill>
              <a:srgbClr val="007D41"/>
            </a:solidFill>
            <a:prstDash val="solid"/>
            <a:miter lim="800000"/>
          </a:ln>
          <a:effectLst/>
        </p:spPr>
      </p:cxnSp>
      <p:cxnSp>
        <p:nvCxnSpPr>
          <p:cNvPr id="22" name="Conector recto 21">
            <a:extLst>
              <a:ext uri="{FF2B5EF4-FFF2-40B4-BE49-F238E27FC236}">
                <a16:creationId xmlns:a16="http://schemas.microsoft.com/office/drawing/2014/main" id="{324FD1F7-B8C2-4434-9D54-D30A5280FCC8}"/>
              </a:ext>
            </a:extLst>
          </p:cNvPr>
          <p:cNvCxnSpPr>
            <a:cxnSpLocks/>
          </p:cNvCxnSpPr>
          <p:nvPr/>
        </p:nvCxnSpPr>
        <p:spPr>
          <a:xfrm>
            <a:off x="5844867" y="4528157"/>
            <a:ext cx="0" cy="556450"/>
          </a:xfrm>
          <a:prstGeom prst="line">
            <a:avLst/>
          </a:prstGeom>
          <a:noFill/>
          <a:ln w="19050" cap="flat" cmpd="sng" algn="ctr">
            <a:solidFill>
              <a:srgbClr val="66B18D"/>
            </a:solidFill>
            <a:prstDash val="solid"/>
            <a:miter lim="800000"/>
          </a:ln>
          <a:effectLst/>
        </p:spPr>
      </p:cxnSp>
      <p:pic>
        <p:nvPicPr>
          <p:cNvPr id="23" name="Imagen 22">
            <a:extLst>
              <a:ext uri="{FF2B5EF4-FFF2-40B4-BE49-F238E27FC236}">
                <a16:creationId xmlns:a16="http://schemas.microsoft.com/office/drawing/2014/main" id="{761CECA5-85D6-48CF-AB30-8602B4BE32BE}"/>
              </a:ext>
            </a:extLst>
          </p:cNvPr>
          <p:cNvPicPr>
            <a:picLocks noChangeAspect="1"/>
          </p:cNvPicPr>
          <p:nvPr/>
        </p:nvPicPr>
        <p:blipFill>
          <a:blip r:embed="rId4"/>
          <a:stretch>
            <a:fillRect/>
          </a:stretch>
        </p:blipFill>
        <p:spPr>
          <a:xfrm>
            <a:off x="4304870" y="1930692"/>
            <a:ext cx="1720974" cy="1603392"/>
          </a:xfrm>
          <a:prstGeom prst="rect">
            <a:avLst/>
          </a:prstGeom>
        </p:spPr>
      </p:pic>
      <p:pic>
        <p:nvPicPr>
          <p:cNvPr id="24" name="Imagen 23">
            <a:extLst>
              <a:ext uri="{FF2B5EF4-FFF2-40B4-BE49-F238E27FC236}">
                <a16:creationId xmlns:a16="http://schemas.microsoft.com/office/drawing/2014/main" id="{C219CAEC-1581-411E-97D0-9F642CC08156}"/>
              </a:ext>
            </a:extLst>
          </p:cNvPr>
          <p:cNvPicPr>
            <a:picLocks noChangeAspect="1"/>
          </p:cNvPicPr>
          <p:nvPr/>
        </p:nvPicPr>
        <p:blipFill>
          <a:blip r:embed="rId5"/>
          <a:stretch>
            <a:fillRect/>
          </a:stretch>
        </p:blipFill>
        <p:spPr>
          <a:xfrm>
            <a:off x="6375756" y="2380802"/>
            <a:ext cx="1815454" cy="1150164"/>
          </a:xfrm>
          <a:prstGeom prst="rect">
            <a:avLst/>
          </a:prstGeom>
        </p:spPr>
      </p:pic>
      <p:pic>
        <p:nvPicPr>
          <p:cNvPr id="25" name="Imagen 24">
            <a:extLst>
              <a:ext uri="{FF2B5EF4-FFF2-40B4-BE49-F238E27FC236}">
                <a16:creationId xmlns:a16="http://schemas.microsoft.com/office/drawing/2014/main" id="{E1889B21-7B80-492C-A043-D557D1C2F310}"/>
              </a:ext>
            </a:extLst>
          </p:cNvPr>
          <p:cNvPicPr>
            <a:picLocks noChangeAspect="1"/>
          </p:cNvPicPr>
          <p:nvPr/>
        </p:nvPicPr>
        <p:blipFill>
          <a:blip r:embed="rId6"/>
          <a:stretch>
            <a:fillRect/>
          </a:stretch>
        </p:blipFill>
        <p:spPr>
          <a:xfrm>
            <a:off x="6910957" y="4906772"/>
            <a:ext cx="1963082" cy="1450974"/>
          </a:xfrm>
          <a:prstGeom prst="rect">
            <a:avLst/>
          </a:prstGeom>
        </p:spPr>
      </p:pic>
      <p:pic>
        <p:nvPicPr>
          <p:cNvPr id="26" name="Imagen 25">
            <a:extLst>
              <a:ext uri="{FF2B5EF4-FFF2-40B4-BE49-F238E27FC236}">
                <a16:creationId xmlns:a16="http://schemas.microsoft.com/office/drawing/2014/main" id="{976A164C-4D77-463D-B805-36509DAD46B9}"/>
              </a:ext>
            </a:extLst>
          </p:cNvPr>
          <p:cNvPicPr>
            <a:picLocks noChangeAspect="1"/>
          </p:cNvPicPr>
          <p:nvPr/>
        </p:nvPicPr>
        <p:blipFill>
          <a:blip r:embed="rId7"/>
          <a:stretch>
            <a:fillRect/>
          </a:stretch>
        </p:blipFill>
        <p:spPr>
          <a:xfrm>
            <a:off x="5135643" y="5236043"/>
            <a:ext cx="1580510" cy="1492160"/>
          </a:xfrm>
          <a:prstGeom prst="rect">
            <a:avLst/>
          </a:prstGeom>
        </p:spPr>
      </p:pic>
      <p:pic>
        <p:nvPicPr>
          <p:cNvPr id="27" name="Imagen 26">
            <a:extLst>
              <a:ext uri="{FF2B5EF4-FFF2-40B4-BE49-F238E27FC236}">
                <a16:creationId xmlns:a16="http://schemas.microsoft.com/office/drawing/2014/main" id="{17C69A73-252C-448B-BDE8-4D4216AF80AC}"/>
              </a:ext>
            </a:extLst>
          </p:cNvPr>
          <p:cNvPicPr>
            <a:picLocks noChangeAspect="1"/>
          </p:cNvPicPr>
          <p:nvPr/>
        </p:nvPicPr>
        <p:blipFill>
          <a:blip r:embed="rId8"/>
          <a:stretch>
            <a:fillRect/>
          </a:stretch>
        </p:blipFill>
        <p:spPr>
          <a:xfrm>
            <a:off x="3340086" y="5001143"/>
            <a:ext cx="1675912" cy="1587158"/>
          </a:xfrm>
          <a:prstGeom prst="rect">
            <a:avLst/>
          </a:prstGeom>
        </p:spPr>
      </p:pic>
      <p:pic>
        <p:nvPicPr>
          <p:cNvPr id="28" name="Imagen 27">
            <a:extLst>
              <a:ext uri="{FF2B5EF4-FFF2-40B4-BE49-F238E27FC236}">
                <a16:creationId xmlns:a16="http://schemas.microsoft.com/office/drawing/2014/main" id="{5065BA1F-C2B5-451D-88BB-B9A255A8AF61}"/>
              </a:ext>
            </a:extLst>
          </p:cNvPr>
          <p:cNvPicPr>
            <a:picLocks noChangeAspect="1"/>
          </p:cNvPicPr>
          <p:nvPr/>
        </p:nvPicPr>
        <p:blipFill>
          <a:blip r:embed="rId9"/>
          <a:stretch>
            <a:fillRect/>
          </a:stretch>
        </p:blipFill>
        <p:spPr>
          <a:xfrm>
            <a:off x="2533340" y="2709105"/>
            <a:ext cx="1596574" cy="1182648"/>
          </a:xfrm>
          <a:prstGeom prst="rect">
            <a:avLst/>
          </a:prstGeom>
        </p:spPr>
      </p:pic>
    </p:spTree>
    <p:extLst>
      <p:ext uri="{BB962C8B-B14F-4D97-AF65-F5344CB8AC3E}">
        <p14:creationId xmlns:p14="http://schemas.microsoft.com/office/powerpoint/2010/main" val="377170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22" presetClass="entr" presetSubtype="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par>
                          <p:cTn id="47" fill="hold">
                            <p:stCondLst>
                              <p:cond delay="5000"/>
                            </p:stCondLst>
                            <p:childTnLst>
                              <p:par>
                                <p:cTn id="48" presetID="10" presetClass="entr" presetSubtype="0" fill="hold" nodeType="after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par>
                          <p:cTn id="51" fill="hold">
                            <p:stCondLst>
                              <p:cond delay="5500"/>
                            </p:stCondLst>
                            <p:childTnLst>
                              <p:par>
                                <p:cTn id="52" presetID="22" presetClass="entr" presetSubtype="1" fill="hold" nodeType="after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wipe(up)">
                                      <p:cBhvr>
                                        <p:cTn id="54" dur="500"/>
                                        <p:tgtEl>
                                          <p:spTgt spid="21"/>
                                        </p:tgtEl>
                                      </p:cBhvr>
                                    </p:animEffect>
                                  </p:childTnLst>
                                </p:cTn>
                              </p:par>
                            </p:childTnLst>
                          </p:cTn>
                        </p:par>
                        <p:par>
                          <p:cTn id="55" fill="hold">
                            <p:stCondLst>
                              <p:cond delay="6000"/>
                            </p:stCondLst>
                            <p:childTnLst>
                              <p:par>
                                <p:cTn id="56" presetID="10" presetClass="entr" presetSubtype="0"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down)">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ítulo 1">
            <a:extLst>
              <a:ext uri="{FF2B5EF4-FFF2-40B4-BE49-F238E27FC236}">
                <a16:creationId xmlns:a16="http://schemas.microsoft.com/office/drawing/2014/main" id="{B6FDD03C-FBAF-44BB-A52F-82C4255C03D3}"/>
              </a:ext>
            </a:extLst>
          </p:cNvPr>
          <p:cNvSpPr txBox="1">
            <a:spLocks/>
          </p:cNvSpPr>
          <p:nvPr/>
        </p:nvSpPr>
        <p:spPr>
          <a:xfrm>
            <a:off x="0" y="2135221"/>
            <a:ext cx="8520600" cy="763500"/>
          </a:xfrm>
          <a:prstGeom prst="rect">
            <a:avLst/>
          </a:prstGeom>
          <a:noFill/>
          <a:ln>
            <a:noFill/>
          </a:ln>
        </p:spPr>
        <p:txBody>
          <a:bodyPr spcFirstLastPara="1" wrap="square" lIns="91425" tIns="91425" rIns="91425" bIns="91425" anchor="t" anchorCtr="0">
            <a:normAutofit fontScale="75000" lnSpcReduction="20000"/>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dk1"/>
              </a:buClr>
              <a:buSzPts val="2800"/>
              <a:buFont typeface="Avenir"/>
              <a:buNone/>
              <a:defRPr sz="2800" b="1" i="0" u="none" strike="noStrike" cap="none">
                <a:solidFill>
                  <a:schemeClr val="dk1"/>
                </a:solidFill>
                <a:latin typeface="Avenir"/>
                <a:ea typeface="Avenir"/>
                <a:cs typeface="Avenir"/>
                <a:sym typeface="Avenir"/>
              </a:defRPr>
            </a:lvl1pPr>
            <a:lvl2pPr marR="0" lvl="1"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eaLnBrk="1" hangingPunct="1">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2800"/>
              <a:buFont typeface="Avenir"/>
              <a:buNone/>
              <a:tabLst/>
              <a:defRPr/>
            </a:pPr>
            <a:r>
              <a:rPr kumimoji="0" lang="es-ES" sz="3100" b="1" i="0" u="none" strike="noStrike" kern="0" cap="none" spc="0" normalizeH="0" baseline="0" noProof="0" dirty="0">
                <a:ln>
                  <a:noFill/>
                </a:ln>
                <a:solidFill>
                  <a:srgbClr val="595959"/>
                </a:solidFill>
                <a:effectLst/>
                <a:uLnTx/>
                <a:uFillTx/>
                <a:latin typeface="Avenir"/>
                <a:sym typeface="Avenir"/>
              </a:rPr>
              <a:t>COMPONENTE 4</a:t>
            </a:r>
            <a:br>
              <a:rPr kumimoji="0" lang="es-ES" sz="2800" b="1" i="0" u="none" strike="noStrike" kern="0" cap="none" spc="0" normalizeH="0" baseline="0" noProof="0" dirty="0">
                <a:ln>
                  <a:noFill/>
                </a:ln>
                <a:solidFill>
                  <a:srgbClr val="595959"/>
                </a:solidFill>
                <a:effectLst/>
                <a:uLnTx/>
                <a:uFillTx/>
                <a:latin typeface="Avenir"/>
                <a:sym typeface="Avenir"/>
              </a:rPr>
            </a:br>
            <a:endParaRPr kumimoji="0" lang="es-MX" sz="2800" b="1" i="0" u="none" strike="noStrike" kern="0" cap="none" spc="0" normalizeH="0" baseline="0" noProof="0" dirty="0">
              <a:ln>
                <a:noFill/>
              </a:ln>
              <a:solidFill>
                <a:srgbClr val="000000"/>
              </a:solidFill>
              <a:effectLst/>
              <a:uLnTx/>
              <a:uFillTx/>
              <a:latin typeface="Avenir"/>
              <a:sym typeface="Avenir"/>
            </a:endParaRPr>
          </a:p>
        </p:txBody>
      </p:sp>
      <p:pic>
        <p:nvPicPr>
          <p:cNvPr id="30" name="Imagen 29" descr="Imagen que contiene Gráfico&#10;&#10;Descripción generada automáticamente">
            <a:extLst>
              <a:ext uri="{FF2B5EF4-FFF2-40B4-BE49-F238E27FC236}">
                <a16:creationId xmlns:a16="http://schemas.microsoft.com/office/drawing/2014/main" id="{00FD42DB-144A-42E9-9D58-881434882E98}"/>
              </a:ext>
            </a:extLst>
          </p:cNvPr>
          <p:cNvPicPr>
            <a:picLocks noChangeAspect="1"/>
          </p:cNvPicPr>
          <p:nvPr/>
        </p:nvPicPr>
        <p:blipFill>
          <a:blip r:embed="rId3"/>
          <a:stretch>
            <a:fillRect/>
          </a:stretch>
        </p:blipFill>
        <p:spPr>
          <a:xfrm>
            <a:off x="1921421" y="2135221"/>
            <a:ext cx="4260300" cy="3644186"/>
          </a:xfrm>
          <a:prstGeom prst="rect">
            <a:avLst/>
          </a:prstGeom>
        </p:spPr>
      </p:pic>
      <p:pic>
        <p:nvPicPr>
          <p:cNvPr id="31" name="Imagen 30" descr="Diagrama&#10;&#10;Descripción generada automáticamente">
            <a:extLst>
              <a:ext uri="{FF2B5EF4-FFF2-40B4-BE49-F238E27FC236}">
                <a16:creationId xmlns:a16="http://schemas.microsoft.com/office/drawing/2014/main" id="{AFFB6D79-7EF2-4485-A04C-965C5D404012}"/>
              </a:ext>
            </a:extLst>
          </p:cNvPr>
          <p:cNvPicPr>
            <a:picLocks noChangeAspect="1"/>
          </p:cNvPicPr>
          <p:nvPr/>
        </p:nvPicPr>
        <p:blipFill>
          <a:blip r:embed="rId4"/>
          <a:stretch>
            <a:fillRect/>
          </a:stretch>
        </p:blipFill>
        <p:spPr>
          <a:xfrm>
            <a:off x="6096000" y="0"/>
            <a:ext cx="4665443" cy="6858000"/>
          </a:xfrm>
          <a:prstGeom prst="rect">
            <a:avLst/>
          </a:prstGeom>
        </p:spPr>
      </p:pic>
      <p:pic>
        <p:nvPicPr>
          <p:cNvPr id="32" name="Gráfico 31" descr="Flecha con curva ligera">
            <a:extLst>
              <a:ext uri="{FF2B5EF4-FFF2-40B4-BE49-F238E27FC236}">
                <a16:creationId xmlns:a16="http://schemas.microsoft.com/office/drawing/2014/main" id="{C2D15F7D-A0AF-477B-A50D-9A5F15B1A8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68567">
            <a:off x="5027353" y="4807752"/>
            <a:ext cx="1275544" cy="1275544"/>
          </a:xfrm>
          <a:prstGeom prst="rect">
            <a:avLst/>
          </a:prstGeom>
          <a:effectLst>
            <a:outerShdw blurRad="50800" dist="38100" dir="2700000" algn="tl" rotWithShape="0">
              <a:prstClr val="black">
                <a:alpha val="40000"/>
              </a:prstClr>
            </a:outerShdw>
          </a:effectLst>
        </p:spPr>
      </p:pic>
      <p:sp>
        <p:nvSpPr>
          <p:cNvPr id="33" name="CuadroTexto 32">
            <a:extLst>
              <a:ext uri="{FF2B5EF4-FFF2-40B4-BE49-F238E27FC236}">
                <a16:creationId xmlns:a16="http://schemas.microsoft.com/office/drawing/2014/main" id="{111F0F3E-D9AE-4545-8D40-4E485EB0F6AB}"/>
              </a:ext>
            </a:extLst>
          </p:cNvPr>
          <p:cNvSpPr txBox="1"/>
          <p:nvPr/>
        </p:nvSpPr>
        <p:spPr>
          <a:xfrm>
            <a:off x="1854124" y="1178783"/>
            <a:ext cx="3683638" cy="707886"/>
          </a:xfrm>
          <a:prstGeom prst="rect">
            <a:avLst/>
          </a:prstGeom>
          <a:solidFill>
            <a:srgbClr val="FFAB40">
              <a:lumMod val="20000"/>
              <a:lumOff val="8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err="1">
                <a:ln>
                  <a:noFill/>
                </a:ln>
                <a:solidFill>
                  <a:srgbClr val="595959"/>
                </a:solidFill>
                <a:effectLst/>
                <a:uLnTx/>
                <a:uFillTx/>
              </a:rPr>
              <a:t>Modelo</a:t>
            </a:r>
            <a:r>
              <a:rPr kumimoji="0" lang="en-US" sz="2000" b="0" i="0" u="none" strike="noStrike" kern="0" cap="none" spc="0" normalizeH="0" baseline="0" noProof="0" dirty="0">
                <a:ln>
                  <a:noFill/>
                </a:ln>
                <a:solidFill>
                  <a:srgbClr val="595959"/>
                </a:solidFill>
                <a:effectLst/>
                <a:uLnTx/>
                <a:uFillTx/>
              </a:rPr>
              <a:t> </a:t>
            </a:r>
            <a:r>
              <a:rPr kumimoji="0" lang="en-US" sz="2000" b="0" i="0" u="none" strike="noStrike" kern="0" cap="none" spc="0" normalizeH="0" baseline="0" noProof="0" dirty="0" err="1">
                <a:ln>
                  <a:noFill/>
                </a:ln>
                <a:solidFill>
                  <a:srgbClr val="595959"/>
                </a:solidFill>
                <a:effectLst/>
                <a:uLnTx/>
                <a:uFillTx/>
              </a:rPr>
              <a:t>dinámico</a:t>
            </a:r>
            <a:r>
              <a:rPr kumimoji="0" lang="en-US" sz="2000" b="0" i="0" u="none" strike="noStrike" kern="0" cap="none" spc="0" normalizeH="0" baseline="0" noProof="0" dirty="0">
                <a:ln>
                  <a:noFill/>
                </a:ln>
                <a:solidFill>
                  <a:srgbClr val="595959"/>
                </a:solidFill>
                <a:effectLst/>
                <a:uLnTx/>
                <a:uFillTx/>
              </a:rPr>
              <a:t> para Cambio </a:t>
            </a:r>
            <a:r>
              <a:rPr kumimoji="0" lang="en-US" sz="2000" b="0" i="0" u="none" strike="noStrike" kern="0" cap="none" spc="0" normalizeH="0" baseline="0" noProof="0" dirty="0" err="1">
                <a:ln>
                  <a:noFill/>
                </a:ln>
                <a:solidFill>
                  <a:srgbClr val="595959"/>
                </a:solidFill>
                <a:effectLst/>
                <a:uLnTx/>
                <a:uFillTx/>
              </a:rPr>
              <a:t>Sistémico</a:t>
            </a:r>
            <a:endParaRPr kumimoji="0" lang="en-US" sz="2000" b="0" i="1" u="none" strike="noStrike" kern="0" cap="none" spc="0" normalizeH="0" baseline="0" noProof="0" dirty="0">
              <a:ln>
                <a:noFill/>
              </a:ln>
              <a:solidFill>
                <a:srgbClr val="595959"/>
              </a:solidFill>
              <a:effectLst/>
              <a:uLnTx/>
              <a:uFillTx/>
              <a:latin typeface="Avenir Next LT Pro" panose="020B0504020202020204" pitchFamily="34" charset="0"/>
            </a:endParaRPr>
          </a:p>
        </p:txBody>
      </p:sp>
    </p:spTree>
    <p:extLst>
      <p:ext uri="{BB962C8B-B14F-4D97-AF65-F5344CB8AC3E}">
        <p14:creationId xmlns:p14="http://schemas.microsoft.com/office/powerpoint/2010/main" val="218045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21" presetClass="entr" presetSubtype="1"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heel(1)">
                                      <p:cBhvr>
                                        <p:cTn id="13" dur="20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750"/>
                                        <p:tgtEl>
                                          <p:spTgt spid="31"/>
                                        </p:tgtEl>
                                      </p:cBhvr>
                                    </p:animEffect>
                                    <p:anim calcmode="lin" valueType="num">
                                      <p:cBhvr>
                                        <p:cTn id="24" dur="750" fill="hold"/>
                                        <p:tgtEl>
                                          <p:spTgt spid="31"/>
                                        </p:tgtEl>
                                        <p:attrNameLst>
                                          <p:attrName>ppt_x</p:attrName>
                                        </p:attrNameLst>
                                      </p:cBhvr>
                                      <p:tavLst>
                                        <p:tav tm="0">
                                          <p:val>
                                            <p:strVal val="#ppt_x"/>
                                          </p:val>
                                        </p:tav>
                                        <p:tav tm="100000">
                                          <p:val>
                                            <p:strVal val="#ppt_x"/>
                                          </p:val>
                                        </p:tav>
                                      </p:tavLst>
                                    </p:anim>
                                    <p:anim calcmode="lin" valueType="num">
                                      <p:cBhvr>
                                        <p:cTn id="25" dur="75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theme/theme1.xml><?xml version="1.0" encoding="utf-8"?>
<a:theme xmlns:a="http://schemas.openxmlformats.org/drawingml/2006/main" name="Tema do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TotalTime>
  <Words>2771</Words>
  <Application>Microsoft Office PowerPoint</Application>
  <PresentationFormat>Panorámica</PresentationFormat>
  <Paragraphs>149</Paragraphs>
  <Slides>25</Slides>
  <Notes>23</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25</vt:i4>
      </vt:variant>
    </vt:vector>
  </HeadingPairs>
  <TitlesOfParts>
    <vt:vector size="36" baseType="lpstr">
      <vt:lpstr>Tahoma</vt:lpstr>
      <vt:lpstr>Arial</vt:lpstr>
      <vt:lpstr>Calibri</vt:lpstr>
      <vt:lpstr>Times New Roman</vt:lpstr>
      <vt:lpstr>Abadi</vt:lpstr>
      <vt:lpstr>Avenir Next LT Pro</vt:lpstr>
      <vt:lpstr>DM Sans</vt:lpstr>
      <vt:lpstr>Avenir</vt:lpstr>
      <vt:lpstr>Segoe UI</vt:lpstr>
      <vt:lpstr>DM Sans Medium</vt:lpstr>
      <vt:lpstr>Tema do Office</vt:lpstr>
      <vt:lpstr>Enfoque R4S - Resiliencia para Sistemas Sociales de GOAL</vt:lpstr>
      <vt:lpstr>¿En qué sistemas y dónde ha sido aplicado?</vt:lpstr>
      <vt:lpstr>Presentación de PowerPoint</vt:lpstr>
      <vt:lpstr>COMPONENTE 1 Identificación y selección del Sistema socioeconómico crítico</vt:lpstr>
      <vt:lpstr>COMPONENTE 2 Mapeo del Estado Actual del sistema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Insert your title here</dc:title>
  <dc:creator>Pablo Alvarez Monthiel</dc:creator>
  <cp:lastModifiedBy>Carlos Alejandro Villatoro</cp:lastModifiedBy>
  <cp:revision>8</cp:revision>
  <dcterms:modified xsi:type="dcterms:W3CDTF">2021-06-01T04:44:40Z</dcterms:modified>
</cp:coreProperties>
</file>