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DM Sans Medium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78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63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45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19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92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69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Uma imagem com preto&#10;&#10;Descrição gerada automaticamente"/>
          <p:cNvPicPr preferRelativeResize="0"/>
          <p:nvPr/>
        </p:nvPicPr>
        <p:blipFill rotWithShape="1">
          <a:blip r:embed="rId3">
            <a:alphaModFix amt="71000"/>
          </a:blip>
          <a:srcRect/>
          <a:stretch/>
        </p:blipFill>
        <p:spPr>
          <a:xfrm rot="-5400000">
            <a:off x="7500729" y="-2"/>
            <a:ext cx="4691271" cy="469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Uma imagem com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0" y="5311840"/>
            <a:ext cx="1331843" cy="13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DM Sans Medium"/>
              <a:buNone/>
              <a:defRPr sz="5400" b="1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1522" y="5825781"/>
            <a:ext cx="803412" cy="80341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199" y="1664805"/>
            <a:ext cx="10515599" cy="385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68965" y="5709896"/>
            <a:ext cx="11815969" cy="0"/>
          </a:xfrm>
          <a:prstGeom prst="straightConnector1">
            <a:avLst/>
          </a:prstGeom>
          <a:noFill/>
          <a:ln w="9525" cap="flat" cmpd="sng">
            <a:solidFill>
              <a:srgbClr val="2E304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l="54035" t="2197" r="-781" b="79795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9" descr="Uma imagem com texto, símbo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81522" y="5795653"/>
            <a:ext cx="803412" cy="8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l="54035" t="2687" r="-781" b="79305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4000"/>
              <a:buFont typeface="DM Sans Medium"/>
              <a:buNone/>
              <a:defRPr sz="4000" b="1" i="0" u="none" strike="noStrike" cap="none">
                <a:solidFill>
                  <a:srgbClr val="2E304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0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0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304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DM Sans Medium"/>
              <a:buNone/>
            </a:pPr>
            <a:r>
              <a:rPr lang="es-MX" dirty="0"/>
              <a:t>Beneficios del Registro Electrónico del Padrón de Beneficiarios</a:t>
            </a:r>
            <a:endParaRPr dirty="0"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007164" y="4921085"/>
            <a:ext cx="9601953" cy="128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2000" dirty="0"/>
              <a:t>Software ABBA para Monitoreo y Evaluación de Programas Presupuestarios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2000" dirty="0"/>
              <a:t>INSTITUTO DE SALUD Y DIAGNÓSTICO (INSADISA)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2000" dirty="0"/>
              <a:t>insadisa.com | isaac.figueroa@gmail.com | 473-108-8362</a:t>
            </a:r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76978C87-8B66-4AFE-887D-CFCE08096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59773"/>
            <a:ext cx="2667000" cy="1500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Puntos de la Evaluación de Diseño </a:t>
            </a:r>
            <a:br>
              <a:rPr lang="es-MX" sz="2800" b="1" dirty="0"/>
            </a:br>
            <a:r>
              <a:rPr lang="es-MX" sz="2800" b="1" dirty="0"/>
              <a:t>relacionados con “Padrón de Beneficiarios”</a:t>
            </a:r>
            <a:endParaRPr sz="28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5E61847-4F4B-4659-852C-94DB9289A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68847"/>
              </p:ext>
            </p:extLst>
          </p:nvPr>
        </p:nvGraphicFramePr>
        <p:xfrm>
          <a:off x="838198" y="1250297"/>
          <a:ext cx="11071122" cy="4357405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24471">
                  <a:extLst>
                    <a:ext uri="{9D8B030D-6E8A-4147-A177-3AD203B41FA5}">
                      <a16:colId xmlns:a16="http://schemas.microsoft.com/office/drawing/2014/main" val="204423515"/>
                    </a:ext>
                  </a:extLst>
                </a:gridCol>
                <a:gridCol w="7064355">
                  <a:extLst>
                    <a:ext uri="{9D8B030D-6E8A-4147-A177-3AD203B41FA5}">
                      <a16:colId xmlns:a16="http://schemas.microsoft.com/office/drawing/2014/main" val="3052853990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1068186016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48452259"/>
                    </a:ext>
                  </a:extLst>
                </a:gridCol>
              </a:tblGrid>
              <a:tr h="2989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Término de referencia Evaluación de Diseño publicados por CONEVAL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Registro con Excel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Registro con Software ABBA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53734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¿El programa cuenta con información sistematizada que permite conocer la demanda total de apoyos y las características de los solicitantes? (Se entenderá por sistematizada que la información se encuentre en bases de datos y disponible en un sistema informático)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No, excel no es considerado como Sistema Informático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Sí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81846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El programa mantiene el padrón actualizado, es decir que</a:t>
                      </a:r>
                      <a:br>
                        <a:rPr lang="es-MX" sz="1400" u="none" strike="noStrike" dirty="0">
                          <a:effectLst/>
                        </a:rPr>
                      </a:br>
                      <a:r>
                        <a:rPr lang="es-MX" sz="1400" u="none" strike="noStrike" dirty="0">
                          <a:effectLst/>
                        </a:rPr>
                        <a:t>contenga los datos más recientes de acuerdo con la periodicidad definida para el tipo de información.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No se garantiza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Sí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722636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El programa presupuestario mantiene el padrón depurado, es decir que no contenga duplicidades o beneficiarios no vigentes.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No se garantiza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Sí, el Software tiene mecanismos de validación para evitar duplicidades.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97299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El programa presupuestario mantiene el padrón de beneficiarios estandarizado es decir, es utilizado por todas las instancias ejecutoras.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No se garantiza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Sí, el Software cuenta con usuarios y privilegios por programa presupuestario.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102455"/>
                  </a:ext>
                </a:extLst>
              </a:tr>
            </a:tbl>
          </a:graphicData>
        </a:graphic>
      </p:graphicFrame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20" y="397097"/>
            <a:ext cx="1455729" cy="818848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45395A47-F032-4D6B-9433-74E4829B9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55" y="602643"/>
            <a:ext cx="533794" cy="5337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8198" y="213764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Puntos de la Evaluación de Diseño </a:t>
            </a:r>
            <a:br>
              <a:rPr lang="es-MX" sz="2800" b="1" dirty="0"/>
            </a:br>
            <a:r>
              <a:rPr lang="es-MX" sz="2800" b="1" dirty="0"/>
              <a:t>relacionados con “Padrón de Beneficiarios”</a:t>
            </a:r>
            <a:endParaRPr sz="2800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3421338-5F3E-4B15-810C-A68B1800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20" y="397097"/>
            <a:ext cx="1455729" cy="818848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45395A47-F032-4D6B-9433-74E4829B9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55" y="602643"/>
            <a:ext cx="533794" cy="5337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5ADB117-E9D2-4C96-A88B-BA10C60DA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14388"/>
              </p:ext>
            </p:extLst>
          </p:nvPr>
        </p:nvGraphicFramePr>
        <p:xfrm>
          <a:off x="838198" y="1431803"/>
          <a:ext cx="11071122" cy="3688759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624471">
                  <a:extLst>
                    <a:ext uri="{9D8B030D-6E8A-4147-A177-3AD203B41FA5}">
                      <a16:colId xmlns:a16="http://schemas.microsoft.com/office/drawing/2014/main" val="204423515"/>
                    </a:ext>
                  </a:extLst>
                </a:gridCol>
                <a:gridCol w="7064355">
                  <a:extLst>
                    <a:ext uri="{9D8B030D-6E8A-4147-A177-3AD203B41FA5}">
                      <a16:colId xmlns:a16="http://schemas.microsoft.com/office/drawing/2014/main" val="3052853990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1068186016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1748452259"/>
                    </a:ext>
                  </a:extLst>
                </a:gridCol>
              </a:tblGrid>
              <a:tr h="2989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Término de referencia Evaluación de Diseño publicados por CONEVAL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Registro con Excel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Registro con Software ABBA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53734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El programa presupuestario contiene información que permita conocer quiénes reciben los apoyos del programa (padrón de beneficiarios) que:</a:t>
                      </a:r>
                      <a:br>
                        <a:rPr lang="es-MX" sz="1400" u="none" strike="noStrike" dirty="0">
                          <a:effectLst/>
                        </a:rPr>
                      </a:br>
                      <a:r>
                        <a:rPr lang="es-MX" sz="1400" u="none" strike="noStrike" dirty="0">
                          <a:effectLst/>
                        </a:rPr>
                        <a:t>a) Incluya las características de los beneficiarios establecidas en su documento normativo.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No se garantiza (por la cantidad de información Excel se puede trabar)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Sí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81846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b) Incluya el tipo de apoyo otorgado.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No se garantiza que esté estandarizada la información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Sí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722636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c) Esté sistematizada e incluya una clave única de identificación por beneficiario que no cambie en el tiempo.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No se garantiza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Sí (CURP)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97299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d) Cuente con mecanismos documentados para su depuración y actualización.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No se garantiza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Sí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10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86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75414" y="92499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b="1" dirty="0"/>
              <a:t>Diseñ</a:t>
            </a:r>
            <a:r>
              <a:rPr lang="es-MX" sz="2800" dirty="0"/>
              <a:t>o conceptual</a:t>
            </a:r>
            <a:endParaRPr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2F7194-4104-4FD0-8309-2D78DDFE0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22" y="753591"/>
            <a:ext cx="10652450" cy="49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75414" y="92499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dirty="0"/>
              <a:t>Módulo Registro Electrónico del Padrón de Beneficiarios</a:t>
            </a:r>
            <a:endParaRPr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A6BE9A-4BCA-4C3D-88E0-A6627816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656" y="1755503"/>
            <a:ext cx="7748688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1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75414" y="92499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dirty="0"/>
              <a:t>Ejemplo</a:t>
            </a:r>
            <a:endParaRPr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445F268-DC71-479E-9BEA-5AD47A72E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8" y="609852"/>
            <a:ext cx="9687384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75414" y="92499"/>
            <a:ext cx="10515600" cy="103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048"/>
              </a:buClr>
              <a:buSzPts val="3600"/>
              <a:buFont typeface="DM Sans Medium"/>
              <a:buNone/>
            </a:pPr>
            <a:r>
              <a:rPr lang="es-MX" sz="2800" dirty="0"/>
              <a:t>Ejemplo</a:t>
            </a:r>
            <a:endParaRPr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91019990-19D7-459F-B177-9D9707681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3" y="1127205"/>
            <a:ext cx="3519999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412B82BD-D42D-400A-B7CE-D74095491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00" y="1127205"/>
            <a:ext cx="352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0E6EC51-30C0-40B0-B32C-318204D81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48" y="1127205"/>
            <a:ext cx="352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B7E3442E-747D-465D-ADBB-0908E529D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3" y="3486993"/>
            <a:ext cx="352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8758DA2C-6549-4FF4-8DC6-0CA54DB2D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00" y="3486993"/>
            <a:ext cx="352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38E2ACB4-E411-46B1-95CB-80FFD1C354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48" y="3486993"/>
            <a:ext cx="352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55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C718379-DC0C-4E67-B639-11E4B31719BA}"/>
              </a:ext>
            </a:extLst>
          </p:cNvPr>
          <p:cNvSpPr txBox="1"/>
          <p:nvPr/>
        </p:nvSpPr>
        <p:spPr>
          <a:xfrm>
            <a:off x="2485214" y="59976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Referencia:</a:t>
            </a:r>
          </a:p>
          <a:p>
            <a:r>
              <a:rPr lang="es-MX" sz="1400" dirty="0"/>
              <a:t>https://www.coneval.org.mx/Evaluacion/MDE/Documents/TDR_Diseno.pdf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09FEE01-36BD-455C-9E57-1261E655BCA1}"/>
              </a:ext>
            </a:extLst>
          </p:cNvPr>
          <p:cNvSpPr txBox="1">
            <a:spLocks/>
          </p:cNvSpPr>
          <p:nvPr/>
        </p:nvSpPr>
        <p:spPr>
          <a:xfrm>
            <a:off x="9475558" y="6176685"/>
            <a:ext cx="1622323" cy="34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b="1" dirty="0">
                <a:solidFill>
                  <a:srgbClr val="FF0000"/>
                </a:solidFill>
              </a:rPr>
              <a:t>insadisa.com</a:t>
            </a:r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9B78D06-06AA-4B90-9BAF-327797F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09" y="6068533"/>
            <a:ext cx="519762" cy="5197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119F69-35DB-4C5F-A722-4B6B5BB8F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526" y="337160"/>
            <a:ext cx="8776948" cy="50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4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570</Words>
  <Application>Microsoft Office PowerPoint</Application>
  <PresentationFormat>Panorámica</PresentationFormat>
  <Paragraphs>71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DM Sans Medium</vt:lpstr>
      <vt:lpstr>DM Sans</vt:lpstr>
      <vt:lpstr>Arial</vt:lpstr>
      <vt:lpstr>Tema do Office</vt:lpstr>
      <vt:lpstr>Beneficios del Registro Electrónico del Padrón de Beneficiarios</vt:lpstr>
      <vt:lpstr>Puntos de la Evaluación de Diseño  relacionados con “Padrón de Beneficiarios”</vt:lpstr>
      <vt:lpstr>Puntos de la Evaluación de Diseño  relacionados con “Padrón de Beneficiarios”</vt:lpstr>
      <vt:lpstr>Diseño conceptual</vt:lpstr>
      <vt:lpstr>Módulo Registro Electrónico del Padrón de Beneficiarios</vt:lpstr>
      <vt:lpstr>Ejemplo</vt:lpstr>
      <vt:lpstr>Ejemplo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</dc:title>
  <cp:lastModifiedBy>Isaac Figueroa</cp:lastModifiedBy>
  <cp:revision>2</cp:revision>
  <dcterms:modified xsi:type="dcterms:W3CDTF">2021-05-19T21:07:30Z</dcterms:modified>
</cp:coreProperties>
</file>