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77" r:id="rId3"/>
    <p:sldId id="270" r:id="rId4"/>
    <p:sldId id="272" r:id="rId5"/>
    <p:sldId id="269" r:id="rId6"/>
    <p:sldId id="271" r:id="rId7"/>
    <p:sldId id="273" r:id="rId8"/>
    <p:sldId id="284" r:id="rId9"/>
    <p:sldId id="274" r:id="rId10"/>
    <p:sldId id="276" r:id="rId11"/>
    <p:sldId id="275" r:id="rId12"/>
    <p:sldId id="278" r:id="rId13"/>
    <p:sldId id="279" r:id="rId14"/>
    <p:sldId id="280" r:id="rId15"/>
    <p:sldId id="281" r:id="rId16"/>
    <p:sldId id="282" r:id="rId17"/>
    <p:sldId id="283" r:id="rId18"/>
    <p:sldId id="26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M Sans" panose="020B0604020202020204" charset="0"/>
      <p:regular r:id="rId25"/>
      <p:bold r:id="rId26"/>
      <p:italic r:id="rId27"/>
      <p:boldItalic r:id="rId28"/>
    </p:embeddedFont>
    <p:embeddedFont>
      <p:font typeface="DM Sans Medium" panose="020B060402020202020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9FDA7-031E-4F4D-82EA-E0348BE2393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9F66DCF-5B7C-4E71-AE88-4F09B2ABDC64}">
      <dgm:prSet phldrT="[Texto]" custT="1"/>
      <dgm:spPr/>
      <dgm:t>
        <a:bodyPr/>
        <a:lstStyle/>
        <a:p>
          <a:r>
            <a:rPr lang="es-MX" sz="1600" dirty="0"/>
            <a:t>¿Qué Resultados de esperan?</a:t>
          </a:r>
        </a:p>
        <a:p>
          <a:r>
            <a:rPr lang="es-MX" sz="1600" i="1" dirty="0"/>
            <a:t>Resultados a corto y mediano plazo</a:t>
          </a:r>
        </a:p>
      </dgm:t>
    </dgm:pt>
    <dgm:pt modelId="{84D8C96D-3372-4BE1-B23E-C19E4784811B}" type="parTrans" cxnId="{3550BD52-19D8-4EE5-AACF-44741C8E185F}">
      <dgm:prSet/>
      <dgm:spPr/>
      <dgm:t>
        <a:bodyPr/>
        <a:lstStyle/>
        <a:p>
          <a:endParaRPr lang="es-MX" sz="2000"/>
        </a:p>
      </dgm:t>
    </dgm:pt>
    <dgm:pt modelId="{72048D6E-8921-43E1-A957-5005ADFDE683}" type="sibTrans" cxnId="{3550BD52-19D8-4EE5-AACF-44741C8E185F}">
      <dgm:prSet/>
      <dgm:spPr/>
      <dgm:t>
        <a:bodyPr/>
        <a:lstStyle/>
        <a:p>
          <a:endParaRPr lang="es-MX" sz="2000"/>
        </a:p>
      </dgm:t>
    </dgm:pt>
    <dgm:pt modelId="{04B9DB1B-7C21-40DA-888E-302BAB7BF19C}">
      <dgm:prSet phldrT="[Texto]" custT="1"/>
      <dgm:spPr/>
      <dgm:t>
        <a:bodyPr/>
        <a:lstStyle/>
        <a:p>
          <a:r>
            <a:rPr lang="es-MX" sz="1600" dirty="0"/>
            <a:t>¿Qué se debe producir para lograr los Resultados?</a:t>
          </a:r>
        </a:p>
        <a:p>
          <a:r>
            <a:rPr lang="es-MX" sz="1600" i="1" dirty="0"/>
            <a:t>Bienes y servicios</a:t>
          </a:r>
        </a:p>
      </dgm:t>
    </dgm:pt>
    <dgm:pt modelId="{16FCDF22-7F2D-494F-9702-7A16D65539BC}" type="parTrans" cxnId="{9EF296B8-910B-4FD0-AC06-EAFAAD6DF3AE}">
      <dgm:prSet/>
      <dgm:spPr/>
      <dgm:t>
        <a:bodyPr/>
        <a:lstStyle/>
        <a:p>
          <a:endParaRPr lang="es-MX" sz="2000"/>
        </a:p>
      </dgm:t>
    </dgm:pt>
    <dgm:pt modelId="{0A01B766-5B7B-4E28-81E6-7C44922D1377}" type="sibTrans" cxnId="{9EF296B8-910B-4FD0-AC06-EAFAAD6DF3AE}">
      <dgm:prSet/>
      <dgm:spPr/>
      <dgm:t>
        <a:bodyPr/>
        <a:lstStyle/>
        <a:p>
          <a:endParaRPr lang="es-MX" sz="2000"/>
        </a:p>
      </dgm:t>
    </dgm:pt>
    <dgm:pt modelId="{C43B9552-4F4F-4E6F-B5F0-B159A0106F7C}">
      <dgm:prSet phldrT="[Texto]" custT="1"/>
      <dgm:spPr/>
      <dgm:t>
        <a:bodyPr/>
        <a:lstStyle/>
        <a:p>
          <a:r>
            <a:rPr lang="es-MX" sz="1600" dirty="0"/>
            <a:t>¿Cómo se van a producir?</a:t>
          </a:r>
        </a:p>
        <a:p>
          <a:r>
            <a:rPr lang="es-MX" sz="1600" i="1" dirty="0"/>
            <a:t>Insumos y actividades</a:t>
          </a:r>
        </a:p>
      </dgm:t>
    </dgm:pt>
    <dgm:pt modelId="{3838DE5A-1CFE-49DC-9A60-35A7AFE1D248}" type="parTrans" cxnId="{394688B8-B9F8-411A-ACFC-5A5B30CD8215}">
      <dgm:prSet/>
      <dgm:spPr/>
      <dgm:t>
        <a:bodyPr/>
        <a:lstStyle/>
        <a:p>
          <a:endParaRPr lang="es-MX" sz="2000"/>
        </a:p>
      </dgm:t>
    </dgm:pt>
    <dgm:pt modelId="{F6C32D37-D0BE-41F8-9434-FD6E7BFD813B}" type="sibTrans" cxnId="{394688B8-B9F8-411A-ACFC-5A5B30CD8215}">
      <dgm:prSet/>
      <dgm:spPr/>
      <dgm:t>
        <a:bodyPr/>
        <a:lstStyle/>
        <a:p>
          <a:endParaRPr lang="es-MX" sz="2000"/>
        </a:p>
      </dgm:t>
    </dgm:pt>
    <dgm:pt modelId="{4C5824E7-A072-474F-8CEE-BCDB089A2812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¿Cuánto costará producirlos?</a:t>
          </a:r>
        </a:p>
        <a:p>
          <a:r>
            <a:rPr lang="es-MX" sz="1600" b="1" i="1" dirty="0">
              <a:solidFill>
                <a:schemeClr val="tx1"/>
              </a:solidFill>
            </a:rPr>
            <a:t>Presupuestación</a:t>
          </a:r>
        </a:p>
      </dgm:t>
    </dgm:pt>
    <dgm:pt modelId="{CEABB039-DF52-458B-AE45-10CC61B99EA4}" type="parTrans" cxnId="{9F0B1C67-467F-4DB4-A697-FC8EB5AF6436}">
      <dgm:prSet/>
      <dgm:spPr/>
      <dgm:t>
        <a:bodyPr/>
        <a:lstStyle/>
        <a:p>
          <a:endParaRPr lang="es-MX" sz="2000"/>
        </a:p>
      </dgm:t>
    </dgm:pt>
    <dgm:pt modelId="{2F934280-9E8F-4013-8EF0-11516A3D656A}" type="sibTrans" cxnId="{9F0B1C67-467F-4DB4-A697-FC8EB5AF6436}">
      <dgm:prSet/>
      <dgm:spPr/>
      <dgm:t>
        <a:bodyPr/>
        <a:lstStyle/>
        <a:p>
          <a:endParaRPr lang="es-MX" sz="2000"/>
        </a:p>
      </dgm:t>
    </dgm:pt>
    <dgm:pt modelId="{8D46D6F9-7FB8-4D9B-AAE9-862321CF3EC1}">
      <dgm:prSet phldrT="[Texto]" custT="1"/>
      <dgm:spPr/>
      <dgm:t>
        <a:bodyPr/>
        <a:lstStyle/>
        <a:p>
          <a:r>
            <a:rPr lang="es-MX" sz="1600" dirty="0"/>
            <a:t>¿Por qué es necesario realizarlos?</a:t>
          </a:r>
        </a:p>
        <a:p>
          <a:r>
            <a:rPr lang="es-MX" sz="1600" i="1" dirty="0"/>
            <a:t>Impacto a largo plazo</a:t>
          </a:r>
        </a:p>
      </dgm:t>
    </dgm:pt>
    <dgm:pt modelId="{32E445A4-1DD3-4CAB-A213-3C327C175AC7}" type="parTrans" cxnId="{72A9E4A4-9F7A-4746-817C-CC51507E9D04}">
      <dgm:prSet/>
      <dgm:spPr/>
      <dgm:t>
        <a:bodyPr/>
        <a:lstStyle/>
        <a:p>
          <a:endParaRPr lang="es-MX" sz="2000"/>
        </a:p>
      </dgm:t>
    </dgm:pt>
    <dgm:pt modelId="{F2221E63-3769-45FE-8798-13FCCBE72C82}" type="sibTrans" cxnId="{72A9E4A4-9F7A-4746-817C-CC51507E9D04}">
      <dgm:prSet/>
      <dgm:spPr/>
      <dgm:t>
        <a:bodyPr/>
        <a:lstStyle/>
        <a:p>
          <a:endParaRPr lang="es-MX" sz="2000"/>
        </a:p>
      </dgm:t>
    </dgm:pt>
    <dgm:pt modelId="{6CE2D125-8033-46EE-B9F2-5942AD4B9741}" type="pres">
      <dgm:prSet presAssocID="{9819FDA7-031E-4F4D-82EA-E0348BE23935}" presName="Name0" presStyleCnt="0">
        <dgm:presLayoutVars>
          <dgm:dir/>
          <dgm:resizeHandles val="exact"/>
        </dgm:presLayoutVars>
      </dgm:prSet>
      <dgm:spPr/>
    </dgm:pt>
    <dgm:pt modelId="{87F03721-036E-4E87-BE70-17CFA23A5E91}" type="pres">
      <dgm:prSet presAssocID="{9819FDA7-031E-4F4D-82EA-E0348BE23935}" presName="cycle" presStyleCnt="0"/>
      <dgm:spPr/>
    </dgm:pt>
    <dgm:pt modelId="{13B54827-7695-4F60-A757-39E94752C309}" type="pres">
      <dgm:prSet presAssocID="{89F66DCF-5B7C-4E71-AE88-4F09B2ABDC64}" presName="nodeFirstNode" presStyleLbl="node1" presStyleIdx="0" presStyleCnt="5">
        <dgm:presLayoutVars>
          <dgm:bulletEnabled val="1"/>
        </dgm:presLayoutVars>
      </dgm:prSet>
      <dgm:spPr/>
    </dgm:pt>
    <dgm:pt modelId="{A9905DE8-6F62-440C-AA32-E47C0EF919BA}" type="pres">
      <dgm:prSet presAssocID="{72048D6E-8921-43E1-A957-5005ADFDE683}" presName="sibTransFirstNode" presStyleLbl="bgShp" presStyleIdx="0" presStyleCnt="1"/>
      <dgm:spPr/>
    </dgm:pt>
    <dgm:pt modelId="{E6090B74-291A-41C3-9E53-C7C2FEC65009}" type="pres">
      <dgm:prSet presAssocID="{04B9DB1B-7C21-40DA-888E-302BAB7BF19C}" presName="nodeFollowingNodes" presStyleLbl="node1" presStyleIdx="1" presStyleCnt="5">
        <dgm:presLayoutVars>
          <dgm:bulletEnabled val="1"/>
        </dgm:presLayoutVars>
      </dgm:prSet>
      <dgm:spPr/>
    </dgm:pt>
    <dgm:pt modelId="{91B1A257-CA78-406A-BA2C-8B795468142C}" type="pres">
      <dgm:prSet presAssocID="{C43B9552-4F4F-4E6F-B5F0-B159A0106F7C}" presName="nodeFollowingNodes" presStyleLbl="node1" presStyleIdx="2" presStyleCnt="5">
        <dgm:presLayoutVars>
          <dgm:bulletEnabled val="1"/>
        </dgm:presLayoutVars>
      </dgm:prSet>
      <dgm:spPr/>
    </dgm:pt>
    <dgm:pt modelId="{26781FF5-F0CF-4FC8-B3AC-64132A41B469}" type="pres">
      <dgm:prSet presAssocID="{4C5824E7-A072-474F-8CEE-BCDB089A2812}" presName="nodeFollowingNodes" presStyleLbl="node1" presStyleIdx="3" presStyleCnt="5">
        <dgm:presLayoutVars>
          <dgm:bulletEnabled val="1"/>
        </dgm:presLayoutVars>
      </dgm:prSet>
      <dgm:spPr/>
    </dgm:pt>
    <dgm:pt modelId="{A95B47CA-5FB1-467C-B071-C5576C42778D}" type="pres">
      <dgm:prSet presAssocID="{8D46D6F9-7FB8-4D9B-AAE9-862321CF3EC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86C0307-3D77-4743-AC1B-1E8B358FFF07}" type="presOf" srcId="{C43B9552-4F4F-4E6F-B5F0-B159A0106F7C}" destId="{91B1A257-CA78-406A-BA2C-8B795468142C}" srcOrd="0" destOrd="0" presId="urn:microsoft.com/office/officeart/2005/8/layout/cycle3"/>
    <dgm:cxn modelId="{ED219766-DCFE-4423-A830-A60C7B875B19}" type="presOf" srcId="{8D46D6F9-7FB8-4D9B-AAE9-862321CF3EC1}" destId="{A95B47CA-5FB1-467C-B071-C5576C42778D}" srcOrd="0" destOrd="0" presId="urn:microsoft.com/office/officeart/2005/8/layout/cycle3"/>
    <dgm:cxn modelId="{9F0B1C67-467F-4DB4-A697-FC8EB5AF6436}" srcId="{9819FDA7-031E-4F4D-82EA-E0348BE23935}" destId="{4C5824E7-A072-474F-8CEE-BCDB089A2812}" srcOrd="3" destOrd="0" parTransId="{CEABB039-DF52-458B-AE45-10CC61B99EA4}" sibTransId="{2F934280-9E8F-4013-8EF0-11516A3D656A}"/>
    <dgm:cxn modelId="{D82F574B-E0DE-4D2F-97D1-46AAA4F6676C}" type="presOf" srcId="{89F66DCF-5B7C-4E71-AE88-4F09B2ABDC64}" destId="{13B54827-7695-4F60-A757-39E94752C309}" srcOrd="0" destOrd="0" presId="urn:microsoft.com/office/officeart/2005/8/layout/cycle3"/>
    <dgm:cxn modelId="{BFE1124F-C281-4149-B6F8-B00122363556}" type="presOf" srcId="{9819FDA7-031E-4F4D-82EA-E0348BE23935}" destId="{6CE2D125-8033-46EE-B9F2-5942AD4B9741}" srcOrd="0" destOrd="0" presId="urn:microsoft.com/office/officeart/2005/8/layout/cycle3"/>
    <dgm:cxn modelId="{3550BD52-19D8-4EE5-AACF-44741C8E185F}" srcId="{9819FDA7-031E-4F4D-82EA-E0348BE23935}" destId="{89F66DCF-5B7C-4E71-AE88-4F09B2ABDC64}" srcOrd="0" destOrd="0" parTransId="{84D8C96D-3372-4BE1-B23E-C19E4784811B}" sibTransId="{72048D6E-8921-43E1-A957-5005ADFDE683}"/>
    <dgm:cxn modelId="{A2FE01A0-C61F-46EE-B166-BC271B8A042C}" type="presOf" srcId="{04B9DB1B-7C21-40DA-888E-302BAB7BF19C}" destId="{E6090B74-291A-41C3-9E53-C7C2FEC65009}" srcOrd="0" destOrd="0" presId="urn:microsoft.com/office/officeart/2005/8/layout/cycle3"/>
    <dgm:cxn modelId="{72A9E4A4-9F7A-4746-817C-CC51507E9D04}" srcId="{9819FDA7-031E-4F4D-82EA-E0348BE23935}" destId="{8D46D6F9-7FB8-4D9B-AAE9-862321CF3EC1}" srcOrd="4" destOrd="0" parTransId="{32E445A4-1DD3-4CAB-A213-3C327C175AC7}" sibTransId="{F2221E63-3769-45FE-8798-13FCCBE72C82}"/>
    <dgm:cxn modelId="{394688B8-B9F8-411A-ACFC-5A5B30CD8215}" srcId="{9819FDA7-031E-4F4D-82EA-E0348BE23935}" destId="{C43B9552-4F4F-4E6F-B5F0-B159A0106F7C}" srcOrd="2" destOrd="0" parTransId="{3838DE5A-1CFE-49DC-9A60-35A7AFE1D248}" sibTransId="{F6C32D37-D0BE-41F8-9434-FD6E7BFD813B}"/>
    <dgm:cxn modelId="{9EF296B8-910B-4FD0-AC06-EAFAAD6DF3AE}" srcId="{9819FDA7-031E-4F4D-82EA-E0348BE23935}" destId="{04B9DB1B-7C21-40DA-888E-302BAB7BF19C}" srcOrd="1" destOrd="0" parTransId="{16FCDF22-7F2D-494F-9702-7A16D65539BC}" sibTransId="{0A01B766-5B7B-4E28-81E6-7C44922D1377}"/>
    <dgm:cxn modelId="{4270D8F0-EEE4-4D67-B136-6F69DC2B2861}" type="presOf" srcId="{4C5824E7-A072-474F-8CEE-BCDB089A2812}" destId="{26781FF5-F0CF-4FC8-B3AC-64132A41B469}" srcOrd="0" destOrd="0" presId="urn:microsoft.com/office/officeart/2005/8/layout/cycle3"/>
    <dgm:cxn modelId="{30CA88FA-F8D2-4676-9DB3-9722D0F4EB7B}" type="presOf" srcId="{72048D6E-8921-43E1-A957-5005ADFDE683}" destId="{A9905DE8-6F62-440C-AA32-E47C0EF919BA}" srcOrd="0" destOrd="0" presId="urn:microsoft.com/office/officeart/2005/8/layout/cycle3"/>
    <dgm:cxn modelId="{AFAEA9AB-7719-4CF1-B685-AE9149A45126}" type="presParOf" srcId="{6CE2D125-8033-46EE-B9F2-5942AD4B9741}" destId="{87F03721-036E-4E87-BE70-17CFA23A5E91}" srcOrd="0" destOrd="0" presId="urn:microsoft.com/office/officeart/2005/8/layout/cycle3"/>
    <dgm:cxn modelId="{BF2DDE5F-36C6-418C-8B4D-7A4447D756DE}" type="presParOf" srcId="{87F03721-036E-4E87-BE70-17CFA23A5E91}" destId="{13B54827-7695-4F60-A757-39E94752C309}" srcOrd="0" destOrd="0" presId="urn:microsoft.com/office/officeart/2005/8/layout/cycle3"/>
    <dgm:cxn modelId="{E44927AC-7A18-4F9C-940C-034BA3202503}" type="presParOf" srcId="{87F03721-036E-4E87-BE70-17CFA23A5E91}" destId="{A9905DE8-6F62-440C-AA32-E47C0EF919BA}" srcOrd="1" destOrd="0" presId="urn:microsoft.com/office/officeart/2005/8/layout/cycle3"/>
    <dgm:cxn modelId="{D79346FA-4F10-4522-84F5-7D354E1C11DC}" type="presParOf" srcId="{87F03721-036E-4E87-BE70-17CFA23A5E91}" destId="{E6090B74-291A-41C3-9E53-C7C2FEC65009}" srcOrd="2" destOrd="0" presId="urn:microsoft.com/office/officeart/2005/8/layout/cycle3"/>
    <dgm:cxn modelId="{05B3B109-097E-45F4-BB31-A7BD615665BF}" type="presParOf" srcId="{87F03721-036E-4E87-BE70-17CFA23A5E91}" destId="{91B1A257-CA78-406A-BA2C-8B795468142C}" srcOrd="3" destOrd="0" presId="urn:microsoft.com/office/officeart/2005/8/layout/cycle3"/>
    <dgm:cxn modelId="{656821BA-79AF-4B7D-82B9-E240A66A0CD8}" type="presParOf" srcId="{87F03721-036E-4E87-BE70-17CFA23A5E91}" destId="{26781FF5-F0CF-4FC8-B3AC-64132A41B469}" srcOrd="4" destOrd="0" presId="urn:microsoft.com/office/officeart/2005/8/layout/cycle3"/>
    <dgm:cxn modelId="{E08D9DCB-1BAB-479F-864E-B74710AEDFCD}" type="presParOf" srcId="{87F03721-036E-4E87-BE70-17CFA23A5E91}" destId="{A95B47CA-5FB1-467C-B071-C5576C42778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E780F-1F37-4BF7-A056-120A1DED700B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0FEF46A-F870-4459-9A47-FDD8E70EB282}">
      <dgm:prSet phldrT="[Texto]" custT="1"/>
      <dgm:spPr/>
      <dgm:t>
        <a:bodyPr/>
        <a:lstStyle/>
        <a:p>
          <a:r>
            <a:rPr lang="es-MX" sz="1000" b="1" i="0" dirty="0"/>
            <a:t>1. Planeación</a:t>
          </a:r>
          <a:endParaRPr lang="es-MX" sz="1000" dirty="0"/>
        </a:p>
      </dgm:t>
    </dgm:pt>
    <dgm:pt modelId="{26AE2756-7918-4D5A-99F1-4F6F871DBE79}" type="parTrans" cxnId="{FD22A72D-38FA-4FBD-9DF1-44A5B05DF30B}">
      <dgm:prSet/>
      <dgm:spPr/>
      <dgm:t>
        <a:bodyPr/>
        <a:lstStyle/>
        <a:p>
          <a:endParaRPr lang="es-MX" sz="2800"/>
        </a:p>
      </dgm:t>
    </dgm:pt>
    <dgm:pt modelId="{14F1D186-E1AD-468D-AB02-B1F58B85DEB7}" type="sibTrans" cxnId="{FD22A72D-38FA-4FBD-9DF1-44A5B05DF30B}">
      <dgm:prSet/>
      <dgm:spPr/>
      <dgm:t>
        <a:bodyPr/>
        <a:lstStyle/>
        <a:p>
          <a:endParaRPr lang="es-MX" sz="2800"/>
        </a:p>
      </dgm:t>
    </dgm:pt>
    <dgm:pt modelId="{1BCBD3A2-1441-4EDC-807F-066ECED22F2F}">
      <dgm:prSet phldrT="[Texto]" custT="1"/>
      <dgm:spPr/>
      <dgm:t>
        <a:bodyPr/>
        <a:lstStyle/>
        <a:p>
          <a:r>
            <a:rPr lang="es-MX" sz="1000" b="1" i="0" dirty="0"/>
            <a:t>2. Programación</a:t>
          </a:r>
          <a:endParaRPr lang="es-MX" sz="1000" dirty="0"/>
        </a:p>
      </dgm:t>
    </dgm:pt>
    <dgm:pt modelId="{3FBF99A6-1A45-4670-9878-58969CDED54F}" type="parTrans" cxnId="{266467F4-7D8F-4427-965D-EDFE044B8432}">
      <dgm:prSet/>
      <dgm:spPr/>
      <dgm:t>
        <a:bodyPr/>
        <a:lstStyle/>
        <a:p>
          <a:endParaRPr lang="es-MX" sz="2800"/>
        </a:p>
      </dgm:t>
    </dgm:pt>
    <dgm:pt modelId="{A1D4931B-DE4D-4ED5-A799-22D0619E04A5}" type="sibTrans" cxnId="{266467F4-7D8F-4427-965D-EDFE044B8432}">
      <dgm:prSet/>
      <dgm:spPr/>
      <dgm:t>
        <a:bodyPr/>
        <a:lstStyle/>
        <a:p>
          <a:endParaRPr lang="es-MX" sz="2800"/>
        </a:p>
      </dgm:t>
    </dgm:pt>
    <dgm:pt modelId="{61C9F350-D83C-476B-B61F-45C28E385D8B}">
      <dgm:prSet phldrT="[Texto]" custT="1"/>
      <dgm:spPr/>
      <dgm:t>
        <a:bodyPr/>
        <a:lstStyle/>
        <a:p>
          <a:r>
            <a:rPr lang="es-MX" sz="1000" b="1" i="0" dirty="0"/>
            <a:t>3. Presupuestación</a:t>
          </a:r>
          <a:endParaRPr lang="es-MX" sz="1000" dirty="0"/>
        </a:p>
      </dgm:t>
    </dgm:pt>
    <dgm:pt modelId="{3D7D5084-1D59-441F-9F64-F737F3DBD079}" type="parTrans" cxnId="{AE0C2AFC-E9C4-4445-B845-E808606BF439}">
      <dgm:prSet/>
      <dgm:spPr/>
      <dgm:t>
        <a:bodyPr/>
        <a:lstStyle/>
        <a:p>
          <a:endParaRPr lang="es-MX" sz="2800"/>
        </a:p>
      </dgm:t>
    </dgm:pt>
    <dgm:pt modelId="{9708230A-E779-4594-8A87-D828E452E24E}" type="sibTrans" cxnId="{AE0C2AFC-E9C4-4445-B845-E808606BF439}">
      <dgm:prSet/>
      <dgm:spPr/>
      <dgm:t>
        <a:bodyPr/>
        <a:lstStyle/>
        <a:p>
          <a:endParaRPr lang="es-MX" sz="2800"/>
        </a:p>
      </dgm:t>
    </dgm:pt>
    <dgm:pt modelId="{BA841A39-6682-4E01-9E79-ACB915C9A265}">
      <dgm:prSet phldrT="[Texto]" custT="1"/>
      <dgm:spPr/>
      <dgm:t>
        <a:bodyPr/>
        <a:lstStyle/>
        <a:p>
          <a:r>
            <a:rPr lang="es-MX" sz="1000" b="1" i="0" dirty="0"/>
            <a:t>4. Ejercicio</a:t>
          </a:r>
          <a:endParaRPr lang="es-MX" sz="1000" dirty="0"/>
        </a:p>
      </dgm:t>
    </dgm:pt>
    <dgm:pt modelId="{A9BDD5A6-4A29-4B00-9107-B2C5E9F321F3}" type="parTrans" cxnId="{455289B6-7FA2-4E93-9A45-DA210AAC0158}">
      <dgm:prSet/>
      <dgm:spPr/>
      <dgm:t>
        <a:bodyPr/>
        <a:lstStyle/>
        <a:p>
          <a:endParaRPr lang="es-MX" sz="2800"/>
        </a:p>
      </dgm:t>
    </dgm:pt>
    <dgm:pt modelId="{4B31AE89-8770-4E7F-B0B2-2AE714AD9AA8}" type="sibTrans" cxnId="{455289B6-7FA2-4E93-9A45-DA210AAC0158}">
      <dgm:prSet/>
      <dgm:spPr/>
      <dgm:t>
        <a:bodyPr/>
        <a:lstStyle/>
        <a:p>
          <a:endParaRPr lang="es-MX" sz="2800"/>
        </a:p>
      </dgm:t>
    </dgm:pt>
    <dgm:pt modelId="{7367A16E-4FC7-4BA2-A64D-262D208FF379}">
      <dgm:prSet phldrT="[Texto]" custT="1"/>
      <dgm:spPr/>
      <dgm:t>
        <a:bodyPr/>
        <a:lstStyle/>
        <a:p>
          <a:r>
            <a:rPr lang="es-MX" sz="1000" b="1" i="0" dirty="0"/>
            <a:t>5. Seguimiento</a:t>
          </a:r>
          <a:endParaRPr lang="es-MX" sz="1000" dirty="0"/>
        </a:p>
      </dgm:t>
    </dgm:pt>
    <dgm:pt modelId="{C0D7BCFE-F5E9-4BBF-81E7-D8293AFDA0F7}" type="parTrans" cxnId="{C6764E57-9153-4AF8-B339-5DD4C2400C71}">
      <dgm:prSet/>
      <dgm:spPr/>
      <dgm:t>
        <a:bodyPr/>
        <a:lstStyle/>
        <a:p>
          <a:endParaRPr lang="es-MX" sz="2800"/>
        </a:p>
      </dgm:t>
    </dgm:pt>
    <dgm:pt modelId="{26AF5E2E-A6BA-4B28-B0FB-CFD1DDDA9C59}" type="sibTrans" cxnId="{C6764E57-9153-4AF8-B339-5DD4C2400C71}">
      <dgm:prSet/>
      <dgm:spPr/>
      <dgm:t>
        <a:bodyPr/>
        <a:lstStyle/>
        <a:p>
          <a:endParaRPr lang="es-MX" sz="2800"/>
        </a:p>
      </dgm:t>
    </dgm:pt>
    <dgm:pt modelId="{6C6861AB-1AB6-48A7-AA01-FE06753ECC6B}">
      <dgm:prSet phldrT="[Texto]" custT="1"/>
      <dgm:spPr/>
      <dgm:t>
        <a:bodyPr/>
        <a:lstStyle/>
        <a:p>
          <a:r>
            <a:rPr lang="es-MX" sz="1000" dirty="0"/>
            <a:t>6. Evaluación</a:t>
          </a:r>
        </a:p>
      </dgm:t>
    </dgm:pt>
    <dgm:pt modelId="{0BC912B0-16F8-403C-B40E-17F4078857EB}" type="parTrans" cxnId="{211795FD-A822-4171-B7B9-6C18CF6F4071}">
      <dgm:prSet/>
      <dgm:spPr/>
      <dgm:t>
        <a:bodyPr/>
        <a:lstStyle/>
        <a:p>
          <a:endParaRPr lang="es-MX" sz="2800"/>
        </a:p>
      </dgm:t>
    </dgm:pt>
    <dgm:pt modelId="{011D520B-36B6-4DA9-9062-69CD774178AA}" type="sibTrans" cxnId="{211795FD-A822-4171-B7B9-6C18CF6F4071}">
      <dgm:prSet/>
      <dgm:spPr/>
      <dgm:t>
        <a:bodyPr/>
        <a:lstStyle/>
        <a:p>
          <a:endParaRPr lang="es-MX" sz="2800"/>
        </a:p>
      </dgm:t>
    </dgm:pt>
    <dgm:pt modelId="{4755697E-FA0F-4569-8D41-37701F3C1153}">
      <dgm:prSet phldrT="[Texto]" custT="1"/>
      <dgm:spPr/>
      <dgm:t>
        <a:bodyPr/>
        <a:lstStyle/>
        <a:p>
          <a:r>
            <a:rPr lang="es-MX" sz="1000" dirty="0"/>
            <a:t>7. Rendición de cuentas</a:t>
          </a:r>
        </a:p>
      </dgm:t>
    </dgm:pt>
    <dgm:pt modelId="{DAE2AC34-F23F-4B3D-ACDA-5451F6312B3D}" type="parTrans" cxnId="{092F155E-54A5-444C-9894-79563ADFA510}">
      <dgm:prSet/>
      <dgm:spPr/>
      <dgm:t>
        <a:bodyPr/>
        <a:lstStyle/>
        <a:p>
          <a:endParaRPr lang="es-MX" sz="2800"/>
        </a:p>
      </dgm:t>
    </dgm:pt>
    <dgm:pt modelId="{DB644248-F91A-4DF7-8BFC-047A4614694F}" type="sibTrans" cxnId="{092F155E-54A5-444C-9894-79563ADFA510}">
      <dgm:prSet/>
      <dgm:spPr/>
      <dgm:t>
        <a:bodyPr/>
        <a:lstStyle/>
        <a:p>
          <a:endParaRPr lang="es-MX" sz="2800"/>
        </a:p>
      </dgm:t>
    </dgm:pt>
    <dgm:pt modelId="{99F577B3-56B2-4DBF-B6FC-3CFE22FE2E85}" type="pres">
      <dgm:prSet presAssocID="{B76E780F-1F37-4BF7-A056-120A1DED700B}" presName="cycle" presStyleCnt="0">
        <dgm:presLayoutVars>
          <dgm:dir/>
          <dgm:resizeHandles val="exact"/>
        </dgm:presLayoutVars>
      </dgm:prSet>
      <dgm:spPr/>
    </dgm:pt>
    <dgm:pt modelId="{A72DD45C-4621-4396-8D04-8AF612B10471}" type="pres">
      <dgm:prSet presAssocID="{90FEF46A-F870-4459-9A47-FDD8E70EB282}" presName="node" presStyleLbl="node1" presStyleIdx="0" presStyleCnt="7" custScaleX="142314">
        <dgm:presLayoutVars>
          <dgm:bulletEnabled val="1"/>
        </dgm:presLayoutVars>
      </dgm:prSet>
      <dgm:spPr/>
    </dgm:pt>
    <dgm:pt modelId="{192BED46-AE46-45CF-925C-159E5F97C41B}" type="pres">
      <dgm:prSet presAssocID="{90FEF46A-F870-4459-9A47-FDD8E70EB282}" presName="spNode" presStyleCnt="0"/>
      <dgm:spPr/>
    </dgm:pt>
    <dgm:pt modelId="{43B30548-FE07-4BD5-8A8E-A02D2C0C59A3}" type="pres">
      <dgm:prSet presAssocID="{14F1D186-E1AD-468D-AB02-B1F58B85DEB7}" presName="sibTrans" presStyleLbl="sibTrans1D1" presStyleIdx="0" presStyleCnt="7"/>
      <dgm:spPr/>
    </dgm:pt>
    <dgm:pt modelId="{DABC6C83-CDC2-46D3-B40B-A4D186E53A2D}" type="pres">
      <dgm:prSet presAssocID="{1BCBD3A2-1441-4EDC-807F-066ECED22F2F}" presName="node" presStyleLbl="node1" presStyleIdx="1" presStyleCnt="7" custScaleX="142314">
        <dgm:presLayoutVars>
          <dgm:bulletEnabled val="1"/>
        </dgm:presLayoutVars>
      </dgm:prSet>
      <dgm:spPr/>
    </dgm:pt>
    <dgm:pt modelId="{8F5E14E7-403F-4133-A37A-FE21E54470CA}" type="pres">
      <dgm:prSet presAssocID="{1BCBD3A2-1441-4EDC-807F-066ECED22F2F}" presName="spNode" presStyleCnt="0"/>
      <dgm:spPr/>
    </dgm:pt>
    <dgm:pt modelId="{7070A1B9-3776-4236-8B78-10F5FF017988}" type="pres">
      <dgm:prSet presAssocID="{A1D4931B-DE4D-4ED5-A799-22D0619E04A5}" presName="sibTrans" presStyleLbl="sibTrans1D1" presStyleIdx="1" presStyleCnt="7"/>
      <dgm:spPr/>
    </dgm:pt>
    <dgm:pt modelId="{E7A8D6FD-A4F3-4DAA-9C9F-02EC498E21A9}" type="pres">
      <dgm:prSet presAssocID="{61C9F350-D83C-476B-B61F-45C28E385D8B}" presName="node" presStyleLbl="node1" presStyleIdx="2" presStyleCnt="7" custScaleX="142314">
        <dgm:presLayoutVars>
          <dgm:bulletEnabled val="1"/>
        </dgm:presLayoutVars>
      </dgm:prSet>
      <dgm:spPr/>
    </dgm:pt>
    <dgm:pt modelId="{EE89A7B5-0FED-4A36-BB5D-9E5D2BBA4BD1}" type="pres">
      <dgm:prSet presAssocID="{61C9F350-D83C-476B-B61F-45C28E385D8B}" presName="spNode" presStyleCnt="0"/>
      <dgm:spPr/>
    </dgm:pt>
    <dgm:pt modelId="{6867916E-BF14-4925-9B4D-F13A05598D8B}" type="pres">
      <dgm:prSet presAssocID="{9708230A-E779-4594-8A87-D828E452E24E}" presName="sibTrans" presStyleLbl="sibTrans1D1" presStyleIdx="2" presStyleCnt="7"/>
      <dgm:spPr/>
    </dgm:pt>
    <dgm:pt modelId="{3AAE97FD-DE01-4F61-B505-9149E765DAB8}" type="pres">
      <dgm:prSet presAssocID="{BA841A39-6682-4E01-9E79-ACB915C9A265}" presName="node" presStyleLbl="node1" presStyleIdx="3" presStyleCnt="7" custScaleX="142314">
        <dgm:presLayoutVars>
          <dgm:bulletEnabled val="1"/>
        </dgm:presLayoutVars>
      </dgm:prSet>
      <dgm:spPr/>
    </dgm:pt>
    <dgm:pt modelId="{EF26BCE6-C079-4B9A-BA52-3BA4878A643E}" type="pres">
      <dgm:prSet presAssocID="{BA841A39-6682-4E01-9E79-ACB915C9A265}" presName="spNode" presStyleCnt="0"/>
      <dgm:spPr/>
    </dgm:pt>
    <dgm:pt modelId="{4112BC20-EB2B-46DC-A3CC-D1713D08F48E}" type="pres">
      <dgm:prSet presAssocID="{4B31AE89-8770-4E7F-B0B2-2AE714AD9AA8}" presName="sibTrans" presStyleLbl="sibTrans1D1" presStyleIdx="3" presStyleCnt="7"/>
      <dgm:spPr/>
    </dgm:pt>
    <dgm:pt modelId="{710753E7-2CAD-41AF-91D8-0513A2D67507}" type="pres">
      <dgm:prSet presAssocID="{7367A16E-4FC7-4BA2-A64D-262D208FF379}" presName="node" presStyleLbl="node1" presStyleIdx="4" presStyleCnt="7" custScaleX="142314">
        <dgm:presLayoutVars>
          <dgm:bulletEnabled val="1"/>
        </dgm:presLayoutVars>
      </dgm:prSet>
      <dgm:spPr/>
    </dgm:pt>
    <dgm:pt modelId="{03A67471-C8FD-49AE-959A-F8ADB39C6583}" type="pres">
      <dgm:prSet presAssocID="{7367A16E-4FC7-4BA2-A64D-262D208FF379}" presName="spNode" presStyleCnt="0"/>
      <dgm:spPr/>
    </dgm:pt>
    <dgm:pt modelId="{7D235534-46D6-4C22-91F6-9BA251B8F4D7}" type="pres">
      <dgm:prSet presAssocID="{26AF5E2E-A6BA-4B28-B0FB-CFD1DDDA9C59}" presName="sibTrans" presStyleLbl="sibTrans1D1" presStyleIdx="4" presStyleCnt="7"/>
      <dgm:spPr/>
    </dgm:pt>
    <dgm:pt modelId="{7D2A96F7-49C8-49CB-967D-B06C8D5695CF}" type="pres">
      <dgm:prSet presAssocID="{6C6861AB-1AB6-48A7-AA01-FE06753ECC6B}" presName="node" presStyleLbl="node1" presStyleIdx="5" presStyleCnt="7" custScaleX="142314">
        <dgm:presLayoutVars>
          <dgm:bulletEnabled val="1"/>
        </dgm:presLayoutVars>
      </dgm:prSet>
      <dgm:spPr/>
    </dgm:pt>
    <dgm:pt modelId="{0341ED1B-C8C7-4000-8166-E1D22DE08AE0}" type="pres">
      <dgm:prSet presAssocID="{6C6861AB-1AB6-48A7-AA01-FE06753ECC6B}" presName="spNode" presStyleCnt="0"/>
      <dgm:spPr/>
    </dgm:pt>
    <dgm:pt modelId="{52B43D6E-A08B-4A2D-BC5F-F78295844AFD}" type="pres">
      <dgm:prSet presAssocID="{011D520B-36B6-4DA9-9062-69CD774178AA}" presName="sibTrans" presStyleLbl="sibTrans1D1" presStyleIdx="5" presStyleCnt="7"/>
      <dgm:spPr/>
    </dgm:pt>
    <dgm:pt modelId="{494B189D-389F-41D0-B67E-8911206E8111}" type="pres">
      <dgm:prSet presAssocID="{4755697E-FA0F-4569-8D41-37701F3C1153}" presName="node" presStyleLbl="node1" presStyleIdx="6" presStyleCnt="7" custScaleX="142314">
        <dgm:presLayoutVars>
          <dgm:bulletEnabled val="1"/>
        </dgm:presLayoutVars>
      </dgm:prSet>
      <dgm:spPr/>
    </dgm:pt>
    <dgm:pt modelId="{514B6428-F419-4117-8FB1-37A7D7CA5EA1}" type="pres">
      <dgm:prSet presAssocID="{4755697E-FA0F-4569-8D41-37701F3C1153}" presName="spNode" presStyleCnt="0"/>
      <dgm:spPr/>
    </dgm:pt>
    <dgm:pt modelId="{34CBC057-EAEE-453B-824F-58CE99928697}" type="pres">
      <dgm:prSet presAssocID="{DB644248-F91A-4DF7-8BFC-047A4614694F}" presName="sibTrans" presStyleLbl="sibTrans1D1" presStyleIdx="6" presStyleCnt="7"/>
      <dgm:spPr/>
    </dgm:pt>
  </dgm:ptLst>
  <dgm:cxnLst>
    <dgm:cxn modelId="{5E62BD11-FDC5-480A-A779-703E8FC12FA8}" type="presOf" srcId="{61C9F350-D83C-476B-B61F-45C28E385D8B}" destId="{E7A8D6FD-A4F3-4DAA-9C9F-02EC498E21A9}" srcOrd="0" destOrd="0" presId="urn:microsoft.com/office/officeart/2005/8/layout/cycle5"/>
    <dgm:cxn modelId="{D02CC02B-5136-4136-831D-3FD9C3312DFA}" type="presOf" srcId="{7367A16E-4FC7-4BA2-A64D-262D208FF379}" destId="{710753E7-2CAD-41AF-91D8-0513A2D67507}" srcOrd="0" destOrd="0" presId="urn:microsoft.com/office/officeart/2005/8/layout/cycle5"/>
    <dgm:cxn modelId="{FD22A72D-38FA-4FBD-9DF1-44A5B05DF30B}" srcId="{B76E780F-1F37-4BF7-A056-120A1DED700B}" destId="{90FEF46A-F870-4459-9A47-FDD8E70EB282}" srcOrd="0" destOrd="0" parTransId="{26AE2756-7918-4D5A-99F1-4F6F871DBE79}" sibTransId="{14F1D186-E1AD-468D-AB02-B1F58B85DEB7}"/>
    <dgm:cxn modelId="{4C960E2E-DBF1-49C2-8B62-7EF4419247D2}" type="presOf" srcId="{14F1D186-E1AD-468D-AB02-B1F58B85DEB7}" destId="{43B30548-FE07-4BD5-8A8E-A02D2C0C59A3}" srcOrd="0" destOrd="0" presId="urn:microsoft.com/office/officeart/2005/8/layout/cycle5"/>
    <dgm:cxn modelId="{092F155E-54A5-444C-9894-79563ADFA510}" srcId="{B76E780F-1F37-4BF7-A056-120A1DED700B}" destId="{4755697E-FA0F-4569-8D41-37701F3C1153}" srcOrd="6" destOrd="0" parTransId="{DAE2AC34-F23F-4B3D-ACDA-5451F6312B3D}" sibTransId="{DB644248-F91A-4DF7-8BFC-047A4614694F}"/>
    <dgm:cxn modelId="{8DEFCF41-49AD-4591-80E9-B48CE5FA2510}" type="presOf" srcId="{BA841A39-6682-4E01-9E79-ACB915C9A265}" destId="{3AAE97FD-DE01-4F61-B505-9149E765DAB8}" srcOrd="0" destOrd="0" presId="urn:microsoft.com/office/officeart/2005/8/layout/cycle5"/>
    <dgm:cxn modelId="{2C86826A-1C33-414B-A242-9BE336A05080}" type="presOf" srcId="{011D520B-36B6-4DA9-9062-69CD774178AA}" destId="{52B43D6E-A08B-4A2D-BC5F-F78295844AFD}" srcOrd="0" destOrd="0" presId="urn:microsoft.com/office/officeart/2005/8/layout/cycle5"/>
    <dgm:cxn modelId="{153FEA53-459A-479C-851E-03EA1B3E3E07}" type="presOf" srcId="{4755697E-FA0F-4569-8D41-37701F3C1153}" destId="{494B189D-389F-41D0-B67E-8911206E8111}" srcOrd="0" destOrd="0" presId="urn:microsoft.com/office/officeart/2005/8/layout/cycle5"/>
    <dgm:cxn modelId="{F800F854-2B29-4F1D-A6BB-11482ECE2881}" type="presOf" srcId="{1BCBD3A2-1441-4EDC-807F-066ECED22F2F}" destId="{DABC6C83-CDC2-46D3-B40B-A4D186E53A2D}" srcOrd="0" destOrd="0" presId="urn:microsoft.com/office/officeart/2005/8/layout/cycle5"/>
    <dgm:cxn modelId="{C6764E57-9153-4AF8-B339-5DD4C2400C71}" srcId="{B76E780F-1F37-4BF7-A056-120A1DED700B}" destId="{7367A16E-4FC7-4BA2-A64D-262D208FF379}" srcOrd="4" destOrd="0" parTransId="{C0D7BCFE-F5E9-4BBF-81E7-D8293AFDA0F7}" sibTransId="{26AF5E2E-A6BA-4B28-B0FB-CFD1DDDA9C59}"/>
    <dgm:cxn modelId="{7E338378-BF51-422F-8B71-AA01A02867AB}" type="presOf" srcId="{DB644248-F91A-4DF7-8BFC-047A4614694F}" destId="{34CBC057-EAEE-453B-824F-58CE99928697}" srcOrd="0" destOrd="0" presId="urn:microsoft.com/office/officeart/2005/8/layout/cycle5"/>
    <dgm:cxn modelId="{7374CF5A-BAD2-4754-9885-EA99812FD6C2}" type="presOf" srcId="{6C6861AB-1AB6-48A7-AA01-FE06753ECC6B}" destId="{7D2A96F7-49C8-49CB-967D-B06C8D5695CF}" srcOrd="0" destOrd="0" presId="urn:microsoft.com/office/officeart/2005/8/layout/cycle5"/>
    <dgm:cxn modelId="{09D1E47E-3539-4DC8-A12A-EC4171A0FC0B}" type="presOf" srcId="{B76E780F-1F37-4BF7-A056-120A1DED700B}" destId="{99F577B3-56B2-4DBF-B6FC-3CFE22FE2E85}" srcOrd="0" destOrd="0" presId="urn:microsoft.com/office/officeart/2005/8/layout/cycle5"/>
    <dgm:cxn modelId="{71D10E8E-08BC-4AB7-821E-E1CCFB22589B}" type="presOf" srcId="{A1D4931B-DE4D-4ED5-A799-22D0619E04A5}" destId="{7070A1B9-3776-4236-8B78-10F5FF017988}" srcOrd="0" destOrd="0" presId="urn:microsoft.com/office/officeart/2005/8/layout/cycle5"/>
    <dgm:cxn modelId="{03BD3C90-1243-4D56-8CA3-B871CC38F9BD}" type="presOf" srcId="{90FEF46A-F870-4459-9A47-FDD8E70EB282}" destId="{A72DD45C-4621-4396-8D04-8AF612B10471}" srcOrd="0" destOrd="0" presId="urn:microsoft.com/office/officeart/2005/8/layout/cycle5"/>
    <dgm:cxn modelId="{5C31DEAE-C169-4DA9-8819-A2B99A5F5346}" type="presOf" srcId="{26AF5E2E-A6BA-4B28-B0FB-CFD1DDDA9C59}" destId="{7D235534-46D6-4C22-91F6-9BA251B8F4D7}" srcOrd="0" destOrd="0" presId="urn:microsoft.com/office/officeart/2005/8/layout/cycle5"/>
    <dgm:cxn modelId="{455289B6-7FA2-4E93-9A45-DA210AAC0158}" srcId="{B76E780F-1F37-4BF7-A056-120A1DED700B}" destId="{BA841A39-6682-4E01-9E79-ACB915C9A265}" srcOrd="3" destOrd="0" parTransId="{A9BDD5A6-4A29-4B00-9107-B2C5E9F321F3}" sibTransId="{4B31AE89-8770-4E7F-B0B2-2AE714AD9AA8}"/>
    <dgm:cxn modelId="{549B74F2-9678-4415-8F0C-9E308856E6D0}" type="presOf" srcId="{4B31AE89-8770-4E7F-B0B2-2AE714AD9AA8}" destId="{4112BC20-EB2B-46DC-A3CC-D1713D08F48E}" srcOrd="0" destOrd="0" presId="urn:microsoft.com/office/officeart/2005/8/layout/cycle5"/>
    <dgm:cxn modelId="{266467F4-7D8F-4427-965D-EDFE044B8432}" srcId="{B76E780F-1F37-4BF7-A056-120A1DED700B}" destId="{1BCBD3A2-1441-4EDC-807F-066ECED22F2F}" srcOrd="1" destOrd="0" parTransId="{3FBF99A6-1A45-4670-9878-58969CDED54F}" sibTransId="{A1D4931B-DE4D-4ED5-A799-22D0619E04A5}"/>
    <dgm:cxn modelId="{72F2E2F4-E29F-410F-976B-C846C97D2AFB}" type="presOf" srcId="{9708230A-E779-4594-8A87-D828E452E24E}" destId="{6867916E-BF14-4925-9B4D-F13A05598D8B}" srcOrd="0" destOrd="0" presId="urn:microsoft.com/office/officeart/2005/8/layout/cycle5"/>
    <dgm:cxn modelId="{AE0C2AFC-E9C4-4445-B845-E808606BF439}" srcId="{B76E780F-1F37-4BF7-A056-120A1DED700B}" destId="{61C9F350-D83C-476B-B61F-45C28E385D8B}" srcOrd="2" destOrd="0" parTransId="{3D7D5084-1D59-441F-9F64-F737F3DBD079}" sibTransId="{9708230A-E779-4594-8A87-D828E452E24E}"/>
    <dgm:cxn modelId="{211795FD-A822-4171-B7B9-6C18CF6F4071}" srcId="{B76E780F-1F37-4BF7-A056-120A1DED700B}" destId="{6C6861AB-1AB6-48A7-AA01-FE06753ECC6B}" srcOrd="5" destOrd="0" parTransId="{0BC912B0-16F8-403C-B40E-17F4078857EB}" sibTransId="{011D520B-36B6-4DA9-9062-69CD774178AA}"/>
    <dgm:cxn modelId="{9545F8CC-E097-426C-9851-4ED3A6A1CA70}" type="presParOf" srcId="{99F577B3-56B2-4DBF-B6FC-3CFE22FE2E85}" destId="{A72DD45C-4621-4396-8D04-8AF612B10471}" srcOrd="0" destOrd="0" presId="urn:microsoft.com/office/officeart/2005/8/layout/cycle5"/>
    <dgm:cxn modelId="{DA604A4F-83D6-4A2D-B2D2-C517E8955217}" type="presParOf" srcId="{99F577B3-56B2-4DBF-B6FC-3CFE22FE2E85}" destId="{192BED46-AE46-45CF-925C-159E5F97C41B}" srcOrd="1" destOrd="0" presId="urn:microsoft.com/office/officeart/2005/8/layout/cycle5"/>
    <dgm:cxn modelId="{5D601269-7861-4A8C-9687-5B00776A70A9}" type="presParOf" srcId="{99F577B3-56B2-4DBF-B6FC-3CFE22FE2E85}" destId="{43B30548-FE07-4BD5-8A8E-A02D2C0C59A3}" srcOrd="2" destOrd="0" presId="urn:microsoft.com/office/officeart/2005/8/layout/cycle5"/>
    <dgm:cxn modelId="{C8DFE475-614B-4E86-893B-C743ABF9BAAE}" type="presParOf" srcId="{99F577B3-56B2-4DBF-B6FC-3CFE22FE2E85}" destId="{DABC6C83-CDC2-46D3-B40B-A4D186E53A2D}" srcOrd="3" destOrd="0" presId="urn:microsoft.com/office/officeart/2005/8/layout/cycle5"/>
    <dgm:cxn modelId="{AB851503-9725-4378-A74A-E5801B290330}" type="presParOf" srcId="{99F577B3-56B2-4DBF-B6FC-3CFE22FE2E85}" destId="{8F5E14E7-403F-4133-A37A-FE21E54470CA}" srcOrd="4" destOrd="0" presId="urn:microsoft.com/office/officeart/2005/8/layout/cycle5"/>
    <dgm:cxn modelId="{A961D527-A4FD-46F6-9ED6-E55AA7151D53}" type="presParOf" srcId="{99F577B3-56B2-4DBF-B6FC-3CFE22FE2E85}" destId="{7070A1B9-3776-4236-8B78-10F5FF017988}" srcOrd="5" destOrd="0" presId="urn:microsoft.com/office/officeart/2005/8/layout/cycle5"/>
    <dgm:cxn modelId="{23070813-EB9C-489D-BE6E-CBA82D21DDBB}" type="presParOf" srcId="{99F577B3-56B2-4DBF-B6FC-3CFE22FE2E85}" destId="{E7A8D6FD-A4F3-4DAA-9C9F-02EC498E21A9}" srcOrd="6" destOrd="0" presId="urn:microsoft.com/office/officeart/2005/8/layout/cycle5"/>
    <dgm:cxn modelId="{C0D63BC2-CBFB-471E-B210-920E4247166D}" type="presParOf" srcId="{99F577B3-56B2-4DBF-B6FC-3CFE22FE2E85}" destId="{EE89A7B5-0FED-4A36-BB5D-9E5D2BBA4BD1}" srcOrd="7" destOrd="0" presId="urn:microsoft.com/office/officeart/2005/8/layout/cycle5"/>
    <dgm:cxn modelId="{4E241E0F-7981-492B-8A4D-F101DEF5B240}" type="presParOf" srcId="{99F577B3-56B2-4DBF-B6FC-3CFE22FE2E85}" destId="{6867916E-BF14-4925-9B4D-F13A05598D8B}" srcOrd="8" destOrd="0" presId="urn:microsoft.com/office/officeart/2005/8/layout/cycle5"/>
    <dgm:cxn modelId="{BA480D16-41CB-4211-92D2-848ED40255FE}" type="presParOf" srcId="{99F577B3-56B2-4DBF-B6FC-3CFE22FE2E85}" destId="{3AAE97FD-DE01-4F61-B505-9149E765DAB8}" srcOrd="9" destOrd="0" presId="urn:microsoft.com/office/officeart/2005/8/layout/cycle5"/>
    <dgm:cxn modelId="{BAF6DB59-C900-4F88-93F0-6D7AB99F9D1A}" type="presParOf" srcId="{99F577B3-56B2-4DBF-B6FC-3CFE22FE2E85}" destId="{EF26BCE6-C079-4B9A-BA52-3BA4878A643E}" srcOrd="10" destOrd="0" presId="urn:microsoft.com/office/officeart/2005/8/layout/cycle5"/>
    <dgm:cxn modelId="{BBFDC11D-8381-4892-AF72-F6990DDC9F83}" type="presParOf" srcId="{99F577B3-56B2-4DBF-B6FC-3CFE22FE2E85}" destId="{4112BC20-EB2B-46DC-A3CC-D1713D08F48E}" srcOrd="11" destOrd="0" presId="urn:microsoft.com/office/officeart/2005/8/layout/cycle5"/>
    <dgm:cxn modelId="{05FD4881-C48D-4641-B0C7-50DFC23AD7E1}" type="presParOf" srcId="{99F577B3-56B2-4DBF-B6FC-3CFE22FE2E85}" destId="{710753E7-2CAD-41AF-91D8-0513A2D67507}" srcOrd="12" destOrd="0" presId="urn:microsoft.com/office/officeart/2005/8/layout/cycle5"/>
    <dgm:cxn modelId="{32A2ECEB-F118-4A7B-839F-1A5F6BA9A7D5}" type="presParOf" srcId="{99F577B3-56B2-4DBF-B6FC-3CFE22FE2E85}" destId="{03A67471-C8FD-49AE-959A-F8ADB39C6583}" srcOrd="13" destOrd="0" presId="urn:microsoft.com/office/officeart/2005/8/layout/cycle5"/>
    <dgm:cxn modelId="{EBFC706D-EA96-4E17-A223-AF5CAF610CC6}" type="presParOf" srcId="{99F577B3-56B2-4DBF-B6FC-3CFE22FE2E85}" destId="{7D235534-46D6-4C22-91F6-9BA251B8F4D7}" srcOrd="14" destOrd="0" presId="urn:microsoft.com/office/officeart/2005/8/layout/cycle5"/>
    <dgm:cxn modelId="{8A73BDF0-58D0-46C4-B566-EA9763118EC5}" type="presParOf" srcId="{99F577B3-56B2-4DBF-B6FC-3CFE22FE2E85}" destId="{7D2A96F7-49C8-49CB-967D-B06C8D5695CF}" srcOrd="15" destOrd="0" presId="urn:microsoft.com/office/officeart/2005/8/layout/cycle5"/>
    <dgm:cxn modelId="{ADD1A9E0-5613-4D8B-959F-53716B18A81B}" type="presParOf" srcId="{99F577B3-56B2-4DBF-B6FC-3CFE22FE2E85}" destId="{0341ED1B-C8C7-4000-8166-E1D22DE08AE0}" srcOrd="16" destOrd="0" presId="urn:microsoft.com/office/officeart/2005/8/layout/cycle5"/>
    <dgm:cxn modelId="{1244D719-2F70-4E82-B46D-C46FE9B2377D}" type="presParOf" srcId="{99F577B3-56B2-4DBF-B6FC-3CFE22FE2E85}" destId="{52B43D6E-A08B-4A2D-BC5F-F78295844AFD}" srcOrd="17" destOrd="0" presId="urn:microsoft.com/office/officeart/2005/8/layout/cycle5"/>
    <dgm:cxn modelId="{A95DFE25-137F-48BF-AAB6-01F08D57A4DC}" type="presParOf" srcId="{99F577B3-56B2-4DBF-B6FC-3CFE22FE2E85}" destId="{494B189D-389F-41D0-B67E-8911206E8111}" srcOrd="18" destOrd="0" presId="urn:microsoft.com/office/officeart/2005/8/layout/cycle5"/>
    <dgm:cxn modelId="{691F46C7-09A6-4DAA-B1DB-AAE2DA78B423}" type="presParOf" srcId="{99F577B3-56B2-4DBF-B6FC-3CFE22FE2E85}" destId="{514B6428-F419-4117-8FB1-37A7D7CA5EA1}" srcOrd="19" destOrd="0" presId="urn:microsoft.com/office/officeart/2005/8/layout/cycle5"/>
    <dgm:cxn modelId="{F2DF7370-3D45-4A67-938E-B85D7EDDAEE8}" type="presParOf" srcId="{99F577B3-56B2-4DBF-B6FC-3CFE22FE2E85}" destId="{34CBC057-EAEE-453B-824F-58CE99928697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05DE8-6F62-440C-AA32-E47C0EF919BA}">
      <dsp:nvSpPr>
        <dsp:cNvPr id="0" name=""/>
        <dsp:cNvSpPr/>
      </dsp:nvSpPr>
      <dsp:spPr>
        <a:xfrm>
          <a:off x="1564237" y="-27235"/>
          <a:ext cx="4675818" cy="4675818"/>
        </a:xfrm>
        <a:prstGeom prst="circularArrow">
          <a:avLst>
            <a:gd name="adj1" fmla="val 5544"/>
            <a:gd name="adj2" fmla="val 330680"/>
            <a:gd name="adj3" fmla="val 13774196"/>
            <a:gd name="adj4" fmla="val 1738701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54827-7695-4F60-A757-39E94752C309}">
      <dsp:nvSpPr>
        <dsp:cNvPr id="0" name=""/>
        <dsp:cNvSpPr/>
      </dsp:nvSpPr>
      <dsp:spPr>
        <a:xfrm>
          <a:off x="2806573" y="2206"/>
          <a:ext cx="2191146" cy="109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¿Qué Resultados de esperan?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i="1" kern="1200" dirty="0"/>
            <a:t>Resultados a corto y mediano plazo</a:t>
          </a:r>
        </a:p>
      </dsp:txBody>
      <dsp:txXfrm>
        <a:off x="2860054" y="55687"/>
        <a:ext cx="2084184" cy="988611"/>
      </dsp:txXfrm>
    </dsp:sp>
    <dsp:sp modelId="{E6090B74-291A-41C3-9E53-C7C2FEC65009}">
      <dsp:nvSpPr>
        <dsp:cNvPr id="0" name=""/>
        <dsp:cNvSpPr/>
      </dsp:nvSpPr>
      <dsp:spPr>
        <a:xfrm>
          <a:off x="4702934" y="1379994"/>
          <a:ext cx="2191146" cy="109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¿Qué se debe producir para lograr los Resultados?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i="1" kern="1200" dirty="0"/>
            <a:t>Bienes y servicios</a:t>
          </a:r>
        </a:p>
      </dsp:txBody>
      <dsp:txXfrm>
        <a:off x="4756415" y="1433475"/>
        <a:ext cx="2084184" cy="988611"/>
      </dsp:txXfrm>
    </dsp:sp>
    <dsp:sp modelId="{91B1A257-CA78-406A-BA2C-8B795468142C}">
      <dsp:nvSpPr>
        <dsp:cNvPr id="0" name=""/>
        <dsp:cNvSpPr/>
      </dsp:nvSpPr>
      <dsp:spPr>
        <a:xfrm>
          <a:off x="3978588" y="3609300"/>
          <a:ext cx="2191146" cy="109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¿Cómo se van a producir?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i="1" kern="1200" dirty="0"/>
            <a:t>Insumos y actividades</a:t>
          </a:r>
        </a:p>
      </dsp:txBody>
      <dsp:txXfrm>
        <a:off x="4032069" y="3662781"/>
        <a:ext cx="2084184" cy="988611"/>
      </dsp:txXfrm>
    </dsp:sp>
    <dsp:sp modelId="{26781FF5-F0CF-4FC8-B3AC-64132A41B469}">
      <dsp:nvSpPr>
        <dsp:cNvPr id="0" name=""/>
        <dsp:cNvSpPr/>
      </dsp:nvSpPr>
      <dsp:spPr>
        <a:xfrm>
          <a:off x="1634557" y="3609300"/>
          <a:ext cx="2191146" cy="109557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¿Cuánto costará producirlos?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1" kern="1200" dirty="0">
              <a:solidFill>
                <a:schemeClr val="tx1"/>
              </a:solidFill>
            </a:rPr>
            <a:t>Presupuestación</a:t>
          </a:r>
        </a:p>
      </dsp:txBody>
      <dsp:txXfrm>
        <a:off x="1688038" y="3662781"/>
        <a:ext cx="2084184" cy="988611"/>
      </dsp:txXfrm>
    </dsp:sp>
    <dsp:sp modelId="{A95B47CA-5FB1-467C-B071-C5576C42778D}">
      <dsp:nvSpPr>
        <dsp:cNvPr id="0" name=""/>
        <dsp:cNvSpPr/>
      </dsp:nvSpPr>
      <dsp:spPr>
        <a:xfrm>
          <a:off x="910211" y="1379994"/>
          <a:ext cx="2191146" cy="109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¿Por qué es necesario realizarlos?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i="1" kern="1200" dirty="0"/>
            <a:t>Impacto a largo plazo</a:t>
          </a:r>
        </a:p>
      </dsp:txBody>
      <dsp:txXfrm>
        <a:off x="963692" y="1433475"/>
        <a:ext cx="2084184" cy="988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DD45C-4621-4396-8D04-8AF612B10471}">
      <dsp:nvSpPr>
        <dsp:cNvPr id="0" name=""/>
        <dsp:cNvSpPr/>
      </dsp:nvSpPr>
      <dsp:spPr>
        <a:xfrm>
          <a:off x="2548794" y="2257"/>
          <a:ext cx="1396727" cy="6379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i="0" kern="1200" dirty="0"/>
            <a:t>1. Planeación</a:t>
          </a:r>
          <a:endParaRPr lang="es-MX" sz="1000" kern="1200" dirty="0"/>
        </a:p>
      </dsp:txBody>
      <dsp:txXfrm>
        <a:off x="2579935" y="33398"/>
        <a:ext cx="1334445" cy="575654"/>
      </dsp:txXfrm>
    </dsp:sp>
    <dsp:sp modelId="{43B30548-FE07-4BD5-8A8E-A02D2C0C59A3}">
      <dsp:nvSpPr>
        <dsp:cNvPr id="0" name=""/>
        <dsp:cNvSpPr/>
      </dsp:nvSpPr>
      <dsp:spPr>
        <a:xfrm>
          <a:off x="1427421" y="321225"/>
          <a:ext cx="3639474" cy="3639474"/>
        </a:xfrm>
        <a:custGeom>
          <a:avLst/>
          <a:gdLst/>
          <a:ahLst/>
          <a:cxnLst/>
          <a:rect l="0" t="0" r="0" b="0"/>
          <a:pathLst>
            <a:path>
              <a:moveTo>
                <a:pt x="2601542" y="176501"/>
              </a:moveTo>
              <a:arcTo wR="1819737" hR="1819737" stAng="17726628" swAng="52001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C6C83-CDC2-46D3-B40B-A4D186E53A2D}">
      <dsp:nvSpPr>
        <dsp:cNvPr id="0" name=""/>
        <dsp:cNvSpPr/>
      </dsp:nvSpPr>
      <dsp:spPr>
        <a:xfrm>
          <a:off x="3971522" y="687406"/>
          <a:ext cx="1396727" cy="6379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i="0" kern="1200" dirty="0"/>
            <a:t>2. Programación</a:t>
          </a:r>
          <a:endParaRPr lang="es-MX" sz="1000" kern="1200" dirty="0"/>
        </a:p>
      </dsp:txBody>
      <dsp:txXfrm>
        <a:off x="4002663" y="718547"/>
        <a:ext cx="1334445" cy="575654"/>
      </dsp:txXfrm>
    </dsp:sp>
    <dsp:sp modelId="{7070A1B9-3776-4236-8B78-10F5FF017988}">
      <dsp:nvSpPr>
        <dsp:cNvPr id="0" name=""/>
        <dsp:cNvSpPr/>
      </dsp:nvSpPr>
      <dsp:spPr>
        <a:xfrm>
          <a:off x="1427421" y="321225"/>
          <a:ext cx="3639474" cy="3639474"/>
        </a:xfrm>
        <a:custGeom>
          <a:avLst/>
          <a:gdLst/>
          <a:ahLst/>
          <a:cxnLst/>
          <a:rect l="0" t="0" r="0" b="0"/>
          <a:pathLst>
            <a:path>
              <a:moveTo>
                <a:pt x="3520588" y="1172783"/>
              </a:moveTo>
              <a:arcTo wR="1819737" hR="1819737" stAng="20350480" swAng="10637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8D6FD-A4F3-4DAA-9C9F-02EC498E21A9}">
      <dsp:nvSpPr>
        <dsp:cNvPr id="0" name=""/>
        <dsp:cNvSpPr/>
      </dsp:nvSpPr>
      <dsp:spPr>
        <a:xfrm>
          <a:off x="4322907" y="2226924"/>
          <a:ext cx="1396727" cy="6379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i="0" kern="1200" dirty="0"/>
            <a:t>3. Presupuestación</a:t>
          </a:r>
          <a:endParaRPr lang="es-MX" sz="1000" kern="1200" dirty="0"/>
        </a:p>
      </dsp:txBody>
      <dsp:txXfrm>
        <a:off x="4354048" y="2258065"/>
        <a:ext cx="1334445" cy="575654"/>
      </dsp:txXfrm>
    </dsp:sp>
    <dsp:sp modelId="{6867916E-BF14-4925-9B4D-F13A05598D8B}">
      <dsp:nvSpPr>
        <dsp:cNvPr id="0" name=""/>
        <dsp:cNvSpPr/>
      </dsp:nvSpPr>
      <dsp:spPr>
        <a:xfrm>
          <a:off x="1427421" y="321225"/>
          <a:ext cx="3639474" cy="3639474"/>
        </a:xfrm>
        <a:custGeom>
          <a:avLst/>
          <a:gdLst/>
          <a:ahLst/>
          <a:cxnLst/>
          <a:rect l="0" t="0" r="0" b="0"/>
          <a:pathLst>
            <a:path>
              <a:moveTo>
                <a:pt x="3426070" y="2674802"/>
              </a:moveTo>
              <a:arcTo wR="1819737" hR="1819737" stAng="1681607" swAng="83480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E97FD-DE01-4F61-B505-9149E765DAB8}">
      <dsp:nvSpPr>
        <dsp:cNvPr id="0" name=""/>
        <dsp:cNvSpPr/>
      </dsp:nvSpPr>
      <dsp:spPr>
        <a:xfrm>
          <a:off x="3338348" y="3461521"/>
          <a:ext cx="1396727" cy="6379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i="0" kern="1200" dirty="0"/>
            <a:t>4. Ejercicio</a:t>
          </a:r>
          <a:endParaRPr lang="es-MX" sz="1000" kern="1200" dirty="0"/>
        </a:p>
      </dsp:txBody>
      <dsp:txXfrm>
        <a:off x="3369489" y="3492662"/>
        <a:ext cx="1334445" cy="575654"/>
      </dsp:txXfrm>
    </dsp:sp>
    <dsp:sp modelId="{4112BC20-EB2B-46DC-A3CC-D1713D08F48E}">
      <dsp:nvSpPr>
        <dsp:cNvPr id="0" name=""/>
        <dsp:cNvSpPr/>
      </dsp:nvSpPr>
      <dsp:spPr>
        <a:xfrm>
          <a:off x="1427421" y="321225"/>
          <a:ext cx="3639474" cy="3639474"/>
        </a:xfrm>
        <a:custGeom>
          <a:avLst/>
          <a:gdLst/>
          <a:ahLst/>
          <a:cxnLst/>
          <a:rect l="0" t="0" r="0" b="0"/>
          <a:pathLst>
            <a:path>
              <a:moveTo>
                <a:pt x="1874481" y="3638650"/>
              </a:moveTo>
              <a:arcTo wR="1819737" hR="1819737" stAng="5296565" swAng="20687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753E7-2CAD-41AF-91D8-0513A2D67507}">
      <dsp:nvSpPr>
        <dsp:cNvPr id="0" name=""/>
        <dsp:cNvSpPr/>
      </dsp:nvSpPr>
      <dsp:spPr>
        <a:xfrm>
          <a:off x="1759240" y="3461521"/>
          <a:ext cx="1396727" cy="6379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i="0" kern="1200" dirty="0"/>
            <a:t>5. Seguimiento</a:t>
          </a:r>
          <a:endParaRPr lang="es-MX" sz="1000" kern="1200" dirty="0"/>
        </a:p>
      </dsp:txBody>
      <dsp:txXfrm>
        <a:off x="1790381" y="3492662"/>
        <a:ext cx="1334445" cy="575654"/>
      </dsp:txXfrm>
    </dsp:sp>
    <dsp:sp modelId="{7D235534-46D6-4C22-91F6-9BA251B8F4D7}">
      <dsp:nvSpPr>
        <dsp:cNvPr id="0" name=""/>
        <dsp:cNvSpPr/>
      </dsp:nvSpPr>
      <dsp:spPr>
        <a:xfrm>
          <a:off x="1427421" y="321225"/>
          <a:ext cx="3639474" cy="3639474"/>
        </a:xfrm>
        <a:custGeom>
          <a:avLst/>
          <a:gdLst/>
          <a:ahLst/>
          <a:cxnLst/>
          <a:rect l="0" t="0" r="0" b="0"/>
          <a:pathLst>
            <a:path>
              <a:moveTo>
                <a:pt x="466137" y="3035965"/>
              </a:moveTo>
              <a:arcTo wR="1819737" hR="1819737" stAng="8283592" swAng="83480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A96F7-49C8-49CB-967D-B06C8D5695CF}">
      <dsp:nvSpPr>
        <dsp:cNvPr id="0" name=""/>
        <dsp:cNvSpPr/>
      </dsp:nvSpPr>
      <dsp:spPr>
        <a:xfrm>
          <a:off x="774682" y="2226924"/>
          <a:ext cx="1396727" cy="6379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6. Evaluación</a:t>
          </a:r>
        </a:p>
      </dsp:txBody>
      <dsp:txXfrm>
        <a:off x="805823" y="2258065"/>
        <a:ext cx="1334445" cy="575654"/>
      </dsp:txXfrm>
    </dsp:sp>
    <dsp:sp modelId="{52B43D6E-A08B-4A2D-BC5F-F78295844AFD}">
      <dsp:nvSpPr>
        <dsp:cNvPr id="0" name=""/>
        <dsp:cNvSpPr/>
      </dsp:nvSpPr>
      <dsp:spPr>
        <a:xfrm>
          <a:off x="1427421" y="321225"/>
          <a:ext cx="3639474" cy="3639474"/>
        </a:xfrm>
        <a:custGeom>
          <a:avLst/>
          <a:gdLst/>
          <a:ahLst/>
          <a:cxnLst/>
          <a:rect l="0" t="0" r="0" b="0"/>
          <a:pathLst>
            <a:path>
              <a:moveTo>
                <a:pt x="2655" y="1721460"/>
              </a:moveTo>
              <a:arcTo wR="1819737" hR="1819737" stAng="10985749" swAng="106377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B189D-389F-41D0-B67E-8911206E8111}">
      <dsp:nvSpPr>
        <dsp:cNvPr id="0" name=""/>
        <dsp:cNvSpPr/>
      </dsp:nvSpPr>
      <dsp:spPr>
        <a:xfrm>
          <a:off x="1126066" y="687406"/>
          <a:ext cx="1396727" cy="6379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7. Rendición de cuentas</a:t>
          </a:r>
        </a:p>
      </dsp:txBody>
      <dsp:txXfrm>
        <a:off x="1157207" y="718547"/>
        <a:ext cx="1334445" cy="575654"/>
      </dsp:txXfrm>
    </dsp:sp>
    <dsp:sp modelId="{34CBC057-EAEE-453B-824F-58CE99928697}">
      <dsp:nvSpPr>
        <dsp:cNvPr id="0" name=""/>
        <dsp:cNvSpPr/>
      </dsp:nvSpPr>
      <dsp:spPr>
        <a:xfrm>
          <a:off x="1427421" y="321225"/>
          <a:ext cx="3639474" cy="3639474"/>
        </a:xfrm>
        <a:custGeom>
          <a:avLst/>
          <a:gdLst/>
          <a:ahLst/>
          <a:cxnLst/>
          <a:rect l="0" t="0" r="0" b="0"/>
          <a:pathLst>
            <a:path>
              <a:moveTo>
                <a:pt x="799240" y="313075"/>
              </a:moveTo>
              <a:arcTo wR="1819737" hR="1819737" stAng="14153359" swAng="5200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00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657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393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981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716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683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97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712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69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96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73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66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31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882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08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41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79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Uma imagem com preto&#10;&#10;Descrição gerada automaticamente"/>
          <p:cNvPicPr preferRelativeResize="0"/>
          <p:nvPr/>
        </p:nvPicPr>
        <p:blipFill rotWithShape="1">
          <a:blip r:embed="rId3">
            <a:alphaModFix amt="71000"/>
          </a:blip>
          <a:srcRect/>
          <a:stretch/>
        </p:blipFill>
        <p:spPr>
          <a:xfrm rot="-5400000">
            <a:off x="7500729" y="-2"/>
            <a:ext cx="4691271" cy="469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Uma imagem com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0" y="5311840"/>
            <a:ext cx="1331843" cy="133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DM Sans Medium"/>
              <a:buNone/>
              <a:defRPr sz="5400" b="1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007165" y="4921086"/>
            <a:ext cx="9144000" cy="79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 l="1659" t="2190" r="51595" b="79803"/>
          <a:stretch/>
        </p:blipFill>
        <p:spPr>
          <a:xfrm>
            <a:off x="740229" y="655712"/>
            <a:ext cx="5451565" cy="2029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>
  <p:cSld name="Título e Objet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 descr="Uma imagem com texto, símb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81522" y="5825781"/>
            <a:ext cx="803412" cy="80341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501926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8199" y="1664805"/>
            <a:ext cx="10515599" cy="385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168965" y="5709896"/>
            <a:ext cx="11815969" cy="0"/>
          </a:xfrm>
          <a:prstGeom prst="straightConnector1">
            <a:avLst/>
          </a:prstGeom>
          <a:noFill/>
          <a:ln w="9525" cap="flat" cmpd="sng">
            <a:solidFill>
              <a:srgbClr val="2E304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l="54035" t="2197" r="-781" b="79795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52450" y="365125"/>
            <a:ext cx="111442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9" descr="Uma imagem com texto, símb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81522" y="5795653"/>
            <a:ext cx="803412" cy="8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l="54035" t="2687" r="-781" b="79305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4000"/>
              <a:buFont typeface="DM Sans Medium"/>
              <a:buNone/>
              <a:defRPr sz="4000" b="1" i="0" u="none" strike="noStrike" cap="none">
                <a:solidFill>
                  <a:srgbClr val="2E304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1.svg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insadisa.com/podcast-mir/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1007165" y="3235593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DM Sans Medium"/>
              <a:buNone/>
            </a:pPr>
            <a:r>
              <a:rPr lang="es-MX" sz="2800" dirty="0"/>
              <a:t>AUDITORÍAS AL DESEMPEÑO. SOFTWARE ABBA PARA LA SOLUCIÓN A LA OBSERVACIÓN: ALINEAR EL PROGRAMA OPERATIVO ANUAL (POA), PRESUPUESTO BASADO EN RESULTADOS (PBR) Y EL PRESUPUESTO DE EGRESOS CON LA MATRIZ DE INDICADORES PARA RESULTADOS (MIR).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007164" y="4921085"/>
            <a:ext cx="9601953" cy="128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sz="2000" dirty="0"/>
              <a:t>Software ABBA para Monitoreo y Evaluación de Programas Presupuestarios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sz="2000" dirty="0"/>
              <a:t>INSTITUTO DE SALUD Y DIAGNÓSTICO (INSADISA)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sz="2000" dirty="0"/>
              <a:t>insadisa.com | isaac.figueroa@gmail.com | 473-108-8362</a:t>
            </a:r>
          </a:p>
        </p:txBody>
      </p:sp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76978C87-8B66-4AFE-887D-CFCE08096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59773"/>
            <a:ext cx="2667000" cy="1500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332850" y="-4978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000" b="1" dirty="0"/>
              <a:t>El ciclo presupuestario y el Software ABBA para Monitoreo y Evaluación de Programas Presupuestarios</a:t>
            </a:r>
            <a:endParaRPr sz="2000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ECB0B59-2EC5-4381-8594-6991E2D4A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080828"/>
              </p:ext>
            </p:extLst>
          </p:nvPr>
        </p:nvGraphicFramePr>
        <p:xfrm>
          <a:off x="5590650" y="1378142"/>
          <a:ext cx="6494317" cy="410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C81B758-2375-420C-8F32-158D3B45D02C}"/>
              </a:ext>
            </a:extLst>
          </p:cNvPr>
          <p:cNvSpPr/>
          <p:nvPr/>
        </p:nvSpPr>
        <p:spPr>
          <a:xfrm>
            <a:off x="449552" y="834009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1. Planeación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803D273-9E81-4B78-A6AE-B152E6206D84}"/>
              </a:ext>
            </a:extLst>
          </p:cNvPr>
          <p:cNvSpPr/>
          <p:nvPr/>
        </p:nvSpPr>
        <p:spPr>
          <a:xfrm>
            <a:off x="449552" y="1530200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ysClr val="windowText" lastClr="000000"/>
                </a:solidFill>
              </a:rPr>
              <a:t>2. Programación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53C886D-327E-46E9-8FB6-5F75A9A836FB}"/>
              </a:ext>
            </a:extLst>
          </p:cNvPr>
          <p:cNvSpPr/>
          <p:nvPr/>
        </p:nvSpPr>
        <p:spPr>
          <a:xfrm>
            <a:off x="449552" y="2226391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ysClr val="windowText" lastClr="000000"/>
                </a:solidFill>
              </a:rPr>
              <a:t>3. Presupuestación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7C2BC0C-4D47-48CE-8DFC-4ACDBC25FA90}"/>
              </a:ext>
            </a:extLst>
          </p:cNvPr>
          <p:cNvSpPr/>
          <p:nvPr/>
        </p:nvSpPr>
        <p:spPr>
          <a:xfrm>
            <a:off x="449552" y="2922582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4. Ejercicio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A10BDF3-6798-4D10-8D68-1CFDB85A8E87}"/>
              </a:ext>
            </a:extLst>
          </p:cNvPr>
          <p:cNvSpPr/>
          <p:nvPr/>
        </p:nvSpPr>
        <p:spPr>
          <a:xfrm>
            <a:off x="449552" y="3618773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5. Seguimiento (monitoreo)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F48F7F5-4A75-4C33-AC1D-BA4E972E415C}"/>
              </a:ext>
            </a:extLst>
          </p:cNvPr>
          <p:cNvSpPr/>
          <p:nvPr/>
        </p:nvSpPr>
        <p:spPr>
          <a:xfrm>
            <a:off x="449552" y="4314964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6. Evaluación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202400B1-4515-49B8-B334-A411315FAC04}"/>
              </a:ext>
            </a:extLst>
          </p:cNvPr>
          <p:cNvSpPr/>
          <p:nvPr/>
        </p:nvSpPr>
        <p:spPr>
          <a:xfrm>
            <a:off x="449552" y="5011156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7. Rendición de cuentas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46BD3D8-DD0C-4B16-BEDC-075C4DE63290}"/>
              </a:ext>
            </a:extLst>
          </p:cNvPr>
          <p:cNvSpPr/>
          <p:nvPr/>
        </p:nvSpPr>
        <p:spPr>
          <a:xfrm>
            <a:off x="2101706" y="5011156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Reporte de Cuenta Pública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00CAABA-F5BE-4D03-B355-B9676AAD54B2}"/>
              </a:ext>
            </a:extLst>
          </p:cNvPr>
          <p:cNvSpPr/>
          <p:nvPr/>
        </p:nvSpPr>
        <p:spPr>
          <a:xfrm>
            <a:off x="3838530" y="5011156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Reporte de Transparencia</a:t>
            </a:r>
          </a:p>
        </p:txBody>
      </p:sp>
      <p:pic>
        <p:nvPicPr>
          <p:cNvPr id="5" name="Gráfico 4" descr="Marca de verificación con relleno sólido">
            <a:extLst>
              <a:ext uri="{FF2B5EF4-FFF2-40B4-BE49-F238E27FC236}">
                <a16:creationId xmlns:a16="http://schemas.microsoft.com/office/drawing/2014/main" id="{CA1DE42F-3560-4A3F-AA61-F7D6BE389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9712" y="4718536"/>
            <a:ext cx="504114" cy="728256"/>
          </a:xfrm>
          <a:prstGeom prst="rect">
            <a:avLst/>
          </a:prstGeom>
        </p:spPr>
      </p:pic>
      <p:pic>
        <p:nvPicPr>
          <p:cNvPr id="22" name="Gráfico 21" descr="Marca de verificación con relleno sólido">
            <a:extLst>
              <a:ext uri="{FF2B5EF4-FFF2-40B4-BE49-F238E27FC236}">
                <a16:creationId xmlns:a16="http://schemas.microsoft.com/office/drawing/2014/main" id="{B28A895B-2140-4024-A584-74D51BE01E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15545" y="4718536"/>
            <a:ext cx="504114" cy="728256"/>
          </a:xfrm>
          <a:prstGeom prst="rect">
            <a:avLst/>
          </a:prstGeom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111FC19-84AB-40A6-BB58-E31DA83C8188}"/>
              </a:ext>
            </a:extLst>
          </p:cNvPr>
          <p:cNvSpPr/>
          <p:nvPr/>
        </p:nvSpPr>
        <p:spPr>
          <a:xfrm>
            <a:off x="2101706" y="834009"/>
            <a:ext cx="3264288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ysClr val="windowText" lastClr="000000"/>
                </a:solidFill>
              </a:rPr>
              <a:t>Alineación de los Programas Presupuestarios a los Instrumentos de Planeación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90D3A444-9CA7-474D-B24B-8748159E0F7A}"/>
              </a:ext>
            </a:extLst>
          </p:cNvPr>
          <p:cNvSpPr/>
          <p:nvPr/>
        </p:nvSpPr>
        <p:spPr>
          <a:xfrm>
            <a:off x="2101706" y="1530200"/>
            <a:ext cx="3264288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ysClr val="windowText" lastClr="000000"/>
                </a:solidFill>
              </a:rPr>
              <a:t>Definir actividades, metas, entregables, calendarización, beneficiarios, ejecutores, etc.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3668F2A-BFDD-49FC-BF43-4A130C6DF617}"/>
              </a:ext>
            </a:extLst>
          </p:cNvPr>
          <p:cNvSpPr/>
          <p:nvPr/>
        </p:nvSpPr>
        <p:spPr>
          <a:xfrm>
            <a:off x="2101706" y="2228346"/>
            <a:ext cx="3264288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ysClr val="windowText" lastClr="000000"/>
                </a:solidFill>
              </a:rPr>
              <a:t>Presupuestar a nivel actividad usando el Clasificador por objeto del Gasto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9016EBFB-D4C2-46CF-B263-E80C14422DCD}"/>
              </a:ext>
            </a:extLst>
          </p:cNvPr>
          <p:cNvSpPr/>
          <p:nvPr/>
        </p:nvSpPr>
        <p:spPr>
          <a:xfrm>
            <a:off x="2101706" y="3618773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ysClr val="windowText" lastClr="000000"/>
                </a:solidFill>
              </a:rPr>
              <a:t>Avance físico - Captura mensual de indicadores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C32CF47-2512-41C5-B9BA-372D84EB0EA4}"/>
              </a:ext>
            </a:extLst>
          </p:cNvPr>
          <p:cNvSpPr/>
          <p:nvPr/>
        </p:nvSpPr>
        <p:spPr>
          <a:xfrm>
            <a:off x="3796195" y="3618773"/>
            <a:ext cx="1527464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ysClr val="windowText" lastClr="000000"/>
                </a:solidFill>
              </a:rPr>
              <a:t>Sincronización con el Avance financiero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CEBF3958-FC64-4DC5-B332-B715FF7523CE}"/>
              </a:ext>
            </a:extLst>
          </p:cNvPr>
          <p:cNvSpPr/>
          <p:nvPr/>
        </p:nvSpPr>
        <p:spPr>
          <a:xfrm>
            <a:off x="2101706" y="2932695"/>
            <a:ext cx="3264288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ysClr val="windowText" lastClr="000000"/>
                </a:solidFill>
              </a:rPr>
              <a:t>Aplicación de los Recursos – Sistema contable presupuestal del municipio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650658EF-98B2-4A61-ACA6-BC6AA45007CA}"/>
              </a:ext>
            </a:extLst>
          </p:cNvPr>
          <p:cNvSpPr/>
          <p:nvPr/>
        </p:nvSpPr>
        <p:spPr>
          <a:xfrm>
            <a:off x="2104448" y="4314964"/>
            <a:ext cx="3261545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Comparar los resultados logrados contra los planeados</a:t>
            </a:r>
          </a:p>
        </p:txBody>
      </p:sp>
      <p:pic>
        <p:nvPicPr>
          <p:cNvPr id="32" name="Gráfico 31" descr="Marca de verificación con relleno sólido">
            <a:extLst>
              <a:ext uri="{FF2B5EF4-FFF2-40B4-BE49-F238E27FC236}">
                <a16:creationId xmlns:a16="http://schemas.microsoft.com/office/drawing/2014/main" id="{FD8592ED-466D-4D84-BE89-1C7E2D74C2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68305" y="4024019"/>
            <a:ext cx="504114" cy="728256"/>
          </a:xfrm>
          <a:prstGeom prst="rect">
            <a:avLst/>
          </a:prstGeom>
        </p:spPr>
      </p:pic>
      <p:pic>
        <p:nvPicPr>
          <p:cNvPr id="33" name="Gráfico 32" descr="Marca de verificación con relleno sólido">
            <a:extLst>
              <a:ext uri="{FF2B5EF4-FFF2-40B4-BE49-F238E27FC236}">
                <a16:creationId xmlns:a16="http://schemas.microsoft.com/office/drawing/2014/main" id="{670C0E65-9839-4F70-BB0F-317A2A1D7B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19482" y="3295763"/>
            <a:ext cx="504114" cy="728256"/>
          </a:xfrm>
          <a:prstGeom prst="rect">
            <a:avLst/>
          </a:prstGeom>
        </p:spPr>
      </p:pic>
      <p:pic>
        <p:nvPicPr>
          <p:cNvPr id="34" name="Gráfico 33" descr="Marca de verificación con relleno sólido">
            <a:extLst>
              <a:ext uri="{FF2B5EF4-FFF2-40B4-BE49-F238E27FC236}">
                <a16:creationId xmlns:a16="http://schemas.microsoft.com/office/drawing/2014/main" id="{47832565-EADF-469F-95A3-304C58A04D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7421" y="2017739"/>
            <a:ext cx="504114" cy="728256"/>
          </a:xfrm>
          <a:prstGeom prst="rect">
            <a:avLst/>
          </a:prstGeom>
        </p:spPr>
      </p:pic>
      <p:pic>
        <p:nvPicPr>
          <p:cNvPr id="35" name="Gráfico 34" descr="Marca de verificación con relleno sólido">
            <a:extLst>
              <a:ext uri="{FF2B5EF4-FFF2-40B4-BE49-F238E27FC236}">
                <a16:creationId xmlns:a16="http://schemas.microsoft.com/office/drawing/2014/main" id="{C7880EEF-D108-4BE1-9ABA-70EEEE5D2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32109" y="1342327"/>
            <a:ext cx="504114" cy="728256"/>
          </a:xfrm>
          <a:prstGeom prst="rect">
            <a:avLst/>
          </a:prstGeom>
        </p:spPr>
      </p:pic>
      <p:pic>
        <p:nvPicPr>
          <p:cNvPr id="36" name="Gráfico 35" descr="Marca de verificación con relleno sólido">
            <a:extLst>
              <a:ext uri="{FF2B5EF4-FFF2-40B4-BE49-F238E27FC236}">
                <a16:creationId xmlns:a16="http://schemas.microsoft.com/office/drawing/2014/main" id="{87B0E886-8F89-4186-867E-91FF485956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19829" y="540602"/>
            <a:ext cx="504114" cy="7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2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8198" y="21376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Pasos técnicos para Alinear la Planeación con el Presupuesto en el Software ABBA</a:t>
            </a:r>
            <a:endParaRPr sz="2800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C941F89-E6ED-42BF-8B73-86AF6FCCBAF7}"/>
              </a:ext>
            </a:extLst>
          </p:cNvPr>
          <p:cNvSpPr/>
          <p:nvPr/>
        </p:nvSpPr>
        <p:spPr>
          <a:xfrm>
            <a:off x="838198" y="1454727"/>
            <a:ext cx="4966855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1. Creación del Programa Presupuestario y documentar su Matriz de Indicadores para Resultados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71EA97F-9C24-4AF6-9518-3007620424C5}"/>
              </a:ext>
            </a:extLst>
          </p:cNvPr>
          <p:cNvSpPr/>
          <p:nvPr/>
        </p:nvSpPr>
        <p:spPr>
          <a:xfrm>
            <a:off x="1711034" y="2278202"/>
            <a:ext cx="4966855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2. Creación de Capítulo de Gasto, Partida Genérica y Partida Específica y Artículos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597F1F6-D8F8-4AE8-9E60-90247D4B5A3A}"/>
              </a:ext>
            </a:extLst>
          </p:cNvPr>
          <p:cNvSpPr/>
          <p:nvPr/>
        </p:nvSpPr>
        <p:spPr>
          <a:xfrm>
            <a:off x="3321625" y="3112077"/>
            <a:ext cx="4966855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3. Techo Presupuestal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8BD1C1E-8B95-4ADE-B203-9DD983411DA7}"/>
              </a:ext>
            </a:extLst>
          </p:cNvPr>
          <p:cNvSpPr/>
          <p:nvPr/>
        </p:nvSpPr>
        <p:spPr>
          <a:xfrm>
            <a:off x="4069771" y="3941789"/>
            <a:ext cx="4966855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4. Presupuestación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1016164-2ABA-4028-97F0-995A2D1717B6}"/>
              </a:ext>
            </a:extLst>
          </p:cNvPr>
          <p:cNvSpPr/>
          <p:nvPr/>
        </p:nvSpPr>
        <p:spPr>
          <a:xfrm>
            <a:off x="5409918" y="4693433"/>
            <a:ext cx="4966855" cy="613064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5. Reportes para Presupuesto de Egresos y para</a:t>
            </a:r>
          </a:p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Responder Auditorías al Desempeño</a:t>
            </a:r>
          </a:p>
        </p:txBody>
      </p:sp>
    </p:spTree>
    <p:extLst>
      <p:ext uri="{BB962C8B-B14F-4D97-AF65-F5344CB8AC3E}">
        <p14:creationId xmlns:p14="http://schemas.microsoft.com/office/powerpoint/2010/main" val="67697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C941F89-E6ED-42BF-8B73-86AF6FCCBAF7}"/>
              </a:ext>
            </a:extLst>
          </p:cNvPr>
          <p:cNvSpPr/>
          <p:nvPr/>
        </p:nvSpPr>
        <p:spPr>
          <a:xfrm>
            <a:off x="318652" y="337160"/>
            <a:ext cx="9843657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1. Creación del Programa Presupuestario y documentar su Matriz de Indicadores para Resultados</a:t>
            </a:r>
          </a:p>
        </p:txBody>
      </p:sp>
      <p:pic>
        <p:nvPicPr>
          <p:cNvPr id="2052" name="Picture 4" descr="Screenshot.rocks browser mockup">
            <a:extLst>
              <a:ext uri="{FF2B5EF4-FFF2-40B4-BE49-F238E27FC236}">
                <a16:creationId xmlns:a16="http://schemas.microsoft.com/office/drawing/2014/main" id="{429FA247-5743-4134-9A5D-2F458FF37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r="28368"/>
          <a:stretch/>
        </p:blipFill>
        <p:spPr bwMode="auto">
          <a:xfrm>
            <a:off x="318652" y="1057178"/>
            <a:ext cx="3512128" cy="412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reenshot.rocks browser mockup">
            <a:extLst>
              <a:ext uri="{FF2B5EF4-FFF2-40B4-BE49-F238E27FC236}">
                <a16:creationId xmlns:a16="http://schemas.microsoft.com/office/drawing/2014/main" id="{FCD0B48D-1DE9-44EB-BFB7-6D0B1B8C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20" y="1057178"/>
            <a:ext cx="8388928" cy="412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7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71EA97F-9C24-4AF6-9518-3007620424C5}"/>
              </a:ext>
            </a:extLst>
          </p:cNvPr>
          <p:cNvSpPr/>
          <p:nvPr/>
        </p:nvSpPr>
        <p:spPr>
          <a:xfrm>
            <a:off x="513175" y="424585"/>
            <a:ext cx="9607570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2. Creación de Capítulo de Gasto, Partida Genérica y Partida Específica y Artículos</a:t>
            </a:r>
          </a:p>
        </p:txBody>
      </p:sp>
      <p:pic>
        <p:nvPicPr>
          <p:cNvPr id="13" name="Picture 2" descr="Screenshot.rocks browser mockup">
            <a:extLst>
              <a:ext uri="{FF2B5EF4-FFF2-40B4-BE49-F238E27FC236}">
                <a16:creationId xmlns:a16="http://schemas.microsoft.com/office/drawing/2014/main" id="{14DB2D37-F792-4037-8E96-B7AD5D11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59" y="1321940"/>
            <a:ext cx="7755082" cy="38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71EA97F-9C24-4AF6-9518-3007620424C5}"/>
              </a:ext>
            </a:extLst>
          </p:cNvPr>
          <p:cNvSpPr/>
          <p:nvPr/>
        </p:nvSpPr>
        <p:spPr>
          <a:xfrm>
            <a:off x="513175" y="424585"/>
            <a:ext cx="9607570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3. Techo Presupuestal</a:t>
            </a:r>
          </a:p>
        </p:txBody>
      </p:sp>
      <p:pic>
        <p:nvPicPr>
          <p:cNvPr id="4098" name="Picture 2" descr="Screenshot.rocks browser mockup">
            <a:extLst>
              <a:ext uri="{FF2B5EF4-FFF2-40B4-BE49-F238E27FC236}">
                <a16:creationId xmlns:a16="http://schemas.microsoft.com/office/drawing/2014/main" id="{3F155314-C7B2-4CD0-B9CF-952B2A317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39899"/>
            <a:ext cx="8991600" cy="44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1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71EA97F-9C24-4AF6-9518-3007620424C5}"/>
              </a:ext>
            </a:extLst>
          </p:cNvPr>
          <p:cNvSpPr/>
          <p:nvPr/>
        </p:nvSpPr>
        <p:spPr>
          <a:xfrm>
            <a:off x="449552" y="289856"/>
            <a:ext cx="9607570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4. Presupuestación</a:t>
            </a:r>
          </a:p>
        </p:txBody>
      </p:sp>
      <p:pic>
        <p:nvPicPr>
          <p:cNvPr id="5122" name="Picture 2" descr="Screenshot.rocks browser mockup">
            <a:extLst>
              <a:ext uri="{FF2B5EF4-FFF2-40B4-BE49-F238E27FC236}">
                <a16:creationId xmlns:a16="http://schemas.microsoft.com/office/drawing/2014/main" id="{E41354CC-A0FF-4362-97C2-EB950905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03" y="3262398"/>
            <a:ext cx="7320845" cy="35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reenshot.rocks browser mockup">
            <a:extLst>
              <a:ext uri="{FF2B5EF4-FFF2-40B4-BE49-F238E27FC236}">
                <a16:creationId xmlns:a16="http://schemas.microsoft.com/office/drawing/2014/main" id="{4E4B1B3B-FF4A-4245-8BAA-2CFBB9F3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995069"/>
            <a:ext cx="7320845" cy="359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71EA97F-9C24-4AF6-9518-3007620424C5}"/>
              </a:ext>
            </a:extLst>
          </p:cNvPr>
          <p:cNvSpPr/>
          <p:nvPr/>
        </p:nvSpPr>
        <p:spPr>
          <a:xfrm>
            <a:off x="449552" y="289856"/>
            <a:ext cx="9607570" cy="613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5. Reportes</a:t>
            </a:r>
          </a:p>
        </p:txBody>
      </p:sp>
      <p:pic>
        <p:nvPicPr>
          <p:cNvPr id="6146" name="Picture 2" descr="Screenshot.rocks browser mockup">
            <a:extLst>
              <a:ext uri="{FF2B5EF4-FFF2-40B4-BE49-F238E27FC236}">
                <a16:creationId xmlns:a16="http://schemas.microsoft.com/office/drawing/2014/main" id="{2DAB4792-B254-4B66-B392-5BE48FB1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45" y="1241125"/>
            <a:ext cx="8181109" cy="40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0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71EA97F-9C24-4AF6-9518-3007620424C5}"/>
              </a:ext>
            </a:extLst>
          </p:cNvPr>
          <p:cNvSpPr/>
          <p:nvPr/>
        </p:nvSpPr>
        <p:spPr>
          <a:xfrm>
            <a:off x="1292215" y="1464029"/>
            <a:ext cx="9607570" cy="33989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ysClr val="windowText" lastClr="000000"/>
                </a:solidFill>
              </a:rPr>
              <a:t>Puede ingresar al siguiente sitio con usuario solo de lectura.</a:t>
            </a:r>
          </a:p>
          <a:p>
            <a:pPr algn="ctr"/>
            <a:r>
              <a:rPr lang="es-MX" sz="2400" dirty="0">
                <a:solidFill>
                  <a:sysClr val="windowText" lastClr="000000"/>
                </a:solidFill>
              </a:rPr>
              <a:t>Acceso disponible durante la semana de la evaluación 2021</a:t>
            </a:r>
          </a:p>
          <a:p>
            <a:pPr algn="ctr"/>
            <a:endParaRPr lang="es-MX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s-MX" sz="2400" dirty="0">
                <a:solidFill>
                  <a:sysClr val="windowText" lastClr="000000"/>
                </a:solidFill>
              </a:rPr>
              <a:t>Link: demo-indicadores.insadisa.mx</a:t>
            </a:r>
          </a:p>
          <a:p>
            <a:pPr algn="ctr"/>
            <a:r>
              <a:rPr lang="es-MX" sz="2400" dirty="0">
                <a:solidFill>
                  <a:sysClr val="windowText" lastClr="000000"/>
                </a:solidFill>
              </a:rPr>
              <a:t>Usuario: glocal2021</a:t>
            </a:r>
          </a:p>
          <a:p>
            <a:pPr algn="ctr"/>
            <a:r>
              <a:rPr lang="es-MX" sz="2400" dirty="0" err="1">
                <a:solidFill>
                  <a:sysClr val="windowText" lastClr="000000"/>
                </a:solidFill>
              </a:rPr>
              <a:t>Password</a:t>
            </a:r>
            <a:r>
              <a:rPr lang="es-MX" sz="2400" dirty="0">
                <a:solidFill>
                  <a:sysClr val="windowText" lastClr="000000"/>
                </a:solidFill>
              </a:rPr>
              <a:t>: glocal2021</a:t>
            </a:r>
          </a:p>
        </p:txBody>
      </p:sp>
    </p:spTree>
    <p:extLst>
      <p:ext uri="{BB962C8B-B14F-4D97-AF65-F5344CB8AC3E}">
        <p14:creationId xmlns:p14="http://schemas.microsoft.com/office/powerpoint/2010/main" val="78521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119F69-35DB-4C5F-A722-4B6B5BB8F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526" y="337160"/>
            <a:ext cx="8776948" cy="50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4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8198" y="21376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Los 3 obreros</a:t>
            </a:r>
            <a:endParaRPr sz="2800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145D98A-2628-450E-B0D6-39087DA17163}"/>
              </a:ext>
            </a:extLst>
          </p:cNvPr>
          <p:cNvSpPr txBox="1"/>
          <p:nvPr/>
        </p:nvSpPr>
        <p:spPr>
          <a:xfrm>
            <a:off x="4966855" y="517421"/>
            <a:ext cx="658807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En cierta ocasión, un arquitecto se acercó a supervisar las labores de realización de uno de sus proyectos de construcción, un importante edificio que se estaba levantando en Colina City.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Al llegar, se aproximó a un albañil que estaba inmerso en su trabajo de hacer tabiques, y le preguntó: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 ¿Qué está haciendo?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 ¿Acaso no lo ve? (respondió algo enfadado) Solo estoy poniendo ladrillos.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Viendo las pocas ganas de conversar del obrero, prosiguió su camino por la construcción, y a unos metros de allí encontró a otro trabajador que estaba realizando la misma labor que el primero, e inquirió: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 ¿Qué está haciendo?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 Pues… Estoy levantando un muro (dijo mientras dibujaba una sonrisa que procuraba mostrar amabilidad).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Luego, el arquitecto siguió supervisando la obra, hasta que finalmente se acercó a un tercer oficial de albañilería, que estaba haciendo exactamente lo mismo que los dos anteriores, y le pregunto como a los otros: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 ¿Qué está haciendo?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 ¿Qué estoy haciendo? (respondió mientras sonreía visiblemente). ¡Estoy construyendo un gran edificio!</a:t>
            </a:r>
            <a:endParaRPr lang="es-MX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2F5805-8968-430F-8814-5F3CF27BD9FA}"/>
              </a:ext>
            </a:extLst>
          </p:cNvPr>
          <p:cNvSpPr txBox="1"/>
          <p:nvPr/>
        </p:nvSpPr>
        <p:spPr>
          <a:xfrm>
            <a:off x="107373" y="5303347"/>
            <a:ext cx="60942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/>
              <a:t>https://historiasparameditar.blogspot.com/2009/01/los-tres-obreros.html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EF9C7F9-7A72-4EA2-A93E-07D380B10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087603"/>
            <a:ext cx="3619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5496288-28DB-40C0-81B2-FE08D21FC96B}"/>
              </a:ext>
            </a:extLst>
          </p:cNvPr>
          <p:cNvSpPr txBox="1"/>
          <p:nvPr/>
        </p:nvSpPr>
        <p:spPr>
          <a:xfrm>
            <a:off x="4064798" y="6140332"/>
            <a:ext cx="4528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1" dirty="0">
                <a:hlinkClick r:id="rId5"/>
              </a:rPr>
              <a:t>Podcast Matriz de Indicadores para Resultados</a:t>
            </a:r>
            <a:endParaRPr lang="es-MX" b="1" i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1B7673B-5773-448B-BCA1-9D708E9C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48" y="6125092"/>
            <a:ext cx="1298864" cy="3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9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8198" y="21376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¿Qué es la </a:t>
            </a:r>
            <a:r>
              <a:rPr lang="es-MX" sz="2800" b="1" dirty="0" err="1"/>
              <a:t>GpR</a:t>
            </a:r>
            <a:r>
              <a:rPr lang="es-MX" sz="2800" b="1" dirty="0"/>
              <a:t> (Gestión para Resultados)?</a:t>
            </a:r>
            <a:endParaRPr sz="2800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3370A00-A736-4FFD-AD90-D2E2F3B8EA1B}"/>
              </a:ext>
            </a:extLst>
          </p:cNvPr>
          <p:cNvSpPr txBox="1"/>
          <p:nvPr/>
        </p:nvSpPr>
        <p:spPr>
          <a:xfrm>
            <a:off x="582282" y="1854599"/>
            <a:ext cx="10515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La </a:t>
            </a:r>
            <a:r>
              <a:rPr lang="es-MX" sz="2400" b="1" i="1" dirty="0" err="1">
                <a:solidFill>
                  <a:srgbClr val="3A3A3A"/>
                </a:solidFill>
                <a:effectLst/>
                <a:latin typeface="Roboto Slab"/>
              </a:rPr>
              <a:t>GpR</a:t>
            </a:r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 es un modelo de cultura organizacional, directiva y de desempeño institucional que pone más énfasis en los </a:t>
            </a:r>
            <a:r>
              <a:rPr lang="es-MX" sz="2400" b="1" i="1" dirty="0">
                <a:solidFill>
                  <a:srgbClr val="3A3A3A"/>
                </a:solidFill>
                <a:effectLst/>
                <a:latin typeface="Roboto Slab"/>
              </a:rPr>
              <a:t>resultados</a:t>
            </a:r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 que en los procedimientos. </a:t>
            </a:r>
          </a:p>
          <a:p>
            <a:endParaRPr lang="es-MX" sz="2400" i="1" dirty="0">
              <a:solidFill>
                <a:srgbClr val="3A3A3A"/>
              </a:solidFill>
              <a:latin typeface="Roboto Slab"/>
            </a:endParaRPr>
          </a:p>
          <a:p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Aunque también interesa cómo se hacen las cosas,</a:t>
            </a:r>
            <a:br>
              <a:rPr lang="es-MX" sz="2400" dirty="0"/>
            </a:br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cobra mayor relevancia qué se hace, qué se logra y cuál es su impacto en el bienestar de la población; es decir, la creación de </a:t>
            </a:r>
            <a:r>
              <a:rPr lang="es-MX" sz="2400" b="1" i="1" dirty="0">
                <a:solidFill>
                  <a:srgbClr val="3A3A3A"/>
                </a:solidFill>
                <a:effectLst/>
                <a:latin typeface="Roboto Slab"/>
              </a:rPr>
              <a:t>valor público.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09141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339434" y="25145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Valor Público – Cadena de Resultados</a:t>
            </a:r>
            <a:endParaRPr sz="2800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3370A00-A736-4FFD-AD90-D2E2F3B8EA1B}"/>
              </a:ext>
            </a:extLst>
          </p:cNvPr>
          <p:cNvSpPr txBox="1"/>
          <p:nvPr/>
        </p:nvSpPr>
        <p:spPr>
          <a:xfrm>
            <a:off x="488594" y="1684053"/>
            <a:ext cx="3719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Cuando hablamos de la creación de Valor Público, debemos de hablar sobre la Cadena de Resultados:</a:t>
            </a:r>
            <a:endParaRPr lang="es-MX" sz="18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1BDD9D3-2F71-48D2-96A3-A6483B5F9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70215"/>
              </p:ext>
            </p:extLst>
          </p:nvPr>
        </p:nvGraphicFramePr>
        <p:xfrm>
          <a:off x="3938155" y="966355"/>
          <a:ext cx="7804293" cy="470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3008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068D54F-69CC-457E-B9D9-977A7D865BC0}"/>
              </a:ext>
            </a:extLst>
          </p:cNvPr>
          <p:cNvSpPr txBox="1"/>
          <p:nvPr/>
        </p:nvSpPr>
        <p:spPr>
          <a:xfrm>
            <a:off x="838198" y="2287017"/>
            <a:ext cx="10255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1" dirty="0"/>
              <a:t>2. Alinear la planeación, programación, </a:t>
            </a:r>
            <a:r>
              <a:rPr lang="es-MX" sz="2400" i="1" dirty="0">
                <a:highlight>
                  <a:srgbClr val="FFFF00"/>
                </a:highlight>
              </a:rPr>
              <a:t>presupuestación</a:t>
            </a:r>
            <a:r>
              <a:rPr lang="es-MX" sz="2400" i="1" dirty="0"/>
              <a:t>, monitoreo y evaluación con los </a:t>
            </a:r>
            <a:r>
              <a:rPr lang="es-MX" sz="3600" b="1" i="1" u="sng" dirty="0"/>
              <a:t>resultados</a:t>
            </a:r>
            <a:r>
              <a:rPr lang="es-MX" sz="2400" i="1" dirty="0"/>
              <a:t>.</a:t>
            </a:r>
          </a:p>
        </p:txBody>
      </p:sp>
      <p:sp>
        <p:nvSpPr>
          <p:cNvPr id="14" name="Google Shape;86;p15">
            <a:extLst>
              <a:ext uri="{FF2B5EF4-FFF2-40B4-BE49-F238E27FC236}">
                <a16:creationId xmlns:a16="http://schemas.microsoft.com/office/drawing/2014/main" id="{3B0796AD-D303-48EA-BF1B-5DF26462ECCE}"/>
              </a:ext>
            </a:extLst>
          </p:cNvPr>
          <p:cNvSpPr txBox="1">
            <a:spLocks/>
          </p:cNvSpPr>
          <p:nvPr/>
        </p:nvSpPr>
        <p:spPr>
          <a:xfrm>
            <a:off x="449552" y="294405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  <a:defRPr sz="3600" b="1" i="0" u="none" strike="noStrike" cap="none">
                <a:solidFill>
                  <a:srgbClr val="2E304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800" dirty="0"/>
              <a:t>Principio No. 2 de la </a:t>
            </a:r>
            <a:r>
              <a:rPr lang="es-MX" sz="2800" dirty="0" err="1"/>
              <a:t>GpR</a:t>
            </a:r>
            <a:r>
              <a:rPr lang="es-MX" sz="2800" dirty="0"/>
              <a:t> (Gestión para Resultados)</a:t>
            </a:r>
          </a:p>
        </p:txBody>
      </p:sp>
    </p:spTree>
    <p:extLst>
      <p:ext uri="{BB962C8B-B14F-4D97-AF65-F5344CB8AC3E}">
        <p14:creationId xmlns:p14="http://schemas.microsoft.com/office/powerpoint/2010/main" val="337334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8198" y="21376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¿Qué es el Presupuesto basado en Resultados (</a:t>
            </a:r>
            <a:r>
              <a:rPr lang="es-MX" sz="2800" b="1" dirty="0" err="1"/>
              <a:t>PbR</a:t>
            </a:r>
            <a:r>
              <a:rPr lang="es-MX" sz="2800" b="1" dirty="0"/>
              <a:t>)?</a:t>
            </a:r>
            <a:endParaRPr sz="2800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3370A00-A736-4FFD-AD90-D2E2F3B8EA1B}"/>
              </a:ext>
            </a:extLst>
          </p:cNvPr>
          <p:cNvSpPr txBox="1"/>
          <p:nvPr/>
        </p:nvSpPr>
        <p:spPr>
          <a:xfrm>
            <a:off x="582282" y="1854599"/>
            <a:ext cx="10515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El </a:t>
            </a:r>
            <a:r>
              <a:rPr lang="es-MX" sz="2400" b="0" i="1" dirty="0" err="1">
                <a:solidFill>
                  <a:srgbClr val="3A3A3A"/>
                </a:solidFill>
                <a:effectLst/>
                <a:latin typeface="Roboto Slab"/>
              </a:rPr>
              <a:t>PbR</a:t>
            </a:r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 es el proceso que integra de forma sistemática, en las decisiones correspondientes, consideraciones sobre los resultados y el impacto de la ejecución de los </a:t>
            </a:r>
            <a:r>
              <a:rPr lang="es-MX" sz="2400" b="1" i="1" dirty="0">
                <a:solidFill>
                  <a:srgbClr val="3A3A3A"/>
                </a:solidFill>
                <a:effectLst/>
                <a:latin typeface="Roboto Slab"/>
              </a:rPr>
              <a:t>Programas presupuestarios</a:t>
            </a:r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 y de la aplicación de los recursos asignados a éstos (DOF, 31/03/08).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763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8198" y="21376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¿Qué es el Presupuesto basado en Resultados (</a:t>
            </a:r>
            <a:r>
              <a:rPr lang="es-MX" sz="2800" b="1" dirty="0" err="1"/>
              <a:t>PbR</a:t>
            </a:r>
            <a:r>
              <a:rPr lang="es-MX" sz="2800" b="1" dirty="0"/>
              <a:t>)?</a:t>
            </a:r>
            <a:endParaRPr sz="2800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3370A00-A736-4FFD-AD90-D2E2F3B8EA1B}"/>
              </a:ext>
            </a:extLst>
          </p:cNvPr>
          <p:cNvSpPr txBox="1"/>
          <p:nvPr/>
        </p:nvSpPr>
        <p:spPr>
          <a:xfrm>
            <a:off x="582282" y="1854599"/>
            <a:ext cx="10515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En otras palabras, la idea es pasar de un </a:t>
            </a:r>
            <a:r>
              <a:rPr lang="es-MX" sz="2400" b="1" i="1" dirty="0">
                <a:solidFill>
                  <a:srgbClr val="3A3A3A"/>
                </a:solidFill>
                <a:effectLst/>
                <a:latin typeface="Roboto Slab"/>
              </a:rPr>
              <a:t>Presupuesto </a:t>
            </a:r>
            <a:r>
              <a:rPr lang="es-MX" sz="2400" b="1" i="1" dirty="0" err="1">
                <a:solidFill>
                  <a:srgbClr val="3A3A3A"/>
                </a:solidFill>
                <a:effectLst/>
                <a:latin typeface="Roboto Slab"/>
              </a:rPr>
              <a:t>incrementalista</a:t>
            </a:r>
            <a:r>
              <a:rPr lang="es-MX" sz="2400" b="1" i="1" dirty="0">
                <a:solidFill>
                  <a:srgbClr val="3A3A3A"/>
                </a:solidFill>
                <a:effectLst/>
                <a:latin typeface="Roboto Slab"/>
              </a:rPr>
              <a:t> a un Presupuesto basado en Resultados (</a:t>
            </a:r>
            <a:r>
              <a:rPr lang="es-MX" sz="2400" b="1" i="1" dirty="0" err="1">
                <a:solidFill>
                  <a:srgbClr val="3A3A3A"/>
                </a:solidFill>
                <a:effectLst/>
                <a:latin typeface="Roboto Slab"/>
              </a:rPr>
              <a:t>PbR</a:t>
            </a:r>
            <a:r>
              <a:rPr lang="es-MX" sz="2400" b="1" i="1" dirty="0">
                <a:solidFill>
                  <a:srgbClr val="3A3A3A"/>
                </a:solidFill>
                <a:effectLst/>
                <a:latin typeface="Roboto Slab"/>
              </a:rPr>
              <a:t>); </a:t>
            </a:r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es decir, pasar de un esquema en el que cada año se le incrementaba un 5% a todo el presupuesto parejo, a cada programa, cada partida, sin analizar los resultados obtenidos a un Esquema basado en </a:t>
            </a:r>
            <a:r>
              <a:rPr lang="es-MX" sz="2400" b="0" i="1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oboto Slab"/>
              </a:rPr>
              <a:t>consideraciones objetivas </a:t>
            </a:r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sobre los resultados esperados y alcanzados para la asignación de recursos.</a:t>
            </a:r>
            <a:endParaRPr lang="es-MX" sz="1100" i="1" dirty="0"/>
          </a:p>
        </p:txBody>
      </p:sp>
    </p:spTree>
    <p:extLst>
      <p:ext uri="{BB962C8B-B14F-4D97-AF65-F5344CB8AC3E}">
        <p14:creationId xmlns:p14="http://schemas.microsoft.com/office/powerpoint/2010/main" val="175579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8198" y="21376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dirty="0"/>
              <a:t>LOS PROGRAMAS DEBEN SER EVALUADOS</a:t>
            </a:r>
            <a:endParaRPr sz="2800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3370A00-A736-4FFD-AD90-D2E2F3B8EA1B}"/>
              </a:ext>
            </a:extLst>
          </p:cNvPr>
          <p:cNvSpPr txBox="1"/>
          <p:nvPr/>
        </p:nvSpPr>
        <p:spPr>
          <a:xfrm>
            <a:off x="582282" y="1854599"/>
            <a:ext cx="105155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1" dirty="0">
                <a:solidFill>
                  <a:srgbClr val="3A3A3A"/>
                </a:solidFill>
                <a:effectLst/>
                <a:latin typeface="Roboto Slab"/>
              </a:rPr>
              <a:t>Ejemplos de Tipos de Evaluaciones:</a:t>
            </a:r>
          </a:p>
          <a:p>
            <a:endParaRPr lang="es-MX" sz="2400" b="0" i="1" dirty="0">
              <a:solidFill>
                <a:srgbClr val="3A3A3A"/>
              </a:solidFill>
              <a:effectLst/>
              <a:latin typeface="Roboto Slab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rgbClr val="3A3A3A"/>
                </a:solidFill>
                <a:latin typeface="Roboto Slab"/>
              </a:rPr>
              <a:t>Evaluación de Diseño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rgbClr val="3A3A3A"/>
                </a:solidFill>
                <a:latin typeface="Roboto Slab"/>
              </a:rPr>
              <a:t>Evaluación de Proceso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rgbClr val="3A3A3A"/>
                </a:solidFill>
                <a:latin typeface="Roboto Slab"/>
              </a:rPr>
              <a:t>Evaluación de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rgbClr val="3A3A3A"/>
                </a:solidFill>
                <a:latin typeface="Roboto Slab"/>
              </a:rPr>
              <a:t>Evaluación de Impacto</a:t>
            </a:r>
            <a:endParaRPr lang="es-MX" sz="1100" i="1" dirty="0"/>
          </a:p>
        </p:txBody>
      </p:sp>
    </p:spTree>
    <p:extLst>
      <p:ext uri="{BB962C8B-B14F-4D97-AF65-F5344CB8AC3E}">
        <p14:creationId xmlns:p14="http://schemas.microsoft.com/office/powerpoint/2010/main" val="198641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8198" y="21376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Auditorías al Desempeño</a:t>
            </a:r>
            <a:endParaRPr sz="2800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19" y="321693"/>
            <a:ext cx="1455729" cy="81884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3370A00-A736-4FFD-AD90-D2E2F3B8EA1B}"/>
              </a:ext>
            </a:extLst>
          </p:cNvPr>
          <p:cNvSpPr txBox="1"/>
          <p:nvPr/>
        </p:nvSpPr>
        <p:spPr>
          <a:xfrm>
            <a:off x="582282" y="1854599"/>
            <a:ext cx="10515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Observación Común:</a:t>
            </a:r>
          </a:p>
          <a:p>
            <a:endParaRPr lang="es-MX" sz="2400" dirty="0"/>
          </a:p>
          <a:p>
            <a:r>
              <a:rPr lang="es-MX" sz="2400" dirty="0"/>
              <a:t>ALINEAR EL PROGRAMA OPERATIVO ANUAL (POA), PRESUPUESTO BASADO EN RESULTADOS (PBR) Y EL PRESUPUESTO DE EGRESOS CON LA MATRIZ DE INDICADORES PARA RESULTADOS (MIR).</a:t>
            </a:r>
            <a:endParaRPr lang="es-MX" sz="1100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B2A473-AEE2-4AD9-8DB7-8152F32AADAB}"/>
              </a:ext>
            </a:extLst>
          </p:cNvPr>
          <p:cNvSpPr txBox="1"/>
          <p:nvPr/>
        </p:nvSpPr>
        <p:spPr>
          <a:xfrm>
            <a:off x="582282" y="4423402"/>
            <a:ext cx="10515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¿Cómo?...</a:t>
            </a:r>
          </a:p>
        </p:txBody>
      </p:sp>
    </p:spTree>
    <p:extLst>
      <p:ext uri="{BB962C8B-B14F-4D97-AF65-F5344CB8AC3E}">
        <p14:creationId xmlns:p14="http://schemas.microsoft.com/office/powerpoint/2010/main" val="2786429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1008</Words>
  <Application>Microsoft Office PowerPoint</Application>
  <PresentationFormat>Panorámica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Verdana</vt:lpstr>
      <vt:lpstr>Arial</vt:lpstr>
      <vt:lpstr>DM Sans Medium</vt:lpstr>
      <vt:lpstr>DM Sans</vt:lpstr>
      <vt:lpstr>Calibri</vt:lpstr>
      <vt:lpstr>Roboto Slab</vt:lpstr>
      <vt:lpstr>Tema do Office</vt:lpstr>
      <vt:lpstr>AUDITORÍAS AL DESEMPEÑO. SOFTWARE ABBA PARA LA SOLUCIÓN A LA OBSERVACIÓN: ALINEAR EL PROGRAMA OPERATIVO ANUAL (POA), PRESUPUESTO BASADO EN RESULTADOS (PBR) Y EL PRESUPUESTO DE EGRESOS CON LA MATRIZ DE INDICADORES PARA RESULTADOS (MIR).</vt:lpstr>
      <vt:lpstr>Los 3 obreros</vt:lpstr>
      <vt:lpstr>¿Qué es la GpR (Gestión para Resultados)?</vt:lpstr>
      <vt:lpstr>Valor Público – Cadena de Resultados</vt:lpstr>
      <vt:lpstr>Presentación de PowerPoint</vt:lpstr>
      <vt:lpstr>¿Qué es el Presupuesto basado en Resultados (PbR)?</vt:lpstr>
      <vt:lpstr>¿Qué es el Presupuesto basado en Resultados (PbR)?</vt:lpstr>
      <vt:lpstr>LOS PROGRAMAS DEBEN SER EVALUADOS</vt:lpstr>
      <vt:lpstr>Auditorías al Desempeño</vt:lpstr>
      <vt:lpstr>El ciclo presupuestario y el Software ABBA para Monitoreo y Evaluación de Programas Presupuestarios</vt:lpstr>
      <vt:lpstr>Pasos técnicos para Alinear la Planeación con el Presupuesto en el Software ABBA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</dc:title>
  <cp:lastModifiedBy>Isaac Figueroa</cp:lastModifiedBy>
  <cp:revision>19</cp:revision>
  <dcterms:modified xsi:type="dcterms:W3CDTF">2021-06-01T15:07:35Z</dcterms:modified>
</cp:coreProperties>
</file>