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232"/>
    <a:srgbClr val="2E3048"/>
    <a:srgbClr val="4A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81" d="100"/>
          <a:sy n="81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preto&#10;&#10;Descrição gerada automaticamente">
            <a:extLst>
              <a:ext uri="{FF2B5EF4-FFF2-40B4-BE49-F238E27FC236}">
                <a16:creationId xmlns:a16="http://schemas.microsoft.com/office/drawing/2014/main" id="{475E2A3E-1281-460A-988E-C25E807AF9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0729" y="-2"/>
            <a:ext cx="4691271" cy="4691271"/>
          </a:xfrm>
          <a:prstGeom prst="rect">
            <a:avLst/>
          </a:prstGeom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11840"/>
            <a:ext cx="1331843" cy="13318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4D68D-9525-4B98-B3A7-AABDE6C9C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99BAA-D4BC-4BE4-9F4E-CC9ECB94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DM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13E018-7251-4351-8810-FF0A600A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190" r="51595" b="79803"/>
          <a:stretch/>
        </p:blipFill>
        <p:spPr>
          <a:xfrm>
            <a:off x="740229" y="655712"/>
            <a:ext cx="5451565" cy="20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825781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92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4805"/>
            <a:ext cx="10515599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5709896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505FC14-E324-43A5-A4F1-95913DD26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197" r="-781" b="7979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175903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426265"/>
            <a:ext cx="11092069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2589144"/>
            <a:ext cx="11092068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1124613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4CC5258-5DFC-439E-8E0B-F9C1ABCF0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478" r="-781" b="79515"/>
          <a:stretch/>
        </p:blipFill>
        <p:spPr>
          <a:xfrm>
            <a:off x="207067" y="167048"/>
            <a:ext cx="2353253" cy="8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>
            <a:off x="0" y="0"/>
            <a:ext cx="12192000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17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3055"/>
            <a:ext cx="10515599" cy="3687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4413">
            <a:off x="4747920" y="-2063654"/>
            <a:ext cx="4665765" cy="4665765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27" y="152799"/>
            <a:ext cx="1110728" cy="11107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73EF18-65FB-4EA6-9AA3-520444A13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2650" r="51929" b="79343"/>
          <a:stretch/>
        </p:blipFill>
        <p:spPr>
          <a:xfrm>
            <a:off x="207067" y="152799"/>
            <a:ext cx="2789804" cy="10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 rot="16200000">
            <a:off x="-2720838" y="2720836"/>
            <a:ext cx="6858001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794609"/>
            <a:ext cx="8179904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6" y="2067620"/>
            <a:ext cx="9452113" cy="44027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C1D3E2B-8E3F-4F60-92C8-262DBDE69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9" t="3977" r="248" b="75298"/>
          <a:stretch/>
        </p:blipFill>
        <p:spPr>
          <a:xfrm>
            <a:off x="10336696" y="241662"/>
            <a:ext cx="1716157" cy="1081418"/>
          </a:xfrm>
          <a:prstGeom prst="rect">
            <a:avLst/>
          </a:prstGeom>
        </p:spPr>
      </p:pic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311">
            <a:off x="-1187982" y="1347451"/>
            <a:ext cx="3353149" cy="3353149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5" y="5515994"/>
            <a:ext cx="1110728" cy="1110728"/>
          </a:xfrm>
          <a:prstGeom prst="rect">
            <a:avLst/>
          </a:prstGeom>
        </p:spPr>
      </p:pic>
      <p:pic>
        <p:nvPicPr>
          <p:cNvPr id="8" name="Imagem 7" descr="Uma imagem com gráficos de vetor, aeronaves&#10;&#10;Descrição gerada automaticamente">
            <a:extLst>
              <a:ext uri="{FF2B5EF4-FFF2-40B4-BE49-F238E27FC236}">
                <a16:creationId xmlns:a16="http://schemas.microsoft.com/office/drawing/2014/main" id="{7B08D38E-5918-40AF-BCA0-41D83AB7AE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" y="186145"/>
            <a:ext cx="1281826" cy="12818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E8C222A-FCD5-4DA1-9427-D50C9F651D21}"/>
              </a:ext>
            </a:extLst>
          </p:cNvPr>
          <p:cNvSpPr/>
          <p:nvPr userDrawn="1"/>
        </p:nvSpPr>
        <p:spPr>
          <a:xfrm>
            <a:off x="10217426" y="337930"/>
            <a:ext cx="52019" cy="765313"/>
          </a:xfrm>
          <a:prstGeom prst="rect">
            <a:avLst/>
          </a:prstGeom>
          <a:solidFill>
            <a:srgbClr val="EE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rgbClr val="2E3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objeto de exterior, aranha, céu noturno&#10;&#10;Descrição gerada automaticamente">
            <a:extLst>
              <a:ext uri="{FF2B5EF4-FFF2-40B4-BE49-F238E27FC236}">
                <a16:creationId xmlns:a16="http://schemas.microsoft.com/office/drawing/2014/main" id="{BEA19007-6DF1-45F9-9309-0E821A68D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04784A-8F17-4D7F-B728-F29A4AD5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2179669"/>
            <a:ext cx="8372612" cy="1498638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0A68566-E568-4AB1-B769-F6578A52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988" y="3886200"/>
            <a:ext cx="8372612" cy="13571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2" name="Imagem 11" descr="Uma imagem com preto&#10;&#10;Descrição gerada automaticamente">
            <a:extLst>
              <a:ext uri="{FF2B5EF4-FFF2-40B4-BE49-F238E27FC236}">
                <a16:creationId xmlns:a16="http://schemas.microsoft.com/office/drawing/2014/main" id="{45316A45-16BF-4132-B83B-DC02F10BA3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226">
            <a:off x="8365760" y="792728"/>
            <a:ext cx="5809261" cy="5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A81D-65D2-403F-91F5-5E2703BE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pic>
        <p:nvPicPr>
          <p:cNvPr id="6" name="Imagem 5" descr="Uma imagem com texto, símbolo&#10;&#10;Descrição gerada automaticamente">
            <a:extLst>
              <a:ext uri="{FF2B5EF4-FFF2-40B4-BE49-F238E27FC236}">
                <a16:creationId xmlns:a16="http://schemas.microsoft.com/office/drawing/2014/main" id="{1E21273E-9578-4E90-BC36-F0D4599F7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795653"/>
            <a:ext cx="803412" cy="8034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F6647-05EC-4F9C-A366-EADC403EA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687" r="-781" b="7930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8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357440"/>
            <a:ext cx="1331843" cy="13318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B3D1B1-1F67-4314-9677-7F7A5089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5" b="23054"/>
          <a:stretch/>
        </p:blipFill>
        <p:spPr>
          <a:xfrm>
            <a:off x="-145156" y="4601816"/>
            <a:ext cx="12589598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049E296-B996-490E-AC76-57D2716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D64BA33-72C5-421F-AC1A-81D80335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0F3D98D-FFF0-463D-97D2-1F268F34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98EB18C6-3AF1-45C0-A7B1-4BE2DA4FCF08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DA18C7-6515-400E-A22E-92817F75E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E95381-ED49-4693-A3EE-C746F628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415E17F8-D1B1-4A77-AF90-7C2394AEE4B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9" r:id="rId5"/>
    <p:sldLayoutId id="2147483651" r:id="rId6"/>
    <p:sldLayoutId id="2147483654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48"/>
          </a:solidFill>
          <a:latin typeface="DM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3048"/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3048"/>
          </a:solidFill>
          <a:latin typeface="DM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048"/>
          </a:solidFill>
          <a:latin typeface="DM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B2357-05BB-437B-85FA-A9D7FC547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racional</a:t>
            </a:r>
            <a:r>
              <a:rPr lang="en-GB" dirty="0"/>
              <a:t> e </a:t>
            </a:r>
            <a:r>
              <a:rPr lang="en-GB" dirty="0" err="1"/>
              <a:t>irracional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ejecución</a:t>
            </a:r>
            <a:r>
              <a:rPr lang="en-GB" dirty="0"/>
              <a:t> de las </a:t>
            </a:r>
            <a:r>
              <a:rPr lang="en-GB" dirty="0" err="1"/>
              <a:t>políticas</a:t>
            </a:r>
            <a:r>
              <a:rPr lang="en-GB" dirty="0"/>
              <a:t> </a:t>
            </a:r>
            <a:r>
              <a:rPr lang="en-GB" dirty="0" err="1"/>
              <a:t>públicas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BF4FA9-E7AF-4A31-907E-49B4C331A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 </a:t>
            </a:r>
            <a:r>
              <a:rPr lang="en-GB" dirty="0" err="1"/>
              <a:t>vistazo</a:t>
            </a:r>
            <a:r>
              <a:rPr lang="en-GB" dirty="0"/>
              <a:t> al </a:t>
            </a:r>
            <a:r>
              <a:rPr lang="en-GB" dirty="0" err="1"/>
              <a:t>caso</a:t>
            </a:r>
            <a:r>
              <a:rPr lang="en-GB" dirty="0"/>
              <a:t> de PROSPERA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401004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PROSPERA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Social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PROSPERA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Social </a:t>
            </a:r>
            <a:r>
              <a:rPr lang="en-GB" dirty="0" err="1"/>
              <a:t>fue</a:t>
            </a:r>
            <a:r>
              <a:rPr lang="en-GB" dirty="0"/>
              <a:t> el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desarrollo</a:t>
            </a:r>
            <a:r>
              <a:rPr lang="en-GB" dirty="0"/>
              <a:t> social insignia de la </a:t>
            </a:r>
            <a:r>
              <a:rPr lang="en-GB" dirty="0" err="1"/>
              <a:t>pasada</a:t>
            </a:r>
            <a:r>
              <a:rPr lang="en-GB" dirty="0"/>
              <a:t> </a:t>
            </a:r>
            <a:r>
              <a:rPr lang="en-GB" dirty="0" err="1"/>
              <a:t>administración</a:t>
            </a:r>
            <a:r>
              <a:rPr lang="en-GB" dirty="0"/>
              <a:t> federal </a:t>
            </a:r>
            <a:r>
              <a:rPr lang="en-GB" dirty="0" err="1"/>
              <a:t>en</a:t>
            </a:r>
            <a:r>
              <a:rPr lang="en-GB" dirty="0"/>
              <a:t> la que se </a:t>
            </a:r>
            <a:r>
              <a:rPr lang="en-GB" dirty="0" err="1"/>
              <a:t>otorgaban</a:t>
            </a:r>
            <a:r>
              <a:rPr lang="en-GB" dirty="0"/>
              <a:t> </a:t>
            </a:r>
            <a:r>
              <a:rPr lang="en-GB" dirty="0" err="1"/>
              <a:t>transferencias</a:t>
            </a:r>
            <a:r>
              <a:rPr lang="en-GB" dirty="0"/>
              <a:t> </a:t>
            </a:r>
            <a:r>
              <a:rPr lang="en-GB" dirty="0" err="1"/>
              <a:t>monetarias</a:t>
            </a:r>
            <a:r>
              <a:rPr lang="en-GB" dirty="0"/>
              <a:t> a las </a:t>
            </a:r>
            <a:r>
              <a:rPr lang="en-GB" dirty="0" err="1"/>
              <a:t>jefas</a:t>
            </a:r>
            <a:r>
              <a:rPr lang="en-GB" dirty="0"/>
              <a:t> o jefes de </a:t>
            </a:r>
            <a:r>
              <a:rPr lang="en-GB" dirty="0" err="1"/>
              <a:t>familia</a:t>
            </a:r>
            <a:r>
              <a:rPr lang="en-GB" dirty="0"/>
              <a:t> y que </a:t>
            </a:r>
            <a:r>
              <a:rPr lang="en-GB" dirty="0" err="1"/>
              <a:t>contrubuía</a:t>
            </a:r>
            <a:r>
              <a:rPr lang="en-GB" dirty="0"/>
              <a:t> a</a:t>
            </a:r>
            <a:r>
              <a:rPr lang="es-ES" dirty="0"/>
              <a:t> fortalecer el cumplimiento efectivo de los derechos sociales que potencien las capacidades de las personas en situación de pobreza a través de acciones que amplían el desarrollo de sus capacidades en alimentación, salud y educación.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PROSPERA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Social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CRITERIOS DE ELEGIBILIDAD:</a:t>
            </a:r>
          </a:p>
          <a:p>
            <a:r>
              <a:rPr lang="en-GB" dirty="0" err="1"/>
              <a:t>Ingreso</a:t>
            </a:r>
            <a:r>
              <a:rPr lang="en-GB" dirty="0"/>
              <a:t> </a:t>
            </a:r>
            <a:r>
              <a:rPr lang="en-GB" dirty="0" err="1"/>
              <a:t>mensual</a:t>
            </a:r>
            <a:r>
              <a:rPr lang="en-GB" dirty="0"/>
              <a:t> per </a:t>
            </a:r>
            <a:r>
              <a:rPr lang="en-GB" dirty="0" err="1"/>
              <a:t>cápita</a:t>
            </a:r>
            <a:r>
              <a:rPr lang="en-GB" dirty="0"/>
              <a:t> </a:t>
            </a:r>
            <a:r>
              <a:rPr lang="en-GB" dirty="0" err="1"/>
              <a:t>estimado</a:t>
            </a:r>
            <a:r>
              <a:rPr lang="en-GB" dirty="0"/>
              <a:t> </a:t>
            </a:r>
            <a:r>
              <a:rPr lang="en-GB" dirty="0" err="1"/>
              <a:t>menor</a:t>
            </a:r>
            <a:r>
              <a:rPr lang="en-GB" dirty="0"/>
              <a:t> a la </a:t>
            </a:r>
            <a:r>
              <a:rPr lang="en-GB" dirty="0" err="1"/>
              <a:t>Línea</a:t>
            </a:r>
            <a:r>
              <a:rPr lang="en-GB" dirty="0"/>
              <a:t> de </a:t>
            </a:r>
            <a:r>
              <a:rPr lang="en-GB" dirty="0" err="1"/>
              <a:t>Bienestar</a:t>
            </a:r>
            <a:r>
              <a:rPr lang="en-GB" dirty="0"/>
              <a:t> </a:t>
            </a:r>
            <a:r>
              <a:rPr lang="en-GB" dirty="0" err="1"/>
              <a:t>Mínimo</a:t>
            </a:r>
            <a:r>
              <a:rPr lang="en-GB" dirty="0"/>
              <a:t> </a:t>
            </a:r>
            <a:r>
              <a:rPr lang="en-GB" dirty="0" err="1"/>
              <a:t>ajustada</a:t>
            </a:r>
            <a:r>
              <a:rPr lang="en-GB" dirty="0"/>
              <a:t> (</a:t>
            </a:r>
            <a:r>
              <a:rPr lang="en-GB" dirty="0" err="1"/>
              <a:t>LBMa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CRITERIOS DE PRIORIDAD </a:t>
            </a:r>
          </a:p>
          <a:p>
            <a:r>
              <a:rPr lang="en-GB" dirty="0" err="1"/>
              <a:t>Hogares</a:t>
            </a:r>
            <a:r>
              <a:rPr lang="en-GB" dirty="0"/>
              <a:t> con </a:t>
            </a:r>
            <a:r>
              <a:rPr lang="en-GB" dirty="0" err="1"/>
              <a:t>integrantes</a:t>
            </a:r>
            <a:r>
              <a:rPr lang="en-GB" dirty="0"/>
              <a:t> </a:t>
            </a:r>
            <a:r>
              <a:rPr lang="en-GB" dirty="0" err="1"/>
              <a:t>menores</a:t>
            </a:r>
            <a:r>
              <a:rPr lang="en-GB" dirty="0"/>
              <a:t> a 22 </a:t>
            </a:r>
            <a:r>
              <a:rPr lang="en-GB" dirty="0" err="1"/>
              <a:t>años</a:t>
            </a:r>
            <a:endParaRPr lang="en-GB" dirty="0"/>
          </a:p>
          <a:p>
            <a:r>
              <a:rPr lang="en-GB" dirty="0" err="1"/>
              <a:t>Hogares</a:t>
            </a:r>
            <a:r>
              <a:rPr lang="en-GB" dirty="0"/>
              <a:t> con </a:t>
            </a:r>
            <a:r>
              <a:rPr lang="en-GB" dirty="0" err="1"/>
              <a:t>mujeres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edad</a:t>
            </a:r>
            <a:r>
              <a:rPr lang="en-GB" dirty="0"/>
              <a:t> </a:t>
            </a:r>
            <a:r>
              <a:rPr lang="en-GB" dirty="0" err="1"/>
              <a:t>reproductiva</a:t>
            </a:r>
            <a:r>
              <a:rPr lang="en-GB" dirty="0"/>
              <a:t> </a:t>
            </a:r>
          </a:p>
          <a:p>
            <a:r>
              <a:rPr lang="en-GB" dirty="0" err="1"/>
              <a:t>Hogares</a:t>
            </a:r>
            <a:r>
              <a:rPr lang="en-GB" dirty="0"/>
              <a:t> con </a:t>
            </a:r>
            <a:r>
              <a:rPr lang="en-GB" dirty="0" err="1"/>
              <a:t>integrantes</a:t>
            </a:r>
            <a:r>
              <a:rPr lang="en-GB" dirty="0"/>
              <a:t> que </a:t>
            </a:r>
            <a:r>
              <a:rPr lang="en-GB" dirty="0" err="1"/>
              <a:t>tuvieran</a:t>
            </a:r>
            <a:r>
              <a:rPr lang="en-GB" dirty="0"/>
              <a:t> </a:t>
            </a:r>
            <a:r>
              <a:rPr lang="en-GB" dirty="0" err="1"/>
              <a:t>alguna</a:t>
            </a:r>
            <a:r>
              <a:rPr lang="en-GB" dirty="0"/>
              <a:t> </a:t>
            </a:r>
            <a:r>
              <a:rPr lang="en-GB" dirty="0" err="1"/>
              <a:t>discapacidad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27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PROSPERA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Social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Esquemas</a:t>
            </a:r>
            <a:r>
              <a:rPr lang="en-GB" dirty="0"/>
              <a:t> de </a:t>
            </a:r>
            <a:r>
              <a:rPr lang="en-GB" dirty="0" err="1"/>
              <a:t>apoyo</a:t>
            </a:r>
            <a:endParaRPr lang="en-GB" dirty="0"/>
          </a:p>
          <a:p>
            <a:r>
              <a:rPr lang="en-GB" dirty="0" err="1"/>
              <a:t>Apoyos</a:t>
            </a:r>
            <a:r>
              <a:rPr lang="en-GB" dirty="0"/>
              <a:t> con </a:t>
            </a:r>
            <a:r>
              <a:rPr lang="en-GB" dirty="0" err="1"/>
              <a:t>Corresponsabilidad</a:t>
            </a:r>
            <a:r>
              <a:rPr lang="en-GB" dirty="0"/>
              <a:t> </a:t>
            </a:r>
          </a:p>
          <a:p>
            <a:pPr lvl="1" algn="just"/>
            <a:r>
              <a:rPr lang="es-ES" dirty="0"/>
              <a:t>En este esquema la cobertura y capacidad de atención de los servicios de educación, salud y alimentario permiten operar de forma simultánea, por lo que las familias podían recibir los apoyos de todos los componentes del Programa.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err="1"/>
              <a:t>Apoyos</a:t>
            </a:r>
            <a:r>
              <a:rPr lang="en-GB" dirty="0"/>
              <a:t> sin </a:t>
            </a:r>
            <a:r>
              <a:rPr lang="en-GB" dirty="0" err="1"/>
              <a:t>Corresponsabilidad</a:t>
            </a:r>
            <a:r>
              <a:rPr lang="en-GB" dirty="0"/>
              <a:t> </a:t>
            </a:r>
          </a:p>
          <a:p>
            <a:pPr lvl="1" algn="just"/>
            <a:r>
              <a:rPr lang="es-ES" dirty="0"/>
              <a:t>En este segundo esquema, las familias no están sujetas a acciones de corresponsabilidad para recibir los apoyos del Programa.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54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PROSPERA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Social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b="1" dirty="0" err="1"/>
              <a:t>Componentes</a:t>
            </a:r>
            <a:r>
              <a:rPr lang="en-GB" b="1" dirty="0"/>
              <a:t> del </a:t>
            </a:r>
            <a:r>
              <a:rPr lang="en-GB" b="1" dirty="0" err="1"/>
              <a:t>Programa</a:t>
            </a:r>
            <a:endParaRPr lang="en-GB" b="1" dirty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r>
              <a:rPr lang="en-GB" dirty="0" err="1"/>
              <a:t>Educativo</a:t>
            </a:r>
            <a:endParaRPr lang="en-GB" dirty="0"/>
          </a:p>
          <a:p>
            <a:pPr lvl="2"/>
            <a:r>
              <a:rPr lang="es-ES" dirty="0"/>
              <a:t>El Programa orienta sus acciones a apoyar la inscripción, permanencia y asistencia regular a la educación primaria, secundaria y media superior</a:t>
            </a:r>
          </a:p>
          <a:p>
            <a:pPr marL="457200" lvl="1" indent="0">
              <a:buNone/>
            </a:pPr>
            <a:r>
              <a:rPr lang="es-ES" dirty="0"/>
              <a:t>Salud</a:t>
            </a:r>
          </a:p>
          <a:p>
            <a:pPr lvl="2"/>
            <a:r>
              <a:rPr lang="es-ES" dirty="0"/>
              <a:t>3 estrategias específicas:</a:t>
            </a:r>
          </a:p>
          <a:p>
            <a:pPr lvl="3"/>
            <a:r>
              <a:rPr lang="es-ES" sz="1800" dirty="0"/>
              <a:t>Paquete básico garantizado de salud</a:t>
            </a:r>
          </a:p>
          <a:p>
            <a:pPr lvl="3"/>
            <a:r>
              <a:rPr lang="es-ES" sz="1800" dirty="0"/>
              <a:t>Promover una mejor nutrición</a:t>
            </a:r>
          </a:p>
          <a:p>
            <a:pPr lvl="3"/>
            <a:r>
              <a:rPr lang="es-ES" sz="1800" dirty="0"/>
              <a:t>Autocuidado de la salud</a:t>
            </a:r>
          </a:p>
          <a:p>
            <a:pPr marL="457200" lvl="1" indent="0">
              <a:buNone/>
            </a:pPr>
            <a:r>
              <a:rPr lang="es-ES" dirty="0"/>
              <a:t>Alimentario </a:t>
            </a:r>
          </a:p>
          <a:p>
            <a:pPr marL="903288" lvl="1" indent="177800"/>
            <a:r>
              <a:rPr lang="es-ES" sz="1800" dirty="0"/>
              <a:t>Apoyo monetario mensual </a:t>
            </a:r>
          </a:p>
          <a:p>
            <a:pPr marL="457200" lvl="1" indent="0">
              <a:buNone/>
            </a:pPr>
            <a:r>
              <a:rPr lang="es-ES" dirty="0"/>
              <a:t>Vinculación </a:t>
            </a:r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06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PROSPERA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Social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lvl="2" indent="0">
              <a:buNone/>
            </a:pPr>
            <a:r>
              <a:rPr lang="es-ES" b="1" dirty="0"/>
              <a:t>Corresponsabilidades </a:t>
            </a:r>
          </a:p>
          <a:p>
            <a:pPr marL="177800" lvl="2" indent="0">
              <a:buNone/>
            </a:pPr>
            <a:endParaRPr lang="es-ES" b="1" dirty="0"/>
          </a:p>
          <a:p>
            <a:pPr marL="463550" lvl="2" indent="-285750"/>
            <a:r>
              <a:rPr lang="es-ES" dirty="0"/>
              <a:t>Educación </a:t>
            </a:r>
          </a:p>
          <a:p>
            <a:pPr marL="920750" lvl="3" indent="-285750"/>
            <a:r>
              <a:rPr lang="es-ES" dirty="0"/>
              <a:t>Inscripción de menores y jóvenes a la educación básica y media superior </a:t>
            </a:r>
          </a:p>
          <a:p>
            <a:pPr marL="920750" lvl="3" indent="-285750"/>
            <a:r>
              <a:rPr lang="es-ES" dirty="0"/>
              <a:t>Conclusión de cursos y no deserción </a:t>
            </a:r>
          </a:p>
          <a:p>
            <a:pPr marL="920750" lvl="3" indent="-285750"/>
            <a:endParaRPr lang="es-ES" dirty="0"/>
          </a:p>
          <a:p>
            <a:pPr marL="463550" lvl="2" indent="-285750"/>
            <a:r>
              <a:rPr lang="es-ES" dirty="0"/>
              <a:t>Salud </a:t>
            </a:r>
          </a:p>
          <a:p>
            <a:pPr marL="920750" lvl="3" indent="-285750"/>
            <a:r>
              <a:rPr lang="es-ES" dirty="0"/>
              <a:t>Registro en unidades de salud</a:t>
            </a:r>
          </a:p>
          <a:p>
            <a:pPr marL="920750" lvl="3" indent="-285750"/>
            <a:r>
              <a:rPr lang="es-ES" dirty="0"/>
              <a:t>Asistir obligatoriamente a citas en las unidades de salud para el autocuidado de la salud cada cierto tiempo</a:t>
            </a:r>
          </a:p>
          <a:p>
            <a:pPr marL="920750" lvl="3" indent="-285750"/>
            <a:r>
              <a:rPr lang="es-ES" dirty="0"/>
              <a:t>Participación en talleres comunitarios</a:t>
            </a:r>
          </a:p>
          <a:p>
            <a:pPr marL="920750" lvl="3" indent="-285750"/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00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caso</a:t>
            </a:r>
            <a:r>
              <a:rPr lang="en-GB" dirty="0"/>
              <a:t> de PROSPERA </a:t>
            </a:r>
            <a:r>
              <a:rPr lang="en-GB" dirty="0" err="1"/>
              <a:t>Programa</a:t>
            </a:r>
            <a:r>
              <a:rPr lang="en-GB" dirty="0"/>
              <a:t> de </a:t>
            </a:r>
            <a:r>
              <a:rPr lang="en-GB" dirty="0" err="1"/>
              <a:t>Inclusión</a:t>
            </a:r>
            <a:r>
              <a:rPr lang="en-GB" dirty="0"/>
              <a:t> Social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1998EB-1FB0-49AF-83B9-BC0627D7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lvl="2" indent="0">
              <a:buNone/>
            </a:pPr>
            <a:r>
              <a:rPr lang="es-ES" b="1" dirty="0"/>
              <a:t>Conclusiones del caso</a:t>
            </a: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lvl="2" algn="just"/>
            <a:r>
              <a:rPr lang="es-ES" dirty="0"/>
              <a:t>La conducta irracional de la organización gubernamental (CNP) al no organizar y gestionar mecanismos para lograr las corresponsabilidades de las familias que recibían los apoyos, para el caso de la asistencia de las citas a la unidades de salud y para el caso educativo en la inscripción y conclusión del ciclo escolar.</a:t>
            </a:r>
          </a:p>
          <a:p>
            <a:pPr lvl="2" algn="just"/>
            <a:endParaRPr lang="es-ES" dirty="0"/>
          </a:p>
          <a:p>
            <a:pPr lvl="2" algn="just"/>
            <a:r>
              <a:rPr lang="en-GB" dirty="0" err="1"/>
              <a:t>Programa</a:t>
            </a:r>
            <a:r>
              <a:rPr lang="en-GB" dirty="0"/>
              <a:t> que </a:t>
            </a:r>
            <a:r>
              <a:rPr lang="en-GB" dirty="0" err="1"/>
              <a:t>buscaba</a:t>
            </a:r>
            <a:r>
              <a:rPr lang="en-GB" dirty="0"/>
              <a:t> la </a:t>
            </a:r>
            <a:r>
              <a:rPr lang="en-GB" dirty="0" err="1"/>
              <a:t>consecución</a:t>
            </a:r>
            <a:r>
              <a:rPr lang="en-GB" dirty="0"/>
              <a:t> de la </a:t>
            </a:r>
            <a:r>
              <a:rPr lang="en-GB" dirty="0" err="1"/>
              <a:t>movilidad</a:t>
            </a:r>
            <a:r>
              <a:rPr lang="en-GB" dirty="0"/>
              <a:t> social </a:t>
            </a:r>
            <a:r>
              <a:rPr lang="en-GB" dirty="0" err="1"/>
              <a:t>intergeneracional</a:t>
            </a:r>
            <a:r>
              <a:rPr lang="en-GB" dirty="0"/>
              <a:t> de la </a:t>
            </a:r>
            <a:r>
              <a:rPr lang="en-GB" dirty="0" err="1"/>
              <a:t>pobreza</a:t>
            </a:r>
            <a:r>
              <a:rPr lang="en-GB" dirty="0"/>
              <a:t>, por </a:t>
            </a:r>
            <a:r>
              <a:rPr lang="en-GB" dirty="0" err="1"/>
              <a:t>tomar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cuenta</a:t>
            </a:r>
            <a:r>
              <a:rPr lang="en-GB" dirty="0"/>
              <a:t> no solo el </a:t>
            </a:r>
            <a:r>
              <a:rPr lang="en-GB" dirty="0" err="1"/>
              <a:t>tema</a:t>
            </a:r>
            <a:r>
              <a:rPr lang="en-GB" dirty="0"/>
              <a:t> </a:t>
            </a:r>
            <a:r>
              <a:rPr lang="en-GB" dirty="0" err="1"/>
              <a:t>alimentario</a:t>
            </a:r>
            <a:r>
              <a:rPr lang="en-GB" dirty="0"/>
              <a:t> y de </a:t>
            </a:r>
            <a:r>
              <a:rPr lang="en-GB" dirty="0" err="1"/>
              <a:t>salud</a:t>
            </a:r>
            <a:r>
              <a:rPr lang="en-GB" dirty="0"/>
              <a:t>, </a:t>
            </a:r>
            <a:r>
              <a:rPr lang="en-GB" dirty="0" err="1"/>
              <a:t>ya</a:t>
            </a:r>
            <a:r>
              <a:rPr lang="en-GB" dirty="0"/>
              <a:t> que </a:t>
            </a:r>
            <a:r>
              <a:rPr lang="en-GB" dirty="0" err="1"/>
              <a:t>buscaba</a:t>
            </a:r>
            <a:r>
              <a:rPr lang="en-GB" dirty="0"/>
              <a:t> el </a:t>
            </a:r>
            <a:r>
              <a:rPr lang="en-GB" dirty="0" err="1"/>
              <a:t>desarrollo</a:t>
            </a:r>
            <a:r>
              <a:rPr lang="en-GB" dirty="0"/>
              <a:t> </a:t>
            </a:r>
            <a:r>
              <a:rPr lang="en-GB" dirty="0" err="1"/>
              <a:t>socioeconómico</a:t>
            </a:r>
            <a:r>
              <a:rPr lang="en-GB" dirty="0"/>
              <a:t> de las </a:t>
            </a:r>
            <a:r>
              <a:rPr lang="en-GB" dirty="0" err="1"/>
              <a:t>familias</a:t>
            </a:r>
            <a:r>
              <a:rPr lang="en-GB" dirty="0"/>
              <a:t> al </a:t>
            </a:r>
            <a:r>
              <a:rPr lang="en-GB" dirty="0" err="1"/>
              <a:t>incentivar</a:t>
            </a:r>
            <a:r>
              <a:rPr lang="en-GB" dirty="0"/>
              <a:t> el </a:t>
            </a:r>
            <a:r>
              <a:rPr lang="en-GB" dirty="0" err="1"/>
              <a:t>estudio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los </a:t>
            </a:r>
            <a:r>
              <a:rPr lang="en-GB" dirty="0" err="1"/>
              <a:t>niños</a:t>
            </a:r>
            <a:r>
              <a:rPr lang="en-GB" dirty="0"/>
              <a:t> y </a:t>
            </a:r>
            <a:r>
              <a:rPr lang="en-GB" dirty="0" err="1"/>
              <a:t>jóvenes</a:t>
            </a:r>
            <a:r>
              <a:rPr lang="en-GB" dirty="0"/>
              <a:t>, </a:t>
            </a:r>
            <a:r>
              <a:rPr lang="en-GB" dirty="0" err="1"/>
              <a:t>así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la inclusion social, </a:t>
            </a:r>
            <a:r>
              <a:rPr lang="en-GB" dirty="0" err="1"/>
              <a:t>productiva</a:t>
            </a:r>
            <a:r>
              <a:rPr lang="en-GB" dirty="0"/>
              <a:t>, </a:t>
            </a:r>
            <a:r>
              <a:rPr lang="en-GB" dirty="0" err="1"/>
              <a:t>laboral</a:t>
            </a:r>
            <a:r>
              <a:rPr lang="en-GB" dirty="0"/>
              <a:t> y </a:t>
            </a:r>
            <a:r>
              <a:rPr lang="en-GB" dirty="0" err="1"/>
              <a:t>financiera</a:t>
            </a:r>
            <a:r>
              <a:rPr lang="en-GB" dirty="0"/>
              <a:t> por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componente</a:t>
            </a:r>
            <a:r>
              <a:rPr lang="en-GB" dirty="0"/>
              <a:t> de </a:t>
            </a:r>
            <a:r>
              <a:rPr lang="en-GB" dirty="0" err="1"/>
              <a:t>vinculación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89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A1286C5-3E4E-46E8-BEAB-38C5124C2578}"/>
              </a:ext>
            </a:extLst>
          </p:cNvPr>
          <p:cNvSpPr txBox="1"/>
          <p:nvPr/>
        </p:nvSpPr>
        <p:spPr>
          <a:xfrm>
            <a:off x="1282535" y="641268"/>
            <a:ext cx="86214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dirty="0">
                <a:solidFill>
                  <a:schemeClr val="bg1"/>
                </a:solidFill>
                <a:latin typeface="DM Sans"/>
              </a:rPr>
              <a:t>MUCHAS GRACIAS</a:t>
            </a:r>
          </a:p>
          <a:p>
            <a:pPr algn="ctr"/>
            <a:endParaRPr lang="es-MX" sz="3800" dirty="0">
              <a:solidFill>
                <a:schemeClr val="bg1"/>
              </a:solidFill>
              <a:latin typeface="DM Sans"/>
            </a:endParaRPr>
          </a:p>
          <a:p>
            <a:pPr algn="ctr"/>
            <a:endParaRPr lang="es-MX" sz="3800" dirty="0">
              <a:solidFill>
                <a:schemeClr val="bg1"/>
              </a:solidFill>
              <a:latin typeface="DM Sans"/>
            </a:endParaRPr>
          </a:p>
          <a:p>
            <a:pPr algn="ctr"/>
            <a:r>
              <a:rPr lang="es-MX" sz="3800" dirty="0">
                <a:solidFill>
                  <a:schemeClr val="bg1"/>
                </a:solidFill>
                <a:latin typeface="DM Sans"/>
              </a:rPr>
              <a:t>hans.maganaguz@gmail.com</a:t>
            </a:r>
          </a:p>
        </p:txBody>
      </p:sp>
    </p:spTree>
    <p:extLst>
      <p:ext uri="{BB962C8B-B14F-4D97-AF65-F5344CB8AC3E}">
        <p14:creationId xmlns:p14="http://schemas.microsoft.com/office/powerpoint/2010/main" val="3172480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cal2021_ppt_fr" id="{D93A8790-90F6-4C9D-B294-2A579BEAD22C}" vid="{87C4EAA8-4F39-46FA-8D4B-BC2CAC02AA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gLocal2021_ppt_es (1)</Template>
  <TotalTime>101</TotalTime>
  <Words>483</Words>
  <Application>Microsoft Office PowerPoint</Application>
  <PresentationFormat>Panorámica</PresentationFormat>
  <Paragraphs>58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DM Sans</vt:lpstr>
      <vt:lpstr>DM Sans Medium</vt:lpstr>
      <vt:lpstr>Tema do Office</vt:lpstr>
      <vt:lpstr>Lo racional e irracional en la ejecución de las políticas públicas</vt:lpstr>
      <vt:lpstr>El caso de PROSPERA Programa de Inclusión Social</vt:lpstr>
      <vt:lpstr>El caso de PROSPERA Programa de Inclusión Social</vt:lpstr>
      <vt:lpstr>El caso de PROSPERA Programa de Inclusión Social</vt:lpstr>
      <vt:lpstr>El caso de PROSPERA Programa de Inclusión Social</vt:lpstr>
      <vt:lpstr>El caso de PROSPERA Programa de Inclusión Social</vt:lpstr>
      <vt:lpstr>El caso de PROSPERA Programa de Inclusión Social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Hans Paul Magaña Guzman</dc:creator>
  <cp:lastModifiedBy>Hans Paul Magaña Guzman</cp:lastModifiedBy>
  <cp:revision>12</cp:revision>
  <dcterms:created xsi:type="dcterms:W3CDTF">2021-06-04T00:28:14Z</dcterms:created>
  <dcterms:modified xsi:type="dcterms:W3CDTF">2021-06-04T02:09:21Z</dcterms:modified>
</cp:coreProperties>
</file>