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232"/>
    <a:srgbClr val="2E3048"/>
    <a:srgbClr val="4A5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m preto&#10;&#10;Descrição gerada automaticamente">
            <a:extLst>
              <a:ext uri="{FF2B5EF4-FFF2-40B4-BE49-F238E27FC236}">
                <a16:creationId xmlns:a16="http://schemas.microsoft.com/office/drawing/2014/main" id="{475E2A3E-1281-460A-988E-C25E807AF9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00729" y="-2"/>
            <a:ext cx="4691271" cy="4691271"/>
          </a:xfrm>
          <a:prstGeom prst="rect">
            <a:avLst/>
          </a:prstGeom>
        </p:spPr>
      </p:pic>
      <p:pic>
        <p:nvPicPr>
          <p:cNvPr id="13" name="Imagem 12" descr="Uma imagem com texto&#10;&#10;Descrição gerada automaticamente">
            <a:extLst>
              <a:ext uri="{FF2B5EF4-FFF2-40B4-BE49-F238E27FC236}">
                <a16:creationId xmlns:a16="http://schemas.microsoft.com/office/drawing/2014/main" id="{429D03DC-30AB-4CC0-9490-2F37B96827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311840"/>
            <a:ext cx="1331843" cy="13318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B4D68D-9525-4B98-B3A7-AABDE6C9C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165" y="3173247"/>
            <a:ext cx="9144000" cy="1655763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DM Sans Medium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D99BAA-D4BC-4BE4-9F4E-CC9ECB945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7165" y="4921086"/>
            <a:ext cx="9144000" cy="79105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DM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13E018-7251-4351-8810-FF0A600AC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t="2190" r="51595" b="79803"/>
          <a:stretch/>
        </p:blipFill>
        <p:spPr>
          <a:xfrm>
            <a:off x="740229" y="655712"/>
            <a:ext cx="5451565" cy="20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8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texto, símbolo&#10;&#10;Descrição gerada automaticamente">
            <a:extLst>
              <a:ext uri="{FF2B5EF4-FFF2-40B4-BE49-F238E27FC236}">
                <a16:creationId xmlns:a16="http://schemas.microsoft.com/office/drawing/2014/main" id="{E6FD62FC-2C48-4183-B257-248650E17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522" y="5825781"/>
            <a:ext cx="803412" cy="8034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926"/>
            <a:ext cx="10515600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4805"/>
            <a:ext cx="10515599" cy="385120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B33EEF43-6CD5-4CC1-9DE2-E0BF54094495}"/>
              </a:ext>
            </a:extLst>
          </p:cNvPr>
          <p:cNvCxnSpPr>
            <a:cxnSpLocks/>
          </p:cNvCxnSpPr>
          <p:nvPr userDrawn="1"/>
        </p:nvCxnSpPr>
        <p:spPr>
          <a:xfrm>
            <a:off x="168965" y="5709896"/>
            <a:ext cx="11815969" cy="0"/>
          </a:xfrm>
          <a:prstGeom prst="line">
            <a:avLst/>
          </a:prstGeom>
          <a:ln>
            <a:solidFill>
              <a:srgbClr val="2E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505FC14-E324-43A5-A4F1-95913DD26E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5" t="2197" r="-781" b="79796"/>
          <a:stretch/>
        </p:blipFill>
        <p:spPr>
          <a:xfrm>
            <a:off x="207067" y="5822300"/>
            <a:ext cx="2475174" cy="92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8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texto, símbolo&#10;&#10;Descrição gerada automaticamente">
            <a:extLst>
              <a:ext uri="{FF2B5EF4-FFF2-40B4-BE49-F238E27FC236}">
                <a16:creationId xmlns:a16="http://schemas.microsoft.com/office/drawing/2014/main" id="{E6FD62FC-2C48-4183-B257-248650E17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522" y="175903"/>
            <a:ext cx="803412" cy="8034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5" y="1426265"/>
            <a:ext cx="11092069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5" y="2589144"/>
            <a:ext cx="11092068" cy="385120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B33EEF43-6CD5-4CC1-9DE2-E0BF54094495}"/>
              </a:ext>
            </a:extLst>
          </p:cNvPr>
          <p:cNvCxnSpPr>
            <a:cxnSpLocks/>
          </p:cNvCxnSpPr>
          <p:nvPr userDrawn="1"/>
        </p:nvCxnSpPr>
        <p:spPr>
          <a:xfrm>
            <a:off x="168965" y="1124613"/>
            <a:ext cx="11815969" cy="0"/>
          </a:xfrm>
          <a:prstGeom prst="line">
            <a:avLst/>
          </a:prstGeom>
          <a:ln>
            <a:solidFill>
              <a:srgbClr val="2E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4CC5258-5DFC-439E-8E0B-F9C1ABCF0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5" t="2478" r="-781" b="79515"/>
          <a:stretch/>
        </p:blipFill>
        <p:spPr>
          <a:xfrm>
            <a:off x="207067" y="167048"/>
            <a:ext cx="2353253" cy="87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5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096B0A2-737C-4CA9-AE7F-3BC0A0C6E80F}"/>
              </a:ext>
            </a:extLst>
          </p:cNvPr>
          <p:cNvSpPr/>
          <p:nvPr userDrawn="1"/>
        </p:nvSpPr>
        <p:spPr>
          <a:xfrm>
            <a:off x="0" y="0"/>
            <a:ext cx="12192000" cy="1416326"/>
          </a:xfrm>
          <a:prstGeom prst="rect">
            <a:avLst/>
          </a:prstGeom>
          <a:solidFill>
            <a:srgbClr val="4A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0176"/>
            <a:ext cx="10515600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13055"/>
            <a:ext cx="10515599" cy="3687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pic>
        <p:nvPicPr>
          <p:cNvPr id="7" name="Imagem 6" descr="Uma imagem com preto&#10;&#10;Descrição gerada automaticamente">
            <a:extLst>
              <a:ext uri="{FF2B5EF4-FFF2-40B4-BE49-F238E27FC236}">
                <a16:creationId xmlns:a16="http://schemas.microsoft.com/office/drawing/2014/main" id="{3BB7F7BE-FD5F-4A9A-A4D2-4B544E2A9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24413">
            <a:off x="4747920" y="-2063654"/>
            <a:ext cx="4665765" cy="4665765"/>
          </a:xfrm>
          <a:prstGeom prst="rect">
            <a:avLst/>
          </a:prstGeom>
        </p:spPr>
      </p:pic>
      <p:pic>
        <p:nvPicPr>
          <p:cNvPr id="6" name="Imagem 5" descr="Uma imagem com texto&#10;&#10;Descrição gerada automaticamente">
            <a:extLst>
              <a:ext uri="{FF2B5EF4-FFF2-40B4-BE49-F238E27FC236}">
                <a16:creationId xmlns:a16="http://schemas.microsoft.com/office/drawing/2014/main" id="{82288B3A-0ADE-434B-87B7-7F6749EDBB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227" y="152799"/>
            <a:ext cx="1110728" cy="11107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173EF18-65FB-4EA6-9AA3-520444A13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2650" r="51929" b="79343"/>
          <a:stretch/>
        </p:blipFill>
        <p:spPr>
          <a:xfrm>
            <a:off x="207067" y="152799"/>
            <a:ext cx="2789804" cy="103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7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096B0A2-737C-4CA9-AE7F-3BC0A0C6E80F}"/>
              </a:ext>
            </a:extLst>
          </p:cNvPr>
          <p:cNvSpPr/>
          <p:nvPr userDrawn="1"/>
        </p:nvSpPr>
        <p:spPr>
          <a:xfrm rot="16200000">
            <a:off x="-2720838" y="2720836"/>
            <a:ext cx="6858001" cy="1416326"/>
          </a:xfrm>
          <a:prstGeom prst="rect">
            <a:avLst/>
          </a:prstGeom>
          <a:solidFill>
            <a:srgbClr val="4A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496" y="794609"/>
            <a:ext cx="8179904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496" y="2067620"/>
            <a:ext cx="9452113" cy="44027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C1D3E2B-8E3F-4F60-92C8-262DBDE69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9" t="3977" r="248" b="75298"/>
          <a:stretch/>
        </p:blipFill>
        <p:spPr>
          <a:xfrm>
            <a:off x="10336696" y="241662"/>
            <a:ext cx="1716157" cy="1081418"/>
          </a:xfrm>
          <a:prstGeom prst="rect">
            <a:avLst/>
          </a:prstGeom>
        </p:spPr>
      </p:pic>
      <p:pic>
        <p:nvPicPr>
          <p:cNvPr id="7" name="Imagem 6" descr="Uma imagem com preto&#10;&#10;Descrição gerada automaticamente">
            <a:extLst>
              <a:ext uri="{FF2B5EF4-FFF2-40B4-BE49-F238E27FC236}">
                <a16:creationId xmlns:a16="http://schemas.microsoft.com/office/drawing/2014/main" id="{3BB7F7BE-FD5F-4A9A-A4D2-4B544E2A95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04311">
            <a:off x="-1187982" y="1347451"/>
            <a:ext cx="3353149" cy="3353149"/>
          </a:xfrm>
          <a:prstGeom prst="rect">
            <a:avLst/>
          </a:prstGeom>
        </p:spPr>
      </p:pic>
      <p:pic>
        <p:nvPicPr>
          <p:cNvPr id="6" name="Imagem 5" descr="Uma imagem com texto&#10;&#10;Descrição gerada automaticamente">
            <a:extLst>
              <a:ext uri="{FF2B5EF4-FFF2-40B4-BE49-F238E27FC236}">
                <a16:creationId xmlns:a16="http://schemas.microsoft.com/office/drawing/2014/main" id="{82288B3A-0ADE-434B-87B7-7F6749EDBB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5" y="5515994"/>
            <a:ext cx="1110728" cy="1110728"/>
          </a:xfrm>
          <a:prstGeom prst="rect">
            <a:avLst/>
          </a:prstGeom>
        </p:spPr>
      </p:pic>
      <p:pic>
        <p:nvPicPr>
          <p:cNvPr id="8" name="Imagem 7" descr="Uma imagem com gráficos de vetor, aeronaves&#10;&#10;Descrição gerada automaticamente">
            <a:extLst>
              <a:ext uri="{FF2B5EF4-FFF2-40B4-BE49-F238E27FC236}">
                <a16:creationId xmlns:a16="http://schemas.microsoft.com/office/drawing/2014/main" id="{7B08D38E-5918-40AF-BCA0-41D83AB7AE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" y="186145"/>
            <a:ext cx="1281826" cy="128182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E8C222A-FCD5-4DA1-9427-D50C9F651D21}"/>
              </a:ext>
            </a:extLst>
          </p:cNvPr>
          <p:cNvSpPr/>
          <p:nvPr userDrawn="1"/>
        </p:nvSpPr>
        <p:spPr>
          <a:xfrm>
            <a:off x="10217426" y="337930"/>
            <a:ext cx="52019" cy="765313"/>
          </a:xfrm>
          <a:prstGeom prst="rect">
            <a:avLst/>
          </a:prstGeom>
          <a:solidFill>
            <a:srgbClr val="EEA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Pr>
        <a:solidFill>
          <a:srgbClr val="2E3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m objeto de exterior, aranha, céu noturno&#10;&#10;Descrição gerada automaticamente">
            <a:extLst>
              <a:ext uri="{FF2B5EF4-FFF2-40B4-BE49-F238E27FC236}">
                <a16:creationId xmlns:a16="http://schemas.microsoft.com/office/drawing/2014/main" id="{BEA19007-6DF1-45F9-9309-0E821A68D5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04784A-8F17-4D7F-B728-F29A4AD5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988" y="2179669"/>
            <a:ext cx="8372612" cy="1498638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0A68566-E568-4AB1-B769-F6578A52B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988" y="3886200"/>
            <a:ext cx="8372612" cy="135717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2" name="Imagem 11" descr="Uma imagem com preto&#10;&#10;Descrição gerada automaticamente">
            <a:extLst>
              <a:ext uri="{FF2B5EF4-FFF2-40B4-BE49-F238E27FC236}">
                <a16:creationId xmlns:a16="http://schemas.microsoft.com/office/drawing/2014/main" id="{45316A45-16BF-4132-B83B-DC02F10BA3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4226">
            <a:off x="8365760" y="792728"/>
            <a:ext cx="5809261" cy="580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0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1A81D-65D2-403F-91F5-5E2703BE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65125"/>
            <a:ext cx="1114425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pic>
        <p:nvPicPr>
          <p:cNvPr id="6" name="Imagem 5" descr="Uma imagem com texto, símbolo&#10;&#10;Descrição gerada automaticamente">
            <a:extLst>
              <a:ext uri="{FF2B5EF4-FFF2-40B4-BE49-F238E27FC236}">
                <a16:creationId xmlns:a16="http://schemas.microsoft.com/office/drawing/2014/main" id="{1E21273E-9578-4E90-BC36-F0D4599F7D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522" y="5795653"/>
            <a:ext cx="803412" cy="8034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CF6647-05EC-4F9C-A366-EADC403EA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5" t="2687" r="-781" b="79306"/>
          <a:stretch/>
        </p:blipFill>
        <p:spPr>
          <a:xfrm>
            <a:off x="207067" y="5822300"/>
            <a:ext cx="2475174" cy="92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8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o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Uma imagem com texto&#10;&#10;Descrição gerada automaticamente">
            <a:extLst>
              <a:ext uri="{FF2B5EF4-FFF2-40B4-BE49-F238E27FC236}">
                <a16:creationId xmlns:a16="http://schemas.microsoft.com/office/drawing/2014/main" id="{429D03DC-30AB-4CC0-9490-2F37B9682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79" y="357440"/>
            <a:ext cx="1331843" cy="133184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5B3D1B1-1F67-4314-9677-7F7A50893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75" b="23054"/>
          <a:stretch/>
        </p:blipFill>
        <p:spPr>
          <a:xfrm>
            <a:off x="-145156" y="4601816"/>
            <a:ext cx="12589598" cy="22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8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049E296-B996-490E-AC76-57D2716C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D64BA33-72C5-421F-AC1A-81D803359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0F3D98D-FFF0-463D-97D2-1F268F345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E3048"/>
                </a:solidFill>
                <a:latin typeface="DM Sans" pitchFamily="2" charset="0"/>
              </a:defRPr>
            </a:lvl1pPr>
          </a:lstStyle>
          <a:p>
            <a:fld id="{98EB18C6-3AF1-45C0-A7B1-4BE2DA4FCF08}" type="datetimeFigureOut">
              <a:rPr lang="en-GB" smtClean="0"/>
              <a:pPr/>
              <a:t>25/06/2021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DA18C7-6515-400E-A22E-92817F75E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E3048"/>
                </a:solidFill>
                <a:latin typeface="DM Sans" pitchFamily="2" charset="0"/>
              </a:defRPr>
            </a:lvl1pPr>
          </a:lstStyle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0E95381-ED49-4693-A3EE-C746F628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E3048"/>
                </a:solidFill>
                <a:latin typeface="DM Sans" pitchFamily="2" charset="0"/>
              </a:defRPr>
            </a:lvl1pPr>
          </a:lstStyle>
          <a:p>
            <a:fld id="{415E17F8-D1B1-4A77-AF90-7C2394AEE4B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1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8" r:id="rId4"/>
    <p:sldLayoutId id="2147483659" r:id="rId5"/>
    <p:sldLayoutId id="2147483651" r:id="rId6"/>
    <p:sldLayoutId id="2147483654" r:id="rId7"/>
    <p:sldLayoutId id="2147483655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E3048"/>
          </a:solidFill>
          <a:latin typeface="DM Sans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E3048"/>
          </a:solidFill>
          <a:latin typeface="DM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E3048"/>
          </a:solidFill>
          <a:latin typeface="DM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3048"/>
          </a:solidFill>
          <a:latin typeface="DM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3048"/>
          </a:solidFill>
          <a:latin typeface="DM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3048"/>
          </a:solidFill>
          <a:latin typeface="DM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3B2357-05BB-437B-85FA-A9D7FC547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083" y="3235236"/>
            <a:ext cx="9144000" cy="2941594"/>
          </a:xfrm>
        </p:spPr>
        <p:txBody>
          <a:bodyPr>
            <a:normAutofit fontScale="90000"/>
          </a:bodyPr>
          <a:lstStyle/>
          <a:p>
            <a:r>
              <a:rPr lang="en-GB" dirty="0"/>
              <a:t>La </a:t>
            </a:r>
            <a:r>
              <a:rPr lang="en-GB" dirty="0" err="1"/>
              <a:t>inteligencia</a:t>
            </a:r>
            <a:r>
              <a:rPr lang="en-GB" dirty="0"/>
              <a:t> artificial 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/>
              <a:t>instrumento</a:t>
            </a:r>
            <a:r>
              <a:rPr lang="en-GB" dirty="0"/>
              <a:t> de </a:t>
            </a:r>
            <a:r>
              <a:rPr lang="en-GB" dirty="0" err="1"/>
              <a:t>evaluación</a:t>
            </a:r>
            <a:r>
              <a:rPr lang="en-GB" dirty="0"/>
              <a:t> de alto </a:t>
            </a:r>
            <a:r>
              <a:rPr lang="en-GB" dirty="0" err="1"/>
              <a:t>impacto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para las </a:t>
            </a:r>
            <a:r>
              <a:rPr lang="en-GB" dirty="0" err="1"/>
              <a:t>organizaciones</a:t>
            </a:r>
            <a:r>
              <a:rPr lang="en-GB" dirty="0"/>
              <a:t> </a:t>
            </a:r>
            <a:r>
              <a:rPr lang="en-GB" dirty="0" err="1"/>
              <a:t>gubernamentales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México </a:t>
            </a:r>
          </a:p>
        </p:txBody>
      </p:sp>
    </p:spTree>
    <p:extLst>
      <p:ext uri="{BB962C8B-B14F-4D97-AF65-F5344CB8AC3E}">
        <p14:creationId xmlns:p14="http://schemas.microsoft.com/office/powerpoint/2010/main" val="401004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BBC6B-2AF2-437E-8531-223BBCC9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606062"/>
            <a:ext cx="10515600" cy="1711866"/>
          </a:xfrm>
        </p:spPr>
        <p:txBody>
          <a:bodyPr/>
          <a:lstStyle/>
          <a:p>
            <a:pPr algn="just"/>
            <a:r>
              <a:rPr lang="en-GB" dirty="0"/>
              <a:t>La </a:t>
            </a:r>
            <a:r>
              <a:rPr lang="en-GB" dirty="0" err="1"/>
              <a:t>inteligencia</a:t>
            </a:r>
            <a:r>
              <a:rPr lang="en-GB" dirty="0"/>
              <a:t> artificial 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/>
              <a:t>instrumento</a:t>
            </a:r>
            <a:r>
              <a:rPr lang="en-GB" dirty="0"/>
              <a:t> de </a:t>
            </a:r>
            <a:r>
              <a:rPr lang="en-GB" dirty="0" err="1"/>
              <a:t>evaluación</a:t>
            </a:r>
            <a:r>
              <a:rPr lang="en-GB" dirty="0"/>
              <a:t> de alto </a:t>
            </a:r>
            <a:r>
              <a:rPr lang="en-GB" dirty="0" err="1"/>
              <a:t>impacto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para las </a:t>
            </a:r>
            <a:r>
              <a:rPr lang="en-GB" dirty="0" err="1"/>
              <a:t>oganizaciones</a:t>
            </a:r>
            <a:r>
              <a:rPr lang="en-GB" dirty="0"/>
              <a:t> </a:t>
            </a:r>
            <a:r>
              <a:rPr lang="en-GB" dirty="0" err="1"/>
              <a:t>gubernamentales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México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1998EB-1FB0-49AF-83B9-BC0627D7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3847761"/>
            <a:ext cx="10515599" cy="2394769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Enfoque</a:t>
            </a:r>
            <a:r>
              <a:rPr lang="en-GB" dirty="0"/>
              <a:t> </a:t>
            </a:r>
            <a:r>
              <a:rPr lang="en-GB" dirty="0" err="1"/>
              <a:t>exhaustivo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Efoque</a:t>
            </a:r>
            <a:r>
              <a:rPr lang="en-GB" dirty="0"/>
              <a:t> de </a:t>
            </a:r>
            <a:r>
              <a:rPr lang="en-GB" dirty="0" err="1"/>
              <a:t>racionalidad</a:t>
            </a:r>
            <a:r>
              <a:rPr lang="en-GB" dirty="0"/>
              <a:t> </a:t>
            </a:r>
            <a:r>
              <a:rPr lang="en-GB" dirty="0" err="1"/>
              <a:t>limitada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60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BBC6B-2AF2-437E-8531-223BBCC9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496" y="1533163"/>
            <a:ext cx="9621842" cy="1807914"/>
          </a:xfrm>
        </p:spPr>
        <p:txBody>
          <a:bodyPr/>
          <a:lstStyle/>
          <a:p>
            <a:pPr algn="just"/>
            <a:r>
              <a:rPr lang="en-GB" dirty="0"/>
              <a:t>La </a:t>
            </a:r>
            <a:r>
              <a:rPr lang="en-GB" dirty="0" err="1"/>
              <a:t>inteligencia</a:t>
            </a:r>
            <a:r>
              <a:rPr lang="en-GB" dirty="0"/>
              <a:t> artificial 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/>
              <a:t>instrumento</a:t>
            </a:r>
            <a:r>
              <a:rPr lang="en-GB" dirty="0"/>
              <a:t> de </a:t>
            </a:r>
            <a:r>
              <a:rPr lang="en-GB" dirty="0" err="1"/>
              <a:t>evaluación</a:t>
            </a:r>
            <a:r>
              <a:rPr lang="en-GB" dirty="0"/>
              <a:t> de alto </a:t>
            </a:r>
            <a:r>
              <a:rPr lang="en-GB" dirty="0" err="1"/>
              <a:t>impacto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para las </a:t>
            </a:r>
            <a:r>
              <a:rPr lang="en-GB" dirty="0" err="1"/>
              <a:t>oganizaciones</a:t>
            </a:r>
            <a:r>
              <a:rPr lang="en-GB" dirty="0"/>
              <a:t> </a:t>
            </a:r>
            <a:r>
              <a:rPr lang="en-GB" dirty="0" err="1"/>
              <a:t>gubernamentales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México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1998EB-1FB0-49AF-83B9-BC0627D7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496" y="3692769"/>
            <a:ext cx="9452113" cy="2437636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¿</a:t>
            </a:r>
            <a:r>
              <a:rPr lang="en-GB" dirty="0" err="1"/>
              <a:t>Cuáles</a:t>
            </a:r>
            <a:r>
              <a:rPr lang="en-GB" dirty="0"/>
              <a:t> son las </a:t>
            </a:r>
            <a:r>
              <a:rPr lang="en-GB" dirty="0" err="1"/>
              <a:t>restricciones</a:t>
            </a:r>
            <a:r>
              <a:rPr lang="en-GB" dirty="0"/>
              <a:t> </a:t>
            </a:r>
            <a:r>
              <a:rPr lang="en-GB" dirty="0" err="1"/>
              <a:t>reales</a:t>
            </a:r>
            <a:r>
              <a:rPr lang="en-GB" dirty="0"/>
              <a:t> que </a:t>
            </a:r>
            <a:r>
              <a:rPr lang="en-GB" dirty="0" err="1"/>
              <a:t>enfrentan</a:t>
            </a:r>
            <a:r>
              <a:rPr lang="en-GB" dirty="0"/>
              <a:t> los </a:t>
            </a:r>
            <a:r>
              <a:rPr lang="en-GB" dirty="0" err="1"/>
              <a:t>tomadores</a:t>
            </a:r>
            <a:r>
              <a:rPr lang="en-GB" dirty="0"/>
              <a:t> de </a:t>
            </a:r>
            <a:r>
              <a:rPr lang="en-GB" dirty="0" err="1"/>
              <a:t>decisiones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 </a:t>
            </a:r>
            <a:r>
              <a:rPr lang="en-GB" dirty="0" err="1"/>
              <a:t>solución</a:t>
            </a:r>
            <a:r>
              <a:rPr lang="en-GB" dirty="0"/>
              <a:t> de </a:t>
            </a:r>
            <a:r>
              <a:rPr lang="en-GB" dirty="0" err="1"/>
              <a:t>problemas</a:t>
            </a:r>
            <a:r>
              <a:rPr lang="en-GB" dirty="0"/>
              <a:t> </a:t>
            </a:r>
            <a:r>
              <a:rPr lang="en-GB" dirty="0" err="1"/>
              <a:t>públicos</a:t>
            </a:r>
            <a:r>
              <a:rPr lang="en-GB" dirty="0"/>
              <a:t>?</a:t>
            </a:r>
          </a:p>
          <a:p>
            <a:pPr marL="0" indent="0" algn="just">
              <a:buNone/>
            </a:pPr>
            <a:endParaRPr lang="en-GB" dirty="0"/>
          </a:p>
          <a:p>
            <a:pPr algn="just">
              <a:buFontTx/>
              <a:buChar char="-"/>
            </a:pPr>
            <a:r>
              <a:rPr lang="en-GB" dirty="0" err="1"/>
              <a:t>Planteamientos</a:t>
            </a:r>
            <a:r>
              <a:rPr lang="en-GB" dirty="0"/>
              <a:t> </a:t>
            </a:r>
            <a:r>
              <a:rPr lang="en-GB" dirty="0" err="1"/>
              <a:t>falsos</a:t>
            </a:r>
            <a:endParaRPr lang="en-GB" dirty="0"/>
          </a:p>
          <a:p>
            <a:pPr algn="just">
              <a:buFontTx/>
              <a:buChar char="-"/>
            </a:pPr>
            <a:r>
              <a:rPr lang="en-GB" dirty="0" err="1"/>
              <a:t>Alternativas</a:t>
            </a:r>
            <a:r>
              <a:rPr lang="en-GB" dirty="0"/>
              <a:t> no </a:t>
            </a:r>
            <a:r>
              <a:rPr lang="en-GB" dirty="0" err="1"/>
              <a:t>claras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27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1998EB-1FB0-49AF-83B9-BC0627D7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5" y="3903784"/>
            <a:ext cx="11092068" cy="2536565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 err="1"/>
              <a:t>Información</a:t>
            </a:r>
            <a:r>
              <a:rPr lang="en-GB" dirty="0"/>
              <a:t> </a:t>
            </a:r>
            <a:r>
              <a:rPr lang="en-GB" dirty="0" err="1"/>
              <a:t>incompleta</a:t>
            </a:r>
            <a:endParaRPr lang="en-GB" dirty="0"/>
          </a:p>
          <a:p>
            <a:pPr>
              <a:buFontTx/>
              <a:buChar char="-"/>
            </a:pPr>
            <a:r>
              <a:rPr lang="en-GB" dirty="0" err="1"/>
              <a:t>Valores</a:t>
            </a:r>
            <a:r>
              <a:rPr lang="en-GB" dirty="0"/>
              <a:t> y </a:t>
            </a:r>
            <a:r>
              <a:rPr lang="en-GB" dirty="0" err="1"/>
              <a:t>preferencias</a:t>
            </a:r>
            <a:r>
              <a:rPr lang="en-GB" dirty="0"/>
              <a:t> </a:t>
            </a:r>
            <a:r>
              <a:rPr lang="en-GB" dirty="0" err="1"/>
              <a:t>ciudadanas</a:t>
            </a:r>
            <a:r>
              <a:rPr lang="en-GB" dirty="0"/>
              <a:t> no </a:t>
            </a:r>
            <a:r>
              <a:rPr lang="en-GB" dirty="0" err="1"/>
              <a:t>claras</a:t>
            </a:r>
            <a:endParaRPr lang="en-GB" dirty="0"/>
          </a:p>
          <a:p>
            <a:pPr>
              <a:buFontTx/>
              <a:buChar char="-"/>
            </a:pPr>
            <a:r>
              <a:rPr lang="en-GB" dirty="0" err="1"/>
              <a:t>Tiempo</a:t>
            </a:r>
            <a:r>
              <a:rPr lang="en-GB" dirty="0"/>
              <a:t>, </a:t>
            </a:r>
            <a:r>
              <a:rPr lang="en-GB" dirty="0" err="1"/>
              <a:t>habilidades</a:t>
            </a:r>
            <a:r>
              <a:rPr lang="en-GB" dirty="0"/>
              <a:t> y </a:t>
            </a:r>
            <a:r>
              <a:rPr lang="en-GB" dirty="0" err="1"/>
              <a:t>recursos</a:t>
            </a:r>
            <a:r>
              <a:rPr lang="en-GB" dirty="0"/>
              <a:t> </a:t>
            </a:r>
            <a:r>
              <a:rPr lang="en-GB" dirty="0" err="1"/>
              <a:t>limitados</a:t>
            </a:r>
            <a:endParaRPr lang="en-GB" dirty="0"/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A6D6220-F419-4DF3-81B0-6945A953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4" y="1415932"/>
            <a:ext cx="10668763" cy="1807914"/>
          </a:xfrm>
        </p:spPr>
        <p:txBody>
          <a:bodyPr/>
          <a:lstStyle/>
          <a:p>
            <a:pPr algn="just"/>
            <a:r>
              <a:rPr lang="en-GB" dirty="0"/>
              <a:t>La </a:t>
            </a:r>
            <a:r>
              <a:rPr lang="en-GB" dirty="0" err="1"/>
              <a:t>inteligencia</a:t>
            </a:r>
            <a:r>
              <a:rPr lang="en-GB" dirty="0"/>
              <a:t> artificial 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/>
              <a:t>instrumento</a:t>
            </a:r>
            <a:r>
              <a:rPr lang="en-GB" dirty="0"/>
              <a:t> de </a:t>
            </a:r>
            <a:r>
              <a:rPr lang="en-GB" dirty="0" err="1"/>
              <a:t>evaluación</a:t>
            </a:r>
            <a:r>
              <a:rPr lang="en-GB" dirty="0"/>
              <a:t> de alto </a:t>
            </a:r>
            <a:r>
              <a:rPr lang="en-GB" dirty="0" err="1"/>
              <a:t>impacto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para las </a:t>
            </a:r>
            <a:r>
              <a:rPr lang="en-GB" dirty="0" err="1"/>
              <a:t>oganizaciones</a:t>
            </a:r>
            <a:r>
              <a:rPr lang="en-GB" dirty="0"/>
              <a:t> </a:t>
            </a:r>
            <a:r>
              <a:rPr lang="en-GB" dirty="0" err="1"/>
              <a:t>gubernamentales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México</a:t>
            </a:r>
          </a:p>
        </p:txBody>
      </p:sp>
    </p:spTree>
    <p:extLst>
      <p:ext uri="{BB962C8B-B14F-4D97-AF65-F5344CB8AC3E}">
        <p14:creationId xmlns:p14="http://schemas.microsoft.com/office/powerpoint/2010/main" val="241333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1998EB-1FB0-49AF-83B9-BC0627D7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5" y="3903784"/>
            <a:ext cx="11092068" cy="2536565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Límites</a:t>
            </a:r>
            <a:r>
              <a:rPr lang="en-GB" dirty="0"/>
              <a:t> </a:t>
            </a:r>
            <a:r>
              <a:rPr lang="en-GB" dirty="0" err="1"/>
              <a:t>necesarios</a:t>
            </a:r>
            <a:r>
              <a:rPr lang="en-GB" dirty="0"/>
              <a:t> y </a:t>
            </a:r>
            <a:r>
              <a:rPr lang="en-GB" dirty="0" err="1"/>
              <a:t>límites</a:t>
            </a:r>
            <a:r>
              <a:rPr lang="en-GB" dirty="0"/>
              <a:t> </a:t>
            </a:r>
            <a:r>
              <a:rPr lang="en-GB" dirty="0" err="1"/>
              <a:t>sorteables</a:t>
            </a:r>
            <a:r>
              <a:rPr lang="en-GB" dirty="0"/>
              <a:t>.</a:t>
            </a:r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A6D6220-F419-4DF3-81B0-6945A953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4" y="1415932"/>
            <a:ext cx="10668763" cy="1807914"/>
          </a:xfrm>
        </p:spPr>
        <p:txBody>
          <a:bodyPr/>
          <a:lstStyle/>
          <a:p>
            <a:pPr algn="just"/>
            <a:r>
              <a:rPr lang="en-GB" dirty="0"/>
              <a:t>La </a:t>
            </a:r>
            <a:r>
              <a:rPr lang="en-GB" dirty="0" err="1"/>
              <a:t>inteligencia</a:t>
            </a:r>
            <a:r>
              <a:rPr lang="en-GB" dirty="0"/>
              <a:t> artificial 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/>
              <a:t>instrumento</a:t>
            </a:r>
            <a:r>
              <a:rPr lang="en-GB" dirty="0"/>
              <a:t> de </a:t>
            </a:r>
            <a:r>
              <a:rPr lang="en-GB" dirty="0" err="1"/>
              <a:t>evaluación</a:t>
            </a:r>
            <a:r>
              <a:rPr lang="en-GB" dirty="0"/>
              <a:t> de alto </a:t>
            </a:r>
            <a:r>
              <a:rPr lang="en-GB" dirty="0" err="1"/>
              <a:t>impacto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para las </a:t>
            </a:r>
            <a:r>
              <a:rPr lang="en-GB" dirty="0" err="1"/>
              <a:t>oganizaciones</a:t>
            </a:r>
            <a:r>
              <a:rPr lang="en-GB" dirty="0"/>
              <a:t> </a:t>
            </a:r>
            <a:r>
              <a:rPr lang="en-GB" dirty="0" err="1"/>
              <a:t>gubernamentales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México</a:t>
            </a:r>
          </a:p>
        </p:txBody>
      </p:sp>
    </p:spTree>
    <p:extLst>
      <p:ext uri="{BB962C8B-B14F-4D97-AF65-F5344CB8AC3E}">
        <p14:creationId xmlns:p14="http://schemas.microsoft.com/office/powerpoint/2010/main" val="3544662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8B1266C-83AD-4C63-8FF4-57018FC44EA6}"/>
              </a:ext>
            </a:extLst>
          </p:cNvPr>
          <p:cNvSpPr txBox="1">
            <a:spLocks/>
          </p:cNvSpPr>
          <p:nvPr/>
        </p:nvSpPr>
        <p:spPr>
          <a:xfrm>
            <a:off x="999988" y="1720732"/>
            <a:ext cx="8179904" cy="18079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DM Sans Medium" pitchFamily="2" charset="0"/>
                <a:ea typeface="+mj-ea"/>
                <a:cs typeface="+mj-cs"/>
              </a:defRPr>
            </a:lvl1pPr>
          </a:lstStyle>
          <a:p>
            <a:pPr algn="just"/>
            <a:r>
              <a:rPr lang="en-GB" dirty="0"/>
              <a:t>La </a:t>
            </a:r>
            <a:r>
              <a:rPr lang="en-GB" dirty="0" err="1"/>
              <a:t>inteligencia</a:t>
            </a:r>
            <a:r>
              <a:rPr lang="en-GB" dirty="0"/>
              <a:t> artificial 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/>
              <a:t>instrumento</a:t>
            </a:r>
            <a:r>
              <a:rPr lang="en-GB" dirty="0"/>
              <a:t> de </a:t>
            </a:r>
            <a:r>
              <a:rPr lang="en-GB" dirty="0" err="1"/>
              <a:t>evaluación</a:t>
            </a:r>
            <a:r>
              <a:rPr lang="en-GB" dirty="0"/>
              <a:t> de alto </a:t>
            </a:r>
            <a:r>
              <a:rPr lang="en-GB" dirty="0" err="1"/>
              <a:t>impacto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para las </a:t>
            </a:r>
            <a:r>
              <a:rPr lang="en-GB" dirty="0" err="1"/>
              <a:t>oganizaciones</a:t>
            </a:r>
            <a:r>
              <a:rPr lang="en-GB" dirty="0"/>
              <a:t> </a:t>
            </a:r>
            <a:r>
              <a:rPr lang="en-GB" dirty="0" err="1"/>
              <a:t>gubernamentales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México</a:t>
            </a:r>
          </a:p>
        </p:txBody>
      </p:sp>
    </p:spTree>
    <p:extLst>
      <p:ext uri="{BB962C8B-B14F-4D97-AF65-F5344CB8AC3E}">
        <p14:creationId xmlns:p14="http://schemas.microsoft.com/office/powerpoint/2010/main" val="319084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480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cal2021_ppt_fr" id="{D93A8790-90F6-4C9D-B294-2A579BEAD22C}" vid="{87C4EAA8-4F39-46FA-8D4B-BC2CAC02AA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gLocal2021_ppt_es (1)</Template>
  <TotalTime>46</TotalTime>
  <Words>152</Words>
  <Application>Microsoft Office PowerPoint</Application>
  <PresentationFormat>Panorámica</PresentationFormat>
  <Paragraphs>18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DM Sans</vt:lpstr>
      <vt:lpstr>DM Sans Medium</vt:lpstr>
      <vt:lpstr>Tema do Office</vt:lpstr>
      <vt:lpstr>La inteligencia artificial como instrumento de evaluación de alto impacto en para las organizaciones gubernamentales en México </vt:lpstr>
      <vt:lpstr>La inteligencia artificial como instrumento de evaluación de alto impacto en para las oganizaciones gubernamentales en México</vt:lpstr>
      <vt:lpstr>La inteligencia artificial como instrumento de evaluación de alto impacto en para las oganizaciones gubernamentales en México</vt:lpstr>
      <vt:lpstr>La inteligencia artificial como instrumento de evaluación de alto impacto en para las oganizaciones gubernamentales en México</vt:lpstr>
      <vt:lpstr>La inteligencia artificial como instrumento de evaluación de alto impacto en para las oganizaciones gubernamentales en México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inteligencia artificial como instrumento de evaluación de alto impacto en para las oganizaciones gubernamentales en México</dc:title>
  <dc:creator>DEMIAN</dc:creator>
  <cp:lastModifiedBy>Antonio Javier Piña Sanchez</cp:lastModifiedBy>
  <cp:revision>4</cp:revision>
  <dcterms:created xsi:type="dcterms:W3CDTF">2021-06-01T12:04:14Z</dcterms:created>
  <dcterms:modified xsi:type="dcterms:W3CDTF">2021-06-25T23:08:08Z</dcterms:modified>
</cp:coreProperties>
</file>