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8" r:id="rId4"/>
    <p:sldId id="272" r:id="rId5"/>
    <p:sldId id="270" r:id="rId6"/>
    <p:sldId id="263" r:id="rId7"/>
    <p:sldId id="258" r:id="rId8"/>
    <p:sldId id="259" r:id="rId9"/>
    <p:sldId id="257" r:id="rId10"/>
    <p:sldId id="264" r:id="rId11"/>
    <p:sldId id="261" r:id="rId12"/>
    <p:sldId id="265" r:id="rId13"/>
    <p:sldId id="266" r:id="rId14"/>
    <p:sldId id="267" r:id="rId15"/>
    <p:sldId id="26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232"/>
    <a:srgbClr val="2E3048"/>
    <a:srgbClr val="4A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jlaparicio\Downloads\Encuesta_Nacional_de_Ninos_Adolescentes_y_Joven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jlaparicio\Downloads\Encuesta_Nacional_de_Ninos_Adolescentes_y_Jovene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¿Qué instituciones cree usted que ayudarían a los niños en México en caso de que tuvieran que resolver situaciones como las siguientes? Cuando tienen alguna adicción (alcohol, drogas, etc.)</a:t>
            </a:r>
            <a:endParaRPr lang="es-MX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Hoja2!$D$3</c:f>
              <c:strCache>
                <c:ptCount val="1"/>
                <c:pt idx="0">
                  <c:v>Total Nacional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Hoja2!$C$4:$C$14</c:f>
              <c:strCache>
                <c:ptCount val="11"/>
                <c:pt idx="0">
                  <c:v>NS</c:v>
                </c:pt>
                <c:pt idx="1">
                  <c:v>DIF</c:v>
                </c:pt>
                <c:pt idx="2">
                  <c:v>OSC</c:v>
                </c:pt>
                <c:pt idx="3">
                  <c:v>Gobiernos</c:v>
                </c:pt>
                <c:pt idx="4">
                  <c:v>NC</c:v>
                </c:pt>
                <c:pt idx="5">
                  <c:v>Ninguna</c:v>
                </c:pt>
                <c:pt idx="6">
                  <c:v>Sector salud</c:v>
                </c:pt>
                <c:pt idx="7">
                  <c:v>Secretaria de Seguridad Publica (SSP)</c:v>
                </c:pt>
                <c:pt idx="8">
                  <c:v>Centros de Readaptación Social del Gobierno</c:v>
                </c:pt>
                <c:pt idx="9">
                  <c:v>Procuradurías de Justicia  (PGR,PGJ, MP)</c:v>
                </c:pt>
                <c:pt idx="10">
                  <c:v>Otra</c:v>
                </c:pt>
              </c:strCache>
            </c:strRef>
          </c:cat>
          <c:val>
            <c:numRef>
              <c:f>Hoja2!$D$4:$D$14</c:f>
              <c:numCache>
                <c:formatCode>###0.0</c:formatCode>
                <c:ptCount val="11"/>
                <c:pt idx="0">
                  <c:v>36.016625705296072</c:v>
                </c:pt>
                <c:pt idx="1">
                  <c:v>20.98242669630174</c:v>
                </c:pt>
                <c:pt idx="2">
                  <c:v>18.667683511905565</c:v>
                </c:pt>
                <c:pt idx="3">
                  <c:v>8.2893787972433319</c:v>
                </c:pt>
                <c:pt idx="4">
                  <c:v>6.5764479189078866</c:v>
                </c:pt>
                <c:pt idx="5">
                  <c:v>5.2892121989256573</c:v>
                </c:pt>
                <c:pt idx="6">
                  <c:v>1.697594011099923</c:v>
                </c:pt>
                <c:pt idx="7" formatCode="####.0">
                  <c:v>0.80245691551771503</c:v>
                </c:pt>
                <c:pt idx="8" formatCode="####.0">
                  <c:v>0.74541659814854622</c:v>
                </c:pt>
                <c:pt idx="9" formatCode="####.0">
                  <c:v>0.42950870384128514</c:v>
                </c:pt>
                <c:pt idx="10" formatCode="####.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B-4B2F-8975-3E1270FCB767}"/>
            </c:ext>
          </c:extLst>
        </c:ser>
        <c:ser>
          <c:idx val="1"/>
          <c:order val="1"/>
          <c:tx>
            <c:strRef>
              <c:f>Hoja2!$E$3</c:f>
              <c:strCache>
                <c:ptCount val="1"/>
                <c:pt idx="0">
                  <c:v> Hombre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Hoja2!$C$4:$C$14</c:f>
              <c:strCache>
                <c:ptCount val="11"/>
                <c:pt idx="0">
                  <c:v>NS</c:v>
                </c:pt>
                <c:pt idx="1">
                  <c:v>DIF</c:v>
                </c:pt>
                <c:pt idx="2">
                  <c:v>OSC</c:v>
                </c:pt>
                <c:pt idx="3">
                  <c:v>Gobiernos</c:v>
                </c:pt>
                <c:pt idx="4">
                  <c:v>NC</c:v>
                </c:pt>
                <c:pt idx="5">
                  <c:v>Ninguna</c:v>
                </c:pt>
                <c:pt idx="6">
                  <c:v>Sector salud</c:v>
                </c:pt>
                <c:pt idx="7">
                  <c:v>Secretaria de Seguridad Publica (SSP)</c:v>
                </c:pt>
                <c:pt idx="8">
                  <c:v>Centros de Readaptación Social del Gobierno</c:v>
                </c:pt>
                <c:pt idx="9">
                  <c:v>Procuradurías de Justicia  (PGR,PGJ, MP)</c:v>
                </c:pt>
                <c:pt idx="10">
                  <c:v>Otra</c:v>
                </c:pt>
              </c:strCache>
            </c:strRef>
          </c:cat>
          <c:val>
            <c:numRef>
              <c:f>Hoja2!$E$4:$E$14</c:f>
              <c:numCache>
                <c:formatCode>###0.0</c:formatCode>
                <c:ptCount val="11"/>
                <c:pt idx="0">
                  <c:v>40.539487193552262</c:v>
                </c:pt>
                <c:pt idx="1">
                  <c:v>19.173407875416366</c:v>
                </c:pt>
                <c:pt idx="2">
                  <c:v>17.602894362178361</c:v>
                </c:pt>
                <c:pt idx="3">
                  <c:v>9.7706492972677204</c:v>
                </c:pt>
                <c:pt idx="4">
                  <c:v>5.3273188462794794</c:v>
                </c:pt>
                <c:pt idx="5">
                  <c:v>3.6540848005966344</c:v>
                </c:pt>
                <c:pt idx="6">
                  <c:v>1.6664842117107717</c:v>
                </c:pt>
                <c:pt idx="7" formatCode="####.0">
                  <c:v>0.47911046313168465</c:v>
                </c:pt>
                <c:pt idx="8" formatCode="####.0">
                  <c:v>0.65560467340880091</c:v>
                </c:pt>
                <c:pt idx="9" formatCode="####.0">
                  <c:v>0.52950348779225132</c:v>
                </c:pt>
                <c:pt idx="10" formatCode="####.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B-4B2F-8975-3E1270FCB767}"/>
            </c:ext>
          </c:extLst>
        </c:ser>
        <c:ser>
          <c:idx val="2"/>
          <c:order val="2"/>
          <c:tx>
            <c:strRef>
              <c:f>Hoja2!$F$3</c:f>
              <c:strCache>
                <c:ptCount val="1"/>
                <c:pt idx="0">
                  <c:v> Mujer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Hoja2!$C$4:$C$14</c:f>
              <c:strCache>
                <c:ptCount val="11"/>
                <c:pt idx="0">
                  <c:v>NS</c:v>
                </c:pt>
                <c:pt idx="1">
                  <c:v>DIF</c:v>
                </c:pt>
                <c:pt idx="2">
                  <c:v>OSC</c:v>
                </c:pt>
                <c:pt idx="3">
                  <c:v>Gobiernos</c:v>
                </c:pt>
                <c:pt idx="4">
                  <c:v>NC</c:v>
                </c:pt>
                <c:pt idx="5">
                  <c:v>Ninguna</c:v>
                </c:pt>
                <c:pt idx="6">
                  <c:v>Sector salud</c:v>
                </c:pt>
                <c:pt idx="7">
                  <c:v>Secretaria de Seguridad Publica (SSP)</c:v>
                </c:pt>
                <c:pt idx="8">
                  <c:v>Centros de Readaptación Social del Gobierno</c:v>
                </c:pt>
                <c:pt idx="9">
                  <c:v>Procuradurías de Justicia  (PGR,PGJ, MP)</c:v>
                </c:pt>
                <c:pt idx="10">
                  <c:v>Otra</c:v>
                </c:pt>
              </c:strCache>
            </c:strRef>
          </c:cat>
          <c:val>
            <c:numRef>
              <c:f>Hoja2!$F$4:$F$14</c:f>
              <c:numCache>
                <c:formatCode>###0.0</c:formatCode>
                <c:ptCount val="11"/>
                <c:pt idx="0">
                  <c:v>31.832751767878992</c:v>
                </c:pt>
                <c:pt idx="1">
                  <c:v>22.655859923618511</c:v>
                </c:pt>
                <c:pt idx="2">
                  <c:v>19.65266693091046</c:v>
                </c:pt>
                <c:pt idx="3">
                  <c:v>6.9191292206403903</c:v>
                </c:pt>
                <c:pt idx="4">
                  <c:v>7.7319550209958052</c:v>
                </c:pt>
                <c:pt idx="5">
                  <c:v>6.8017871305234499</c:v>
                </c:pt>
                <c:pt idx="6">
                  <c:v>1.7263721373371532</c:v>
                </c:pt>
                <c:pt idx="7">
                  <c:v>1.1015686169056296</c:v>
                </c:pt>
                <c:pt idx="8" formatCode="####.0">
                  <c:v>0.82849713735222652</c:v>
                </c:pt>
                <c:pt idx="9" formatCode="####.0">
                  <c:v>0.33700850865812426</c:v>
                </c:pt>
                <c:pt idx="10" formatCode="General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B-4B2F-8975-3E1270FCB7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6101024"/>
        <c:axId val="436092496"/>
      </c:barChart>
      <c:catAx>
        <c:axId val="4361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092496"/>
        <c:crosses val="autoZero"/>
        <c:auto val="1"/>
        <c:lblAlgn val="ctr"/>
        <c:lblOffset val="100"/>
        <c:noMultiLvlLbl val="0"/>
      </c:catAx>
      <c:valAx>
        <c:axId val="43609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1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17073935283473E-2"/>
          <c:y val="3.8550137898541684E-2"/>
          <c:w val="0.94748475820084821"/>
          <c:h val="0.44189013714832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Hoja4!$B$11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Hoja4!$C$10:$M$10</c:f>
              <c:strCache>
                <c:ptCount val="11"/>
                <c:pt idx="0">
                  <c:v>Adicciones (alcoholismo, tabaquismo y drogas)</c:v>
                </c:pt>
                <c:pt idx="1">
                  <c:v>Enfermedades de transmisión sexual/ VIH-SIDA</c:v>
                </c:pt>
                <c:pt idx="2">
                  <c:v>Trastornos mentales y del comportamiento / Depresión, intentos de suicidio</c:v>
                </c:pt>
                <c:pt idx="3">
                  <c:v>Desórdenes alimenticios / anorexia y bulimia</c:v>
                </c:pt>
                <c:pt idx="4">
                  <c:v>Mala alimentación / desnutrición, obesidad</c:v>
                </c:pt>
                <c:pt idx="5">
                  <c:v>Diabetes</c:v>
                </c:pt>
                <c:pt idx="6">
                  <c:v>Embarazos</c:v>
                </c:pt>
                <c:pt idx="7">
                  <c:v>Accidentes</c:v>
                </c:pt>
                <c:pt idx="8">
                  <c:v>Otras enfermedades y trastornos</c:v>
                </c:pt>
                <c:pt idx="9">
                  <c:v>NS</c:v>
                </c:pt>
                <c:pt idx="10">
                  <c:v>NC</c:v>
                </c:pt>
              </c:strCache>
            </c:strRef>
          </c:cat>
          <c:val>
            <c:numRef>
              <c:f>Hoja4!$C$11:$M$11</c:f>
              <c:numCache>
                <c:formatCode>#,##0.0</c:formatCode>
                <c:ptCount val="11"/>
                <c:pt idx="0">
                  <c:v>68.323344155492251</c:v>
                </c:pt>
                <c:pt idx="1">
                  <c:v>19.712891352715957</c:v>
                </c:pt>
                <c:pt idx="2">
                  <c:v>16.475321881951128</c:v>
                </c:pt>
                <c:pt idx="3">
                  <c:v>4.7562158309300182</c:v>
                </c:pt>
                <c:pt idx="4">
                  <c:v>7.2865571306592027</c:v>
                </c:pt>
                <c:pt idx="5" formatCode="#,###.0">
                  <c:v>0.60375500412304128</c:v>
                </c:pt>
                <c:pt idx="6">
                  <c:v>3.5596478391151969</c:v>
                </c:pt>
                <c:pt idx="7" formatCode="#,###.0">
                  <c:v>0.81764619219261891</c:v>
                </c:pt>
                <c:pt idx="8">
                  <c:v>3.2335321649117863</c:v>
                </c:pt>
                <c:pt idx="9">
                  <c:v>18.537817426721034</c:v>
                </c:pt>
                <c:pt idx="10">
                  <c:v>2.349482614093604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2-4F12-AD33-94D54F75702E}"/>
            </c:ext>
          </c:extLst>
        </c:ser>
        <c:ser>
          <c:idx val="1"/>
          <c:order val="1"/>
          <c:tx>
            <c:strRef>
              <c:f>Hoja4!$B$12</c:f>
              <c:strCache>
                <c:ptCount val="1"/>
                <c:pt idx="0">
                  <c:v> Hombre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Hoja4!$C$10:$M$10</c:f>
              <c:strCache>
                <c:ptCount val="11"/>
                <c:pt idx="0">
                  <c:v>Adicciones (alcoholismo, tabaquismo y drogas)</c:v>
                </c:pt>
                <c:pt idx="1">
                  <c:v>Enfermedades de transmisión sexual/ VIH-SIDA</c:v>
                </c:pt>
                <c:pt idx="2">
                  <c:v>Trastornos mentales y del comportamiento / Depresión, intentos de suicidio</c:v>
                </c:pt>
                <c:pt idx="3">
                  <c:v>Desórdenes alimenticios / anorexia y bulimia</c:v>
                </c:pt>
                <c:pt idx="4">
                  <c:v>Mala alimentación / desnutrición, obesidad</c:v>
                </c:pt>
                <c:pt idx="5">
                  <c:v>Diabetes</c:v>
                </c:pt>
                <c:pt idx="6">
                  <c:v>Embarazos</c:v>
                </c:pt>
                <c:pt idx="7">
                  <c:v>Accidentes</c:v>
                </c:pt>
                <c:pt idx="8">
                  <c:v>Otras enfermedades y trastornos</c:v>
                </c:pt>
                <c:pt idx="9">
                  <c:v>NS</c:v>
                </c:pt>
                <c:pt idx="10">
                  <c:v>NC</c:v>
                </c:pt>
              </c:strCache>
            </c:strRef>
          </c:cat>
          <c:val>
            <c:numRef>
              <c:f>Hoja4!$C$12:$M$12</c:f>
              <c:numCache>
                <c:formatCode>#,##0.0</c:formatCode>
                <c:ptCount val="11"/>
                <c:pt idx="0">
                  <c:v>68.625536914830548</c:v>
                </c:pt>
                <c:pt idx="1">
                  <c:v>17.337317171606159</c:v>
                </c:pt>
                <c:pt idx="2">
                  <c:v>8.0327331741629759</c:v>
                </c:pt>
                <c:pt idx="3">
                  <c:v>7.7009482568461092</c:v>
                </c:pt>
                <c:pt idx="4">
                  <c:v>10.909813860885176</c:v>
                </c:pt>
                <c:pt idx="5" formatCode="#,###.0">
                  <c:v>0.43119078902859859</c:v>
                </c:pt>
                <c:pt idx="6">
                  <c:v>1.9954529913909591</c:v>
                </c:pt>
                <c:pt idx="7">
                  <c:v>1.8478346238816192</c:v>
                </c:pt>
                <c:pt idx="8">
                  <c:v>4.6688747644132684</c:v>
                </c:pt>
                <c:pt idx="9">
                  <c:v>22.206040507309506</c:v>
                </c:pt>
                <c:pt idx="10">
                  <c:v>1.1565166834675982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52-4F12-AD33-94D54F75702E}"/>
            </c:ext>
          </c:extLst>
        </c:ser>
        <c:ser>
          <c:idx val="2"/>
          <c:order val="2"/>
          <c:tx>
            <c:strRef>
              <c:f>Hoja4!$B$13</c:f>
              <c:strCache>
                <c:ptCount val="1"/>
                <c:pt idx="0">
                  <c:v> Mujer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Hoja4!$C$10:$M$10</c:f>
              <c:strCache>
                <c:ptCount val="11"/>
                <c:pt idx="0">
                  <c:v>Adicciones (alcoholismo, tabaquismo y drogas)</c:v>
                </c:pt>
                <c:pt idx="1">
                  <c:v>Enfermedades de transmisión sexual/ VIH-SIDA</c:v>
                </c:pt>
                <c:pt idx="2">
                  <c:v>Trastornos mentales y del comportamiento / Depresión, intentos de suicidio</c:v>
                </c:pt>
                <c:pt idx="3">
                  <c:v>Desórdenes alimenticios / anorexia y bulimia</c:v>
                </c:pt>
                <c:pt idx="4">
                  <c:v>Mala alimentación / desnutrición, obesidad</c:v>
                </c:pt>
                <c:pt idx="5">
                  <c:v>Diabetes</c:v>
                </c:pt>
                <c:pt idx="6">
                  <c:v>Embarazos</c:v>
                </c:pt>
                <c:pt idx="7">
                  <c:v>Accidentes</c:v>
                </c:pt>
                <c:pt idx="8">
                  <c:v>Otras enfermedades y trastornos</c:v>
                </c:pt>
                <c:pt idx="9">
                  <c:v>NS</c:v>
                </c:pt>
                <c:pt idx="10">
                  <c:v>NC</c:v>
                </c:pt>
              </c:strCache>
            </c:strRef>
          </c:cat>
          <c:val>
            <c:numRef>
              <c:f>Hoja4!$C$13:$M$13</c:f>
              <c:numCache>
                <c:formatCode>#,##0.0</c:formatCode>
                <c:ptCount val="11"/>
                <c:pt idx="0">
                  <c:v>68.083497976501434</c:v>
                </c:pt>
                <c:pt idx="1">
                  <c:v>21.598351452739585</c:v>
                </c:pt>
                <c:pt idx="2">
                  <c:v>23.17608680692101</c:v>
                </c:pt>
                <c:pt idx="3">
                  <c:v>2.4190227689492052</c:v>
                </c:pt>
                <c:pt idx="4">
                  <c:v>4.4108287904094095</c:v>
                </c:pt>
                <c:pt idx="5" formatCode="#,###.0">
                  <c:v>0.74071681522525934</c:v>
                </c:pt>
                <c:pt idx="6">
                  <c:v>4.8011274769637575</c:v>
                </c:pt>
                <c:pt idx="7" formatCode="General">
                  <c:v>0</c:v>
                </c:pt>
                <c:pt idx="8">
                  <c:v>2.0943207596253632</c:v>
                </c:pt>
                <c:pt idx="9">
                  <c:v>15.626399921246955</c:v>
                </c:pt>
                <c:pt idx="10">
                  <c:v>3.2963230372506218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52-4F12-AD33-94D54F757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099384"/>
        <c:axId val="436094464"/>
      </c:barChart>
      <c:catAx>
        <c:axId val="43609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094464"/>
        <c:crosses val="autoZero"/>
        <c:auto val="1"/>
        <c:lblAlgn val="ctr"/>
        <c:lblOffset val="100"/>
        <c:noMultiLvlLbl val="0"/>
      </c:catAx>
      <c:valAx>
        <c:axId val="43609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099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preto&#10;&#10;Descrição gerada automaticamente">
            <a:extLst>
              <a:ext uri="{FF2B5EF4-FFF2-40B4-BE49-F238E27FC236}">
                <a16:creationId xmlns:a16="http://schemas.microsoft.com/office/drawing/2014/main" id="{475E2A3E-1281-460A-988E-C25E807AF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0729" y="-2"/>
            <a:ext cx="4691271" cy="4691271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11840"/>
            <a:ext cx="1331843" cy="13318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4D68D-9525-4B98-B3A7-AABDE6C9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99BAA-D4BC-4BE4-9F4E-CC9ECB94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3E018-7251-4351-8810-FF0A600A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190" r="51595" b="79803"/>
          <a:stretch/>
        </p:blipFill>
        <p:spPr>
          <a:xfrm>
            <a:off x="740229" y="655712"/>
            <a:ext cx="5451565" cy="20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825781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4805"/>
            <a:ext cx="10515599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5709896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505FC14-E324-43A5-A4F1-95913DD26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197" r="-781" b="7979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175903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426265"/>
            <a:ext cx="11092069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2589144"/>
            <a:ext cx="11092068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1124613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4CC5258-5DFC-439E-8E0B-F9C1ABCF0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478" r="-781" b="79515"/>
          <a:stretch/>
        </p:blipFill>
        <p:spPr>
          <a:xfrm>
            <a:off x="207067" y="167048"/>
            <a:ext cx="2353253" cy="8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>
            <a:off x="0" y="0"/>
            <a:ext cx="12192000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3055"/>
            <a:ext cx="10515599" cy="3687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4413">
            <a:off x="4747920" y="-2063654"/>
            <a:ext cx="4665765" cy="4665765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27" y="152799"/>
            <a:ext cx="1110728" cy="11107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73EF18-65FB-4EA6-9AA3-520444A13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2650" r="51929" b="79343"/>
          <a:stretch/>
        </p:blipFill>
        <p:spPr>
          <a:xfrm>
            <a:off x="207067" y="152799"/>
            <a:ext cx="2789804" cy="10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 rot="16200000">
            <a:off x="-2720838" y="2720836"/>
            <a:ext cx="6858001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2067620"/>
            <a:ext cx="9452113" cy="44027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C1D3E2B-8E3F-4F60-92C8-262DBDE69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9" t="3977" r="248" b="75298"/>
          <a:stretch/>
        </p:blipFill>
        <p:spPr>
          <a:xfrm>
            <a:off x="10336696" y="241662"/>
            <a:ext cx="1716157" cy="1081418"/>
          </a:xfrm>
          <a:prstGeom prst="rect">
            <a:avLst/>
          </a:prstGeom>
        </p:spPr>
      </p:pic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311">
            <a:off x="-1187982" y="1347451"/>
            <a:ext cx="3353149" cy="3353149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5" y="5515994"/>
            <a:ext cx="1110728" cy="1110728"/>
          </a:xfrm>
          <a:prstGeom prst="rect">
            <a:avLst/>
          </a:prstGeom>
        </p:spPr>
      </p:pic>
      <p:pic>
        <p:nvPicPr>
          <p:cNvPr id="8" name="Imagem 7" descr="Uma imagem com gráficos de vetor, aeronaves&#10;&#10;Descrição gerada automaticamente">
            <a:extLst>
              <a:ext uri="{FF2B5EF4-FFF2-40B4-BE49-F238E27FC236}">
                <a16:creationId xmlns:a16="http://schemas.microsoft.com/office/drawing/2014/main" id="{7B08D38E-5918-40AF-BCA0-41D83AB7AE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" y="186145"/>
            <a:ext cx="1281826" cy="12818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E8C222A-FCD5-4DA1-9427-D50C9F651D21}"/>
              </a:ext>
            </a:extLst>
          </p:cNvPr>
          <p:cNvSpPr/>
          <p:nvPr userDrawn="1"/>
        </p:nvSpPr>
        <p:spPr>
          <a:xfrm>
            <a:off x="10217426" y="337930"/>
            <a:ext cx="52019" cy="765313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rgbClr val="2E3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objeto de exterior, aranha, céu noturno&#10;&#10;Descrição gerada automaticamente">
            <a:extLst>
              <a:ext uri="{FF2B5EF4-FFF2-40B4-BE49-F238E27FC236}">
                <a16:creationId xmlns:a16="http://schemas.microsoft.com/office/drawing/2014/main" id="{BEA19007-6DF1-45F9-9309-0E821A68D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04784A-8F17-4D7F-B728-F29A4AD5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2179669"/>
            <a:ext cx="8372612" cy="1498638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A68566-E568-4AB1-B769-F6578A52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988" y="3886200"/>
            <a:ext cx="8372612" cy="13571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2" name="Imagem 11" descr="Uma imagem com preto&#10;&#10;Descrição gerada automaticamente">
            <a:extLst>
              <a:ext uri="{FF2B5EF4-FFF2-40B4-BE49-F238E27FC236}">
                <a16:creationId xmlns:a16="http://schemas.microsoft.com/office/drawing/2014/main" id="{45316A45-16BF-4132-B83B-DC02F10BA3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226">
            <a:off x="8365760" y="792728"/>
            <a:ext cx="5809261" cy="5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A81D-65D2-403F-91F5-5E2703B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pic>
        <p:nvPicPr>
          <p:cNvPr id="6" name="Imagem 5" descr="Uma imagem com texto, símbolo&#10;&#10;Descrição gerada automaticamente">
            <a:extLst>
              <a:ext uri="{FF2B5EF4-FFF2-40B4-BE49-F238E27FC236}">
                <a16:creationId xmlns:a16="http://schemas.microsoft.com/office/drawing/2014/main" id="{1E21273E-9578-4E90-BC36-F0D4599F7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795653"/>
            <a:ext cx="803412" cy="8034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F6647-05EC-4F9C-A366-EADC403EA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687" r="-781" b="7930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357440"/>
            <a:ext cx="1331843" cy="13318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B3D1B1-1F67-4314-9677-7F7A5089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5" b="23054"/>
          <a:stretch/>
        </p:blipFill>
        <p:spPr>
          <a:xfrm>
            <a:off x="-145156" y="4601816"/>
            <a:ext cx="12589598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049E296-B996-490E-AC76-57D2716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D64BA33-72C5-421F-AC1A-81D80335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0F3D98D-FFF0-463D-97D2-1F268F34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98EB18C6-3AF1-45C0-A7B1-4BE2DA4FCF08}" type="datetimeFigureOut">
              <a:rPr lang="en-GB" smtClean="0"/>
              <a:pPr/>
              <a:t>02/06/2021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DA18C7-6515-400E-A22E-92817F75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E95381-ED49-4693-A3EE-C746F628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415E17F8-D1B1-4A77-AF90-7C2394AEE4B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9" r:id="rId5"/>
    <p:sldLayoutId id="2147483651" r:id="rId6"/>
    <p:sldLayoutId id="2147483654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48"/>
          </a:solidFill>
          <a:latin typeface="DM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3048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3048"/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048"/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B2357-05BB-437B-85FA-A9D7FC547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622" y="4348904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en-GB"/>
              <a:t>Hacia una evaluación de alto impacto en la legalización de la CANNABIS frente a las enfermedades crónicas no transmitibles en México</a:t>
            </a:r>
          </a:p>
        </p:txBody>
      </p:sp>
    </p:spTree>
    <p:extLst>
      <p:ext uri="{BB962C8B-B14F-4D97-AF65-F5344CB8AC3E}">
        <p14:creationId xmlns:p14="http://schemas.microsoft.com/office/powerpoint/2010/main" val="401004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78632F-5888-4A91-AE5C-09C80D00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105292"/>
            <a:ext cx="8179904" cy="1034706"/>
          </a:xfrm>
        </p:spPr>
        <p:txBody>
          <a:bodyPr/>
          <a:lstStyle/>
          <a:p>
            <a:r>
              <a:rPr lang="en-US"/>
              <a:t>MIR </a:t>
            </a:r>
            <a:r>
              <a:rPr lang="en-US" err="1"/>
              <a:t>E025</a:t>
            </a:r>
            <a:r>
              <a:rPr lang="en-US"/>
              <a:t> (</a:t>
            </a:r>
            <a:r>
              <a:rPr lang="en-US" err="1"/>
              <a:t>Componente</a:t>
            </a:r>
            <a:r>
              <a:rPr lang="en-US"/>
              <a:t>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C173235-FF97-42A6-85FB-2EFCD4E71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7591"/>
              </p:ext>
            </p:extLst>
          </p:nvPr>
        </p:nvGraphicFramePr>
        <p:xfrm>
          <a:off x="1597142" y="1139998"/>
          <a:ext cx="10313504" cy="5859945"/>
        </p:xfrm>
        <a:graphic>
          <a:graphicData uri="http://schemas.openxmlformats.org/drawingml/2006/table">
            <a:tbl>
              <a:tblPr/>
              <a:tblGrid>
                <a:gridCol w="727781">
                  <a:extLst>
                    <a:ext uri="{9D8B030D-6E8A-4147-A177-3AD203B41FA5}">
                      <a16:colId xmlns:a16="http://schemas.microsoft.com/office/drawing/2014/main" val="2417023511"/>
                    </a:ext>
                  </a:extLst>
                </a:gridCol>
                <a:gridCol w="3907178">
                  <a:extLst>
                    <a:ext uri="{9D8B030D-6E8A-4147-A177-3AD203B41FA5}">
                      <a16:colId xmlns:a16="http://schemas.microsoft.com/office/drawing/2014/main" val="583775515"/>
                    </a:ext>
                  </a:extLst>
                </a:gridCol>
                <a:gridCol w="5678545">
                  <a:extLst>
                    <a:ext uri="{9D8B030D-6E8A-4147-A177-3AD203B41FA5}">
                      <a16:colId xmlns:a16="http://schemas.microsoft.com/office/drawing/2014/main" val="3060616482"/>
                    </a:ext>
                  </a:extLst>
                </a:gridCol>
              </a:tblGrid>
              <a:tr h="123166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NIVEL</a:t>
                      </a:r>
                    </a:p>
                  </a:txBody>
                  <a:tcPr marL="865" marR="865" marT="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INDICADORES</a:t>
                      </a:r>
                    </a:p>
                  </a:txBody>
                  <a:tcPr marL="865" marR="865" marT="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994505"/>
                  </a:ext>
                </a:extLst>
              </a:tr>
              <a:tr h="1231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Denominación</a:t>
                      </a:r>
                    </a:p>
                  </a:txBody>
                  <a:tcPr marL="865" marR="865" marT="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Método de cálculo</a:t>
                      </a: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01854"/>
                  </a:ext>
                </a:extLst>
              </a:tr>
              <a:tr h="22508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Componente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egresos por mejoría en adicciones en consulta externa</a:t>
                      </a:r>
                      <a:br>
                        <a:rPr lang="es-ES" sz="12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2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(Número de egresos por mejoría en las Unidades de Consulta Externa de Centros de Integración Juvenil A.C. / Total de egresos en Consulta Externa registrados en el periodo del reporte en las mismas unidades de Consulta Externa) X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804941"/>
                  </a:ext>
                </a:extLst>
              </a:tr>
              <a:tr h="435567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</a:t>
                      </a:r>
                      <a:r>
                        <a:rPr lang="es-ES" sz="1200" b="1" i="0" u="none" strike="noStrike">
                          <a:effectLst/>
                          <a:latin typeface="Soberana Sans" panose="02000000000000000000" pitchFamily="50" charset="0"/>
                        </a:rPr>
                        <a:t>consultas de primera vez otorgadas 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con respecto a las consultas programadas en las Unidades de Especialidades Médicas-Centros de Atención Primaria en Adicciones (</a:t>
                      </a:r>
                      <a:r>
                        <a:rPr lang="es-ES" sz="1200" b="0" i="0" u="none" strike="noStrike" err="1">
                          <a:effectLst/>
                          <a:latin typeface="Soberana Sans" panose="02000000000000000000" pitchFamily="50" charset="0"/>
                        </a:rPr>
                        <a:t>UNEME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-CAPA)</a:t>
                      </a:r>
                      <a:br>
                        <a:rPr lang="es-ES" sz="12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2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((Número de consultas de primera vez brindadas en el año en curso) / (Número de consultas de primera vez programadas)) *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68885"/>
                  </a:ext>
                </a:extLst>
              </a:tr>
              <a:tr h="346852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</a:t>
                      </a:r>
                      <a:r>
                        <a:rPr lang="es-ES" sz="1200" b="1" i="0" u="none" strike="noStrike">
                          <a:effectLst/>
                          <a:latin typeface="Soberana Sans" panose="02000000000000000000" pitchFamily="50" charset="0"/>
                        </a:rPr>
                        <a:t>egresos hospitalarios por mejoría en adicciones.</a:t>
                      </a:r>
                      <a:br>
                        <a:rPr lang="es-ES" sz="1200" b="1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200" b="1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(Número de egresos por mejoría en las Unidades de Hospitalización de Centros de Integración Juvenil, A.C. / Total de egresos hospitalarios registrados en el periodo del reporte en las mismas unidades de hospitalización) X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60529"/>
                  </a:ext>
                </a:extLst>
              </a:tr>
              <a:tr h="402258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</a:t>
                      </a:r>
                      <a:r>
                        <a:rPr lang="es-ES" sz="1200" b="1" i="0" u="none" strike="noStrike">
                          <a:effectLst/>
                          <a:latin typeface="Soberana Sans" panose="02000000000000000000" pitchFamily="50" charset="0"/>
                        </a:rPr>
                        <a:t>ocupación hospitalaria en adicciones</a:t>
                      </a:r>
                      <a:br>
                        <a:rPr lang="es-ES" sz="12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2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(Días paciente en Unidades de Hospitalización de Centros de Integración Juvenil, A.C. durante el periodo de reporte / Días cama censables en las mismas unidades, durante el mismo periodo) X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55599"/>
                  </a:ext>
                </a:extLst>
              </a:tr>
              <a:tr h="327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personas que recibieron </a:t>
                      </a:r>
                      <a:r>
                        <a:rPr lang="es-ES" sz="1200" b="1" i="0" u="none" strike="noStrike">
                          <a:effectLst/>
                          <a:latin typeface="Soberana Sans" panose="02000000000000000000" pitchFamily="50" charset="0"/>
                        </a:rPr>
                        <a:t>capacitación en materia de prevención y tratamiento de adicciones 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respecto a la demanda programada</a:t>
                      </a:r>
                      <a:br>
                        <a:rPr lang="es-ES" sz="12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2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((Número de personas capacitadas del año en curso) / (Número de personas programadas para ser capacitadas)) X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011094"/>
                  </a:ext>
                </a:extLst>
              </a:tr>
              <a:tr h="428918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la población de 6 a 11 años de edad y de 18 en adelante, que recibe </a:t>
                      </a:r>
                      <a:r>
                        <a:rPr lang="es-ES" sz="1200" b="1" i="0" u="none" strike="noStrike">
                          <a:effectLst/>
                          <a:latin typeface="Soberana Sans" panose="02000000000000000000" pitchFamily="50" charset="0"/>
                        </a:rPr>
                        <a:t>acciones de prevención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, del total de la población en esos rangos de edad, en donde tiene presencia Centros de Integración Juvenil, A.C.</a:t>
                      </a:r>
                      <a:br>
                        <a:rPr lang="es-ES" sz="12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2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(Número de personas que reciben acciones de prevención en rangos de 6 a 11 años de edad y de 18 en adelante, en municipios o delegaciones  donde tiene presencia Centros de Integración Juvenil, A.C.  / Total de población en esos rangos de edad, en esos municipios o delegaciones) X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90261"/>
                  </a:ext>
                </a:extLst>
              </a:tr>
              <a:tr h="3270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</a:t>
                      </a:r>
                      <a:r>
                        <a:rPr lang="es-ES" sz="1200" b="1" i="0" u="none" strike="noStrike">
                          <a:effectLst/>
                          <a:latin typeface="Soberana Sans" panose="02000000000000000000" pitchFamily="50" charset="0"/>
                        </a:rPr>
                        <a:t>adolescentes que inician tratamiento 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en las Unidades de Especialidades Médicas - Centros de Atención Primaria en Adicciones (</a:t>
                      </a:r>
                      <a:r>
                        <a:rPr lang="es-ES" sz="1200" b="0" i="0" u="none" strike="noStrike" err="1">
                          <a:effectLst/>
                          <a:latin typeface="Soberana Sans" panose="02000000000000000000" pitchFamily="50" charset="0"/>
                        </a:rPr>
                        <a:t>UNEME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-CAPA)</a:t>
                      </a:r>
                      <a:br>
                        <a:rPr lang="es-ES" sz="12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2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((Adolescentes de 12 a 17 años que inician tratamiento en las </a:t>
                      </a:r>
                      <a:r>
                        <a:rPr lang="es-ES" sz="1200" b="0" i="0" u="none" strike="noStrike" err="1">
                          <a:effectLst/>
                          <a:latin typeface="Soberana Sans" panose="02000000000000000000" pitchFamily="50" charset="0"/>
                        </a:rPr>
                        <a:t>UNEME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-CAPA/Adolescentes de 12 a 17 años programados para iniciar tratamiento en las </a:t>
                      </a:r>
                      <a:r>
                        <a:rPr lang="es-ES" sz="1200" b="0" i="0" u="none" strike="noStrike" err="1">
                          <a:effectLst/>
                          <a:latin typeface="Soberana Sans" panose="02000000000000000000" pitchFamily="50" charset="0"/>
                        </a:rPr>
                        <a:t>UNEME</a:t>
                      </a:r>
                      <a:r>
                        <a:rPr lang="es-ES" sz="1200" b="0" i="0" u="none" strike="noStrike">
                          <a:effectLst/>
                          <a:latin typeface="Soberana Sans" panose="02000000000000000000" pitchFamily="50" charset="0"/>
                        </a:rPr>
                        <a:t>-CAPA)) X 100 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5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7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B29B0-ECF5-49F4-8F4D-8E888B74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Evaluación</a:t>
            </a:r>
            <a:r>
              <a:rPr lang="en-GB"/>
              <a:t> del PP E025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FFF318-C752-488D-92D8-9B4DCA7C2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84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9ED09-6615-484D-9ACC-09C670D2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MODELO SINTÉTICO DE INFORMACIÓN DEL DESEMPEÑO (</a:t>
            </a:r>
            <a:r>
              <a:rPr lang="es-ES" err="1"/>
              <a:t>MSD</a:t>
            </a:r>
            <a:r>
              <a:rPr lang="es-ES"/>
              <a:t>) Ejercicio fiscal 2018</a:t>
            </a:r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5D4555-377C-4BF6-8C58-E8B96E1081F9}"/>
              </a:ext>
            </a:extLst>
          </p:cNvPr>
          <p:cNvSpPr txBox="1"/>
          <p:nvPr/>
        </p:nvSpPr>
        <p:spPr>
          <a:xfrm>
            <a:off x="5918981" y="617702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/>
              <a:t>https://www.transparenciapresupuestaria.gob.mx/work/models/PTP/programas/documentos/msd/2018_12E025.pdf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401013-501C-4E77-B76E-EFD24D66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44816"/>
            <a:ext cx="4912673" cy="33322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A8650E-2D49-40A2-A484-6C9A5BD1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88" y="3382207"/>
            <a:ext cx="41814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9ED09-6615-484D-9ACC-09C670D2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MODELO SINTÉTICO DE INFORMACIÓN DEL DESEMPEÑO (</a:t>
            </a:r>
            <a:r>
              <a:rPr lang="es-ES" err="1"/>
              <a:t>MSD</a:t>
            </a:r>
            <a:r>
              <a:rPr lang="es-ES"/>
              <a:t>) Ejercicio fiscal 2018</a:t>
            </a:r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5D4555-377C-4BF6-8C58-E8B96E1081F9}"/>
              </a:ext>
            </a:extLst>
          </p:cNvPr>
          <p:cNvSpPr txBox="1"/>
          <p:nvPr/>
        </p:nvSpPr>
        <p:spPr>
          <a:xfrm>
            <a:off x="5918981" y="617702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/>
              <a:t>https://www.transparenciapresupuestaria.gob.mx/work/models/PTP/programas/documentos/msd/2018_12E025.pdf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8D3B76-75C4-4007-B883-608EFF54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18" y="2835516"/>
            <a:ext cx="83915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9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9ED09-6615-484D-9ACC-09C670D2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MODELO SINTÉTICO DE INFORMACIÓN DEL DESEMPEÑO (</a:t>
            </a:r>
            <a:r>
              <a:rPr lang="es-ES" err="1"/>
              <a:t>MSD</a:t>
            </a:r>
            <a:r>
              <a:rPr lang="es-ES"/>
              <a:t>) Ejercicio fiscal 2018</a:t>
            </a:r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5D4555-377C-4BF6-8C58-E8B96E1081F9}"/>
              </a:ext>
            </a:extLst>
          </p:cNvPr>
          <p:cNvSpPr txBox="1"/>
          <p:nvPr/>
        </p:nvSpPr>
        <p:spPr>
          <a:xfrm>
            <a:off x="5918981" y="617702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i="1"/>
              <a:t>https://www.transparenciapresupuestaria.gob.mx/work/models/PTP/programas/documentos/msd/2018_12E025.pdf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67EFB0-365C-4A14-A8B5-D3000441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3368916"/>
            <a:ext cx="6534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9A45B9A-3511-4FB7-A811-974569FD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</p:spPr>
        <p:txBody>
          <a:bodyPr/>
          <a:lstStyle/>
          <a:p>
            <a:r>
              <a:rPr lang="en-US"/>
              <a:t>Resultados del desempeño E025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31D7F9-3DBE-42CE-9957-A725AEE0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197583"/>
            <a:ext cx="10515599" cy="2918079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7592209-09A8-4411-B384-96CB1691A27B}"/>
              </a:ext>
            </a:extLst>
          </p:cNvPr>
          <p:cNvSpPr txBox="1"/>
          <p:nvPr/>
        </p:nvSpPr>
        <p:spPr>
          <a:xfrm>
            <a:off x="5660572" y="635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i="1"/>
              <a:t>https://nptp.hacienda.gob.mx/programas/jsp/programas/fichaPrograma.jsp?id=12E025</a:t>
            </a:r>
          </a:p>
        </p:txBody>
      </p:sp>
    </p:spTree>
    <p:extLst>
      <p:ext uri="{BB962C8B-B14F-4D97-AF65-F5344CB8AC3E}">
        <p14:creationId xmlns:p14="http://schemas.microsoft.com/office/powerpoint/2010/main" val="274242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CF0381-3C91-42C7-9732-81785FC8A846}"/>
              </a:ext>
            </a:extLst>
          </p:cNvPr>
          <p:cNvSpPr txBox="1"/>
          <p:nvPr/>
        </p:nvSpPr>
        <p:spPr>
          <a:xfrm>
            <a:off x="1698172" y="2006937"/>
            <a:ext cx="92095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17248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91046-A67E-4097-A0E2-2AF28B5D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3587555"/>
            <a:ext cx="8372612" cy="1498638"/>
          </a:xfrm>
        </p:spPr>
        <p:txBody>
          <a:bodyPr>
            <a:normAutofit/>
          </a:bodyPr>
          <a:lstStyle/>
          <a:p>
            <a:r>
              <a:rPr lang="es-MX" sz="4800"/>
              <a:t>Encuesta Nacional de Niños, Adolescentes y Jóvenes, 2015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35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6856329-A06E-4A9C-A3A2-D3FCAA2BE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252321"/>
              </p:ext>
            </p:extLst>
          </p:nvPr>
        </p:nvGraphicFramePr>
        <p:xfrm>
          <a:off x="181428" y="1480457"/>
          <a:ext cx="11829143" cy="489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CCF1CAB-8F03-4BB1-8845-68508F894F45}"/>
              </a:ext>
            </a:extLst>
          </p:cNvPr>
          <p:cNvSpPr txBox="1"/>
          <p:nvPr/>
        </p:nvSpPr>
        <p:spPr>
          <a:xfrm>
            <a:off x="0" y="6211669"/>
            <a:ext cx="1148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>
                <a:solidFill>
                  <a:schemeClr val="tx1">
                    <a:lumMod val="50000"/>
                    <a:lumOff val="50000"/>
                  </a:schemeClr>
                </a:solidFill>
              </a:rPr>
              <a:t>Fuente: " Los mexicanos vistos por sí mismos. Los grandes temas nacionales"</a:t>
            </a:r>
          </a:p>
          <a:p>
            <a:r>
              <a:rPr lang="es-MX" sz="1200">
                <a:solidFill>
                  <a:schemeClr val="tx1">
                    <a:lumMod val="50000"/>
                    <a:lumOff val="50000"/>
                  </a:schemeClr>
                </a:solidFill>
              </a:rPr>
              <a:t>Área de Investigación Aplicada y Opinión, IIJ-UNAM, 2015.</a:t>
            </a:r>
          </a:p>
          <a:p>
            <a:r>
              <a:rPr lang="es-MX" sz="1200">
                <a:solidFill>
                  <a:schemeClr val="tx1">
                    <a:lumMod val="50000"/>
                    <a:lumOff val="50000"/>
                  </a:schemeClr>
                </a:solidFill>
              </a:rPr>
              <a:t>*Tabla correspondiente a la pregunta   10 de la Encuesta Nacional de Niños, Adolescentes y Jóvenes.</a:t>
            </a:r>
          </a:p>
        </p:txBody>
      </p:sp>
    </p:spTree>
    <p:extLst>
      <p:ext uri="{BB962C8B-B14F-4D97-AF65-F5344CB8AC3E}">
        <p14:creationId xmlns:p14="http://schemas.microsoft.com/office/powerpoint/2010/main" val="283239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CCF1CAB-8F03-4BB1-8845-68508F894F45}"/>
              </a:ext>
            </a:extLst>
          </p:cNvPr>
          <p:cNvSpPr txBox="1"/>
          <p:nvPr/>
        </p:nvSpPr>
        <p:spPr>
          <a:xfrm>
            <a:off x="0" y="6211669"/>
            <a:ext cx="1148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>
                <a:solidFill>
                  <a:schemeClr val="tx1">
                    <a:lumMod val="50000"/>
                    <a:lumOff val="50000"/>
                  </a:schemeClr>
                </a:solidFill>
              </a:rPr>
              <a:t>Fuente: " Los mexicanos vistos por sí mismos. Los grandes temas nacionales"</a:t>
            </a:r>
          </a:p>
          <a:p>
            <a:r>
              <a:rPr lang="es-MX" sz="1200">
                <a:solidFill>
                  <a:schemeClr val="tx1">
                    <a:lumMod val="50000"/>
                    <a:lumOff val="50000"/>
                  </a:schemeClr>
                </a:solidFill>
              </a:rPr>
              <a:t>Área de Investigación Aplicada y Opinión, IIJ-UNAM, 2015.</a:t>
            </a:r>
          </a:p>
          <a:p>
            <a:r>
              <a:rPr lang="es-MX" sz="1200">
                <a:solidFill>
                  <a:schemeClr val="tx1">
                    <a:lumMod val="50000"/>
                    <a:lumOff val="50000"/>
                  </a:schemeClr>
                </a:solidFill>
              </a:rPr>
              <a:t>*Tabla correspondiente a la pregunta   10 de la Encuesta Nacional de Niños, Adolescentes y Jóvenes.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9571539-1767-4438-BC03-92EBCF7EB4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238843"/>
              </p:ext>
            </p:extLst>
          </p:nvPr>
        </p:nvGraphicFramePr>
        <p:xfrm>
          <a:off x="391886" y="2452746"/>
          <a:ext cx="11088914" cy="375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27B6554-4517-4C7E-ADA4-F27842BED84B}"/>
              </a:ext>
            </a:extLst>
          </p:cNvPr>
          <p:cNvSpPr txBox="1"/>
          <p:nvPr/>
        </p:nvSpPr>
        <p:spPr>
          <a:xfrm>
            <a:off x="914400" y="1621749"/>
            <a:ext cx="1056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/>
              <a:t>¿Qué problemas de salud particulares tienen los  adolescentes distintos a los de otros grupos de población?</a:t>
            </a:r>
          </a:p>
        </p:txBody>
      </p:sp>
    </p:spTree>
    <p:extLst>
      <p:ext uri="{BB962C8B-B14F-4D97-AF65-F5344CB8AC3E}">
        <p14:creationId xmlns:p14="http://schemas.microsoft.com/office/powerpoint/2010/main" val="253363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8609-B291-44A9-8D36-0AD23691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E025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C6FBC1-4A36-4E02-AC0D-2539C3989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20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Alineación</a:t>
            </a:r>
            <a:r>
              <a:rPr lang="en-GB"/>
              <a:t> </a:t>
            </a:r>
            <a:r>
              <a:rPr lang="en-GB" err="1"/>
              <a:t>presupuestal</a:t>
            </a:r>
            <a:endParaRPr lang="en-GB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D19475-7295-469C-AB91-583AA52D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/>
              <a:t>Fin</a:t>
            </a:r>
            <a:r>
              <a:rPr lang="es-MX"/>
              <a:t> 1 Desarrollo Social</a:t>
            </a:r>
          </a:p>
          <a:p>
            <a:r>
              <a:rPr lang="es-MX" b="1"/>
              <a:t>Función</a:t>
            </a:r>
            <a:r>
              <a:rPr lang="es-MX"/>
              <a:t> 2. Salud</a:t>
            </a:r>
          </a:p>
          <a:p>
            <a:pPr lvl="1"/>
            <a:r>
              <a:rPr lang="es-MX" sz="2400" b="1"/>
              <a:t>Subfunción</a:t>
            </a:r>
            <a:r>
              <a:rPr lang="es-MX" sz="2400"/>
              <a:t> 3 Prestación de servicios de salud a la comunidad</a:t>
            </a:r>
          </a:p>
          <a:p>
            <a:pPr lvl="2"/>
            <a:r>
              <a:rPr lang="es-MX" sz="2400" b="1"/>
              <a:t>Actividad</a:t>
            </a:r>
            <a:r>
              <a:rPr lang="es-MX" sz="2400"/>
              <a:t> </a:t>
            </a:r>
            <a:r>
              <a:rPr lang="es-MX" sz="2400" b="1"/>
              <a:t>institucional</a:t>
            </a:r>
            <a:r>
              <a:rPr lang="es-MX" sz="2400"/>
              <a:t> 015 Promoción de la salud y prevención y control de enfermedades fortalecidas e integradas sectorial e intersectorialmente</a:t>
            </a:r>
          </a:p>
          <a:p>
            <a:pPr lvl="3"/>
            <a:r>
              <a:rPr lang="es-MX" sz="2400" b="1" err="1"/>
              <a:t>E025</a:t>
            </a:r>
            <a:r>
              <a:rPr lang="es-MX" sz="2400"/>
              <a:t> “Prevención y atención contra las adicciones”</a:t>
            </a:r>
          </a:p>
          <a:p>
            <a:pPr lvl="3"/>
            <a:r>
              <a:rPr lang="es-MX" sz="2400" err="1"/>
              <a:t>P018</a:t>
            </a:r>
            <a:r>
              <a:rPr lang="es-MX" sz="2400"/>
              <a:t> “Prevención y control de enfermedades”</a:t>
            </a:r>
          </a:p>
          <a:p>
            <a:pPr lvl="3"/>
            <a:r>
              <a:rPr lang="es-MX" sz="2400" err="1"/>
              <a:t>S200</a:t>
            </a:r>
            <a:r>
              <a:rPr lang="es-MX" sz="2400"/>
              <a:t> “Fortalecimiento a la atención médica”</a:t>
            </a:r>
          </a:p>
          <a:p>
            <a:pPr lvl="3"/>
            <a:r>
              <a:rPr lang="es-MX" sz="2400" err="1"/>
              <a:t>U008</a:t>
            </a:r>
            <a:r>
              <a:rPr lang="es-MX" sz="2400"/>
              <a:t> “Prevención y control de sobrepeso, obesidad y diabetes”</a:t>
            </a:r>
          </a:p>
          <a:p>
            <a:pPr lvl="3"/>
            <a:endParaRPr lang="es-MX" sz="2400"/>
          </a:p>
          <a:p>
            <a:pPr lvl="3"/>
            <a:endParaRPr lang="es-MX" sz="2400"/>
          </a:p>
          <a:p>
            <a:pPr lvl="2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64916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E025 “Prevención y atención contra las adicciones”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D19475-7295-469C-AB91-583AA52D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Ramo 12 Salud</a:t>
            </a:r>
          </a:p>
          <a:p>
            <a:r>
              <a:rPr lang="es-MX" err="1"/>
              <a:t>UR</a:t>
            </a:r>
            <a:r>
              <a:rPr lang="es-MX"/>
              <a:t>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F3001C-A2C4-406D-BC54-88DA20D1E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38"/>
          <a:stretch/>
        </p:blipFill>
        <p:spPr>
          <a:xfrm>
            <a:off x="1309063" y="4076826"/>
            <a:ext cx="927628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E025 “Prevención y atención contra las adicciones”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DF27AAE-9506-4E6E-B5C0-B9E5D12D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51051"/>
              </p:ext>
            </p:extLst>
          </p:nvPr>
        </p:nvGraphicFramePr>
        <p:xfrm>
          <a:off x="573157" y="2391554"/>
          <a:ext cx="11092068" cy="4315752"/>
        </p:xfrm>
        <a:graphic>
          <a:graphicData uri="http://schemas.openxmlformats.org/drawingml/2006/table">
            <a:tbl>
              <a:tblPr/>
              <a:tblGrid>
                <a:gridCol w="1756971">
                  <a:extLst>
                    <a:ext uri="{9D8B030D-6E8A-4147-A177-3AD203B41FA5}">
                      <a16:colId xmlns:a16="http://schemas.microsoft.com/office/drawing/2014/main" val="2346598742"/>
                    </a:ext>
                  </a:extLst>
                </a:gridCol>
                <a:gridCol w="9335097">
                  <a:extLst>
                    <a:ext uri="{9D8B030D-6E8A-4147-A177-3AD203B41FA5}">
                      <a16:colId xmlns:a16="http://schemas.microsoft.com/office/drawing/2014/main" val="793759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NIVEL</a:t>
                      </a:r>
                    </a:p>
                  </a:txBody>
                  <a:tcPr marL="6069" marR="6069" marT="6069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OBJETIVOS</a:t>
                      </a:r>
                    </a:p>
                  </a:txBody>
                  <a:tcPr marL="6069" marR="6069" marT="60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8003"/>
                  </a:ext>
                </a:extLst>
              </a:tr>
              <a:tr h="50115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Fin</a:t>
                      </a: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Contribuir al </a:t>
                      </a:r>
                      <a:r>
                        <a:rPr lang="es-ES" sz="2000" b="1" i="0" u="none" strike="noStrike">
                          <a:effectLst/>
                          <a:latin typeface="Soberana Sans" panose="02000000000000000000" pitchFamily="50" charset="0"/>
                        </a:rPr>
                        <a:t>bienestar social e igualdad mediante acciones integrales </a:t>
                      </a:r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para la prevención y control de las adicciones.</a:t>
                      </a:r>
                    </a:p>
                  </a:txBody>
                  <a:tcPr marL="6069" marR="6069" marT="6069" marB="0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363985"/>
                  </a:ext>
                </a:extLst>
              </a:tr>
              <a:tr h="50115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Propósito</a:t>
                      </a: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La población adolescente de 12 a 17 años del país presenta </a:t>
                      </a:r>
                      <a:r>
                        <a:rPr lang="es-ES" sz="2000" b="1" i="0" u="none" strike="noStrike">
                          <a:effectLst/>
                          <a:latin typeface="Soberana Sans" panose="02000000000000000000" pitchFamily="50" charset="0"/>
                        </a:rPr>
                        <a:t>disminución en el consumo de sustancias adictivas</a:t>
                      </a:r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.</a:t>
                      </a:r>
                    </a:p>
                  </a:txBody>
                  <a:tcPr marL="6069" marR="6069" marT="6069" marB="0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385266"/>
                  </a:ext>
                </a:extLst>
              </a:tr>
              <a:tr h="50115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Componente</a:t>
                      </a: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A </a:t>
                      </a:r>
                      <a:r>
                        <a:rPr lang="es-ES" sz="2000" b="1" i="0" u="none" strike="noStrike">
                          <a:effectLst/>
                          <a:latin typeface="Soberana Sans" panose="02000000000000000000" pitchFamily="50" charset="0"/>
                        </a:rPr>
                        <a:t>Servicios de atención a las adicciones </a:t>
                      </a:r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ofrecidos a la población que requiere tratamiento especializado</a:t>
                      </a:r>
                    </a:p>
                  </a:txBody>
                  <a:tcPr marL="6069" marR="6069" marT="6069" marB="0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92284"/>
                  </a:ext>
                </a:extLst>
              </a:tr>
              <a:tr h="50115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B </a:t>
                      </a:r>
                      <a:r>
                        <a:rPr lang="es-ES" sz="2000" b="1" i="0" u="none" strike="noStrike">
                          <a:effectLst/>
                          <a:latin typeface="Soberana Sans" panose="02000000000000000000" pitchFamily="50" charset="0"/>
                        </a:rPr>
                        <a:t>Programa de prevención de adicciones implementado </a:t>
                      </a:r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en la población del país</a:t>
                      </a:r>
                    </a:p>
                  </a:txBody>
                  <a:tcPr marL="6069" marR="6069" marT="6069" marB="0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324180"/>
                  </a:ext>
                </a:extLst>
              </a:tr>
              <a:tr h="50115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Actividad</a:t>
                      </a: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A 1 Abasto de </a:t>
                      </a:r>
                      <a:r>
                        <a:rPr lang="es-ES" sz="2000" b="1" i="0" u="none" strike="noStrike">
                          <a:effectLst/>
                          <a:latin typeface="Soberana Sans" panose="02000000000000000000" pitchFamily="50" charset="0"/>
                        </a:rPr>
                        <a:t>Medicamentos para las unidades de hospitalización</a:t>
                      </a:r>
                    </a:p>
                  </a:txBody>
                  <a:tcPr marL="6069" marR="6069" marT="6069" marB="0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542755"/>
                  </a:ext>
                </a:extLst>
              </a:tr>
              <a:tr h="50115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B 2 Promoción de los </a:t>
                      </a:r>
                      <a:r>
                        <a:rPr lang="es-ES" sz="2000" b="1" i="0" u="none" strike="noStrike">
                          <a:effectLst/>
                          <a:latin typeface="Soberana Sans" panose="02000000000000000000" pitchFamily="50" charset="0"/>
                        </a:rPr>
                        <a:t>servicios ofrecidos por los establecimientos especializados </a:t>
                      </a:r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en adicciones gubernamentales y del Centro Nacional para la Prevención y el Control de las Adicciones</a:t>
                      </a:r>
                    </a:p>
                  </a:txBody>
                  <a:tcPr marL="6069" marR="6069" marT="6069" marB="0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798344"/>
                  </a:ext>
                </a:extLst>
              </a:tr>
              <a:tr h="50115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6069" marR="6069" marT="6069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2000" b="0" i="0" u="none" strike="noStrike">
                          <a:effectLst/>
                          <a:latin typeface="Soberana Sans" panose="02000000000000000000" pitchFamily="50" charset="0"/>
                        </a:rPr>
                        <a:t>B 3 Aplicación de pruebas de tamizaje en centros escolares</a:t>
                      </a:r>
                    </a:p>
                  </a:txBody>
                  <a:tcPr marL="6069" marR="6069" marT="6069" marB="0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14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331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78632F-5888-4A91-AE5C-09C80D00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105292"/>
            <a:ext cx="8179904" cy="1034706"/>
          </a:xfrm>
        </p:spPr>
        <p:txBody>
          <a:bodyPr/>
          <a:lstStyle/>
          <a:p>
            <a:r>
              <a:rPr lang="en-US"/>
              <a:t>MIR </a:t>
            </a:r>
            <a:r>
              <a:rPr lang="en-US" err="1"/>
              <a:t>E025</a:t>
            </a:r>
            <a:r>
              <a:rPr lang="en-US"/>
              <a:t> (Fin y </a:t>
            </a:r>
            <a:r>
              <a:rPr lang="en-US" err="1"/>
              <a:t>Propósito</a:t>
            </a:r>
            <a:r>
              <a:rPr lang="en-US"/>
              <a:t>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C173235-FF97-42A6-85FB-2EFCD4E71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20345"/>
              </p:ext>
            </p:extLst>
          </p:nvPr>
        </p:nvGraphicFramePr>
        <p:xfrm>
          <a:off x="1878496" y="1984059"/>
          <a:ext cx="9452115" cy="4141669"/>
        </p:xfrm>
        <a:graphic>
          <a:graphicData uri="http://schemas.openxmlformats.org/drawingml/2006/table">
            <a:tbl>
              <a:tblPr/>
              <a:tblGrid>
                <a:gridCol w="666996">
                  <a:extLst>
                    <a:ext uri="{9D8B030D-6E8A-4147-A177-3AD203B41FA5}">
                      <a16:colId xmlns:a16="http://schemas.microsoft.com/office/drawing/2014/main" val="2417023511"/>
                    </a:ext>
                  </a:extLst>
                </a:gridCol>
                <a:gridCol w="3580849">
                  <a:extLst>
                    <a:ext uri="{9D8B030D-6E8A-4147-A177-3AD203B41FA5}">
                      <a16:colId xmlns:a16="http://schemas.microsoft.com/office/drawing/2014/main" val="583775515"/>
                    </a:ext>
                  </a:extLst>
                </a:gridCol>
                <a:gridCol w="5204270">
                  <a:extLst>
                    <a:ext uri="{9D8B030D-6E8A-4147-A177-3AD203B41FA5}">
                      <a16:colId xmlns:a16="http://schemas.microsoft.com/office/drawing/2014/main" val="3060616482"/>
                    </a:ext>
                  </a:extLst>
                </a:gridCol>
              </a:tblGrid>
              <a:tr h="22268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>
                          <a:effectLst/>
                          <a:latin typeface="Soberana Sans" panose="02000000000000000000" pitchFamily="50" charset="0"/>
                        </a:rPr>
                        <a:t>NIVEL</a:t>
                      </a:r>
                    </a:p>
                  </a:txBody>
                  <a:tcPr marL="865" marR="865" marT="8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effectLst/>
                          <a:latin typeface="Soberana Sans" panose="02000000000000000000" pitchFamily="50" charset="0"/>
                        </a:rPr>
                        <a:t>INDICADORES</a:t>
                      </a:r>
                    </a:p>
                  </a:txBody>
                  <a:tcPr marL="865" marR="865" marT="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994505"/>
                  </a:ext>
                </a:extLst>
              </a:tr>
              <a:tr h="2226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effectLst/>
                          <a:latin typeface="Soberana Sans" panose="02000000000000000000" pitchFamily="50" charset="0"/>
                        </a:rPr>
                        <a:t>Denominación</a:t>
                      </a:r>
                    </a:p>
                  </a:txBody>
                  <a:tcPr marL="865" marR="865" marT="8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effectLst/>
                          <a:latin typeface="Soberana Sans" panose="02000000000000000000" pitchFamily="50" charset="0"/>
                        </a:rPr>
                        <a:t>Método de cálculo</a:t>
                      </a: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501854"/>
                  </a:ext>
                </a:extLst>
              </a:tr>
              <a:tr h="887597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>
                          <a:effectLst/>
                          <a:latin typeface="Soberana Sans" panose="02000000000000000000" pitchFamily="50" charset="0"/>
                        </a:rPr>
                        <a:t>Fin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la población estudiantil de 12 a 17 años del país que consume alcohol de manera nociva</a:t>
                      </a:r>
                      <a:br>
                        <a:rPr lang="es-ES" sz="14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4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400" b="0" i="0" u="none" strike="noStrike">
                          <a:effectLst/>
                          <a:latin typeface="Soberana Sans" panose="02000000000000000000" pitchFamily="50" charset="0"/>
                        </a:rPr>
                        <a:t>((Número de estudiantes de 12 a 17 años que consumen alcohol de forma nociva) / (Número de estudiantes de 12 a 17 años del país)) *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16273"/>
                  </a:ext>
                </a:extLst>
              </a:tr>
              <a:tr h="1774145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>
                          <a:effectLst/>
                          <a:latin typeface="Soberana Sans" panose="02000000000000000000" pitchFamily="50" charset="0"/>
                        </a:rPr>
                        <a:t> 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cambio entre el año base y el año de registro de casos nuevos confirmados de VIH por transmisión vertical</a:t>
                      </a:r>
                      <a:br>
                        <a:rPr lang="es-ES" sz="14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4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400" b="0" i="0" u="none" strike="noStrike">
                          <a:effectLst/>
                          <a:latin typeface="Soberana Sans" panose="02000000000000000000" pitchFamily="50" charset="0"/>
                        </a:rPr>
                        <a:t>Resulta de restarle al 100% el cociente del número de casos nuevos en recién nacidos diagnosticados con VIH del Sistema Especial de Vigilancia Epidemiológica de VIH/SIDA al 30 de junio de cada año entre el número de casos nuevos en recién nacidos diagnosticados con VIH del Sistema Especial de Vigilancia Epidemiológica de VIH/SIDA al 30 de junio de 2013.  Se consideran los casos nuevos de transmisión vertical (vía perinatal) diagnosticados con VIH en todas las instituciones del sector salud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559932"/>
                  </a:ext>
                </a:extLst>
              </a:tr>
              <a:tr h="887597"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>
                          <a:effectLst/>
                          <a:latin typeface="Soberana Sans" panose="02000000000000000000" pitchFamily="50" charset="0"/>
                        </a:rPr>
                        <a:t>Propósito</a:t>
                      </a:r>
                    </a:p>
                  </a:txBody>
                  <a:tcPr marL="865" marR="865" marT="8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0" i="0" u="none" strike="noStrike">
                          <a:effectLst/>
                          <a:latin typeface="Soberana Sans" panose="02000000000000000000" pitchFamily="50" charset="0"/>
                        </a:rPr>
                        <a:t>Porcentaje de adolescentes de 12 a 17 años que participan en </a:t>
                      </a:r>
                      <a:r>
                        <a:rPr lang="es-ES" sz="1400" b="1" i="0" u="none" strike="noStrike">
                          <a:effectLst/>
                          <a:latin typeface="Soberana Sans" panose="02000000000000000000" pitchFamily="50" charset="0"/>
                        </a:rPr>
                        <a:t>acciones de prevención de adicciones</a:t>
                      </a:r>
                      <a:br>
                        <a:rPr lang="es-ES" sz="1400" b="0" i="1" u="none" strike="noStrike">
                          <a:solidFill>
                            <a:srgbClr val="0066CC"/>
                          </a:solidFill>
                          <a:effectLst/>
                          <a:latin typeface="Soberana Sans" panose="02000000000000000000" pitchFamily="50" charset="0"/>
                        </a:rPr>
                      </a:br>
                      <a:endParaRPr lang="es-ES" sz="1400" b="0" i="0" u="none" strike="noStrike">
                        <a:effectLst/>
                        <a:latin typeface="Soberana Sans" panose="02000000000000000000" pitchFamily="50" charset="0"/>
                      </a:endParaRP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400" b="0" i="0" u="none" strike="noStrike">
                          <a:effectLst/>
                          <a:latin typeface="Soberana Sans" panose="02000000000000000000" pitchFamily="50" charset="0"/>
                        </a:rPr>
                        <a:t>((Adolescentes de 12 a 17 años que participan en acciones de prevención) / (Total de adolescentes de 12 a 17 años en el país)) X 100</a:t>
                      </a:r>
                    </a:p>
                  </a:txBody>
                  <a:tcPr marL="865" marR="865" marT="8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48158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AC52D6E-07E6-4B90-9730-C5329034C470}"/>
              </a:ext>
            </a:extLst>
          </p:cNvPr>
          <p:cNvSpPr txBox="1"/>
          <p:nvPr/>
        </p:nvSpPr>
        <p:spPr>
          <a:xfrm>
            <a:off x="5841609" y="6475709"/>
            <a:ext cx="70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i="1"/>
              <a:t>https://nptp.hacienda.gob.mx/programas/jsp/programas/fichaPrograma.jsp?id=12E025</a:t>
            </a:r>
          </a:p>
        </p:txBody>
      </p:sp>
    </p:spTree>
    <p:extLst>
      <p:ext uri="{BB962C8B-B14F-4D97-AF65-F5344CB8AC3E}">
        <p14:creationId xmlns:p14="http://schemas.microsoft.com/office/powerpoint/2010/main" val="2011891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cal2021_ppt_fr" id="{D93A8790-90F6-4C9D-B294-2A579BEAD22C}" vid="{87C4EAA8-4F39-46FA-8D4B-BC2CAC02AA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gLocal2021_ppt_es (1)</Template>
  <TotalTime>88</TotalTime>
  <Words>1207</Words>
  <Application>Microsoft Office PowerPoint</Application>
  <PresentationFormat>Panorámica</PresentationFormat>
  <Paragraphs>92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72 Black</vt:lpstr>
      <vt:lpstr>Arial</vt:lpstr>
      <vt:lpstr>Calibri</vt:lpstr>
      <vt:lpstr>DM Sans</vt:lpstr>
      <vt:lpstr>DM Sans Medium</vt:lpstr>
      <vt:lpstr>Soberana Sans</vt:lpstr>
      <vt:lpstr>Tema do Office</vt:lpstr>
      <vt:lpstr>Hacia una evaluación de alto impacto en la legalización de la CANNABIS frente a las enfermedades crónicas no transmitibles en México</vt:lpstr>
      <vt:lpstr>Encuesta Nacional de Niños, Adolescentes y Jóvenes, 2015</vt:lpstr>
      <vt:lpstr>Presentación de PowerPoint</vt:lpstr>
      <vt:lpstr>Presentación de PowerPoint</vt:lpstr>
      <vt:lpstr>E025</vt:lpstr>
      <vt:lpstr>Alineación presupuestal</vt:lpstr>
      <vt:lpstr>E025 “Prevención y atención contra las adicciones”</vt:lpstr>
      <vt:lpstr>E025 “Prevención y atención contra las adicciones”</vt:lpstr>
      <vt:lpstr>MIR E025 (Fin y Propósito)</vt:lpstr>
      <vt:lpstr>MIR E025 (Componente)</vt:lpstr>
      <vt:lpstr>Evaluación del PP E025</vt:lpstr>
      <vt:lpstr>MODELO SINTÉTICO DE INFORMACIÓN DEL DESEMPEÑO (MSD) Ejercicio fiscal 2018</vt:lpstr>
      <vt:lpstr>MODELO SINTÉTICO DE INFORMACIÓN DEL DESEMPEÑO (MSD) Ejercicio fiscal 2018</vt:lpstr>
      <vt:lpstr>MODELO SINTÉTICO DE INFORMACIÓN DEL DESEMPEÑO (MSD) Ejercicio fiscal 2018</vt:lpstr>
      <vt:lpstr>Resultados del desempeño E025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de impacto</dc:title>
  <dc:creator>JLAG</dc:creator>
  <cp:lastModifiedBy>JLAG</cp:lastModifiedBy>
  <cp:revision>7</cp:revision>
  <dcterms:created xsi:type="dcterms:W3CDTF">2021-06-03T01:29:24Z</dcterms:created>
  <dcterms:modified xsi:type="dcterms:W3CDTF">2021-06-03T02:58:22Z</dcterms:modified>
</cp:coreProperties>
</file>