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57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AA8"/>
    <a:srgbClr val="EEA232"/>
    <a:srgbClr val="2E3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preto&#10;&#10;Descrição gerada automaticamente">
            <a:extLst>
              <a:ext uri="{FF2B5EF4-FFF2-40B4-BE49-F238E27FC236}">
                <a16:creationId xmlns:a16="http://schemas.microsoft.com/office/drawing/2014/main" id="{475E2A3E-1281-460A-988E-C25E807AF9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0729" y="-2"/>
            <a:ext cx="4691271" cy="4691271"/>
          </a:xfrm>
          <a:prstGeom prst="rect">
            <a:avLst/>
          </a:prstGeom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11840"/>
            <a:ext cx="1331843" cy="13318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4D68D-9525-4B98-B3A7-AABDE6C9C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99BAA-D4BC-4BE4-9F4E-CC9ECB94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DM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13E018-7251-4351-8810-FF0A600A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190" r="51595" b="79803"/>
          <a:stretch/>
        </p:blipFill>
        <p:spPr>
          <a:xfrm>
            <a:off x="740229" y="655712"/>
            <a:ext cx="5451565" cy="20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825781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92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4805"/>
            <a:ext cx="10515599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5709896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505FC14-E324-43A5-A4F1-95913DD26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197" r="-781" b="7979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175903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426265"/>
            <a:ext cx="11092069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2589144"/>
            <a:ext cx="11092068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1124613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4CC5258-5DFC-439E-8E0B-F9C1ABCF0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478" r="-781" b="79515"/>
          <a:stretch/>
        </p:blipFill>
        <p:spPr>
          <a:xfrm>
            <a:off x="207067" y="167048"/>
            <a:ext cx="2353253" cy="8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>
            <a:off x="0" y="0"/>
            <a:ext cx="12192000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17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3055"/>
            <a:ext cx="10515599" cy="3687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4413">
            <a:off x="4747920" y="-2063654"/>
            <a:ext cx="4665765" cy="4665765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27" y="152799"/>
            <a:ext cx="1110728" cy="11107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73EF18-65FB-4EA6-9AA3-520444A13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2650" r="51929" b="79343"/>
          <a:stretch/>
        </p:blipFill>
        <p:spPr>
          <a:xfrm>
            <a:off x="207067" y="152799"/>
            <a:ext cx="2789804" cy="10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 rot="16200000">
            <a:off x="-2720838" y="2720836"/>
            <a:ext cx="6858001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794609"/>
            <a:ext cx="8179904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6" y="2067620"/>
            <a:ext cx="9452113" cy="44027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C1D3E2B-8E3F-4F60-92C8-262DBDE69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9" t="3977" r="248" b="75298"/>
          <a:stretch/>
        </p:blipFill>
        <p:spPr>
          <a:xfrm>
            <a:off x="10336696" y="241662"/>
            <a:ext cx="1716157" cy="1081418"/>
          </a:xfrm>
          <a:prstGeom prst="rect">
            <a:avLst/>
          </a:prstGeom>
        </p:spPr>
      </p:pic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311">
            <a:off x="-1187982" y="1347451"/>
            <a:ext cx="3353149" cy="3353149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5" y="5515994"/>
            <a:ext cx="1110728" cy="1110728"/>
          </a:xfrm>
          <a:prstGeom prst="rect">
            <a:avLst/>
          </a:prstGeom>
        </p:spPr>
      </p:pic>
      <p:pic>
        <p:nvPicPr>
          <p:cNvPr id="8" name="Imagem 7" descr="Uma imagem com gráficos de vetor, aeronaves&#10;&#10;Descrição gerada automaticamente">
            <a:extLst>
              <a:ext uri="{FF2B5EF4-FFF2-40B4-BE49-F238E27FC236}">
                <a16:creationId xmlns:a16="http://schemas.microsoft.com/office/drawing/2014/main" id="{7B08D38E-5918-40AF-BCA0-41D83AB7AE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" y="186145"/>
            <a:ext cx="1281826" cy="12818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E8C222A-FCD5-4DA1-9427-D50C9F651D21}"/>
              </a:ext>
            </a:extLst>
          </p:cNvPr>
          <p:cNvSpPr/>
          <p:nvPr userDrawn="1"/>
        </p:nvSpPr>
        <p:spPr>
          <a:xfrm>
            <a:off x="10217426" y="337930"/>
            <a:ext cx="52019" cy="765313"/>
          </a:xfrm>
          <a:prstGeom prst="rect">
            <a:avLst/>
          </a:prstGeom>
          <a:solidFill>
            <a:srgbClr val="EE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rgbClr val="2E3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objeto de exterior, aranha, céu noturno&#10;&#10;Descrição gerada automaticamente">
            <a:extLst>
              <a:ext uri="{FF2B5EF4-FFF2-40B4-BE49-F238E27FC236}">
                <a16:creationId xmlns:a16="http://schemas.microsoft.com/office/drawing/2014/main" id="{BEA19007-6DF1-45F9-9309-0E821A68D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04784A-8F17-4D7F-B728-F29A4AD5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2179669"/>
            <a:ext cx="8372612" cy="1498638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0A68566-E568-4AB1-B769-F6578A52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988" y="3886200"/>
            <a:ext cx="8372612" cy="13571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2" name="Imagem 11" descr="Uma imagem com preto&#10;&#10;Descrição gerada automaticamente">
            <a:extLst>
              <a:ext uri="{FF2B5EF4-FFF2-40B4-BE49-F238E27FC236}">
                <a16:creationId xmlns:a16="http://schemas.microsoft.com/office/drawing/2014/main" id="{45316A45-16BF-4132-B83B-DC02F10BA3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226">
            <a:off x="8365760" y="792728"/>
            <a:ext cx="5809261" cy="5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A81D-65D2-403F-91F5-5E2703BE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pic>
        <p:nvPicPr>
          <p:cNvPr id="6" name="Imagem 5" descr="Uma imagem com texto, símbolo&#10;&#10;Descrição gerada automaticamente">
            <a:extLst>
              <a:ext uri="{FF2B5EF4-FFF2-40B4-BE49-F238E27FC236}">
                <a16:creationId xmlns:a16="http://schemas.microsoft.com/office/drawing/2014/main" id="{1E21273E-9578-4E90-BC36-F0D4599F7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795653"/>
            <a:ext cx="803412" cy="8034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F6647-05EC-4F9C-A366-EADC403EA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687" r="-781" b="7930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8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357440"/>
            <a:ext cx="1331843" cy="13318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B3D1B1-1F67-4314-9677-7F7A5089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5" b="23054"/>
          <a:stretch/>
        </p:blipFill>
        <p:spPr>
          <a:xfrm>
            <a:off x="-145156" y="4601816"/>
            <a:ext cx="12589598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049E296-B996-490E-AC76-57D2716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D64BA33-72C5-421F-AC1A-81D80335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0F3D98D-FFF0-463D-97D2-1F268F34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98EB18C6-3AF1-45C0-A7B1-4BE2DA4FCF08}" type="datetimeFigureOut">
              <a:rPr lang="en-GB" smtClean="0"/>
              <a:pPr/>
              <a:t>02/06/2021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DA18C7-6515-400E-A22E-92817F75E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E95381-ED49-4693-A3EE-C746F628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415E17F8-D1B1-4A77-AF90-7C2394AEE4B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9" r:id="rId5"/>
    <p:sldLayoutId id="2147483651" r:id="rId6"/>
    <p:sldLayoutId id="2147483654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48"/>
          </a:solidFill>
          <a:latin typeface="DM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3048"/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3048"/>
          </a:solidFill>
          <a:latin typeface="DM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048"/>
          </a:solidFill>
          <a:latin typeface="DM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ormaomartinez@yahoo.com.mx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B2357-05BB-437B-85FA-A9D7FC547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06" y="3144034"/>
            <a:ext cx="9527224" cy="279330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Hacia</a:t>
            </a:r>
            <a:r>
              <a:rPr lang="en-GB" dirty="0"/>
              <a:t> una </a:t>
            </a:r>
            <a:r>
              <a:rPr lang="en-GB" dirty="0" err="1"/>
              <a:t>evaluación</a:t>
            </a:r>
            <a:r>
              <a:rPr lang="en-GB" dirty="0"/>
              <a:t> de alto </a:t>
            </a:r>
            <a:r>
              <a:rPr lang="en-GB" dirty="0" err="1"/>
              <a:t>impacto</a:t>
            </a:r>
            <a:r>
              <a:rPr lang="en-GB" dirty="0"/>
              <a:t> en la </a:t>
            </a:r>
            <a:r>
              <a:rPr lang="en-GB" dirty="0" err="1"/>
              <a:t>legalización</a:t>
            </a:r>
            <a:r>
              <a:rPr lang="en-GB" dirty="0"/>
              <a:t> de la </a:t>
            </a:r>
            <a:r>
              <a:rPr lang="en-GB" i="1" dirty="0"/>
              <a:t>Cannabis sativa </a:t>
            </a:r>
            <a:r>
              <a:rPr lang="en-GB" dirty="0"/>
              <a:t>en </a:t>
            </a:r>
            <a:r>
              <a:rPr lang="en-GB" dirty="0" err="1"/>
              <a:t>enfermedades</a:t>
            </a:r>
            <a:r>
              <a:rPr lang="en-GB" dirty="0"/>
              <a:t> </a:t>
            </a:r>
            <a:r>
              <a:rPr lang="en-GB" dirty="0" err="1"/>
              <a:t>crónicas</a:t>
            </a:r>
            <a:r>
              <a:rPr lang="en-GB" dirty="0"/>
              <a:t> no </a:t>
            </a:r>
            <a:r>
              <a:rPr lang="en-GB" dirty="0" err="1"/>
              <a:t>transmisibles</a:t>
            </a:r>
            <a:r>
              <a:rPr lang="en-GB" dirty="0"/>
              <a:t> en México</a:t>
            </a:r>
          </a:p>
        </p:txBody>
      </p:sp>
    </p:spTree>
    <p:extLst>
      <p:ext uri="{BB962C8B-B14F-4D97-AF65-F5344CB8AC3E}">
        <p14:creationId xmlns:p14="http://schemas.microsoft.com/office/powerpoint/2010/main" val="401004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1500676"/>
            <a:ext cx="10515600" cy="1034706"/>
          </a:xfrm>
        </p:spPr>
        <p:txBody>
          <a:bodyPr/>
          <a:lstStyle/>
          <a:p>
            <a:r>
              <a:rPr lang="en-GB" dirty="0" err="1"/>
              <a:t>Enfermedades</a:t>
            </a:r>
            <a:r>
              <a:rPr lang="en-GB" dirty="0"/>
              <a:t> no </a:t>
            </a:r>
            <a:r>
              <a:rPr lang="en-GB" dirty="0" err="1"/>
              <a:t>transmisibles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5382"/>
            <a:ext cx="10515599" cy="39648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Cánceres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Enfermedades cardiovasculares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Diabetes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Enfermedades pulmonares crónicas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Enfermedades autoinmunes</a:t>
            </a:r>
            <a:endParaRPr lang="es-MX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Lesiones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Trastornos de salud mental</a:t>
            </a:r>
          </a:p>
          <a:p>
            <a:pPr marL="0" indent="0">
              <a:buNone/>
            </a:pPr>
            <a:r>
              <a:rPr lang="es-MX" dirty="0">
                <a:solidFill>
                  <a:srgbClr val="333333"/>
                </a:solidFill>
                <a:latin typeface="Roboto" panose="02000000000000000000" pitchFamily="2" charset="0"/>
              </a:rPr>
              <a:t>   Entre otras</a:t>
            </a:r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0648CF-828E-4A84-8330-C4A31B019637}"/>
              </a:ext>
            </a:extLst>
          </p:cNvPr>
          <p:cNvSpPr txBox="1"/>
          <p:nvPr/>
        </p:nvSpPr>
        <p:spPr>
          <a:xfrm>
            <a:off x="7470729" y="1942208"/>
            <a:ext cx="4196220" cy="3851731"/>
          </a:xfrm>
          <a:prstGeom prst="diamond">
            <a:avLst/>
          </a:prstGeom>
          <a:solidFill>
            <a:srgbClr val="4A5AA8"/>
          </a:solidFill>
        </p:spPr>
        <p:txBody>
          <a:bodyPr wrap="square">
            <a:spAutoFit/>
          </a:bodyPr>
          <a:lstStyle/>
          <a:p>
            <a:pPr algn="ctr"/>
            <a:endParaRPr lang="es-MX" sz="2400" dirty="0">
              <a:solidFill>
                <a:schemeClr val="bg1"/>
              </a:solidFill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</a:rPr>
              <a:t>71% de las muertes a nivel mundial</a:t>
            </a:r>
          </a:p>
          <a:p>
            <a:pPr algn="ctr"/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FA1B6F-8126-43C5-9A4F-AD208F57AFFF}"/>
              </a:ext>
            </a:extLst>
          </p:cNvPr>
          <p:cNvSpPr txBox="1"/>
          <p:nvPr/>
        </p:nvSpPr>
        <p:spPr>
          <a:xfrm>
            <a:off x="9034397" y="5962399"/>
            <a:ext cx="2001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OPS/OMS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96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Uso</a:t>
            </a:r>
            <a:r>
              <a:rPr lang="en-GB" dirty="0"/>
              <a:t> </a:t>
            </a:r>
            <a:r>
              <a:rPr lang="en-GB" dirty="0" err="1"/>
              <a:t>racional</a:t>
            </a:r>
            <a:r>
              <a:rPr lang="en-GB" dirty="0"/>
              <a:t> de </a:t>
            </a:r>
            <a:r>
              <a:rPr lang="en-GB" dirty="0" err="1"/>
              <a:t>medicamentos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“los pacientes reciban fármacos apropiados para sus necesidades clínicas, a dosis ajustadas a su situación particular, durante un período adecuado de tiempo y al mínimo costo posible para ellos y para la comunidad”</a:t>
            </a:r>
            <a:endParaRPr lang="en-GB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F15EBC-0644-4B01-8115-E059FC2E41CA}"/>
              </a:ext>
            </a:extLst>
          </p:cNvPr>
          <p:cNvSpPr txBox="1"/>
          <p:nvPr/>
        </p:nvSpPr>
        <p:spPr>
          <a:xfrm>
            <a:off x="9020542" y="5962399"/>
            <a:ext cx="2001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OMS, 1985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333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¿Como </a:t>
            </a:r>
            <a:r>
              <a:rPr lang="en-GB" dirty="0" err="1"/>
              <a:t>evaluar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impacto</a:t>
            </a:r>
            <a:r>
              <a:rPr lang="en-GB" dirty="0"/>
              <a:t> de la </a:t>
            </a:r>
            <a:r>
              <a:rPr lang="en-GB" dirty="0" err="1"/>
              <a:t>legalización</a:t>
            </a:r>
            <a:r>
              <a:rPr lang="en-GB" dirty="0"/>
              <a:t> de la </a:t>
            </a:r>
            <a:r>
              <a:rPr lang="en-GB" i="1" dirty="0"/>
              <a:t>Cannabis sativa?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dirty="0"/>
              <a:t>¿</a:t>
            </a:r>
            <a:r>
              <a:rPr lang="en-GB" sz="2800" dirty="0" err="1"/>
              <a:t>Qué</a:t>
            </a:r>
            <a:r>
              <a:rPr lang="en-GB" sz="2800" dirty="0"/>
              <a:t> tan </a:t>
            </a:r>
            <a:r>
              <a:rPr lang="en-GB" sz="2800" dirty="0" err="1"/>
              <a:t>útil</a:t>
            </a:r>
            <a:r>
              <a:rPr lang="en-GB" sz="2800" dirty="0"/>
              <a:t> es para </a:t>
            </a:r>
            <a:r>
              <a:rPr lang="en-GB" sz="2800" dirty="0" err="1"/>
              <a:t>el</a:t>
            </a:r>
            <a:r>
              <a:rPr lang="en-GB" sz="2800" dirty="0"/>
              <a:t> </a:t>
            </a:r>
            <a:r>
              <a:rPr lang="en-GB" sz="2800" dirty="0" err="1"/>
              <a:t>tratamiento</a:t>
            </a:r>
            <a:r>
              <a:rPr lang="en-GB" sz="2800" dirty="0"/>
              <a:t> de las </a:t>
            </a:r>
            <a:r>
              <a:rPr lang="en-GB" sz="2800" dirty="0" err="1"/>
              <a:t>enfermedades</a:t>
            </a:r>
            <a:r>
              <a:rPr lang="en-GB" sz="2800" dirty="0"/>
              <a:t> </a:t>
            </a:r>
            <a:r>
              <a:rPr lang="en-GB" sz="2800" dirty="0" err="1"/>
              <a:t>crónico-degenerativas</a:t>
            </a:r>
            <a:r>
              <a:rPr lang="en-GB" sz="28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dirty="0"/>
              <a:t>¿</a:t>
            </a:r>
            <a:r>
              <a:rPr lang="en-GB" sz="2800" dirty="0" err="1"/>
              <a:t>Realmente</a:t>
            </a:r>
            <a:r>
              <a:rPr lang="en-GB" sz="2800" dirty="0"/>
              <a:t> </a:t>
            </a:r>
            <a:r>
              <a:rPr lang="en-GB" sz="2800" dirty="0" err="1"/>
              <a:t>cubre</a:t>
            </a:r>
            <a:r>
              <a:rPr lang="en-GB" sz="2800" dirty="0"/>
              <a:t> un </a:t>
            </a:r>
            <a:r>
              <a:rPr lang="en-GB" sz="2800" dirty="0" err="1"/>
              <a:t>necesidades</a:t>
            </a:r>
            <a:r>
              <a:rPr lang="en-GB" sz="2800" dirty="0"/>
              <a:t> no </a:t>
            </a:r>
            <a:r>
              <a:rPr lang="en-GB" sz="2800" dirty="0" err="1"/>
              <a:t>cubiertas</a:t>
            </a:r>
            <a:r>
              <a:rPr lang="en-GB" sz="28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dirty="0"/>
              <a:t>¿</a:t>
            </a:r>
            <a:r>
              <a:rPr lang="en-GB" sz="2800" dirty="0" err="1"/>
              <a:t>Qué</a:t>
            </a:r>
            <a:r>
              <a:rPr lang="en-GB" sz="2800" dirty="0"/>
              <a:t> tan </a:t>
            </a:r>
            <a:r>
              <a:rPr lang="en-GB" sz="2800" dirty="0" err="1"/>
              <a:t>sólida</a:t>
            </a:r>
            <a:r>
              <a:rPr lang="en-GB" sz="2800" dirty="0"/>
              <a:t> es la </a:t>
            </a:r>
            <a:r>
              <a:rPr lang="en-GB" sz="2800" dirty="0" err="1"/>
              <a:t>evidencia</a:t>
            </a:r>
            <a:r>
              <a:rPr lang="en-GB" sz="2800" dirty="0"/>
              <a:t> </a:t>
            </a:r>
            <a:r>
              <a:rPr lang="en-GB" sz="2800" dirty="0" err="1"/>
              <a:t>científica</a:t>
            </a:r>
            <a:r>
              <a:rPr lang="en-GB" sz="2800" dirty="0"/>
              <a:t> disponible?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dirty="0"/>
              <a:t>¿</a:t>
            </a:r>
            <a:r>
              <a:rPr lang="en-GB" sz="2800" dirty="0" err="1"/>
              <a:t>Cómo</a:t>
            </a:r>
            <a:r>
              <a:rPr lang="en-GB" sz="2800" dirty="0"/>
              <a:t> se </a:t>
            </a:r>
            <a:r>
              <a:rPr lang="en-GB" sz="2800" dirty="0" err="1"/>
              <a:t>llevará</a:t>
            </a:r>
            <a:r>
              <a:rPr lang="en-GB" sz="2800" dirty="0"/>
              <a:t> a </a:t>
            </a:r>
            <a:r>
              <a:rPr lang="en-GB" sz="2800" dirty="0" err="1"/>
              <a:t>cabo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distribución</a:t>
            </a:r>
            <a:r>
              <a:rPr lang="en-GB" sz="2800" dirty="0"/>
              <a:t> </a:t>
            </a:r>
            <a:r>
              <a:rPr lang="en-GB" sz="2800" u="sng" dirty="0"/>
              <a:t>legal</a:t>
            </a:r>
            <a:r>
              <a:rPr lang="en-GB" sz="28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dirty="0"/>
              <a:t> ¿</a:t>
            </a:r>
            <a:r>
              <a:rPr lang="en-GB" sz="2800" dirty="0" err="1"/>
              <a:t>Cómo</a:t>
            </a:r>
            <a:r>
              <a:rPr lang="en-GB" sz="2800" dirty="0"/>
              <a:t> se </a:t>
            </a:r>
            <a:r>
              <a:rPr lang="en-GB" sz="2800" dirty="0" err="1"/>
              <a:t>recabará</a:t>
            </a:r>
            <a:r>
              <a:rPr lang="en-GB" sz="2800" dirty="0"/>
              <a:t> la </a:t>
            </a:r>
            <a:r>
              <a:rPr lang="en-GB" sz="2800" dirty="0" err="1"/>
              <a:t>información</a:t>
            </a:r>
            <a:r>
              <a:rPr lang="en-GB" sz="2800" dirty="0"/>
              <a:t> del </a:t>
            </a:r>
            <a:r>
              <a:rPr lang="en-GB" sz="2800" dirty="0" err="1"/>
              <a:t>uso</a:t>
            </a:r>
            <a:r>
              <a:rPr lang="en-GB" sz="2800" dirty="0"/>
              <a:t> </a:t>
            </a:r>
            <a:r>
              <a:rPr lang="en-GB" sz="2800" dirty="0" err="1"/>
              <a:t>terapéutico</a:t>
            </a:r>
            <a:r>
              <a:rPr lang="en-GB" sz="28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 dirty="0"/>
              <a:t>¿</a:t>
            </a:r>
            <a:r>
              <a:rPr lang="en-GB" sz="2800" dirty="0" err="1"/>
              <a:t>Cómo</a:t>
            </a:r>
            <a:r>
              <a:rPr lang="en-GB" sz="2800" dirty="0"/>
              <a:t> se </a:t>
            </a:r>
            <a:r>
              <a:rPr lang="en-GB" sz="2800" dirty="0" err="1"/>
              <a:t>vigilarán</a:t>
            </a:r>
            <a:r>
              <a:rPr lang="en-GB" sz="2800" dirty="0"/>
              <a:t> los </a:t>
            </a:r>
            <a:r>
              <a:rPr lang="en-GB" sz="2800" dirty="0" err="1"/>
              <a:t>efectos</a:t>
            </a:r>
            <a:r>
              <a:rPr lang="en-GB" sz="2800" dirty="0"/>
              <a:t> </a:t>
            </a:r>
            <a:r>
              <a:rPr lang="en-GB" sz="2800" dirty="0" err="1"/>
              <a:t>negativos</a:t>
            </a:r>
            <a:r>
              <a:rPr lang="en-GB" sz="2800" dirty="0"/>
              <a:t> del </a:t>
            </a:r>
            <a:r>
              <a:rPr lang="en-GB" sz="2800" dirty="0" err="1"/>
              <a:t>uso</a:t>
            </a:r>
            <a:r>
              <a:rPr lang="en-GB" sz="2800" dirty="0"/>
              <a:t> </a:t>
            </a:r>
            <a:r>
              <a:rPr lang="en-GB" sz="2800" dirty="0" err="1"/>
              <a:t>terapéutico</a:t>
            </a:r>
            <a:r>
              <a:rPr lang="en-GB" sz="28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627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E3E10-0B38-40FF-9A1F-D2252DBB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515" y="281991"/>
            <a:ext cx="8179904" cy="1034706"/>
          </a:xfrm>
        </p:spPr>
        <p:txBody>
          <a:bodyPr/>
          <a:lstStyle/>
          <a:p>
            <a:r>
              <a:rPr lang="es-MX" dirty="0"/>
              <a:t>Recetarios electrónicos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DF5E4F-52C5-4C1B-919F-A97A60575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746" y="1432740"/>
            <a:ext cx="8285018" cy="48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9051"/>
            <a:ext cx="10515600" cy="683937"/>
          </a:xfrm>
        </p:spPr>
        <p:txBody>
          <a:bodyPr/>
          <a:lstStyle/>
          <a:p>
            <a:r>
              <a:rPr lang="en-GB" dirty="0"/>
              <a:t>FARMACOVIGILANCIA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42988"/>
            <a:ext cx="10515600" cy="2035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/>
              <a:t>Ciencia y las actividades relativas a la detección, evaluación, comprensión y prevención de los efectos adversos de los medicamentos o cualquier otro problema relacionado con ellos</a:t>
            </a:r>
            <a:endParaRPr lang="en-GB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09E5D1-F0EE-4690-B0D5-C5498F9A6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07" y="2549472"/>
            <a:ext cx="7904136" cy="31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9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6F464D6-11A9-40A1-ADBD-4F7463DBA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650" y="1993105"/>
            <a:ext cx="8372612" cy="346471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2800" dirty="0"/>
              <a:t>¿</a:t>
            </a:r>
            <a:r>
              <a:rPr lang="en-GB" sz="2800" dirty="0" err="1"/>
              <a:t>Información</a:t>
            </a:r>
            <a:r>
              <a:rPr lang="en-GB" sz="2800" dirty="0"/>
              <a:t> </a:t>
            </a:r>
            <a:r>
              <a:rPr lang="en-GB" sz="2800" dirty="0" err="1"/>
              <a:t>confiable</a:t>
            </a:r>
            <a:r>
              <a:rPr lang="en-GB" sz="2800" dirty="0"/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2800" dirty="0"/>
              <a:t>¿</a:t>
            </a:r>
            <a:r>
              <a:rPr lang="en-GB" sz="2800" dirty="0" err="1"/>
              <a:t>Exceso</a:t>
            </a:r>
            <a:r>
              <a:rPr lang="en-GB" sz="2800" dirty="0"/>
              <a:t> de </a:t>
            </a:r>
            <a:r>
              <a:rPr lang="en-GB" sz="2800" dirty="0" err="1"/>
              <a:t>información</a:t>
            </a:r>
            <a:r>
              <a:rPr lang="en-GB" sz="2800" dirty="0"/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sz="2800" dirty="0"/>
              <a:t>¿</a:t>
            </a:r>
            <a:r>
              <a:rPr lang="en-GB" sz="2800" dirty="0" err="1"/>
              <a:t>Capacitación</a:t>
            </a:r>
            <a:r>
              <a:rPr lang="en-GB" sz="2800" dirty="0"/>
              <a:t> a </a:t>
            </a:r>
            <a:r>
              <a:rPr lang="en-GB" sz="2800" dirty="0" err="1"/>
              <a:t>profesionales</a:t>
            </a:r>
            <a:r>
              <a:rPr lang="en-GB" sz="2800" dirty="0"/>
              <a:t> de la </a:t>
            </a:r>
            <a:r>
              <a:rPr lang="en-GB" sz="2800" dirty="0" err="1"/>
              <a:t>salud</a:t>
            </a:r>
            <a:r>
              <a:rPr lang="en-GB" sz="2800" dirty="0"/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GB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2F31318-BACC-4D1F-8F8E-4A330273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618346"/>
            <a:ext cx="8372612" cy="792131"/>
          </a:xfrm>
        </p:spPr>
        <p:txBody>
          <a:bodyPr/>
          <a:lstStyle/>
          <a:p>
            <a:r>
              <a:rPr lang="es-MX" dirty="0"/>
              <a:t>¿Y los efectos indirectos?</a:t>
            </a:r>
          </a:p>
        </p:txBody>
      </p:sp>
    </p:spTree>
    <p:extLst>
      <p:ext uri="{BB962C8B-B14F-4D97-AF65-F5344CB8AC3E}">
        <p14:creationId xmlns:p14="http://schemas.microsoft.com/office/powerpoint/2010/main" val="319084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28FCE-FF15-4C7C-90C7-824E7123DB41}"/>
              </a:ext>
            </a:extLst>
          </p:cNvPr>
          <p:cNvSpPr txBox="1">
            <a:spLocks/>
          </p:cNvSpPr>
          <p:nvPr/>
        </p:nvSpPr>
        <p:spPr>
          <a:xfrm>
            <a:off x="2142987" y="1108105"/>
            <a:ext cx="6186625" cy="23208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E3048"/>
                </a:solidFill>
                <a:latin typeface="DM Sans Medium" pitchFamily="2" charset="0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chemeClr val="bg1"/>
                </a:solidFill>
              </a:rPr>
              <a:t>MUCHAS GRACIAS </a:t>
            </a:r>
          </a:p>
          <a:p>
            <a:r>
              <a:rPr lang="en-GB" sz="5400" dirty="0">
                <a:solidFill>
                  <a:schemeClr val="bg1"/>
                </a:solidFill>
              </a:rPr>
              <a:t>POR SU 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E7B7E6-A824-42FA-BD6B-A8373178F6A4}"/>
              </a:ext>
            </a:extLst>
          </p:cNvPr>
          <p:cNvSpPr txBox="1"/>
          <p:nvPr/>
        </p:nvSpPr>
        <p:spPr>
          <a:xfrm>
            <a:off x="3090861" y="3057525"/>
            <a:ext cx="737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QFB Norma Ofelia Martínez Guerrero</a:t>
            </a:r>
          </a:p>
          <a:p>
            <a:r>
              <a:rPr lang="es-MX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normaomartinez@yahoo.com.mx</a:t>
            </a:r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55-3993-7525</a:t>
            </a:r>
          </a:p>
        </p:txBody>
      </p:sp>
    </p:spTree>
    <p:extLst>
      <p:ext uri="{BB962C8B-B14F-4D97-AF65-F5344CB8AC3E}">
        <p14:creationId xmlns:p14="http://schemas.microsoft.com/office/powerpoint/2010/main" val="3172480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cal2021_ppt_fr" id="{D93A8790-90F6-4C9D-B294-2A579BEAD22C}" vid="{87C4EAA8-4F39-46FA-8D4B-BC2CAC02AA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gLocal2021_ppt_es (1)</Template>
  <TotalTime>502</TotalTime>
  <Words>243</Words>
  <Application>Microsoft Office PowerPoint</Application>
  <PresentationFormat>Panorámica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DM Sans</vt:lpstr>
      <vt:lpstr>DM Sans Medium</vt:lpstr>
      <vt:lpstr>Roboto</vt:lpstr>
      <vt:lpstr>Wingdings</vt:lpstr>
      <vt:lpstr>Tema do Office</vt:lpstr>
      <vt:lpstr>Hacia una evaluación de alto impacto en la legalización de la Cannabis sativa en enfermedades crónicas no transmisibles en México</vt:lpstr>
      <vt:lpstr>Enfermedades no transmisibles</vt:lpstr>
      <vt:lpstr>Uso racional de medicamentos</vt:lpstr>
      <vt:lpstr>¿Como evaluar el impacto de la legalización de la Cannabis sativa?</vt:lpstr>
      <vt:lpstr>Recetarios electrónicos</vt:lpstr>
      <vt:lpstr>FARMACOVIGILANCIA</vt:lpstr>
      <vt:lpstr>¿Y los efectos indirectos?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una evaluación de alto impacto en la legalización de la Cannabis sativa en enfermedades crónicas no transmisibles en México</dc:title>
  <dc:creator>MARTINEZ GUERRERO NORMA OFELIA</dc:creator>
  <cp:lastModifiedBy>MARTINEZ GUERRERO NORMA OFELIA</cp:lastModifiedBy>
  <cp:revision>21</cp:revision>
  <dcterms:created xsi:type="dcterms:W3CDTF">2021-06-02T08:34:10Z</dcterms:created>
  <dcterms:modified xsi:type="dcterms:W3CDTF">2021-06-02T23:47:57Z</dcterms:modified>
</cp:coreProperties>
</file>