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PvrVl87jxJwiz5jL4ZmHB7A19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64" autoAdjust="0"/>
  </p:normalViewPr>
  <p:slideViewPr>
    <p:cSldViewPr snapToGrid="0">
      <p:cViewPr varScale="1">
        <p:scale>
          <a:sx n="55" d="100"/>
          <a:sy n="55"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this opportunity to present some of my lessons learned from my travels in evaluation.  My background is in empowerment evaluation which we’ll get to shortly as an innovative approach to monitoring and evaluation especially in pilot and developing programs and projects.</a:t>
            </a:r>
            <a:endParaRPr/>
          </a:p>
        </p:txBody>
      </p:sp>
      <p:sp>
        <p:nvSpPr>
          <p:cNvPr id="251" name="Google Shape;2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I began preparing for this conversation, I reviewed the sustainable development goals and settled on the three shown in the slide as closely matching the work that </a:t>
            </a:r>
            <a:r>
              <a:rPr lang="en-US" dirty="0" err="1"/>
              <a:t>i’m</a:t>
            </a:r>
            <a:r>
              <a:rPr lang="en-US" dirty="0"/>
              <a:t> involved in.  The first is good health and well being, the second is gender equity and the third is reducing inequalities.  I believe that all three of these United Nations SDGs are so closely related and interrelated to the projects I’m involved in.</a:t>
            </a:r>
            <a:endParaRPr dirty="0"/>
          </a:p>
        </p:txBody>
      </p:sp>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majority of my work in the United States for the past 20  years has been in violence prevention and health and well-being of families.  Most recently--say the past 12 years my work has focused on gender based violence prevention and at the core of this work is a reduction of inequalities.  I am currently working on 2 projects that are funded by the Centers for Disease Control and Prevention to prevent perpetration of violence against women---both domestic violence and sexual violence.  Both of these projects use a social justice lens and look at the inequities that create the conditions for violence to occur.  Our focus is on changing the community conditions and policies that go hand in hand and substituting those policies and community conditions with ones that will build resilient communities and therefore increase health and well being of the community members.</a:t>
            </a:r>
            <a:endParaRPr dirty="0"/>
          </a:p>
          <a:p>
            <a:pPr marL="0" lvl="0" indent="0" algn="l" rtl="0">
              <a:spcBef>
                <a:spcPts val="0"/>
              </a:spcBef>
              <a:spcAft>
                <a:spcPts val="0"/>
              </a:spcAft>
              <a:buNone/>
            </a:pPr>
            <a:r>
              <a:rPr lang="en-US" dirty="0"/>
              <a:t>Of course, evaluating in prevention is difficult as the outcomes can be a long time coming.  Therefore, the monitoring piece of the M&amp;E continuum is vital to ensure we are documenting processes and resources that are being implemented to get us to the outcomes.  It is an iterative process that can take many years of dedication and monitoring.  We have seen some outcomes over the years and shifts in social norms and organizational practices that are supporting gender equity and focusing in on the social determinants of health. </a:t>
            </a:r>
            <a:endParaRPr dirty="0"/>
          </a:p>
        </p:txBody>
      </p:sp>
      <p:sp>
        <p:nvSpPr>
          <p:cNvPr id="265" name="Google Shape;2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how does Empowerment Evaluation fit into the work?  As an empowerment evaluator I serve as a critical friend to the project implementers.  I offer evaluation expertise and support the project staff’s development of evaluation skills while I’m learning about the project content and context.  As most of us know so much of a program’s success is context driven and without knowing the context within which the project is being implemented I could totally </a:t>
            </a:r>
            <a:r>
              <a:rPr lang="en-US" dirty="0" err="1"/>
              <a:t>misframe</a:t>
            </a:r>
            <a:r>
              <a:rPr lang="en-US" dirty="0"/>
              <a:t> the evaluation.  So, EE has as its foundation co-learning and capacity building  to achieve outcomes.  The principles of EE include  (1) improvement, (2) community ownership, (3) inclusion, (4) democratic participation, (5) social justice, (6) community knowledge (knowledge closely related to practice), (7) evidence-based strategies (e.g., interventions, practices), (8) capacity building, (9) organizational learning, and (10) accountability.  Most importantly the model emphasizes community ownership and democratic participation so the processes and outcomes are truly sustainable once the evaluator and the money associated with the evaluation ends.</a:t>
            </a:r>
            <a:endParaRPr dirty="0"/>
          </a:p>
          <a:p>
            <a:pPr marL="0" lvl="0" indent="0" algn="l" rtl="0">
              <a:spcBef>
                <a:spcPts val="0"/>
              </a:spcBef>
              <a:spcAft>
                <a:spcPts val="0"/>
              </a:spcAft>
              <a:buNone/>
            </a:pPr>
            <a:r>
              <a:rPr lang="en-US" dirty="0"/>
              <a:t>In 2015 Lennise Baptiste approached me to work with her and her T&amp;T team on a project sponsored by the </a:t>
            </a:r>
            <a:r>
              <a:rPr lang="en-US" b="1" dirty="0">
                <a:highlight>
                  <a:srgbClr val="FFFF00"/>
                </a:highlight>
              </a:rPr>
              <a:t>Inter-American Development Bank &amp; the Gov’t of Trinidad and Tobago</a:t>
            </a:r>
            <a:r>
              <a:rPr lang="en-US" dirty="0">
                <a:highlight>
                  <a:srgbClr val="FFFF00"/>
                </a:highlight>
              </a:rPr>
              <a:t>.</a:t>
            </a:r>
            <a:r>
              <a:rPr lang="en-US" dirty="0"/>
              <a:t>  This project fit perfectly with my interest in working with communities to learn together about how to achieve outcomes that support good health, well being and violence prevention.</a:t>
            </a:r>
            <a:endParaRPr dirty="0"/>
          </a:p>
        </p:txBody>
      </p:sp>
      <p:sp>
        <p:nvSpPr>
          <p:cNvPr id="273" name="Google Shape;2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left to right - 1- community action group Pinto Rd, Arima, Trinidad, 2- Community Action Group - Sangre Grande Trinidad, 3 - Community Action Officer for Sangre Grande group</a:t>
            </a:r>
            <a:endParaRPr/>
          </a:p>
        </p:txBody>
      </p:sp>
      <p:sp>
        <p:nvSpPr>
          <p:cNvPr id="282" name="Google Shape;2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2616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7"/>
          <p:cNvGrpSpPr/>
          <p:nvPr/>
        </p:nvGrpSpPr>
        <p:grpSpPr>
          <a:xfrm>
            <a:off x="0" y="0"/>
            <a:ext cx="12192000" cy="6858000"/>
            <a:chOff x="0" y="0"/>
            <a:chExt cx="12192000" cy="6858000"/>
          </a:xfrm>
        </p:grpSpPr>
        <p:sp>
          <p:nvSpPr>
            <p:cNvPr id="28" name="Google Shape;28;p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2" name="Google Shape;32;p7"/>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2"/>
        <p:cNvGrpSpPr/>
        <p:nvPr/>
      </p:nvGrpSpPr>
      <p:grpSpPr>
        <a:xfrm>
          <a:off x="0" y="0"/>
          <a:ext cx="0" cy="0"/>
          <a:chOff x="0" y="0"/>
          <a:chExt cx="0" cy="0"/>
        </a:xfrm>
      </p:grpSpPr>
      <p:grpSp>
        <p:nvGrpSpPr>
          <p:cNvPr id="143" name="Google Shape;143;p17"/>
          <p:cNvGrpSpPr/>
          <p:nvPr/>
        </p:nvGrpSpPr>
        <p:grpSpPr>
          <a:xfrm>
            <a:off x="0" y="0"/>
            <a:ext cx="12192000" cy="6858000"/>
            <a:chOff x="0" y="0"/>
            <a:chExt cx="12192000" cy="6858000"/>
          </a:xfrm>
        </p:grpSpPr>
        <p:sp>
          <p:nvSpPr>
            <p:cNvPr id="144" name="Google Shape;144;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17"/>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7"/>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5" name="Google Shape;155;p1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9"/>
        <p:cNvGrpSpPr/>
        <p:nvPr/>
      </p:nvGrpSpPr>
      <p:grpSpPr>
        <a:xfrm>
          <a:off x="0" y="0"/>
          <a:ext cx="0" cy="0"/>
          <a:chOff x="0" y="0"/>
          <a:chExt cx="0" cy="0"/>
        </a:xfrm>
      </p:grpSpPr>
      <p:grpSp>
        <p:nvGrpSpPr>
          <p:cNvPr id="160" name="Google Shape;160;p18"/>
          <p:cNvGrpSpPr/>
          <p:nvPr/>
        </p:nvGrpSpPr>
        <p:grpSpPr>
          <a:xfrm>
            <a:off x="0" y="0"/>
            <a:ext cx="12192000" cy="6858000"/>
            <a:chOff x="0" y="0"/>
            <a:chExt cx="12192000" cy="6858000"/>
          </a:xfrm>
        </p:grpSpPr>
        <p:sp>
          <p:nvSpPr>
            <p:cNvPr id="161" name="Google Shape;161;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18"/>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71" name="Google Shape;171;p18"/>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72" name="Google Shape;172;p18"/>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8"/>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4" name="Google Shape;174;p18"/>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1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9"/>
        <p:cNvGrpSpPr/>
        <p:nvPr/>
      </p:nvGrpSpPr>
      <p:grpSpPr>
        <a:xfrm>
          <a:off x="0" y="0"/>
          <a:ext cx="0" cy="0"/>
          <a:chOff x="0" y="0"/>
          <a:chExt cx="0" cy="0"/>
        </a:xfrm>
      </p:grpSpPr>
      <p:grpSp>
        <p:nvGrpSpPr>
          <p:cNvPr id="180" name="Google Shape;180;p19"/>
          <p:cNvGrpSpPr/>
          <p:nvPr/>
        </p:nvGrpSpPr>
        <p:grpSpPr>
          <a:xfrm>
            <a:off x="0" y="0"/>
            <a:ext cx="12192000" cy="6858000"/>
            <a:chOff x="0" y="0"/>
            <a:chExt cx="12192000" cy="6858000"/>
          </a:xfrm>
        </p:grpSpPr>
        <p:sp>
          <p:nvSpPr>
            <p:cNvPr id="181" name="Google Shape;181;p1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1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19"/>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9"/>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1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0"/>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20"/>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20"/>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20"/>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2" name="Google Shape;202;p20"/>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3" name="Google Shape;203;p20"/>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4" name="Google Shape;204;p20"/>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20"/>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2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1"/>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2" name="Google Shape;212;p21"/>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3" name="Google Shape;213;p21"/>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4" name="Google Shape;214;p21"/>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5" name="Google Shape;215;p21"/>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6" name="Google Shape;216;p21"/>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7" name="Google Shape;217;p21"/>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8" name="Google Shape;218;p2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9" name="Google Shape;219;p21"/>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0" name="Google Shape;220;p21"/>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21"/>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2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1"/>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2"/>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8" name="Google Shape;228;p22"/>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23"/>
          <p:cNvGrpSpPr/>
          <p:nvPr/>
        </p:nvGrpSpPr>
        <p:grpSpPr>
          <a:xfrm>
            <a:off x="0" y="0"/>
            <a:ext cx="12192000" cy="6858000"/>
            <a:chOff x="0" y="0"/>
            <a:chExt cx="12192000" cy="6858000"/>
          </a:xfrm>
        </p:grpSpPr>
        <p:sp>
          <p:nvSpPr>
            <p:cNvPr id="233" name="Google Shape;233;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23"/>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3"/>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5" name="Google Shape;245;p23"/>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 name="Google Shape;39;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grpSp>
        <p:nvGrpSpPr>
          <p:cNvPr id="43" name="Google Shape;43;p9"/>
          <p:cNvGrpSpPr/>
          <p:nvPr/>
        </p:nvGrpSpPr>
        <p:grpSpPr>
          <a:xfrm>
            <a:off x="0" y="0"/>
            <a:ext cx="12192000" cy="6858000"/>
            <a:chOff x="0" y="0"/>
            <a:chExt cx="12192000" cy="6858000"/>
          </a:xfrm>
        </p:grpSpPr>
        <p:sp>
          <p:nvSpPr>
            <p:cNvPr id="44" name="Google Shape;44;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9"/>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9"/>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10"/>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0" name="Google Shape;70;p11"/>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11"/>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11"/>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3" name="Google Shape;73;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14"/>
          <p:cNvGrpSpPr/>
          <p:nvPr/>
        </p:nvGrpSpPr>
        <p:grpSpPr>
          <a:xfrm>
            <a:off x="0" y="0"/>
            <a:ext cx="12192000" cy="6858000"/>
            <a:chOff x="0" y="0"/>
            <a:chExt cx="12192000" cy="6858000"/>
          </a:xfrm>
        </p:grpSpPr>
        <p:sp>
          <p:nvSpPr>
            <p:cNvPr id="88" name="Google Shape;88;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14"/>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14"/>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5"/>
        <p:cNvGrpSpPr/>
        <p:nvPr/>
      </p:nvGrpSpPr>
      <p:grpSpPr>
        <a:xfrm>
          <a:off x="0" y="0"/>
          <a:ext cx="0" cy="0"/>
          <a:chOff x="0" y="0"/>
          <a:chExt cx="0" cy="0"/>
        </a:xfrm>
      </p:grpSpPr>
      <p:grpSp>
        <p:nvGrpSpPr>
          <p:cNvPr id="106" name="Google Shape;106;p15"/>
          <p:cNvGrpSpPr/>
          <p:nvPr/>
        </p:nvGrpSpPr>
        <p:grpSpPr>
          <a:xfrm>
            <a:off x="0" y="0"/>
            <a:ext cx="12192000" cy="6858000"/>
            <a:chOff x="0" y="0"/>
            <a:chExt cx="12192000" cy="6858000"/>
          </a:xfrm>
        </p:grpSpPr>
        <p:sp>
          <p:nvSpPr>
            <p:cNvPr id="107" name="Google Shape;107;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15"/>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9" name="Google Shape;119;p15"/>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grpSp>
        <p:nvGrpSpPr>
          <p:cNvPr id="125" name="Google Shape;125;p16"/>
          <p:cNvGrpSpPr/>
          <p:nvPr/>
        </p:nvGrpSpPr>
        <p:grpSpPr>
          <a:xfrm>
            <a:off x="0" y="0"/>
            <a:ext cx="12192000" cy="6858000"/>
            <a:chOff x="0" y="0"/>
            <a:chExt cx="12192000" cy="6858000"/>
          </a:xfrm>
        </p:grpSpPr>
        <p:sp>
          <p:nvSpPr>
            <p:cNvPr id="126" name="Google Shape;126;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16"/>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7" name="Google Shape;137;p16"/>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8" name="Google Shape;138;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6"/>
          <p:cNvGrpSpPr/>
          <p:nvPr/>
        </p:nvGrpSpPr>
        <p:grpSpPr>
          <a:xfrm>
            <a:off x="0" y="0"/>
            <a:ext cx="12192000" cy="6858000"/>
            <a:chOff x="0" y="0"/>
            <a:chExt cx="12192000" cy="6858000"/>
          </a:xfrm>
        </p:grpSpPr>
        <p:sp>
          <p:nvSpPr>
            <p:cNvPr id="11" name="Google Shape;11;p6"/>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6"/>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a:t>M&amp;E Approaches Across the Region</a:t>
            </a:r>
            <a:endParaRPr/>
          </a:p>
        </p:txBody>
      </p:sp>
      <p:sp>
        <p:nvSpPr>
          <p:cNvPr id="254" name="Google Shape;254;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SzPct val="80000"/>
              <a:buNone/>
            </a:pPr>
            <a:r>
              <a:rPr lang="en-US" sz="4000"/>
              <a:t>A COMPARISON FROM A TRAVELING EVALUATOR</a:t>
            </a:r>
            <a:endParaRPr/>
          </a:p>
          <a:p>
            <a:pPr marL="0" lvl="0" indent="0" algn="l" rtl="0">
              <a:spcBef>
                <a:spcPts val="1000"/>
              </a:spcBef>
              <a:spcAft>
                <a:spcPts val="0"/>
              </a:spcAft>
              <a:buSzPct val="79999"/>
              <a:buNone/>
            </a:pPr>
            <a:r>
              <a:rPr lang="en-US" sz="3600"/>
              <a:t>SANDRA ORTEGA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b="1"/>
              <a:t>Sustainable Development Goals</a:t>
            </a:r>
            <a:endParaRPr b="1"/>
          </a:p>
        </p:txBody>
      </p:sp>
      <p:pic>
        <p:nvPicPr>
          <p:cNvPr id="260" name="Google Shape;260;p2"/>
          <p:cNvPicPr preferRelativeResize="0">
            <a:picLocks noGrp="1"/>
          </p:cNvPicPr>
          <p:nvPr>
            <p:ph type="body" idx="1"/>
          </p:nvPr>
        </p:nvPicPr>
        <p:blipFill rotWithShape="1">
          <a:blip r:embed="rId3">
            <a:alphaModFix/>
          </a:blip>
          <a:srcRect r="66836"/>
          <a:stretch/>
        </p:blipFill>
        <p:spPr>
          <a:xfrm>
            <a:off x="1806268" y="2177540"/>
            <a:ext cx="2141703" cy="3838575"/>
          </a:xfrm>
          <a:prstGeom prst="rect">
            <a:avLst/>
          </a:prstGeom>
          <a:noFill/>
          <a:ln w="57150" cap="flat" cmpd="sng">
            <a:solidFill>
              <a:srgbClr val="7030A0"/>
            </a:solidFill>
            <a:prstDash val="solid"/>
            <a:round/>
            <a:headEnd type="none" w="sm" len="sm"/>
            <a:tailEnd type="none" w="sm" len="sm"/>
          </a:ln>
        </p:spPr>
      </p:pic>
      <p:pic>
        <p:nvPicPr>
          <p:cNvPr id="261" name="Google Shape;261;p2"/>
          <p:cNvPicPr preferRelativeResize="0"/>
          <p:nvPr/>
        </p:nvPicPr>
        <p:blipFill rotWithShape="1">
          <a:blip r:embed="rId3">
            <a:alphaModFix/>
          </a:blip>
          <a:srcRect l="65920"/>
          <a:stretch/>
        </p:blipFill>
        <p:spPr>
          <a:xfrm>
            <a:off x="5232637" y="2177540"/>
            <a:ext cx="2200844" cy="3838575"/>
          </a:xfrm>
          <a:prstGeom prst="rect">
            <a:avLst/>
          </a:prstGeom>
          <a:noFill/>
          <a:ln w="57150" cap="flat" cmpd="sng">
            <a:solidFill>
              <a:srgbClr val="641AEA"/>
            </a:solidFill>
            <a:prstDash val="solid"/>
            <a:round/>
            <a:headEnd type="none" w="sm" len="sm"/>
            <a:tailEnd type="none" w="sm" len="sm"/>
          </a:ln>
        </p:spPr>
      </p:pic>
      <p:pic>
        <p:nvPicPr>
          <p:cNvPr id="262" name="Google Shape;262;p2" descr="THE 17 GOALS | Sustainable Development - Google Chrome"/>
          <p:cNvPicPr preferRelativeResize="0"/>
          <p:nvPr/>
        </p:nvPicPr>
        <p:blipFill rotWithShape="1">
          <a:blip r:embed="rId4">
            <a:alphaModFix/>
          </a:blip>
          <a:srcRect l="49436" t="27637" r="34086" b="15780"/>
          <a:stretch/>
        </p:blipFill>
        <p:spPr>
          <a:xfrm>
            <a:off x="8325135" y="2161345"/>
            <a:ext cx="2115403" cy="3854770"/>
          </a:xfrm>
          <a:prstGeom prst="rect">
            <a:avLst/>
          </a:prstGeom>
          <a:noFill/>
          <a:ln w="57150" cap="flat" cmpd="sng">
            <a:solidFill>
              <a:srgbClr val="A824A4"/>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b="1"/>
              <a:t>U.S. Work</a:t>
            </a:r>
            <a:endParaRPr b="1"/>
          </a:p>
        </p:txBody>
      </p:sp>
      <p:pic>
        <p:nvPicPr>
          <p:cNvPr id="268" name="Google Shape;268;p3"/>
          <p:cNvPicPr preferRelativeResize="0">
            <a:picLocks noGrp="1"/>
          </p:cNvPicPr>
          <p:nvPr>
            <p:ph type="body" idx="1"/>
          </p:nvPr>
        </p:nvPicPr>
        <p:blipFill rotWithShape="1">
          <a:blip r:embed="rId3">
            <a:alphaModFix/>
          </a:blip>
          <a:srcRect r="66836"/>
          <a:stretch/>
        </p:blipFill>
        <p:spPr>
          <a:xfrm>
            <a:off x="1336347" y="2036013"/>
            <a:ext cx="2141715" cy="3838575"/>
          </a:xfrm>
          <a:prstGeom prst="rect">
            <a:avLst/>
          </a:prstGeom>
          <a:noFill/>
          <a:ln w="57150" cap="flat" cmpd="sng">
            <a:solidFill>
              <a:srgbClr val="A824A4"/>
            </a:solidFill>
            <a:prstDash val="solid"/>
            <a:round/>
            <a:headEnd type="none" w="sm" len="sm"/>
            <a:tailEnd type="none" w="sm" len="sm"/>
          </a:ln>
        </p:spPr>
      </p:pic>
      <p:pic>
        <p:nvPicPr>
          <p:cNvPr id="269" name="Google Shape;269;p3"/>
          <p:cNvPicPr preferRelativeResize="0"/>
          <p:nvPr/>
        </p:nvPicPr>
        <p:blipFill rotWithShape="1">
          <a:blip r:embed="rId3">
            <a:alphaModFix/>
          </a:blip>
          <a:srcRect l="65920"/>
          <a:stretch/>
        </p:blipFill>
        <p:spPr>
          <a:xfrm>
            <a:off x="4868912" y="2036013"/>
            <a:ext cx="2200844" cy="3838575"/>
          </a:xfrm>
          <a:prstGeom prst="rect">
            <a:avLst/>
          </a:prstGeom>
          <a:noFill/>
          <a:ln w="57150" cap="flat" cmpd="sng">
            <a:solidFill>
              <a:srgbClr val="641AEA"/>
            </a:solidFill>
            <a:prstDash val="solid"/>
            <a:round/>
            <a:headEnd type="none" w="sm" len="sm"/>
            <a:tailEnd type="none" w="sm" len="sm"/>
          </a:ln>
        </p:spPr>
      </p:pic>
      <p:pic>
        <p:nvPicPr>
          <p:cNvPr id="270" name="Google Shape;270;p3" descr="THE 17 GOALS | Sustainable Development - Google Chrome"/>
          <p:cNvPicPr preferRelativeResize="0"/>
          <p:nvPr/>
        </p:nvPicPr>
        <p:blipFill rotWithShape="1">
          <a:blip r:embed="rId4">
            <a:alphaModFix/>
          </a:blip>
          <a:srcRect l="49436" t="27879" r="34086" b="14635"/>
          <a:stretch/>
        </p:blipFill>
        <p:spPr>
          <a:xfrm>
            <a:off x="8157755" y="2036013"/>
            <a:ext cx="2019869" cy="3739488"/>
          </a:xfrm>
          <a:prstGeom prst="rect">
            <a:avLst/>
          </a:prstGeom>
          <a:noFill/>
          <a:ln w="57150" cap="flat" cmpd="sng">
            <a:solidFill>
              <a:srgbClr val="A824A4"/>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B0EB"/>
        </a:solidFill>
        <a:effectLst/>
      </p:bgPr>
    </p:bg>
    <p:spTree>
      <p:nvGrpSpPr>
        <p:cNvPr id="1" name="Shape 274"/>
        <p:cNvGrpSpPr/>
        <p:nvPr/>
      </p:nvGrpSpPr>
      <p:grpSpPr>
        <a:xfrm>
          <a:off x="0" y="0"/>
          <a:ext cx="0" cy="0"/>
          <a:chOff x="0" y="0"/>
          <a:chExt cx="0" cy="0"/>
        </a:xfrm>
      </p:grpSpPr>
      <p:sp>
        <p:nvSpPr>
          <p:cNvPr id="275" name="Google Shape;275;p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b="1" dirty="0"/>
              <a:t>Empowerment Evaluation </a:t>
            </a:r>
            <a:endParaRPr b="1" dirty="0"/>
          </a:p>
        </p:txBody>
      </p:sp>
      <p:pic>
        <p:nvPicPr>
          <p:cNvPr id="276" name="Google Shape;276;p4" descr="THE 17 GOALS | Sustainable Development - Google Chrome"/>
          <p:cNvPicPr preferRelativeResize="0">
            <a:picLocks noGrp="1"/>
          </p:cNvPicPr>
          <p:nvPr>
            <p:ph type="body" idx="1"/>
          </p:nvPr>
        </p:nvPicPr>
        <p:blipFill rotWithShape="1">
          <a:blip r:embed="rId3">
            <a:alphaModFix/>
          </a:blip>
          <a:srcRect l="49436" t="27402" r="34086" b="13015"/>
          <a:stretch/>
        </p:blipFill>
        <p:spPr>
          <a:xfrm>
            <a:off x="8309831" y="1939181"/>
            <a:ext cx="2159161" cy="4007930"/>
          </a:xfrm>
          <a:prstGeom prst="rect">
            <a:avLst/>
          </a:prstGeom>
          <a:noFill/>
          <a:ln w="57150" cap="flat" cmpd="sng">
            <a:solidFill>
              <a:srgbClr val="70186D"/>
            </a:solidFill>
            <a:prstDash val="solid"/>
            <a:round/>
            <a:headEnd type="none" w="sm" len="sm"/>
            <a:tailEnd type="none" w="sm" len="sm"/>
          </a:ln>
        </p:spPr>
      </p:pic>
      <p:pic>
        <p:nvPicPr>
          <p:cNvPr id="277" name="Google Shape;277;p4"/>
          <p:cNvPicPr preferRelativeResize="0"/>
          <p:nvPr/>
        </p:nvPicPr>
        <p:blipFill rotWithShape="1">
          <a:blip r:embed="rId4">
            <a:alphaModFix/>
          </a:blip>
          <a:srcRect r="66836"/>
          <a:stretch/>
        </p:blipFill>
        <p:spPr>
          <a:xfrm>
            <a:off x="1394405" y="2108535"/>
            <a:ext cx="2141715" cy="3838575"/>
          </a:xfrm>
          <a:prstGeom prst="rect">
            <a:avLst/>
          </a:prstGeom>
          <a:noFill/>
          <a:ln w="57150" cap="flat" cmpd="sng">
            <a:solidFill>
              <a:srgbClr val="70186D"/>
            </a:solidFill>
            <a:prstDash val="solid"/>
            <a:round/>
            <a:headEnd type="none" w="sm" len="sm"/>
            <a:tailEnd type="none" w="sm" len="sm"/>
          </a:ln>
        </p:spPr>
      </p:pic>
      <p:pic>
        <p:nvPicPr>
          <p:cNvPr id="278" name="Google Shape;278;p4"/>
          <p:cNvPicPr preferRelativeResize="0"/>
          <p:nvPr/>
        </p:nvPicPr>
        <p:blipFill rotWithShape="1">
          <a:blip r:embed="rId4">
            <a:alphaModFix/>
          </a:blip>
          <a:srcRect l="65920"/>
          <a:stretch/>
        </p:blipFill>
        <p:spPr>
          <a:xfrm>
            <a:off x="4953181" y="2108536"/>
            <a:ext cx="2200844" cy="3838575"/>
          </a:xfrm>
          <a:prstGeom prst="rect">
            <a:avLst/>
          </a:prstGeom>
          <a:noFill/>
          <a:ln w="38100" cap="flat" cmpd="sng">
            <a:solidFill>
              <a:srgbClr val="420EA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TT Citizen Security </a:t>
            </a:r>
            <a:endParaRPr/>
          </a:p>
        </p:txBody>
      </p:sp>
      <p:pic>
        <p:nvPicPr>
          <p:cNvPr id="285" name="Google Shape;285;p5"/>
          <p:cNvPicPr preferRelativeResize="0"/>
          <p:nvPr/>
        </p:nvPicPr>
        <p:blipFill>
          <a:blip r:embed="rId3">
            <a:alphaModFix/>
          </a:blip>
          <a:stretch>
            <a:fillRect/>
          </a:stretch>
        </p:blipFill>
        <p:spPr>
          <a:xfrm>
            <a:off x="601925" y="2603503"/>
            <a:ext cx="3740550" cy="1445200"/>
          </a:xfrm>
          <a:prstGeom prst="rect">
            <a:avLst/>
          </a:prstGeom>
          <a:noFill/>
          <a:ln>
            <a:noFill/>
          </a:ln>
        </p:spPr>
      </p:pic>
      <p:pic>
        <p:nvPicPr>
          <p:cNvPr id="286" name="Google Shape;286;p5"/>
          <p:cNvPicPr preferRelativeResize="0"/>
          <p:nvPr/>
        </p:nvPicPr>
        <p:blipFill rotWithShape="1">
          <a:blip r:embed="rId4">
            <a:alphaModFix/>
          </a:blip>
          <a:srcRect l="33392" t="20931" r="32679" b="16770"/>
          <a:stretch/>
        </p:blipFill>
        <p:spPr>
          <a:xfrm>
            <a:off x="8708825" y="2334888"/>
            <a:ext cx="2710151" cy="4180900"/>
          </a:xfrm>
          <a:prstGeom prst="rect">
            <a:avLst/>
          </a:prstGeom>
          <a:noFill/>
          <a:ln>
            <a:noFill/>
          </a:ln>
        </p:spPr>
      </p:pic>
      <p:pic>
        <p:nvPicPr>
          <p:cNvPr id="287" name="Google Shape;287;p5"/>
          <p:cNvPicPr preferRelativeResize="0"/>
          <p:nvPr/>
        </p:nvPicPr>
        <p:blipFill rotWithShape="1">
          <a:blip r:embed="rId5">
            <a:alphaModFix/>
          </a:blip>
          <a:srcRect l="21352" t="22050" r="42862" b="22740"/>
          <a:stretch/>
        </p:blipFill>
        <p:spPr>
          <a:xfrm>
            <a:off x="4765713" y="2785038"/>
            <a:ext cx="3519875" cy="3053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0C02-83D3-4775-8EDC-19B81C1C0257}"/>
              </a:ext>
            </a:extLst>
          </p:cNvPr>
          <p:cNvSpPr>
            <a:spLocks noGrp="1"/>
          </p:cNvSpPr>
          <p:nvPr>
            <p:ph type="title"/>
          </p:nvPr>
        </p:nvSpPr>
        <p:spPr/>
        <p:txBody>
          <a:bodyPr/>
          <a:lstStyle/>
          <a:p>
            <a:r>
              <a:rPr lang="en-US" dirty="0"/>
              <a:t>Community Data Collection</a:t>
            </a:r>
            <a:endParaRPr lang="en-GB" dirty="0"/>
          </a:p>
        </p:txBody>
      </p:sp>
      <p:sp>
        <p:nvSpPr>
          <p:cNvPr id="3" name="TextBox 2">
            <a:extLst>
              <a:ext uri="{FF2B5EF4-FFF2-40B4-BE49-F238E27FC236}">
                <a16:creationId xmlns:a16="http://schemas.microsoft.com/office/drawing/2014/main" id="{411E4207-0595-499E-9CC0-31FF3FD0D254}"/>
              </a:ext>
            </a:extLst>
          </p:cNvPr>
          <p:cNvSpPr txBox="1"/>
          <p:nvPr/>
        </p:nvSpPr>
        <p:spPr>
          <a:xfrm>
            <a:off x="208960" y="2284834"/>
            <a:ext cx="3998537" cy="4401205"/>
          </a:xfrm>
          <a:prstGeom prst="rect">
            <a:avLst/>
          </a:prstGeom>
          <a:noFill/>
        </p:spPr>
        <p:txBody>
          <a:bodyPr wrap="square" rtlCol="0">
            <a:spAutoFit/>
          </a:bodyPr>
          <a:lstStyle/>
          <a:p>
            <a:pPr marL="285750" lvl="1" indent="-227013">
              <a:buFont typeface="Arial" panose="020B0604020202020204" pitchFamily="34" charset="0"/>
              <a:buChar char="•"/>
            </a:pPr>
            <a:r>
              <a:rPr lang="en-US" sz="2800" u="sng" dirty="0"/>
              <a:t>Concerns</a:t>
            </a:r>
            <a:r>
              <a:rPr lang="en-US" sz="2800" dirty="0"/>
              <a:t> – safety of evaluation team, safety of respondents, anonymity, individual opinion</a:t>
            </a:r>
          </a:p>
          <a:p>
            <a:pPr marL="285750" lvl="1" indent="-227013">
              <a:buFont typeface="Arial" panose="020B0604020202020204" pitchFamily="34" charset="0"/>
              <a:buChar char="•"/>
            </a:pPr>
            <a:r>
              <a:rPr lang="en-US" sz="2800" u="sng" dirty="0"/>
              <a:t>Method </a:t>
            </a:r>
            <a:r>
              <a:rPr lang="en-US" sz="2800" dirty="0"/>
              <a:t>– Q methodology – what is common, sorting according to frequency analyze</a:t>
            </a:r>
            <a:endParaRPr lang="en-GB" sz="2800" dirty="0"/>
          </a:p>
        </p:txBody>
      </p:sp>
      <p:pic>
        <p:nvPicPr>
          <p:cNvPr id="4" name="Picture 3">
            <a:extLst>
              <a:ext uri="{FF2B5EF4-FFF2-40B4-BE49-F238E27FC236}">
                <a16:creationId xmlns:a16="http://schemas.microsoft.com/office/drawing/2014/main" id="{8267BEE8-C553-4212-A4B7-B2F3F16A3C0D}"/>
              </a:ext>
            </a:extLst>
          </p:cNvPr>
          <p:cNvPicPr>
            <a:picLocks noChangeAspect="1"/>
          </p:cNvPicPr>
          <p:nvPr/>
        </p:nvPicPr>
        <p:blipFill rotWithShape="1">
          <a:blip r:embed="rId3"/>
          <a:srcRect l="21896" t="49448" r="21854" b="10518"/>
          <a:stretch/>
        </p:blipFill>
        <p:spPr>
          <a:xfrm>
            <a:off x="5117123" y="2420460"/>
            <a:ext cx="6721493" cy="4401205"/>
          </a:xfrm>
          <a:prstGeom prst="rect">
            <a:avLst/>
          </a:prstGeom>
        </p:spPr>
      </p:pic>
    </p:spTree>
    <p:extLst>
      <p:ext uri="{BB962C8B-B14F-4D97-AF65-F5344CB8AC3E}">
        <p14:creationId xmlns:p14="http://schemas.microsoft.com/office/powerpoint/2010/main" val="246217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8DE2-D0F8-4C97-B101-B8AC307309B6}"/>
              </a:ext>
            </a:extLst>
          </p:cNvPr>
          <p:cNvSpPr>
            <a:spLocks noGrp="1"/>
          </p:cNvSpPr>
          <p:nvPr>
            <p:ph type="title"/>
          </p:nvPr>
        </p:nvSpPr>
        <p:spPr>
          <a:xfrm>
            <a:off x="668216" y="850576"/>
            <a:ext cx="3393830" cy="706964"/>
          </a:xfrm>
        </p:spPr>
        <p:txBody>
          <a:bodyPr/>
          <a:lstStyle/>
          <a:p>
            <a:r>
              <a:rPr lang="en-US" dirty="0"/>
              <a:t>Community Data Collection</a:t>
            </a:r>
            <a:endParaRPr lang="en-GB" dirty="0"/>
          </a:p>
        </p:txBody>
      </p:sp>
      <p:grpSp>
        <p:nvGrpSpPr>
          <p:cNvPr id="3" name="Group 2">
            <a:extLst>
              <a:ext uri="{FF2B5EF4-FFF2-40B4-BE49-F238E27FC236}">
                <a16:creationId xmlns:a16="http://schemas.microsoft.com/office/drawing/2014/main" id="{67C98852-EA1D-4A73-BECB-0C8D725C79A2}"/>
              </a:ext>
            </a:extLst>
          </p:cNvPr>
          <p:cNvGrpSpPr/>
          <p:nvPr/>
        </p:nvGrpSpPr>
        <p:grpSpPr>
          <a:xfrm>
            <a:off x="4512624" y="633046"/>
            <a:ext cx="7679376" cy="6070574"/>
            <a:chOff x="4512624" y="95003"/>
            <a:chExt cx="7489372" cy="6608617"/>
          </a:xfrm>
        </p:grpSpPr>
        <p:pic>
          <p:nvPicPr>
            <p:cNvPr id="4" name="Picture 3">
              <a:extLst>
                <a:ext uri="{FF2B5EF4-FFF2-40B4-BE49-F238E27FC236}">
                  <a16:creationId xmlns:a16="http://schemas.microsoft.com/office/drawing/2014/main" id="{FAC377E0-6C8F-4BEC-B70D-7BC0B41AECF2}"/>
                </a:ext>
              </a:extLst>
            </p:cNvPr>
            <p:cNvPicPr>
              <a:picLocks noChangeAspect="1"/>
            </p:cNvPicPr>
            <p:nvPr/>
          </p:nvPicPr>
          <p:blipFill rotWithShape="1">
            <a:blip r:embed="rId2"/>
            <a:srcRect l="23000" t="28162" r="23790" b="39994"/>
            <a:stretch/>
          </p:blipFill>
          <p:spPr>
            <a:xfrm>
              <a:off x="4512624" y="95003"/>
              <a:ext cx="7489372" cy="2317204"/>
            </a:xfrm>
            <a:prstGeom prst="rect">
              <a:avLst/>
            </a:prstGeom>
          </p:spPr>
        </p:pic>
        <p:pic>
          <p:nvPicPr>
            <p:cNvPr id="5" name="Picture 4">
              <a:extLst>
                <a:ext uri="{FF2B5EF4-FFF2-40B4-BE49-F238E27FC236}">
                  <a16:creationId xmlns:a16="http://schemas.microsoft.com/office/drawing/2014/main" id="{6FA03844-0C83-4F4B-A43C-0D4B56CADD48}"/>
                </a:ext>
              </a:extLst>
            </p:cNvPr>
            <p:cNvPicPr>
              <a:picLocks noChangeAspect="1"/>
            </p:cNvPicPr>
            <p:nvPr/>
          </p:nvPicPr>
          <p:blipFill rotWithShape="1">
            <a:blip r:embed="rId3"/>
            <a:srcRect l="21290" t="38489" r="21129" b="44944"/>
            <a:stretch/>
          </p:blipFill>
          <p:spPr>
            <a:xfrm>
              <a:off x="4619501" y="2478425"/>
              <a:ext cx="7382494" cy="1907993"/>
            </a:xfrm>
            <a:prstGeom prst="rect">
              <a:avLst/>
            </a:prstGeom>
          </p:spPr>
        </p:pic>
        <p:pic>
          <p:nvPicPr>
            <p:cNvPr id="6" name="Picture 5">
              <a:extLst>
                <a:ext uri="{FF2B5EF4-FFF2-40B4-BE49-F238E27FC236}">
                  <a16:creationId xmlns:a16="http://schemas.microsoft.com/office/drawing/2014/main" id="{B5EEFFA6-A9C2-48DD-9CFD-E4286C8BB194}"/>
                </a:ext>
              </a:extLst>
            </p:cNvPr>
            <p:cNvPicPr>
              <a:picLocks noChangeAspect="1"/>
            </p:cNvPicPr>
            <p:nvPr/>
          </p:nvPicPr>
          <p:blipFill rotWithShape="1">
            <a:blip r:embed="rId4"/>
            <a:srcRect l="21218" t="27868" r="21202" b="50000"/>
            <a:stretch/>
          </p:blipFill>
          <p:spPr>
            <a:xfrm>
              <a:off x="4619501" y="4570426"/>
              <a:ext cx="7296365" cy="2133194"/>
            </a:xfrm>
            <a:prstGeom prst="rect">
              <a:avLst/>
            </a:prstGeom>
          </p:spPr>
        </p:pic>
      </p:grpSp>
      <p:sp>
        <p:nvSpPr>
          <p:cNvPr id="7" name="TextBox 6">
            <a:extLst>
              <a:ext uri="{FF2B5EF4-FFF2-40B4-BE49-F238E27FC236}">
                <a16:creationId xmlns:a16="http://schemas.microsoft.com/office/drawing/2014/main" id="{C60D786A-E726-4F75-A24F-3A8CA26D6E34}"/>
              </a:ext>
            </a:extLst>
          </p:cNvPr>
          <p:cNvSpPr txBox="1"/>
          <p:nvPr/>
        </p:nvSpPr>
        <p:spPr>
          <a:xfrm>
            <a:off x="208960" y="2284834"/>
            <a:ext cx="3998537" cy="4401205"/>
          </a:xfrm>
          <a:prstGeom prst="rect">
            <a:avLst/>
          </a:prstGeom>
          <a:noFill/>
        </p:spPr>
        <p:txBody>
          <a:bodyPr wrap="square" rtlCol="0">
            <a:spAutoFit/>
          </a:bodyPr>
          <a:lstStyle/>
          <a:p>
            <a:pPr marL="285750" lvl="1" indent="-227013">
              <a:buFont typeface="Arial" panose="020B0604020202020204" pitchFamily="34" charset="0"/>
              <a:buChar char="•"/>
            </a:pPr>
            <a:r>
              <a:rPr lang="en-US" sz="2800" u="sng" dirty="0"/>
              <a:t>Concerns</a:t>
            </a:r>
            <a:r>
              <a:rPr lang="en-US" sz="2800" dirty="0"/>
              <a:t> – safety of evaluation team, safety of respondents, anonymity, individual opinion</a:t>
            </a:r>
          </a:p>
          <a:p>
            <a:pPr marL="285750" lvl="1" indent="-227013">
              <a:buFont typeface="Arial" panose="020B0604020202020204" pitchFamily="34" charset="0"/>
              <a:buChar char="•"/>
            </a:pPr>
            <a:r>
              <a:rPr lang="en-US" sz="2800" u="sng" dirty="0"/>
              <a:t>Method </a:t>
            </a:r>
            <a:r>
              <a:rPr lang="en-US" sz="2800" dirty="0"/>
              <a:t>– Q methodology – what is common, sorting according to frequency analyze</a:t>
            </a:r>
            <a:endParaRPr lang="en-GB" sz="2800" dirty="0"/>
          </a:p>
        </p:txBody>
      </p:sp>
    </p:spTree>
    <p:extLst>
      <p:ext uri="{BB962C8B-B14F-4D97-AF65-F5344CB8AC3E}">
        <p14:creationId xmlns:p14="http://schemas.microsoft.com/office/powerpoint/2010/main" val="223224887"/>
      </p:ext>
    </p:extLst>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766</Words>
  <Application>Microsoft Office PowerPoint</Application>
  <PresentationFormat>Widescreen</PresentationFormat>
  <Paragraphs>22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Century Gothic</vt:lpstr>
      <vt:lpstr>Calibri</vt:lpstr>
      <vt:lpstr>Noto Sans Symbols</vt:lpstr>
      <vt:lpstr>Arial</vt:lpstr>
      <vt:lpstr>Ion Boardroom</vt:lpstr>
      <vt:lpstr>M&amp;E Approaches Across the Region</vt:lpstr>
      <vt:lpstr>Sustainable Development Goals</vt:lpstr>
      <vt:lpstr>U.S. Work</vt:lpstr>
      <vt:lpstr>Empowerment Evaluation </vt:lpstr>
      <vt:lpstr>TT Citizen Security </vt:lpstr>
      <vt:lpstr>Community Data Collection</vt:lpstr>
      <vt:lpstr>Community Data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M&amp;E Approaches Across the Region</dc:title>
  <dc:creator>Evaluator</dc:creator>
  <cp:lastModifiedBy>Lennise Baptiste</cp:lastModifiedBy>
  <cp:revision>5</cp:revision>
  <dcterms:created xsi:type="dcterms:W3CDTF">2021-05-21T15:14:32Z</dcterms:created>
  <dcterms:modified xsi:type="dcterms:W3CDTF">2021-06-01T20:38:29Z</dcterms:modified>
</cp:coreProperties>
</file>